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69" autoAdjust="0"/>
    <p:restoredTop sz="94721" autoAdjust="0"/>
  </p:normalViewPr>
  <p:slideViewPr>
    <p:cSldViewPr snapToGrid="0">
      <p:cViewPr>
        <p:scale>
          <a:sx n="19" d="100"/>
          <a:sy n="19" d="100"/>
        </p:scale>
        <p:origin x="-774" y="-72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158240" y="4093905"/>
            <a:ext cx="30174412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66928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43000" y="7114032"/>
            <a:ext cx="128016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 dirty="0" smtClean="0"/>
              <a:t>Add your question or a statement of the problem here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1143000" y="10497312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1143000" y="11868912"/>
            <a:ext cx="128016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495044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440912"/>
            <a:ext cx="12801600" cy="6027461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114032"/>
            <a:ext cx="128016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5544800" y="14328648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5773399"/>
            <a:ext cx="128016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114032"/>
            <a:ext cx="128016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4914834"/>
            <a:ext cx="128016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9900880" y="19767596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9900880" y="21212348"/>
            <a:ext cx="128016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72207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166824"/>
            <a:ext cx="128016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32270700" y="0"/>
            <a:ext cx="11620500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438912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58240" y="685860"/>
            <a:ext cx="301752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240" y="6019800"/>
            <a:ext cx="4158996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886200"/>
            <a:ext cx="438912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86200"/>
            <a:ext cx="438912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40" y="50800"/>
            <a:ext cx="31607760" cy="36576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Britannic Bold" pitchFamily="34" charset="0"/>
              </a:rPr>
              <a:t>Lung Cancer Detection using Machine Learning</a:t>
            </a:r>
            <a:endParaRPr lang="en-IN" b="1" dirty="0">
              <a:solidFill>
                <a:srgbClr val="FF0000"/>
              </a:solidFill>
              <a:latin typeface="Britannic Bold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IN" sz="4800" b="1" dirty="0" smtClean="0">
                <a:solidFill>
                  <a:schemeClr val="bg1"/>
                </a:solidFill>
              </a:rPr>
              <a:t>PROJECT GUIDE :  Prof . K . S . Kadam</a:t>
            </a:r>
            <a:endParaRPr lang="en-IN" sz="4800" b="1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dirty="0" smtClean="0"/>
              <a:t>Problem Statement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IN" sz="4800" dirty="0" smtClean="0"/>
              <a:t>Early detection of lung cancer using Image processing and Machine Learning.</a:t>
            </a:r>
            <a:endParaRPr lang="en-IN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IN" b="1" dirty="0" smtClean="0"/>
              <a:t>Overview</a:t>
            </a:r>
            <a:endParaRPr lang="en-IN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8"/>
          </p:nvPr>
        </p:nvSpPr>
        <p:spPr>
          <a:xfrm>
            <a:off x="1143000" y="11564112"/>
            <a:ext cx="12801600" cy="682548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4800" dirty="0" smtClean="0"/>
              <a:t>There are 2.5 million people who get diagnosed with lung cancer per year.</a:t>
            </a:r>
          </a:p>
          <a:p>
            <a:pPr>
              <a:buFont typeface="Wingdings" pitchFamily="2" charset="2"/>
              <a:buChar char="Ø"/>
            </a:pPr>
            <a:r>
              <a:rPr lang="en-IN" sz="4800" dirty="0" smtClean="0"/>
              <a:t>The disease  has different stages whereby it starts from the small tissue and spreads across the lungs</a:t>
            </a:r>
          </a:p>
          <a:p>
            <a:pPr>
              <a:buFont typeface="Wingdings" pitchFamily="2" charset="2"/>
              <a:buChar char="Ø"/>
            </a:pPr>
            <a:r>
              <a:rPr lang="en-IN" sz="4800" dirty="0" smtClean="0"/>
              <a:t>More than 12,200 individuals had lung cancer in 2016-17.</a:t>
            </a:r>
          </a:p>
          <a:p>
            <a:pPr>
              <a:buFont typeface="Wingdings" pitchFamily="2" charset="2"/>
              <a:buChar char="Ø"/>
            </a:pPr>
            <a:r>
              <a:rPr lang="en-IN" sz="4800" dirty="0" smtClean="0"/>
              <a:t>Deaths from lung cancer in 2016-17 were 8839</a:t>
            </a:r>
          </a:p>
          <a:p>
            <a:pPr>
              <a:buFont typeface="Wingdings" pitchFamily="2" charset="2"/>
              <a:buChar char="Ø"/>
            </a:pPr>
            <a:endParaRPr lang="en-IN" sz="4800" dirty="0" smtClean="0"/>
          </a:p>
          <a:p>
            <a:pPr>
              <a:buFont typeface="Wingdings" pitchFamily="2" charset="2"/>
              <a:buChar char="Ø"/>
            </a:pPr>
            <a:endParaRPr lang="en-IN" sz="4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1244600" y="18709640"/>
            <a:ext cx="12801600" cy="1219200"/>
          </a:xfrm>
        </p:spPr>
        <p:txBody>
          <a:bodyPr/>
          <a:lstStyle/>
          <a:p>
            <a:r>
              <a:rPr lang="en-IN" b="1" dirty="0" smtClean="0"/>
              <a:t>Scope</a:t>
            </a:r>
            <a:endParaRPr lang="en-IN" b="1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5"/>
          </p:nvPr>
        </p:nvSpPr>
        <p:spPr>
          <a:xfrm>
            <a:off x="1193800" y="19913600"/>
            <a:ext cx="12801600" cy="351997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4800" dirty="0" smtClean="0"/>
              <a:t>In this module we are performing early detection of lung cancer</a:t>
            </a:r>
          </a:p>
          <a:p>
            <a:pPr>
              <a:buFont typeface="Wingdings" pitchFamily="2" charset="2"/>
              <a:buChar char="Ø"/>
            </a:pPr>
            <a:r>
              <a:rPr lang="en-IN" sz="4800" dirty="0" smtClean="0"/>
              <a:t>The software is used as a classifier to improve accuracy and sensitivity of the system.</a:t>
            </a:r>
          </a:p>
          <a:p>
            <a:pPr>
              <a:buFont typeface="Wingdings" pitchFamily="2" charset="2"/>
              <a:buChar char="Ø"/>
            </a:pPr>
            <a:r>
              <a:rPr lang="en-IN" sz="4800" dirty="0" smtClean="0"/>
              <a:t>The classification is based on the texture features that are extracted from the input images.</a:t>
            </a:r>
            <a:endParaRPr lang="en-IN" sz="48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1092200" y="26189432"/>
            <a:ext cx="12801600" cy="1219200"/>
          </a:xfrm>
        </p:spPr>
        <p:txBody>
          <a:bodyPr/>
          <a:lstStyle/>
          <a:p>
            <a:r>
              <a:rPr lang="en-IN" b="1" dirty="0" smtClean="0"/>
              <a:t>Methodology</a:t>
            </a:r>
            <a:endParaRPr lang="en-IN" b="1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6"/>
          </p:nvPr>
        </p:nvSpPr>
        <p:spPr>
          <a:xfrm>
            <a:off x="1143000" y="27279600"/>
            <a:ext cx="12801600" cy="4857496"/>
          </a:xfrm>
        </p:spPr>
        <p:txBody>
          <a:bodyPr>
            <a:normAutofit/>
          </a:bodyPr>
          <a:lstStyle/>
          <a:p>
            <a:r>
              <a:rPr lang="en-IN" sz="4800" b="1" dirty="0" smtClean="0"/>
              <a:t>Modules</a:t>
            </a:r>
            <a:r>
              <a:rPr lang="en-IN" sz="4800" dirty="0" smtClean="0"/>
              <a:t> :</a:t>
            </a:r>
          </a:p>
          <a:p>
            <a:pPr>
              <a:buNone/>
            </a:pPr>
            <a:r>
              <a:rPr lang="en-IN" sz="4800" dirty="0" smtClean="0"/>
              <a:t>     1. Pre – Processing</a:t>
            </a:r>
          </a:p>
          <a:p>
            <a:pPr>
              <a:buNone/>
            </a:pPr>
            <a:r>
              <a:rPr lang="en-IN" sz="4800" dirty="0" smtClean="0"/>
              <a:t>      2. Segmentation</a:t>
            </a:r>
          </a:p>
          <a:p>
            <a:pPr>
              <a:buNone/>
            </a:pPr>
            <a:r>
              <a:rPr lang="en-IN" sz="4800" dirty="0" smtClean="0"/>
              <a:t>      3. Feature Extraction</a:t>
            </a:r>
          </a:p>
          <a:p>
            <a:pPr>
              <a:buNone/>
            </a:pPr>
            <a:r>
              <a:rPr lang="en-IN" sz="4800" dirty="0" smtClean="0"/>
              <a:t>      4. SVM classifier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IN" b="1" dirty="0" smtClean="0"/>
              <a:t>System Architecture</a:t>
            </a:r>
            <a:endParaRPr lang="en-IN" b="1" dirty="0"/>
          </a:p>
        </p:txBody>
      </p:sp>
      <p:pic>
        <p:nvPicPr>
          <p:cNvPr id="31" name="Content Placeholder 30" descr="Architecture.png"/>
          <p:cNvPicPr>
            <a:picLocks noGrp="1" noChangeAspect="1"/>
          </p:cNvPicPr>
          <p:nvPr>
            <p:ph sz="quarter" idx="27"/>
          </p:nvPr>
        </p:nvPicPr>
        <p:blipFill>
          <a:blip r:embed="rId2"/>
          <a:stretch>
            <a:fillRect/>
          </a:stretch>
        </p:blipFill>
        <p:spPr>
          <a:xfrm>
            <a:off x="15572273" y="7772874"/>
            <a:ext cx="13173240" cy="11937526"/>
          </a:xfrm>
        </p:spPr>
      </p:pic>
      <p:sp>
        <p:nvSpPr>
          <p:cNvPr id="14" name="Text Placeholder 13"/>
          <p:cNvSpPr>
            <a:spLocks noGrp="1"/>
          </p:cNvSpPr>
          <p:nvPr>
            <p:ph type="body" sz="quarter" idx="40"/>
          </p:nvPr>
        </p:nvSpPr>
        <p:spPr>
          <a:xfrm>
            <a:off x="15646400" y="20881848"/>
            <a:ext cx="12801600" cy="1219200"/>
          </a:xfrm>
        </p:spPr>
        <p:txBody>
          <a:bodyPr/>
          <a:lstStyle/>
          <a:p>
            <a:r>
              <a:rPr lang="en-IN" b="1" dirty="0" smtClean="0"/>
              <a:t>Processing of Image</a:t>
            </a:r>
            <a:endParaRPr lang="en-IN" b="1" dirty="0"/>
          </a:p>
        </p:txBody>
      </p:sp>
      <p:pic>
        <p:nvPicPr>
          <p:cNvPr id="34" name="Content Placeholder 33" descr="demo.jpg"/>
          <p:cNvPicPr>
            <a:picLocks noGrp="1" noChangeAspect="1"/>
          </p:cNvPicPr>
          <p:nvPr>
            <p:ph sz="quarter" idx="23"/>
          </p:nvPr>
        </p:nvPicPr>
        <p:blipFill>
          <a:blip r:embed="rId3"/>
          <a:stretch>
            <a:fillRect/>
          </a:stretch>
        </p:blipFill>
        <p:spPr>
          <a:xfrm>
            <a:off x="15240000" y="24200644"/>
            <a:ext cx="6350000" cy="6431756"/>
          </a:xfrm>
        </p:spPr>
      </p:pic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IN" b="1" dirty="0" smtClean="0"/>
              <a:t>GLCM Feature Extraction</a:t>
            </a:r>
            <a:endParaRPr lang="en-IN" b="1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32"/>
          </p:nvPr>
        </p:nvSpPr>
        <p:spPr>
          <a:xfrm>
            <a:off x="29900880" y="7114032"/>
            <a:ext cx="12801600" cy="11935968"/>
          </a:xfrm>
        </p:spPr>
        <p:txBody>
          <a:bodyPr>
            <a:normAutofit/>
          </a:bodyPr>
          <a:lstStyle/>
          <a:p>
            <a:r>
              <a:rPr lang="en-IN" dirty="0" smtClean="0"/>
              <a:t>ASM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Entropy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r>
              <a:rPr lang="en-US" sz="7700" dirty="0" smtClean="0">
                <a:latin typeface="Times New Roman"/>
                <a:ea typeface="Times New Roman"/>
              </a:rPr>
              <a:t/>
            </a:r>
            <a:br>
              <a:rPr lang="en-US" sz="7700" dirty="0" smtClean="0">
                <a:latin typeface="Times New Roman"/>
                <a:ea typeface="Times New Roman"/>
              </a:rPr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49" name="Content Placeholder 48" descr="SVM.jpg"/>
          <p:cNvPicPr>
            <a:picLocks noGrp="1" noChangeAspect="1"/>
          </p:cNvPicPr>
          <p:nvPr>
            <p:ph sz="quarter" idx="33"/>
          </p:nvPr>
        </p:nvPicPr>
        <p:blipFill>
          <a:blip r:embed="rId4"/>
          <a:stretch>
            <a:fillRect/>
          </a:stretch>
        </p:blipFill>
        <p:spPr>
          <a:xfrm>
            <a:off x="29870400" y="20116800"/>
            <a:ext cx="13208000" cy="5892800"/>
          </a:xfrm>
        </p:spPr>
      </p:pic>
      <p:sp>
        <p:nvSpPr>
          <p:cNvPr id="21" name="Text Placeholder 20"/>
          <p:cNvSpPr>
            <a:spLocks noGrp="1"/>
          </p:cNvSpPr>
          <p:nvPr>
            <p:ph type="body" sz="quarter" idx="41"/>
          </p:nvPr>
        </p:nvSpPr>
        <p:spPr>
          <a:xfrm>
            <a:off x="29900880" y="18700796"/>
            <a:ext cx="12801600" cy="1219200"/>
          </a:xfrm>
        </p:spPr>
        <p:txBody>
          <a:bodyPr/>
          <a:lstStyle/>
          <a:p>
            <a:r>
              <a:rPr lang="en-IN" b="1" dirty="0" smtClean="0"/>
              <a:t>Classifier</a:t>
            </a:r>
            <a:endParaRPr lang="en-IN" b="1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9900880" y="26230072"/>
            <a:ext cx="12801600" cy="1219200"/>
          </a:xfrm>
        </p:spPr>
        <p:txBody>
          <a:bodyPr/>
          <a:lstStyle/>
          <a:p>
            <a:r>
              <a:rPr lang="en-IN" b="1" dirty="0" smtClean="0"/>
              <a:t>Application and Future Scope</a:t>
            </a:r>
            <a:endParaRPr lang="en-IN" b="1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35"/>
          </p:nvPr>
        </p:nvSpPr>
        <p:spPr>
          <a:xfrm>
            <a:off x="29951680" y="27827224"/>
            <a:ext cx="12801600" cy="4462272"/>
          </a:xfrm>
        </p:spPr>
        <p:txBody>
          <a:bodyPr/>
          <a:lstStyle/>
          <a:p>
            <a:r>
              <a:rPr lang="en-IN" sz="4800" dirty="0" smtClean="0"/>
              <a:t>We can use this to detect lung cancer at an early stage .</a:t>
            </a:r>
          </a:p>
          <a:p>
            <a:r>
              <a:rPr lang="en-IN" sz="4800" dirty="0" smtClean="0"/>
              <a:t>In future we can further modify it to detect the size of nodule causing cancer as well as classify cancer into stages.</a:t>
            </a:r>
            <a:endParaRPr lang="en-IN" sz="4800" dirty="0"/>
          </a:p>
        </p:txBody>
      </p:sp>
      <p:sp>
        <p:nvSpPr>
          <p:cNvPr id="36" name="TextBox 35"/>
          <p:cNvSpPr txBox="1"/>
          <p:nvPr/>
        </p:nvSpPr>
        <p:spPr>
          <a:xfrm>
            <a:off x="15646400" y="22453600"/>
            <a:ext cx="61414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 smtClean="0"/>
              <a:t>Input : </a:t>
            </a:r>
            <a:r>
              <a:rPr lang="en-IN" sz="4800" dirty="0" smtClean="0"/>
              <a:t>DICOM image</a:t>
            </a:r>
          </a:p>
        </p:txBody>
      </p:sp>
      <p:pic>
        <p:nvPicPr>
          <p:cNvPr id="1026" name="Picture 2" descr="C:\Users\Sir\Desktop\Results\image10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504399" y="24130000"/>
            <a:ext cx="6677539" cy="6807200"/>
          </a:xfrm>
          <a:prstGeom prst="rect">
            <a:avLst/>
          </a:prstGeom>
          <a:noFill/>
        </p:spPr>
      </p:pic>
      <p:sp>
        <p:nvSpPr>
          <p:cNvPr id="38" name="TextBox 37"/>
          <p:cNvSpPr txBox="1"/>
          <p:nvPr/>
        </p:nvSpPr>
        <p:spPr>
          <a:xfrm>
            <a:off x="22555200" y="22504400"/>
            <a:ext cx="59057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 smtClean="0"/>
              <a:t>Output: </a:t>
            </a:r>
            <a:r>
              <a:rPr lang="en-IN" sz="4800" dirty="0" smtClean="0"/>
              <a:t>Segmented </a:t>
            </a:r>
            <a:br>
              <a:rPr lang="en-IN" sz="4800" dirty="0" smtClean="0"/>
            </a:br>
            <a:r>
              <a:rPr lang="en-IN" sz="4800" dirty="0" smtClean="0"/>
              <a:t>                Image</a:t>
            </a:r>
          </a:p>
        </p:txBody>
      </p:sp>
      <p:pic>
        <p:nvPicPr>
          <p:cNvPr id="39" name="image4.png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308800" y="7213601"/>
            <a:ext cx="3048000" cy="1625599"/>
          </a:xfrm>
          <a:prstGeom prst="rect">
            <a:avLst/>
          </a:prstGeom>
        </p:spPr>
      </p:pic>
      <p:pic>
        <p:nvPicPr>
          <p:cNvPr id="40" name="image3.png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410400" y="9326880"/>
            <a:ext cx="5029200" cy="2153920"/>
          </a:xfrm>
          <a:prstGeom prst="rect">
            <a:avLst/>
          </a:prstGeom>
        </p:spPr>
      </p:pic>
      <p:pic>
        <p:nvPicPr>
          <p:cNvPr id="1027" name="Picture 3" descr="D:\Projects\Project2k18-2k19\Document\Example-of-Gray-Level-Co-occurrence-Matrix-Adopted-from-GrayLevel-Co-Occurrence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241875" y="12192000"/>
            <a:ext cx="12796282" cy="5795963"/>
          </a:xfrm>
          <a:prstGeom prst="rect">
            <a:avLst/>
          </a:prstGeom>
          <a:noFill/>
        </p:spPr>
      </p:pic>
      <p:pic>
        <p:nvPicPr>
          <p:cNvPr id="13" name="Picture 2" descr="C:\Users\Sir\Downloads\header1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0365225" y="101600"/>
            <a:ext cx="15456375" cy="72596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ience Poster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Words>205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Science Poster</vt:lpstr>
      <vt:lpstr>Lung Cancer Detection using Machine Learning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Project Title</dc:title>
  <dc:creator>Rohit</dc:creator>
  <cp:lastModifiedBy>Rohit</cp:lastModifiedBy>
  <cp:revision>36</cp:revision>
  <dcterms:created xsi:type="dcterms:W3CDTF">2013-01-20T21:20:28Z</dcterms:created>
  <dcterms:modified xsi:type="dcterms:W3CDTF">2019-04-10T06:27:30Z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0x0101007C1D5F340F01F94FA2FD29A5E6DC872E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