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68" r:id="rId3"/>
    <p:sldId id="369" r:id="rId4"/>
    <p:sldId id="331" r:id="rId5"/>
    <p:sldId id="295" r:id="rId6"/>
    <p:sldId id="339" r:id="rId7"/>
    <p:sldId id="320" r:id="rId8"/>
    <p:sldId id="371" r:id="rId9"/>
    <p:sldId id="266" r:id="rId10"/>
    <p:sldId id="375" r:id="rId11"/>
    <p:sldId id="372" r:id="rId12"/>
    <p:sldId id="344" r:id="rId13"/>
    <p:sldId id="350" r:id="rId14"/>
    <p:sldId id="373" r:id="rId15"/>
    <p:sldId id="342" r:id="rId16"/>
    <p:sldId id="352" r:id="rId17"/>
    <p:sldId id="374" r:id="rId18"/>
    <p:sldId id="329" r:id="rId19"/>
    <p:sldId id="361" r:id="rId20"/>
    <p:sldId id="3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35" autoAdjust="0"/>
  </p:normalViewPr>
  <p:slideViewPr>
    <p:cSldViewPr>
      <p:cViewPr>
        <p:scale>
          <a:sx n="73" d="100"/>
          <a:sy n="73" d="100"/>
        </p:scale>
        <p:origin x="60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47F8A-3E25-40EB-81E3-7B7174FBAF29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9BD45-1376-4555-994F-F479C97B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75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8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84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9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7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5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7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9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8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BD45-1376-4555-994F-F479C97B3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DEB6-FF5C-42C9-99F6-89838BE5CED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27DD-DC26-403E-96B5-07D246A2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8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DEB6-FF5C-42C9-99F6-89838BE5CED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27DD-DC26-403E-96B5-07D246A2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9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DEB6-FF5C-42C9-99F6-89838BE5CED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27DD-DC26-403E-96B5-07D246A2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3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DEB6-FF5C-42C9-99F6-89838BE5CED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27DD-DC26-403E-96B5-07D246A2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DEB6-FF5C-42C9-99F6-89838BE5CED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27DD-DC26-403E-96B5-07D246A2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DEB6-FF5C-42C9-99F6-89838BE5CED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27DD-DC26-403E-96B5-07D246A2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8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DEB6-FF5C-42C9-99F6-89838BE5CED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27DD-DC26-403E-96B5-07D246A2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DEB6-FF5C-42C9-99F6-89838BE5CED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27DD-DC26-403E-96B5-07D246A2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DEB6-FF5C-42C9-99F6-89838BE5CED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27DD-DC26-403E-96B5-07D246A2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4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DEB6-FF5C-42C9-99F6-89838BE5CED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27DD-DC26-403E-96B5-07D246A2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DEB6-FF5C-42C9-99F6-89838BE5CED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127DD-DC26-403E-96B5-07D246A2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DEB6-FF5C-42C9-99F6-89838BE5CED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27DD-DC26-403E-96B5-07D246A2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4.png"/><Relationship Id="rId7" Type="http://schemas.openxmlformats.org/officeDocument/2006/relationships/image" Target="../media/image6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8749"/>
            <a:ext cx="9144000" cy="1891752"/>
          </a:xfrm>
        </p:spPr>
        <p:txBody>
          <a:bodyPr/>
          <a:lstStyle/>
          <a:p>
            <a:r>
              <a:rPr lang="en-US" dirty="0"/>
              <a:t>Accelerated Stochastic Gradient Descent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2609199"/>
            <a:ext cx="11353800" cy="41653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Prateek Jain</a:t>
            </a:r>
          </a:p>
          <a:p>
            <a:r>
              <a:rPr lang="en-US" dirty="0">
                <a:solidFill>
                  <a:srgbClr val="7030A0"/>
                </a:solidFill>
              </a:rPr>
              <a:t>Microsoft Research, INDIA</a:t>
            </a:r>
          </a:p>
          <a:p>
            <a:r>
              <a:rPr lang="en-US" dirty="0"/>
              <a:t>Joint work with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Sham M. Kakade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Rahul Kidambi,       Praneeth Netrapalli, </a:t>
            </a: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 Aaron Sidford</a:t>
            </a:r>
          </a:p>
        </p:txBody>
      </p:sp>
      <p:sp>
        <p:nvSpPr>
          <p:cNvPr id="5" name="AutoShape 2" descr="Image result for sham kakad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9DEF6-216C-4978-9B78-56DB1A7E5CE9}"/>
              </a:ext>
            </a:extLst>
          </p:cNvPr>
          <p:cNvSpPr txBox="1"/>
          <p:nvPr/>
        </p:nvSpPr>
        <p:spPr>
          <a:xfrm>
            <a:off x="1949147" y="6091535"/>
            <a:ext cx="3401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Univ. of Washington, Seattle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F2CF8-E2BD-4143-9C6B-3706241E3972}"/>
              </a:ext>
            </a:extLst>
          </p:cNvPr>
          <p:cNvSpPr txBox="1"/>
          <p:nvPr/>
        </p:nvSpPr>
        <p:spPr>
          <a:xfrm>
            <a:off x="8268486" y="6095889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Stanford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8B77F-6523-45B2-BB2B-810ACF336A4C}"/>
              </a:ext>
            </a:extLst>
          </p:cNvPr>
          <p:cNvSpPr txBox="1"/>
          <p:nvPr/>
        </p:nvSpPr>
        <p:spPr>
          <a:xfrm>
            <a:off x="5537232" y="6091535"/>
            <a:ext cx="340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MSR India</a:t>
            </a:r>
          </a:p>
        </p:txBody>
      </p:sp>
      <p:pic>
        <p:nvPicPr>
          <p:cNvPr id="8" name="Picture 6" descr="http://praneethnetrapalli.org/praneeth.jpg">
            <a:extLst>
              <a:ext uri="{FF2B5EF4-FFF2-40B4-BE49-F238E27FC236}">
                <a16:creationId xmlns:a16="http://schemas.microsoft.com/office/drawing/2014/main" id="{24106F09-D334-4A39-B617-8970C22CE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" r="3830"/>
          <a:stretch/>
        </p:blipFill>
        <p:spPr bwMode="auto">
          <a:xfrm>
            <a:off x="6627827" y="4047309"/>
            <a:ext cx="1220773" cy="173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s3-us-west-2.amazonaws.com/www-cse-public/images/portraits/sham_sm.jpg">
            <a:extLst>
              <a:ext uri="{FF2B5EF4-FFF2-40B4-BE49-F238E27FC236}">
                <a16:creationId xmlns:a16="http://schemas.microsoft.com/office/drawing/2014/main" id="{BE4FAE22-D886-45C3-9653-F6F4FD4AD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r="5383"/>
          <a:stretch/>
        </p:blipFill>
        <p:spPr bwMode="auto">
          <a:xfrm>
            <a:off x="1979627" y="4038600"/>
            <a:ext cx="1220773" cy="173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rahulkidambi.github.io/RK-Mar2017.jpg">
            <a:extLst>
              <a:ext uri="{FF2B5EF4-FFF2-40B4-BE49-F238E27FC236}">
                <a16:creationId xmlns:a16="http://schemas.microsoft.com/office/drawing/2014/main" id="{4F4A50B9-581B-4BC3-B38B-EE0910770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3" t="6486" r="17321" b="18649"/>
          <a:stretch/>
        </p:blipFill>
        <p:spPr bwMode="auto">
          <a:xfrm>
            <a:off x="3962400" y="4038600"/>
            <a:ext cx="1216419" cy="173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aaronsidford.com/my_photo.jpg">
            <a:extLst>
              <a:ext uri="{FF2B5EF4-FFF2-40B4-BE49-F238E27FC236}">
                <a16:creationId xmlns:a16="http://schemas.microsoft.com/office/drawing/2014/main" id="{0A14AABA-AD4B-4825-999A-6A0A28213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r="12361"/>
          <a:stretch/>
        </p:blipFill>
        <p:spPr bwMode="auto">
          <a:xfrm>
            <a:off x="9220200" y="4038600"/>
            <a:ext cx="1220773" cy="173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2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0"/>
    </mc:Choice>
    <mc:Fallback xmlns="">
      <p:transition spd="slow" advTm="20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CC7A-2ED5-45D8-8DC8-959B8EF4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 Gaussian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61B0B34-BC24-4650-BB38-88D9CABA15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934200" y="1981200"/>
                <a:ext cx="5181600" cy="162099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:r>
                  <a:rPr lang="en-US" u="sng" dirty="0"/>
                  <a:t>Computational: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lit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61B0B34-BC24-4650-BB38-88D9CABA1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34200" y="1981200"/>
                <a:ext cx="5181600" cy="1620990"/>
              </a:xfrm>
              <a:blipFill>
                <a:blip r:embed="rId2"/>
                <a:stretch>
                  <a:fillRect t="-8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03155D74-FD43-472D-BE02-E5A8549402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07971" y="1986387"/>
                <a:ext cx="5181600" cy="162099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:r>
                  <a:rPr lang="en-US" u="sng" dirty="0"/>
                  <a:t>Statistical: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𝐻𝑒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lit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03155D74-FD43-472D-BE02-E5A854940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07971" y="1986387"/>
                <a:ext cx="5181600" cy="1620991"/>
              </a:xfrm>
              <a:blipFill>
                <a:blip r:embed="rId3"/>
                <a:stretch>
                  <a:fillRect t="-8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C16F64-526B-41F1-8FDE-C289E9724970}"/>
                  </a:ext>
                </a:extLst>
              </p:cNvPr>
              <p:cNvSpPr/>
              <p:nvPr/>
            </p:nvSpPr>
            <p:spPr>
              <a:xfrm>
                <a:off x="6131933" y="2206919"/>
                <a:ext cx="1059906" cy="1169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C16F64-526B-41F1-8FDE-C289E9724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33" y="2206919"/>
                <a:ext cx="1059906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0CC93F-78A1-4059-8202-427D6B62F2C4}"/>
              </a:ext>
            </a:extLst>
          </p:cNvPr>
          <p:cNvCxnSpPr>
            <a:cxnSpLocks/>
          </p:cNvCxnSpPr>
          <p:nvPr/>
        </p:nvCxnSpPr>
        <p:spPr>
          <a:xfrm>
            <a:off x="533400" y="3810000"/>
            <a:ext cx="10896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E0682B-4310-491F-872A-6988010ACA52}"/>
              </a:ext>
            </a:extLst>
          </p:cNvPr>
          <p:cNvCxnSpPr>
            <a:cxnSpLocks/>
          </p:cNvCxnSpPr>
          <p:nvPr/>
        </p:nvCxnSpPr>
        <p:spPr>
          <a:xfrm>
            <a:off x="533400" y="4724400"/>
            <a:ext cx="10896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151C90-2010-495D-9424-B5AA4A234496}"/>
              </a:ext>
            </a:extLst>
          </p:cNvPr>
          <p:cNvCxnSpPr>
            <a:cxnSpLocks/>
          </p:cNvCxnSpPr>
          <p:nvPr/>
        </p:nvCxnSpPr>
        <p:spPr>
          <a:xfrm>
            <a:off x="533400" y="5638800"/>
            <a:ext cx="10896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3933F-0123-48ED-8DD8-75CB40B8265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828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864F90-3D9F-4FE9-B6EB-E889A6FBB5DF}"/>
              </a:ext>
            </a:extLst>
          </p:cNvPr>
          <p:cNvSpPr txBox="1"/>
          <p:nvPr/>
        </p:nvSpPr>
        <p:spPr>
          <a:xfrm>
            <a:off x="457200" y="40386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Discrete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3DE77-F87B-4ABB-9BEC-D6270AA74190}"/>
              </a:ext>
            </a:extLst>
          </p:cNvPr>
          <p:cNvSpPr txBox="1"/>
          <p:nvPr/>
        </p:nvSpPr>
        <p:spPr>
          <a:xfrm>
            <a:off x="457200" y="495735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B12557-AD89-4BC7-8687-A5EDD5179464}"/>
                  </a:ext>
                </a:extLst>
              </p:cNvPr>
              <p:cNvSpPr txBox="1"/>
              <p:nvPr/>
            </p:nvSpPr>
            <p:spPr>
              <a:xfrm>
                <a:off x="3694765" y="4090890"/>
                <a:ext cx="6464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B12557-AD89-4BC7-8687-A5EDD5179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765" y="4090890"/>
                <a:ext cx="6464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A32B3D-1CD5-4F5A-BD44-1E66A66EC015}"/>
                  </a:ext>
                </a:extLst>
              </p:cNvPr>
              <p:cNvSpPr txBox="1"/>
              <p:nvPr/>
            </p:nvSpPr>
            <p:spPr>
              <a:xfrm>
                <a:off x="3877731" y="5003519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A32B3D-1CD5-4F5A-BD44-1E66A66EC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31" y="5003519"/>
                <a:ext cx="28052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C5433E-24D1-4775-86C4-D0B6EB9134E7}"/>
                  </a:ext>
                </a:extLst>
              </p:cNvPr>
              <p:cNvSpPr txBox="1"/>
              <p:nvPr/>
            </p:nvSpPr>
            <p:spPr>
              <a:xfrm>
                <a:off x="9296400" y="5004121"/>
                <a:ext cx="6464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C5433E-24D1-4775-86C4-D0B6EB913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5004121"/>
                <a:ext cx="6464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C93E8B-52FD-4FB2-A2D3-37A4DAF42412}"/>
                  </a:ext>
                </a:extLst>
              </p:cNvPr>
              <p:cNvSpPr txBox="1"/>
              <p:nvPr/>
            </p:nvSpPr>
            <p:spPr>
              <a:xfrm>
                <a:off x="9296400" y="4089721"/>
                <a:ext cx="6464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C93E8B-52FD-4FB2-A2D3-37A4DAF42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089721"/>
                <a:ext cx="6464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3EF9D57-EA57-48C8-8DFF-4C94738DCAD3}"/>
                  </a:ext>
                </a:extLst>
              </p:cNvPr>
              <p:cNvSpPr/>
              <p:nvPr/>
            </p:nvSpPr>
            <p:spPr>
              <a:xfrm>
                <a:off x="6126480" y="3618264"/>
                <a:ext cx="1027845" cy="1169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3EF9D57-EA57-48C8-8DFF-4C94738DC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618264"/>
                <a:ext cx="1027845" cy="11695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2215C8-A343-405F-A11B-F1D0921949D3}"/>
                  </a:ext>
                </a:extLst>
              </p:cNvPr>
              <p:cNvSpPr/>
              <p:nvPr/>
            </p:nvSpPr>
            <p:spPr>
              <a:xfrm>
                <a:off x="6121027" y="4495800"/>
                <a:ext cx="1188146" cy="1169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2215C8-A343-405F-A11B-F1D092194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027" y="4495800"/>
                <a:ext cx="1188146" cy="11695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0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F31C-B515-48D7-9243-274ACAC5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our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5083E-ABE3-4389-AD66-E3F1CCFEC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28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Is it always possible to improve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rad>
                  </m:oMath>
                </a14:m>
                <a:r>
                  <a:rPr lang="en-US" dirty="0"/>
                  <a:t>?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Is improvement ever possible?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Perhaps, depends on other problem parameters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Do </a:t>
                </a:r>
                <a:r>
                  <a:rPr lang="en-US" dirty="0">
                    <a:solidFill>
                      <a:srgbClr val="0070C0"/>
                    </a:solidFill>
                  </a:rPr>
                  <a:t>existing</a:t>
                </a:r>
                <a:r>
                  <a:rPr lang="en-US" dirty="0"/>
                  <a:t> algorithms (stochastic HB/NAG) achieve this improvement?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No, in fact they are no better than SGD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5083E-ABE3-4389-AD66-E3F1CCFEC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2800" cy="4351338"/>
              </a:xfrm>
              <a:blipFill>
                <a:blip r:embed="rId4"/>
                <a:stretch>
                  <a:fillRect l="-1167" t="-980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3115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"/>
    </mc:Choice>
    <mc:Fallback xmlns="">
      <p:transition spd="slow" advTm="109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587B-7F98-4955-9B55-22801FC9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Question 3</a:t>
            </a:r>
            <a:r>
              <a:rPr lang="en-US" dirty="0"/>
              <a:t>: Do existing algorithms stochastic HB/NAG achieve this improvement?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ADB7D-3853-45CE-A087-856EB88BB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>
                    <a:solidFill>
                      <a:srgbClr val="FF0000"/>
                    </a:solidFill>
                  </a:rPr>
                  <a:t>Answer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0B050"/>
                    </a:solidFill>
                  </a:rPr>
                  <a:t>No</a:t>
                </a:r>
                <a:r>
                  <a:rPr lang="en-US" dirty="0"/>
                  <a:t>, there exist distributions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ac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but rate </a:t>
                </a:r>
                <a:r>
                  <a:rPr lang="en-US"/>
                  <a:t>of HB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 better than SGD</a:t>
                </a:r>
              </a:p>
              <a:p>
                <a:endParaRPr lang="en-US" dirty="0"/>
              </a:p>
              <a:p>
                <a:r>
                  <a:rPr lang="en-US" dirty="0"/>
                  <a:t>Same statement seems true empirically for NAG as well</a:t>
                </a:r>
              </a:p>
              <a:p>
                <a:endParaRPr lang="en-US" dirty="0"/>
              </a:p>
              <a:p>
                <a:r>
                  <a:rPr lang="en-US" dirty="0"/>
                  <a:t>Fairly natural distributions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ADB7D-3853-45CE-A087-856EB88BB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2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97"/>
    </mc:Choice>
    <mc:Fallback xmlns="">
      <p:transition spd="slow" advTm="4929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32A-9A20-46FA-A260-B6409133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behavior of stochastic HB/NAG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15A86-EA0F-4CF5-9446-D35B9B0112F9}"/>
              </a:ext>
            </a:extLst>
          </p:cNvPr>
          <p:cNvSpPr/>
          <p:nvPr/>
        </p:nvSpPr>
        <p:spPr>
          <a:xfrm>
            <a:off x="4570838" y="6248400"/>
            <a:ext cx="305032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ea typeface="Cambria Math" panose="02040503050406030204" pitchFamily="18" charset="0"/>
              </a:rPr>
              <a:t>Gaussian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01667-874B-4F20-8637-6D67A09CF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0" y="1722643"/>
            <a:ext cx="5762897" cy="43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43"/>
    </mc:Choice>
    <mc:Fallback xmlns="">
      <p:transition spd="slow" advTm="174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F31C-B515-48D7-9243-274ACAC5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our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5083E-ABE3-4389-AD66-E3F1CCFEC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28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Is it always possible to improve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rad>
                  </m:oMath>
                </a14:m>
                <a:r>
                  <a:rPr lang="en-US" dirty="0"/>
                  <a:t>?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Is improvement ever possible?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Perhaps, depends on other problem parameters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Do </a:t>
                </a:r>
                <a:r>
                  <a:rPr lang="en-US" dirty="0">
                    <a:solidFill>
                      <a:srgbClr val="0070C0"/>
                    </a:solidFill>
                  </a:rPr>
                  <a:t>existing</a:t>
                </a:r>
                <a:r>
                  <a:rPr lang="en-US" dirty="0"/>
                  <a:t> algorithms (stochastic HB/NAG) achieve this improvement?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No, in fact they are no better than SGD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Can we design an algorithm improving over SGD?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Yes, we design such an algorithm (ASGD)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5083E-ABE3-4389-AD66-E3F1CCFEC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2800" cy="4351338"/>
              </a:xfrm>
              <a:blipFill>
                <a:blip r:embed="rId4"/>
                <a:stretch>
                  <a:fillRect l="-1167" t="-980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5869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"/>
    </mc:Choice>
    <mc:Fallback xmlns="">
      <p:transition spd="slow" advTm="109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7445-8DD3-4B8E-B6BE-7B3C253F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Question 4</a:t>
            </a:r>
            <a:r>
              <a:rPr lang="en-US" dirty="0"/>
              <a:t>: Can we design an algorithm improving over SGD?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CB73E7-FE33-4357-A925-EFC91F4DB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Yes!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Convergence rate of ASGD: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acc>
                          </m:e>
                        </m:ra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Compared to SGD: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Improvement since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CB73E7-FE33-4357-A925-EFC91F4DB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  <a:blipFill>
                <a:blip r:embed="rId3"/>
                <a:stretch>
                  <a:fillRect l="-1043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8E2F66E-5C1F-47E1-91BF-66743295EFAF}"/>
                  </a:ext>
                </a:extLst>
              </p:cNvPr>
              <p:cNvSpPr/>
              <p:nvPr/>
            </p:nvSpPr>
            <p:spPr>
              <a:xfrm>
                <a:off x="5257800" y="4343400"/>
                <a:ext cx="8229600" cy="2256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28700" lvl="1" indent="-5715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                    </a:t>
                </a:r>
                <a:r>
                  <a:rPr lang="en-US" dirty="0">
                    <a:solidFill>
                      <a:srgbClr val="00B0F0"/>
                    </a:solidFill>
                  </a:rPr>
                  <a:t>/* SGD step */</a:t>
                </a:r>
              </a:p>
              <a:p>
                <a:pPr marL="1028700" lvl="1" indent="-5715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                    	    							 </a:t>
                </a:r>
                <a:r>
                  <a:rPr lang="en-US" dirty="0">
                    <a:solidFill>
                      <a:srgbClr val="00B0F0"/>
                    </a:solidFill>
                  </a:rPr>
                  <a:t>/* /*discounted average of long steps */</a:t>
                </a:r>
              </a:p>
              <a:p>
                <a:pPr marL="1028700" lvl="1" indent="-5715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      </a:t>
                </a:r>
                <a:r>
                  <a:rPr lang="en-US" dirty="0">
                    <a:solidFill>
                      <a:srgbClr val="00B0F0"/>
                    </a:solidFill>
                  </a:rPr>
                  <a:t>/*linear combination of steps*/</a:t>
                </a:r>
              </a:p>
              <a:p>
                <a:pPr marL="1028700" lvl="1" indent="-571500">
                  <a:buFont typeface="Wingdings" panose="05000000000000000000" pitchFamily="2" charset="2"/>
                  <a:buChar char="q"/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/*return tail-averaged iterate*/</a:t>
                </a:r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8E2F66E-5C1F-47E1-91BF-66743295E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343400"/>
                <a:ext cx="8229600" cy="2256387"/>
              </a:xfrm>
              <a:prstGeom prst="rect">
                <a:avLst/>
              </a:prstGeom>
              <a:blipFill>
                <a:blip r:embed="rId4"/>
                <a:stretch>
                  <a:fillRect t="-811" b="-2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12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20"/>
    </mc:Choice>
    <mc:Fallback xmlns="">
      <p:transition spd="slow" advTm="4572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532A-9A20-46FA-A260-B6409133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B0DD5C-D9BD-4E10-8814-BD35E4672938}"/>
                  </a:ext>
                </a:extLst>
              </p:cNvPr>
              <p:cNvSpPr/>
              <p:nvPr/>
            </p:nvSpPr>
            <p:spPr>
              <a:xfrm>
                <a:off x="1254867" y="5943600"/>
                <a:ext cx="9682266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dirty="0">
                    <a:solidFill>
                      <a:prstClr val="black"/>
                    </a:solidFill>
                  </a:rPr>
                  <a:t>Does not achieve lower bound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∼100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 We believe not possible.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B0DD5C-D9BD-4E10-8814-BD35E4672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67" y="5943600"/>
                <a:ext cx="9682266" cy="480131"/>
              </a:xfrm>
              <a:prstGeom prst="rect">
                <a:avLst/>
              </a:prstGeom>
              <a:blipFill>
                <a:blip r:embed="rId3"/>
                <a:stretch>
                  <a:fillRect l="-1322" t="-20253" r="-252" b="-35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7AEF887-E5E3-4643-9542-8F1A73997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38200"/>
            <a:ext cx="6299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45"/>
    </mc:Choice>
    <mc:Fallback xmlns="">
      <p:transition spd="slow" advTm="9314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7318-CE7C-4B5B-9196-EF35B66C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a statistical setting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0A411C-9916-4E41-BBD9-8F4B77A1E0CD}"/>
              </a:ext>
            </a:extLst>
          </p:cNvPr>
          <p:cNvSpPr/>
          <p:nvPr/>
        </p:nvSpPr>
        <p:spPr>
          <a:xfrm>
            <a:off x="6248400" y="3222740"/>
            <a:ext cx="32004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0B64B0-83AB-4F92-B193-D0FED4AAE7EA}"/>
              </a:ext>
            </a:extLst>
          </p:cNvPr>
          <p:cNvSpPr/>
          <p:nvPr/>
        </p:nvSpPr>
        <p:spPr>
          <a:xfrm>
            <a:off x="10363200" y="3074259"/>
            <a:ext cx="9906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E726B-4E89-4F74-ADF0-398A9B835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points, ASGD recovers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</m:acc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E726B-4E89-4F74-ADF0-398A9B835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7DBCD7EE-54F6-43AE-8DDE-7E213E2E65D1}"/>
                  </a:ext>
                </a:extLst>
              </p:cNvPr>
              <p:cNvSpPr/>
              <p:nvPr/>
            </p:nvSpPr>
            <p:spPr>
              <a:xfrm>
                <a:off x="2057400" y="4899117"/>
                <a:ext cx="4572000" cy="1282700"/>
              </a:xfrm>
              <a:prstGeom prst="wedgeEllipseCallout">
                <a:avLst>
                  <a:gd name="adj1" fmla="val 44584"/>
                  <a:gd name="adj2" fmla="val -12127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Bias Term</a:t>
                </a:r>
              </a:p>
              <a:p>
                <a:pPr algn="ctr"/>
                <a:r>
                  <a:rPr lang="en-US" dirty="0"/>
                  <a:t>Depends on initial error</a:t>
                </a:r>
              </a:p>
              <a:p>
                <a:pPr algn="ctr"/>
                <a:r>
                  <a:rPr lang="en-US" dirty="0"/>
                  <a:t>Exponentially small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7DBCD7EE-54F6-43AE-8DDE-7E213E2E6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899117"/>
                <a:ext cx="4572000" cy="1282700"/>
              </a:xfrm>
              <a:prstGeom prst="wedgeEllipseCallout">
                <a:avLst>
                  <a:gd name="adj1" fmla="val 44584"/>
                  <a:gd name="adj2" fmla="val -121274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26D6EB64-59CD-4084-B3B6-66EC172F6A61}"/>
              </a:ext>
            </a:extLst>
          </p:cNvPr>
          <p:cNvSpPr/>
          <p:nvPr/>
        </p:nvSpPr>
        <p:spPr>
          <a:xfrm>
            <a:off x="7162800" y="5105249"/>
            <a:ext cx="4724400" cy="1432815"/>
          </a:xfrm>
          <a:prstGeom prst="wedgeEllipseCallout">
            <a:avLst>
              <a:gd name="adj1" fmla="val 27568"/>
              <a:gd name="adj2" fmla="val -116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Variance Term</a:t>
            </a:r>
          </a:p>
          <a:p>
            <a:pPr algn="ctr"/>
            <a:r>
              <a:rPr lang="en-US" dirty="0"/>
              <a:t>Optimal information theoretically</a:t>
            </a:r>
          </a:p>
        </p:txBody>
      </p:sp>
    </p:spTree>
    <p:extLst>
      <p:ext uri="{BB962C8B-B14F-4D97-AF65-F5344CB8AC3E}">
        <p14:creationId xmlns:p14="http://schemas.microsoft.com/office/powerpoint/2010/main" val="21168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2400"/>
            <a:ext cx="10515600" cy="2666999"/>
          </a:xfrm>
        </p:spPr>
        <p:txBody>
          <a:bodyPr>
            <a:normAutofit/>
          </a:bodyPr>
          <a:lstStyle/>
          <a:p>
            <a:r>
              <a:rPr lang="en-US" dirty="0"/>
              <a:t>Stochastic HB/NAG do not accelerate in stochastic setting</a:t>
            </a:r>
          </a:p>
          <a:p>
            <a:r>
              <a:rPr lang="en-US" dirty="0"/>
              <a:t>ASGD – acceleration possible in the stochastic setting</a:t>
            </a:r>
          </a:p>
          <a:p>
            <a:r>
              <a:rPr lang="en-US" dirty="0"/>
              <a:t>Theoretical results for linear regression</a:t>
            </a:r>
          </a:p>
          <a:p>
            <a:r>
              <a:rPr lang="en-US" dirty="0"/>
              <a:t>Works well for training neural nets (even for small </a:t>
            </a:r>
            <a:r>
              <a:rPr lang="en-US" dirty="0" err="1"/>
              <a:t>batchsizes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9797428"/>
                  </p:ext>
                </p:extLst>
              </p:nvPr>
            </p:nvGraphicFramePr>
            <p:xfrm>
              <a:off x="838200" y="1447800"/>
              <a:ext cx="10515600" cy="23350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82015881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377769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Deterministic 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Stochastic approximation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184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GD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SGD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  <m:func>
                                      <m:func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820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AGD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  <m:func>
                                      <m:func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</a:t>
                          </a:r>
                          <a:r>
                            <a:rPr lang="en-US" b="1" baseline="0" dirty="0"/>
                            <a:t>SGD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18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</m:acc>
                                      </m:e>
                                    </m:rad>
                                    <m:func>
                                      <m:func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353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9797428"/>
                  </p:ext>
                </p:extLst>
              </p:nvPr>
            </p:nvGraphicFramePr>
            <p:xfrm>
              <a:off x="838200" y="1447800"/>
              <a:ext cx="10515600" cy="23350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82015881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377769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Deterministic 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Stochastic approximation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184454"/>
                      </a:ext>
                    </a:extLst>
                  </a:tr>
                  <a:tr h="982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" t="-40994" r="-100463" b="-101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40994" r="-463" b="-1018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4820748"/>
                      </a:ext>
                    </a:extLst>
                  </a:tr>
                  <a:tr h="982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" t="-140123" r="-100463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140123" r="-463" b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23530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615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08EB-4F1A-4BF2-874F-CB0930EC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171"/>
            <a:ext cx="10515600" cy="1325563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68C30-2651-42E5-9109-93D1829D2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5624"/>
                <a:ext cx="10896600" cy="4879976"/>
              </a:xfrm>
            </p:spPr>
            <p:txBody>
              <a:bodyPr/>
              <a:lstStyle/>
              <a:p>
                <a:r>
                  <a:rPr lang="en-US" sz="3000" dirty="0"/>
                  <a:t>Practice</a:t>
                </a:r>
              </a:p>
              <a:p>
                <a:pPr lvl="1"/>
                <a:r>
                  <a:rPr lang="en-US" dirty="0"/>
                  <a:t>Adoption of ASGD in training neural networks</a:t>
                </a:r>
              </a:p>
              <a:p>
                <a:pPr lvl="1"/>
                <a:r>
                  <a:rPr lang="en-US" dirty="0"/>
                  <a:t>Training RNNs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Theory</a:t>
                </a:r>
              </a:p>
              <a:p>
                <a:pPr lvl="1"/>
                <a:r>
                  <a:rPr lang="en-US" dirty="0"/>
                  <a:t>General convex optimization</a:t>
                </a:r>
              </a:p>
              <a:p>
                <a:pPr lvl="1"/>
                <a:r>
                  <a:rPr lang="en-US" dirty="0"/>
                  <a:t>Nonconvex optimization</a:t>
                </a:r>
              </a:p>
              <a:p>
                <a:pPr lvl="1"/>
                <a:r>
                  <a:rPr lang="en-US" dirty="0"/>
                  <a:t>Is this really the best we can do?</a:t>
                </a:r>
              </a:p>
              <a:p>
                <a:pPr lvl="2"/>
                <a:r>
                  <a:rPr lang="en-US" sz="2400" dirty="0"/>
                  <a:t>Information theoretically: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acc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----- our bound: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</m:acc>
                      </m:e>
                    </m:rad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68C30-2651-42E5-9109-93D1829D2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5624"/>
                <a:ext cx="10896600" cy="4879976"/>
              </a:xfrm>
              <a:blipFill>
                <a:blip r:embed="rId3"/>
                <a:stretch>
                  <a:fillRect l="-1119" t="-2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22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E7C6-A538-48FB-A9AF-F1284E04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65125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2052" name="Picture 4" descr="Image result for question icon">
            <a:extLst>
              <a:ext uri="{FF2B5EF4-FFF2-40B4-BE49-F238E27FC236}">
                <a16:creationId xmlns:a16="http://schemas.microsoft.com/office/drawing/2014/main" id="{9CDCAA68-E600-4F3C-88FD-533C6648A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165486"/>
            <a:ext cx="1066800" cy="56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02D4-D3C3-4441-8555-77C4AD319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36" y="2146527"/>
            <a:ext cx="11430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Question: can SGD be accelerated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Challenge: Acceleration is unstable </a:t>
            </a:r>
            <a:r>
              <a:rPr lang="en-US" sz="3200" dirty="0" err="1"/>
              <a:t>wrt</a:t>
            </a:r>
            <a:r>
              <a:rPr lang="en-US" sz="3200" dirty="0"/>
              <a:t> arbitrary noise in gradients</a:t>
            </a:r>
            <a:br>
              <a:rPr lang="en-US" sz="3200" dirty="0"/>
            </a:br>
            <a:r>
              <a:rPr lang="en-US" sz="3200" dirty="0"/>
              <a:t> 	          </a:t>
            </a:r>
            <a:r>
              <a:rPr lang="en-US" sz="2400" dirty="0">
                <a:solidFill>
                  <a:srgbClr val="00B050"/>
                </a:solidFill>
              </a:rPr>
              <a:t>[</a:t>
            </a:r>
            <a:r>
              <a:rPr lang="en-US" sz="2400" dirty="0" err="1">
                <a:solidFill>
                  <a:srgbClr val="00B050"/>
                </a:solidFill>
              </a:rPr>
              <a:t>d’Aspremont</a:t>
            </a:r>
            <a:r>
              <a:rPr lang="en-US" sz="2400" dirty="0">
                <a:solidFill>
                  <a:srgbClr val="00B050"/>
                </a:solidFill>
              </a:rPr>
              <a:t> 2008, </a:t>
            </a:r>
            <a:r>
              <a:rPr lang="en-US" sz="2400" dirty="0" err="1">
                <a:solidFill>
                  <a:srgbClr val="00B050"/>
                </a:solidFill>
              </a:rPr>
              <a:t>Ghadimi</a:t>
            </a:r>
            <a:r>
              <a:rPr lang="en-US" sz="2400" dirty="0">
                <a:solidFill>
                  <a:srgbClr val="00B050"/>
                </a:solidFill>
              </a:rPr>
              <a:t> &amp; Lan 2010, </a:t>
            </a:r>
            <a:r>
              <a:rPr lang="en-US" sz="2400" dirty="0" err="1">
                <a:solidFill>
                  <a:srgbClr val="00B050"/>
                </a:solidFill>
              </a:rPr>
              <a:t>Dieuleveut</a:t>
            </a:r>
            <a:r>
              <a:rPr lang="en-US" sz="2400" dirty="0">
                <a:solidFill>
                  <a:srgbClr val="00B050"/>
                </a:solidFill>
              </a:rPr>
              <a:t> et al.2016]</a:t>
            </a:r>
            <a:r>
              <a:rPr lang="en-US" sz="3200" dirty="0"/>
              <a:t>    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Setting: linear regression in statistical setting</a:t>
            </a:r>
          </a:p>
        </p:txBody>
      </p:sp>
      <p:pic>
        <p:nvPicPr>
          <p:cNvPr id="2054" name="Picture 6" descr="Image result for challenge icon">
            <a:extLst>
              <a:ext uri="{FF2B5EF4-FFF2-40B4-BE49-F238E27FC236}">
                <a16:creationId xmlns:a16="http://schemas.microsoft.com/office/drawing/2014/main" id="{2E085E86-5060-4D88-8B10-B044046C5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906" y="361736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tting icon">
            <a:extLst>
              <a:ext uri="{FF2B5EF4-FFF2-40B4-BE49-F238E27FC236}">
                <a16:creationId xmlns:a16="http://schemas.microsoft.com/office/drawing/2014/main" id="{2270FF09-F5FC-4A6B-8936-678676451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" y="5410200"/>
            <a:ext cx="584495" cy="58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0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5E21975-A7C5-4318-A011-17D87AE73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90689"/>
            <a:ext cx="5181600" cy="3886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9CE3490-BE33-437E-8932-D4399AB6E9C8}"/>
              </a:ext>
            </a:extLst>
          </p:cNvPr>
          <p:cNvGrpSpPr/>
          <p:nvPr/>
        </p:nvGrpSpPr>
        <p:grpSpPr>
          <a:xfrm>
            <a:off x="3505200" y="1690688"/>
            <a:ext cx="5181600" cy="4638377"/>
            <a:chOff x="3505200" y="1690688"/>
            <a:chExt cx="5181600" cy="46383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F7F1D6-40DF-482C-B983-DE0B9C6AE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1690688"/>
              <a:ext cx="5181600" cy="38861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43F7C-5E6F-4968-AAD5-29F1CA8B61FE}"/>
                </a:ext>
              </a:extLst>
            </p:cNvPr>
            <p:cNvSpPr txBox="1"/>
            <p:nvPr/>
          </p:nvSpPr>
          <p:spPr>
            <a:xfrm>
              <a:off x="4038600" y="5867400"/>
              <a:ext cx="411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ASGD (our algorithm) vs others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3354B7-294B-48F0-B109-86ACBED4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Deep autoencoder for </a:t>
            </a:r>
            <a:r>
              <a:rPr lang="en-US" sz="4200" dirty="0" err="1"/>
              <a:t>mnist</a:t>
            </a:r>
            <a:r>
              <a:rPr lang="en-US" sz="4200" dirty="0"/>
              <a:t>, small batch size (1)</a:t>
            </a:r>
          </a:p>
        </p:txBody>
      </p:sp>
    </p:spTree>
    <p:extLst>
      <p:ext uri="{BB962C8B-B14F-4D97-AF65-F5344CB8AC3E}">
        <p14:creationId xmlns:p14="http://schemas.microsoft.com/office/powerpoint/2010/main" val="15829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2A03-C683-46EF-8BE7-75DD8551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DBF36-7AB5-4D77-A68F-E091D75FE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4439" y="3948164"/>
                <a:ext cx="10515600" cy="18430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minimize excess risk: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DBF36-7AB5-4D77-A68F-E091D75FE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439" y="3948164"/>
                <a:ext cx="10515600" cy="18430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338F28-C8ED-45A3-A963-6FC4727051A3}"/>
              </a:ext>
            </a:extLst>
          </p:cNvPr>
          <p:cNvCxnSpPr>
            <a:cxnSpLocks/>
          </p:cNvCxnSpPr>
          <p:nvPr/>
        </p:nvCxnSpPr>
        <p:spPr>
          <a:xfrm>
            <a:off x="2057400" y="2590800"/>
            <a:ext cx="8991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A9A257-C413-4936-A818-FA15C0D33F0E}"/>
              </a:ext>
            </a:extLst>
          </p:cNvPr>
          <p:cNvCxnSpPr/>
          <p:nvPr/>
        </p:nvCxnSpPr>
        <p:spPr>
          <a:xfrm>
            <a:off x="2209800" y="24723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7C0111-A90D-4E8C-89C6-B0E43284F0AE}"/>
              </a:ext>
            </a:extLst>
          </p:cNvPr>
          <p:cNvCxnSpPr/>
          <p:nvPr/>
        </p:nvCxnSpPr>
        <p:spPr>
          <a:xfrm>
            <a:off x="2667000" y="24723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496407-53A0-41E5-8617-5449345A6EA0}"/>
              </a:ext>
            </a:extLst>
          </p:cNvPr>
          <p:cNvCxnSpPr/>
          <p:nvPr/>
        </p:nvCxnSpPr>
        <p:spPr>
          <a:xfrm>
            <a:off x="3124200" y="248062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F99AF8-A616-4651-BC06-6481EC276061}"/>
              </a:ext>
            </a:extLst>
          </p:cNvPr>
          <p:cNvCxnSpPr/>
          <p:nvPr/>
        </p:nvCxnSpPr>
        <p:spPr>
          <a:xfrm>
            <a:off x="3581400" y="24723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6E80B7-F3CD-46D7-B88A-0192F903B20F}"/>
              </a:ext>
            </a:extLst>
          </p:cNvPr>
          <p:cNvCxnSpPr/>
          <p:nvPr/>
        </p:nvCxnSpPr>
        <p:spPr>
          <a:xfrm>
            <a:off x="4038600" y="24723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7E0C5E-6BEC-405B-983F-C6C6DA07159D}"/>
              </a:ext>
            </a:extLst>
          </p:cNvPr>
          <p:cNvCxnSpPr/>
          <p:nvPr/>
        </p:nvCxnSpPr>
        <p:spPr>
          <a:xfrm>
            <a:off x="4495800" y="248062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D9F0DF-E245-4BED-8935-3C4BFB1BF860}"/>
              </a:ext>
            </a:extLst>
          </p:cNvPr>
          <p:cNvCxnSpPr/>
          <p:nvPr/>
        </p:nvCxnSpPr>
        <p:spPr>
          <a:xfrm>
            <a:off x="4953000" y="24723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681AA4-59B4-449B-85BF-0E0F0F401DC2}"/>
              </a:ext>
            </a:extLst>
          </p:cNvPr>
          <p:cNvCxnSpPr/>
          <p:nvPr/>
        </p:nvCxnSpPr>
        <p:spPr>
          <a:xfrm>
            <a:off x="5410200" y="24723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3179E-A743-4905-A44B-C4EB52BB6536}"/>
              </a:ext>
            </a:extLst>
          </p:cNvPr>
          <p:cNvCxnSpPr/>
          <p:nvPr/>
        </p:nvCxnSpPr>
        <p:spPr>
          <a:xfrm>
            <a:off x="5867400" y="248062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8BC799-7EDF-463D-9B9E-B275748C0562}"/>
              </a:ext>
            </a:extLst>
          </p:cNvPr>
          <p:cNvCxnSpPr/>
          <p:nvPr/>
        </p:nvCxnSpPr>
        <p:spPr>
          <a:xfrm>
            <a:off x="6324600" y="2465559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52CC53-CB8D-4C0A-8525-C3FC1823A62C}"/>
              </a:ext>
            </a:extLst>
          </p:cNvPr>
          <p:cNvCxnSpPr/>
          <p:nvPr/>
        </p:nvCxnSpPr>
        <p:spPr>
          <a:xfrm>
            <a:off x="6781800" y="247237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023A4B-7435-4E02-B292-170C109FDEA8}"/>
              </a:ext>
            </a:extLst>
          </p:cNvPr>
          <p:cNvCxnSpPr/>
          <p:nvPr/>
        </p:nvCxnSpPr>
        <p:spPr>
          <a:xfrm>
            <a:off x="7239000" y="2480625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71C0FE-99B8-4ED2-84CC-4FFE1025879B}"/>
              </a:ext>
            </a:extLst>
          </p:cNvPr>
          <p:cNvCxnSpPr/>
          <p:nvPr/>
        </p:nvCxnSpPr>
        <p:spPr>
          <a:xfrm>
            <a:off x="7620000" y="24765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BD610B-3DD0-4BF6-B511-3FBDBDDDCDB6}"/>
              </a:ext>
            </a:extLst>
          </p:cNvPr>
          <p:cNvCxnSpPr/>
          <p:nvPr/>
        </p:nvCxnSpPr>
        <p:spPr>
          <a:xfrm>
            <a:off x="8077200" y="246825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ABCEFC-C282-4526-A5B5-0CB74CAFCF75}"/>
              </a:ext>
            </a:extLst>
          </p:cNvPr>
          <p:cNvCxnSpPr/>
          <p:nvPr/>
        </p:nvCxnSpPr>
        <p:spPr>
          <a:xfrm>
            <a:off x="8534400" y="246825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4A74A1-6F50-4361-A56F-850F5CE33190}"/>
              </a:ext>
            </a:extLst>
          </p:cNvPr>
          <p:cNvCxnSpPr/>
          <p:nvPr/>
        </p:nvCxnSpPr>
        <p:spPr>
          <a:xfrm>
            <a:off x="8991600" y="24765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13A1ED-CB48-481D-AA44-BF8C7BFAFED6}"/>
              </a:ext>
            </a:extLst>
          </p:cNvPr>
          <p:cNvCxnSpPr/>
          <p:nvPr/>
        </p:nvCxnSpPr>
        <p:spPr>
          <a:xfrm>
            <a:off x="9448800" y="246825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FB6682-D0C3-4E02-A884-361363610EB8}"/>
              </a:ext>
            </a:extLst>
          </p:cNvPr>
          <p:cNvCxnSpPr/>
          <p:nvPr/>
        </p:nvCxnSpPr>
        <p:spPr>
          <a:xfrm>
            <a:off x="9906000" y="246825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8C33D1-7E42-464D-9CFA-F7C04C44B651}"/>
              </a:ext>
            </a:extLst>
          </p:cNvPr>
          <p:cNvCxnSpPr/>
          <p:nvPr/>
        </p:nvCxnSpPr>
        <p:spPr>
          <a:xfrm>
            <a:off x="10363200" y="24765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AA7E22-4B47-4E52-9AE5-826F7D6BF76F}"/>
                  </a:ext>
                </a:extLst>
              </p:cNvPr>
              <p:cNvSpPr txBox="1"/>
              <p:nvPr/>
            </p:nvSpPr>
            <p:spPr>
              <a:xfrm>
                <a:off x="1638308" y="2649021"/>
                <a:ext cx="228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AA7E22-4B47-4E52-9AE5-826F7D6BF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8" y="2649021"/>
                <a:ext cx="228595" cy="369332"/>
              </a:xfrm>
              <a:prstGeom prst="rect">
                <a:avLst/>
              </a:prstGeom>
              <a:blipFill>
                <a:blip r:embed="rId3"/>
                <a:stretch>
                  <a:fillRect l="-8108" r="-31081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BF372B-FE1F-4478-A371-E2F2D3663514}"/>
                  </a:ext>
                </a:extLst>
              </p:cNvPr>
              <p:cNvSpPr txBox="1"/>
              <p:nvPr/>
            </p:nvSpPr>
            <p:spPr>
              <a:xfrm>
                <a:off x="2362201" y="2694159"/>
                <a:ext cx="228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BF372B-FE1F-4478-A371-E2F2D366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2694159"/>
                <a:ext cx="228595" cy="369332"/>
              </a:xfrm>
              <a:prstGeom prst="rect">
                <a:avLst/>
              </a:prstGeom>
              <a:blipFill>
                <a:blip r:embed="rId4"/>
                <a:stretch>
                  <a:fillRect l="-8108" r="-313514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286A140-F2D3-44B3-851B-E436BEE62E50}"/>
                  </a:ext>
                </a:extLst>
              </p:cNvPr>
              <p:cNvSpPr txBox="1"/>
              <p:nvPr/>
            </p:nvSpPr>
            <p:spPr>
              <a:xfrm>
                <a:off x="5453644" y="2694159"/>
                <a:ext cx="228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286A140-F2D3-44B3-851B-E436BEE62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644" y="2694159"/>
                <a:ext cx="228595" cy="369332"/>
              </a:xfrm>
              <a:prstGeom prst="rect">
                <a:avLst/>
              </a:prstGeom>
              <a:blipFill>
                <a:blip r:embed="rId5"/>
                <a:stretch>
                  <a:fillRect l="-8108" r="-2972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E207A-4E10-4D62-BDF5-7E538FDDAC9F}"/>
                  </a:ext>
                </a:extLst>
              </p:cNvPr>
              <p:cNvSpPr txBox="1"/>
              <p:nvPr/>
            </p:nvSpPr>
            <p:spPr>
              <a:xfrm>
                <a:off x="9982200" y="2694159"/>
                <a:ext cx="228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6E207A-4E10-4D62-BDF5-7E538FDD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2694159"/>
                <a:ext cx="228595" cy="369332"/>
              </a:xfrm>
              <a:prstGeom prst="rect">
                <a:avLst/>
              </a:prstGeom>
              <a:blipFill>
                <a:blip r:embed="rId6"/>
                <a:stretch>
                  <a:fillRect l="-8108" r="-31891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D7A0560-68B7-4A9B-9A10-E5AB5FA52D6C}"/>
                  </a:ext>
                </a:extLst>
              </p:cNvPr>
              <p:cNvSpPr/>
              <p:nvPr/>
            </p:nvSpPr>
            <p:spPr>
              <a:xfrm>
                <a:off x="10515601" y="3609337"/>
                <a:ext cx="533399" cy="20573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D7A0560-68B7-4A9B-9A10-E5AB5FA52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1" y="3609337"/>
                <a:ext cx="533399" cy="2057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52B6AC-9986-4859-B657-7A7040AEDBE6}"/>
              </a:ext>
            </a:extLst>
          </p:cNvPr>
          <p:cNvCxnSpPr/>
          <p:nvPr/>
        </p:nvCxnSpPr>
        <p:spPr>
          <a:xfrm>
            <a:off x="11277600" y="3609337"/>
            <a:ext cx="0" cy="210566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9466B3-A0A0-4400-90D6-33B8174A8807}"/>
                  </a:ext>
                </a:extLst>
              </p:cNvPr>
              <p:cNvSpPr txBox="1"/>
              <p:nvPr/>
            </p:nvSpPr>
            <p:spPr>
              <a:xfrm flipH="1">
                <a:off x="11201400" y="45720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9466B3-A0A0-4400-90D6-33B8174A8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201400" y="4572000"/>
                <a:ext cx="381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C2FB2EC-B258-4D39-BD4B-E5049355EC39}"/>
                  </a:ext>
                </a:extLst>
              </p:cNvPr>
              <p:cNvSpPr/>
              <p:nvPr/>
            </p:nvSpPr>
            <p:spPr>
              <a:xfrm>
                <a:off x="2196210" y="5899405"/>
                <a:ext cx="79147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Consider special case: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i.e., no noise</a:t>
                </a: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C2FB2EC-B258-4D39-BD4B-E5049355E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10" y="5899405"/>
                <a:ext cx="7914795" cy="584775"/>
              </a:xfrm>
              <a:prstGeom prst="rect">
                <a:avLst/>
              </a:prstGeom>
              <a:blipFill>
                <a:blip r:embed="rId9"/>
                <a:stretch>
                  <a:fillRect l="-1925" t="-12500" r="-92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6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rate of SGD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8199" y="1690688"/>
                <a:ext cx="10893829" cy="4577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Consider special case: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000" dirty="0"/>
                  <a:t> i.e., no noise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Convergence rate: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sz="3000" dirty="0"/>
                  <a:t> iterations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000" dirty="0"/>
                  <a:t>; 	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/>
                  <a:t> Target </a:t>
                </a:r>
                <a:r>
                  <a:rPr lang="en-US" sz="3000" dirty="0" err="1"/>
                  <a:t>suboptimality</a:t>
                </a:r>
                <a:endParaRPr lang="en-US" sz="30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Condition number: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3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sz="3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d>
                          <m:dPr>
                            <m:ctrlPr>
                              <a:rPr lang="en-US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3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3000" dirty="0"/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10893829" cy="4577087"/>
              </a:xfrm>
              <a:prstGeom prst="rect">
                <a:avLst/>
              </a:prstGeom>
              <a:blipFill>
                <a:blip r:embed="rId3"/>
                <a:stretch>
                  <a:fillRect l="-1119"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2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"/>
    </mc:Choice>
    <mc:Fallback xmlns="">
      <p:transition spd="slow" advTm="1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801"/>
            <a:ext cx="10515600" cy="1325563"/>
          </a:xfrm>
        </p:spPr>
        <p:txBody>
          <a:bodyPr/>
          <a:lstStyle/>
          <a:p>
            <a:r>
              <a:rPr lang="en-US" dirty="0"/>
              <a:t>State of the art (# iterations)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7438179"/>
                  </p:ext>
                </p:extLst>
              </p:nvPr>
            </p:nvGraphicFramePr>
            <p:xfrm>
              <a:off x="838200" y="1825625"/>
              <a:ext cx="10515600" cy="23350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82015881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377769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Deterministic case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work per iteration)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Stochastic approximation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work per iteration)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184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GD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SGD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  <m:func>
                                      <m:func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820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NAG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  <m:func>
                                      <m:func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Accelerated</a:t>
                          </a:r>
                          <a:r>
                            <a:rPr lang="en-US" b="1" baseline="0" dirty="0"/>
                            <a:t> SGD?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Unknown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353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7438179"/>
                  </p:ext>
                </p:extLst>
              </p:nvPr>
            </p:nvGraphicFramePr>
            <p:xfrm>
              <a:off x="838200" y="1825625"/>
              <a:ext cx="10515600" cy="23350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382015881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377769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" t="-8197" r="-100463" b="-5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8197" r="-463" b="-5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184454"/>
                      </a:ext>
                    </a:extLst>
                  </a:tr>
                  <a:tr h="982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" t="-40994" r="-100463" b="-101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40994" r="-463" b="-1018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4820748"/>
                      </a:ext>
                    </a:extLst>
                  </a:tr>
                  <a:tr h="982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" t="-140123" r="-100463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Accelerated</a:t>
                          </a:r>
                          <a:r>
                            <a:rPr lang="en-US" b="1" baseline="0" dirty="0"/>
                            <a:t> SGD?</a:t>
                          </a:r>
                        </a:p>
                        <a:p>
                          <a:pPr algn="ctr"/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Unknown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3530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447800" y="4299938"/>
            <a:ext cx="944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Main question: </a:t>
            </a:r>
            <a:r>
              <a:rPr lang="en-US" sz="3000" dirty="0">
                <a:solidFill>
                  <a:srgbClr val="C00000"/>
                </a:solidFill>
              </a:rPr>
              <a:t>Is accelerating SGD possible?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2715A-83CC-46B3-B17A-7C17325C6C2B}"/>
              </a:ext>
            </a:extLst>
          </p:cNvPr>
          <p:cNvSpPr/>
          <p:nvPr/>
        </p:nvSpPr>
        <p:spPr>
          <a:xfrm>
            <a:off x="1295400" y="4980164"/>
            <a:ext cx="1150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Extremely important in practice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As we saw, acceleration can really give orders of magnitude improvement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Almost all deep learning packages use </a:t>
            </a:r>
            <a:r>
              <a:rPr lang="en-US" sz="2600" dirty="0" err="1"/>
              <a:t>SGD+momentum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Our earlier work shows acceleration leads to more parallelizability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B83A11-5FE7-4B9E-9BD1-2C37FA18E4A0}"/>
                  </a:ext>
                </a:extLst>
              </p:cNvPr>
              <p:cNvSpPr/>
              <p:nvPr/>
            </p:nvSpPr>
            <p:spPr>
              <a:xfrm>
                <a:off x="7543800" y="407157"/>
                <a:ext cx="3131242" cy="699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B83A11-5FE7-4B9E-9BD1-2C37FA18E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07157"/>
                <a:ext cx="3131242" cy="699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CBBCE-A130-4F83-B49E-E7BDF8D63E1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077201" y="1106516"/>
            <a:ext cx="1032220" cy="1636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ABB37B-C47A-49E8-976A-D20AFE80E001}"/>
                  </a:ext>
                </a:extLst>
              </p:cNvPr>
              <p:cNvSpPr/>
              <p:nvPr/>
            </p:nvSpPr>
            <p:spPr>
              <a:xfrm>
                <a:off x="-76200" y="2298715"/>
                <a:ext cx="1955279" cy="694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≝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ABB37B-C47A-49E8-976A-D20AFE80E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298715"/>
                <a:ext cx="1955279" cy="694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61085C-923E-4726-B94F-23BDEA53A9F8}"/>
              </a:ext>
            </a:extLst>
          </p:cNvPr>
          <p:cNvCxnSpPr>
            <a:cxnSpLocks/>
          </p:cNvCxnSpPr>
          <p:nvPr/>
        </p:nvCxnSpPr>
        <p:spPr>
          <a:xfrm>
            <a:off x="1811510" y="2739454"/>
            <a:ext cx="855490" cy="1561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"/>
    </mc:Choice>
    <mc:Fallback xmlns="">
      <p:transition spd="slow" advTm="2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F31C-B515-48D7-9243-274ACAC5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our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5083E-ABE3-4389-AD66-E3F1CCFEC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28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Is it always possible to improve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rad>
                  </m:oMath>
                </a14:m>
                <a:r>
                  <a:rPr lang="en-US" dirty="0"/>
                  <a:t>?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5083E-ABE3-4389-AD66-E3F1CCFEC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2800" cy="4351338"/>
              </a:xfrm>
              <a:blipFill>
                <a:blip r:embed="rId4"/>
                <a:stretch>
                  <a:fillRect l="-116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076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"/>
    </mc:Choice>
    <mc:Fallback xmlns="">
      <p:transition spd="slow" advTm="10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I: Discrete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56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	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w.p</a:t>
                </a:r>
                <a:r>
                  <a:rPr lang="en-US" sz="2600" dirty="0"/>
                  <a:t>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0.99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600" i="1" dirty="0"/>
                  <a:t>,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0070C0"/>
                    </a:solidFill>
                  </a:rPr>
                  <a:t>	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w.p</a:t>
                </a:r>
                <a:r>
                  <a:rPr lang="en-US" sz="2600" dirty="0"/>
                  <a:t>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0001</m:t>
                    </m:r>
                  </m:oMath>
                </a14:m>
                <a:r>
                  <a:rPr lang="en-US" sz="2600" i="1" dirty="0"/>
                  <a:t>   </a:t>
                </a:r>
              </a:p>
              <a:p>
                <a:pPr marL="0" indent="0">
                  <a:buNone/>
                </a:pPr>
                <a:endParaRPr lang="en-US" sz="3000" i="1" dirty="0"/>
              </a:p>
              <a:p>
                <a:r>
                  <a:rPr lang="en-US" sz="3000" dirty="0"/>
                  <a:t>In this case,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d>
                          <m:d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den>
                    </m:f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.0001</m:t>
                        </m:r>
                      </m:den>
                    </m:f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3000" dirty="0"/>
              </a:p>
              <a:p>
                <a:endParaRPr lang="en-US" sz="3000" dirty="0"/>
              </a:p>
              <a:p>
                <a:r>
                  <a:rPr lang="en-US" sz="3000" dirty="0"/>
                  <a:t>Are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</m:rad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sz="3000" dirty="0"/>
                  <a:t> iterations (samples) enough?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Or even, halve the error using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∼</m:t>
                    </m:r>
                    <m:rad>
                      <m:radPr>
                        <m:degHide m:val="on"/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rad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3000" dirty="0"/>
                  <a:t> samples? </a:t>
                </a:r>
              </a:p>
              <a:p>
                <a:endParaRPr lang="en-US" sz="3000" dirty="0"/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56175"/>
              </a:xfrm>
              <a:blipFill>
                <a:blip r:embed="rId3"/>
                <a:stretch>
                  <a:fillRect l="-1217" t="-861" b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2621A4-34E9-42A8-BEE1-76B9C49BC163}"/>
                  </a:ext>
                </a:extLst>
              </p:cNvPr>
              <p:cNvSpPr/>
              <p:nvPr/>
            </p:nvSpPr>
            <p:spPr>
              <a:xfrm>
                <a:off x="4468738" y="2152490"/>
                <a:ext cx="78906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2621A4-34E9-42A8-BEE1-76B9C49BC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738" y="2152490"/>
                <a:ext cx="78906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FEA4F6E3-AD63-4755-A721-7DC9F32B7649}"/>
              </a:ext>
            </a:extLst>
          </p:cNvPr>
          <p:cNvSpPr/>
          <p:nvPr/>
        </p:nvSpPr>
        <p:spPr>
          <a:xfrm>
            <a:off x="5257800" y="1825624"/>
            <a:ext cx="304800" cy="11461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4B70E0-A6D1-466D-9A5D-D651CC14CB69}"/>
                  </a:ext>
                </a:extLst>
              </p:cNvPr>
              <p:cNvSpPr txBox="1"/>
              <p:nvPr/>
            </p:nvSpPr>
            <p:spPr>
              <a:xfrm>
                <a:off x="8305800" y="1234936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4B70E0-A6D1-466D-9A5D-D651CC14C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1234936"/>
                <a:ext cx="33528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3C3B6-134B-4ABD-8A96-BF612237AD10}"/>
                  </a:ext>
                </a:extLst>
              </p:cNvPr>
              <p:cNvSpPr txBox="1"/>
              <p:nvPr/>
            </p:nvSpPr>
            <p:spPr>
              <a:xfrm>
                <a:off x="8281851" y="1983212"/>
                <a:ext cx="3619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0.9999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0.0001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63C3B6-134B-4ABD-8A96-BF612237A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51" y="1983212"/>
                <a:ext cx="3619500" cy="830997"/>
              </a:xfrm>
              <a:prstGeom prst="rect">
                <a:avLst/>
              </a:prstGeom>
              <a:blipFill>
                <a:blip r:embed="rId6"/>
                <a:stretch>
                  <a:fillRect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12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"/>
    </mc:Choice>
    <mc:Fallback xmlns="">
      <p:transition spd="slow" advTm="75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F31C-B515-48D7-9243-274ACAC5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our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5083E-ABE3-4389-AD66-E3F1CCFEC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28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Is it always possible to improve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</m:rad>
                  </m:oMath>
                </a14:m>
                <a:r>
                  <a:rPr lang="en-US" dirty="0"/>
                  <a:t>?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/>
                  <a:t>Is improvement ever possible?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Perhaps, depends on other problem parameters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5083E-ABE3-4389-AD66-E3F1CCFEC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2800" cy="4351338"/>
              </a:xfrm>
              <a:blipFill>
                <a:blip r:embed="rId4"/>
                <a:stretch>
                  <a:fillRect l="-116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85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"/>
    </mc:Choice>
    <mc:Fallback xmlns="">
      <p:transition spd="slow" advTm="109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II: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561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.9999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0.0001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≫2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However, after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samples: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invertible</a:t>
                </a:r>
              </a:p>
              <a:p>
                <a:pPr lvl="1"/>
                <a:r>
                  <a:rPr lang="en-US" dirty="0"/>
                  <a:t>That is, possible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Possible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:r>
                  <a:rPr lang="en-US" b="0" dirty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samples!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Acceleration </a:t>
                </a:r>
                <a:r>
                  <a:rPr lang="en-US" i="1" dirty="0"/>
                  <a:t>might be</a:t>
                </a:r>
                <a:r>
                  <a:rPr lang="en-US" dirty="0"/>
                  <a:t> possible for this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56175"/>
              </a:xfrm>
              <a:blipFill>
                <a:blip r:embed="rId4"/>
                <a:stretch>
                  <a:fillRect l="-1043" b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E1AB165-CA5A-4FF0-8067-7DF969FC16BD}"/>
              </a:ext>
            </a:extLst>
          </p:cNvPr>
          <p:cNvGrpSpPr/>
          <p:nvPr/>
        </p:nvGrpSpPr>
        <p:grpSpPr>
          <a:xfrm>
            <a:off x="6705600" y="1295400"/>
            <a:ext cx="5356860" cy="1969771"/>
            <a:chOff x="5943600" y="4571999"/>
            <a:chExt cx="5638800" cy="1969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360C4D-2453-4629-ABA6-81111156C40B}"/>
                </a:ext>
              </a:extLst>
            </p:cNvPr>
            <p:cNvSpPr txBox="1"/>
            <p:nvPr/>
          </p:nvSpPr>
          <p:spPr>
            <a:xfrm>
              <a:off x="5943600" y="4572000"/>
              <a:ext cx="563880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u="sng" dirty="0">
                  <a:solidFill>
                    <a:srgbClr val="FF0000"/>
                  </a:solidFill>
                </a:rPr>
                <a:t>Question 2</a:t>
              </a:r>
            </a:p>
            <a:p>
              <a:pPr algn="ctr"/>
              <a:r>
                <a:rPr lang="en-US" sz="3200" dirty="0"/>
                <a:t>Is acceleration ever possible?</a:t>
              </a:r>
              <a:endParaRPr lang="en-US" sz="3000" dirty="0"/>
            </a:p>
            <a:p>
              <a:pPr algn="ctr"/>
              <a:r>
                <a:rPr lang="en-US" sz="3000" u="sng" dirty="0">
                  <a:solidFill>
                    <a:srgbClr val="FF0000"/>
                  </a:solidFill>
                </a:rPr>
                <a:t>Answer</a:t>
              </a:r>
              <a:r>
                <a:rPr lang="en-US" sz="3000" dirty="0"/>
                <a:t>: </a:t>
              </a:r>
              <a:r>
                <a:rPr lang="en-US" sz="3000" dirty="0">
                  <a:solidFill>
                    <a:srgbClr val="00B050"/>
                  </a:solidFill>
                </a:rPr>
                <a:t>Perhaps, but depends on other problem parameters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CD50E98-CEB1-4546-91B6-542EA6CC3486}"/>
                </a:ext>
              </a:extLst>
            </p:cNvPr>
            <p:cNvSpPr/>
            <p:nvPr/>
          </p:nvSpPr>
          <p:spPr>
            <a:xfrm>
              <a:off x="6019800" y="4571999"/>
              <a:ext cx="5562600" cy="1969771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9459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"/>
    </mc:Choice>
    <mc:Fallback xmlns="">
      <p:transition spd="slow" advTm="8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5986</TotalTime>
  <Words>839</Words>
  <Application>Microsoft Office PowerPoint</Application>
  <PresentationFormat>Widescreen</PresentationFormat>
  <Paragraphs>198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Accelerated Stochastic Gradient Descent</vt:lpstr>
      <vt:lpstr>Overview</vt:lpstr>
      <vt:lpstr>Setting</vt:lpstr>
      <vt:lpstr>Convergence rate of SGD</vt:lpstr>
      <vt:lpstr>State of the art (# iterations)</vt:lpstr>
      <vt:lpstr>Outline of our results</vt:lpstr>
      <vt:lpstr>Example I: Discrete distribution</vt:lpstr>
      <vt:lpstr>Outline of our results</vt:lpstr>
      <vt:lpstr>Example II: Gaussian</vt:lpstr>
      <vt:lpstr>Discrete vs Gaussian</vt:lpstr>
      <vt:lpstr>Outline of our results</vt:lpstr>
      <vt:lpstr>Question 3: Do existing algorithms stochastic HB/NAG achieve this improvement?</vt:lpstr>
      <vt:lpstr>Empirical behavior of stochastic HB/NAG</vt:lpstr>
      <vt:lpstr>Outline of our results</vt:lpstr>
      <vt:lpstr>Question 4: Can we design an algorithm improving over SGD?</vt:lpstr>
      <vt:lpstr>Simulations</vt:lpstr>
      <vt:lpstr>Result for a statistical setting</vt:lpstr>
      <vt:lpstr>Recap</vt:lpstr>
      <vt:lpstr>Going forward</vt:lpstr>
      <vt:lpstr>Deep autoencoder for mnist, small batch size 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Stochastic Gradient Descent</dc:title>
  <dc:creator>Praneeth Netrapalli</dc:creator>
  <cp:lastModifiedBy>Prateek Jain</cp:lastModifiedBy>
  <cp:revision>778</cp:revision>
  <dcterms:created xsi:type="dcterms:W3CDTF">2017-03-02T02:00:32Z</dcterms:created>
  <dcterms:modified xsi:type="dcterms:W3CDTF">2018-07-07T12:00:47Z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prajain@microsoft.com</vt:lpwstr>
  </property>
  <property fmtid="{D5CDD505-2E9C-101B-9397-08002B2CF9AE}" pid="5" name="MSIP_Label_f42aa342-8706-4288-bd11-ebb85995028c_SetDate">
    <vt:lpwstr>2018-02-12T12:15:19.6977634Z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