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344" r:id="rId3"/>
    <p:sldId id="336" r:id="rId4"/>
    <p:sldId id="345" r:id="rId5"/>
    <p:sldId id="346" r:id="rId6"/>
    <p:sldId id="350" r:id="rId7"/>
    <p:sldId id="349" r:id="rId8"/>
    <p:sldId id="348" r:id="rId9"/>
    <p:sldId id="352" r:id="rId10"/>
    <p:sldId id="351" r:id="rId11"/>
    <p:sldId id="354" r:id="rId12"/>
    <p:sldId id="355" r:id="rId13"/>
    <p:sldId id="282" r:id="rId14"/>
    <p:sldId id="330" r:id="rId15"/>
    <p:sldId id="333" r:id="rId16"/>
    <p:sldId id="317" r:id="rId17"/>
    <p:sldId id="288" r:id="rId18"/>
    <p:sldId id="313" r:id="rId19"/>
    <p:sldId id="314" r:id="rId20"/>
    <p:sldId id="337" r:id="rId21"/>
    <p:sldId id="338" r:id="rId22"/>
    <p:sldId id="339" r:id="rId23"/>
    <p:sldId id="302" r:id="rId24"/>
    <p:sldId id="332" r:id="rId25"/>
    <p:sldId id="343" r:id="rId26"/>
    <p:sldId id="342" r:id="rId27"/>
    <p:sldId id="335" r:id="rId28"/>
    <p:sldId id="3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929"/>
    <a:srgbClr val="FF3300"/>
    <a:srgbClr val="C00000"/>
    <a:srgbClr val="FFABAB"/>
    <a:srgbClr val="F8CBAD"/>
    <a:srgbClr val="F4796C"/>
    <a:srgbClr val="FECECE"/>
    <a:srgbClr val="FED6D6"/>
    <a:srgbClr val="FEC6C6"/>
    <a:srgbClr val="81F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91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Abhishek%20Anand\Desktop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-PC\Desktop\Kriti_case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Percentage Of Blind </a:t>
            </a:r>
            <a:r>
              <a:rPr lang="en-IN" dirty="0" smtClean="0"/>
              <a:t>children educated </a:t>
            </a:r>
            <a:r>
              <a:rPr lang="en-IN" dirty="0"/>
              <a:t>in India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D-4363-9B83-8FA94EE72F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BD-4363-9B83-8FA94EE72F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Sheet1!$G$9:$H$9</c:f>
              <c:numCache>
                <c:formatCode>General</c:formatCode>
                <c:ptCount val="2"/>
                <c:pt idx="0">
                  <c:v>1900000</c:v>
                </c:pt>
                <c:pt idx="1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BD-4363-9B83-8FA94EE72F4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0F-4B13-97E3-29A23DB3D0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0F-4B13-97E3-29A23DB3D0D0}"/>
              </c:ext>
            </c:extLst>
          </c:dPt>
          <c:cat>
            <c:strRef>
              <c:f>Sheet1!$H$27:$I$27</c:f>
              <c:strCache>
                <c:ptCount val="2"/>
                <c:pt idx="0">
                  <c:v>Total blinds in rest of world</c:v>
                </c:pt>
                <c:pt idx="1">
                  <c:v>Blinds in India</c:v>
                </c:pt>
              </c:strCache>
            </c:strRef>
          </c:cat>
          <c:val>
            <c:numRef>
              <c:f>Sheet1!$H$28:$I$28</c:f>
              <c:numCache>
                <c:formatCode>General</c:formatCode>
                <c:ptCount val="2"/>
                <c:pt idx="0">
                  <c:v>22000000</c:v>
                </c:pt>
                <c:pt idx="1">
                  <c:v>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0F-4B13-97E3-29A23DB3D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smtClean="0">
                <a:latin typeface="Century Gothic" panose="020B0502020202020204" pitchFamily="34" charset="0"/>
              </a:rPr>
              <a:t>Revenue Analysis</a:t>
            </a:r>
          </a:p>
          <a:p>
            <a:pPr>
              <a:defRPr/>
            </a:pPr>
            <a:r>
              <a:rPr lang="en-IN" b="0" dirty="0" smtClean="0">
                <a:latin typeface="Century Gothic" panose="020B0502020202020204" pitchFamily="34" charset="0"/>
              </a:rPr>
              <a:t>(in thousand INR)</a:t>
            </a:r>
            <a:endParaRPr lang="en-IN" b="0" dirty="0">
              <a:latin typeface="Century Gothic" panose="020B0502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'Appendix 2'!$E$21</c:f>
              <c:strCache>
                <c:ptCount val="1"/>
                <c:pt idx="0">
                  <c:v>Total revenues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'Appendix 2'!$F$20:$G$20</c:f>
              <c:strCache>
                <c:ptCount val="2"/>
                <c:pt idx="0">
                  <c:v>FY 2013</c:v>
                </c:pt>
                <c:pt idx="1">
                  <c:v>FY 2014</c:v>
                </c:pt>
              </c:strCache>
            </c:strRef>
          </c:cat>
          <c:val>
            <c:numRef>
              <c:f>'Appendix 2'!$F$21:$G$21</c:f>
              <c:numCache>
                <c:formatCode>#,##0</c:formatCode>
                <c:ptCount val="2"/>
                <c:pt idx="0">
                  <c:v>20620</c:v>
                </c:pt>
                <c:pt idx="1">
                  <c:v>28610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7-47BA-A499-F9E6D66D9368}"/>
            </c:ext>
          </c:extLst>
        </c:ser>
        <c:ser>
          <c:idx val="1"/>
          <c:order val="1"/>
          <c:tx>
            <c:strRef>
              <c:f>'Appendix 2'!$E$22</c:f>
              <c:strCache>
                <c:ptCount val="1"/>
                <c:pt idx="0">
                  <c:v>Drama </c:v>
                </c:pt>
              </c:strCache>
            </c:strRef>
          </c:tx>
          <c:spPr>
            <a:solidFill>
              <a:srgbClr val="FF0000">
                <a:alpha val="69000"/>
              </a:srgbClr>
            </a:solidFill>
            <a:ln>
              <a:noFill/>
            </a:ln>
            <a:effectLst/>
          </c:spPr>
          <c:invertIfNegative val="0"/>
          <c:cat>
            <c:strRef>
              <c:f>'Appendix 2'!$F$20:$G$20</c:f>
              <c:strCache>
                <c:ptCount val="2"/>
                <c:pt idx="0">
                  <c:v>FY 2013</c:v>
                </c:pt>
                <c:pt idx="1">
                  <c:v>FY 2014</c:v>
                </c:pt>
              </c:strCache>
            </c:strRef>
          </c:cat>
          <c:val>
            <c:numRef>
              <c:f>'Appendix 2'!$F$22:$G$22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6281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7-47BA-A499-F9E6D66D9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5976432"/>
        <c:axId val="245972904"/>
      </c:barChart>
      <c:catAx>
        <c:axId val="24597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72904"/>
        <c:crosses val="autoZero"/>
        <c:auto val="1"/>
        <c:lblAlgn val="ctr"/>
        <c:lblOffset val="100"/>
        <c:noMultiLvlLbl val="0"/>
      </c:catAx>
      <c:valAx>
        <c:axId val="2459729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4597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017966394575153"/>
          <c:y val="0.89086300355962378"/>
          <c:w val="0.46490258171463716"/>
          <c:h val="8.2521028186729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b="1" dirty="0">
                <a:latin typeface="Century Gothic" panose="020B0502020202020204" pitchFamily="34" charset="0"/>
              </a:rPr>
              <a:t>Operating </a:t>
            </a:r>
            <a:r>
              <a:rPr lang="en-US" b="1" dirty="0" smtClean="0">
                <a:latin typeface="Century Gothic" panose="020B0502020202020204" pitchFamily="34" charset="0"/>
              </a:rPr>
              <a:t>profits (INR)</a:t>
            </a:r>
            <a:endParaRPr lang="en-US" b="1" dirty="0">
              <a:latin typeface="Century Gothic" panose="020B0502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'Appendix 2'!$G$25</c:f>
              <c:strCache>
                <c:ptCount val="1"/>
                <c:pt idx="0">
                  <c:v>Operating profit</c:v>
                </c:pt>
              </c:strCache>
            </c:strRef>
          </c:tx>
          <c:spPr>
            <a:ln w="28575" cap="rnd">
              <a:solidFill>
                <a:srgbClr val="EF2929"/>
              </a:solidFill>
              <a:round/>
            </a:ln>
            <a:effectLst/>
          </c:spPr>
          <c:marker>
            <c:symbol val="none"/>
          </c:marker>
          <c:val>
            <c:numRef>
              <c:f>'Appendix 2'!$G$26:$G$27</c:f>
              <c:numCache>
                <c:formatCode>General</c:formatCode>
                <c:ptCount val="2"/>
                <c:pt idx="0">
                  <c:v>275000</c:v>
                </c:pt>
                <c:pt idx="1">
                  <c:v>250000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91-433A-BC58-05AC83AFC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6488664"/>
        <c:axId val="296489448"/>
      </c:lineChart>
      <c:catAx>
        <c:axId val="29648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89448"/>
        <c:crosses val="autoZero"/>
        <c:auto val="1"/>
        <c:lblAlgn val="ctr"/>
        <c:lblOffset val="100"/>
        <c:noMultiLvlLbl val="0"/>
      </c:catAx>
      <c:valAx>
        <c:axId val="29648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8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latin typeface="Century Gothic" panose="020B0502020202020204" pitchFamily="34" charset="0"/>
              </a:rPr>
              <a:t>Digital Advertising Market in </a:t>
            </a:r>
            <a:r>
              <a:rPr lang="en-IN" b="1" dirty="0" smtClean="0">
                <a:latin typeface="Century Gothic" panose="020B0502020202020204" pitchFamily="34" charset="0"/>
              </a:rPr>
              <a:t>India</a:t>
            </a:r>
            <a:endParaRPr lang="en-IN" b="0" dirty="0" smtClean="0">
              <a:latin typeface="Century Gothic" panose="020B0502020202020204" pitchFamily="34" charset="0"/>
            </a:endParaRPr>
          </a:p>
          <a:p>
            <a:pPr>
              <a:defRPr/>
            </a:pPr>
            <a:r>
              <a:rPr lang="en-IN" b="0" dirty="0" smtClean="0">
                <a:latin typeface="Century Gothic" panose="020B0502020202020204" pitchFamily="34" charset="0"/>
              </a:rPr>
              <a:t>(in INR Crores)</a:t>
            </a:r>
          </a:p>
          <a:p>
            <a:pPr>
              <a:defRPr/>
            </a:pPr>
            <a:endParaRPr lang="en-IN" b="1" dirty="0">
              <a:latin typeface="Century Gothic" panose="020B0502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8503937007874"/>
          <c:y val="0.26182888597258674"/>
          <c:w val="0.85537051618547677"/>
          <c:h val="0.625980242053076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'Market Analysis'!$C$5:$C$9</c:f>
              <c:strCache>
                <c:ptCount val="5"/>
                <c:pt idx="0">
                  <c:v>FY 2011</c:v>
                </c:pt>
                <c:pt idx="1">
                  <c:v>FY 2012</c:v>
                </c:pt>
                <c:pt idx="2">
                  <c:v>FY 2013</c:v>
                </c:pt>
                <c:pt idx="3">
                  <c:v>FY 2014</c:v>
                </c:pt>
                <c:pt idx="4">
                  <c:v>FY 2015</c:v>
                </c:pt>
              </c:strCache>
            </c:strRef>
          </c:cat>
          <c:val>
            <c:numRef>
              <c:f>'Market Analysis'!$D$5:$D$9</c:f>
              <c:numCache>
                <c:formatCode>#,##0</c:formatCode>
                <c:ptCount val="5"/>
                <c:pt idx="0">
                  <c:v>1140</c:v>
                </c:pt>
                <c:pt idx="1">
                  <c:v>1750</c:v>
                </c:pt>
                <c:pt idx="2">
                  <c:v>2260</c:v>
                </c:pt>
                <c:pt idx="3">
                  <c:v>2750</c:v>
                </c:pt>
                <c:pt idx="4">
                  <c:v>3575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2-4A07-BFA9-A3780956C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493760"/>
        <c:axId val="296493368"/>
      </c:barChart>
      <c:catAx>
        <c:axId val="29649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96493368"/>
        <c:crosses val="autoZero"/>
        <c:auto val="1"/>
        <c:lblAlgn val="ctr"/>
        <c:lblOffset val="100"/>
        <c:noMultiLvlLbl val="0"/>
      </c:catAx>
      <c:valAx>
        <c:axId val="2964933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9649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'Market Analysis'!$D$31</c:f>
              <c:strCache>
                <c:ptCount val="1"/>
                <c:pt idx="0">
                  <c:v>Ad Revnue (%)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21-4CD8-8F49-FAC9E5F2BBA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21-4CD8-8F49-FAC9E5F2BBA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21-4CD8-8F49-FAC9E5F2BBA3}"/>
              </c:ext>
            </c:extLst>
          </c:dPt>
          <c:dPt>
            <c:idx val="3"/>
            <c:bubble3D val="0"/>
            <c:spPr>
              <a:solidFill>
                <a:srgbClr val="FC2704">
                  <a:alpha val="71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21-4CD8-8F49-FAC9E5F2BBA3}"/>
              </c:ext>
            </c:extLst>
          </c:dPt>
          <c:dPt>
            <c:idx val="4"/>
            <c:bubble3D val="0"/>
            <c:spPr>
              <a:solidFill>
                <a:srgbClr val="C00000">
                  <a:alpha val="77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21-4CD8-8F49-FAC9E5F2BBA3}"/>
              </c:ext>
            </c:extLst>
          </c:dPt>
          <c:cat>
            <c:strRef>
              <c:f>'Market Analysis'!$C$32:$C$36</c:f>
              <c:strCache>
                <c:ptCount val="5"/>
                <c:pt idx="0">
                  <c:v>Television</c:v>
                </c:pt>
                <c:pt idx="1">
                  <c:v>Print</c:v>
                </c:pt>
                <c:pt idx="2">
                  <c:v>Radio</c:v>
                </c:pt>
                <c:pt idx="3">
                  <c:v>Internet</c:v>
                </c:pt>
                <c:pt idx="4">
                  <c:v>Out-of-home</c:v>
                </c:pt>
              </c:strCache>
            </c:strRef>
          </c:cat>
          <c:val>
            <c:numRef>
              <c:f>'Market Analysis'!$D$32:$D$36</c:f>
              <c:numCache>
                <c:formatCode>General</c:formatCode>
                <c:ptCount val="5"/>
                <c:pt idx="0">
                  <c:v>40</c:v>
                </c:pt>
                <c:pt idx="1">
                  <c:v>34</c:v>
                </c:pt>
                <c:pt idx="2">
                  <c:v>4</c:v>
                </c:pt>
                <c:pt idx="3">
                  <c:v>16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21-4CD8-8F49-FAC9E5F2B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543708129684747"/>
          <c:y val="0.79214467077016715"/>
          <c:w val="0.62443415970694516"/>
          <c:h val="0.169963092364565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916830429827877"/>
          <c:y val="8.963580689341702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'Market Analysis'!$D$38</c:f>
              <c:strCache>
                <c:ptCount val="1"/>
                <c:pt idx="0">
                  <c:v>Ad Revnue (%)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B0-4C2E-97EA-1E331E28FE4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B0-4C2E-97EA-1E331E28FE4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B0-4C2E-97EA-1E331E28FE4C}"/>
              </c:ext>
            </c:extLst>
          </c:dPt>
          <c:dPt>
            <c:idx val="3"/>
            <c:bubble3D val="0"/>
            <c:spPr>
              <a:solidFill>
                <a:srgbClr val="FF0000">
                  <a:alpha val="68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B0-4C2E-97EA-1E331E28FE4C}"/>
              </c:ext>
            </c:extLst>
          </c:dPt>
          <c:dPt>
            <c:idx val="4"/>
            <c:bubble3D val="0"/>
            <c:spPr>
              <a:solidFill>
                <a:srgbClr val="C0000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B0-4C2E-97EA-1E331E28FE4C}"/>
              </c:ext>
            </c:extLst>
          </c:dPt>
          <c:cat>
            <c:strRef>
              <c:f>'Market Analysis'!$C$39:$C$43</c:f>
              <c:strCache>
                <c:ptCount val="5"/>
                <c:pt idx="0">
                  <c:v>Television</c:v>
                </c:pt>
                <c:pt idx="1">
                  <c:v>Print</c:v>
                </c:pt>
                <c:pt idx="2">
                  <c:v>Radio</c:v>
                </c:pt>
                <c:pt idx="3">
                  <c:v>Internet</c:v>
                </c:pt>
                <c:pt idx="4">
                  <c:v>Out-of-home</c:v>
                </c:pt>
              </c:strCache>
            </c:strRef>
          </c:cat>
          <c:val>
            <c:numRef>
              <c:f>'Market Analysis'!$D$39:$D$43</c:f>
              <c:numCache>
                <c:formatCode>General</c:formatCode>
                <c:ptCount val="5"/>
                <c:pt idx="0">
                  <c:v>40</c:v>
                </c:pt>
                <c:pt idx="1">
                  <c:v>42</c:v>
                </c:pt>
                <c:pt idx="2">
                  <c:v>5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B0-4C2E-97EA-1E331E28F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635431725934922"/>
          <c:y val="0.7414268114814293"/>
          <c:w val="0.75415922027584525"/>
          <c:h val="0.18917178278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28751763217753E-2"/>
          <c:y val="0.15338113423767641"/>
          <c:w val="0.87656207595360502"/>
          <c:h val="0.728493132774789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'Appendix 3'!$C$6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EF2929"/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3'!$E$6:$N$6</c:f>
              <c:numCache>
                <c:formatCode>#,##0</c:formatCode>
                <c:ptCount val="10"/>
                <c:pt idx="0">
                  <c:v>17000</c:v>
                </c:pt>
                <c:pt idx="1">
                  <c:v>17500</c:v>
                </c:pt>
                <c:pt idx="2">
                  <c:v>21250</c:v>
                </c:pt>
                <c:pt idx="3">
                  <c:v>26562.5</c:v>
                </c:pt>
                <c:pt idx="4">
                  <c:v>26562.5</c:v>
                </c:pt>
                <c:pt idx="5">
                  <c:v>33203.125</c:v>
                </c:pt>
                <c:pt idx="6">
                  <c:v>33203.125</c:v>
                </c:pt>
                <c:pt idx="7">
                  <c:v>41503.90625</c:v>
                </c:pt>
                <c:pt idx="8">
                  <c:v>41503.90625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E-4D7E-8560-41FBE0677FAD}"/>
            </c:ext>
          </c:extLst>
        </c:ser>
        <c:ser>
          <c:idx val="2"/>
          <c:order val="2"/>
          <c:tx>
            <c:strRef>
              <c:f>'Appendix 3'!$C$8</c:f>
              <c:strCache>
                <c:ptCount val="1"/>
                <c:pt idx="0">
                  <c:v>Studio hire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3'!$E$8:$N$8</c:f>
              <c:numCache>
                <c:formatCode>General</c:formatCode>
                <c:ptCount val="10"/>
                <c:pt idx="0" formatCode="#,##0">
                  <c:v>-4000</c:v>
                </c:pt>
                <c:pt idx="1">
                  <c:v>-3400</c:v>
                </c:pt>
                <c:pt idx="2">
                  <c:v>-3400</c:v>
                </c:pt>
                <c:pt idx="3">
                  <c:v>-2890</c:v>
                </c:pt>
                <c:pt idx="4">
                  <c:v>-2890</c:v>
                </c:pt>
                <c:pt idx="5">
                  <c:v>-2456.5</c:v>
                </c:pt>
                <c:pt idx="6">
                  <c:v>-2456.5</c:v>
                </c:pt>
                <c:pt idx="7">
                  <c:v>-2088.0250000000001</c:v>
                </c:pt>
                <c:pt idx="8">
                  <c:v>-2088.0250000000001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E-4D7E-8560-41FBE0677FAD}"/>
            </c:ext>
          </c:extLst>
        </c:ser>
        <c:ser>
          <c:idx val="3"/>
          <c:order val="3"/>
          <c:tx>
            <c:strRef>
              <c:f>'Appendix 3'!$C$9</c:f>
              <c:strCache>
                <c:ptCount val="1"/>
                <c:pt idx="0">
                  <c:v>Actors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3'!$E$9:$N$9</c:f>
              <c:numCache>
                <c:formatCode>General</c:formatCode>
                <c:ptCount val="10"/>
                <c:pt idx="0" formatCode="#,##0">
                  <c:v>-4800</c:v>
                </c:pt>
                <c:pt idx="1">
                  <c:v>-3400</c:v>
                </c:pt>
                <c:pt idx="2">
                  <c:v>-4080</c:v>
                </c:pt>
                <c:pt idx="3">
                  <c:v>-2890</c:v>
                </c:pt>
                <c:pt idx="4">
                  <c:v>-3468</c:v>
                </c:pt>
                <c:pt idx="5">
                  <c:v>-2456.5</c:v>
                </c:pt>
                <c:pt idx="6">
                  <c:v>-2947.7999999999997</c:v>
                </c:pt>
                <c:pt idx="7">
                  <c:v>-2088.0250000000001</c:v>
                </c:pt>
                <c:pt idx="8">
                  <c:v>-2505.6299999999997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E-4D7E-8560-41FBE0677FAD}"/>
            </c:ext>
          </c:extLst>
        </c:ser>
        <c:ser>
          <c:idx val="4"/>
          <c:order val="4"/>
          <c:tx>
            <c:strRef>
              <c:f>'Appendix 3'!$C$10</c:f>
              <c:strCache>
                <c:ptCount val="1"/>
                <c:pt idx="0">
                  <c:v>Film crew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3'!$E$10:$N$10</c:f>
              <c:numCache>
                <c:formatCode>General</c:formatCode>
                <c:ptCount val="10"/>
                <c:pt idx="0" formatCode="#,##0">
                  <c:v>-6000</c:v>
                </c:pt>
                <c:pt idx="1">
                  <c:v>-5100</c:v>
                </c:pt>
                <c:pt idx="2">
                  <c:v>-5100</c:v>
                </c:pt>
                <c:pt idx="3">
                  <c:v>-4335</c:v>
                </c:pt>
                <c:pt idx="4">
                  <c:v>-4335</c:v>
                </c:pt>
                <c:pt idx="5">
                  <c:v>-3684.75</c:v>
                </c:pt>
                <c:pt idx="6">
                  <c:v>-3684.75</c:v>
                </c:pt>
                <c:pt idx="7">
                  <c:v>-3132.0374999999999</c:v>
                </c:pt>
                <c:pt idx="8">
                  <c:v>-3132.0374999999999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E-4D7E-8560-41FBE0677FAD}"/>
            </c:ext>
          </c:extLst>
        </c:ser>
        <c:ser>
          <c:idx val="5"/>
          <c:order val="5"/>
          <c:tx>
            <c:strRef>
              <c:f>'Appendix 3'!$C$11</c:f>
              <c:strCache>
                <c:ptCount val="1"/>
                <c:pt idx="0">
                  <c:v>Scripting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3'!$E$11:$N$11</c:f>
              <c:numCache>
                <c:formatCode>General</c:formatCode>
                <c:ptCount val="10"/>
                <c:pt idx="0" formatCode="#,##0">
                  <c:v>-2100</c:v>
                </c:pt>
                <c:pt idx="1">
                  <c:v>-1785</c:v>
                </c:pt>
                <c:pt idx="2">
                  <c:v>-1785</c:v>
                </c:pt>
                <c:pt idx="3">
                  <c:v>-1517.25</c:v>
                </c:pt>
                <c:pt idx="4">
                  <c:v>-1517.25</c:v>
                </c:pt>
                <c:pt idx="5">
                  <c:v>-1289.6624999999999</c:v>
                </c:pt>
                <c:pt idx="6">
                  <c:v>-1289.6624999999999</c:v>
                </c:pt>
                <c:pt idx="7">
                  <c:v>-1096.213125</c:v>
                </c:pt>
                <c:pt idx="8">
                  <c:v>-1096.213125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E-4D7E-8560-41FBE0677FAD}"/>
            </c:ext>
          </c:extLst>
        </c:ser>
        <c:ser>
          <c:idx val="6"/>
          <c:order val="6"/>
          <c:tx>
            <c:strRef>
              <c:f>'Appendix 3'!$C$12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3'!$E$12:$N$12</c:f>
              <c:numCache>
                <c:formatCode>General</c:formatCode>
                <c:ptCount val="10"/>
                <c:pt idx="0" formatCode="#,##0">
                  <c:v>-1600</c:v>
                </c:pt>
                <c:pt idx="1">
                  <c:v>-1360</c:v>
                </c:pt>
                <c:pt idx="2">
                  <c:v>-1360</c:v>
                </c:pt>
                <c:pt idx="3">
                  <c:v>-1156</c:v>
                </c:pt>
                <c:pt idx="4">
                  <c:v>-1156</c:v>
                </c:pt>
                <c:pt idx="5">
                  <c:v>-982.6</c:v>
                </c:pt>
                <c:pt idx="6">
                  <c:v>-982.6</c:v>
                </c:pt>
                <c:pt idx="7">
                  <c:v>-835.21</c:v>
                </c:pt>
                <c:pt idx="8">
                  <c:v>-835.21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E-4D7E-8560-41FBE0677FAD}"/>
            </c:ext>
          </c:extLst>
        </c:ser>
        <c:ser>
          <c:idx val="7"/>
          <c:order val="7"/>
          <c:tx>
            <c:strRef>
              <c:f>'Appendix 3'!$C$13</c:f>
              <c:strCache>
                <c:ptCount val="1"/>
                <c:pt idx="0">
                  <c:v>Profits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'Appendix 3'!$E$3:$N$5</c:f>
              <c:strCache>
                <c:ptCount val="9"/>
                <c:pt idx="1">
                  <c:v>FY 2016</c:v>
                </c:pt>
                <c:pt idx="3">
                  <c:v>FY 2017</c:v>
                </c:pt>
                <c:pt idx="5">
                  <c:v>FY 2018</c:v>
                </c:pt>
                <c:pt idx="7">
                  <c:v>FY 2019</c:v>
                </c:pt>
              </c:strCache>
            </c:strRef>
          </c:cat>
          <c:val>
            <c:numRef>
              <c:f>'Appendix 3'!$E$13:$N$13</c:f>
              <c:numCache>
                <c:formatCode>#,##0</c:formatCode>
                <c:ptCount val="10"/>
                <c:pt idx="0">
                  <c:v>-1500</c:v>
                </c:pt>
                <c:pt idx="1">
                  <c:v>2455</c:v>
                </c:pt>
                <c:pt idx="2">
                  <c:v>5525</c:v>
                </c:pt>
                <c:pt idx="3">
                  <c:v>13774.25</c:v>
                </c:pt>
                <c:pt idx="4">
                  <c:v>13196.25</c:v>
                </c:pt>
                <c:pt idx="5">
                  <c:v>22333.112499999999</c:v>
                </c:pt>
                <c:pt idx="6">
                  <c:v>21841.8125</c:v>
                </c:pt>
                <c:pt idx="7">
                  <c:v>32264.395625000001</c:v>
                </c:pt>
                <c:pt idx="8">
                  <c:v>31846.790625000001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E-4D7E-8560-41FBE0677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519952"/>
        <c:axId val="2975183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'Appendix 3'!$C$7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'Appendix 3'!$E$3:$N$5</c15:sqref>
                        </c15:formulaRef>
                      </c:ext>
                    </c:extLst>
                    <c:strCache>
                      <c:ptCount val="9"/>
                      <c:pt idx="1">
                        <c:v>FY 2016</c:v>
                      </c:pt>
                      <c:pt idx="3">
                        <c:v>FY 2017</c:v>
                      </c:pt>
                      <c:pt idx="5">
                        <c:v>FY 2018</c:v>
                      </c:pt>
                      <c:pt idx="7">
                        <c:v>FY 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'Appendix 3'!$E$7:$N$7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FD1E-4D7E-8560-41FBE0677FAD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'Appendix 3'!$C$14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'Appendix 3'!$E$3:$N$5</c15:sqref>
                        </c15:formulaRef>
                      </c:ext>
                    </c:extLst>
                    <c:strCache>
                      <c:ptCount val="9"/>
                      <c:pt idx="1">
                        <c:v>FY 2016</c:v>
                      </c:pt>
                      <c:pt idx="3">
                        <c:v>FY 2017</c:v>
                      </c:pt>
                      <c:pt idx="5">
                        <c:v>FY 2018</c:v>
                      </c:pt>
                      <c:pt idx="7">
                        <c:v>FY 2019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'Appendix 3'!$E$14:$N$14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D1E-4D7E-8560-41FBE0677FAD}"/>
                  </c:ext>
                </c:extLst>
              </c15:ser>
            </c15:filteredBarSeries>
          </c:ext>
        </c:extLst>
      </c:barChart>
      <c:catAx>
        <c:axId val="29751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518384"/>
        <c:crosses val="autoZero"/>
        <c:auto val="1"/>
        <c:lblAlgn val="ctr"/>
        <c:lblOffset val="100"/>
        <c:noMultiLvlLbl val="0"/>
      </c:catAx>
      <c:valAx>
        <c:axId val="29751838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9751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9AFD7-265A-4436-ABDF-FAE3045F5A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2588AD-4687-48E3-B1EA-F6B0064D4DF0}">
      <dgm:prSet phldrT="[Text]"/>
      <dgm:spPr>
        <a:solidFill>
          <a:srgbClr val="EF2929"/>
        </a:solidFill>
      </dgm:spPr>
      <dgm:t>
        <a:bodyPr/>
        <a:lstStyle/>
        <a:p>
          <a:r>
            <a:rPr lang="en-US" dirty="0" smtClean="0"/>
            <a:t>Data Input by touch on capacitive sensor</a:t>
          </a:r>
          <a:endParaRPr lang="en-US" dirty="0"/>
        </a:p>
      </dgm:t>
    </dgm:pt>
    <dgm:pt modelId="{3A1420C2-BC94-46C4-9F0E-F7ED0A5B4B07}" type="parTrans" cxnId="{9ADEAC9A-82A7-4047-8AB3-5DF156EAD7F6}">
      <dgm:prSet/>
      <dgm:spPr/>
      <dgm:t>
        <a:bodyPr/>
        <a:lstStyle/>
        <a:p>
          <a:endParaRPr lang="en-US"/>
        </a:p>
      </dgm:t>
    </dgm:pt>
    <dgm:pt modelId="{1428BF0E-9758-4977-8ECB-2BF462630AA6}" type="sibTrans" cxnId="{9ADEAC9A-82A7-4047-8AB3-5DF156EAD7F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246069E3-3BD9-4FA6-8803-2D834404B3C9}">
      <dgm:prSet phldrT="[Text]"/>
      <dgm:spPr>
        <a:solidFill>
          <a:srgbClr val="EF2929"/>
        </a:solidFill>
      </dgm:spPr>
      <dgm:t>
        <a:bodyPr/>
        <a:lstStyle/>
        <a:p>
          <a:r>
            <a:rPr lang="en-US" dirty="0" smtClean="0"/>
            <a:t>Processing of input data by </a:t>
          </a:r>
          <a:r>
            <a:rPr lang="en-US" dirty="0" err="1" smtClean="0"/>
            <a:t>arduino</a:t>
          </a:r>
          <a:r>
            <a:rPr lang="en-US" dirty="0" smtClean="0"/>
            <a:t> micro-controller</a:t>
          </a:r>
          <a:endParaRPr lang="en-US" dirty="0"/>
        </a:p>
      </dgm:t>
    </dgm:pt>
    <dgm:pt modelId="{3C3550B6-FEB9-47EE-A3B4-A49E82568A71}" type="parTrans" cxnId="{DFDFD4FE-C2BB-43F5-A8FF-E3BA703C9FB8}">
      <dgm:prSet/>
      <dgm:spPr/>
      <dgm:t>
        <a:bodyPr/>
        <a:lstStyle/>
        <a:p>
          <a:endParaRPr lang="en-US"/>
        </a:p>
      </dgm:t>
    </dgm:pt>
    <dgm:pt modelId="{1D569CA0-B4FB-42C3-BE48-9EBD6651F7B0}" type="sibTrans" cxnId="{DFDFD4FE-C2BB-43F5-A8FF-E3BA703C9FB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5E5234F-A3C6-4EA6-945C-C05FD63DB3A4}">
      <dgm:prSet phldrT="[Text]"/>
      <dgm:spPr>
        <a:solidFill>
          <a:srgbClr val="EF2929"/>
        </a:solidFill>
      </dgm:spPr>
      <dgm:t>
        <a:bodyPr/>
        <a:lstStyle/>
        <a:p>
          <a:r>
            <a:rPr lang="en-US" dirty="0" smtClean="0"/>
            <a:t>Displays corresponding alpha-numeric character</a:t>
          </a:r>
          <a:endParaRPr lang="en-US" dirty="0"/>
        </a:p>
      </dgm:t>
    </dgm:pt>
    <dgm:pt modelId="{0F74D891-43B5-44A6-A34C-62F53A425317}" type="parTrans" cxnId="{1A6B5D6F-5D09-495F-AA83-46BF808A992E}">
      <dgm:prSet/>
      <dgm:spPr/>
      <dgm:t>
        <a:bodyPr/>
        <a:lstStyle/>
        <a:p>
          <a:endParaRPr lang="en-US"/>
        </a:p>
      </dgm:t>
    </dgm:pt>
    <dgm:pt modelId="{AEE0D251-CD5E-4727-883C-AAF4A135983A}" type="sibTrans" cxnId="{1A6B5D6F-5D09-495F-AA83-46BF808A992E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A9A571E-D0BD-41BC-92E9-B9144BA6CDBC}">
      <dgm:prSet/>
      <dgm:spPr>
        <a:solidFill>
          <a:srgbClr val="EF2929"/>
        </a:solidFill>
      </dgm:spPr>
      <dgm:t>
        <a:bodyPr/>
        <a:lstStyle/>
        <a:p>
          <a:r>
            <a:rPr lang="en-US" dirty="0" smtClean="0"/>
            <a:t>Extraction and conversion of these characters to standard Braille by MATLAB</a:t>
          </a:r>
          <a:endParaRPr lang="en-US" dirty="0"/>
        </a:p>
      </dgm:t>
    </dgm:pt>
    <dgm:pt modelId="{215C517A-F1FE-4706-BBAC-7403BF57784E}" type="parTrans" cxnId="{B75FE9A1-13DF-44E7-9A37-7DD5516D8634}">
      <dgm:prSet/>
      <dgm:spPr/>
      <dgm:t>
        <a:bodyPr/>
        <a:lstStyle/>
        <a:p>
          <a:endParaRPr lang="en-US"/>
        </a:p>
      </dgm:t>
    </dgm:pt>
    <dgm:pt modelId="{44D8867E-FCBF-4A88-9125-ADCD79CB35F9}" type="sibTrans" cxnId="{B75FE9A1-13DF-44E7-9A37-7DD5516D8634}">
      <dgm:prSet/>
      <dgm:spPr/>
      <dgm:t>
        <a:bodyPr/>
        <a:lstStyle/>
        <a:p>
          <a:endParaRPr lang="en-US"/>
        </a:p>
      </dgm:t>
    </dgm:pt>
    <dgm:pt modelId="{9F2C3A7F-50BC-4635-87AD-E4713C996AA3}" type="pres">
      <dgm:prSet presAssocID="{35E9AFD7-265A-4436-ABDF-FAE3045F5A81}" presName="Name0" presStyleCnt="0">
        <dgm:presLayoutVars>
          <dgm:dir/>
          <dgm:resizeHandles val="exact"/>
        </dgm:presLayoutVars>
      </dgm:prSet>
      <dgm:spPr/>
    </dgm:pt>
    <dgm:pt modelId="{3114DFAE-B187-4F16-8BF3-EECE792F00C5}" type="pres">
      <dgm:prSet presAssocID="{E62588AD-4687-48E3-B1EA-F6B0064D4DF0}" presName="node" presStyleLbl="node1" presStyleIdx="0" presStyleCnt="4" custLinFactNeighborY="-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8BA43-8117-465D-89A5-FF93492B3514}" type="pres">
      <dgm:prSet presAssocID="{1428BF0E-9758-4977-8ECB-2BF462630AA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ED9182C-13CF-47A4-9969-8ADFCD7D5352}" type="pres">
      <dgm:prSet presAssocID="{1428BF0E-9758-4977-8ECB-2BF462630AA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FFF2C0D-F6CF-41D8-BE65-8E532767209B}" type="pres">
      <dgm:prSet presAssocID="{246069E3-3BD9-4FA6-8803-2D834404B3C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44AED-7493-4714-96B6-AC99EF37B8AD}" type="pres">
      <dgm:prSet presAssocID="{1D569CA0-B4FB-42C3-BE48-9EBD6651F7B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7C70A15-DEB3-447C-9A6B-B6BEF9511F6D}" type="pres">
      <dgm:prSet presAssocID="{1D569CA0-B4FB-42C3-BE48-9EBD6651F7B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8639BFE-0EA2-4855-87F3-2E0FE8AC368D}" type="pres">
      <dgm:prSet presAssocID="{95E5234F-A3C6-4EA6-945C-C05FD63DB3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4430D-E9C2-4A21-A830-3EE8BEA0D604}" type="pres">
      <dgm:prSet presAssocID="{AEE0D251-CD5E-4727-883C-AAF4A135983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4771359-C8F0-4A65-B36A-E66742A0CDCA}" type="pres">
      <dgm:prSet presAssocID="{AEE0D251-CD5E-4727-883C-AAF4A135983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373940-8938-4DEE-9AE3-BEEF9681B62C}" type="pres">
      <dgm:prSet presAssocID="{4A9A571E-D0BD-41BC-92E9-B9144BA6CD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3113C1-7308-483A-8922-4B1F0062328C}" type="presOf" srcId="{AEE0D251-CD5E-4727-883C-AAF4A135983A}" destId="{D4771359-C8F0-4A65-B36A-E66742A0CDCA}" srcOrd="1" destOrd="0" presId="urn:microsoft.com/office/officeart/2005/8/layout/process1"/>
    <dgm:cxn modelId="{FF8DE302-A73F-4234-A570-4E90029686A7}" type="presOf" srcId="{1428BF0E-9758-4977-8ECB-2BF462630AA6}" destId="{BED9182C-13CF-47A4-9969-8ADFCD7D5352}" srcOrd="1" destOrd="0" presId="urn:microsoft.com/office/officeart/2005/8/layout/process1"/>
    <dgm:cxn modelId="{DFDFD4FE-C2BB-43F5-A8FF-E3BA703C9FB8}" srcId="{35E9AFD7-265A-4436-ABDF-FAE3045F5A81}" destId="{246069E3-3BD9-4FA6-8803-2D834404B3C9}" srcOrd="1" destOrd="0" parTransId="{3C3550B6-FEB9-47EE-A3B4-A49E82568A71}" sibTransId="{1D569CA0-B4FB-42C3-BE48-9EBD6651F7B0}"/>
    <dgm:cxn modelId="{1A6B5D6F-5D09-495F-AA83-46BF808A992E}" srcId="{35E9AFD7-265A-4436-ABDF-FAE3045F5A81}" destId="{95E5234F-A3C6-4EA6-945C-C05FD63DB3A4}" srcOrd="2" destOrd="0" parTransId="{0F74D891-43B5-44A6-A34C-62F53A425317}" sibTransId="{AEE0D251-CD5E-4727-883C-AAF4A135983A}"/>
    <dgm:cxn modelId="{9ADEAC9A-82A7-4047-8AB3-5DF156EAD7F6}" srcId="{35E9AFD7-265A-4436-ABDF-FAE3045F5A81}" destId="{E62588AD-4687-48E3-B1EA-F6B0064D4DF0}" srcOrd="0" destOrd="0" parTransId="{3A1420C2-BC94-46C4-9F0E-F7ED0A5B4B07}" sibTransId="{1428BF0E-9758-4977-8ECB-2BF462630AA6}"/>
    <dgm:cxn modelId="{9577F87B-D766-4565-95A9-5BF50226784E}" type="presOf" srcId="{1D569CA0-B4FB-42C3-BE48-9EBD6651F7B0}" destId="{67C70A15-DEB3-447C-9A6B-B6BEF9511F6D}" srcOrd="1" destOrd="0" presId="urn:microsoft.com/office/officeart/2005/8/layout/process1"/>
    <dgm:cxn modelId="{8938E5F1-065E-4A09-8A33-777A8F7066A6}" type="presOf" srcId="{1428BF0E-9758-4977-8ECB-2BF462630AA6}" destId="{4F18BA43-8117-465D-89A5-FF93492B3514}" srcOrd="0" destOrd="0" presId="urn:microsoft.com/office/officeart/2005/8/layout/process1"/>
    <dgm:cxn modelId="{B75FE9A1-13DF-44E7-9A37-7DD5516D8634}" srcId="{35E9AFD7-265A-4436-ABDF-FAE3045F5A81}" destId="{4A9A571E-D0BD-41BC-92E9-B9144BA6CDBC}" srcOrd="3" destOrd="0" parTransId="{215C517A-F1FE-4706-BBAC-7403BF57784E}" sibTransId="{44D8867E-FCBF-4A88-9125-ADCD79CB35F9}"/>
    <dgm:cxn modelId="{4F0C9F48-5C96-4D75-9EC7-0C4FF2BC8DC5}" type="presOf" srcId="{246069E3-3BD9-4FA6-8803-2D834404B3C9}" destId="{DFFF2C0D-F6CF-41D8-BE65-8E532767209B}" srcOrd="0" destOrd="0" presId="urn:microsoft.com/office/officeart/2005/8/layout/process1"/>
    <dgm:cxn modelId="{94378D76-18A4-4C1D-932D-7C95CE2647E1}" type="presOf" srcId="{4A9A571E-D0BD-41BC-92E9-B9144BA6CDBC}" destId="{61373940-8938-4DEE-9AE3-BEEF9681B62C}" srcOrd="0" destOrd="0" presId="urn:microsoft.com/office/officeart/2005/8/layout/process1"/>
    <dgm:cxn modelId="{9150F8A8-190F-481D-8DA1-0142ABEA860C}" type="presOf" srcId="{95E5234F-A3C6-4EA6-945C-C05FD63DB3A4}" destId="{38639BFE-0EA2-4855-87F3-2E0FE8AC368D}" srcOrd="0" destOrd="0" presId="urn:microsoft.com/office/officeart/2005/8/layout/process1"/>
    <dgm:cxn modelId="{576701EC-0232-4EA1-908B-D09E59410561}" type="presOf" srcId="{AEE0D251-CD5E-4727-883C-AAF4A135983A}" destId="{61C4430D-E9C2-4A21-A830-3EE8BEA0D604}" srcOrd="0" destOrd="0" presId="urn:microsoft.com/office/officeart/2005/8/layout/process1"/>
    <dgm:cxn modelId="{B0451DF0-48B7-4FCB-BEB8-23B6CD121EAD}" type="presOf" srcId="{E62588AD-4687-48E3-B1EA-F6B0064D4DF0}" destId="{3114DFAE-B187-4F16-8BF3-EECE792F00C5}" srcOrd="0" destOrd="0" presId="urn:microsoft.com/office/officeart/2005/8/layout/process1"/>
    <dgm:cxn modelId="{39A00AB0-0A02-43C4-AE99-E7E993C3B4D8}" type="presOf" srcId="{35E9AFD7-265A-4436-ABDF-FAE3045F5A81}" destId="{9F2C3A7F-50BC-4635-87AD-E4713C996AA3}" srcOrd="0" destOrd="0" presId="urn:microsoft.com/office/officeart/2005/8/layout/process1"/>
    <dgm:cxn modelId="{7758F914-1975-4C7C-82C8-6DE0DCF3BC25}" type="presOf" srcId="{1D569CA0-B4FB-42C3-BE48-9EBD6651F7B0}" destId="{29344AED-7493-4714-96B6-AC99EF37B8AD}" srcOrd="0" destOrd="0" presId="urn:microsoft.com/office/officeart/2005/8/layout/process1"/>
    <dgm:cxn modelId="{5E829C38-21F4-47DA-9839-6973C2CA24FE}" type="presParOf" srcId="{9F2C3A7F-50BC-4635-87AD-E4713C996AA3}" destId="{3114DFAE-B187-4F16-8BF3-EECE792F00C5}" srcOrd="0" destOrd="0" presId="urn:microsoft.com/office/officeart/2005/8/layout/process1"/>
    <dgm:cxn modelId="{2EC5CC3C-8B6B-4D14-B906-687B391A5B5B}" type="presParOf" srcId="{9F2C3A7F-50BC-4635-87AD-E4713C996AA3}" destId="{4F18BA43-8117-465D-89A5-FF93492B3514}" srcOrd="1" destOrd="0" presId="urn:microsoft.com/office/officeart/2005/8/layout/process1"/>
    <dgm:cxn modelId="{E8D7B8FD-61E6-4EFF-97FF-A0C9B90742C8}" type="presParOf" srcId="{4F18BA43-8117-465D-89A5-FF93492B3514}" destId="{BED9182C-13CF-47A4-9969-8ADFCD7D5352}" srcOrd="0" destOrd="0" presId="urn:microsoft.com/office/officeart/2005/8/layout/process1"/>
    <dgm:cxn modelId="{4B022731-3AFC-47E4-97C4-0BC598D36787}" type="presParOf" srcId="{9F2C3A7F-50BC-4635-87AD-E4713C996AA3}" destId="{DFFF2C0D-F6CF-41D8-BE65-8E532767209B}" srcOrd="2" destOrd="0" presId="urn:microsoft.com/office/officeart/2005/8/layout/process1"/>
    <dgm:cxn modelId="{A6142269-F6DB-41B9-994A-611DE1D3D815}" type="presParOf" srcId="{9F2C3A7F-50BC-4635-87AD-E4713C996AA3}" destId="{29344AED-7493-4714-96B6-AC99EF37B8AD}" srcOrd="3" destOrd="0" presId="urn:microsoft.com/office/officeart/2005/8/layout/process1"/>
    <dgm:cxn modelId="{8B7EF188-E47A-4687-B618-37B22F8B85E0}" type="presParOf" srcId="{29344AED-7493-4714-96B6-AC99EF37B8AD}" destId="{67C70A15-DEB3-447C-9A6B-B6BEF9511F6D}" srcOrd="0" destOrd="0" presId="urn:microsoft.com/office/officeart/2005/8/layout/process1"/>
    <dgm:cxn modelId="{4AC29A24-265A-432A-831F-EE81F11860EF}" type="presParOf" srcId="{9F2C3A7F-50BC-4635-87AD-E4713C996AA3}" destId="{38639BFE-0EA2-4855-87F3-2E0FE8AC368D}" srcOrd="4" destOrd="0" presId="urn:microsoft.com/office/officeart/2005/8/layout/process1"/>
    <dgm:cxn modelId="{12D70837-70C7-4F7E-B37F-B67251366D76}" type="presParOf" srcId="{9F2C3A7F-50BC-4635-87AD-E4713C996AA3}" destId="{61C4430D-E9C2-4A21-A830-3EE8BEA0D604}" srcOrd="5" destOrd="0" presId="urn:microsoft.com/office/officeart/2005/8/layout/process1"/>
    <dgm:cxn modelId="{B5E45138-1711-433E-A2F1-4919716904DA}" type="presParOf" srcId="{61C4430D-E9C2-4A21-A830-3EE8BEA0D604}" destId="{D4771359-C8F0-4A65-B36A-E66742A0CDCA}" srcOrd="0" destOrd="0" presId="urn:microsoft.com/office/officeart/2005/8/layout/process1"/>
    <dgm:cxn modelId="{1D682727-85B0-4F9B-A679-F65C8FE3545F}" type="presParOf" srcId="{9F2C3A7F-50BC-4635-87AD-E4713C996AA3}" destId="{61373940-8938-4DEE-9AE3-BEEF9681B6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A4FDF-E1B5-4B18-817F-02D199E1CA3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38AE53-D519-4D9B-929F-D246EFF807AE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 smtClean="0"/>
            <a:t> </a:t>
          </a:r>
          <a:endParaRPr lang="en-IN" dirty="0"/>
        </a:p>
      </dgm:t>
    </dgm:pt>
    <dgm:pt modelId="{FED0259C-71A2-45D4-A1C6-945BEB544C28}" type="parTrans" cxnId="{AC8CF85B-9009-4041-AE2A-E9041B7816C6}">
      <dgm:prSet/>
      <dgm:spPr/>
      <dgm:t>
        <a:bodyPr/>
        <a:lstStyle/>
        <a:p>
          <a:endParaRPr lang="en-IN"/>
        </a:p>
      </dgm:t>
    </dgm:pt>
    <dgm:pt modelId="{B81E2CCC-AEAE-4618-B868-0040683946CE}" type="sibTrans" cxnId="{AC8CF85B-9009-4041-AE2A-E9041B7816C6}">
      <dgm:prSet/>
      <dgm:spPr/>
      <dgm:t>
        <a:bodyPr/>
        <a:lstStyle/>
        <a:p>
          <a:endParaRPr lang="en-IN"/>
        </a:p>
      </dgm:t>
    </dgm:pt>
    <dgm:pt modelId="{35418296-4BBC-4936-8FF9-46A00FC17F3C}">
      <dgm:prSet phldrT="[Text]"/>
      <dgm:spPr>
        <a:solidFill>
          <a:srgbClr val="F4796C"/>
        </a:solidFill>
      </dgm:spPr>
      <dgm:t>
        <a:bodyPr/>
        <a:lstStyle/>
        <a:p>
          <a:r>
            <a:rPr lang="en-IN" dirty="0" smtClean="0"/>
            <a:t> </a:t>
          </a:r>
          <a:endParaRPr lang="en-IN" dirty="0"/>
        </a:p>
      </dgm:t>
    </dgm:pt>
    <dgm:pt modelId="{4FBF391C-3124-4FB5-89B5-8062E5FA7246}" type="parTrans" cxnId="{38738035-AC61-4CA2-AF24-35BBFFC9A871}">
      <dgm:prSet/>
      <dgm:spPr/>
      <dgm:t>
        <a:bodyPr/>
        <a:lstStyle/>
        <a:p>
          <a:endParaRPr lang="en-IN"/>
        </a:p>
      </dgm:t>
    </dgm:pt>
    <dgm:pt modelId="{906C8686-C95A-4665-9DAD-7FF8594F2550}" type="sibTrans" cxnId="{38738035-AC61-4CA2-AF24-35BBFFC9A871}">
      <dgm:prSet/>
      <dgm:spPr/>
      <dgm:t>
        <a:bodyPr/>
        <a:lstStyle/>
        <a:p>
          <a:endParaRPr lang="en-IN"/>
        </a:p>
      </dgm:t>
    </dgm:pt>
    <dgm:pt modelId="{57BDF76B-8EA2-4CD7-A528-4FE1CD6CE524}">
      <dgm:prSet phldrT="[Text]"/>
      <dgm:spPr>
        <a:solidFill>
          <a:srgbClr val="F8CBAD"/>
        </a:solidFill>
      </dgm:spPr>
      <dgm:t>
        <a:bodyPr/>
        <a:lstStyle/>
        <a:p>
          <a:r>
            <a:rPr lang="en-IN" dirty="0" smtClean="0"/>
            <a:t> </a:t>
          </a:r>
          <a:endParaRPr lang="en-IN" dirty="0"/>
        </a:p>
      </dgm:t>
    </dgm:pt>
    <dgm:pt modelId="{12DDEA36-8501-44BF-9985-7FFFC3D9E41E}" type="parTrans" cxnId="{41A41075-0D08-4BB2-99F5-C74B6F79216A}">
      <dgm:prSet/>
      <dgm:spPr/>
      <dgm:t>
        <a:bodyPr/>
        <a:lstStyle/>
        <a:p>
          <a:endParaRPr lang="en-IN"/>
        </a:p>
      </dgm:t>
    </dgm:pt>
    <dgm:pt modelId="{3342C12F-6CED-480C-9F71-FE74CCA0FB44}" type="sibTrans" cxnId="{41A41075-0D08-4BB2-99F5-C74B6F79216A}">
      <dgm:prSet/>
      <dgm:spPr/>
      <dgm:t>
        <a:bodyPr/>
        <a:lstStyle/>
        <a:p>
          <a:endParaRPr lang="en-IN"/>
        </a:p>
      </dgm:t>
    </dgm:pt>
    <dgm:pt modelId="{BE772A85-E6D2-4979-92DE-8A43A25B875C}" type="pres">
      <dgm:prSet presAssocID="{86FA4FDF-E1B5-4B18-817F-02D199E1CA3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52F805-DDFD-45CC-A4BB-B5BF2730FDFF}" type="pres">
      <dgm:prSet presAssocID="{86FA4FDF-E1B5-4B18-817F-02D199E1CA36}" presName="comp1" presStyleCnt="0"/>
      <dgm:spPr/>
    </dgm:pt>
    <dgm:pt modelId="{0E446714-8BD6-4671-A10F-FF3B5BC52059}" type="pres">
      <dgm:prSet presAssocID="{86FA4FDF-E1B5-4B18-817F-02D199E1CA36}" presName="circle1" presStyleLbl="node1" presStyleIdx="0" presStyleCnt="3"/>
      <dgm:spPr/>
      <dgm:t>
        <a:bodyPr/>
        <a:lstStyle/>
        <a:p>
          <a:endParaRPr lang="en-IN"/>
        </a:p>
      </dgm:t>
    </dgm:pt>
    <dgm:pt modelId="{F9A906DD-27DB-4313-B60B-25A056C9CC04}" type="pres">
      <dgm:prSet presAssocID="{86FA4FDF-E1B5-4B18-817F-02D199E1CA3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2B6D11-CDF4-4FEC-B784-C102E46C0A15}" type="pres">
      <dgm:prSet presAssocID="{86FA4FDF-E1B5-4B18-817F-02D199E1CA36}" presName="comp2" presStyleCnt="0"/>
      <dgm:spPr/>
    </dgm:pt>
    <dgm:pt modelId="{4222E8B4-D14D-4E2D-A421-D43FE6E501B7}" type="pres">
      <dgm:prSet presAssocID="{86FA4FDF-E1B5-4B18-817F-02D199E1CA36}" presName="circle2" presStyleLbl="node1" presStyleIdx="1" presStyleCnt="3"/>
      <dgm:spPr/>
      <dgm:t>
        <a:bodyPr/>
        <a:lstStyle/>
        <a:p>
          <a:endParaRPr lang="en-IN"/>
        </a:p>
      </dgm:t>
    </dgm:pt>
    <dgm:pt modelId="{3A0FEE8B-9D56-49DE-8A15-89C89A814CF0}" type="pres">
      <dgm:prSet presAssocID="{86FA4FDF-E1B5-4B18-817F-02D199E1CA3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AE7BAD-5D25-469F-BE79-E9B1D08DD8A1}" type="pres">
      <dgm:prSet presAssocID="{86FA4FDF-E1B5-4B18-817F-02D199E1CA36}" presName="comp3" presStyleCnt="0"/>
      <dgm:spPr/>
    </dgm:pt>
    <dgm:pt modelId="{673D8A76-AAFD-434C-8804-12B7D37255B9}" type="pres">
      <dgm:prSet presAssocID="{86FA4FDF-E1B5-4B18-817F-02D199E1CA36}" presName="circle3" presStyleLbl="node1" presStyleIdx="2" presStyleCnt="3"/>
      <dgm:spPr/>
      <dgm:t>
        <a:bodyPr/>
        <a:lstStyle/>
        <a:p>
          <a:endParaRPr lang="en-IN"/>
        </a:p>
      </dgm:t>
    </dgm:pt>
    <dgm:pt modelId="{411DC0D3-66A9-449E-89DE-B98B981E773F}" type="pres">
      <dgm:prSet presAssocID="{86FA4FDF-E1B5-4B18-817F-02D199E1CA3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333A8B-C6F2-4697-96C8-46E65AC4C251}" type="presOf" srcId="{57BDF76B-8EA2-4CD7-A528-4FE1CD6CE524}" destId="{673D8A76-AAFD-434C-8804-12B7D37255B9}" srcOrd="0" destOrd="0" presId="urn:microsoft.com/office/officeart/2005/8/layout/venn2"/>
    <dgm:cxn modelId="{65F1BD08-BD84-41F9-B710-7E511442B385}" type="presOf" srcId="{86FA4FDF-E1B5-4B18-817F-02D199E1CA36}" destId="{BE772A85-E6D2-4979-92DE-8A43A25B875C}" srcOrd="0" destOrd="0" presId="urn:microsoft.com/office/officeart/2005/8/layout/venn2"/>
    <dgm:cxn modelId="{9565D82E-2E87-4073-A1D2-E5D7077BAB5B}" type="presOf" srcId="{35418296-4BBC-4936-8FF9-46A00FC17F3C}" destId="{4222E8B4-D14D-4E2D-A421-D43FE6E501B7}" srcOrd="0" destOrd="0" presId="urn:microsoft.com/office/officeart/2005/8/layout/venn2"/>
    <dgm:cxn modelId="{6E5540B3-167B-479D-B24D-774009F283B3}" type="presOf" srcId="{57BDF76B-8EA2-4CD7-A528-4FE1CD6CE524}" destId="{411DC0D3-66A9-449E-89DE-B98B981E773F}" srcOrd="1" destOrd="0" presId="urn:microsoft.com/office/officeart/2005/8/layout/venn2"/>
    <dgm:cxn modelId="{41A41075-0D08-4BB2-99F5-C74B6F79216A}" srcId="{86FA4FDF-E1B5-4B18-817F-02D199E1CA36}" destId="{57BDF76B-8EA2-4CD7-A528-4FE1CD6CE524}" srcOrd="2" destOrd="0" parTransId="{12DDEA36-8501-44BF-9985-7FFFC3D9E41E}" sibTransId="{3342C12F-6CED-480C-9F71-FE74CCA0FB44}"/>
    <dgm:cxn modelId="{6963CFF4-D447-4A84-95D6-56105880B4D7}" type="presOf" srcId="{35418296-4BBC-4936-8FF9-46A00FC17F3C}" destId="{3A0FEE8B-9D56-49DE-8A15-89C89A814CF0}" srcOrd="1" destOrd="0" presId="urn:microsoft.com/office/officeart/2005/8/layout/venn2"/>
    <dgm:cxn modelId="{38738035-AC61-4CA2-AF24-35BBFFC9A871}" srcId="{86FA4FDF-E1B5-4B18-817F-02D199E1CA36}" destId="{35418296-4BBC-4936-8FF9-46A00FC17F3C}" srcOrd="1" destOrd="0" parTransId="{4FBF391C-3124-4FB5-89B5-8062E5FA7246}" sibTransId="{906C8686-C95A-4665-9DAD-7FF8594F2550}"/>
    <dgm:cxn modelId="{E01E00B5-5EBB-495F-8E88-ADB6367B1777}" type="presOf" srcId="{BA38AE53-D519-4D9B-929F-D246EFF807AE}" destId="{0E446714-8BD6-4671-A10F-FF3B5BC52059}" srcOrd="0" destOrd="0" presId="urn:microsoft.com/office/officeart/2005/8/layout/venn2"/>
    <dgm:cxn modelId="{AC8CF85B-9009-4041-AE2A-E9041B7816C6}" srcId="{86FA4FDF-E1B5-4B18-817F-02D199E1CA36}" destId="{BA38AE53-D519-4D9B-929F-D246EFF807AE}" srcOrd="0" destOrd="0" parTransId="{FED0259C-71A2-45D4-A1C6-945BEB544C28}" sibTransId="{B81E2CCC-AEAE-4618-B868-0040683946CE}"/>
    <dgm:cxn modelId="{E916AC72-9232-4092-BA6C-F033106BBA15}" type="presOf" srcId="{BA38AE53-D519-4D9B-929F-D246EFF807AE}" destId="{F9A906DD-27DB-4313-B60B-25A056C9CC04}" srcOrd="1" destOrd="0" presId="urn:microsoft.com/office/officeart/2005/8/layout/venn2"/>
    <dgm:cxn modelId="{8590E048-4C5D-44F6-9021-DCE05A89989E}" type="presParOf" srcId="{BE772A85-E6D2-4979-92DE-8A43A25B875C}" destId="{5952F805-DDFD-45CC-A4BB-B5BF2730FDFF}" srcOrd="0" destOrd="0" presId="urn:microsoft.com/office/officeart/2005/8/layout/venn2"/>
    <dgm:cxn modelId="{D2949A8B-98CE-4FD5-8CAE-72EF11B08BC0}" type="presParOf" srcId="{5952F805-DDFD-45CC-A4BB-B5BF2730FDFF}" destId="{0E446714-8BD6-4671-A10F-FF3B5BC52059}" srcOrd="0" destOrd="0" presId="urn:microsoft.com/office/officeart/2005/8/layout/venn2"/>
    <dgm:cxn modelId="{089C05FD-FB03-4BDD-89B8-D00B182DB83E}" type="presParOf" srcId="{5952F805-DDFD-45CC-A4BB-B5BF2730FDFF}" destId="{F9A906DD-27DB-4313-B60B-25A056C9CC04}" srcOrd="1" destOrd="0" presId="urn:microsoft.com/office/officeart/2005/8/layout/venn2"/>
    <dgm:cxn modelId="{CFF553B0-ACB0-4B05-A2AE-D7D6BB0EF775}" type="presParOf" srcId="{BE772A85-E6D2-4979-92DE-8A43A25B875C}" destId="{572B6D11-CDF4-4FEC-B784-C102E46C0A15}" srcOrd="1" destOrd="0" presId="urn:microsoft.com/office/officeart/2005/8/layout/venn2"/>
    <dgm:cxn modelId="{F95DD87E-92B8-4060-9E0F-31D05265FA57}" type="presParOf" srcId="{572B6D11-CDF4-4FEC-B784-C102E46C0A15}" destId="{4222E8B4-D14D-4E2D-A421-D43FE6E501B7}" srcOrd="0" destOrd="0" presId="urn:microsoft.com/office/officeart/2005/8/layout/venn2"/>
    <dgm:cxn modelId="{E533765A-4CDE-49AE-9279-258726468B41}" type="presParOf" srcId="{572B6D11-CDF4-4FEC-B784-C102E46C0A15}" destId="{3A0FEE8B-9D56-49DE-8A15-89C89A814CF0}" srcOrd="1" destOrd="0" presId="urn:microsoft.com/office/officeart/2005/8/layout/venn2"/>
    <dgm:cxn modelId="{225B7341-3D1B-4FDA-AEFD-A4B42B143DC1}" type="presParOf" srcId="{BE772A85-E6D2-4979-92DE-8A43A25B875C}" destId="{17AE7BAD-5D25-469F-BE79-E9B1D08DD8A1}" srcOrd="2" destOrd="0" presId="urn:microsoft.com/office/officeart/2005/8/layout/venn2"/>
    <dgm:cxn modelId="{3268DA57-2F34-4A34-BED1-25B330D44943}" type="presParOf" srcId="{17AE7BAD-5D25-469F-BE79-E9B1D08DD8A1}" destId="{673D8A76-AAFD-434C-8804-12B7D37255B9}" srcOrd="0" destOrd="0" presId="urn:microsoft.com/office/officeart/2005/8/layout/venn2"/>
    <dgm:cxn modelId="{DE2D42FA-7ACF-418C-8357-47D1D1FADF69}" type="presParOf" srcId="{17AE7BAD-5D25-469F-BE79-E9B1D08DD8A1}" destId="{411DC0D3-66A9-449E-89DE-B98B981E773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041DE-BA21-4C7E-8ADB-B51A3679686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C547B9C8-FBA3-49CB-8412-FF71C97019C6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DEMOGRAPHICS</a:t>
          </a:r>
          <a:endParaRPr lang="en-IN" sz="1400" b="1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gm:t>
    </dgm:pt>
    <dgm:pt modelId="{82C4B7ED-357E-4580-A499-4751F614255C}" type="parTrans" cxnId="{AAA3B639-6DD4-42C4-8966-FB988DEFA986}">
      <dgm:prSet/>
      <dgm:spPr/>
      <dgm:t>
        <a:bodyPr/>
        <a:lstStyle/>
        <a:p>
          <a:endParaRPr lang="en-IN"/>
        </a:p>
      </dgm:t>
    </dgm:pt>
    <dgm:pt modelId="{7D0469B5-6621-4519-9573-9F7A7056D116}" type="sibTrans" cxnId="{AAA3B639-6DD4-42C4-8966-FB988DEFA986}">
      <dgm:prSet/>
      <dgm:spPr/>
      <dgm:t>
        <a:bodyPr/>
        <a:lstStyle/>
        <a:p>
          <a:endParaRPr lang="en-IN"/>
        </a:p>
      </dgm:t>
    </dgm:pt>
    <dgm:pt modelId="{479CF236-3E6B-49C7-9436-63B6575B5A83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CONTEXTUAL TARGETING</a:t>
          </a:r>
          <a:endParaRPr lang="en-IN" sz="1400" b="1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gm:t>
    </dgm:pt>
    <dgm:pt modelId="{2CFD951E-0400-4D67-90C6-E5D1DD17675A}" type="sibTrans" cxnId="{A6F80753-9449-49D3-90E8-3F15B9F23E0A}">
      <dgm:prSet/>
      <dgm:spPr/>
      <dgm:t>
        <a:bodyPr/>
        <a:lstStyle/>
        <a:p>
          <a:endParaRPr lang="en-IN"/>
        </a:p>
      </dgm:t>
    </dgm:pt>
    <dgm:pt modelId="{DA63B5B8-9F45-4542-810F-E0B4655F6D6E}" type="parTrans" cxnId="{A6F80753-9449-49D3-90E8-3F15B9F23E0A}">
      <dgm:prSet/>
      <dgm:spPr/>
      <dgm:t>
        <a:bodyPr/>
        <a:lstStyle/>
        <a:p>
          <a:endParaRPr lang="en-IN"/>
        </a:p>
      </dgm:t>
    </dgm:pt>
    <dgm:pt modelId="{79AE0C6D-83AB-45E4-A31E-A7FB3F7F9B66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SIMILAR AUDIENCE</a:t>
          </a:r>
          <a:endParaRPr lang="en-IN" sz="1400" b="1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gm:t>
    </dgm:pt>
    <dgm:pt modelId="{1A88384C-69F0-479A-99A2-01748FF091B9}" type="sibTrans" cxnId="{D4B906AC-64F2-4B10-88CF-DFCB16A83DE8}">
      <dgm:prSet/>
      <dgm:spPr/>
      <dgm:t>
        <a:bodyPr/>
        <a:lstStyle/>
        <a:p>
          <a:endParaRPr lang="en-IN"/>
        </a:p>
      </dgm:t>
    </dgm:pt>
    <dgm:pt modelId="{5262968E-4DA5-44A5-BF65-6EF28E3EEE66}" type="parTrans" cxnId="{D4B906AC-64F2-4B10-88CF-DFCB16A83DE8}">
      <dgm:prSet/>
      <dgm:spPr/>
      <dgm:t>
        <a:bodyPr/>
        <a:lstStyle/>
        <a:p>
          <a:endParaRPr lang="en-IN"/>
        </a:p>
      </dgm:t>
    </dgm:pt>
    <dgm:pt modelId="{D774EF58-E6C0-44E4-AE22-D471ABB871B2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IN-MARKET</a:t>
          </a:r>
          <a:endParaRPr lang="en-IN" sz="1400" b="1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gm:t>
    </dgm:pt>
    <dgm:pt modelId="{0889C611-3CB2-4E99-A6AB-43C7E52B5F59}" type="sibTrans" cxnId="{5E66B220-F254-448A-B3C2-5A9BA8107C8B}">
      <dgm:prSet/>
      <dgm:spPr/>
      <dgm:t>
        <a:bodyPr/>
        <a:lstStyle/>
        <a:p>
          <a:endParaRPr lang="en-IN"/>
        </a:p>
      </dgm:t>
    </dgm:pt>
    <dgm:pt modelId="{B4753B26-E36B-4C92-A7B5-45BC38FD4170}" type="parTrans" cxnId="{5E66B220-F254-448A-B3C2-5A9BA8107C8B}">
      <dgm:prSet/>
      <dgm:spPr/>
      <dgm:t>
        <a:bodyPr/>
        <a:lstStyle/>
        <a:p>
          <a:endParaRPr lang="en-IN"/>
        </a:p>
      </dgm:t>
    </dgm:pt>
    <dgm:pt modelId="{7704D3EA-5A27-4497-8A48-25C670DF2F54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CUSTOM AFFINITY SEGMENTS</a:t>
          </a:r>
          <a:endParaRPr lang="en-IN" sz="1400" b="1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gm:t>
    </dgm:pt>
    <dgm:pt modelId="{05FD14B9-CDE8-4D47-8A01-96FE990E707A}" type="sibTrans" cxnId="{81922A90-3FD5-4056-B64C-3D35BFFEE5FF}">
      <dgm:prSet/>
      <dgm:spPr/>
      <dgm:t>
        <a:bodyPr/>
        <a:lstStyle/>
        <a:p>
          <a:endParaRPr lang="en-IN"/>
        </a:p>
      </dgm:t>
    </dgm:pt>
    <dgm:pt modelId="{537E4D35-CFAF-402B-94DA-CFB94E7DD909}" type="parTrans" cxnId="{81922A90-3FD5-4056-B64C-3D35BFFEE5FF}">
      <dgm:prSet/>
      <dgm:spPr/>
      <dgm:t>
        <a:bodyPr/>
        <a:lstStyle/>
        <a:p>
          <a:endParaRPr lang="en-IN"/>
        </a:p>
      </dgm:t>
    </dgm:pt>
    <dgm:pt modelId="{F61950B7-A093-4205-8B3D-A54C749A19AD}" type="pres">
      <dgm:prSet presAssocID="{929041DE-BA21-4C7E-8ADB-B51A36796862}" presName="composite" presStyleCnt="0">
        <dgm:presLayoutVars>
          <dgm:chMax val="5"/>
          <dgm:dir/>
          <dgm:resizeHandles val="exact"/>
        </dgm:presLayoutVars>
      </dgm:prSet>
      <dgm:spPr/>
    </dgm:pt>
    <dgm:pt modelId="{B5FFB924-4A5A-4F56-B29B-ACA3CF3986A4}" type="pres">
      <dgm:prSet presAssocID="{C547B9C8-FBA3-49CB-8412-FF71C97019C6}" presName="circle1" presStyleLbl="lnNode1" presStyleIdx="0" presStyleCnt="5"/>
      <dgm:spPr>
        <a:solidFill>
          <a:srgbClr val="C00000"/>
        </a:solidFill>
      </dgm:spPr>
    </dgm:pt>
    <dgm:pt modelId="{A918AEB2-B595-4670-AA96-AC2EA4611A01}" type="pres">
      <dgm:prSet presAssocID="{C547B9C8-FBA3-49CB-8412-FF71C97019C6}" presName="text1" presStyleLbl="revTx" presStyleIdx="0" presStyleCnt="5" custScaleX="137093" custScaleY="55863" custLinFactNeighborX="199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454C8D-C766-49B5-9AD0-47FE57379D12}" type="pres">
      <dgm:prSet presAssocID="{C547B9C8-FBA3-49CB-8412-FF71C97019C6}" presName="line1" presStyleLbl="callout" presStyleIdx="0" presStyleCnt="10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8A123EC5-5B4B-4A75-8969-6F2D158A4474}" type="pres">
      <dgm:prSet presAssocID="{C547B9C8-FBA3-49CB-8412-FF71C97019C6}" presName="d1" presStyleLbl="callout" presStyleIdx="1" presStyleCnt="10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782E525F-2161-4921-BC69-02E2E6FBD40D}" type="pres">
      <dgm:prSet presAssocID="{7704D3EA-5A27-4497-8A48-25C670DF2F54}" presName="circle2" presStyleLbl="lnNode1" presStyleIdx="1" presStyleCnt="5"/>
      <dgm:spPr>
        <a:solidFill>
          <a:srgbClr val="EF2929">
            <a:alpha val="76000"/>
          </a:srgbClr>
        </a:solidFill>
        <a:ln>
          <a:solidFill>
            <a:schemeClr val="lt1">
              <a:hueOff val="0"/>
              <a:satOff val="0"/>
              <a:lumOff val="0"/>
              <a:alpha val="55000"/>
            </a:schemeClr>
          </a:solidFill>
        </a:ln>
      </dgm:spPr>
    </dgm:pt>
    <dgm:pt modelId="{563B7A83-A188-415D-86CC-2B01EF9E2613}" type="pres">
      <dgm:prSet presAssocID="{7704D3EA-5A27-4497-8A48-25C670DF2F54}" presName="text2" presStyleLbl="revTx" presStyleIdx="1" presStyleCnt="5" custScaleY="624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DAA1D7-79B7-485A-9281-D8D34996E45E}" type="pres">
      <dgm:prSet presAssocID="{7704D3EA-5A27-4497-8A48-25C670DF2F54}" presName="line2" presStyleLbl="callout" presStyleIdx="2" presStyleCnt="10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2F4FD40D-5BF7-4B95-B6C7-E7B4E858838D}" type="pres">
      <dgm:prSet presAssocID="{7704D3EA-5A27-4497-8A48-25C670DF2F54}" presName="d2" presStyleLbl="callout" presStyleIdx="3" presStyleCnt="10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3A16F3FD-B4B4-47DD-A6EF-1E603828AFA5}" type="pres">
      <dgm:prSet presAssocID="{D774EF58-E6C0-44E4-AE22-D471ABB871B2}" presName="circle3" presStyleLbl="lnNode1" presStyleIdx="2" presStyleCnt="5"/>
      <dgm:spPr>
        <a:solidFill>
          <a:srgbClr val="EF2929">
            <a:alpha val="61000"/>
          </a:srgbClr>
        </a:solidFill>
      </dgm:spPr>
    </dgm:pt>
    <dgm:pt modelId="{E49F0B94-6F3A-4517-B95C-00E063928A6D}" type="pres">
      <dgm:prSet presAssocID="{D774EF58-E6C0-44E4-AE22-D471ABB871B2}" presName="text3" presStyleLbl="revTx" presStyleIdx="2" presStyleCnt="5" custLinFactNeighborX="29931" custLinFactNeighborY="282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026CE0-32D3-4AC8-93AF-80BF649196C9}" type="pres">
      <dgm:prSet presAssocID="{D774EF58-E6C0-44E4-AE22-D471ABB871B2}" presName="line3" presStyleLbl="callout" presStyleIdx="4" presStyleCnt="10" custLinFactX="36599" custLinFactY="135842" custLinFactNeighborX="100000" custLinFactNeighborY="200000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33E0FDD1-36E1-4D60-89DB-A8D625880EF4}" type="pres">
      <dgm:prSet presAssocID="{D774EF58-E6C0-44E4-AE22-D471ABB871B2}" presName="d3" presStyleLbl="callout" presStyleIdx="5" presStyleCnt="10" custScaleX="189937" custScaleY="76211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E02CDAE4-A1D3-4F34-A852-189486520052}" type="pres">
      <dgm:prSet presAssocID="{79AE0C6D-83AB-45E4-A31E-A7FB3F7F9B66}" presName="circle4" presStyleLbl="lnNode1" presStyleIdx="3" presStyleCnt="5"/>
      <dgm:spPr>
        <a:solidFill>
          <a:srgbClr val="C00000">
            <a:alpha val="48000"/>
          </a:srgbClr>
        </a:solidFill>
      </dgm:spPr>
    </dgm:pt>
    <dgm:pt modelId="{D8DFB7CD-41D2-4614-A318-62502AE07FD1}" type="pres">
      <dgm:prSet presAssocID="{79AE0C6D-83AB-45E4-A31E-A7FB3F7F9B66}" presName="text4" presStyleLbl="revTx" presStyleIdx="3" presStyleCnt="5" custScaleX="138096" custLinFactNeighborX="-1267" custLinFactNeighborY="733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FC2E58-C6DE-4F10-A3E4-396D5DDC48BA}" type="pres">
      <dgm:prSet presAssocID="{79AE0C6D-83AB-45E4-A31E-A7FB3F7F9B66}" presName="line4" presStyleLbl="callout" presStyleIdx="6" presStyleCnt="10" custLinFactY="500000" custLinFactNeighborX="-5068" custLinFactNeighborY="536356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AE837C23-353B-4943-9FEC-1D4CAE14D922}" type="pres">
      <dgm:prSet presAssocID="{79AE0C6D-83AB-45E4-A31E-A7FB3F7F9B66}" presName="d4" presStyleLbl="callout" presStyleIdx="7" presStyleCnt="10" custScaleX="106315" custScaleY="46269" custLinFactNeighborX="-4918" custLinFactNeighborY="16026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735B5644-8434-4A5B-AC23-286A4895DB53}" type="pres">
      <dgm:prSet presAssocID="{479CF236-3E6B-49C7-9436-63B6575B5A83}" presName="circle5" presStyleLbl="lnNode1" presStyleIdx="4" presStyleCnt="5"/>
      <dgm:spPr>
        <a:solidFill>
          <a:schemeClr val="accent2">
            <a:lumMod val="75000"/>
            <a:alpha val="42000"/>
          </a:schemeClr>
        </a:solidFill>
      </dgm:spPr>
    </dgm:pt>
    <dgm:pt modelId="{93A6D342-AF4A-45F0-8233-99C78E32E500}" type="pres">
      <dgm:prSet presAssocID="{479CF236-3E6B-49C7-9436-63B6575B5A83}" presName="text5" presStyleLbl="revTx" presStyleIdx="4" presStyleCnt="5" custLinFactY="69542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1C3E58-AD59-4002-8507-71F09FB293FE}" type="pres">
      <dgm:prSet presAssocID="{479CF236-3E6B-49C7-9436-63B6575B5A83}" presName="line5" presStyleLbl="callout" presStyleIdx="8" presStyleCnt="10" custLinFactY="1000000" custLinFactNeighborY="1044848"/>
      <dgm:spPr>
        <a:ln>
          <a:solidFill>
            <a:schemeClr val="bg1">
              <a:lumMod val="75000"/>
              <a:alpha val="57000"/>
            </a:schemeClr>
          </a:solidFill>
        </a:ln>
      </dgm:spPr>
    </dgm:pt>
    <dgm:pt modelId="{1491DD6D-DACD-44E5-B13D-F6CE1B1F3A36}" type="pres">
      <dgm:prSet presAssocID="{479CF236-3E6B-49C7-9436-63B6575B5A83}" presName="d5" presStyleLbl="callout" presStyleIdx="9" presStyleCnt="10" custFlipHor="1" custScaleX="90527" custScaleY="59778" custLinFactNeighborX="8597" custLinFactNeighborY="40374"/>
      <dgm:spPr>
        <a:ln>
          <a:solidFill>
            <a:schemeClr val="bg1">
              <a:lumMod val="75000"/>
              <a:alpha val="57000"/>
            </a:schemeClr>
          </a:solidFill>
        </a:ln>
      </dgm:spPr>
    </dgm:pt>
  </dgm:ptLst>
  <dgm:cxnLst>
    <dgm:cxn modelId="{C6E9EA03-9F72-4158-ADC3-B96EF0E715C7}" type="presOf" srcId="{7704D3EA-5A27-4497-8A48-25C670DF2F54}" destId="{563B7A83-A188-415D-86CC-2B01EF9E2613}" srcOrd="0" destOrd="0" presId="urn:microsoft.com/office/officeart/2005/8/layout/target1"/>
    <dgm:cxn modelId="{38B9C490-FBC5-4C5F-AE30-64F2293326C6}" type="presOf" srcId="{79AE0C6D-83AB-45E4-A31E-A7FB3F7F9B66}" destId="{D8DFB7CD-41D2-4614-A318-62502AE07FD1}" srcOrd="0" destOrd="0" presId="urn:microsoft.com/office/officeart/2005/8/layout/target1"/>
    <dgm:cxn modelId="{B2CBD564-E37A-4CFE-B821-C1FD9B2962FF}" type="presOf" srcId="{929041DE-BA21-4C7E-8ADB-B51A36796862}" destId="{F61950B7-A093-4205-8B3D-A54C749A19AD}" srcOrd="0" destOrd="0" presId="urn:microsoft.com/office/officeart/2005/8/layout/target1"/>
    <dgm:cxn modelId="{AAA3B639-6DD4-42C4-8966-FB988DEFA986}" srcId="{929041DE-BA21-4C7E-8ADB-B51A36796862}" destId="{C547B9C8-FBA3-49CB-8412-FF71C97019C6}" srcOrd="0" destOrd="0" parTransId="{82C4B7ED-357E-4580-A499-4751F614255C}" sibTransId="{7D0469B5-6621-4519-9573-9F7A7056D116}"/>
    <dgm:cxn modelId="{5E66B220-F254-448A-B3C2-5A9BA8107C8B}" srcId="{929041DE-BA21-4C7E-8ADB-B51A36796862}" destId="{D774EF58-E6C0-44E4-AE22-D471ABB871B2}" srcOrd="2" destOrd="0" parTransId="{B4753B26-E36B-4C92-A7B5-45BC38FD4170}" sibTransId="{0889C611-3CB2-4E99-A6AB-43C7E52B5F59}"/>
    <dgm:cxn modelId="{D4B906AC-64F2-4B10-88CF-DFCB16A83DE8}" srcId="{929041DE-BA21-4C7E-8ADB-B51A36796862}" destId="{79AE0C6D-83AB-45E4-A31E-A7FB3F7F9B66}" srcOrd="3" destOrd="0" parTransId="{5262968E-4DA5-44A5-BF65-6EF28E3EEE66}" sibTransId="{1A88384C-69F0-479A-99A2-01748FF091B9}"/>
    <dgm:cxn modelId="{A6944555-418E-4AC7-A2D5-66287373E93E}" type="presOf" srcId="{C547B9C8-FBA3-49CB-8412-FF71C97019C6}" destId="{A918AEB2-B595-4670-AA96-AC2EA4611A01}" srcOrd="0" destOrd="0" presId="urn:microsoft.com/office/officeart/2005/8/layout/target1"/>
    <dgm:cxn modelId="{98FE9FA2-81A8-4A8F-BB8B-4A0BD243D2C2}" type="presOf" srcId="{479CF236-3E6B-49C7-9436-63B6575B5A83}" destId="{93A6D342-AF4A-45F0-8233-99C78E32E500}" srcOrd="0" destOrd="0" presId="urn:microsoft.com/office/officeart/2005/8/layout/target1"/>
    <dgm:cxn modelId="{A6F80753-9449-49D3-90E8-3F15B9F23E0A}" srcId="{929041DE-BA21-4C7E-8ADB-B51A36796862}" destId="{479CF236-3E6B-49C7-9436-63B6575B5A83}" srcOrd="4" destOrd="0" parTransId="{DA63B5B8-9F45-4542-810F-E0B4655F6D6E}" sibTransId="{2CFD951E-0400-4D67-90C6-E5D1DD17675A}"/>
    <dgm:cxn modelId="{82FAE5EC-3BBB-4836-B7C2-CED4DD306F05}" type="presOf" srcId="{D774EF58-E6C0-44E4-AE22-D471ABB871B2}" destId="{E49F0B94-6F3A-4517-B95C-00E063928A6D}" srcOrd="0" destOrd="0" presId="urn:microsoft.com/office/officeart/2005/8/layout/target1"/>
    <dgm:cxn modelId="{81922A90-3FD5-4056-B64C-3D35BFFEE5FF}" srcId="{929041DE-BA21-4C7E-8ADB-B51A36796862}" destId="{7704D3EA-5A27-4497-8A48-25C670DF2F54}" srcOrd="1" destOrd="0" parTransId="{537E4D35-CFAF-402B-94DA-CFB94E7DD909}" sibTransId="{05FD14B9-CDE8-4D47-8A01-96FE990E707A}"/>
    <dgm:cxn modelId="{A9878E9F-1E90-4C98-B7B4-513C802768DB}" type="presParOf" srcId="{F61950B7-A093-4205-8B3D-A54C749A19AD}" destId="{B5FFB924-4A5A-4F56-B29B-ACA3CF3986A4}" srcOrd="0" destOrd="0" presId="urn:microsoft.com/office/officeart/2005/8/layout/target1"/>
    <dgm:cxn modelId="{6B6881C7-1E30-4F46-899B-B0916F034820}" type="presParOf" srcId="{F61950B7-A093-4205-8B3D-A54C749A19AD}" destId="{A918AEB2-B595-4670-AA96-AC2EA4611A01}" srcOrd="1" destOrd="0" presId="urn:microsoft.com/office/officeart/2005/8/layout/target1"/>
    <dgm:cxn modelId="{F016A53A-DA73-40ED-A2EB-F82D2C076EB2}" type="presParOf" srcId="{F61950B7-A093-4205-8B3D-A54C749A19AD}" destId="{78454C8D-C766-49B5-9AD0-47FE57379D12}" srcOrd="2" destOrd="0" presId="urn:microsoft.com/office/officeart/2005/8/layout/target1"/>
    <dgm:cxn modelId="{597C1FE6-86B6-4A85-96AF-31C633F9B76A}" type="presParOf" srcId="{F61950B7-A093-4205-8B3D-A54C749A19AD}" destId="{8A123EC5-5B4B-4A75-8969-6F2D158A4474}" srcOrd="3" destOrd="0" presId="urn:microsoft.com/office/officeart/2005/8/layout/target1"/>
    <dgm:cxn modelId="{593B59C0-035B-487D-AED4-C31A825880C3}" type="presParOf" srcId="{F61950B7-A093-4205-8B3D-A54C749A19AD}" destId="{782E525F-2161-4921-BC69-02E2E6FBD40D}" srcOrd="4" destOrd="0" presId="urn:microsoft.com/office/officeart/2005/8/layout/target1"/>
    <dgm:cxn modelId="{CC4D263E-DCE5-4978-95EE-87504C8A3A82}" type="presParOf" srcId="{F61950B7-A093-4205-8B3D-A54C749A19AD}" destId="{563B7A83-A188-415D-86CC-2B01EF9E2613}" srcOrd="5" destOrd="0" presId="urn:microsoft.com/office/officeart/2005/8/layout/target1"/>
    <dgm:cxn modelId="{718B244F-F144-46A9-9C02-66B4B42B6412}" type="presParOf" srcId="{F61950B7-A093-4205-8B3D-A54C749A19AD}" destId="{7BDAA1D7-79B7-485A-9281-D8D34996E45E}" srcOrd="6" destOrd="0" presId="urn:microsoft.com/office/officeart/2005/8/layout/target1"/>
    <dgm:cxn modelId="{A52AECEE-6FA6-46DB-A8F7-AFD3788FECC5}" type="presParOf" srcId="{F61950B7-A093-4205-8B3D-A54C749A19AD}" destId="{2F4FD40D-5BF7-4B95-B6C7-E7B4E858838D}" srcOrd="7" destOrd="0" presId="urn:microsoft.com/office/officeart/2005/8/layout/target1"/>
    <dgm:cxn modelId="{2C1C16BC-82A0-4DFF-90DE-501A1EA08174}" type="presParOf" srcId="{F61950B7-A093-4205-8B3D-A54C749A19AD}" destId="{3A16F3FD-B4B4-47DD-A6EF-1E603828AFA5}" srcOrd="8" destOrd="0" presId="urn:microsoft.com/office/officeart/2005/8/layout/target1"/>
    <dgm:cxn modelId="{6E01B627-4C43-492C-AFBC-897D7EBE86EE}" type="presParOf" srcId="{F61950B7-A093-4205-8B3D-A54C749A19AD}" destId="{E49F0B94-6F3A-4517-B95C-00E063928A6D}" srcOrd="9" destOrd="0" presId="urn:microsoft.com/office/officeart/2005/8/layout/target1"/>
    <dgm:cxn modelId="{83E7E53C-A792-4048-A59D-76AD0F7AC4F5}" type="presParOf" srcId="{F61950B7-A093-4205-8B3D-A54C749A19AD}" destId="{7A026CE0-32D3-4AC8-93AF-80BF649196C9}" srcOrd="10" destOrd="0" presId="urn:microsoft.com/office/officeart/2005/8/layout/target1"/>
    <dgm:cxn modelId="{26C25661-8A05-4116-BEDD-48CDE3C11E66}" type="presParOf" srcId="{F61950B7-A093-4205-8B3D-A54C749A19AD}" destId="{33E0FDD1-36E1-4D60-89DB-A8D625880EF4}" srcOrd="11" destOrd="0" presId="urn:microsoft.com/office/officeart/2005/8/layout/target1"/>
    <dgm:cxn modelId="{67452881-AC2B-42EB-AFC5-B6CBFEA67B02}" type="presParOf" srcId="{F61950B7-A093-4205-8B3D-A54C749A19AD}" destId="{E02CDAE4-A1D3-4F34-A852-189486520052}" srcOrd="12" destOrd="0" presId="urn:microsoft.com/office/officeart/2005/8/layout/target1"/>
    <dgm:cxn modelId="{80D9591F-2968-4D7F-AFA5-737D147AC26D}" type="presParOf" srcId="{F61950B7-A093-4205-8B3D-A54C749A19AD}" destId="{D8DFB7CD-41D2-4614-A318-62502AE07FD1}" srcOrd="13" destOrd="0" presId="urn:microsoft.com/office/officeart/2005/8/layout/target1"/>
    <dgm:cxn modelId="{60860474-65DF-4731-BBE7-4C5A6A2E70A5}" type="presParOf" srcId="{F61950B7-A093-4205-8B3D-A54C749A19AD}" destId="{14FC2E58-C6DE-4F10-A3E4-396D5DDC48BA}" srcOrd="14" destOrd="0" presId="urn:microsoft.com/office/officeart/2005/8/layout/target1"/>
    <dgm:cxn modelId="{C683F3BE-201E-4F6A-AC8A-738175DBC6B6}" type="presParOf" srcId="{F61950B7-A093-4205-8B3D-A54C749A19AD}" destId="{AE837C23-353B-4943-9FEC-1D4CAE14D922}" srcOrd="15" destOrd="0" presId="urn:microsoft.com/office/officeart/2005/8/layout/target1"/>
    <dgm:cxn modelId="{AB5B8417-A111-47C2-858D-BACB3C0EEA7D}" type="presParOf" srcId="{F61950B7-A093-4205-8B3D-A54C749A19AD}" destId="{735B5644-8434-4A5B-AC23-286A4895DB53}" srcOrd="16" destOrd="0" presId="urn:microsoft.com/office/officeart/2005/8/layout/target1"/>
    <dgm:cxn modelId="{B0352D83-C98A-4995-9ECA-D00DCE5A7DB4}" type="presParOf" srcId="{F61950B7-A093-4205-8B3D-A54C749A19AD}" destId="{93A6D342-AF4A-45F0-8233-99C78E32E500}" srcOrd="17" destOrd="0" presId="urn:microsoft.com/office/officeart/2005/8/layout/target1"/>
    <dgm:cxn modelId="{0768E640-E13E-41E2-B271-D2C3D28E147A}" type="presParOf" srcId="{F61950B7-A093-4205-8B3D-A54C749A19AD}" destId="{E81C3E58-AD59-4002-8507-71F09FB293FE}" srcOrd="18" destOrd="0" presId="urn:microsoft.com/office/officeart/2005/8/layout/target1"/>
    <dgm:cxn modelId="{576735EE-09C9-49FD-87C3-6DBB86CB4144}" type="presParOf" srcId="{F61950B7-A093-4205-8B3D-A54C749A19AD}" destId="{1491DD6D-DACD-44E5-B13D-F6CE1B1F3A36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144528-BA14-4A99-80F4-9CDA703DA5F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70B89-E3F4-449E-A119-89D7FD5F77B7}">
      <dgm:prSet phldrT="[Text]" custT="1"/>
      <dgm:spPr>
        <a:solidFill>
          <a:srgbClr val="EF2929"/>
        </a:solidFill>
      </dgm:spPr>
      <dgm:t>
        <a:bodyPr/>
        <a:lstStyle/>
        <a:p>
          <a:pPr algn="l"/>
          <a:r>
            <a:rPr lang="en-US" sz="2000" b="1" dirty="0" smtClean="0">
              <a:solidFill>
                <a:schemeClr val="bg1"/>
              </a:solidFill>
              <a:latin typeface="Century Gothic" panose="020B0502020202020204" pitchFamily="34" charset="0"/>
            </a:rPr>
            <a:t> Average</a:t>
          </a:r>
          <a:endParaRPr lang="en-US" sz="2000" b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1D516D85-8374-44CD-8A9C-700D516CA6FC}" type="parTrans" cxnId="{0208ECE1-C759-4D7B-BC7C-01EF64852FDA}">
      <dgm:prSet/>
      <dgm:spPr/>
      <dgm:t>
        <a:bodyPr/>
        <a:lstStyle/>
        <a:p>
          <a:endParaRPr lang="en-US"/>
        </a:p>
      </dgm:t>
    </dgm:pt>
    <dgm:pt modelId="{3F794FCE-8CAB-4593-8A8A-8A0D790CC5A6}" type="sibTrans" cxnId="{0208ECE1-C759-4D7B-BC7C-01EF64852FDA}">
      <dgm:prSet/>
      <dgm:spPr/>
      <dgm:t>
        <a:bodyPr/>
        <a:lstStyle/>
        <a:p>
          <a:endParaRPr lang="en-US"/>
        </a:p>
      </dgm:t>
    </dgm:pt>
    <dgm:pt modelId="{82654F77-3C6F-4B2F-AF56-2A3B7155F84C}">
      <dgm:prSet phldrT="[Text]" custT="1"/>
      <dgm:spPr>
        <a:solidFill>
          <a:srgbClr val="FFABAB"/>
        </a:solidFill>
      </dgm:spPr>
      <dgm:t>
        <a:bodyPr/>
        <a:lstStyle/>
        <a:p>
          <a:pPr algn="ctr"/>
          <a:r>
            <a:rPr lang="en-IN" sz="1400" b="1" i="0" u="none" dirty="0" smtClean="0">
              <a:latin typeface="Century Gothic" panose="020B0502020202020204" pitchFamily="34" charset="0"/>
            </a:rPr>
            <a:t>17,000</a:t>
          </a:r>
        </a:p>
        <a:p>
          <a:pPr algn="ctr"/>
          <a:r>
            <a:rPr lang="en-US" sz="1400" b="1" dirty="0" smtClean="0">
              <a:latin typeface="Century Gothic" panose="020B0502020202020204" pitchFamily="34" charset="0"/>
            </a:rPr>
            <a:t>-700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89B065FA-2522-4FA0-A272-FEA756DD34AC}" type="parTrans" cxnId="{624A7E20-9363-4C60-959B-5DE00BB7DE3F}">
      <dgm:prSet/>
      <dgm:spPr/>
      <dgm:t>
        <a:bodyPr/>
        <a:lstStyle/>
        <a:p>
          <a:endParaRPr lang="en-US"/>
        </a:p>
      </dgm:t>
    </dgm:pt>
    <dgm:pt modelId="{2D82BE79-2658-4176-9EA7-0BF41BED2B29}" type="sibTrans" cxnId="{624A7E20-9363-4C60-959B-5DE00BB7DE3F}">
      <dgm:prSet/>
      <dgm:spPr/>
      <dgm:t>
        <a:bodyPr/>
        <a:lstStyle/>
        <a:p>
          <a:endParaRPr lang="en-US"/>
        </a:p>
      </dgm:t>
    </dgm:pt>
    <dgm:pt modelId="{954EDB9A-0FD4-44F3-9AAA-51A67A9E6E4F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i="0" u="none" dirty="0" smtClean="0">
              <a:latin typeface="Century Gothic" panose="020B0502020202020204" pitchFamily="34" charset="0"/>
            </a:rPr>
            <a:t>21,250</a:t>
          </a:r>
          <a:endParaRPr lang="en-IN" sz="1400" b="1" dirty="0" smtClean="0">
            <a:latin typeface="Century Gothic" panose="020B0502020202020204" pitchFamily="34" charset="0"/>
          </a:endParaRPr>
        </a:p>
        <a:p>
          <a:r>
            <a:rPr lang="en-US" sz="1400" b="1" dirty="0" smtClean="0">
              <a:latin typeface="Century Gothic" panose="020B0502020202020204" pitchFamily="34" charset="0"/>
            </a:rPr>
            <a:t>6,205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5B946ED6-7293-42FA-ABD4-3E0AFD208326}" type="parTrans" cxnId="{A654940C-F031-4985-AEC5-1630AC7E9A52}">
      <dgm:prSet/>
      <dgm:spPr/>
      <dgm:t>
        <a:bodyPr/>
        <a:lstStyle/>
        <a:p>
          <a:endParaRPr lang="en-US"/>
        </a:p>
      </dgm:t>
    </dgm:pt>
    <dgm:pt modelId="{21A73751-1F35-42C1-9296-AC11DBA62012}" type="sibTrans" cxnId="{A654940C-F031-4985-AEC5-1630AC7E9A52}">
      <dgm:prSet/>
      <dgm:spPr/>
      <dgm:t>
        <a:bodyPr/>
        <a:lstStyle/>
        <a:p>
          <a:endParaRPr lang="en-US"/>
        </a:p>
      </dgm:t>
    </dgm:pt>
    <dgm:pt modelId="{334B911B-A478-4F7B-9D66-D8331A757B7F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dirty="0" smtClean="0">
              <a:latin typeface="Century Gothic" panose="020B0502020202020204" pitchFamily="34" charset="0"/>
            </a:rPr>
            <a:t>26,563</a:t>
          </a:r>
        </a:p>
        <a:p>
          <a:r>
            <a:rPr lang="en-US" sz="1400" b="1" dirty="0" smtClean="0">
              <a:latin typeface="Century Gothic" panose="020B0502020202020204" pitchFamily="34" charset="0"/>
            </a:rPr>
            <a:t>13,774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2F6BA799-13D8-4493-897F-47D8B4F864D9}" type="parTrans" cxnId="{F7A525C6-8F4A-4A1C-AF81-64881F5EEF4A}">
      <dgm:prSet/>
      <dgm:spPr/>
      <dgm:t>
        <a:bodyPr/>
        <a:lstStyle/>
        <a:p>
          <a:endParaRPr lang="en-US"/>
        </a:p>
      </dgm:t>
    </dgm:pt>
    <dgm:pt modelId="{E2EFB0FD-BA7E-4117-B324-DCDE881BD062}" type="sibTrans" cxnId="{F7A525C6-8F4A-4A1C-AF81-64881F5EEF4A}">
      <dgm:prSet/>
      <dgm:spPr/>
      <dgm:t>
        <a:bodyPr/>
        <a:lstStyle/>
        <a:p>
          <a:endParaRPr lang="en-US"/>
        </a:p>
      </dgm:t>
    </dgm:pt>
    <dgm:pt modelId="{25ACEE93-84F2-4BD4-A8EB-5B3F52BE149F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dirty="0" smtClean="0">
              <a:latin typeface="Century Gothic" panose="020B0502020202020204" pitchFamily="34" charset="0"/>
            </a:rPr>
            <a:t>33,203</a:t>
          </a:r>
        </a:p>
        <a:p>
          <a:r>
            <a:rPr lang="en-US" sz="1400" b="1" dirty="0" smtClean="0">
              <a:latin typeface="Century Gothic" panose="020B0502020202020204" pitchFamily="34" charset="0"/>
            </a:rPr>
            <a:t>22,333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838ECAAA-2E27-4E5F-92EF-982201BA9D89}" type="parTrans" cxnId="{5B442644-1A06-4D8E-A115-78BB71C828C6}">
      <dgm:prSet/>
      <dgm:spPr/>
      <dgm:t>
        <a:bodyPr/>
        <a:lstStyle/>
        <a:p>
          <a:endParaRPr lang="en-US"/>
        </a:p>
      </dgm:t>
    </dgm:pt>
    <dgm:pt modelId="{598A6694-9BEC-4CEF-A731-113B8FFFDBC0}" type="sibTrans" cxnId="{5B442644-1A06-4D8E-A115-78BB71C828C6}">
      <dgm:prSet/>
      <dgm:spPr/>
      <dgm:t>
        <a:bodyPr/>
        <a:lstStyle/>
        <a:p>
          <a:endParaRPr lang="en-US"/>
        </a:p>
      </dgm:t>
    </dgm:pt>
    <dgm:pt modelId="{2BD877BF-6093-4EDB-9B2C-4A1ABDE21FE3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dirty="0" smtClean="0">
              <a:latin typeface="Century Gothic" panose="020B0502020202020204" pitchFamily="34" charset="0"/>
            </a:rPr>
            <a:t>41,504</a:t>
          </a:r>
        </a:p>
        <a:p>
          <a:r>
            <a:rPr lang="en-IN" sz="1400" b="1" i="0" u="none" dirty="0" smtClean="0">
              <a:latin typeface="Century Gothic" panose="020B0502020202020204" pitchFamily="34" charset="0"/>
            </a:rPr>
            <a:t>32,264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2754365B-5D57-492D-B032-2FF1AB3866DB}" type="parTrans" cxnId="{5361E18F-375A-4283-AF85-30DB1294C247}">
      <dgm:prSet/>
      <dgm:spPr/>
      <dgm:t>
        <a:bodyPr/>
        <a:lstStyle/>
        <a:p>
          <a:endParaRPr lang="en-US"/>
        </a:p>
      </dgm:t>
    </dgm:pt>
    <dgm:pt modelId="{51CD843A-06B1-4360-91A5-C3C65A7B38E1}" type="sibTrans" cxnId="{5361E18F-375A-4283-AF85-30DB1294C247}">
      <dgm:prSet/>
      <dgm:spPr/>
      <dgm:t>
        <a:bodyPr/>
        <a:lstStyle/>
        <a:p>
          <a:endParaRPr lang="en-US"/>
        </a:p>
      </dgm:t>
    </dgm:pt>
    <dgm:pt modelId="{269B53DB-AD58-46BB-82FD-9774AB646BDB}">
      <dgm:prSet phldrT="[Text]" custT="1"/>
      <dgm:spPr>
        <a:solidFill>
          <a:srgbClr val="EF2929"/>
        </a:solidFill>
      </dgm:spPr>
      <dgm:t>
        <a:bodyPr/>
        <a:lstStyle/>
        <a:p>
          <a:pPr algn="l"/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Higher Costs</a:t>
          </a:r>
          <a:endParaRPr lang="en-US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325B7BEC-C69C-48CD-B71D-EFE842000D78}" type="parTrans" cxnId="{055958DF-DAC3-4AF4-83A7-53141FA7BC5E}">
      <dgm:prSet/>
      <dgm:spPr/>
      <dgm:t>
        <a:bodyPr/>
        <a:lstStyle/>
        <a:p>
          <a:endParaRPr lang="en-US"/>
        </a:p>
      </dgm:t>
    </dgm:pt>
    <dgm:pt modelId="{C9099211-B6D0-4C67-BD1B-2D7B60B9E79A}" type="sibTrans" cxnId="{055958DF-DAC3-4AF4-83A7-53141FA7BC5E}">
      <dgm:prSet/>
      <dgm:spPr/>
      <dgm:t>
        <a:bodyPr/>
        <a:lstStyle/>
        <a:p>
          <a:endParaRPr lang="en-US"/>
        </a:p>
      </dgm:t>
    </dgm:pt>
    <dgm:pt modelId="{F9FDF5B0-2128-4447-9E7D-80C3FF9D0A90}">
      <dgm:prSet phldrT="[Text]" custT="1"/>
      <dgm:spPr>
        <a:solidFill>
          <a:srgbClr val="FFABAB"/>
        </a:solidFill>
      </dgm:spPr>
      <dgm:t>
        <a:bodyPr/>
        <a:lstStyle/>
        <a:p>
          <a:pPr algn="ctr"/>
          <a:r>
            <a:rPr lang="en-IN" sz="1400" b="1" i="0" u="none" dirty="0" smtClean="0">
              <a:latin typeface="Century Gothic" panose="020B0502020202020204" pitchFamily="34" charset="0"/>
            </a:rPr>
            <a:t>17,000</a:t>
          </a:r>
          <a:endParaRPr lang="en-IN" sz="1400" b="1" dirty="0" smtClean="0">
            <a:latin typeface="Century Gothic" panose="020B0502020202020204" pitchFamily="34" charset="0"/>
          </a:endParaRPr>
        </a:p>
        <a:p>
          <a:pPr algn="ctr"/>
          <a:r>
            <a:rPr lang="en-US" sz="1400" b="1" dirty="0" smtClean="0">
              <a:latin typeface="Century Gothic" panose="020B0502020202020204" pitchFamily="34" charset="0"/>
            </a:rPr>
            <a:t>-1,500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B7A98F8D-CBD8-4BD4-910D-5E6D70EC41DC}" type="parTrans" cxnId="{6F59D502-C80B-4374-B355-98204E22BB4C}">
      <dgm:prSet/>
      <dgm:spPr/>
      <dgm:t>
        <a:bodyPr/>
        <a:lstStyle/>
        <a:p>
          <a:endParaRPr lang="en-US"/>
        </a:p>
      </dgm:t>
    </dgm:pt>
    <dgm:pt modelId="{F413C2EE-76FB-4FB6-9E4E-173C79E4FFFD}" type="sibTrans" cxnId="{6F59D502-C80B-4374-B355-98204E22BB4C}">
      <dgm:prSet/>
      <dgm:spPr/>
      <dgm:t>
        <a:bodyPr/>
        <a:lstStyle/>
        <a:p>
          <a:endParaRPr lang="en-US"/>
        </a:p>
      </dgm:t>
    </dgm:pt>
    <dgm:pt modelId="{5CB22743-F4FE-4AD0-B2F3-ECBBA0078D31}">
      <dgm:prSet phldrT="[Text]" custT="1"/>
      <dgm:spPr>
        <a:solidFill>
          <a:srgbClr val="FFABAB"/>
        </a:solidFill>
      </dgm:spPr>
      <dgm:t>
        <a:bodyPr/>
        <a:lstStyle/>
        <a:p>
          <a:pPr algn="ctr"/>
          <a:r>
            <a:rPr lang="en-IN" sz="1400" b="1" dirty="0" smtClean="0">
              <a:latin typeface="Century Gothic" panose="020B0502020202020204" pitchFamily="34" charset="0"/>
            </a:rPr>
            <a:t>21,250</a:t>
          </a:r>
        </a:p>
        <a:p>
          <a:pPr algn="ctr"/>
          <a:r>
            <a:rPr lang="en-IN" sz="1400" b="1" i="0" u="none" dirty="0" smtClean="0">
              <a:latin typeface="Century Gothic" panose="020B0502020202020204" pitchFamily="34" charset="0"/>
            </a:rPr>
            <a:t>5,525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DE5048BE-1920-49D8-9108-A87A73E4FD6B}" type="parTrans" cxnId="{E5111373-153E-4335-85DF-787C00F35EBE}">
      <dgm:prSet/>
      <dgm:spPr/>
      <dgm:t>
        <a:bodyPr/>
        <a:lstStyle/>
        <a:p>
          <a:endParaRPr lang="en-US"/>
        </a:p>
      </dgm:t>
    </dgm:pt>
    <dgm:pt modelId="{BDA3CF25-A556-4C2E-B17A-73A4F27420F7}" type="sibTrans" cxnId="{E5111373-153E-4335-85DF-787C00F35EBE}">
      <dgm:prSet/>
      <dgm:spPr/>
      <dgm:t>
        <a:bodyPr/>
        <a:lstStyle/>
        <a:p>
          <a:endParaRPr lang="en-US"/>
        </a:p>
      </dgm:t>
    </dgm:pt>
    <dgm:pt modelId="{07EE12DB-8CBF-4859-AF2B-DAF4F56F2733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dirty="0" smtClean="0">
              <a:latin typeface="Century Gothic" panose="020B0502020202020204" pitchFamily="34" charset="0"/>
            </a:rPr>
            <a:t>26,563</a:t>
          </a:r>
        </a:p>
        <a:p>
          <a:r>
            <a:rPr lang="en-IN" sz="1400" b="1" i="0" u="none" dirty="0" smtClean="0">
              <a:latin typeface="Century Gothic" panose="020B0502020202020204" pitchFamily="34" charset="0"/>
            </a:rPr>
            <a:t>13,196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D3655CC9-D209-4BBB-A5D7-D2DD0103A0AF}" type="parTrans" cxnId="{9B01BA19-F358-49F1-AC81-516CA0B56A48}">
      <dgm:prSet/>
      <dgm:spPr/>
      <dgm:t>
        <a:bodyPr/>
        <a:lstStyle/>
        <a:p>
          <a:endParaRPr lang="en-US"/>
        </a:p>
      </dgm:t>
    </dgm:pt>
    <dgm:pt modelId="{90602465-BC01-42FF-8DA1-087F74B0DCD3}" type="sibTrans" cxnId="{9B01BA19-F358-49F1-AC81-516CA0B56A48}">
      <dgm:prSet/>
      <dgm:spPr/>
      <dgm:t>
        <a:bodyPr/>
        <a:lstStyle/>
        <a:p>
          <a:endParaRPr lang="en-US"/>
        </a:p>
      </dgm:t>
    </dgm:pt>
    <dgm:pt modelId="{2E80DCAC-91FE-4E3F-9132-08018848895D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dirty="0" smtClean="0">
              <a:latin typeface="Century Gothic" panose="020B0502020202020204" pitchFamily="34" charset="0"/>
            </a:rPr>
            <a:t>33,203</a:t>
          </a:r>
        </a:p>
        <a:p>
          <a:r>
            <a:rPr lang="en-IN" sz="1400" b="1" i="0" u="none" dirty="0" smtClean="0">
              <a:latin typeface="Century Gothic" panose="020B0502020202020204" pitchFamily="34" charset="0"/>
            </a:rPr>
            <a:t>21,842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70549558-480C-4874-8CD4-B0056289E281}" type="parTrans" cxnId="{31BBE471-14D3-4CCE-BFBC-3859572110BE}">
      <dgm:prSet/>
      <dgm:spPr/>
      <dgm:t>
        <a:bodyPr/>
        <a:lstStyle/>
        <a:p>
          <a:endParaRPr lang="en-US"/>
        </a:p>
      </dgm:t>
    </dgm:pt>
    <dgm:pt modelId="{9D9FC2BD-AD78-48EF-B91B-2A7C0B4A2797}" type="sibTrans" cxnId="{31BBE471-14D3-4CCE-BFBC-3859572110BE}">
      <dgm:prSet/>
      <dgm:spPr/>
      <dgm:t>
        <a:bodyPr/>
        <a:lstStyle/>
        <a:p>
          <a:endParaRPr lang="en-US"/>
        </a:p>
      </dgm:t>
    </dgm:pt>
    <dgm:pt modelId="{B381D8FD-AB49-4569-8CB7-89105D059030}">
      <dgm:prSet phldrT="[Text]" custT="1"/>
      <dgm:spPr>
        <a:solidFill>
          <a:srgbClr val="FFABAB"/>
        </a:solidFill>
      </dgm:spPr>
      <dgm:t>
        <a:bodyPr/>
        <a:lstStyle/>
        <a:p>
          <a:r>
            <a:rPr lang="en-IN" sz="1400" b="1" i="0" u="none" dirty="0" smtClean="0">
              <a:latin typeface="Century Gothic" panose="020B0502020202020204" pitchFamily="34" charset="0"/>
            </a:rPr>
            <a:t>41,504</a:t>
          </a:r>
          <a:endParaRPr lang="en-IN" sz="1400" b="1" dirty="0" smtClean="0">
            <a:latin typeface="Century Gothic" panose="020B0502020202020204" pitchFamily="34" charset="0"/>
          </a:endParaRPr>
        </a:p>
        <a:p>
          <a:r>
            <a:rPr lang="en-IN" sz="1400" b="1" i="0" u="none" dirty="0" smtClean="0">
              <a:latin typeface="Century Gothic" panose="020B0502020202020204" pitchFamily="34" charset="0"/>
            </a:rPr>
            <a:t>31,847</a:t>
          </a:r>
          <a:endParaRPr lang="en-US" sz="1400" b="1" dirty="0">
            <a:latin typeface="Century Gothic" panose="020B0502020202020204" pitchFamily="34" charset="0"/>
          </a:endParaRPr>
        </a:p>
      </dgm:t>
    </dgm:pt>
    <dgm:pt modelId="{9EDEC65B-6326-4D6D-9A0B-F87F6694D760}" type="parTrans" cxnId="{D086048B-238A-49E8-9198-8B137EDCEF0E}">
      <dgm:prSet/>
      <dgm:spPr/>
      <dgm:t>
        <a:bodyPr/>
        <a:lstStyle/>
        <a:p>
          <a:endParaRPr lang="en-US"/>
        </a:p>
      </dgm:t>
    </dgm:pt>
    <dgm:pt modelId="{6C752EB4-4147-404A-A86D-84ADB7C1A723}" type="sibTrans" cxnId="{D086048B-238A-49E8-9198-8B137EDCEF0E}">
      <dgm:prSet/>
      <dgm:spPr/>
      <dgm:t>
        <a:bodyPr/>
        <a:lstStyle/>
        <a:p>
          <a:endParaRPr lang="en-US"/>
        </a:p>
      </dgm:t>
    </dgm:pt>
    <dgm:pt modelId="{2C1FC9F1-49A4-4557-8E74-D5912A7104CF}" type="pres">
      <dgm:prSet presAssocID="{01144528-BA14-4A99-80F4-9CDA703DA5F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BE0CA11-C963-43B7-A43E-30ADF1096323}" type="pres">
      <dgm:prSet presAssocID="{7AC70B89-E3F4-449E-A119-89D7FD5F77B7}" presName="horFlow" presStyleCnt="0"/>
      <dgm:spPr/>
    </dgm:pt>
    <dgm:pt modelId="{40F407C0-4E02-4753-9EC2-6EAFDFF8AC01}" type="pres">
      <dgm:prSet presAssocID="{7AC70B89-E3F4-449E-A119-89D7FD5F77B7}" presName="bigChev" presStyleLbl="node1" presStyleIdx="0" presStyleCnt="2" custScaleX="150001"/>
      <dgm:spPr/>
      <dgm:t>
        <a:bodyPr/>
        <a:lstStyle/>
        <a:p>
          <a:endParaRPr lang="en-US"/>
        </a:p>
      </dgm:t>
    </dgm:pt>
    <dgm:pt modelId="{F1D3AA39-6313-4511-AA6D-7A9C118B12AB}" type="pres">
      <dgm:prSet presAssocID="{89B065FA-2522-4FA0-A272-FEA756DD34AC}" presName="parTrans" presStyleCnt="0"/>
      <dgm:spPr/>
    </dgm:pt>
    <dgm:pt modelId="{5820A43E-A9AC-4608-B6FF-DCA89C4CDC44}" type="pres">
      <dgm:prSet presAssocID="{82654F77-3C6F-4B2F-AF56-2A3B7155F84C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CFC7-D1CC-45F6-86B5-9D9AF1C89B0E}" type="pres">
      <dgm:prSet presAssocID="{2D82BE79-2658-4176-9EA7-0BF41BED2B29}" presName="sibTrans" presStyleCnt="0"/>
      <dgm:spPr/>
    </dgm:pt>
    <dgm:pt modelId="{F492834A-42B2-4454-AC2B-36F2EE4A42F7}" type="pres">
      <dgm:prSet presAssocID="{954EDB9A-0FD4-44F3-9AAA-51A67A9E6E4F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912BC-E10C-4D4D-A162-E01187AB4266}" type="pres">
      <dgm:prSet presAssocID="{21A73751-1F35-42C1-9296-AC11DBA62012}" presName="sibTrans" presStyleCnt="0"/>
      <dgm:spPr/>
    </dgm:pt>
    <dgm:pt modelId="{04981E06-EA20-43D5-BEDB-77BAD8C72729}" type="pres">
      <dgm:prSet presAssocID="{334B911B-A478-4F7B-9D66-D8331A757B7F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72974-D102-4DB4-B98A-8AD3F371BB29}" type="pres">
      <dgm:prSet presAssocID="{E2EFB0FD-BA7E-4117-B324-DCDE881BD062}" presName="sibTrans" presStyleCnt="0"/>
      <dgm:spPr/>
    </dgm:pt>
    <dgm:pt modelId="{D6E9FB84-0B99-4CC8-820C-5D775DBDAAC1}" type="pres">
      <dgm:prSet presAssocID="{25ACEE93-84F2-4BD4-A8EB-5B3F52BE149F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7984D-5532-40D8-9A77-5724D1EF191E}" type="pres">
      <dgm:prSet presAssocID="{598A6694-9BEC-4CEF-A731-113B8FFFDBC0}" presName="sibTrans" presStyleCnt="0"/>
      <dgm:spPr/>
    </dgm:pt>
    <dgm:pt modelId="{E24EB5A1-C08F-486D-8A7F-EEB12F6BA397}" type="pres">
      <dgm:prSet presAssocID="{2BD877BF-6093-4EDB-9B2C-4A1ABDE21FE3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D466F-1CBE-4998-AD8F-C4FB7D381D72}" type="pres">
      <dgm:prSet presAssocID="{7AC70B89-E3F4-449E-A119-89D7FD5F77B7}" presName="vSp" presStyleCnt="0"/>
      <dgm:spPr/>
    </dgm:pt>
    <dgm:pt modelId="{87439DB0-336D-42AD-86C8-033C679BDBA6}" type="pres">
      <dgm:prSet presAssocID="{269B53DB-AD58-46BB-82FD-9774AB646BDB}" presName="horFlow" presStyleCnt="0"/>
      <dgm:spPr/>
    </dgm:pt>
    <dgm:pt modelId="{CB52F53B-5C31-4641-B11D-D4C541749706}" type="pres">
      <dgm:prSet presAssocID="{269B53DB-AD58-46BB-82FD-9774AB646BDB}" presName="bigChev" presStyleLbl="node1" presStyleIdx="1" presStyleCnt="2" custScaleX="150001" custScaleY="102838" custLinFactNeighborX="-45329" custLinFactNeighborY="2938"/>
      <dgm:spPr/>
      <dgm:t>
        <a:bodyPr/>
        <a:lstStyle/>
        <a:p>
          <a:endParaRPr lang="en-US"/>
        </a:p>
      </dgm:t>
    </dgm:pt>
    <dgm:pt modelId="{95BCC1CE-4E95-411E-A75F-00EF2B169B0E}" type="pres">
      <dgm:prSet presAssocID="{B7A98F8D-CBD8-4BD4-910D-5E6D70EC41DC}" presName="parTrans" presStyleCnt="0"/>
      <dgm:spPr/>
    </dgm:pt>
    <dgm:pt modelId="{94E39571-46B7-4F2F-AD3B-85848996C90E}" type="pres">
      <dgm:prSet presAssocID="{F9FDF5B0-2128-4447-9E7D-80C3FF9D0A90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E97E7-5115-46E0-8836-96DB413F6FCA}" type="pres">
      <dgm:prSet presAssocID="{F413C2EE-76FB-4FB6-9E4E-173C79E4FFFD}" presName="sibTrans" presStyleCnt="0"/>
      <dgm:spPr/>
    </dgm:pt>
    <dgm:pt modelId="{873AAA94-0F6D-4BBE-9D64-4B54AA9EEB56}" type="pres">
      <dgm:prSet presAssocID="{5CB22743-F4FE-4AD0-B2F3-ECBBA0078D31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7B4B6-1F7E-403C-928D-E7061D51AB06}" type="pres">
      <dgm:prSet presAssocID="{BDA3CF25-A556-4C2E-B17A-73A4F27420F7}" presName="sibTrans" presStyleCnt="0"/>
      <dgm:spPr/>
    </dgm:pt>
    <dgm:pt modelId="{5F50AB61-B823-43BB-9CE9-510BDEAFCB5E}" type="pres">
      <dgm:prSet presAssocID="{07EE12DB-8CBF-4859-AF2B-DAF4F56F2733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F07C6-4919-4015-99A9-D07ECC502667}" type="pres">
      <dgm:prSet presAssocID="{90602465-BC01-42FF-8DA1-087F74B0DCD3}" presName="sibTrans" presStyleCnt="0"/>
      <dgm:spPr/>
    </dgm:pt>
    <dgm:pt modelId="{8979192D-3FF7-4A38-B4D7-F8F5BA5993C7}" type="pres">
      <dgm:prSet presAssocID="{2E80DCAC-91FE-4E3F-9132-08018848895D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880E2-9C22-494E-BF86-4F22E28B123E}" type="pres">
      <dgm:prSet presAssocID="{9D9FC2BD-AD78-48EF-B91B-2A7C0B4A2797}" presName="sibTrans" presStyleCnt="0"/>
      <dgm:spPr/>
    </dgm:pt>
    <dgm:pt modelId="{EA5C98BD-E3F9-4560-BDB8-DC044DBF1883}" type="pres">
      <dgm:prSet presAssocID="{B381D8FD-AB49-4569-8CB7-89105D059030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6653E-24F9-4B7B-9AB6-E7E08EBF1806}" type="presOf" srcId="{954EDB9A-0FD4-44F3-9AAA-51A67A9E6E4F}" destId="{F492834A-42B2-4454-AC2B-36F2EE4A42F7}" srcOrd="0" destOrd="0" presId="urn:microsoft.com/office/officeart/2005/8/layout/lProcess3"/>
    <dgm:cxn modelId="{0208ECE1-C759-4D7B-BC7C-01EF64852FDA}" srcId="{01144528-BA14-4A99-80F4-9CDA703DA5F9}" destId="{7AC70B89-E3F4-449E-A119-89D7FD5F77B7}" srcOrd="0" destOrd="0" parTransId="{1D516D85-8374-44CD-8A9C-700D516CA6FC}" sibTransId="{3F794FCE-8CAB-4593-8A8A-8A0D790CC5A6}"/>
    <dgm:cxn modelId="{EA5F7477-CC87-4D1F-9433-F05ECB024D4C}" type="presOf" srcId="{25ACEE93-84F2-4BD4-A8EB-5B3F52BE149F}" destId="{D6E9FB84-0B99-4CC8-820C-5D775DBDAAC1}" srcOrd="0" destOrd="0" presId="urn:microsoft.com/office/officeart/2005/8/layout/lProcess3"/>
    <dgm:cxn modelId="{8FA1CBB6-7DD0-4276-9CEF-E864E86DE41A}" type="presOf" srcId="{2BD877BF-6093-4EDB-9B2C-4A1ABDE21FE3}" destId="{E24EB5A1-C08F-486D-8A7F-EEB12F6BA397}" srcOrd="0" destOrd="0" presId="urn:microsoft.com/office/officeart/2005/8/layout/lProcess3"/>
    <dgm:cxn modelId="{5B442644-1A06-4D8E-A115-78BB71C828C6}" srcId="{7AC70B89-E3F4-449E-A119-89D7FD5F77B7}" destId="{25ACEE93-84F2-4BD4-A8EB-5B3F52BE149F}" srcOrd="3" destOrd="0" parTransId="{838ECAAA-2E27-4E5F-92EF-982201BA9D89}" sibTransId="{598A6694-9BEC-4CEF-A731-113B8FFFDBC0}"/>
    <dgm:cxn modelId="{5361E18F-375A-4283-AF85-30DB1294C247}" srcId="{7AC70B89-E3F4-449E-A119-89D7FD5F77B7}" destId="{2BD877BF-6093-4EDB-9B2C-4A1ABDE21FE3}" srcOrd="4" destOrd="0" parTransId="{2754365B-5D57-492D-B032-2FF1AB3866DB}" sibTransId="{51CD843A-06B1-4360-91A5-C3C65A7B38E1}"/>
    <dgm:cxn modelId="{AE3C1B53-996C-4F4F-8C2F-A2B7ECCAEF4C}" type="presOf" srcId="{01144528-BA14-4A99-80F4-9CDA703DA5F9}" destId="{2C1FC9F1-49A4-4557-8E74-D5912A7104CF}" srcOrd="0" destOrd="0" presId="urn:microsoft.com/office/officeart/2005/8/layout/lProcess3"/>
    <dgm:cxn modelId="{4BCC68F0-4140-4CA6-820F-81E2790B14D3}" type="presOf" srcId="{2E80DCAC-91FE-4E3F-9132-08018848895D}" destId="{8979192D-3FF7-4A38-B4D7-F8F5BA5993C7}" srcOrd="0" destOrd="0" presId="urn:microsoft.com/office/officeart/2005/8/layout/lProcess3"/>
    <dgm:cxn modelId="{055958DF-DAC3-4AF4-83A7-53141FA7BC5E}" srcId="{01144528-BA14-4A99-80F4-9CDA703DA5F9}" destId="{269B53DB-AD58-46BB-82FD-9774AB646BDB}" srcOrd="1" destOrd="0" parTransId="{325B7BEC-C69C-48CD-B71D-EFE842000D78}" sibTransId="{C9099211-B6D0-4C67-BD1B-2D7B60B9E79A}"/>
    <dgm:cxn modelId="{27C5ACD5-AC94-40FE-B2BD-73B79A64D209}" type="presOf" srcId="{F9FDF5B0-2128-4447-9E7D-80C3FF9D0A90}" destId="{94E39571-46B7-4F2F-AD3B-85848996C90E}" srcOrd="0" destOrd="0" presId="urn:microsoft.com/office/officeart/2005/8/layout/lProcess3"/>
    <dgm:cxn modelId="{334AECBC-0C52-4A6A-9924-52B148D15DC3}" type="presOf" srcId="{07EE12DB-8CBF-4859-AF2B-DAF4F56F2733}" destId="{5F50AB61-B823-43BB-9CE9-510BDEAFCB5E}" srcOrd="0" destOrd="0" presId="urn:microsoft.com/office/officeart/2005/8/layout/lProcess3"/>
    <dgm:cxn modelId="{F921581A-71D1-449C-B551-13F19642CEC0}" type="presOf" srcId="{82654F77-3C6F-4B2F-AF56-2A3B7155F84C}" destId="{5820A43E-A9AC-4608-B6FF-DCA89C4CDC44}" srcOrd="0" destOrd="0" presId="urn:microsoft.com/office/officeart/2005/8/layout/lProcess3"/>
    <dgm:cxn modelId="{6F59D502-C80B-4374-B355-98204E22BB4C}" srcId="{269B53DB-AD58-46BB-82FD-9774AB646BDB}" destId="{F9FDF5B0-2128-4447-9E7D-80C3FF9D0A90}" srcOrd="0" destOrd="0" parTransId="{B7A98F8D-CBD8-4BD4-910D-5E6D70EC41DC}" sibTransId="{F413C2EE-76FB-4FB6-9E4E-173C79E4FFFD}"/>
    <dgm:cxn modelId="{2F4D251F-81A8-4F69-8BC7-9D6BBD3C360F}" type="presOf" srcId="{269B53DB-AD58-46BB-82FD-9774AB646BDB}" destId="{CB52F53B-5C31-4641-B11D-D4C541749706}" srcOrd="0" destOrd="0" presId="urn:microsoft.com/office/officeart/2005/8/layout/lProcess3"/>
    <dgm:cxn modelId="{9184C553-E922-497E-918C-1996C2612B9C}" type="presOf" srcId="{7AC70B89-E3F4-449E-A119-89D7FD5F77B7}" destId="{40F407C0-4E02-4753-9EC2-6EAFDFF8AC01}" srcOrd="0" destOrd="0" presId="urn:microsoft.com/office/officeart/2005/8/layout/lProcess3"/>
    <dgm:cxn modelId="{DD958C8C-83C4-4858-926B-3E6B569DC5AB}" type="presOf" srcId="{334B911B-A478-4F7B-9D66-D8331A757B7F}" destId="{04981E06-EA20-43D5-BEDB-77BAD8C72729}" srcOrd="0" destOrd="0" presId="urn:microsoft.com/office/officeart/2005/8/layout/lProcess3"/>
    <dgm:cxn modelId="{31BBE471-14D3-4CCE-BFBC-3859572110BE}" srcId="{269B53DB-AD58-46BB-82FD-9774AB646BDB}" destId="{2E80DCAC-91FE-4E3F-9132-08018848895D}" srcOrd="3" destOrd="0" parTransId="{70549558-480C-4874-8CD4-B0056289E281}" sibTransId="{9D9FC2BD-AD78-48EF-B91B-2A7C0B4A2797}"/>
    <dgm:cxn modelId="{9B01BA19-F358-49F1-AC81-516CA0B56A48}" srcId="{269B53DB-AD58-46BB-82FD-9774AB646BDB}" destId="{07EE12DB-8CBF-4859-AF2B-DAF4F56F2733}" srcOrd="2" destOrd="0" parTransId="{D3655CC9-D209-4BBB-A5D7-D2DD0103A0AF}" sibTransId="{90602465-BC01-42FF-8DA1-087F74B0DCD3}"/>
    <dgm:cxn modelId="{39A291AE-2BB0-4AB7-931C-473019306926}" type="presOf" srcId="{B381D8FD-AB49-4569-8CB7-89105D059030}" destId="{EA5C98BD-E3F9-4560-BDB8-DC044DBF1883}" srcOrd="0" destOrd="0" presId="urn:microsoft.com/office/officeart/2005/8/layout/lProcess3"/>
    <dgm:cxn modelId="{C8F7E203-E65C-4D76-A504-6E0841A29092}" type="presOf" srcId="{5CB22743-F4FE-4AD0-B2F3-ECBBA0078D31}" destId="{873AAA94-0F6D-4BBE-9D64-4B54AA9EEB56}" srcOrd="0" destOrd="0" presId="urn:microsoft.com/office/officeart/2005/8/layout/lProcess3"/>
    <dgm:cxn modelId="{E5111373-153E-4335-85DF-787C00F35EBE}" srcId="{269B53DB-AD58-46BB-82FD-9774AB646BDB}" destId="{5CB22743-F4FE-4AD0-B2F3-ECBBA0078D31}" srcOrd="1" destOrd="0" parTransId="{DE5048BE-1920-49D8-9108-A87A73E4FD6B}" sibTransId="{BDA3CF25-A556-4C2E-B17A-73A4F27420F7}"/>
    <dgm:cxn modelId="{F7A525C6-8F4A-4A1C-AF81-64881F5EEF4A}" srcId="{7AC70B89-E3F4-449E-A119-89D7FD5F77B7}" destId="{334B911B-A478-4F7B-9D66-D8331A757B7F}" srcOrd="2" destOrd="0" parTransId="{2F6BA799-13D8-4493-897F-47D8B4F864D9}" sibTransId="{E2EFB0FD-BA7E-4117-B324-DCDE881BD062}"/>
    <dgm:cxn modelId="{624A7E20-9363-4C60-959B-5DE00BB7DE3F}" srcId="{7AC70B89-E3F4-449E-A119-89D7FD5F77B7}" destId="{82654F77-3C6F-4B2F-AF56-2A3B7155F84C}" srcOrd="0" destOrd="0" parTransId="{89B065FA-2522-4FA0-A272-FEA756DD34AC}" sibTransId="{2D82BE79-2658-4176-9EA7-0BF41BED2B29}"/>
    <dgm:cxn modelId="{A654940C-F031-4985-AEC5-1630AC7E9A52}" srcId="{7AC70B89-E3F4-449E-A119-89D7FD5F77B7}" destId="{954EDB9A-0FD4-44F3-9AAA-51A67A9E6E4F}" srcOrd="1" destOrd="0" parTransId="{5B946ED6-7293-42FA-ABD4-3E0AFD208326}" sibTransId="{21A73751-1F35-42C1-9296-AC11DBA62012}"/>
    <dgm:cxn modelId="{D086048B-238A-49E8-9198-8B137EDCEF0E}" srcId="{269B53DB-AD58-46BB-82FD-9774AB646BDB}" destId="{B381D8FD-AB49-4569-8CB7-89105D059030}" srcOrd="4" destOrd="0" parTransId="{9EDEC65B-6326-4D6D-9A0B-F87F6694D760}" sibTransId="{6C752EB4-4147-404A-A86D-84ADB7C1A723}"/>
    <dgm:cxn modelId="{504810D4-9762-4E5E-A035-C5141F928906}" type="presParOf" srcId="{2C1FC9F1-49A4-4557-8E74-D5912A7104CF}" destId="{BBE0CA11-C963-43B7-A43E-30ADF1096323}" srcOrd="0" destOrd="0" presId="urn:microsoft.com/office/officeart/2005/8/layout/lProcess3"/>
    <dgm:cxn modelId="{62D375E1-E7D1-4771-BEAD-055CBD33F63C}" type="presParOf" srcId="{BBE0CA11-C963-43B7-A43E-30ADF1096323}" destId="{40F407C0-4E02-4753-9EC2-6EAFDFF8AC01}" srcOrd="0" destOrd="0" presId="urn:microsoft.com/office/officeart/2005/8/layout/lProcess3"/>
    <dgm:cxn modelId="{FA49FF43-77B0-4DB5-B886-97BAB7A49130}" type="presParOf" srcId="{BBE0CA11-C963-43B7-A43E-30ADF1096323}" destId="{F1D3AA39-6313-4511-AA6D-7A9C118B12AB}" srcOrd="1" destOrd="0" presId="urn:microsoft.com/office/officeart/2005/8/layout/lProcess3"/>
    <dgm:cxn modelId="{CA238B6C-3836-4CE1-B5A9-578FF06C845E}" type="presParOf" srcId="{BBE0CA11-C963-43B7-A43E-30ADF1096323}" destId="{5820A43E-A9AC-4608-B6FF-DCA89C4CDC44}" srcOrd="2" destOrd="0" presId="urn:microsoft.com/office/officeart/2005/8/layout/lProcess3"/>
    <dgm:cxn modelId="{58D7646C-860C-419B-8FD7-DC3FF857040E}" type="presParOf" srcId="{BBE0CA11-C963-43B7-A43E-30ADF1096323}" destId="{5DDACFC7-D1CC-45F6-86B5-9D9AF1C89B0E}" srcOrd="3" destOrd="0" presId="urn:microsoft.com/office/officeart/2005/8/layout/lProcess3"/>
    <dgm:cxn modelId="{FDBBFBD7-5F5F-41BE-9162-CD7E14803DAB}" type="presParOf" srcId="{BBE0CA11-C963-43B7-A43E-30ADF1096323}" destId="{F492834A-42B2-4454-AC2B-36F2EE4A42F7}" srcOrd="4" destOrd="0" presId="urn:microsoft.com/office/officeart/2005/8/layout/lProcess3"/>
    <dgm:cxn modelId="{CB266C4D-ED33-4C3F-A2E1-95D865846B1A}" type="presParOf" srcId="{BBE0CA11-C963-43B7-A43E-30ADF1096323}" destId="{642912BC-E10C-4D4D-A162-E01187AB4266}" srcOrd="5" destOrd="0" presId="urn:microsoft.com/office/officeart/2005/8/layout/lProcess3"/>
    <dgm:cxn modelId="{98828ACA-E73B-4B7B-8DC0-89C1B3B1AE72}" type="presParOf" srcId="{BBE0CA11-C963-43B7-A43E-30ADF1096323}" destId="{04981E06-EA20-43D5-BEDB-77BAD8C72729}" srcOrd="6" destOrd="0" presId="urn:microsoft.com/office/officeart/2005/8/layout/lProcess3"/>
    <dgm:cxn modelId="{1572664A-975A-4F47-87D2-018BD41A3EA4}" type="presParOf" srcId="{BBE0CA11-C963-43B7-A43E-30ADF1096323}" destId="{F1F72974-D102-4DB4-B98A-8AD3F371BB29}" srcOrd="7" destOrd="0" presId="urn:microsoft.com/office/officeart/2005/8/layout/lProcess3"/>
    <dgm:cxn modelId="{A10F7C3C-9811-48C1-8C89-F86F7F0ABFB3}" type="presParOf" srcId="{BBE0CA11-C963-43B7-A43E-30ADF1096323}" destId="{D6E9FB84-0B99-4CC8-820C-5D775DBDAAC1}" srcOrd="8" destOrd="0" presId="urn:microsoft.com/office/officeart/2005/8/layout/lProcess3"/>
    <dgm:cxn modelId="{C6DB822D-9004-4415-95C2-076E859D2E0B}" type="presParOf" srcId="{BBE0CA11-C963-43B7-A43E-30ADF1096323}" destId="{B407984D-5532-40D8-9A77-5724D1EF191E}" srcOrd="9" destOrd="0" presId="urn:microsoft.com/office/officeart/2005/8/layout/lProcess3"/>
    <dgm:cxn modelId="{99160752-AF34-4725-9B5C-E031A17A8512}" type="presParOf" srcId="{BBE0CA11-C963-43B7-A43E-30ADF1096323}" destId="{E24EB5A1-C08F-486D-8A7F-EEB12F6BA397}" srcOrd="10" destOrd="0" presId="urn:microsoft.com/office/officeart/2005/8/layout/lProcess3"/>
    <dgm:cxn modelId="{DE24FACA-C533-4DDC-BBEF-753968B0A980}" type="presParOf" srcId="{2C1FC9F1-49A4-4557-8E74-D5912A7104CF}" destId="{793D466F-1CBE-4998-AD8F-C4FB7D381D72}" srcOrd="1" destOrd="0" presId="urn:microsoft.com/office/officeart/2005/8/layout/lProcess3"/>
    <dgm:cxn modelId="{80D8713A-F543-4F9B-837A-C58A7093993C}" type="presParOf" srcId="{2C1FC9F1-49A4-4557-8E74-D5912A7104CF}" destId="{87439DB0-336D-42AD-86C8-033C679BDBA6}" srcOrd="2" destOrd="0" presId="urn:microsoft.com/office/officeart/2005/8/layout/lProcess3"/>
    <dgm:cxn modelId="{24B60AD8-5E3B-45CF-B793-A590BA62CA2A}" type="presParOf" srcId="{87439DB0-336D-42AD-86C8-033C679BDBA6}" destId="{CB52F53B-5C31-4641-B11D-D4C541749706}" srcOrd="0" destOrd="0" presId="urn:microsoft.com/office/officeart/2005/8/layout/lProcess3"/>
    <dgm:cxn modelId="{E92E4751-BAF5-47A0-9770-F724929671F2}" type="presParOf" srcId="{87439DB0-336D-42AD-86C8-033C679BDBA6}" destId="{95BCC1CE-4E95-411E-A75F-00EF2B169B0E}" srcOrd="1" destOrd="0" presId="urn:microsoft.com/office/officeart/2005/8/layout/lProcess3"/>
    <dgm:cxn modelId="{B850B547-8F75-4A75-8FD3-454CCEEEB973}" type="presParOf" srcId="{87439DB0-336D-42AD-86C8-033C679BDBA6}" destId="{94E39571-46B7-4F2F-AD3B-85848996C90E}" srcOrd="2" destOrd="0" presId="urn:microsoft.com/office/officeart/2005/8/layout/lProcess3"/>
    <dgm:cxn modelId="{B83762D2-4FF6-4956-8139-658FE5C6A0BF}" type="presParOf" srcId="{87439DB0-336D-42AD-86C8-033C679BDBA6}" destId="{A92E97E7-5115-46E0-8836-96DB413F6FCA}" srcOrd="3" destOrd="0" presId="urn:microsoft.com/office/officeart/2005/8/layout/lProcess3"/>
    <dgm:cxn modelId="{7144B51A-B1C0-403C-96D2-2E46EA0C7BE9}" type="presParOf" srcId="{87439DB0-336D-42AD-86C8-033C679BDBA6}" destId="{873AAA94-0F6D-4BBE-9D64-4B54AA9EEB56}" srcOrd="4" destOrd="0" presId="urn:microsoft.com/office/officeart/2005/8/layout/lProcess3"/>
    <dgm:cxn modelId="{256F5A0D-FD94-458A-AB50-4F29E061F5AA}" type="presParOf" srcId="{87439DB0-336D-42AD-86C8-033C679BDBA6}" destId="{E3F7B4B6-1F7E-403C-928D-E7061D51AB06}" srcOrd="5" destOrd="0" presId="urn:microsoft.com/office/officeart/2005/8/layout/lProcess3"/>
    <dgm:cxn modelId="{98C27BD7-D0FB-4676-8866-1EEE49277C9A}" type="presParOf" srcId="{87439DB0-336D-42AD-86C8-033C679BDBA6}" destId="{5F50AB61-B823-43BB-9CE9-510BDEAFCB5E}" srcOrd="6" destOrd="0" presId="urn:microsoft.com/office/officeart/2005/8/layout/lProcess3"/>
    <dgm:cxn modelId="{2E730484-16DF-4B7A-8BE7-62BD8A6B4199}" type="presParOf" srcId="{87439DB0-336D-42AD-86C8-033C679BDBA6}" destId="{B23F07C6-4919-4015-99A9-D07ECC502667}" srcOrd="7" destOrd="0" presId="urn:microsoft.com/office/officeart/2005/8/layout/lProcess3"/>
    <dgm:cxn modelId="{61B442D6-7C86-4DB9-87CF-031FD5FD6536}" type="presParOf" srcId="{87439DB0-336D-42AD-86C8-033C679BDBA6}" destId="{8979192D-3FF7-4A38-B4D7-F8F5BA5993C7}" srcOrd="8" destOrd="0" presId="urn:microsoft.com/office/officeart/2005/8/layout/lProcess3"/>
    <dgm:cxn modelId="{22269C6B-8A45-4702-9158-7C64EB085DCE}" type="presParOf" srcId="{87439DB0-336D-42AD-86C8-033C679BDBA6}" destId="{E29880E2-9C22-494E-BF86-4F22E28B123E}" srcOrd="9" destOrd="0" presId="urn:microsoft.com/office/officeart/2005/8/layout/lProcess3"/>
    <dgm:cxn modelId="{464A3208-945E-4880-A392-46877D385D91}" type="presParOf" srcId="{87439DB0-336D-42AD-86C8-033C679BDBA6}" destId="{EA5C98BD-E3F9-4560-BDB8-DC044DBF1883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DFAE-B187-4F16-8BF3-EECE792F00C5}">
      <dsp:nvSpPr>
        <dsp:cNvPr id="0" name=""/>
        <dsp:cNvSpPr/>
      </dsp:nvSpPr>
      <dsp:spPr>
        <a:xfrm>
          <a:off x="3823" y="1922723"/>
          <a:ext cx="1671732" cy="2031546"/>
        </a:xfrm>
        <a:prstGeom prst="roundRect">
          <a:avLst>
            <a:gd name="adj" fmla="val 10000"/>
          </a:avLst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Input by touch on capacitive sensor</a:t>
          </a:r>
          <a:endParaRPr lang="en-US" sz="1800" kern="1200" dirty="0"/>
        </a:p>
      </dsp:txBody>
      <dsp:txXfrm>
        <a:off x="52786" y="1971686"/>
        <a:ext cx="1573806" cy="1933620"/>
      </dsp:txXfrm>
    </dsp:sp>
    <dsp:sp modelId="{4F18BA43-8117-465D-89A5-FF93492B3514}">
      <dsp:nvSpPr>
        <dsp:cNvPr id="0" name=""/>
        <dsp:cNvSpPr/>
      </dsp:nvSpPr>
      <dsp:spPr>
        <a:xfrm rot="12175">
          <a:off x="1842727" y="2735381"/>
          <a:ext cx="354409" cy="414589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42727" y="2818111"/>
        <a:ext cx="248086" cy="248753"/>
      </dsp:txXfrm>
    </dsp:sp>
    <dsp:sp modelId="{DFFF2C0D-F6CF-41D8-BE65-8E532767209B}">
      <dsp:nvSpPr>
        <dsp:cNvPr id="0" name=""/>
        <dsp:cNvSpPr/>
      </dsp:nvSpPr>
      <dsp:spPr>
        <a:xfrm>
          <a:off x="2344248" y="1931011"/>
          <a:ext cx="1671732" cy="2031546"/>
        </a:xfrm>
        <a:prstGeom prst="roundRect">
          <a:avLst>
            <a:gd name="adj" fmla="val 10000"/>
          </a:avLst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Processing of input data by </a:t>
          </a:r>
          <a:r>
            <a:rPr lang="en-US" sz="1800" kern="1200" dirty="0" err="1" smtClean="0"/>
            <a:t>arduino</a:t>
          </a:r>
          <a:r>
            <a:rPr lang="en-US" sz="1800" kern="1200" dirty="0" smtClean="0"/>
            <a:t> micro-controller</a:t>
          </a:r>
          <a:endParaRPr lang="en-US" sz="1800" kern="1200" dirty="0"/>
        </a:p>
      </dsp:txBody>
      <dsp:txXfrm>
        <a:off x="2393211" y="1979974"/>
        <a:ext cx="1573806" cy="1933620"/>
      </dsp:txXfrm>
    </dsp:sp>
    <dsp:sp modelId="{29344AED-7493-4714-96B6-AC99EF37B8AD}">
      <dsp:nvSpPr>
        <dsp:cNvPr id="0" name=""/>
        <dsp:cNvSpPr/>
      </dsp:nvSpPr>
      <dsp:spPr>
        <a:xfrm>
          <a:off x="4183154" y="2739490"/>
          <a:ext cx="354407" cy="414589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83154" y="2822408"/>
        <a:ext cx="248085" cy="248753"/>
      </dsp:txXfrm>
    </dsp:sp>
    <dsp:sp modelId="{38639BFE-0EA2-4855-87F3-2E0FE8AC368D}">
      <dsp:nvSpPr>
        <dsp:cNvPr id="0" name=""/>
        <dsp:cNvSpPr/>
      </dsp:nvSpPr>
      <dsp:spPr>
        <a:xfrm>
          <a:off x="4684673" y="1931011"/>
          <a:ext cx="1671732" cy="2031546"/>
        </a:xfrm>
        <a:prstGeom prst="roundRect">
          <a:avLst>
            <a:gd name="adj" fmla="val 10000"/>
          </a:avLst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Displays corresponding alpha-numeric character</a:t>
          </a:r>
          <a:endParaRPr lang="en-US" sz="1800" kern="1200" dirty="0"/>
        </a:p>
      </dsp:txBody>
      <dsp:txXfrm>
        <a:off x="4733636" y="1979974"/>
        <a:ext cx="1573806" cy="1933620"/>
      </dsp:txXfrm>
    </dsp:sp>
    <dsp:sp modelId="{61C4430D-E9C2-4A21-A830-3EE8BEA0D604}">
      <dsp:nvSpPr>
        <dsp:cNvPr id="0" name=""/>
        <dsp:cNvSpPr/>
      </dsp:nvSpPr>
      <dsp:spPr>
        <a:xfrm>
          <a:off x="6523579" y="2739490"/>
          <a:ext cx="354407" cy="414589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523579" y="2822408"/>
        <a:ext cx="248085" cy="248753"/>
      </dsp:txXfrm>
    </dsp:sp>
    <dsp:sp modelId="{61373940-8938-4DEE-9AE3-BEEF9681B62C}">
      <dsp:nvSpPr>
        <dsp:cNvPr id="0" name=""/>
        <dsp:cNvSpPr/>
      </dsp:nvSpPr>
      <dsp:spPr>
        <a:xfrm>
          <a:off x="7025099" y="1931011"/>
          <a:ext cx="1671732" cy="2031546"/>
        </a:xfrm>
        <a:prstGeom prst="roundRect">
          <a:avLst>
            <a:gd name="adj" fmla="val 10000"/>
          </a:avLst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Extraction and conversion of these characters to standard Braille by MATLAB</a:t>
          </a:r>
          <a:endParaRPr lang="en-US" sz="1800" kern="1200" dirty="0"/>
        </a:p>
      </dsp:txBody>
      <dsp:txXfrm>
        <a:off x="7074062" y="1979974"/>
        <a:ext cx="1573806" cy="193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6714-8BD6-4671-A10F-FF3B5BC52059}">
      <dsp:nvSpPr>
        <dsp:cNvPr id="0" name=""/>
        <dsp:cNvSpPr/>
      </dsp:nvSpPr>
      <dsp:spPr>
        <a:xfrm>
          <a:off x="0" y="49855"/>
          <a:ext cx="2717299" cy="271729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 </a:t>
          </a:r>
          <a:endParaRPr lang="en-IN" sz="1300" kern="1200" dirty="0"/>
        </a:p>
      </dsp:txBody>
      <dsp:txXfrm>
        <a:off x="883801" y="185720"/>
        <a:ext cx="949696" cy="407594"/>
      </dsp:txXfrm>
    </dsp:sp>
    <dsp:sp modelId="{4222E8B4-D14D-4E2D-A421-D43FE6E501B7}">
      <dsp:nvSpPr>
        <dsp:cNvPr id="0" name=""/>
        <dsp:cNvSpPr/>
      </dsp:nvSpPr>
      <dsp:spPr>
        <a:xfrm>
          <a:off x="339662" y="729180"/>
          <a:ext cx="2037974" cy="2037974"/>
        </a:xfrm>
        <a:prstGeom prst="ellipse">
          <a:avLst/>
        </a:prstGeom>
        <a:solidFill>
          <a:srgbClr val="F479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 </a:t>
          </a:r>
          <a:endParaRPr lang="en-IN" sz="1300" kern="1200" dirty="0"/>
        </a:p>
      </dsp:txBody>
      <dsp:txXfrm>
        <a:off x="883801" y="856554"/>
        <a:ext cx="949696" cy="382120"/>
      </dsp:txXfrm>
    </dsp:sp>
    <dsp:sp modelId="{673D8A76-AAFD-434C-8804-12B7D37255B9}">
      <dsp:nvSpPr>
        <dsp:cNvPr id="0" name=""/>
        <dsp:cNvSpPr/>
      </dsp:nvSpPr>
      <dsp:spPr>
        <a:xfrm>
          <a:off x="679324" y="1408505"/>
          <a:ext cx="1358649" cy="1358649"/>
        </a:xfrm>
        <a:prstGeom prst="ellipse">
          <a:avLst/>
        </a:prstGeom>
        <a:solidFill>
          <a:srgbClr val="F8CBA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 </a:t>
          </a:r>
          <a:endParaRPr lang="en-IN" sz="1300" kern="1200" dirty="0"/>
        </a:p>
      </dsp:txBody>
      <dsp:txXfrm>
        <a:off x="878294" y="1748167"/>
        <a:ext cx="960710" cy="679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B5644-8434-4A5B-AC23-286A4895DB53}">
      <dsp:nvSpPr>
        <dsp:cNvPr id="0" name=""/>
        <dsp:cNvSpPr/>
      </dsp:nvSpPr>
      <dsp:spPr>
        <a:xfrm>
          <a:off x="604526" y="690765"/>
          <a:ext cx="2545935" cy="2545935"/>
        </a:xfrm>
        <a:prstGeom prst="ellipse">
          <a:avLst/>
        </a:prstGeom>
        <a:solidFill>
          <a:schemeClr val="accent2">
            <a:lumMod val="7500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CDAE4-A1D3-4F34-A852-189486520052}">
      <dsp:nvSpPr>
        <dsp:cNvPr id="0" name=""/>
        <dsp:cNvSpPr/>
      </dsp:nvSpPr>
      <dsp:spPr>
        <a:xfrm>
          <a:off x="887337" y="973576"/>
          <a:ext cx="1980313" cy="1980313"/>
        </a:xfrm>
        <a:prstGeom prst="ellipse">
          <a:avLst/>
        </a:prstGeom>
        <a:solidFill>
          <a:srgbClr val="C00000">
            <a:alpha val="4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6F3FD-B4B4-47DD-A6EF-1E603828AFA5}">
      <dsp:nvSpPr>
        <dsp:cNvPr id="0" name=""/>
        <dsp:cNvSpPr/>
      </dsp:nvSpPr>
      <dsp:spPr>
        <a:xfrm>
          <a:off x="1170148" y="1256387"/>
          <a:ext cx="1414691" cy="1414691"/>
        </a:xfrm>
        <a:prstGeom prst="ellipse">
          <a:avLst/>
        </a:prstGeom>
        <a:solidFill>
          <a:srgbClr val="EF2929">
            <a:alpha val="6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525F-2161-4921-BC69-02E2E6FBD40D}">
      <dsp:nvSpPr>
        <dsp:cNvPr id="0" name=""/>
        <dsp:cNvSpPr/>
      </dsp:nvSpPr>
      <dsp:spPr>
        <a:xfrm>
          <a:off x="1453172" y="1539410"/>
          <a:ext cx="848645" cy="848645"/>
        </a:xfrm>
        <a:prstGeom prst="ellipse">
          <a:avLst/>
        </a:prstGeom>
        <a:solidFill>
          <a:srgbClr val="EF2929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 val="5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FB924-4A5A-4F56-B29B-ACA3CF3986A4}">
      <dsp:nvSpPr>
        <dsp:cNvPr id="0" name=""/>
        <dsp:cNvSpPr/>
      </dsp:nvSpPr>
      <dsp:spPr>
        <a:xfrm>
          <a:off x="1735983" y="1822221"/>
          <a:ext cx="283023" cy="283023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8AEB2-B595-4670-AA96-AC2EA4611A01}">
      <dsp:nvSpPr>
        <dsp:cNvPr id="0" name=""/>
        <dsp:cNvSpPr/>
      </dsp:nvSpPr>
      <dsp:spPr>
        <a:xfrm>
          <a:off x="3592702" y="157879"/>
          <a:ext cx="1745149" cy="251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DEMOGRAPHICS</a:t>
          </a:r>
          <a:endParaRPr lang="en-IN" sz="1400" b="1" kern="1200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sp:txBody>
      <dsp:txXfrm>
        <a:off x="3592702" y="157879"/>
        <a:ext cx="1745149" cy="251072"/>
      </dsp:txXfrm>
    </dsp:sp>
    <dsp:sp modelId="{78454C8D-C766-49B5-9AD0-47FE57379D12}">
      <dsp:nvSpPr>
        <dsp:cNvPr id="0" name=""/>
        <dsp:cNvSpPr/>
      </dsp:nvSpPr>
      <dsp:spPr>
        <a:xfrm>
          <a:off x="3256543" y="283415"/>
          <a:ext cx="318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23EC5-5B4B-4A75-8969-6F2D158A4474}">
      <dsp:nvSpPr>
        <dsp:cNvPr id="0" name=""/>
        <dsp:cNvSpPr/>
      </dsp:nvSpPr>
      <dsp:spPr>
        <a:xfrm rot="5400000">
          <a:off x="1725799" y="435111"/>
          <a:ext cx="1680317" cy="13769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B7A83-A188-415D-86CC-2B01EF9E2613}">
      <dsp:nvSpPr>
        <dsp:cNvPr id="0" name=""/>
        <dsp:cNvSpPr/>
      </dsp:nvSpPr>
      <dsp:spPr>
        <a:xfrm>
          <a:off x="3574785" y="618363"/>
          <a:ext cx="1272967" cy="28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CUSTOM AFFINITY SEGMENTS</a:t>
          </a:r>
          <a:endParaRPr lang="en-IN" sz="1400" b="1" kern="1200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sp:txBody>
      <dsp:txXfrm>
        <a:off x="3574785" y="618363"/>
        <a:ext cx="1272967" cy="280586"/>
      </dsp:txXfrm>
    </dsp:sp>
    <dsp:sp modelId="{7BDAA1D7-79B7-485A-9281-D8D34996E45E}">
      <dsp:nvSpPr>
        <dsp:cNvPr id="0" name=""/>
        <dsp:cNvSpPr/>
      </dsp:nvSpPr>
      <dsp:spPr>
        <a:xfrm>
          <a:off x="3256543" y="758657"/>
          <a:ext cx="318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D40D-5BF7-4B95-B6C7-E7B4E858838D}">
      <dsp:nvSpPr>
        <dsp:cNvPr id="0" name=""/>
        <dsp:cNvSpPr/>
      </dsp:nvSpPr>
      <dsp:spPr>
        <a:xfrm rot="5400000">
          <a:off x="1972712" y="874242"/>
          <a:ext cx="1399076" cy="116688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F0B94-6F3A-4517-B95C-00E063928A6D}">
      <dsp:nvSpPr>
        <dsp:cNvPr id="0" name=""/>
        <dsp:cNvSpPr/>
      </dsp:nvSpPr>
      <dsp:spPr>
        <a:xfrm>
          <a:off x="3955797" y="1136176"/>
          <a:ext cx="1272967" cy="44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IN-MARKET</a:t>
          </a:r>
          <a:endParaRPr lang="en-IN" sz="1400" b="1" kern="1200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sp:txBody>
      <dsp:txXfrm>
        <a:off x="3955797" y="1136176"/>
        <a:ext cx="1272967" cy="449442"/>
      </dsp:txXfrm>
    </dsp:sp>
    <dsp:sp modelId="{7A026CE0-32D3-4AC8-93AF-80BF649196C9}">
      <dsp:nvSpPr>
        <dsp:cNvPr id="0" name=""/>
        <dsp:cNvSpPr/>
      </dsp:nvSpPr>
      <dsp:spPr>
        <a:xfrm>
          <a:off x="3691258" y="1354801"/>
          <a:ext cx="318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0FDD1-36E1-4D60-89DB-A8D625880EF4}">
      <dsp:nvSpPr>
        <dsp:cNvPr id="0" name=""/>
        <dsp:cNvSpPr/>
      </dsp:nvSpPr>
      <dsp:spPr>
        <a:xfrm rot="5400000">
          <a:off x="2346056" y="854650"/>
          <a:ext cx="840789" cy="186173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B7CD-41D2-4614-A318-62502AE07FD1}">
      <dsp:nvSpPr>
        <dsp:cNvPr id="0" name=""/>
        <dsp:cNvSpPr/>
      </dsp:nvSpPr>
      <dsp:spPr>
        <a:xfrm>
          <a:off x="3316181" y="1804017"/>
          <a:ext cx="1757917" cy="44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SIMILAR AUDIENCE</a:t>
          </a:r>
          <a:endParaRPr lang="en-IN" sz="1400" b="1" kern="1200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sp:txBody>
      <dsp:txXfrm>
        <a:off x="3316181" y="1804017"/>
        <a:ext cx="1757917" cy="449442"/>
      </dsp:txXfrm>
    </dsp:sp>
    <dsp:sp modelId="{14FC2E58-C6DE-4F10-A3E4-396D5DDC48BA}">
      <dsp:nvSpPr>
        <dsp:cNvPr id="0" name=""/>
        <dsp:cNvSpPr/>
      </dsp:nvSpPr>
      <dsp:spPr>
        <a:xfrm>
          <a:off x="3240414" y="2072044"/>
          <a:ext cx="318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37C23-353B-4943-9FEC-1D4CAE14D922}">
      <dsp:nvSpPr>
        <dsp:cNvPr id="0" name=""/>
        <dsp:cNvSpPr/>
      </dsp:nvSpPr>
      <dsp:spPr>
        <a:xfrm rot="5400000">
          <a:off x="2644661" y="1851048"/>
          <a:ext cx="389518" cy="80750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6D342-AF4A-45F0-8233-99C78E32E500}">
      <dsp:nvSpPr>
        <dsp:cNvPr id="0" name=""/>
        <dsp:cNvSpPr/>
      </dsp:nvSpPr>
      <dsp:spPr>
        <a:xfrm>
          <a:off x="3574785" y="2687707"/>
          <a:ext cx="1272967" cy="44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rPr>
            <a:t>CONTEXTUAL TARGETING</a:t>
          </a:r>
          <a:endParaRPr lang="en-IN" sz="1400" b="1" kern="1200" dirty="0">
            <a:solidFill>
              <a:schemeClr val="tx1">
                <a:lumMod val="85000"/>
                <a:lumOff val="15000"/>
              </a:schemeClr>
            </a:solidFill>
            <a:latin typeface="Century Gothic" panose="020B0502020202020204" pitchFamily="34" charset="0"/>
          </a:endParaRPr>
        </a:p>
      </dsp:txBody>
      <dsp:txXfrm>
        <a:off x="3574785" y="2687707"/>
        <a:ext cx="1272967" cy="449442"/>
      </dsp:txXfrm>
    </dsp:sp>
    <dsp:sp modelId="{E81C3E58-AD59-4002-8507-71F09FB293FE}">
      <dsp:nvSpPr>
        <dsp:cNvPr id="0" name=""/>
        <dsp:cNvSpPr/>
      </dsp:nvSpPr>
      <dsp:spPr>
        <a:xfrm>
          <a:off x="3256543" y="2886580"/>
          <a:ext cx="318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1DD6D-DACD-44E5-B13D-F6CE1B1F3A36}">
      <dsp:nvSpPr>
        <dsp:cNvPr id="0" name=""/>
        <dsp:cNvSpPr/>
      </dsp:nvSpPr>
      <dsp:spPr>
        <a:xfrm rot="16200000" flipH="1">
          <a:off x="2850600" y="2437621"/>
          <a:ext cx="355112" cy="49936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  <a:alpha val="57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07C0-4E02-4753-9EC2-6EAFDFF8AC01}">
      <dsp:nvSpPr>
        <dsp:cNvPr id="0" name=""/>
        <dsp:cNvSpPr/>
      </dsp:nvSpPr>
      <dsp:spPr>
        <a:xfrm>
          <a:off x="1633" y="542819"/>
          <a:ext cx="3102228" cy="827255"/>
        </a:xfrm>
        <a:prstGeom prst="chevron">
          <a:avLst/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 Average</a:t>
          </a:r>
          <a:endParaRPr lang="en-US" sz="20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415261" y="542819"/>
        <a:ext cx="2274973" cy="827255"/>
      </dsp:txXfrm>
    </dsp:sp>
    <dsp:sp modelId="{5820A43E-A9AC-4608-B6FF-DCA89C4CDC44}">
      <dsp:nvSpPr>
        <dsp:cNvPr id="0" name=""/>
        <dsp:cNvSpPr/>
      </dsp:nvSpPr>
      <dsp:spPr>
        <a:xfrm>
          <a:off x="2835004" y="61313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17,000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panose="020B0502020202020204" pitchFamily="34" charset="0"/>
            </a:rPr>
            <a:t>-700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3178315" y="613136"/>
        <a:ext cx="1029933" cy="686622"/>
      </dsp:txXfrm>
    </dsp:sp>
    <dsp:sp modelId="{F492834A-42B2-4454-AC2B-36F2EE4A42F7}">
      <dsp:nvSpPr>
        <dsp:cNvPr id="0" name=""/>
        <dsp:cNvSpPr/>
      </dsp:nvSpPr>
      <dsp:spPr>
        <a:xfrm>
          <a:off x="4311241" y="61313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21,250</a:t>
          </a:r>
          <a:endParaRPr lang="en-IN" sz="1400" b="1" kern="1200" dirty="0" smtClean="0">
            <a:latin typeface="Century Gothic" panose="020B0502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panose="020B0502020202020204" pitchFamily="34" charset="0"/>
            </a:rPr>
            <a:t>6,205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4654552" y="613136"/>
        <a:ext cx="1029933" cy="686622"/>
      </dsp:txXfrm>
    </dsp:sp>
    <dsp:sp modelId="{04981E06-EA20-43D5-BEDB-77BAD8C72729}">
      <dsp:nvSpPr>
        <dsp:cNvPr id="0" name=""/>
        <dsp:cNvSpPr/>
      </dsp:nvSpPr>
      <dsp:spPr>
        <a:xfrm>
          <a:off x="5787479" y="61313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26,563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panose="020B0502020202020204" pitchFamily="34" charset="0"/>
            </a:rPr>
            <a:t>13,774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6130790" y="613136"/>
        <a:ext cx="1029933" cy="686622"/>
      </dsp:txXfrm>
    </dsp:sp>
    <dsp:sp modelId="{D6E9FB84-0B99-4CC8-820C-5D775DBDAAC1}">
      <dsp:nvSpPr>
        <dsp:cNvPr id="0" name=""/>
        <dsp:cNvSpPr/>
      </dsp:nvSpPr>
      <dsp:spPr>
        <a:xfrm>
          <a:off x="7263716" y="61313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33,203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panose="020B0502020202020204" pitchFamily="34" charset="0"/>
            </a:rPr>
            <a:t>22,333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7607027" y="613136"/>
        <a:ext cx="1029933" cy="686622"/>
      </dsp:txXfrm>
    </dsp:sp>
    <dsp:sp modelId="{E24EB5A1-C08F-486D-8A7F-EEB12F6BA397}">
      <dsp:nvSpPr>
        <dsp:cNvPr id="0" name=""/>
        <dsp:cNvSpPr/>
      </dsp:nvSpPr>
      <dsp:spPr>
        <a:xfrm>
          <a:off x="8739953" y="61313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41,504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32,264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9083264" y="613136"/>
        <a:ext cx="1029933" cy="686622"/>
      </dsp:txXfrm>
    </dsp:sp>
    <dsp:sp modelId="{CB52F53B-5C31-4641-B11D-D4C541749706}">
      <dsp:nvSpPr>
        <dsp:cNvPr id="0" name=""/>
        <dsp:cNvSpPr/>
      </dsp:nvSpPr>
      <dsp:spPr>
        <a:xfrm>
          <a:off x="0" y="1510195"/>
          <a:ext cx="3102228" cy="850732"/>
        </a:xfrm>
        <a:prstGeom prst="chevron">
          <a:avLst/>
        </a:prstGeom>
        <a:solidFill>
          <a:srgbClr val="EF29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Higher Costs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25366" y="1510195"/>
        <a:ext cx="2251496" cy="850732"/>
      </dsp:txXfrm>
    </dsp:sp>
    <dsp:sp modelId="{94E39571-46B7-4F2F-AD3B-85848996C90E}">
      <dsp:nvSpPr>
        <dsp:cNvPr id="0" name=""/>
        <dsp:cNvSpPr/>
      </dsp:nvSpPr>
      <dsp:spPr>
        <a:xfrm>
          <a:off x="2835004" y="156794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17,000</a:t>
          </a:r>
          <a:endParaRPr lang="en-IN" sz="1400" b="1" kern="1200" dirty="0" smtClean="0">
            <a:latin typeface="Century Gothic" panose="020B0502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panose="020B0502020202020204" pitchFamily="34" charset="0"/>
            </a:rPr>
            <a:t>-1,500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3178315" y="1567946"/>
        <a:ext cx="1029933" cy="686622"/>
      </dsp:txXfrm>
    </dsp:sp>
    <dsp:sp modelId="{873AAA94-0F6D-4BBE-9D64-4B54AA9EEB56}">
      <dsp:nvSpPr>
        <dsp:cNvPr id="0" name=""/>
        <dsp:cNvSpPr/>
      </dsp:nvSpPr>
      <dsp:spPr>
        <a:xfrm>
          <a:off x="4311241" y="156794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21,250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5,525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4654552" y="1567946"/>
        <a:ext cx="1029933" cy="686622"/>
      </dsp:txXfrm>
    </dsp:sp>
    <dsp:sp modelId="{5F50AB61-B823-43BB-9CE9-510BDEAFCB5E}">
      <dsp:nvSpPr>
        <dsp:cNvPr id="0" name=""/>
        <dsp:cNvSpPr/>
      </dsp:nvSpPr>
      <dsp:spPr>
        <a:xfrm>
          <a:off x="5787479" y="156794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26,563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13,196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6130790" y="1567946"/>
        <a:ext cx="1029933" cy="686622"/>
      </dsp:txXfrm>
    </dsp:sp>
    <dsp:sp modelId="{8979192D-3FF7-4A38-B4D7-F8F5BA5993C7}">
      <dsp:nvSpPr>
        <dsp:cNvPr id="0" name=""/>
        <dsp:cNvSpPr/>
      </dsp:nvSpPr>
      <dsp:spPr>
        <a:xfrm>
          <a:off x="7263716" y="156794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Century Gothic" panose="020B0502020202020204" pitchFamily="34" charset="0"/>
            </a:rPr>
            <a:t>33,203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21,842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7607027" y="1567946"/>
        <a:ext cx="1029933" cy="686622"/>
      </dsp:txXfrm>
    </dsp:sp>
    <dsp:sp modelId="{EA5C98BD-E3F9-4560-BDB8-DC044DBF1883}">
      <dsp:nvSpPr>
        <dsp:cNvPr id="0" name=""/>
        <dsp:cNvSpPr/>
      </dsp:nvSpPr>
      <dsp:spPr>
        <a:xfrm>
          <a:off x="8739953" y="1567946"/>
          <a:ext cx="1716555" cy="686622"/>
        </a:xfrm>
        <a:prstGeom prst="chevron">
          <a:avLst/>
        </a:prstGeom>
        <a:solidFill>
          <a:srgbClr val="FFABA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41,504</a:t>
          </a:r>
          <a:endParaRPr lang="en-IN" sz="1400" b="1" kern="1200" dirty="0" smtClean="0">
            <a:latin typeface="Century Gothic" panose="020B0502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>
              <a:latin typeface="Century Gothic" panose="020B0502020202020204" pitchFamily="34" charset="0"/>
            </a:rPr>
            <a:t>31,847</a:t>
          </a:r>
          <a:endParaRPr lang="en-US" sz="1400" b="1" kern="1200" dirty="0">
            <a:latin typeface="Century Gothic" panose="020B0502020202020204" pitchFamily="34" charset="0"/>
          </a:endParaRPr>
        </a:p>
      </dsp:txBody>
      <dsp:txXfrm>
        <a:off x="9083264" y="1567946"/>
        <a:ext cx="1029933" cy="686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0.0202</cdr:x>
      <cdr:y>0.75022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364" y="2662382"/>
          <a:ext cx="4479636" cy="6650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0.01818</cdr:x>
      <cdr:y>0.83001</cdr:y>
    </cdr:from>
    <cdr:to>
      <cdr:x>1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3127" y="2209801"/>
          <a:ext cx="4488873" cy="4525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0.70781</cdr:x>
      <cdr:y>0.63946</cdr:y>
    </cdr:from>
    <cdr:to>
      <cdr:x>0.87634</cdr:x>
      <cdr:y>0.75927</cdr:y>
    </cdr:to>
    <cdr:sp macro="" textlink="">
      <cdr:nvSpPr>
        <cdr:cNvPr id="2" name="TextBox 28"/>
        <cdr:cNvSpPr txBox="1"/>
      </cdr:nvSpPr>
      <cdr:spPr>
        <a:xfrm xmlns:a="http://schemas.openxmlformats.org/drawingml/2006/main">
          <a:off x="3370242" y="1396396"/>
          <a:ext cx="802414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FY 2015</a:t>
          </a:r>
          <a:endParaRPr lang="en-IN" sz="1100" b="1" dirty="0">
            <a:solidFill>
              <a:schemeClr val="bg2">
                <a:lumMod val="50000"/>
              </a:schemeClr>
            </a:solidFill>
            <a:latin typeface="Century Gothic" panose="020B0502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0AEB0-EE6C-49FF-8CE9-FEF11CE81D77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1991-0184-47F6-91EC-5B281F246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35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8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1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8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2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6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0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7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3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91-0184-47F6-91EC-5B281F24631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5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6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D2AC-E29B-4C5B-8F0E-745850DF6AF5}" type="datetimeFigureOut">
              <a:rPr lang="en-IN" smtClean="0"/>
              <a:t>21-02-2016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AD2-3A89-4BE7-93C9-9B3DCA97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chart" Target="../charts/chart5.xml"/><Relationship Id="rId9" Type="http://schemas.microsoft.com/office/2007/relationships/diagramDrawing" Target="../diagrams/drawin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9.PNG"/><Relationship Id="rId9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dianama.com/2015/02/223-advertising-in-india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ebrepublic.com/en/blog/2015/2/16/infographic-everything-about-youtube-market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talstrategyconsulting.com/india/" TargetMode="External"/><Relationship Id="rId5" Type="http://schemas.openxmlformats.org/officeDocument/2006/relationships/hyperlink" Target="http://www.on-click.es/limitless/why-flipkart-is-likely-to-succeed-with-its-upcoming-app-only-avatar/" TargetMode="External"/><Relationship Id="rId4" Type="http://schemas.openxmlformats.org/officeDocument/2006/relationships/hyperlink" Target="http://www.afaqs.com/news/story/41820_Online-Ad-Spends-in-India-to-touch-Rs-3575-crore-by-March-2015" TargetMode="External"/><Relationship Id="rId9" Type="http://schemas.openxmlformats.org/officeDocument/2006/relationships/hyperlink" Target="http://www.ambientinsight.com/Resources/Documents/AmbientInsight_SeriousPlay2014_WW_2013_2018_GameBasedLearning_Mark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0" y="2289969"/>
            <a:ext cx="9144000" cy="1008063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Kriti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ElectroVate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/>
            </a:r>
            <a:b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 Vinci Cup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801" y="6004598"/>
            <a:ext cx="743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entury Gothic" panose="020B0502020202020204" pitchFamily="34" charset="0"/>
              </a:rPr>
              <a:t>Abhishek </a:t>
            </a:r>
            <a:r>
              <a:rPr lang="en-IN" dirty="0" err="1" smtClean="0">
                <a:latin typeface="Century Gothic" panose="020B0502020202020204" pitchFamily="34" charset="0"/>
              </a:rPr>
              <a:t>Anand</a:t>
            </a:r>
            <a:r>
              <a:rPr lang="en-IN" dirty="0" smtClean="0">
                <a:latin typeface="Century Gothic" panose="020B0502020202020204" pitchFamily="34" charset="0"/>
              </a:rPr>
              <a:t>| Rahul Kumar | </a:t>
            </a:r>
            <a:r>
              <a:rPr lang="en-IN" dirty="0" err="1" smtClean="0">
                <a:latin typeface="Century Gothic" panose="020B0502020202020204" pitchFamily="34" charset="0"/>
              </a:rPr>
              <a:t>Shashank</a:t>
            </a:r>
            <a:r>
              <a:rPr lang="en-IN" dirty="0" smtClean="0">
                <a:latin typeface="Century Gothic" panose="020B0502020202020204" pitchFamily="34" charset="0"/>
              </a:rPr>
              <a:t> Oberoi | Yash Khatri</a:t>
            </a:r>
            <a:br>
              <a:rPr lang="en-IN" dirty="0" smtClean="0">
                <a:latin typeface="Century Gothic" panose="020B0502020202020204" pitchFamily="34" charset="0"/>
              </a:rPr>
            </a:b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9679" y="5262851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 smtClean="0">
                <a:latin typeface="Century Gothic" panose="020B0502020202020204" pitchFamily="34" charset="0"/>
              </a:rPr>
              <a:t>Team </a:t>
            </a:r>
            <a:r>
              <a:rPr lang="en-IN" sz="1600" b="1" u="sng" dirty="0" err="1" smtClean="0">
                <a:latin typeface="Century Gothic" panose="020B0502020202020204" pitchFamily="34" charset="0"/>
              </a:rPr>
              <a:t>Umiam</a:t>
            </a:r>
            <a:endParaRPr lang="en-IN" sz="1600" b="1" u="sng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22" y="3641029"/>
            <a:ext cx="1858828" cy="13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Feasibility and Necessity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461821" y="1080532"/>
            <a:ext cx="4313379" cy="5015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61821" y="1080532"/>
            <a:ext cx="4313379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Easy Impl</a:t>
            </a:r>
            <a:r>
              <a:rPr lang="en-IN" dirty="0" smtClean="0"/>
              <a:t>e</a:t>
            </a:r>
            <a:r>
              <a:rPr lang="en-IN" b="1" dirty="0" smtClean="0"/>
              <a:t>mentation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821" y="1540733"/>
            <a:ext cx="4313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Components used in the prototype are very usual ones like Arduino is one of the most commonly used micro-controller and capacitive sensors are also used widely </a:t>
            </a:r>
            <a:r>
              <a:rPr lang="en-IN" dirty="0" err="1" smtClean="0"/>
              <a:t>nowadays,thus</a:t>
            </a:r>
            <a:r>
              <a:rPr lang="en-IN" dirty="0" smtClean="0"/>
              <a:t> rejecting the scenario of unavailability of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Moreover,the</a:t>
            </a:r>
            <a:r>
              <a:rPr lang="en-IN" dirty="0" smtClean="0"/>
              <a:t> correspondence between Braille cell and finger touch is very easy to learn for any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13236" y="1015877"/>
            <a:ext cx="4435074" cy="496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22472" y="1015877"/>
            <a:ext cx="4435074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Edge over other products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11519"/>
            <a:ext cx="955224" cy="7164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3236" y="1476078"/>
            <a:ext cx="443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adaf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64" y="2637271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 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45" y="2757344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Prioritization of Issues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517828" y="1290981"/>
            <a:ext cx="1695424" cy="656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b="1" dirty="0" smtClean="0">
                <a:latin typeface="Century Gothic" panose="020B0502020202020204" pitchFamily="34" charset="0"/>
              </a:rPr>
              <a:t>Time frame available for decision</a:t>
            </a:r>
            <a:endParaRPr lang="en-IN" sz="1400" b="1" dirty="0">
              <a:latin typeface="Century Gothic" panose="020B0502020202020204" pitchFamily="34" charset="0"/>
            </a:endParaRPr>
          </a:p>
          <a:p>
            <a:pPr algn="ctr"/>
            <a:endParaRPr lang="en-IN" sz="1400" b="1" dirty="0">
              <a:latin typeface="Century Gothic" panose="020B0502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151142" y="1318035"/>
            <a:ext cx="1472301" cy="52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b="1" dirty="0" smtClean="0">
                <a:latin typeface="Century Gothic" panose="020B0502020202020204" pitchFamily="34" charset="0"/>
              </a:rPr>
              <a:t>Financial Impact</a:t>
            </a:r>
            <a:endParaRPr lang="en-IN" sz="1400" b="1" dirty="0">
              <a:latin typeface="Century Gothic" panose="020B0502020202020204" pitchFamily="34" charset="0"/>
            </a:endParaRPr>
          </a:p>
          <a:p>
            <a:pPr algn="ctr"/>
            <a:endParaRPr lang="en-IN" sz="1400" b="1" dirty="0">
              <a:latin typeface="Century Gothic" panose="020B0502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9658177" y="1326577"/>
            <a:ext cx="1097424" cy="415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b="1" dirty="0" smtClean="0">
                <a:latin typeface="Century Gothic" panose="020B0502020202020204" pitchFamily="34" charset="0"/>
              </a:rPr>
              <a:t>Strategic</a:t>
            </a:r>
            <a:br>
              <a:rPr lang="en-IN" sz="1400" b="1" dirty="0" smtClean="0">
                <a:latin typeface="Century Gothic" panose="020B0502020202020204" pitchFamily="34" charset="0"/>
              </a:rPr>
            </a:br>
            <a:r>
              <a:rPr lang="en-IN" sz="1400" b="1" dirty="0" smtClean="0">
                <a:latin typeface="Century Gothic" panose="020B0502020202020204" pitchFamily="34" charset="0"/>
              </a:rPr>
              <a:t>factors</a:t>
            </a:r>
            <a:endParaRPr lang="en-IN" sz="1400" b="1" dirty="0">
              <a:latin typeface="Century Gothic" panose="020B0502020202020204" pitchFamily="34" charset="0"/>
            </a:endParaRPr>
          </a:p>
        </p:txBody>
      </p:sp>
      <p:pic>
        <p:nvPicPr>
          <p:cNvPr id="69" name="Picture 2" descr="https://cdn4.iconfinder.com/data/icons/small-n-flat/24/calendar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38" y="1231093"/>
            <a:ext cx="711467" cy="7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2.iconfinder.com/data/icons/business-management-2-2/256/Strategic_Planning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28" y="1253675"/>
            <a:ext cx="605762" cy="6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419" y="2133745"/>
            <a:ext cx="10707476" cy="1362477"/>
            <a:chOff x="471419" y="2133745"/>
            <a:chExt cx="10707476" cy="903551"/>
          </a:xfrm>
        </p:grpSpPr>
        <p:sp>
          <p:nvSpPr>
            <p:cNvPr id="9" name="Pentagon 8"/>
            <p:cNvSpPr/>
            <p:nvPr/>
          </p:nvSpPr>
          <p:spPr>
            <a:xfrm rot="5400000">
              <a:off x="2047707" y="2633512"/>
              <a:ext cx="170757" cy="636812"/>
            </a:xfrm>
            <a:prstGeom prst="homePlate">
              <a:avLst/>
            </a:prstGeom>
            <a:solidFill>
              <a:srgbClr val="FFABAB"/>
            </a:solidFill>
            <a:ln>
              <a:solidFill>
                <a:srgbClr val="F479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29773" y="2133747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6342125" y="2133747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 58"/>
            <p:cNvSpPr/>
            <p:nvPr/>
          </p:nvSpPr>
          <p:spPr>
            <a:xfrm>
              <a:off x="8754477" y="2133747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0" name="Group 59"/>
            <p:cNvGrpSpPr/>
            <p:nvPr/>
          </p:nvGrpSpPr>
          <p:grpSpPr>
            <a:xfrm>
              <a:off x="963916" y="2133745"/>
              <a:ext cx="2355415" cy="587902"/>
              <a:chOff x="4255997" y="1550093"/>
              <a:chExt cx="2355415" cy="58790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255998" y="1550095"/>
                <a:ext cx="2355414" cy="587900"/>
              </a:xfrm>
              <a:prstGeom prst="rect">
                <a:avLst/>
              </a:prstGeom>
              <a:solidFill>
                <a:srgbClr val="EF2929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Content Placeholder 2"/>
              <p:cNvSpPr txBox="1">
                <a:spLocks/>
              </p:cNvSpPr>
              <p:nvPr/>
            </p:nvSpPr>
            <p:spPr>
              <a:xfrm>
                <a:off x="4255997" y="1550093"/>
                <a:ext cx="2355415" cy="5878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18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Re-commissioned drama series</a:t>
                </a:r>
              </a:p>
            </p:txBody>
          </p:sp>
        </p:grp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3969583" y="2334877"/>
              <a:ext cx="2412352" cy="2743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1-2 months</a:t>
              </a:r>
              <a:endParaRPr lang="en-IN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6272176" y="2287402"/>
              <a:ext cx="2412352" cy="2743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</a:pPr>
              <a:r>
                <a:rPr lang="en-IN" sz="1400" dirty="0" smtClean="0">
                  <a:latin typeface="Century Gothic" panose="020B0502020202020204" pitchFamily="34" charset="0"/>
                </a:rPr>
                <a:t>Evaluated Loss:</a:t>
              </a:r>
              <a:r>
                <a:rPr lang="en-IN" sz="1400" b="1" dirty="0" smtClean="0">
                  <a:latin typeface="Century Gothic" panose="020B0502020202020204" pitchFamily="34" charset="0"/>
                </a:rPr>
                <a:t/>
              </a:r>
              <a:br>
                <a:rPr lang="en-IN" sz="1400" b="1" dirty="0" smtClean="0">
                  <a:latin typeface="Century Gothic" panose="020B0502020202020204" pitchFamily="34" charset="0"/>
                </a:rPr>
              </a:br>
              <a:r>
                <a:rPr lang="en-IN" sz="1400" b="1" dirty="0" smtClean="0">
                  <a:latin typeface="Century Gothic" panose="020B0502020202020204" pitchFamily="34" charset="0"/>
                </a:rPr>
                <a:t>25,000 INR</a:t>
              </a:r>
              <a:endParaRPr lang="en-IN" sz="1400" dirty="0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8766543" y="2179709"/>
              <a:ext cx="2412352" cy="2743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Peak Entertainment period ahead </a:t>
              </a:r>
            </a:p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(Olympics 2016)</a:t>
              </a:r>
              <a:endParaRPr lang="en-IN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471419" y="2277878"/>
              <a:ext cx="468480" cy="4300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800" b="1" dirty="0" smtClean="0">
                  <a:latin typeface="Century Gothic" panose="020B0502020202020204" pitchFamily="34" charset="0"/>
                </a:rPr>
                <a:t>#1</a:t>
              </a:r>
              <a:endParaRPr lang="en-IN" sz="18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19" y="5224649"/>
            <a:ext cx="10789491" cy="986169"/>
            <a:chOff x="471419" y="4208651"/>
            <a:chExt cx="10789491" cy="647822"/>
          </a:xfrm>
        </p:grpSpPr>
        <p:grpSp>
          <p:nvGrpSpPr>
            <p:cNvPr id="40" name="Group 39"/>
            <p:cNvGrpSpPr/>
            <p:nvPr/>
          </p:nvGrpSpPr>
          <p:grpSpPr>
            <a:xfrm>
              <a:off x="955380" y="4208653"/>
              <a:ext cx="2355415" cy="587902"/>
              <a:chOff x="4255997" y="1550093"/>
              <a:chExt cx="2355415" cy="58790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255998" y="1550095"/>
                <a:ext cx="2355414" cy="587900"/>
              </a:xfrm>
              <a:prstGeom prst="rect">
                <a:avLst/>
              </a:prstGeom>
              <a:solidFill>
                <a:srgbClr val="EF2929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4255997" y="1550093"/>
                <a:ext cx="2355415" cy="5878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N" sz="18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Corporate Advertising Proposal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3929773" y="4208651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6342125" y="4208651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8754477" y="4208651"/>
              <a:ext cx="2412352" cy="58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4003357" y="4430649"/>
              <a:ext cx="2412352" cy="2743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1-2 weeks</a:t>
              </a:r>
              <a:endParaRPr lang="en-IN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94957" y="4279029"/>
              <a:ext cx="2706687" cy="447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20320" rIns="113792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>
                  <a:latin typeface="Century Gothic" panose="020B0502020202020204" pitchFamily="34" charset="0"/>
                </a:rPr>
                <a:t>Potential Profits (per ad): </a:t>
              </a:r>
              <a:r>
                <a:rPr lang="en-IN" sz="1400" b="1" kern="1200" dirty="0" smtClean="0">
                  <a:latin typeface="Century Gothic" panose="020B0502020202020204" pitchFamily="34" charset="0"/>
                </a:rPr>
                <a:t/>
              </a:r>
              <a:br>
                <a:rPr lang="en-IN" sz="1400" b="1" kern="1200" dirty="0" smtClean="0">
                  <a:latin typeface="Century Gothic" panose="020B0502020202020204" pitchFamily="34" charset="0"/>
                </a:rPr>
              </a:br>
              <a:r>
                <a:rPr lang="en-IN" sz="1400" b="1" dirty="0" smtClean="0">
                  <a:latin typeface="Century Gothic" panose="020B0502020202020204" pitchFamily="34" charset="0"/>
                </a:rPr>
                <a:t>32,264 INR</a:t>
              </a:r>
              <a:r>
                <a:rPr lang="en-IN" sz="1400" b="1" kern="1200" dirty="0" smtClean="0">
                  <a:latin typeface="Century Gothic" panose="020B0502020202020204" pitchFamily="34" charset="0"/>
                </a:rPr>
                <a:t> (5-year) </a:t>
              </a:r>
              <a:endParaRPr lang="en-IN" sz="14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471419" y="4287573"/>
              <a:ext cx="468480" cy="4300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800" b="1" dirty="0" smtClean="0">
                  <a:latin typeface="Century Gothic" panose="020B0502020202020204" pitchFamily="34" charset="0"/>
                </a:rPr>
                <a:t>#3</a:t>
              </a:r>
              <a:endParaRPr lang="en-IN" sz="1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8684528" y="4444945"/>
              <a:ext cx="2576382" cy="4115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Need for diversification</a:t>
              </a:r>
              <a:endParaRPr lang="en-IN" sz="1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6" name="Content Placeholder 2"/>
          <p:cNvSpPr txBox="1">
            <a:spLocks/>
          </p:cNvSpPr>
          <p:nvPr/>
        </p:nvSpPr>
        <p:spPr>
          <a:xfrm>
            <a:off x="926910" y="1618547"/>
            <a:ext cx="2412352" cy="274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u="sng" dirty="0" smtClean="0">
                <a:latin typeface="Century Gothic" panose="020B0502020202020204" pitchFamily="34" charset="0"/>
              </a:rPr>
              <a:t>Priority order</a:t>
            </a:r>
            <a:endParaRPr lang="en-IN" sz="1800" u="sng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https://cdn1.iconfinder.com/data/icons/money-3/500/cash_coin_euro_money_price_sell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05" y="1148229"/>
            <a:ext cx="877196" cy="8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419" y="3672340"/>
            <a:ext cx="10802380" cy="1263157"/>
            <a:chOff x="471419" y="3164341"/>
            <a:chExt cx="10802380" cy="978362"/>
          </a:xfrm>
        </p:grpSpPr>
        <p:grpSp>
          <p:nvGrpSpPr>
            <p:cNvPr id="6" name="Group 5"/>
            <p:cNvGrpSpPr/>
            <p:nvPr/>
          </p:nvGrpSpPr>
          <p:grpSpPr>
            <a:xfrm>
              <a:off x="471419" y="3164341"/>
              <a:ext cx="10802380" cy="978362"/>
              <a:chOff x="471419" y="3164341"/>
              <a:chExt cx="10802380" cy="97836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55380" y="3164343"/>
                <a:ext cx="2355415" cy="587902"/>
                <a:chOff x="4255997" y="1550093"/>
                <a:chExt cx="2355415" cy="58790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255998" y="1550095"/>
                  <a:ext cx="2355414" cy="587900"/>
                </a:xfrm>
                <a:prstGeom prst="rect">
                  <a:avLst/>
                </a:prstGeom>
                <a:solidFill>
                  <a:srgbClr val="EF2929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Content Placeholder 2"/>
                <p:cNvSpPr txBox="1">
                  <a:spLocks/>
                </p:cNvSpPr>
                <p:nvPr/>
              </p:nvSpPr>
              <p:spPr>
                <a:xfrm>
                  <a:off x="4255997" y="1550093"/>
                  <a:ext cx="2355415" cy="58789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200000"/>
                    </a:lnSpc>
                    <a:buFont typeface="Arial" panose="020B0604020202020204" pitchFamily="34" charset="0"/>
                    <a:buNone/>
                  </a:pPr>
                  <a:r>
                    <a:rPr lang="en-IN" sz="1900" b="1" dirty="0" smtClean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Fire Accident</a:t>
                  </a:r>
                </a:p>
              </p:txBody>
            </p:sp>
          </p:grpSp>
          <p:sp>
            <p:nvSpPr>
              <p:cNvPr id="38" name="Pentagon 37"/>
              <p:cNvSpPr/>
              <p:nvPr/>
            </p:nvSpPr>
            <p:spPr>
              <a:xfrm rot="5400000">
                <a:off x="2044704" y="3727378"/>
                <a:ext cx="193839" cy="636812"/>
              </a:xfrm>
              <a:prstGeom prst="homePlate">
                <a:avLst/>
              </a:prstGeom>
              <a:solidFill>
                <a:srgbClr val="FFABAB"/>
              </a:solidFill>
              <a:ln>
                <a:solidFill>
                  <a:srgbClr val="F479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29773" y="3164341"/>
                <a:ext cx="2412352" cy="587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Rectangle 48"/>
              <p:cNvSpPr/>
              <p:nvPr/>
            </p:nvSpPr>
            <p:spPr>
              <a:xfrm>
                <a:off x="6342125" y="3164341"/>
                <a:ext cx="2412352" cy="587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ectangle 49"/>
              <p:cNvSpPr/>
              <p:nvPr/>
            </p:nvSpPr>
            <p:spPr>
              <a:xfrm>
                <a:off x="8754477" y="3164341"/>
                <a:ext cx="2412352" cy="587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Content Placeholder 2"/>
              <p:cNvSpPr txBox="1">
                <a:spLocks/>
              </p:cNvSpPr>
              <p:nvPr/>
            </p:nvSpPr>
            <p:spPr>
              <a:xfrm>
                <a:off x="3969583" y="3321114"/>
                <a:ext cx="2412352" cy="274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400" b="1" dirty="0" smtClean="0">
                    <a:latin typeface="Century Gothic" panose="020B0502020202020204" pitchFamily="34" charset="0"/>
                  </a:rPr>
                  <a:t>3-4 days</a:t>
                </a:r>
                <a:endParaRPr lang="en-IN" sz="1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Content Placeholder 2"/>
              <p:cNvSpPr txBox="1">
                <a:spLocks/>
              </p:cNvSpPr>
              <p:nvPr/>
            </p:nvSpPr>
            <p:spPr>
              <a:xfrm>
                <a:off x="471419" y="3243264"/>
                <a:ext cx="468480" cy="4300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800" b="1" dirty="0" smtClean="0">
                    <a:latin typeface="Century Gothic" panose="020B0502020202020204" pitchFamily="34" charset="0"/>
                  </a:rPr>
                  <a:t>#2</a:t>
                </a:r>
                <a:endParaRPr lang="en-IN" sz="1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8697417" y="3284332"/>
                <a:ext cx="2576382" cy="411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400" b="1" dirty="0" smtClean="0">
                    <a:latin typeface="Century Gothic" panose="020B0502020202020204" pitchFamily="34" charset="0"/>
                  </a:rPr>
                  <a:t>Product unavailability </a:t>
                </a:r>
                <a:br>
                  <a:rPr lang="en-IN" sz="1400" b="1" dirty="0" smtClean="0">
                    <a:latin typeface="Century Gothic" panose="020B0502020202020204" pitchFamily="34" charset="0"/>
                  </a:rPr>
                </a:br>
                <a:r>
                  <a:rPr lang="en-IN" sz="1400" b="1" dirty="0" smtClean="0">
                    <a:latin typeface="Century Gothic" panose="020B0502020202020204" pitchFamily="34" charset="0"/>
                  </a:rPr>
                  <a:t>at peak season </a:t>
                </a:r>
                <a:endParaRPr lang="en-IN" sz="1400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6354191" y="3328383"/>
              <a:ext cx="2412352" cy="2743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 smtClean="0">
                  <a:latin typeface="Century Gothic" panose="020B0502020202020204" pitchFamily="34" charset="0"/>
                </a:rPr>
                <a:t>Loss of equipment </a:t>
              </a:r>
              <a:endParaRPr lang="en-IN" sz="1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Evaluation of Options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91" y="-1576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I: Re-commissioned drama series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8513" y="953473"/>
            <a:ext cx="3249087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1</a:t>
            </a:r>
            <a:r>
              <a:rPr lang="en-IN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SET’s proposal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11667" y="1523830"/>
            <a:ext cx="1267888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</a:t>
            </a:r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543952" y="3546590"/>
            <a:ext cx="1328120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200" b="1" dirty="0" smtClean="0">
                <a:latin typeface="Century Gothic" panose="020B0502020202020204" pitchFamily="34" charset="0"/>
              </a:rPr>
              <a:t>SET </a:t>
            </a:r>
            <a:r>
              <a:rPr lang="en-IN" sz="1200" dirty="0" smtClean="0">
                <a:latin typeface="Century Gothic" panose="020B0502020202020204" pitchFamily="34" charset="0"/>
              </a:rPr>
              <a:t>is paying at reduced level</a:t>
            </a:r>
            <a:endParaRPr lang="en-IN" sz="1200" dirty="0">
              <a:latin typeface="Century Gothic" panose="020B0502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369258" y="3569696"/>
            <a:ext cx="1328120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200" dirty="0" smtClean="0">
                <a:latin typeface="Century Gothic" panose="020B0502020202020204" pitchFamily="34" charset="0"/>
              </a:rPr>
              <a:t>Margin is secured</a:t>
            </a:r>
            <a:endParaRPr lang="en-IN" sz="1200" dirty="0">
              <a:latin typeface="Century Gothic" panose="020B0502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09420" y="4416226"/>
            <a:ext cx="2079323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 smtClean="0">
                <a:latin typeface="Century Gothic" panose="020B0502020202020204" pitchFamily="34" charset="0"/>
              </a:rPr>
              <a:t>Utilise the savings to develop more creative content</a:t>
            </a:r>
            <a:endParaRPr lang="en-IN" sz="1600" b="1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61575" y="4403503"/>
            <a:ext cx="1710752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 smtClean="0">
                <a:latin typeface="Century Gothic" panose="020B0502020202020204" pitchFamily="34" charset="0"/>
              </a:rPr>
              <a:t>Cost savings are ensured</a:t>
            </a:r>
            <a:endParaRPr lang="en-IN" sz="1600" b="1" dirty="0">
              <a:latin typeface="Century Gothic" panose="020B0502020202020204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24975" y="4416226"/>
            <a:ext cx="1666568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 smtClean="0">
                <a:latin typeface="Century Gothic" panose="020B0502020202020204" pitchFamily="34" charset="0"/>
              </a:rPr>
              <a:t>Accept offer</a:t>
            </a:r>
            <a:endParaRPr lang="en-IN" sz="1600" b="1" dirty="0">
              <a:latin typeface="Century Gothic" panose="020B0502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05302" y="4742057"/>
            <a:ext cx="2153971" cy="440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Century Gothic" panose="020B0502020202020204" pitchFamily="34" charset="0"/>
              </a:rPr>
              <a:t>Still making operating profits </a:t>
            </a:r>
            <a:endParaRPr lang="en-IN" sz="1600" b="1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402862" y="5940347"/>
            <a:ext cx="1231503" cy="549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b="1" dirty="0" smtClean="0">
                <a:solidFill>
                  <a:srgbClr val="EF2929"/>
                </a:solidFill>
                <a:latin typeface="Century Gothic" panose="020B0502020202020204" pitchFamily="34" charset="0"/>
              </a:rPr>
              <a:t>2,50,000 INR</a:t>
            </a: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312200" y="5221290"/>
            <a:ext cx="1412831" cy="325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b="1" u="sng" dirty="0" smtClean="0">
                <a:latin typeface="Century Gothic" panose="020B0502020202020204" pitchFamily="34" charset="0"/>
              </a:rPr>
              <a:t>Total Operational Profits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7665" y="4843910"/>
            <a:ext cx="27721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EF2929"/>
                </a:solidFill>
                <a:latin typeface="Century Gothic" panose="020B0502020202020204" pitchFamily="34" charset="0"/>
              </a:rPr>
              <a:t>5% </a:t>
            </a:r>
            <a:r>
              <a:rPr lang="en-IN" sz="1600" dirty="0" smtClean="0">
                <a:solidFill>
                  <a:srgbClr val="EF2929"/>
                </a:solidFill>
                <a:latin typeface="Century Gothic" panose="020B0502020202020204" pitchFamily="34" charset="0"/>
              </a:rPr>
              <a:t>of profits - </a:t>
            </a:r>
            <a:r>
              <a:rPr lang="en-IN" sz="1600" b="1" dirty="0" smtClean="0">
                <a:solidFill>
                  <a:srgbClr val="EF2929"/>
                </a:solidFill>
                <a:latin typeface="Century Gothic" panose="020B0502020202020204" pitchFamily="34" charset="0"/>
              </a:rPr>
              <a:t>DRAMA</a:t>
            </a:r>
            <a:endParaRPr lang="en-IN" sz="16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ight Bracket 35"/>
          <p:cNvSpPr/>
          <p:nvPr/>
        </p:nvSpPr>
        <p:spPr>
          <a:xfrm flipH="1">
            <a:off x="10017201" y="4487836"/>
            <a:ext cx="128897" cy="14385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018614" y="4553456"/>
            <a:ext cx="1980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91878" y="2666451"/>
            <a:ext cx="336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Century Gothic" panose="020B0502020202020204" pitchFamily="34" charset="0"/>
              </a:rPr>
              <a:t>RFP’s total revenue(Drama-FY 2015)</a:t>
            </a:r>
          </a:p>
          <a:p>
            <a:pPr algn="ctr"/>
            <a:r>
              <a:rPr lang="en-IN" sz="1400" b="1" dirty="0" smtClean="0">
                <a:latin typeface="Century Gothic" panose="020B0502020202020204" pitchFamily="34" charset="0"/>
              </a:rPr>
              <a:t>50,00,000 INR</a:t>
            </a:r>
            <a:endParaRPr lang="en-IN" sz="14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019619" y="4789675"/>
            <a:ext cx="9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0183069" y="3153981"/>
            <a:ext cx="583991" cy="1545077"/>
            <a:chOff x="9561289" y="2595334"/>
            <a:chExt cx="665836" cy="1913325"/>
          </a:xfrm>
        </p:grpSpPr>
        <p:pic>
          <p:nvPicPr>
            <p:cNvPr id="42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61289" y="4148050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61289" y="3886487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70357" y="3633255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70357" y="3371692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70357" y="3110129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79425" y="2856897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-fakture.com/images/big_icons/icon-cash-bund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9" b="20586"/>
            <a:stretch/>
          </p:blipFill>
          <p:spPr bwMode="auto">
            <a:xfrm>
              <a:off x="9579425" y="2595334"/>
              <a:ext cx="647700" cy="36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traight Connector 48"/>
          <p:cNvCxnSpPr>
            <a:stCxn id="30" idx="0"/>
          </p:cNvCxnSpPr>
          <p:nvPr/>
        </p:nvCxnSpPr>
        <p:spPr>
          <a:xfrm flipH="1" flipV="1">
            <a:off x="8018614" y="4553456"/>
            <a:ext cx="2" cy="66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411667" y="2064168"/>
            <a:ext cx="1267888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3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1133" y="2826741"/>
            <a:ext cx="109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entury Gothic" panose="020B0502020202020204" pitchFamily="34" charset="0"/>
              </a:rPr>
              <a:t>10</a:t>
            </a:r>
            <a:r>
              <a:rPr lang="en-IN" sz="3600" b="1" dirty="0" smtClean="0"/>
              <a:t>% </a:t>
            </a:r>
            <a:endParaRPr lang="en-IN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571346" y="2815448"/>
            <a:ext cx="109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entury Gothic" panose="020B0502020202020204" pitchFamily="34" charset="0"/>
              </a:rPr>
              <a:t>&gt;5</a:t>
            </a:r>
            <a:r>
              <a:rPr lang="en-IN" sz="3600" b="1" dirty="0" smtClean="0"/>
              <a:t>%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32" y="2482860"/>
            <a:ext cx="1738086" cy="200497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741444" y="2876908"/>
            <a:ext cx="130628" cy="4882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Evaluation of Options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08513" y="953473"/>
            <a:ext cx="318482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1</a:t>
            </a:r>
            <a:r>
              <a:rPr lang="en-IN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SET’s proposal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1667" y="1523830"/>
            <a:ext cx="1267888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</a:t>
            </a:r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991" y="-1576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I: Re-commissioned drama series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1667" y="2064168"/>
            <a:ext cx="1267888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3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9538" y="2563991"/>
            <a:ext cx="6009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b="1" dirty="0" smtClean="0">
                <a:latin typeface="Century Gothic" panose="020B0502020202020204" pitchFamily="34" charset="0"/>
              </a:rPr>
              <a:t>Increased fee </a:t>
            </a:r>
            <a:r>
              <a:rPr lang="en-IN" dirty="0" smtClean="0">
                <a:latin typeface="Century Gothic" panose="020B0502020202020204" pitchFamily="34" charset="0"/>
              </a:rPr>
              <a:t>for re-commissioned programme to pay compensation</a:t>
            </a:r>
          </a:p>
          <a:p>
            <a:pPr marL="285750" indent="-285750">
              <a:buFontTx/>
              <a:buChar char="-"/>
            </a:pPr>
            <a:endParaRPr lang="en-IN" dirty="0" smtClean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b="1" dirty="0" smtClean="0">
                <a:latin typeface="Century Gothic" panose="020B0502020202020204" pitchFamily="34" charset="0"/>
              </a:rPr>
              <a:t>Celebrity element </a:t>
            </a:r>
            <a:r>
              <a:rPr lang="en-IN" dirty="0" smtClean="0">
                <a:latin typeface="Century Gothic" panose="020B0502020202020204" pitchFamily="34" charset="0"/>
              </a:rPr>
              <a:t>associated with </a:t>
            </a:r>
            <a:r>
              <a:rPr lang="en-IN" dirty="0" err="1" smtClean="0">
                <a:latin typeface="Century Gothic" panose="020B0502020202020204" pitchFamily="34" charset="0"/>
              </a:rPr>
              <a:t>Vijender</a:t>
            </a:r>
            <a:r>
              <a:rPr lang="en-IN" dirty="0" smtClean="0">
                <a:latin typeface="Century Gothic" panose="020B0502020202020204" pitchFamily="34" charset="0"/>
              </a:rPr>
              <a:t> Singh</a:t>
            </a:r>
          </a:p>
          <a:p>
            <a:pPr marL="742950" lvl="1" indent="-285750">
              <a:buFontTx/>
              <a:buChar char="-"/>
            </a:pPr>
            <a:r>
              <a:rPr lang="en-IN" dirty="0" smtClean="0">
                <a:latin typeface="Century Gothic" panose="020B0502020202020204" pitchFamily="34" charset="0"/>
              </a:rPr>
              <a:t>Increased </a:t>
            </a:r>
            <a:r>
              <a:rPr lang="en-IN" b="1" dirty="0" smtClean="0">
                <a:latin typeface="Century Gothic" panose="020B0502020202020204" pitchFamily="34" charset="0"/>
              </a:rPr>
              <a:t>viewership</a:t>
            </a:r>
          </a:p>
          <a:p>
            <a:pPr marL="742950" lvl="1" indent="-285750">
              <a:buFontTx/>
              <a:buChar char="-"/>
            </a:pPr>
            <a:r>
              <a:rPr lang="en-IN" dirty="0" smtClean="0">
                <a:latin typeface="Century Gothic" panose="020B0502020202020204" pitchFamily="34" charset="0"/>
              </a:rPr>
              <a:t>Huge </a:t>
            </a:r>
            <a:r>
              <a:rPr lang="en-IN" b="1" dirty="0" smtClean="0">
                <a:latin typeface="Century Gothic" panose="020B0502020202020204" pitchFamily="34" charset="0"/>
              </a:rPr>
              <a:t>fan-following</a:t>
            </a:r>
          </a:p>
          <a:p>
            <a:pPr lvl="1"/>
            <a:endParaRPr lang="en-IN" b="1" dirty="0" smtClean="0">
              <a:latin typeface="Century Gothic" panose="020B0502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IN" b="1" dirty="0">
              <a:latin typeface="Century Gothic" panose="020B0502020202020204" pitchFamily="34" charset="0"/>
            </a:endParaRPr>
          </a:p>
          <a:p>
            <a:pPr lvl="1"/>
            <a:endParaRPr lang="en-IN" b="1" dirty="0" smtClean="0">
              <a:latin typeface="Century Gothic" panose="020B0502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7479" y="1907850"/>
            <a:ext cx="6196144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Negotiations with SET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233916" y="1920540"/>
            <a:ext cx="6200369" cy="4291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29538" y="4460385"/>
            <a:ext cx="6009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b="1" dirty="0" smtClean="0">
                <a:latin typeface="Century Gothic" panose="020B0502020202020204" pitchFamily="34" charset="0"/>
              </a:rPr>
              <a:t>Compensation to GGG </a:t>
            </a:r>
            <a:r>
              <a:rPr lang="en-IN" dirty="0" smtClean="0">
                <a:latin typeface="Century Gothic" panose="020B0502020202020204" pitchFamily="34" charset="0"/>
              </a:rPr>
              <a:t>to loop in the leading actor</a:t>
            </a:r>
          </a:p>
          <a:p>
            <a:pPr marL="285750" indent="-285750">
              <a:buFontTx/>
              <a:buChar char="-"/>
            </a:pPr>
            <a:endParaRPr lang="en-IN" b="1" dirty="0" smtClean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b="1" dirty="0" smtClean="0">
                <a:latin typeface="Century Gothic" panose="020B0502020202020204" pitchFamily="34" charset="0"/>
              </a:rPr>
              <a:t>Time availability </a:t>
            </a:r>
            <a:r>
              <a:rPr lang="en-IN" dirty="0" smtClean="0">
                <a:latin typeface="Century Gothic" panose="020B0502020202020204" pitchFamily="34" charset="0"/>
              </a:rPr>
              <a:t>to approve the contract</a:t>
            </a:r>
            <a:endParaRPr lang="en-IN" b="1" dirty="0" smtClean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 smtClean="0">
              <a:latin typeface="Century Gothic" panose="020B0502020202020204" pitchFamily="34" charset="0"/>
            </a:endParaRPr>
          </a:p>
          <a:p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5839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Analysis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9991" y="-1576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I: Re-commissioned drama series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1667" y="1523830"/>
            <a:ext cx="1267888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</a:t>
            </a:r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1667" y="2064168"/>
            <a:ext cx="1267888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3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90664"/>
              </p:ext>
            </p:extLst>
          </p:nvPr>
        </p:nvGraphicFramePr>
        <p:xfrm>
          <a:off x="1508369" y="1596924"/>
          <a:ext cx="5362289" cy="2862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81172" y="2524806"/>
            <a:ext cx="51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24%</a:t>
            </a:r>
            <a:endParaRPr lang="en-IN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0728" y="2524807"/>
            <a:ext cx="51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76%</a:t>
            </a:r>
            <a:endParaRPr lang="en-IN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89078" y="2856233"/>
            <a:ext cx="962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21,789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9586" y="2856233"/>
            <a:ext cx="560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6,821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1757" y="3386898"/>
            <a:ext cx="802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20,620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08513" y="953473"/>
            <a:ext cx="318482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1</a:t>
            </a:r>
            <a:r>
              <a:rPr lang="en-IN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SET’s proposal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ight Bracket 30"/>
          <p:cNvSpPr/>
          <p:nvPr/>
        </p:nvSpPr>
        <p:spPr>
          <a:xfrm>
            <a:off x="6243675" y="2801805"/>
            <a:ext cx="100988" cy="75637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74440" y="2856828"/>
            <a:ext cx="532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39% overall growth </a:t>
            </a:r>
            <a:r>
              <a:rPr lang="en-IN" dirty="0" smtClean="0">
                <a:latin typeface="Century Gothic" panose="020B0502020202020204" pitchFamily="34" charset="0"/>
              </a:rPr>
              <a:t>in revenue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Drama series </a:t>
            </a:r>
            <a:r>
              <a:rPr lang="en-IN" dirty="0" smtClean="0">
                <a:latin typeface="Century Gothic" panose="020B0502020202020204" pitchFamily="34" charset="0"/>
              </a:rPr>
              <a:t>contribute </a:t>
            </a:r>
            <a:r>
              <a:rPr lang="en-IN" b="1" dirty="0" smtClean="0">
                <a:latin typeface="Century Gothic" panose="020B0502020202020204" pitchFamily="34" charset="0"/>
              </a:rPr>
              <a:t>85% </a:t>
            </a:r>
            <a:r>
              <a:rPr lang="en-IN" dirty="0" smtClean="0">
                <a:latin typeface="Century Gothic" panose="020B0502020202020204" pitchFamily="34" charset="0"/>
              </a:rPr>
              <a:t>of the growth</a:t>
            </a:r>
            <a:endParaRPr lang="en-IN" dirty="0">
              <a:latin typeface="Century Gothic" panose="020B0502020202020204" pitchFamily="34" charset="0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336203"/>
              </p:ext>
            </p:extLst>
          </p:nvPr>
        </p:nvGraphicFramePr>
        <p:xfrm>
          <a:off x="2071019" y="4627327"/>
          <a:ext cx="4761476" cy="218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573457" y="5118120"/>
            <a:ext cx="532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9% decrease </a:t>
            </a:r>
            <a:r>
              <a:rPr lang="en-IN" dirty="0" smtClean="0">
                <a:latin typeface="Century Gothic" panose="020B0502020202020204" pitchFamily="34" charset="0"/>
              </a:rPr>
              <a:t>in operational profits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Operating margins </a:t>
            </a:r>
            <a:r>
              <a:rPr lang="en-IN" dirty="0" smtClean="0">
                <a:latin typeface="Century Gothic" panose="020B0502020202020204" pitchFamily="34" charset="0"/>
              </a:rPr>
              <a:t>maintained at </a:t>
            </a:r>
            <a:r>
              <a:rPr lang="en-IN" b="1" dirty="0" smtClean="0">
                <a:latin typeface="Century Gothic" panose="020B0502020202020204" pitchFamily="34" charset="0"/>
              </a:rPr>
              <a:t>5%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6243675" y="5013495"/>
            <a:ext cx="100988" cy="75637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660976" y="52245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692183" y="5941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282628" y="5317755"/>
            <a:ext cx="802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FY 2014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598" y="6482836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i="1" dirty="0" smtClean="0">
                <a:latin typeface="Century Gothic" panose="020B0502020202020204" pitchFamily="34" charset="0"/>
              </a:rPr>
              <a:t>Source: Ref1, Ref2</a:t>
            </a:r>
            <a:endParaRPr lang="en-IN" sz="105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Recommendation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9991" y="-1576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I: Re-commissioned drama series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11667" y="1523830"/>
            <a:ext cx="1267888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</a:t>
            </a:r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11667" y="2064168"/>
            <a:ext cx="1267888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3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08513" y="953473"/>
            <a:ext cx="318482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Option 1</a:t>
            </a:r>
            <a:r>
              <a:rPr lang="en-IN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IN" sz="1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SET’s proposal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9289" y="2064169"/>
            <a:ext cx="4849077" cy="302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849289" y="2064168"/>
            <a:ext cx="4849077" cy="2798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Compensation Model</a:t>
            </a:r>
          </a:p>
          <a:p>
            <a:r>
              <a:rPr lang="en-IN" sz="1800" dirty="0" smtClean="0">
                <a:latin typeface="Century Gothic" panose="020B0502020202020204" pitchFamily="34" charset="0"/>
              </a:rPr>
              <a:t>Ask </a:t>
            </a:r>
            <a:r>
              <a:rPr lang="en-IN" sz="1800" b="1" dirty="0" smtClean="0">
                <a:latin typeface="Century Gothic" panose="020B0502020202020204" pitchFamily="34" charset="0"/>
              </a:rPr>
              <a:t>SET</a:t>
            </a:r>
            <a:r>
              <a:rPr lang="en-IN" sz="1800" dirty="0" smtClean="0">
                <a:latin typeface="Century Gothic" panose="020B0502020202020204" pitchFamily="34" charset="0"/>
              </a:rPr>
              <a:t> to compensate to</a:t>
            </a:r>
            <a:r>
              <a:rPr lang="en-IN" sz="1800" b="1" dirty="0" smtClean="0">
                <a:latin typeface="Century Gothic" panose="020B0502020202020204" pitchFamily="34" charset="0"/>
              </a:rPr>
              <a:t> GGG 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Enhanced viewership </a:t>
            </a:r>
            <a:r>
              <a:rPr lang="en-IN" sz="1800" dirty="0" smtClean="0">
                <a:latin typeface="Century Gothic" panose="020B0502020202020204" pitchFamily="34" charset="0"/>
              </a:rPr>
              <a:t>in upcoming Olympic season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Potential growth </a:t>
            </a:r>
            <a:r>
              <a:rPr lang="en-IN" sz="1800" dirty="0" smtClean="0">
                <a:latin typeface="Century Gothic" panose="020B0502020202020204" pitchFamily="34" charset="0"/>
              </a:rPr>
              <a:t>for marketing opportunities 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Sports Icon </a:t>
            </a:r>
            <a:r>
              <a:rPr lang="en-IN" sz="1800" dirty="0" smtClean="0">
                <a:latin typeface="Century Gothic" panose="020B0502020202020204" pitchFamily="34" charset="0"/>
              </a:rPr>
              <a:t>will increase the brand value</a:t>
            </a:r>
          </a:p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endParaRPr lang="en-IN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60" y="4862373"/>
            <a:ext cx="1053387" cy="1053387"/>
          </a:xfrm>
          <a:prstGeom prst="rect">
            <a:avLst/>
          </a:prstGeom>
        </p:spPr>
      </p:pic>
      <p:sp>
        <p:nvSpPr>
          <p:cNvPr id="27" name="Pentagon 26"/>
          <p:cNvSpPr/>
          <p:nvPr/>
        </p:nvSpPr>
        <p:spPr>
          <a:xfrm>
            <a:off x="7062973" y="2951479"/>
            <a:ext cx="313899" cy="1023582"/>
          </a:xfrm>
          <a:prstGeom prst="homePlate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578032" y="2064169"/>
            <a:ext cx="4144278" cy="2959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578033" y="2064167"/>
            <a:ext cx="4144278" cy="4290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Proposal to RFP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10% reduced fee </a:t>
            </a:r>
            <a:r>
              <a:rPr lang="en-IN" sz="1800" dirty="0" smtClean="0">
                <a:latin typeface="Century Gothic" panose="020B0502020202020204" pitchFamily="34" charset="0"/>
              </a:rPr>
              <a:t>is enough to generate operating profits</a:t>
            </a:r>
            <a:endParaRPr lang="en-IN" sz="1800" b="1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Savings </a:t>
            </a:r>
            <a:r>
              <a:rPr lang="en-IN" sz="1800" dirty="0" smtClean="0">
                <a:latin typeface="Century Gothic" panose="020B0502020202020204" pitchFamily="34" charset="0"/>
              </a:rPr>
              <a:t>from compensation can be utilized for </a:t>
            </a:r>
            <a:r>
              <a:rPr lang="en-IN" sz="1800" b="1" dirty="0" smtClean="0">
                <a:latin typeface="Century Gothic" panose="020B0502020202020204" pitchFamily="34" charset="0"/>
              </a:rPr>
              <a:t>better</a:t>
            </a:r>
            <a:r>
              <a:rPr lang="en-IN" sz="1800" dirty="0" smtClean="0">
                <a:latin typeface="Century Gothic" panose="020B0502020202020204" pitchFamily="34" charset="0"/>
              </a:rPr>
              <a:t> content development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International Sales </a:t>
            </a:r>
            <a:r>
              <a:rPr lang="en-IN" sz="1800" dirty="0" smtClean="0">
                <a:latin typeface="Century Gothic" panose="020B0502020202020204" pitchFamily="34" charset="0"/>
              </a:rPr>
              <a:t>can expect a boost</a:t>
            </a:r>
          </a:p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entury Gothic" panose="020B0502020202020204" pitchFamily="34" charset="0"/>
              </a:rPr>
              <a:t>                       </a:t>
            </a:r>
            <a:endParaRPr lang="en-IN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endParaRPr lang="en-IN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9159" y="1133683"/>
            <a:ext cx="3722781" cy="24688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Century Gothic" panose="020B0502020202020204" pitchFamily="34" charset="0"/>
              </a:rPr>
              <a:t>Situation</a:t>
            </a:r>
          </a:p>
          <a:p>
            <a:r>
              <a:rPr lang="en-IN" sz="1600" b="1" dirty="0" smtClean="0">
                <a:latin typeface="Century Gothic" panose="020B0502020202020204" pitchFamily="34" charset="0"/>
              </a:rPr>
              <a:t>Fire mishap </a:t>
            </a:r>
            <a:r>
              <a:rPr lang="en-IN" sz="1600" dirty="0" smtClean="0">
                <a:latin typeface="Century Gothic" panose="020B0502020202020204" pitchFamily="34" charset="0"/>
              </a:rPr>
              <a:t>on set building location</a:t>
            </a:r>
          </a:p>
          <a:p>
            <a:r>
              <a:rPr lang="en-IN" sz="1600" dirty="0" smtClean="0">
                <a:latin typeface="Century Gothic" panose="020B0502020202020204" pitchFamily="34" charset="0"/>
              </a:rPr>
              <a:t>Allegedly cause is</a:t>
            </a:r>
            <a:r>
              <a:rPr lang="en-IN" sz="1600" b="1" dirty="0" smtClean="0">
                <a:latin typeface="Century Gothic" panose="020B0502020202020204" pitchFamily="34" charset="0"/>
              </a:rPr>
              <a:t> lack of concentration &amp; tiredness </a:t>
            </a:r>
            <a:r>
              <a:rPr lang="en-IN" sz="1600" dirty="0" smtClean="0">
                <a:latin typeface="Century Gothic" panose="020B0502020202020204" pitchFamily="34" charset="0"/>
              </a:rPr>
              <a:t>of workers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9500" y="1483297"/>
            <a:ext cx="34105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173534" y="1140025"/>
            <a:ext cx="3410569" cy="24624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Century Gothic" panose="020B0502020202020204" pitchFamily="34" charset="0"/>
              </a:rPr>
              <a:t>Constraints</a:t>
            </a:r>
          </a:p>
          <a:p>
            <a:r>
              <a:rPr lang="en-IN" sz="1600" b="1" dirty="0" smtClean="0">
                <a:latin typeface="Century Gothic" panose="020B0502020202020204" pitchFamily="34" charset="0"/>
              </a:rPr>
              <a:t>Lack of flexibility</a:t>
            </a:r>
            <a:r>
              <a:rPr lang="en-IN" sz="1600" dirty="0" smtClean="0">
                <a:latin typeface="Century Gothic" panose="020B0502020202020204" pitchFamily="34" charset="0"/>
              </a:rPr>
              <a:t> for filming schedule</a:t>
            </a:r>
          </a:p>
          <a:p>
            <a:r>
              <a:rPr lang="en-IN" sz="1600" b="1" dirty="0" smtClean="0">
                <a:latin typeface="Century Gothic" panose="020B0502020202020204" pitchFamily="34" charset="0"/>
              </a:rPr>
              <a:t>Mismanaged</a:t>
            </a:r>
            <a:r>
              <a:rPr lang="en-IN" sz="1600" dirty="0" smtClean="0">
                <a:latin typeface="Century Gothic" panose="020B0502020202020204" pitchFamily="34" charset="0"/>
              </a:rPr>
              <a:t> building of sets</a:t>
            </a:r>
          </a:p>
          <a:p>
            <a:r>
              <a:rPr lang="en-IN" sz="1600" b="1" dirty="0" smtClean="0">
                <a:latin typeface="Century Gothic" panose="020B0502020202020204" pitchFamily="34" charset="0"/>
              </a:rPr>
              <a:t>Unavailability of set</a:t>
            </a:r>
            <a:r>
              <a:rPr lang="en-IN" sz="1600" dirty="0" smtClean="0">
                <a:latin typeface="Century Gothic" panose="020B0502020202020204" pitchFamily="34" charset="0"/>
              </a:rPr>
              <a:t> &amp; </a:t>
            </a:r>
            <a:r>
              <a:rPr lang="en-IN" sz="1600" b="1" dirty="0" smtClean="0">
                <a:latin typeface="Century Gothic" panose="020B0502020202020204" pitchFamily="34" charset="0"/>
              </a:rPr>
              <a:t>lack of time</a:t>
            </a:r>
            <a:r>
              <a:rPr lang="en-IN" sz="1600" dirty="0" smtClean="0">
                <a:latin typeface="Century Gothic" panose="020B0502020202020204" pitchFamily="34" charset="0"/>
              </a:rPr>
              <a:t> to submit VT</a:t>
            </a: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08828" y="1478932"/>
            <a:ext cx="34105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896315" y="1142460"/>
            <a:ext cx="3410569" cy="21123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Century Gothic" panose="020B0502020202020204" pitchFamily="34" charset="0"/>
              </a:rPr>
              <a:t>Decision Guidelines</a:t>
            </a:r>
          </a:p>
          <a:p>
            <a:r>
              <a:rPr lang="en-IN" sz="1600" dirty="0" smtClean="0">
                <a:latin typeface="Century Gothic" panose="020B0502020202020204" pitchFamily="34" charset="0"/>
              </a:rPr>
              <a:t>Quality Maintenance</a:t>
            </a:r>
          </a:p>
          <a:p>
            <a:r>
              <a:rPr lang="en-IN" sz="1600" dirty="0" smtClean="0">
                <a:latin typeface="Century Gothic" panose="020B0502020202020204" pitchFamily="34" charset="0"/>
              </a:rPr>
              <a:t>Reputation </a:t>
            </a:r>
          </a:p>
          <a:p>
            <a:r>
              <a:rPr lang="en-IN" sz="1600" dirty="0" smtClean="0">
                <a:latin typeface="Century Gothic" panose="020B0502020202020204" pitchFamily="34" charset="0"/>
              </a:rPr>
              <a:t>Ethical considerations</a:t>
            </a:r>
          </a:p>
          <a:p>
            <a:r>
              <a:rPr lang="en-IN" sz="1600" dirty="0" smtClean="0">
                <a:latin typeface="Century Gothic" panose="020B0502020202020204" pitchFamily="34" charset="0"/>
              </a:rPr>
              <a:t>Optimal Recovery proposal </a:t>
            </a:r>
          </a:p>
          <a:p>
            <a:endParaRPr lang="en-IN" sz="1600" dirty="0">
              <a:latin typeface="Century Gothic" panose="020B0502020202020204" pitchFamily="34" charset="0"/>
            </a:endParaRPr>
          </a:p>
          <a:p>
            <a:endParaRPr lang="en-IN" sz="140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913925" y="1487639"/>
            <a:ext cx="34105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991" y="-15760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II: Fire accident at studio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 smtClean="0">
                <a:latin typeface="Century Gothic" panose="020B0502020202020204" pitchFamily="34" charset="0"/>
              </a:rPr>
              <a:t>Summary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958" y="3443264"/>
            <a:ext cx="4849077" cy="302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958" y="3443263"/>
            <a:ext cx="4849077" cy="2798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Case-I : Cash in hand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Internal cash management </a:t>
            </a:r>
            <a:r>
              <a:rPr lang="en-IN" sz="1800" dirty="0" smtClean="0">
                <a:latin typeface="Century Gothic" panose="020B0502020202020204" pitchFamily="34" charset="0"/>
              </a:rPr>
              <a:t>between production &amp; finance departments</a:t>
            </a:r>
            <a:endParaRPr lang="en-IN" sz="1800" b="1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Lack of financial debts </a:t>
            </a:r>
            <a:r>
              <a:rPr lang="en-IN" sz="1800" dirty="0" smtClean="0">
                <a:latin typeface="Century Gothic" panose="020B0502020202020204" pitchFamily="34" charset="0"/>
              </a:rPr>
              <a:t>will lead to spending cash reserves</a:t>
            </a:r>
          </a:p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endParaRPr lang="en-IN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4358" y="3468664"/>
            <a:ext cx="4849077" cy="3029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604358" y="3468663"/>
            <a:ext cx="4849077" cy="2798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Case-II : Low Cash Reserves</a:t>
            </a:r>
          </a:p>
          <a:p>
            <a:r>
              <a:rPr lang="en-IN" sz="1800" dirty="0" smtClean="0">
                <a:latin typeface="Century Gothic" panose="020B0502020202020204" pitchFamily="34" charset="0"/>
              </a:rPr>
              <a:t>Further delay on projects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Lesser funding </a:t>
            </a:r>
            <a:r>
              <a:rPr lang="en-IN" sz="1800" dirty="0" smtClean="0">
                <a:latin typeface="Century Gothic" panose="020B0502020202020204" pitchFamily="34" charset="0"/>
              </a:rPr>
              <a:t>due to loss of reputation in future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Dilution of Brand’s Image</a:t>
            </a:r>
            <a:r>
              <a:rPr lang="en-IN" sz="1800" dirty="0" smtClean="0">
                <a:latin typeface="Century Gothic" panose="020B0502020202020204" pitchFamily="34" charset="0"/>
              </a:rPr>
              <a:t> due to excess payments on operating profits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Quality Reduction</a:t>
            </a:r>
          </a:p>
          <a:p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endParaRPr lang="en-IN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16" y="739036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How to avoid such mishaps in future?</a:t>
            </a:r>
            <a:endParaRPr lang="en-IN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Recommendation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991" y="-15760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II: Fire accident at studio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1958" y="1665264"/>
            <a:ext cx="6142278" cy="395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641958" y="1665263"/>
            <a:ext cx="6142278" cy="4135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Mitigation Strategies</a:t>
            </a: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Trained set builders </a:t>
            </a:r>
            <a:r>
              <a:rPr lang="en-IN" sz="1800" dirty="0" smtClean="0">
                <a:latin typeface="Century Gothic" panose="020B0502020202020204" pitchFamily="34" charset="0"/>
              </a:rPr>
              <a:t>to be hired</a:t>
            </a:r>
          </a:p>
          <a:p>
            <a:endParaRPr lang="en-IN" sz="1800" b="1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Vocational Trainings </a:t>
            </a:r>
            <a:r>
              <a:rPr lang="en-IN" sz="1800" dirty="0" smtClean="0">
                <a:latin typeface="Century Gothic" panose="020B0502020202020204" pitchFamily="34" charset="0"/>
              </a:rPr>
              <a:t>for handling such incidents</a:t>
            </a:r>
          </a:p>
          <a:p>
            <a:endParaRPr lang="en-IN" sz="1800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Regularly supervised set building </a:t>
            </a:r>
          </a:p>
          <a:p>
            <a:endParaRPr lang="en-IN" sz="1800" b="1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Regulated check in </a:t>
            </a:r>
            <a:r>
              <a:rPr lang="en-IN" sz="1800" dirty="0" smtClean="0">
                <a:latin typeface="Century Gothic" panose="020B0502020202020204" pitchFamily="34" charset="0"/>
              </a:rPr>
              <a:t>salary payment of set builders</a:t>
            </a:r>
          </a:p>
          <a:p>
            <a:endParaRPr lang="en-IN" sz="1800" dirty="0" smtClean="0">
              <a:latin typeface="Century Gothic" panose="020B0502020202020204" pitchFamily="34" charset="0"/>
            </a:endParaRPr>
          </a:p>
          <a:p>
            <a:r>
              <a:rPr lang="en-IN" sz="1800" b="1" dirty="0" smtClean="0">
                <a:latin typeface="Century Gothic" panose="020B0502020202020204" pitchFamily="34" charset="0"/>
              </a:rPr>
              <a:t>Flexible scheduling </a:t>
            </a:r>
            <a:r>
              <a:rPr lang="en-IN" sz="1800" dirty="0" smtClean="0">
                <a:latin typeface="Century Gothic" panose="020B0502020202020204" pitchFamily="34" charset="0"/>
              </a:rPr>
              <a:t>to avoid long working hours &amp; delays in projects</a:t>
            </a:r>
            <a:r>
              <a:rPr lang="en-IN" sz="1800" b="1" dirty="0" smtClean="0">
                <a:latin typeface="Century Gothic" panose="020B0502020202020204" pitchFamily="34" charset="0"/>
              </a:rPr>
              <a:t/>
            </a:r>
            <a:br>
              <a:rPr lang="en-IN" sz="1800" b="1" dirty="0" smtClean="0">
                <a:latin typeface="Century Gothic" panose="020B0502020202020204" pitchFamily="34" charset="0"/>
              </a:rPr>
            </a:br>
            <a:endParaRPr lang="en-IN" sz="1800" b="1" dirty="0" smtClean="0">
              <a:latin typeface="Century Gothic" panose="020B0502020202020204" pitchFamily="34" charset="0"/>
            </a:endParaRPr>
          </a:p>
          <a:p>
            <a:endParaRPr lang="en-IN" sz="1800" b="1" dirty="0" smtClean="0">
              <a:latin typeface="Century Gothic" panose="020B0502020202020204" pitchFamily="34" charset="0"/>
            </a:endParaRPr>
          </a:p>
          <a:p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endParaRPr lang="en-IN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Le Air Braille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8181" y="1504402"/>
            <a:ext cx="4682838" cy="2004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http://www.edintattoo.co.uk/media/7127/accessibility_Stand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7" y="1504402"/>
            <a:ext cx="3182384" cy="190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18182" y="1504402"/>
            <a:ext cx="4682837" cy="42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Problem statement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8182" y="2032000"/>
            <a:ext cx="489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Statement ID: E101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Statement:Design</a:t>
            </a:r>
            <a:r>
              <a:rPr lang="en-IN" dirty="0" smtClean="0"/>
              <a:t> a prototype of a device that can help to assist disabled </a:t>
            </a:r>
            <a:r>
              <a:rPr lang="en-IN" dirty="0" err="1" smtClean="0"/>
              <a:t>peoplein</a:t>
            </a:r>
            <a:r>
              <a:rPr lang="en-IN" dirty="0" smtClean="0"/>
              <a:t> fields as diverse as </a:t>
            </a:r>
            <a:r>
              <a:rPr lang="en-IN" dirty="0" err="1" smtClean="0"/>
              <a:t>education,the</a:t>
            </a:r>
            <a:r>
              <a:rPr lang="en-IN" dirty="0" smtClean="0"/>
              <a:t> </a:t>
            </a:r>
            <a:r>
              <a:rPr lang="en-IN" dirty="0" err="1" smtClean="0"/>
              <a:t>home,leisure,transport</a:t>
            </a:r>
            <a:r>
              <a:rPr lang="en-IN" dirty="0" smtClean="0"/>
              <a:t> and work.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06764" y="4129342"/>
            <a:ext cx="4285672" cy="2447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06763" y="4033847"/>
            <a:ext cx="4285671" cy="411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Problem Description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764" y="4681505"/>
            <a:ext cx="4285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aimed to resolve the problem of inexistence of affordable Braille script writers.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Thus,we</a:t>
            </a:r>
            <a:r>
              <a:rPr lang="en-IN" dirty="0" smtClean="0"/>
              <a:t> made a prototype of a portable electronic braille script typing interface named </a:t>
            </a:r>
            <a:r>
              <a:rPr lang="en-IN" b="1" dirty="0" smtClean="0"/>
              <a:t>“</a:t>
            </a:r>
            <a:r>
              <a:rPr lang="en-IN" b="1" dirty="0" err="1" smtClean="0"/>
              <a:t>Eazy</a:t>
            </a:r>
            <a:r>
              <a:rPr lang="en-IN" b="1" dirty="0" smtClean="0"/>
              <a:t> Type”.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64" y="3809386"/>
            <a:ext cx="3985946" cy="29894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5839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Evaluation of Idea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8513" y="953473"/>
            <a:ext cx="1955864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Analysis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52500" y="1596924"/>
            <a:ext cx="2016825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Size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61209" y="2102021"/>
            <a:ext cx="200811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Growth Potential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2500" y="2607118"/>
            <a:ext cx="200811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Ease of Entry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18811" y="5190380"/>
            <a:ext cx="5271862" cy="369332"/>
            <a:chOff x="1001227" y="4673552"/>
            <a:chExt cx="6256261" cy="369332"/>
          </a:xfrm>
        </p:grpSpPr>
        <p:sp>
          <p:nvSpPr>
            <p:cNvPr id="16" name="TextBox 15"/>
            <p:cNvSpPr txBox="1"/>
            <p:nvPr/>
          </p:nvSpPr>
          <p:spPr>
            <a:xfrm flipH="1">
              <a:off x="1001227" y="4673552"/>
              <a:ext cx="625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IN" b="1" dirty="0" smtClean="0">
                  <a:latin typeface="Century Gothic" panose="020B0502020202020204" pitchFamily="34" charset="0"/>
                </a:rPr>
                <a:t>37% </a:t>
              </a:r>
              <a:r>
                <a:rPr lang="en-IN" dirty="0" smtClean="0">
                  <a:latin typeface="Century Gothic" panose="020B0502020202020204" pitchFamily="34" charset="0"/>
                </a:rPr>
                <a:t>of active internet users       </a:t>
              </a:r>
              <a:r>
                <a:rPr lang="en-IN" b="1" dirty="0" smtClean="0">
                  <a:latin typeface="Century Gothic" panose="020B0502020202020204" pitchFamily="34" charset="0"/>
                </a:rPr>
                <a:t>FMCG </a:t>
              </a:r>
              <a:r>
                <a:rPr lang="en-IN" dirty="0" smtClean="0">
                  <a:latin typeface="Century Gothic" panose="020B0502020202020204" pitchFamily="34" charset="0"/>
                </a:rPr>
                <a:t>Ads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073812" y="4842507"/>
              <a:ext cx="32978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6598" y="6482836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i="1" dirty="0" smtClean="0">
                <a:latin typeface="Century Gothic" panose="020B0502020202020204" pitchFamily="34" charset="0"/>
              </a:rPr>
              <a:t>Source: Ref5, Ref6</a:t>
            </a:r>
            <a:endParaRPr lang="en-IN" sz="1050" i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806074"/>
              </p:ext>
            </p:extLst>
          </p:nvPr>
        </p:nvGraphicFramePr>
        <p:xfrm>
          <a:off x="4097609" y="980901"/>
          <a:ext cx="5671515" cy="313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975832" y="2821625"/>
            <a:ext cx="84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1,140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6935" y="2569479"/>
            <a:ext cx="84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1,750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6306" y="2311089"/>
            <a:ext cx="84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2,260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0687" y="2086097"/>
            <a:ext cx="84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2,750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09671" y="1680626"/>
            <a:ext cx="84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3,575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37475819"/>
              </p:ext>
            </p:extLst>
          </p:nvPr>
        </p:nvGraphicFramePr>
        <p:xfrm>
          <a:off x="838814" y="3617312"/>
          <a:ext cx="2717299" cy="281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Content Placeholder 2"/>
          <p:cNvSpPr txBox="1">
            <a:spLocks/>
          </p:cNvSpPr>
          <p:nvPr/>
        </p:nvSpPr>
        <p:spPr>
          <a:xfrm>
            <a:off x="5397859" y="1039654"/>
            <a:ext cx="3041603" cy="549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7617" y="4329996"/>
            <a:ext cx="10434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</a:rPr>
              <a:t>43,065 </a:t>
            </a:r>
          </a:p>
          <a:p>
            <a:r>
              <a:rPr lang="en-US" sz="1400" i="1" dirty="0" smtClean="0">
                <a:solidFill>
                  <a:srgbClr val="C00000"/>
                </a:solidFill>
                <a:latin typeface="Century Gothic" pitchFamily="34" charset="0"/>
              </a:rPr>
              <a:t>(2014)</a:t>
            </a:r>
          </a:p>
          <a:p>
            <a:endParaRPr lang="en-US" sz="1400" i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r>
              <a:rPr lang="en-US" b="1" dirty="0" smtClean="0">
                <a:solidFill>
                  <a:srgbClr val="EF2929"/>
                </a:solidFill>
                <a:latin typeface="Century Gothic" pitchFamily="34" charset="0"/>
              </a:rPr>
              <a:t>38,598</a:t>
            </a:r>
          </a:p>
          <a:p>
            <a:endParaRPr lang="en-US" i="1" dirty="0" smtClean="0">
              <a:solidFill>
                <a:srgbClr val="EF2929"/>
              </a:solidFill>
              <a:latin typeface="Century Gothic" pitchFamily="34" charset="0"/>
            </a:endParaRPr>
          </a:p>
          <a:p>
            <a:r>
              <a:rPr lang="en-US" b="1" dirty="0" smtClean="0">
                <a:solidFill>
                  <a:srgbClr val="FFABAB"/>
                </a:solidFill>
                <a:latin typeface="Century Gothic" pitchFamily="34" charset="0"/>
              </a:rPr>
              <a:t>35,074</a:t>
            </a:r>
            <a:endParaRPr lang="en-US" sz="1400" i="1" dirty="0" smtClean="0">
              <a:solidFill>
                <a:srgbClr val="FFABAB"/>
              </a:solidFill>
              <a:latin typeface="Century Gothic" pitchFamily="34" charset="0"/>
            </a:endParaRPr>
          </a:p>
          <a:p>
            <a:r>
              <a:rPr lang="en-US" sz="1400" i="1" dirty="0" smtClean="0">
                <a:solidFill>
                  <a:srgbClr val="FFABAB"/>
                </a:solidFill>
                <a:latin typeface="Century Gothic" pitchFamily="34" charset="0"/>
              </a:rPr>
              <a:t>(2012</a:t>
            </a:r>
            <a:r>
              <a:rPr lang="en-US" sz="1400" i="1" dirty="0" smtClean="0">
                <a:solidFill>
                  <a:srgbClr val="F8CBAD"/>
                </a:solidFill>
                <a:latin typeface="Century Gothic" pitchFamily="34" charset="0"/>
              </a:rPr>
              <a:t>)</a:t>
            </a:r>
            <a:endParaRPr lang="en-US" i="1" dirty="0" smtClean="0">
              <a:solidFill>
                <a:srgbClr val="F8CBAD"/>
              </a:solidFill>
              <a:latin typeface="Century Gothic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955010" y="4425698"/>
            <a:ext cx="143691" cy="14245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>
            <a:off x="2809834" y="4399817"/>
            <a:ext cx="1145176" cy="14245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2732552" y="5099408"/>
            <a:ext cx="1305659" cy="14245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55010" y="5149003"/>
            <a:ext cx="143691" cy="142453"/>
          </a:xfrm>
          <a:prstGeom prst="ellipse">
            <a:avLst/>
          </a:prstGeom>
          <a:solidFill>
            <a:srgbClr val="EF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92497" y="5822713"/>
            <a:ext cx="143691" cy="142453"/>
          </a:xfrm>
          <a:prstGeom prst="ellipse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>
            <a:off x="2452588" y="5716861"/>
            <a:ext cx="1534998" cy="14960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6558" y="4407359"/>
            <a:ext cx="989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+10%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  <a:latin typeface="Century Gothic" pitchFamily="34" charset="0"/>
              </a:rPr>
              <a:t>(2013)</a:t>
            </a:r>
            <a:endParaRPr lang="en-US" sz="2000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/>
            <a:endParaRPr lang="en-IN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4162" y="3715309"/>
            <a:ext cx="125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+11.5%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</a:rPr>
              <a:t>2014)</a:t>
            </a:r>
            <a:endParaRPr lang="en-US" sz="2000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/>
            <a:endParaRPr lang="en-IN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2961610" y="6258711"/>
            <a:ext cx="2858277" cy="440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4698" y="6298968"/>
            <a:ext cx="278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Adex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(INR Crores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5868068" y="5056082"/>
            <a:ext cx="5522605" cy="549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Evaluation of Idea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8513" y="953473"/>
            <a:ext cx="1955864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Analysis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52500" y="1596924"/>
            <a:ext cx="2016825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Size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61209" y="2102021"/>
            <a:ext cx="2008116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Growth Potential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2500" y="2607118"/>
            <a:ext cx="200811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Ease of Entry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58026" y="1167980"/>
            <a:ext cx="8090284" cy="378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Century Gothic" panose="020B0502020202020204" pitchFamily="34" charset="0"/>
              </a:rPr>
              <a:t>Data Insights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598" y="6387351"/>
            <a:ext cx="9973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i="1" dirty="0" smtClean="0">
                <a:latin typeface="Century Gothic" panose="020B0502020202020204" pitchFamily="34" charset="0"/>
              </a:rPr>
              <a:t>Source: Ref3</a:t>
            </a:r>
            <a:endParaRPr lang="en-IN" sz="1050" i="1" dirty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9862" y="2065431"/>
            <a:ext cx="29458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183035" y="1706212"/>
            <a:ext cx="3159150" cy="359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Century Gothic" panose="020B0502020202020204" pitchFamily="34" charset="0"/>
              </a:rPr>
              <a:t>Tele-advertising in India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81954"/>
              </p:ext>
            </p:extLst>
          </p:nvPr>
        </p:nvGraphicFramePr>
        <p:xfrm>
          <a:off x="6150541" y="2563062"/>
          <a:ext cx="3214688" cy="2985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29585" y="3565153"/>
            <a:ext cx="77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2013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91873" y="3599706"/>
            <a:ext cx="116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2018 (E)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3454401" y="3185886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215173" y="3449669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3327400" y="4133639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 flipV="1">
            <a:off x="4945743" y="4067209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6471725" y="3247572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6221242" y="3703670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6532837" y="4305436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8351378" y="4064697"/>
            <a:ext cx="769257" cy="13062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35886" y="3188058"/>
            <a:ext cx="268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02702" y="3472820"/>
            <a:ext cx="268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4767" y="4124729"/>
            <a:ext cx="37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99486" y="3942404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42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3869" y="2810978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162" y="4305260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40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0" name="Char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162330"/>
              </p:ext>
            </p:extLst>
          </p:nvPr>
        </p:nvGraphicFramePr>
        <p:xfrm>
          <a:off x="3280057" y="2607118"/>
          <a:ext cx="2652713" cy="2833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020670" y="3735060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25685" y="3252223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16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20247" y="3938260"/>
            <a:ext cx="45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34</a:t>
            </a:r>
            <a:endParaRPr lang="en-IN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97383" y="5802332"/>
            <a:ext cx="369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Indian Tele-advertising is expected to grow at 16.2% CAGR for 2014-18 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226173" y="5652401"/>
            <a:ext cx="4066927" cy="811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ight Bracket 70"/>
          <p:cNvSpPr/>
          <p:nvPr/>
        </p:nvSpPr>
        <p:spPr>
          <a:xfrm>
            <a:off x="9535833" y="2880742"/>
            <a:ext cx="114179" cy="204593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9741906" y="3265700"/>
            <a:ext cx="2364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Online media </a:t>
            </a:r>
            <a:r>
              <a:rPr lang="en-IN" dirty="0" smtClean="0">
                <a:latin typeface="Century Gothic" panose="020B0502020202020204" pitchFamily="34" charset="0"/>
              </a:rPr>
              <a:t>is potentially </a:t>
            </a:r>
            <a:r>
              <a:rPr lang="en-IN" b="1" dirty="0" smtClean="0">
                <a:latin typeface="Century Gothic" panose="020B0502020202020204" pitchFamily="34" charset="0"/>
              </a:rPr>
              <a:t>growing</a:t>
            </a:r>
            <a:r>
              <a:rPr lang="en-IN" dirty="0" smtClean="0">
                <a:latin typeface="Century Gothic" panose="020B0502020202020204" pitchFamily="34" charset="0"/>
              </a:rPr>
              <a:t> for specific content 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5839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Evaluation of Idea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8513" y="953473"/>
            <a:ext cx="1955864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Analysis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52500" y="1596924"/>
            <a:ext cx="2016825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Market Size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61209" y="2102021"/>
            <a:ext cx="2008116" cy="429014"/>
          </a:xfrm>
          <a:prstGeom prst="rect">
            <a:avLst/>
          </a:prstGeom>
          <a:solidFill>
            <a:srgbClr val="FECECE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Growth Potential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2500" y="2607118"/>
            <a:ext cx="2008116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Ease of Entry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90" y="1824889"/>
            <a:ext cx="1438476" cy="163852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85026" y="1040980"/>
            <a:ext cx="8090284" cy="378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Century Gothic" panose="020B0502020202020204" pitchFamily="34" charset="0"/>
              </a:rPr>
              <a:t>Why YouTube?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03" y="1867907"/>
            <a:ext cx="850427" cy="850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54" y="1677054"/>
            <a:ext cx="1008003" cy="10080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5" y="1750501"/>
            <a:ext cx="1359967" cy="10711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36734" y="1735959"/>
            <a:ext cx="188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entury Gothic" panose="020B0502020202020204" pitchFamily="34" charset="0"/>
              </a:rPr>
              <a:t>71 % </a:t>
            </a:r>
            <a:r>
              <a:rPr lang="en-IN" dirty="0" smtClean="0">
                <a:latin typeface="Century Gothic" panose="020B0502020202020204" pitchFamily="34" charset="0"/>
              </a:rPr>
              <a:t>active user’s first video destination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1380" y="1673055"/>
            <a:ext cx="205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entury Gothic" panose="020B0502020202020204" pitchFamily="34" charset="0"/>
              </a:rPr>
              <a:t>Mobile Usage</a:t>
            </a:r>
          </a:p>
          <a:p>
            <a:r>
              <a:rPr lang="en-IN" sz="2000" b="1" dirty="0" smtClean="0">
                <a:latin typeface="Century Gothic" panose="020B0502020202020204" pitchFamily="34" charset="0"/>
              </a:rPr>
              <a:t>17 % 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r>
              <a:rPr lang="en-IN" sz="1400" i="1" dirty="0" smtClean="0">
                <a:latin typeface="Century Gothic" panose="020B0502020202020204" pitchFamily="34" charset="0"/>
              </a:rPr>
              <a:t>(on a daily basis)</a:t>
            </a:r>
          </a:p>
          <a:p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b="1" dirty="0" smtClean="0">
                <a:latin typeface="Century Gothic" panose="020B0502020202020204" pitchFamily="34" charset="0"/>
              </a:rPr>
              <a:t>27 % </a:t>
            </a:r>
            <a:endParaRPr lang="en-IN" sz="1400" b="1" dirty="0" smtClean="0">
              <a:latin typeface="Century Gothic" panose="020B0502020202020204" pitchFamily="34" charset="0"/>
            </a:endParaRPr>
          </a:p>
          <a:p>
            <a:r>
              <a:rPr lang="en-IN" sz="1400" i="1" dirty="0" smtClean="0">
                <a:latin typeface="Century Gothic" panose="020B0502020202020204" pitchFamily="34" charset="0"/>
              </a:rPr>
              <a:t>(on weekly basis)</a:t>
            </a:r>
            <a:endParaRPr lang="en-IN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22305" y="2675316"/>
            <a:ext cx="208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>
                <a:latin typeface="Century Gothic" panose="020B0502020202020204" pitchFamily="34" charset="0"/>
              </a:rPr>
              <a:t>CPV               CPC</a:t>
            </a:r>
          </a:p>
          <a:p>
            <a:r>
              <a:rPr lang="en-IN" sz="1600" i="1" dirty="0">
                <a:latin typeface="Century Gothic" panose="020B0502020202020204" pitchFamily="34" charset="0"/>
              </a:rPr>
              <a:t> </a:t>
            </a:r>
            <a:r>
              <a:rPr lang="en-IN" sz="1600" i="1" dirty="0" smtClean="0">
                <a:latin typeface="Century Gothic" panose="020B0502020202020204" pitchFamily="34" charset="0"/>
              </a:rPr>
              <a:t>      </a:t>
            </a:r>
            <a:r>
              <a:rPr lang="en-IN" sz="2000" b="1" dirty="0" smtClean="0">
                <a:latin typeface="Century Gothic" panose="020B0502020202020204" pitchFamily="34" charset="0"/>
              </a:rPr>
              <a:t>Models</a:t>
            </a:r>
            <a:endParaRPr lang="en-IN" sz="1600" b="1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732867333"/>
              </p:ext>
            </p:extLst>
          </p:nvPr>
        </p:nvGraphicFramePr>
        <p:xfrm>
          <a:off x="4303684" y="3336418"/>
          <a:ext cx="5694755" cy="339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8363" y="5230426"/>
            <a:ext cx="31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Youtube</a:t>
            </a:r>
            <a:r>
              <a:rPr lang="en-IN" sz="16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Targeting Possibilities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01420" y="5076100"/>
            <a:ext cx="3438448" cy="647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1800" b="1" dirty="0">
              <a:solidFill>
                <a:srgbClr val="EF2929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0835839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Financial analysis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77497" y="1670346"/>
            <a:ext cx="382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Worst Case Scenario Analysis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10865" y="5190935"/>
            <a:ext cx="12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417 INR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96961" y="5408705"/>
            <a:ext cx="262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latin typeface="Century Gothic" panose="020B0502020202020204" pitchFamily="34" charset="0"/>
              </a:rPr>
              <a:t>Total profits (per ad):</a:t>
            </a:r>
            <a:endParaRPr lang="en-IN" u="sng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7297" y="5703950"/>
            <a:ext cx="3326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entury Gothic" panose="020B0502020202020204" pitchFamily="34" charset="0"/>
              </a:rPr>
              <a:t>        </a:t>
            </a:r>
            <a:r>
              <a:rPr lang="en-IN" sz="24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1.29% </a:t>
            </a:r>
            <a:r>
              <a:rPr lang="en-IN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decrease</a:t>
            </a:r>
          </a:p>
          <a:p>
            <a:r>
              <a:rPr lang="en-IN" sz="1600" b="1" dirty="0">
                <a:latin typeface="Century Gothic" panose="020B0502020202020204" pitchFamily="34" charset="0"/>
              </a:rPr>
              <a:t> </a:t>
            </a:r>
            <a:r>
              <a:rPr lang="en-IN" sz="1600" b="1" dirty="0" smtClean="0">
                <a:latin typeface="Century Gothic" panose="020B0502020202020204" pitchFamily="34" charset="0"/>
              </a:rPr>
              <a:t>(as compared to 5 year plan)</a:t>
            </a:r>
          </a:p>
          <a:p>
            <a:r>
              <a:rPr lang="en-IN" sz="1600" b="1" dirty="0" smtClean="0">
                <a:latin typeface="Century Gothic" panose="020B0502020202020204" pitchFamily="34" charset="0"/>
              </a:rPr>
              <a:t> </a:t>
            </a:r>
            <a:endParaRPr lang="en-IN" sz="1600" b="1" dirty="0">
              <a:latin typeface="Century Gothic" panose="020B0502020202020204" pitchFamily="34" charset="0"/>
            </a:endParaRPr>
          </a:p>
        </p:txBody>
      </p:sp>
      <p:cxnSp>
        <p:nvCxnSpPr>
          <p:cNvPr id="29" name="Elbow Connector 28"/>
          <p:cNvCxnSpPr>
            <a:stCxn id="27" idx="1"/>
            <a:endCxn id="28" idx="0"/>
          </p:cNvCxnSpPr>
          <p:nvPr/>
        </p:nvCxnSpPr>
        <p:spPr>
          <a:xfrm rot="10800000" flipV="1">
            <a:off x="7750383" y="5593370"/>
            <a:ext cx="446578" cy="1105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115054287"/>
              </p:ext>
            </p:extLst>
          </p:nvPr>
        </p:nvGraphicFramePr>
        <p:xfrm>
          <a:off x="539648" y="2392192"/>
          <a:ext cx="10458143" cy="287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65365" y="253860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FY 2015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35914" y="2534263"/>
            <a:ext cx="90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FY 2016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0055" y="2563291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FY 2018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16950" y="2569489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FY 2019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2215" y="2534263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FY 2017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52" name="Right Bracket 51"/>
          <p:cNvSpPr/>
          <p:nvPr/>
        </p:nvSpPr>
        <p:spPr>
          <a:xfrm>
            <a:off x="11052437" y="3336543"/>
            <a:ext cx="285472" cy="1263562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051865" y="239408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entury Gothic" panose="020B0502020202020204" pitchFamily="34" charset="0"/>
              </a:rPr>
              <a:t>Cost (Skills) level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9682" y="3146949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Revenue </a:t>
            </a:r>
            <a:b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Profits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314634" y="3953346"/>
            <a:ext cx="280452" cy="0"/>
          </a:xfrm>
          <a:prstGeom prst="line">
            <a:avLst/>
          </a:prstGeom>
          <a:ln>
            <a:solidFill>
              <a:srgbClr val="EF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592775" y="3953346"/>
            <a:ext cx="0" cy="1045760"/>
          </a:xfrm>
          <a:prstGeom prst="straightConnector1">
            <a:avLst/>
          </a:prstGeom>
          <a:ln>
            <a:solidFill>
              <a:srgbClr val="EF2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71436" y="2824507"/>
            <a:ext cx="3623856" cy="2174599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216598" y="6404141"/>
            <a:ext cx="2528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i="1" dirty="0" smtClean="0">
                <a:latin typeface="Century Gothic" panose="020B0502020202020204" pitchFamily="34" charset="0"/>
              </a:rPr>
              <a:t>Source: Team analysis on case data</a:t>
            </a:r>
            <a:endParaRPr lang="en-IN" sz="1050" i="1" dirty="0">
              <a:latin typeface="Century Gothic" panose="020B0502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9823" y="4076885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Revenue </a:t>
            </a:r>
            <a:b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IN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Profits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408513" y="953473"/>
            <a:ext cx="2540749" cy="429014"/>
          </a:xfrm>
          <a:prstGeom prst="rect">
            <a:avLst/>
          </a:prstGeom>
          <a:solidFill>
            <a:srgbClr val="EF292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Cost Analysis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411667" y="1523830"/>
            <a:ext cx="1996682" cy="429014"/>
          </a:xfrm>
          <a:prstGeom prst="rect">
            <a:avLst/>
          </a:prstGeom>
          <a:solidFill>
            <a:srgbClr val="EF2929">
              <a:alpha val="26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Revenues &amp; ROI</a:t>
            </a:r>
            <a:endParaRPr lang="en-I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1111044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Summary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800196"/>
              </p:ext>
            </p:extLst>
          </p:nvPr>
        </p:nvGraphicFramePr>
        <p:xfrm>
          <a:off x="1416988" y="1177145"/>
          <a:ext cx="8829207" cy="500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Content Placeholder 2"/>
          <p:cNvSpPr txBox="1">
            <a:spLocks/>
          </p:cNvSpPr>
          <p:nvPr/>
        </p:nvSpPr>
        <p:spPr>
          <a:xfrm>
            <a:off x="1077278" y="1177145"/>
            <a:ext cx="9783511" cy="527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7278" y="1177145"/>
            <a:ext cx="9783511" cy="4263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Revenue vs Cost-Distribution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" y="325676"/>
            <a:ext cx="11111044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Summary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9055" y="1027167"/>
            <a:ext cx="4993599" cy="4263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Marketing Strategy for HUL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35650" y="1027166"/>
            <a:ext cx="4997004" cy="5552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36" y="2634200"/>
            <a:ext cx="5225117" cy="378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Note 1 &amp; Note 2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22474" y="2647079"/>
            <a:ext cx="5228680" cy="21110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036" y="1040074"/>
            <a:ext cx="5225117" cy="378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Recommendation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2474" y="1034292"/>
            <a:ext cx="5228680" cy="1359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6157" y="1391806"/>
            <a:ext cx="51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Reject proposal </a:t>
            </a:r>
            <a:r>
              <a:rPr lang="en-IN" dirty="0" smtClean="0">
                <a:latin typeface="Century Gothic" panose="020B0502020202020204" pitchFamily="34" charset="0"/>
              </a:rPr>
              <a:t>(as of 1 Nov 2012)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Gothic" panose="020B0502020202020204" pitchFamily="34" charset="0"/>
              </a:rPr>
              <a:t>Launch Ads on YouTube as well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21" y="3280786"/>
            <a:ext cx="5799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Sustained Profit Growths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Only 1.29% decrease in profits</a:t>
            </a:r>
            <a:endParaRPr lang="en-IN" sz="1400" dirty="0" smtClean="0">
              <a:latin typeface="Century Gothic" panose="020B0502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</a:rPr>
              <a:t>RFP should hire </a:t>
            </a:r>
            <a:r>
              <a:rPr lang="en-IN" b="1" dirty="0" smtClean="0">
                <a:latin typeface="Century Gothic" panose="020B0502020202020204" pitchFamily="34" charset="0"/>
              </a:rPr>
              <a:t>more talented actors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2474" y="5084525"/>
            <a:ext cx="5225117" cy="378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atin typeface="Century Gothic" panose="020B0502020202020204" pitchFamily="34" charset="0"/>
              </a:rPr>
              <a:t>Why expand to newer domain?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22474" y="5084525"/>
            <a:ext cx="5228680" cy="15086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latin typeface="Century Gothic" panose="020B0502020202020204" pitchFamily="34" charset="0"/>
            </a:endParaRPr>
          </a:p>
          <a:p>
            <a:endParaRPr lang="en-IN" sz="2000" dirty="0" smtClean="0">
              <a:latin typeface="Century Gothic" panose="020B0502020202020204" pitchFamily="34" charset="0"/>
            </a:endParaRP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5427016"/>
            <a:ext cx="5425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Highly profitable </a:t>
            </a:r>
            <a:r>
              <a:rPr lang="en-IN" dirty="0" smtClean="0">
                <a:latin typeface="Century Gothic" panose="020B0502020202020204" pitchFamily="34" charset="0"/>
              </a:rPr>
              <a:t>future returns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Negligible</a:t>
            </a:r>
            <a:r>
              <a:rPr lang="en-IN" dirty="0" smtClean="0">
                <a:latin typeface="Century Gothic" panose="020B0502020202020204" pitchFamily="34" charset="0"/>
              </a:rPr>
              <a:t> losses in comparison to operating profits </a:t>
            </a:r>
          </a:p>
        </p:txBody>
      </p:sp>
      <p:sp>
        <p:nvSpPr>
          <p:cNvPr id="36" name="Pentagon 35"/>
          <p:cNvSpPr/>
          <p:nvPr/>
        </p:nvSpPr>
        <p:spPr>
          <a:xfrm>
            <a:off x="6028483" y="3223674"/>
            <a:ext cx="313899" cy="1023582"/>
          </a:xfrm>
          <a:prstGeom prst="homePlate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9991" y="-1576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Scenario III: Corporate Advertisements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41537" y="1658189"/>
            <a:ext cx="5153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CSR Advertising </a:t>
            </a:r>
            <a:r>
              <a:rPr lang="en-IN" dirty="0" smtClean="0">
                <a:latin typeface="Century Gothic" panose="020B0502020202020204" pitchFamily="34" charset="0"/>
              </a:rPr>
              <a:t>will give sudden boost to the companies noble policies &amp; strategies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 smtClean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Gothic" panose="020B0502020202020204" pitchFamily="34" charset="0"/>
              </a:rPr>
              <a:t>Product Line Specific </a:t>
            </a:r>
            <a:r>
              <a:rPr lang="en-IN" b="1" dirty="0" smtClean="0">
                <a:latin typeface="Century Gothic" panose="020B0502020202020204" pitchFamily="34" charset="0"/>
              </a:rPr>
              <a:t>online events</a:t>
            </a:r>
            <a:r>
              <a:rPr lang="en-IN" dirty="0" smtClean="0">
                <a:latin typeface="Century Gothic" panose="020B0502020202020204" pitchFamily="34" charset="0"/>
              </a:rPr>
              <a:t> can be channelized via </a:t>
            </a:r>
            <a:r>
              <a:rPr lang="en-IN" b="1" dirty="0" smtClean="0">
                <a:latin typeface="Century Gothic" panose="020B0502020202020204" pitchFamily="34" charset="0"/>
              </a:rPr>
              <a:t>Facebook &amp; YouTube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b="1" dirty="0" smtClean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entury Gothic" panose="020B0502020202020204" pitchFamily="34" charset="0"/>
              </a:rPr>
              <a:t>Better controlled consumer insights </a:t>
            </a:r>
            <a:r>
              <a:rPr lang="en-IN" dirty="0" smtClean="0">
                <a:latin typeface="Century Gothic" panose="020B0502020202020204" pitchFamily="34" charset="0"/>
              </a:rPr>
              <a:t>through the applications of Big-Data in Marketing &amp; Consumer Analytics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918" y="2043671"/>
            <a:ext cx="9144000" cy="1008063"/>
          </a:xfrm>
        </p:spPr>
        <p:txBody>
          <a:bodyPr/>
          <a:lstStyle/>
          <a:p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Kriti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Case Study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16" y="236081"/>
            <a:ext cx="1325300" cy="993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86880" y="1351330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 smtClean="0">
                <a:latin typeface="Century Gothic" panose="020B0502020202020204" pitchFamily="34" charset="0"/>
              </a:rPr>
              <a:t>Team </a:t>
            </a:r>
            <a:r>
              <a:rPr lang="en-IN" sz="1600" b="1" u="sng" dirty="0" err="1" smtClean="0">
                <a:latin typeface="Century Gothic" panose="020B0502020202020204" pitchFamily="34" charset="0"/>
              </a:rPr>
              <a:t>Umiam</a:t>
            </a:r>
            <a:endParaRPr lang="en-IN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2216" y="3238071"/>
            <a:ext cx="39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Century Gothic" panose="020B0502020202020204" pitchFamily="34" charset="0"/>
              </a:rPr>
              <a:t>Questions?</a:t>
            </a:r>
            <a:endParaRPr lang="en-IN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11062" cy="447005"/>
          </a:xfrm>
        </p:spPr>
        <p:txBody>
          <a:bodyPr>
            <a:noAutofit/>
          </a:bodyPr>
          <a:lstStyle/>
          <a:p>
            <a:r>
              <a:rPr lang="en-IN" sz="2800" u="sng" dirty="0" smtClean="0">
                <a:latin typeface="Century Gothic" panose="020B0502020202020204" pitchFamily="34" charset="0"/>
              </a:rPr>
              <a:t>Appendix I</a:t>
            </a:r>
            <a:endParaRPr lang="en-IN" sz="2800" u="sng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661"/>
            <a:ext cx="10687334" cy="34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2239851" cy="447005"/>
          </a:xfrm>
        </p:spPr>
        <p:txBody>
          <a:bodyPr>
            <a:noAutofit/>
          </a:bodyPr>
          <a:lstStyle/>
          <a:p>
            <a:r>
              <a:rPr lang="en-IN" sz="2800" u="sng" dirty="0" smtClean="0">
                <a:latin typeface="Century Gothic" panose="020B0502020202020204" pitchFamily="34" charset="0"/>
              </a:rPr>
              <a:t>Appendix II</a:t>
            </a:r>
            <a:endParaRPr lang="en-IN" sz="2800" u="sng" dirty="0">
              <a:latin typeface="Century Gothic" panose="020B0502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196661" y="812130"/>
            <a:ext cx="2239851" cy="447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196661" y="1893418"/>
            <a:ext cx="9222347" cy="527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175002" y="1893418"/>
            <a:ext cx="10420084" cy="368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Ref1:</a:t>
            </a:r>
            <a:br>
              <a:rPr lang="en-IN" sz="2000" dirty="0">
                <a:latin typeface="Century Gothic" panose="020B0502020202020204" pitchFamily="34" charset="0"/>
              </a:rPr>
            </a:br>
            <a:r>
              <a:rPr lang="en-IN" sz="2000" dirty="0">
                <a:latin typeface="Century Gothic" panose="020B0502020202020204" pitchFamily="34" charset="0"/>
                <a:hlinkClick r:id="rId4"/>
              </a:rPr>
              <a:t>http://</a:t>
            </a:r>
            <a:r>
              <a:rPr lang="en-IN" sz="2000" dirty="0" smtClean="0">
                <a:latin typeface="Century Gothic" panose="020B0502020202020204" pitchFamily="34" charset="0"/>
                <a:hlinkClick r:id="rId4"/>
              </a:rPr>
              <a:t>www.afaqs.com/news/story/41820_Online-Ad-Spends-in-India-to-touch-Rs-3575-crore-by-March-2015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entury Gothic" panose="020B0502020202020204" pitchFamily="34" charset="0"/>
              </a:rPr>
              <a:t>Ref2</a:t>
            </a:r>
            <a:r>
              <a:rPr lang="en-IN" sz="2000" dirty="0">
                <a:latin typeface="Century Gothic" panose="020B0502020202020204" pitchFamily="34" charset="0"/>
              </a:rPr>
              <a:t>:</a:t>
            </a:r>
            <a:br>
              <a:rPr lang="en-IN" sz="2000" dirty="0">
                <a:latin typeface="Century Gothic" panose="020B0502020202020204" pitchFamily="34" charset="0"/>
              </a:rPr>
            </a:br>
            <a:r>
              <a:rPr lang="en-IN" sz="2000" dirty="0">
                <a:latin typeface="Century Gothic" panose="020B0502020202020204" pitchFamily="34" charset="0"/>
                <a:hlinkClick r:id="rId5"/>
              </a:rPr>
              <a:t>http://www.on-click.es/limitless/why-flipkart-is-likely-to-succeed-with-its-upcoming-app-only-avatar</a:t>
            </a:r>
            <a:r>
              <a:rPr lang="en-IN" sz="2000" dirty="0" smtClean="0">
                <a:latin typeface="Century Gothic" panose="020B0502020202020204" pitchFamily="34" charset="0"/>
                <a:hlinkClick r:id="rId5"/>
              </a:rPr>
              <a:t>/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entury Gothic" panose="020B0502020202020204" pitchFamily="34" charset="0"/>
              </a:rPr>
              <a:t>Ref3</a:t>
            </a:r>
            <a:r>
              <a:rPr lang="en-IN" sz="2000" dirty="0">
                <a:latin typeface="Century Gothic" panose="020B0502020202020204" pitchFamily="34" charset="0"/>
              </a:rPr>
              <a:t>:</a:t>
            </a:r>
            <a:br>
              <a:rPr lang="en-IN" sz="2000" dirty="0">
                <a:latin typeface="Century Gothic" panose="020B0502020202020204" pitchFamily="34" charset="0"/>
              </a:rPr>
            </a:br>
            <a:r>
              <a:rPr lang="en-IN" sz="2000" dirty="0">
                <a:latin typeface="Century Gothic" panose="020B0502020202020204" pitchFamily="34" charset="0"/>
                <a:hlinkClick r:id="rId6"/>
              </a:rPr>
              <a:t>http://www.digitalstrategyconsulting.com/india</a:t>
            </a:r>
            <a:r>
              <a:rPr lang="en-IN" sz="2000" dirty="0" smtClean="0">
                <a:latin typeface="Century Gothic" panose="020B0502020202020204" pitchFamily="34" charset="0"/>
                <a:hlinkClick r:id="rId6"/>
              </a:rPr>
              <a:t>/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entury Gothic" panose="020B0502020202020204" pitchFamily="34" charset="0"/>
              </a:rPr>
              <a:t>Ref4:</a:t>
            </a:r>
            <a:r>
              <a:rPr lang="en-IN" sz="2000" dirty="0">
                <a:latin typeface="Century Gothic" panose="020B0502020202020204" pitchFamily="34" charset="0"/>
              </a:rPr>
              <a:t/>
            </a:r>
            <a:br>
              <a:rPr lang="en-IN" sz="2000" dirty="0">
                <a:latin typeface="Century Gothic" panose="020B0502020202020204" pitchFamily="34" charset="0"/>
              </a:rPr>
            </a:br>
            <a:r>
              <a:rPr lang="en-IN" sz="2000" dirty="0">
                <a:latin typeface="Century Gothic" panose="020B0502020202020204" pitchFamily="34" charset="0"/>
                <a:hlinkClick r:id="rId7"/>
              </a:rPr>
              <a:t>https://webrepublic.com/en/blog/2015/2/16/infographic-everything-about-youtube-marketing</a:t>
            </a:r>
            <a:r>
              <a:rPr lang="en-IN" sz="2000" dirty="0" smtClean="0">
                <a:latin typeface="Century Gothic" panose="020B0502020202020204" pitchFamily="34" charset="0"/>
                <a:hlinkClick r:id="rId7"/>
              </a:rPr>
              <a:t>/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entury Gothic" panose="020B0502020202020204" pitchFamily="34" charset="0"/>
              </a:rPr>
              <a:t>Ref5</a:t>
            </a:r>
            <a:r>
              <a:rPr lang="en-IN" sz="2000" dirty="0">
                <a:latin typeface="Century Gothic" panose="020B0502020202020204" pitchFamily="34" charset="0"/>
              </a:rPr>
              <a:t>:</a:t>
            </a:r>
            <a:br>
              <a:rPr lang="en-IN" sz="2000" dirty="0">
                <a:latin typeface="Century Gothic" panose="020B0502020202020204" pitchFamily="34" charset="0"/>
              </a:rPr>
            </a:br>
            <a:r>
              <a:rPr lang="en-IN" sz="2000" dirty="0">
                <a:latin typeface="Century Gothic" panose="020B0502020202020204" pitchFamily="34" charset="0"/>
              </a:rPr>
              <a:t>	</a:t>
            </a:r>
            <a:r>
              <a:rPr lang="en-IN" sz="2000" dirty="0">
                <a:latin typeface="Century Gothic" panose="020B0502020202020204" pitchFamily="34" charset="0"/>
                <a:hlinkClick r:id="rId8"/>
              </a:rPr>
              <a:t>http://www.medianama.com/2015/02/223-advertising-in-india</a:t>
            </a:r>
            <a:r>
              <a:rPr lang="en-IN" sz="2000" dirty="0" smtClean="0">
                <a:latin typeface="Century Gothic" panose="020B0502020202020204" pitchFamily="34" charset="0"/>
                <a:hlinkClick r:id="rId8"/>
              </a:rPr>
              <a:t>/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entury Gothic" panose="020B0502020202020204" pitchFamily="34" charset="0"/>
              </a:rPr>
              <a:t>Ref6:</a:t>
            </a:r>
            <a:br>
              <a:rPr lang="en-IN" sz="2000" dirty="0" smtClean="0">
                <a:latin typeface="Century Gothic" panose="020B0502020202020204" pitchFamily="34" charset="0"/>
              </a:rPr>
            </a:br>
            <a:r>
              <a:rPr lang="en-IN" sz="2000" dirty="0" smtClean="0">
                <a:latin typeface="Century Gothic" panose="020B0502020202020204" pitchFamily="34" charset="0"/>
                <a:hlinkClick r:id="rId9"/>
              </a:rPr>
              <a:t>http://www.ambientinsight.com/Resources/Documents/AmbientInsight_SeriousPlay2014_WW_2013_2018_GameBasedLearning_Market.pdf</a:t>
            </a:r>
            <a:endParaRPr lang="en-IN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latin typeface="Century Gothic" panose="020B0502020202020204" pitchFamily="34" charset="0"/>
            </a:endParaRPr>
          </a:p>
          <a:p>
            <a:r>
              <a:rPr lang="en-IN" sz="2000" dirty="0" smtClean="0">
                <a:latin typeface="Century Gothic" panose="020B0502020202020204" pitchFamily="34" charset="0"/>
              </a:rPr>
              <a:t/>
            </a:r>
            <a:br>
              <a:rPr lang="en-IN" sz="2000" dirty="0" smtClean="0">
                <a:latin typeface="Century Gothic" panose="020B0502020202020204" pitchFamily="34" charset="0"/>
              </a:rPr>
            </a:br>
            <a:endParaRPr lang="en-IN" sz="20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16598" y="288730"/>
            <a:ext cx="10831712" cy="413360"/>
          </a:xfrm>
          <a:solidFill>
            <a:srgbClr val="FFABAB"/>
          </a:solidFill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Century Gothic" panose="020B0502020202020204" pitchFamily="34" charset="0"/>
              </a:rPr>
              <a:t>Objective and Motivation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 descr="https://brailleworks.com/wp-content/uploads/2014/01/Grade-2-Braille-Examp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9" y="1288033"/>
            <a:ext cx="4888518" cy="1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5865091" y="1288033"/>
            <a:ext cx="5252383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Help Visually challenged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054" y="1748234"/>
            <a:ext cx="5192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Improve their daily life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boost educational prospects.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Making them aware of the growing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Provide assistance in other diverse fields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make them self-reliant.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5091" y="1315741"/>
            <a:ext cx="5252383" cy="2212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35709" y="3786909"/>
            <a:ext cx="4839855" cy="291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535709" y="3786909"/>
            <a:ext cx="4839855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Motivation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709" y="4247110"/>
            <a:ext cx="4839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disability isolates a person from its other normal </a:t>
            </a:r>
            <a:r>
              <a:rPr lang="en-IN" dirty="0" err="1" smtClean="0"/>
              <a:t>peers.So,we</a:t>
            </a:r>
            <a:r>
              <a:rPr lang="en-IN" dirty="0" smtClean="0"/>
              <a:t> thought that use of modern technology can help them overcome the barrier of social </a:t>
            </a:r>
            <a:r>
              <a:rPr lang="en-IN" dirty="0" err="1" smtClean="0"/>
              <a:t>disparity.Moreover,reading</a:t>
            </a:r>
            <a:r>
              <a:rPr lang="en-IN" dirty="0" smtClean="0"/>
              <a:t> and writing is a powerful weapon to express one’s </a:t>
            </a:r>
            <a:r>
              <a:rPr lang="en-IN" dirty="0" err="1" smtClean="0"/>
              <a:t>emotions,so</a:t>
            </a:r>
            <a:r>
              <a:rPr lang="en-IN" dirty="0" smtClean="0"/>
              <a:t> we chose to develop a prototype of a device that types in a script specially designed </a:t>
            </a:r>
            <a:r>
              <a:rPr lang="en-IN" dirty="0"/>
              <a:t>f</a:t>
            </a:r>
            <a:r>
              <a:rPr lang="en-IN" dirty="0" smtClean="0"/>
              <a:t>or them-</a:t>
            </a:r>
            <a:r>
              <a:rPr lang="en-IN" b="1" dirty="0" smtClean="0"/>
              <a:t>’Braille’.</a:t>
            </a:r>
            <a:endParaRPr lang="en-IN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73" y="3786909"/>
            <a:ext cx="5191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About the prototype-</a:t>
            </a:r>
            <a:r>
              <a:rPr lang="en-IN" sz="3200" dirty="0" err="1" smtClean="0">
                <a:latin typeface="Century Gothic" panose="020B0502020202020204" pitchFamily="34" charset="0"/>
              </a:rPr>
              <a:t>Eazy</a:t>
            </a:r>
            <a:r>
              <a:rPr lang="en-IN" sz="3200" dirty="0" smtClean="0">
                <a:latin typeface="Century Gothic" panose="020B0502020202020204" pitchFamily="34" charset="0"/>
              </a:rPr>
              <a:t> Type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57699"/>
            <a:ext cx="955224" cy="716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164" y="1032558"/>
            <a:ext cx="4285671" cy="411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General Description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07127"/>
            <a:ext cx="4154311" cy="23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2" y="4142063"/>
            <a:ext cx="4097633" cy="23049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313382" y="6132945"/>
            <a:ext cx="1717963" cy="2770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5091" y="5855855"/>
            <a:ext cx="2189018" cy="831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00218" y="4978561"/>
            <a:ext cx="2732236" cy="2399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2354" y="4394345"/>
            <a:ext cx="1707864" cy="159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0218" y="4392659"/>
            <a:ext cx="18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Connecting</a:t>
            </a:r>
            <a:r>
              <a:rPr lang="en-IN" dirty="0" smtClean="0"/>
              <a:t> </a:t>
            </a:r>
            <a:r>
              <a:rPr lang="en-IN" sz="1600" dirty="0" smtClean="0"/>
              <a:t>wires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7799" y="5020024"/>
            <a:ext cx="16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Arduino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514109" y="5763491"/>
            <a:ext cx="118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Resistors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1345" y="6303756"/>
            <a:ext cx="14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Breadboard</a:t>
            </a:r>
            <a:endParaRPr lang="en-IN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282545" y="2493818"/>
            <a:ext cx="1099128" cy="17641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39928" y="4146438"/>
            <a:ext cx="15794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Capacitive</a:t>
            </a:r>
            <a:r>
              <a:rPr lang="en-IN" dirty="0" smtClean="0"/>
              <a:t> </a:t>
            </a:r>
            <a:r>
              <a:rPr lang="en-IN" sz="1600" dirty="0" smtClean="0"/>
              <a:t>Sensor</a:t>
            </a:r>
            <a:endParaRPr lang="en-IN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97164" y="1032558"/>
            <a:ext cx="4285670" cy="2816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25837" y="1443578"/>
            <a:ext cx="428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Prototype is basically a typing device that produces output in Braille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takes input by touch on capacitor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Micro-controller used in this device is Arduino ATmega328P.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Working Principles of </a:t>
            </a:r>
            <a:r>
              <a:rPr lang="en-IN" sz="3200" dirty="0" err="1" smtClean="0">
                <a:latin typeface="Century Gothic" panose="020B0502020202020204" pitchFamily="34" charset="0"/>
              </a:rPr>
              <a:t>Eazy</a:t>
            </a:r>
            <a:r>
              <a:rPr lang="en-IN" sz="3200" dirty="0" smtClean="0">
                <a:latin typeface="Century Gothic" panose="020B0502020202020204" pitchFamily="34" charset="0"/>
              </a:rPr>
              <a:t> Type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93870477"/>
              </p:ext>
            </p:extLst>
          </p:nvPr>
        </p:nvGraphicFramePr>
        <p:xfrm>
          <a:off x="2031999" y="719666"/>
          <a:ext cx="8700655" cy="589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29991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Circuit Analysis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8" y="905292"/>
            <a:ext cx="6075270" cy="5541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1091" y="2618311"/>
            <a:ext cx="4756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Pins 2,34,5,9,10,11,12 are connected to capacitive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Arduino receives a signal if the sensors are touched.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Based on touch patterns Arduino decodes the signal and maps it to corresponding asci code  and transfers to display device configured.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Then,using</a:t>
            </a:r>
            <a:r>
              <a:rPr lang="en-IN" dirty="0" smtClean="0"/>
              <a:t> MATLAB the character received is converted to Braille Image.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4983" y="2618311"/>
            <a:ext cx="4756727" cy="30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881091" y="2229653"/>
            <a:ext cx="4858326" cy="297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81091" y="2193882"/>
            <a:ext cx="4858326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Analysis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11519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251785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Braille Script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57" y="840572"/>
            <a:ext cx="2076450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19" y="2778125"/>
            <a:ext cx="9003398" cy="3788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9782" y="1145372"/>
            <a:ext cx="441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dark dot in braille cell corresponds to a touch by corresponding finger on capacitive sensor.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11519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Braille Characters-Input Correspondence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://palmistryplus.com/wp-content/uploads/2013/02/online-palm-reading-scan-e13603781349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70" y="2016921"/>
            <a:ext cx="4656569" cy="35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07323"/>
              </p:ext>
            </p:extLst>
          </p:nvPr>
        </p:nvGraphicFramePr>
        <p:xfrm>
          <a:off x="766257" y="2669310"/>
          <a:ext cx="1209964" cy="261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82">
                  <a:extLst>
                    <a:ext uri="{9D8B030D-6E8A-4147-A177-3AD203B41FA5}">
                      <a16:colId xmlns:a16="http://schemas.microsoft.com/office/drawing/2014/main" val="3556172279"/>
                    </a:ext>
                  </a:extLst>
                </a:gridCol>
                <a:gridCol w="604982">
                  <a:extLst>
                    <a:ext uri="{9D8B030D-6E8A-4147-A177-3AD203B41FA5}">
                      <a16:colId xmlns:a16="http://schemas.microsoft.com/office/drawing/2014/main" val="2096019533"/>
                    </a:ext>
                  </a:extLst>
                </a:gridCol>
              </a:tblGrid>
              <a:tr h="871553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73273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19779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6243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744087" y="2844059"/>
            <a:ext cx="3315855" cy="6465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38036" y="2992582"/>
            <a:ext cx="2872509" cy="10848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8036" y="3371273"/>
            <a:ext cx="2503055" cy="15517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1249"/>
              </p:ext>
            </p:extLst>
          </p:nvPr>
        </p:nvGraphicFramePr>
        <p:xfrm>
          <a:off x="9490364" y="2603886"/>
          <a:ext cx="1209964" cy="261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82">
                  <a:extLst>
                    <a:ext uri="{9D8B030D-6E8A-4147-A177-3AD203B41FA5}">
                      <a16:colId xmlns:a16="http://schemas.microsoft.com/office/drawing/2014/main" val="3556172279"/>
                    </a:ext>
                  </a:extLst>
                </a:gridCol>
                <a:gridCol w="604982">
                  <a:extLst>
                    <a:ext uri="{9D8B030D-6E8A-4147-A177-3AD203B41FA5}">
                      <a16:colId xmlns:a16="http://schemas.microsoft.com/office/drawing/2014/main" val="2096019533"/>
                    </a:ext>
                  </a:extLst>
                </a:gridCol>
              </a:tblGrid>
              <a:tr h="871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73273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19779"/>
                  </a:ext>
                </a:extLst>
              </a:tr>
              <a:tr h="871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62436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460836" y="2743200"/>
            <a:ext cx="3315855" cy="6465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64218" y="2992582"/>
            <a:ext cx="2812473" cy="7389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24436" y="3463636"/>
            <a:ext cx="2452255" cy="13946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182" y="5376172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Braille Cell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63127" y="6339107"/>
            <a:ext cx="1331765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Hand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67564" y="4812019"/>
            <a:ext cx="764889" cy="15270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02283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2207" y="3716397"/>
            <a:ext cx="4435074" cy="460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Necessity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6598" y="325676"/>
            <a:ext cx="10831712" cy="413360"/>
          </a:xfrm>
          <a:prstGeom prst="rect">
            <a:avLst/>
          </a:prstGeom>
          <a:solidFill>
            <a:srgbClr val="FFABAB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Century Gothic" panose="020B0502020202020204" pitchFamily="34" charset="0"/>
              </a:rPr>
              <a:t> Necessity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777720"/>
              </p:ext>
            </p:extLst>
          </p:nvPr>
        </p:nvGraphicFramePr>
        <p:xfrm>
          <a:off x="318198" y="851902"/>
          <a:ext cx="4383111" cy="2630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467" y="3080708"/>
            <a:ext cx="310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1-educated;2-uneducated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712207" y="4241255"/>
            <a:ext cx="4435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India being home to maximum no. of blinds in </a:t>
            </a:r>
            <a:r>
              <a:rPr lang="en-IN" dirty="0" err="1" smtClean="0"/>
              <a:t>world,it</a:t>
            </a:r>
            <a:r>
              <a:rPr lang="en-IN" dirty="0" smtClean="0"/>
              <a:t> is very important to increase their literacy rate for country’s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will increase employment opportunities for the challenged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First-hand experience of growing technology.</a:t>
            </a: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528422"/>
              </p:ext>
            </p:extLst>
          </p:nvPr>
        </p:nvGraphicFramePr>
        <p:xfrm>
          <a:off x="6271491" y="889412"/>
          <a:ext cx="4396509" cy="267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2207" y="3716397"/>
            <a:ext cx="4435074" cy="2841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474" y="211519"/>
            <a:ext cx="955224" cy="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1379</Words>
  <Application>Microsoft Office PowerPoint</Application>
  <PresentationFormat>Widescreen</PresentationFormat>
  <Paragraphs>385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Kriti ElectroVate Da Vinci Cup</vt:lpstr>
      <vt:lpstr>PowerPoint Presentation</vt:lpstr>
      <vt:lpstr>Objective and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THANK YOU!</vt:lpstr>
      <vt:lpstr>                             QUESTIONS?</vt:lpstr>
      <vt:lpstr>Prioritization of Issues</vt:lpstr>
      <vt:lpstr>Evaluation of Options</vt:lpstr>
      <vt:lpstr>Evaluation of Options</vt:lpstr>
      <vt:lpstr>Analysis</vt:lpstr>
      <vt:lpstr>Recommendation</vt:lpstr>
      <vt:lpstr>PowerPoint Presentation</vt:lpstr>
      <vt:lpstr>Recommendation</vt:lpstr>
      <vt:lpstr>Evaluation of Idea</vt:lpstr>
      <vt:lpstr>Evaluation of Idea</vt:lpstr>
      <vt:lpstr>Evaluation of Idea</vt:lpstr>
      <vt:lpstr>Financial analysis</vt:lpstr>
      <vt:lpstr>Summary</vt:lpstr>
      <vt:lpstr>Summary</vt:lpstr>
      <vt:lpstr>Kriti Case Study</vt:lpstr>
      <vt:lpstr>Appendix I</vt:lpstr>
      <vt:lpstr>Appendix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Gajpal</dc:creator>
  <cp:lastModifiedBy>Windows User</cp:lastModifiedBy>
  <cp:revision>590</cp:revision>
  <dcterms:created xsi:type="dcterms:W3CDTF">2015-12-18T17:05:33Z</dcterms:created>
  <dcterms:modified xsi:type="dcterms:W3CDTF">2016-02-21T00:02:27Z</dcterms:modified>
</cp:coreProperties>
</file>