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85" r:id="rId3"/>
    <p:sldId id="257" r:id="rId4"/>
    <p:sldId id="258" r:id="rId5"/>
    <p:sldId id="259" r:id="rId6"/>
    <p:sldId id="260" r:id="rId7"/>
    <p:sldId id="261" r:id="rId8"/>
    <p:sldId id="262" r:id="rId9"/>
    <p:sldId id="287" r:id="rId10"/>
    <p:sldId id="263" r:id="rId11"/>
    <p:sldId id="264" r:id="rId12"/>
    <p:sldId id="265" r:id="rId13"/>
    <p:sldId id="266" r:id="rId14"/>
    <p:sldId id="267" r:id="rId15"/>
    <p:sldId id="268" r:id="rId16"/>
    <p:sldId id="270" r:id="rId17"/>
    <p:sldId id="269" r:id="rId18"/>
    <p:sldId id="271" r:id="rId19"/>
    <p:sldId id="272" r:id="rId20"/>
    <p:sldId id="273" r:id="rId21"/>
    <p:sldId id="274" r:id="rId22"/>
    <p:sldId id="275" r:id="rId23"/>
    <p:sldId id="278" r:id="rId24"/>
    <p:sldId id="279" r:id="rId25"/>
    <p:sldId id="281" r:id="rId26"/>
    <p:sldId id="289" r:id="rId27"/>
    <p:sldId id="291" r:id="rId28"/>
    <p:sldId id="284" r:id="rId29"/>
    <p:sldId id="290"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1D9"/>
          </a:solidFill>
        </a:fill>
      </a:tcStyle>
    </a:wholeTbl>
    <a:band2H>
      <a:tcTxStyle/>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9EE"/>
          </a:solidFill>
        </a:fill>
      </a:tcStyle>
    </a:wholeTbl>
    <a:band2H>
      <a:tcTxStyle/>
      <a:tcStyle>
        <a:tcBdr/>
        <a:fill>
          <a:solidFill>
            <a:srgbClr val="F3F4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3"/>
          </a:solidFill>
        </a:fill>
      </a:tcStyle>
    </a:wholeTbl>
    <a:band2H>
      <a:tcTxStyle/>
      <a:tcStyle>
        <a:tcBdr/>
        <a:fill>
          <a:solidFill>
            <a:srgbClr val="F8F9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00100" y="596903"/>
            <a:ext cx="6613574" cy="505970"/>
          </a:xfrm>
          <a:prstGeom prst="rect">
            <a:avLst/>
          </a:prstGeom>
        </p:spPr>
        <p:txBody>
          <a:bodyPr lIns="0" tIns="0" rIns="0" bIns="0"/>
          <a:lstStyle>
            <a:lvl1pPr>
              <a:defRPr sz="3600">
                <a:solidFill>
                  <a:schemeClr val="accent1"/>
                </a:solidFill>
                <a:latin typeface="Kontrapunkt Bob Light"/>
                <a:ea typeface="Kontrapunkt Bob Light"/>
                <a:cs typeface="Kontrapunkt Bob Light"/>
                <a:sym typeface="Kontrapunkt Bob Light"/>
              </a:defRPr>
            </a:lvl1pPr>
          </a:lstStyle>
          <a:p>
            <a:r>
              <a:t>Title Text</a:t>
            </a:r>
          </a:p>
        </p:txBody>
      </p:sp>
      <p:sp>
        <p:nvSpPr>
          <p:cNvPr id="12" name="Body Level One…"/>
          <p:cNvSpPr txBox="1">
            <a:spLocks noGrp="1"/>
          </p:cNvSpPr>
          <p:nvPr>
            <p:ph type="body" sz="quarter" idx="1"/>
          </p:nvPr>
        </p:nvSpPr>
        <p:spPr>
          <a:xfrm>
            <a:off x="800101" y="1861625"/>
            <a:ext cx="3409658" cy="516989"/>
          </a:xfrm>
          <a:prstGeom prst="rect">
            <a:avLst/>
          </a:prstGeom>
        </p:spPr>
        <p:txBody>
          <a:bodyPr lIns="0" tIns="0" rIns="0" bIns="0"/>
          <a:lstStyle>
            <a:lvl1pPr marL="0" indent="0">
              <a:buSzTx/>
              <a:buFontTx/>
              <a:buNone/>
              <a:defRPr sz="1600">
                <a:solidFill>
                  <a:schemeClr val="accent1"/>
                </a:solidFill>
                <a:latin typeface="Kontrapunkt Bob"/>
                <a:ea typeface="Kontrapunkt Bob"/>
                <a:cs typeface="Kontrapunkt Bob"/>
                <a:sym typeface="Kontrapunkt Bob"/>
              </a:defRPr>
            </a:lvl1pPr>
            <a:lvl2pPr marL="0" indent="457198">
              <a:buSzTx/>
              <a:buFontTx/>
              <a:buNone/>
              <a:defRPr sz="1600">
                <a:solidFill>
                  <a:schemeClr val="accent1"/>
                </a:solidFill>
                <a:latin typeface="Kontrapunkt Bob"/>
                <a:ea typeface="Kontrapunkt Bob"/>
                <a:cs typeface="Kontrapunkt Bob"/>
                <a:sym typeface="Kontrapunkt Bob"/>
              </a:defRPr>
            </a:lvl2pPr>
            <a:lvl3pPr marL="0" indent="914394">
              <a:buSzTx/>
              <a:buFontTx/>
              <a:buNone/>
              <a:defRPr sz="1600">
                <a:solidFill>
                  <a:schemeClr val="accent1"/>
                </a:solidFill>
                <a:latin typeface="Kontrapunkt Bob"/>
                <a:ea typeface="Kontrapunkt Bob"/>
                <a:cs typeface="Kontrapunkt Bob"/>
                <a:sym typeface="Kontrapunkt Bob"/>
              </a:defRPr>
            </a:lvl3pPr>
            <a:lvl4pPr marL="0" indent="1371591">
              <a:buSzTx/>
              <a:buFontTx/>
              <a:buNone/>
              <a:defRPr sz="1600">
                <a:solidFill>
                  <a:schemeClr val="accent1"/>
                </a:solidFill>
                <a:latin typeface="Kontrapunkt Bob"/>
                <a:ea typeface="Kontrapunkt Bob"/>
                <a:cs typeface="Kontrapunkt Bob"/>
                <a:sym typeface="Kontrapunkt Bob"/>
              </a:defRPr>
            </a:lvl4pPr>
            <a:lvl5pPr marL="0" indent="1828788">
              <a:buSzTx/>
              <a:buFontTx/>
              <a:buNone/>
              <a:defRPr sz="1600">
                <a:solidFill>
                  <a:schemeClr val="accent1"/>
                </a:solidFill>
                <a:latin typeface="Kontrapunkt Bob"/>
                <a:ea typeface="Kontrapunkt Bob"/>
                <a:cs typeface="Kontrapunkt Bob"/>
                <a:sym typeface="Kontrapunkt Bob"/>
              </a:defRPr>
            </a:lvl5pPr>
          </a:lstStyle>
          <a:p>
            <a:r>
              <a:t>Body Level One</a:t>
            </a:r>
          </a:p>
          <a:p>
            <a:pPr lvl="1"/>
            <a:r>
              <a:t>Body Level Two</a:t>
            </a:r>
          </a:p>
          <a:p>
            <a:pPr lvl="2"/>
            <a:r>
              <a:t>Body Level Three</a:t>
            </a:r>
          </a:p>
          <a:p>
            <a:pPr lvl="3"/>
            <a:r>
              <a:t>Body Level Four</a:t>
            </a:r>
          </a:p>
          <a:p>
            <a:pPr lvl="4"/>
            <a:r>
              <a:t>Body Level Five</a:t>
            </a:r>
          </a:p>
        </p:txBody>
      </p:sp>
      <p:sp>
        <p:nvSpPr>
          <p:cNvPr id="13" name="Text Placeholder 12"/>
          <p:cNvSpPr>
            <a:spLocks noGrp="1"/>
          </p:cNvSpPr>
          <p:nvPr>
            <p:ph type="body" sz="quarter" idx="13"/>
          </p:nvPr>
        </p:nvSpPr>
        <p:spPr>
          <a:xfrm>
            <a:off x="4934244" y="1861625"/>
            <a:ext cx="3409658" cy="516989"/>
          </a:xfrm>
          <a:prstGeom prst="rect">
            <a:avLst/>
          </a:prstGeom>
        </p:spPr>
        <p:txBody>
          <a:bodyPr lIns="0" tIns="0" rIns="0" bIns="0"/>
          <a:lstStyle/>
          <a:p>
            <a:pPr marL="0" indent="0" algn="r">
              <a:buSzTx/>
              <a:buFontTx/>
              <a:buNone/>
              <a:defRPr sz="1600">
                <a:solidFill>
                  <a:schemeClr val="accent1"/>
                </a:solidFill>
                <a:latin typeface="Kontrapunkt Bob"/>
                <a:ea typeface="Kontrapunkt Bob"/>
                <a:cs typeface="Kontrapunkt Bob"/>
                <a:sym typeface="Kontrapunkt Bob"/>
              </a:defRPr>
            </a:pPr>
            <a:endParaRPr/>
          </a:p>
        </p:txBody>
      </p:sp>
      <p:grpSp>
        <p:nvGrpSpPr>
          <p:cNvPr id="16" name="Group 9"/>
          <p:cNvGrpSpPr/>
          <p:nvPr/>
        </p:nvGrpSpPr>
        <p:grpSpPr>
          <a:xfrm>
            <a:off x="800095" y="6172195"/>
            <a:ext cx="324384" cy="324384"/>
            <a:chOff x="-4" y="-4"/>
            <a:chExt cx="324382" cy="324382"/>
          </a:xfrm>
        </p:grpSpPr>
        <p:sp>
          <p:nvSpPr>
            <p:cNvPr id="14" name="Shape 7"/>
            <p:cNvSpPr/>
            <p:nvPr/>
          </p:nvSpPr>
          <p:spPr>
            <a:xfrm>
              <a:off x="76794" y="94966"/>
              <a:ext cx="170804" cy="134458"/>
            </a:xfrm>
            <a:custGeom>
              <a:avLst/>
              <a:gdLst/>
              <a:ahLst/>
              <a:cxnLst>
                <a:cxn ang="0">
                  <a:pos x="wd2" y="hd2"/>
                </a:cxn>
                <a:cxn ang="5400000">
                  <a:pos x="wd2" y="hd2"/>
                </a:cxn>
                <a:cxn ang="10800000">
                  <a:pos x="wd2" y="hd2"/>
                </a:cxn>
                <a:cxn ang="16200000">
                  <a:pos x="wd2" y="hd2"/>
                </a:cxn>
              </a:cxnLst>
              <a:rect l="0" t="0" r="r" b="b"/>
              <a:pathLst>
                <a:path w="20317" h="19133" extrusionOk="0">
                  <a:moveTo>
                    <a:pt x="5102" y="1944"/>
                  </a:moveTo>
                  <a:cubicBezTo>
                    <a:pt x="971" y="4812"/>
                    <a:pt x="1208" y="9482"/>
                    <a:pt x="1350" y="11210"/>
                  </a:cubicBezTo>
                  <a:cubicBezTo>
                    <a:pt x="6685" y="3649"/>
                    <a:pt x="14666" y="4016"/>
                    <a:pt x="14666" y="4016"/>
                  </a:cubicBezTo>
                  <a:cubicBezTo>
                    <a:pt x="14666" y="4016"/>
                    <a:pt x="3354" y="8659"/>
                    <a:pt x="31" y="17966"/>
                  </a:cubicBezTo>
                  <a:cubicBezTo>
                    <a:pt x="-231" y="18701"/>
                    <a:pt x="1262" y="19657"/>
                    <a:pt x="1603" y="18788"/>
                  </a:cubicBezTo>
                  <a:cubicBezTo>
                    <a:pt x="2620" y="16199"/>
                    <a:pt x="4039" y="14258"/>
                    <a:pt x="4039" y="14258"/>
                  </a:cubicBezTo>
                  <a:cubicBezTo>
                    <a:pt x="6130" y="15189"/>
                    <a:pt x="9747" y="16280"/>
                    <a:pt x="12312" y="14121"/>
                  </a:cubicBezTo>
                  <a:cubicBezTo>
                    <a:pt x="15719" y="11254"/>
                    <a:pt x="15370" y="4897"/>
                    <a:pt x="20233" y="1801"/>
                  </a:cubicBezTo>
                  <a:cubicBezTo>
                    <a:pt x="21369" y="1079"/>
                    <a:pt x="10701" y="-1943"/>
                    <a:pt x="5102" y="1944"/>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15" name="Shape 8"/>
            <p:cNvSpPr/>
            <p:nvPr/>
          </p:nvSpPr>
          <p:spPr>
            <a:xfrm>
              <a:off x="-5" y="-5"/>
              <a:ext cx="324384" cy="324384"/>
            </a:xfrm>
            <a:prstGeom prst="ellipse">
              <a:avLst/>
            </a:prstGeom>
            <a:noFill/>
            <a:ln w="6350" cap="flat">
              <a:solidFill>
                <a:schemeClr val="accent1"/>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grpSp>
      <p:sp>
        <p:nvSpPr>
          <p:cNvPr id="17" name="TextBox 7"/>
          <p:cNvSpPr txBox="1"/>
          <p:nvPr/>
        </p:nvSpPr>
        <p:spPr>
          <a:xfrm>
            <a:off x="1199204" y="6207128"/>
            <a:ext cx="385660"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800">
                <a:solidFill>
                  <a:srgbClr val="808080"/>
                </a:solidFill>
                <a:latin typeface="Kontrapunkt Bob Light"/>
                <a:ea typeface="Kontrapunkt Bob Light"/>
                <a:cs typeface="Kontrapunkt Bob Light"/>
                <a:sym typeface="Kontrapunkt Bob Light"/>
              </a:defRPr>
            </a:lvl1pPr>
          </a:lstStyle>
          <a:p>
            <a:r>
              <a:t>your</a:t>
            </a:r>
          </a:p>
        </p:txBody>
      </p:sp>
      <p:sp>
        <p:nvSpPr>
          <p:cNvPr id="18" name="TextBox 8"/>
          <p:cNvSpPr txBox="1"/>
          <p:nvPr/>
        </p:nvSpPr>
        <p:spPr>
          <a:xfrm>
            <a:off x="1199204" y="6329364"/>
            <a:ext cx="385660"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800">
                <a:solidFill>
                  <a:srgbClr val="808080"/>
                </a:solidFill>
                <a:latin typeface="Kontrapunkt Bob Light"/>
                <a:ea typeface="Kontrapunkt Bob Light"/>
                <a:cs typeface="Kontrapunkt Bob Light"/>
                <a:sym typeface="Kontrapunkt Bob Light"/>
              </a:defRPr>
            </a:lvl1pPr>
          </a:lstStyle>
          <a:p>
            <a:r>
              <a:t>LOGO</a:t>
            </a:r>
          </a:p>
        </p:txBody>
      </p:sp>
      <p:sp>
        <p:nvSpPr>
          <p:cNvPr id="19" name="TextBox 9"/>
          <p:cNvSpPr txBox="1"/>
          <p:nvPr/>
        </p:nvSpPr>
        <p:spPr>
          <a:xfrm>
            <a:off x="3765348" y="6291976"/>
            <a:ext cx="1602531"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800">
                <a:solidFill>
                  <a:srgbClr val="53585F"/>
                </a:solidFill>
                <a:latin typeface="Kontrapunkt Bob Light"/>
                <a:ea typeface="Kontrapunkt Bob Light"/>
                <a:cs typeface="Kontrapunkt Bob Light"/>
                <a:sym typeface="Kontrapunkt Bob Light"/>
              </a:defRPr>
            </a:lvl1pPr>
          </a:lstStyle>
          <a:p>
            <a:r>
              <a:t>WWW.YOURCOMPANY.COM</a:t>
            </a:r>
          </a:p>
        </p:txBody>
      </p:sp>
      <p:sp>
        <p:nvSpPr>
          <p:cNvPr id="20"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6543675" y="365125"/>
            <a:ext cx="1971676" cy="5811838"/>
          </a:xfrm>
          <a:prstGeom prst="rect">
            <a:avLst/>
          </a:prstGeom>
        </p:spPr>
        <p:txBody>
          <a:bodyPr/>
          <a:lstStyle/>
          <a:p>
            <a:r>
              <a:t>Title Text</a:t>
            </a:r>
          </a:p>
        </p:txBody>
      </p:sp>
      <p:sp>
        <p:nvSpPr>
          <p:cNvPr id="118" name="Body Level One…"/>
          <p:cNvSpPr txBox="1">
            <a:spLocks noGrp="1"/>
          </p:cNvSpPr>
          <p:nvPr>
            <p:ph type="body" idx="1"/>
          </p:nvPr>
        </p:nvSpPr>
        <p:spPr>
          <a:xfrm>
            <a:off x="628651" y="365125"/>
            <a:ext cx="5800726"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6200000">
            <a:off x="7551352" y="1645920"/>
            <a:ext cx="2438399" cy="365760"/>
          </a:xfrm>
          <a:prstGeom prst="rect">
            <a:avLst/>
          </a:prstGeom>
        </p:spPr>
        <p:txBody>
          <a:bodyPr/>
          <a:lstStyle/>
          <a:p>
            <a:fld id="{9796027F-7875-4030-9381-8BD8C4F21935}" type="datetimeFigureOut">
              <a:rPr lang="en-US" smtClean="0"/>
              <a:pPr/>
              <a:t>3/16/2018</a:t>
            </a:fld>
            <a:endParaRPr lang="en-US" dirty="0"/>
          </a:p>
        </p:txBody>
      </p:sp>
      <p:sp>
        <p:nvSpPr>
          <p:cNvPr id="6" name="Footer Placeholder 5"/>
          <p:cNvSpPr>
            <a:spLocks noGrp="1"/>
          </p:cNvSpPr>
          <p:nvPr>
            <p:ph type="ftr" sz="quarter" idx="11"/>
          </p:nvPr>
        </p:nvSpPr>
        <p:spPr>
          <a:xfrm rot="16200000">
            <a:off x="7586911" y="4048760"/>
            <a:ext cx="2367281" cy="365760"/>
          </a:xfrm>
          <a:prstGeom prst="rect">
            <a:avLst/>
          </a:prstGeom>
        </p:spPr>
        <p:txBody>
          <a:bodyPr/>
          <a:lstStyle/>
          <a:p>
            <a:endParaRPr lang="en-US" dirty="0"/>
          </a:p>
        </p:txBody>
      </p:sp>
      <p:sp>
        <p:nvSpPr>
          <p:cNvPr id="7" name="Slide Number Placeholder 6"/>
          <p:cNvSpPr>
            <a:spLocks noGrp="1"/>
          </p:cNvSpPr>
          <p:nvPr>
            <p:ph type="sldNum" sz="quarter" idx="12"/>
          </p:nvPr>
        </p:nvSpPr>
        <p:spPr>
          <a:xfrm>
            <a:off x="8240277" y="6404295"/>
            <a:ext cx="275073" cy="276999"/>
          </a:xfrm>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6" name="Title Text"/>
          <p:cNvSpPr txBox="1">
            <a:spLocks noGrp="1"/>
          </p:cNvSpPr>
          <p:nvPr>
            <p:ph type="title"/>
          </p:nvPr>
        </p:nvSpPr>
        <p:spPr>
          <a:prstGeom prst="rect">
            <a:avLst/>
          </a:prstGeom>
        </p:spPr>
        <p:txBody>
          <a:bodyPr/>
          <a:lstStyle/>
          <a:p>
            <a:r>
              <a:t>Title Text</a:t>
            </a:r>
          </a:p>
        </p:txBody>
      </p:sp>
      <p:sp>
        <p:nvSpPr>
          <p:cNvPr id="3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5" name="Title Text"/>
          <p:cNvSpPr txBox="1">
            <a:spLocks noGrp="1"/>
          </p:cNvSpPr>
          <p:nvPr>
            <p:ph type="title"/>
          </p:nvPr>
        </p:nvSpPr>
        <p:spPr>
          <a:xfrm>
            <a:off x="623889" y="1709740"/>
            <a:ext cx="7886701" cy="2852738"/>
          </a:xfrm>
          <a:prstGeom prst="rect">
            <a:avLst/>
          </a:prstGeom>
        </p:spPr>
        <p:txBody>
          <a:bodyPr anchor="b"/>
          <a:lstStyle>
            <a:lvl1pPr>
              <a:defRPr sz="6000"/>
            </a:lvl1pPr>
          </a:lstStyle>
          <a:p>
            <a:r>
              <a:t>Title Text</a:t>
            </a:r>
          </a:p>
        </p:txBody>
      </p:sp>
      <p:sp>
        <p:nvSpPr>
          <p:cNvPr id="46" name="Body Level One…"/>
          <p:cNvSpPr txBox="1">
            <a:spLocks noGrp="1"/>
          </p:cNvSpPr>
          <p:nvPr>
            <p:ph type="body" sz="quarter" idx="1"/>
          </p:nvPr>
        </p:nvSpPr>
        <p:spPr>
          <a:xfrm>
            <a:off x="623889" y="4589465"/>
            <a:ext cx="7886701" cy="1500189"/>
          </a:xfrm>
          <a:prstGeom prst="rect">
            <a:avLst/>
          </a:prstGeom>
        </p:spPr>
        <p:txBody>
          <a:bodyPr/>
          <a:lstStyle>
            <a:lvl1pPr marL="0" indent="0">
              <a:buSzTx/>
              <a:buFontTx/>
              <a:buNone/>
              <a:defRPr sz="2400"/>
            </a:lvl1pPr>
            <a:lvl2pPr marL="0" indent="457198">
              <a:buSzTx/>
              <a:buFontTx/>
              <a:buNone/>
              <a:defRPr sz="2400"/>
            </a:lvl2pPr>
            <a:lvl3pPr marL="0" indent="914394">
              <a:buSzTx/>
              <a:buFontTx/>
              <a:buNone/>
              <a:defRPr sz="2400"/>
            </a:lvl3pPr>
            <a:lvl4pPr marL="0" indent="1371591">
              <a:buSzTx/>
              <a:buFontTx/>
              <a:buNone/>
              <a:defRPr sz="2400"/>
            </a:lvl4pPr>
            <a:lvl5pPr marL="0" indent="1828788">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3" name="Title Text"/>
          <p:cNvSpPr txBox="1">
            <a:spLocks noGrp="1"/>
          </p:cNvSpPr>
          <p:nvPr>
            <p:ph type="title"/>
          </p:nvPr>
        </p:nvSpPr>
        <p:spPr>
          <a:xfrm>
            <a:off x="629841" y="365128"/>
            <a:ext cx="7886701" cy="1325563"/>
          </a:xfrm>
          <a:prstGeom prst="rect">
            <a:avLst/>
          </a:prstGeom>
        </p:spPr>
        <p:txBody>
          <a:bodyPr/>
          <a:lstStyle/>
          <a:p>
            <a:r>
              <a:t>Title Text</a:t>
            </a:r>
          </a:p>
        </p:txBody>
      </p:sp>
      <p:sp>
        <p:nvSpPr>
          <p:cNvPr id="64" name="Body Level One…"/>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2400" b="1"/>
            </a:lvl1pPr>
            <a:lvl2pPr marL="0" indent="457198">
              <a:buSzTx/>
              <a:buFontTx/>
              <a:buNone/>
              <a:defRPr sz="2400" b="1"/>
            </a:lvl2pPr>
            <a:lvl3pPr marL="0" indent="914394">
              <a:buSzTx/>
              <a:buFontTx/>
              <a:buNone/>
              <a:defRPr sz="2400" b="1"/>
            </a:lvl3pPr>
            <a:lvl4pPr marL="0" indent="1371591">
              <a:buSzTx/>
              <a:buFontTx/>
              <a:buNone/>
              <a:defRPr sz="2400" b="1"/>
            </a:lvl4pPr>
            <a:lvl5pPr marL="0" indent="1828788">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5" name="Text Placeholder 4"/>
          <p:cNvSpPr>
            <a:spLocks noGrp="1"/>
          </p:cNvSpPr>
          <p:nvPr>
            <p:ph type="body" sz="quarter" idx="13"/>
          </p:nvPr>
        </p:nvSpPr>
        <p:spPr>
          <a:xfrm>
            <a:off x="4629149" y="1681163"/>
            <a:ext cx="3887393" cy="823913"/>
          </a:xfrm>
          <a:prstGeom prst="rect">
            <a:avLst/>
          </a:prstGeom>
        </p:spPr>
        <p:txBody>
          <a:bodyPr anchor="b"/>
          <a:lstStyle/>
          <a:p>
            <a:pPr marL="0" indent="0">
              <a:buSzTx/>
              <a:buFontTx/>
              <a:buNone/>
              <a:defRPr sz="2400" b="1"/>
            </a:pPr>
            <a:endParaRP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3" name="Title Text"/>
          <p:cNvSpPr txBox="1">
            <a:spLocks noGrp="1"/>
          </p:cNvSpPr>
          <p:nvPr>
            <p:ph type="title"/>
          </p:nvPr>
        </p:nvSpPr>
        <p:spPr>
          <a:prstGeom prst="rect">
            <a:avLst/>
          </a:prstGeom>
        </p:spPr>
        <p:txBody>
          <a:bodyPr/>
          <a:lstStyle/>
          <a:p>
            <a:r>
              <a:t>Title Text</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8" name="Title Text"/>
          <p:cNvSpPr txBox="1">
            <a:spLocks noGrp="1"/>
          </p:cNvSpPr>
          <p:nvPr>
            <p:ph type="title"/>
          </p:nvPr>
        </p:nvSpPr>
        <p:spPr>
          <a:xfrm>
            <a:off x="629841" y="457200"/>
            <a:ext cx="2949179" cy="1600200"/>
          </a:xfrm>
          <a:prstGeom prst="rect">
            <a:avLst/>
          </a:prstGeom>
        </p:spPr>
        <p:txBody>
          <a:bodyPr anchor="b"/>
          <a:lstStyle>
            <a:lvl1pPr>
              <a:defRPr sz="3200"/>
            </a:lvl1pPr>
          </a:lstStyle>
          <a:p>
            <a:r>
              <a:t>Title Text</a:t>
            </a:r>
          </a:p>
        </p:txBody>
      </p:sp>
      <p:sp>
        <p:nvSpPr>
          <p:cNvPr id="89" name="Body Level One…"/>
          <p:cNvSpPr txBox="1">
            <a:spLocks noGrp="1"/>
          </p:cNvSpPr>
          <p:nvPr>
            <p:ph type="body" sz="half" idx="1"/>
          </p:nvPr>
        </p:nvSpPr>
        <p:spPr>
          <a:xfrm>
            <a:off x="3887391" y="987428"/>
            <a:ext cx="4629151" cy="4873626"/>
          </a:xfrm>
          <a:prstGeom prst="rect">
            <a:avLst/>
          </a:prstGeom>
        </p:spPr>
        <p:txBody>
          <a:bodyPr/>
          <a:lstStyle>
            <a:lvl1pPr>
              <a:defRPr sz="3200"/>
            </a:lvl1pPr>
            <a:lvl2pPr marL="718452" indent="-261254">
              <a:defRPr sz="3200"/>
            </a:lvl2pPr>
            <a:lvl3pPr marL="1219192" indent="-304797">
              <a:defRPr sz="3200"/>
            </a:lvl3pPr>
            <a:lvl4pPr marL="1737349" indent="-365756">
              <a:defRPr sz="3200"/>
            </a:lvl4pPr>
            <a:lvl5pPr marL="2194546" indent="-365756">
              <a:defRPr sz="3200"/>
            </a:lvl5pPr>
          </a:lstStyle>
          <a:p>
            <a:r>
              <a:t>Body Level One</a:t>
            </a:r>
          </a:p>
          <a:p>
            <a:pPr lvl="1"/>
            <a:r>
              <a:t>Body Level Two</a:t>
            </a:r>
          </a:p>
          <a:p>
            <a:pPr lvl="2"/>
            <a:r>
              <a:t>Body Level Three</a:t>
            </a:r>
          </a:p>
          <a:p>
            <a:pPr lvl="3"/>
            <a:r>
              <a:t>Body Level Four</a:t>
            </a:r>
          </a:p>
          <a:p>
            <a:pPr lvl="4"/>
            <a:r>
              <a:t>Body Level Five</a:t>
            </a:r>
          </a:p>
        </p:txBody>
      </p:sp>
      <p:sp>
        <p:nvSpPr>
          <p:cNvPr id="90" name="Text Placeholder 3"/>
          <p:cNvSpPr>
            <a:spLocks noGrp="1"/>
          </p:cNvSpPr>
          <p:nvPr>
            <p:ph type="body" sz="quarter" idx="13"/>
          </p:nvPr>
        </p:nvSpPr>
        <p:spPr>
          <a:xfrm>
            <a:off x="629841" y="2057400"/>
            <a:ext cx="2949180" cy="3811588"/>
          </a:xfrm>
          <a:prstGeom prst="rect">
            <a:avLst/>
          </a:prstGeom>
        </p:spPr>
        <p:txBody>
          <a:bodyPr/>
          <a:lstStyle/>
          <a:p>
            <a:pPr marL="0" indent="0">
              <a:buSzTx/>
              <a:buFontTx/>
              <a:buNone/>
              <a:defRPr sz="1600"/>
            </a:pPr>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8" name="Title Text"/>
          <p:cNvSpPr txBox="1">
            <a:spLocks noGrp="1"/>
          </p:cNvSpPr>
          <p:nvPr>
            <p:ph type="title"/>
          </p:nvPr>
        </p:nvSpPr>
        <p:spPr>
          <a:xfrm>
            <a:off x="629841" y="457200"/>
            <a:ext cx="2949179" cy="1600200"/>
          </a:xfrm>
          <a:prstGeom prst="rect">
            <a:avLst/>
          </a:prstGeom>
        </p:spPr>
        <p:txBody>
          <a:bodyPr anchor="b"/>
          <a:lstStyle>
            <a:lvl1pPr>
              <a:defRPr sz="3200"/>
            </a:lvl1pPr>
          </a:lstStyle>
          <a:p>
            <a:r>
              <a:t>Title Text</a:t>
            </a:r>
          </a:p>
        </p:txBody>
      </p:sp>
      <p:sp>
        <p:nvSpPr>
          <p:cNvPr id="99" name="Picture Placeholder 2"/>
          <p:cNvSpPr>
            <a:spLocks noGrp="1"/>
          </p:cNvSpPr>
          <p:nvPr>
            <p:ph type="pic" sz="half" idx="13"/>
          </p:nvPr>
        </p:nvSpPr>
        <p:spPr>
          <a:xfrm>
            <a:off x="3887391" y="987428"/>
            <a:ext cx="4629151" cy="4873626"/>
          </a:xfrm>
          <a:prstGeom prst="rect">
            <a:avLst/>
          </a:prstGeom>
        </p:spPr>
        <p:txBody>
          <a:bodyPr lIns="91439" rIns="91439">
            <a:noAutofit/>
          </a:bodyPr>
          <a:lstStyle/>
          <a:p>
            <a:endParaRPr/>
          </a:p>
        </p:txBody>
      </p:sp>
      <p:sp>
        <p:nvSpPr>
          <p:cNvPr id="100" name="Body Level One…"/>
          <p:cNvSpPr txBox="1">
            <a:spLocks noGrp="1"/>
          </p:cNvSpPr>
          <p:nvPr>
            <p:ph type="body" sz="quarter" idx="1"/>
          </p:nvPr>
        </p:nvSpPr>
        <p:spPr>
          <a:xfrm>
            <a:off x="629841" y="2057400"/>
            <a:ext cx="2949179" cy="3811588"/>
          </a:xfrm>
          <a:prstGeom prst="rect">
            <a:avLst/>
          </a:prstGeom>
        </p:spPr>
        <p:txBody>
          <a:bodyPr/>
          <a:lstStyle>
            <a:lvl1pPr marL="0" indent="0">
              <a:buSzTx/>
              <a:buFontTx/>
              <a:buNone/>
              <a:defRPr sz="1600"/>
            </a:lvl1pPr>
            <a:lvl2pPr marL="0" indent="457198">
              <a:buSzTx/>
              <a:buFontTx/>
              <a:buNone/>
              <a:defRPr sz="1600"/>
            </a:lvl2pPr>
            <a:lvl3pPr marL="0" indent="914394">
              <a:buSzTx/>
              <a:buFontTx/>
              <a:buNone/>
              <a:defRPr sz="1600"/>
            </a:lvl3pPr>
            <a:lvl4pPr marL="0" indent="1371591">
              <a:buSzTx/>
              <a:buFontTx/>
              <a:buNone/>
              <a:defRPr sz="1600"/>
            </a:lvl4pPr>
            <a:lvl5pPr marL="0" indent="1828788">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1" y="365128"/>
            <a:ext cx="7886701"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1" y="1825625"/>
            <a:ext cx="7886701"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56726" y="6404295"/>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394"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597" marR="0" indent="-228597"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895" marR="0" indent="-266697"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2" marR="0" indent="-320037"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189" marR="0" indent="-355596"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386" marR="0" indent="-355596"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584" marR="0" indent="-355597"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781" marR="0" indent="-355596"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5978" marR="0" indent="-355596"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175" marR="0" indent="-355596" algn="l" defTabSz="914394"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39"/>
          <p:cNvSpPr/>
          <p:nvPr/>
        </p:nvSpPr>
        <p:spPr>
          <a:xfrm>
            <a:off x="0" y="6035321"/>
            <a:ext cx="9144000" cy="847850"/>
          </a:xfrm>
          <a:prstGeom prst="rect">
            <a:avLst/>
          </a:prstGeom>
          <a:solidFill>
            <a:srgbClr val="FFFFFF"/>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29" name="Shape 39"/>
          <p:cNvSpPr/>
          <p:nvPr/>
        </p:nvSpPr>
        <p:spPr>
          <a:xfrm>
            <a:off x="658090" y="2133600"/>
            <a:ext cx="7543801" cy="4749571"/>
          </a:xfrm>
          <a:prstGeom prst="rect">
            <a:avLst/>
          </a:prstGeom>
          <a:solidFill>
            <a:schemeClr val="accent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30" name="TextBox 9"/>
          <p:cNvSpPr txBox="1"/>
          <p:nvPr/>
        </p:nvSpPr>
        <p:spPr>
          <a:xfrm>
            <a:off x="800096" y="2906720"/>
            <a:ext cx="6902309" cy="52918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lnSpc>
                <a:spcPts val="4000"/>
              </a:lnSpc>
              <a:defRPr sz="3600" b="1">
                <a:solidFill>
                  <a:srgbClr val="FFFFFF"/>
                </a:solidFill>
              </a:defRPr>
            </a:lvl1pPr>
          </a:lstStyle>
          <a:p>
            <a:r>
              <a:t>Automobile Engine Test Results </a:t>
            </a:r>
          </a:p>
        </p:txBody>
      </p:sp>
      <p:pic>
        <p:nvPicPr>
          <p:cNvPr id="131" name="Picture 2" descr="Picture 2"/>
          <p:cNvPicPr>
            <a:picLocks noChangeAspect="1"/>
          </p:cNvPicPr>
          <p:nvPr/>
        </p:nvPicPr>
        <p:blipFill>
          <a:blip r:embed="rId2" cstate="print">
            <a:extLst/>
          </a:blip>
          <a:stretch>
            <a:fillRect/>
          </a:stretch>
        </p:blipFill>
        <p:spPr>
          <a:xfrm>
            <a:off x="7482723" y="118057"/>
            <a:ext cx="1595468" cy="1595467"/>
          </a:xfrm>
          <a:prstGeom prst="rect">
            <a:avLst/>
          </a:prstGeom>
          <a:ln w="12700">
            <a:miter lim="400000"/>
          </a:ln>
        </p:spPr>
      </p:pic>
      <p:sp>
        <p:nvSpPr>
          <p:cNvPr id="132" name="TextBox 3"/>
          <p:cNvSpPr txBox="1"/>
          <p:nvPr/>
        </p:nvSpPr>
        <p:spPr>
          <a:xfrm>
            <a:off x="4475017" y="5638799"/>
            <a:ext cx="3726874"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solidFill>
                  <a:srgbClr val="FFFFFF"/>
                </a:solidFill>
              </a:defRPr>
            </a:pPr>
            <a:r>
              <a:t>Presented By:</a:t>
            </a:r>
          </a:p>
          <a:p>
            <a:pPr>
              <a:defRPr sz="2000" b="1">
                <a:solidFill>
                  <a:srgbClr val="FFFFFF"/>
                </a:solidFill>
              </a:defRPr>
            </a:pPr>
            <a:r>
              <a:rPr smtClean="0"/>
              <a:t>Ko</a:t>
            </a:r>
            <a:r>
              <a:rPr lang="en-US" dirty="0" err="1" smtClean="0"/>
              <a:t>bbajigari</a:t>
            </a:r>
            <a:r>
              <a:rPr lang="en-US" dirty="0" smtClean="0"/>
              <a:t> </a:t>
            </a:r>
            <a:r>
              <a:rPr lang="en-US" dirty="0" err="1" smtClean="0"/>
              <a:t>Rahul</a:t>
            </a:r>
            <a:r>
              <a:rPr smtClean="0"/>
              <a:t>- 15</a:t>
            </a:r>
            <a:r>
              <a:rPr lang="en-US" dirty="0" smtClean="0"/>
              <a:t>83</a:t>
            </a: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29"/>
                                        </p:tgtEl>
                                        <p:attrNameLst>
                                          <p:attrName>style.visibility</p:attrName>
                                        </p:attrNameLst>
                                      </p:cBhvr>
                                      <p:to>
                                        <p:strVal val="visible"/>
                                      </p:to>
                                    </p:set>
                                    <p:animEffect transition="in" filter="dissolve">
                                      <p:cBhvr>
                                        <p:cTn id="7" dur="500"/>
                                        <p:tgtEl>
                                          <p:spTgt spid="129"/>
                                        </p:tgtEl>
                                      </p:cBhvr>
                                    </p:animEffect>
                                  </p:childTnLst>
                                </p:cTn>
                              </p:par>
                            </p:childTnLst>
                          </p:cTn>
                        </p:par>
                        <p:par>
                          <p:cTn id="8" fill="hold">
                            <p:stCondLst>
                              <p:cond delay="500"/>
                            </p:stCondLst>
                            <p:childTnLst>
                              <p:par>
                                <p:cTn id="9" presetID="18" presetClass="entr" presetSubtype="6" fill="hold" grpId="2" nodeType="afterEffect">
                                  <p:stCondLst>
                                    <p:cond delay="0"/>
                                  </p:stCondLst>
                                  <p:iterate>
                                    <p:tmAbs val="0"/>
                                  </p:iterate>
                                  <p:childTnLst>
                                    <p:set>
                                      <p:cBhvr>
                                        <p:cTn id="10" fill="hold"/>
                                        <p:tgtEl>
                                          <p:spTgt spid="130"/>
                                        </p:tgtEl>
                                        <p:attrNameLst>
                                          <p:attrName>style.visibility</p:attrName>
                                        </p:attrNameLst>
                                      </p:cBhvr>
                                      <p:to>
                                        <p:strVal val="visible"/>
                                      </p:to>
                                    </p:set>
                                    <p:animEffect transition="in" filter="strips(downRight)">
                                      <p:cBhvr>
                                        <p:cTn id="1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1" animBg="1" advAuto="0"/>
      <p:bldP spid="130" grpId="2"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bearing.png" descr="bearing.png"/>
          <p:cNvPicPr>
            <a:picLocks noChangeAspect="1"/>
          </p:cNvPicPr>
          <p:nvPr/>
        </p:nvPicPr>
        <p:blipFill>
          <a:blip r:embed="rId2">
            <a:extLst/>
          </a:blip>
          <a:stretch>
            <a:fillRect/>
          </a:stretch>
        </p:blipFill>
        <p:spPr>
          <a:xfrm>
            <a:off x="0" y="770133"/>
            <a:ext cx="9144000" cy="523063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bearing.vendor across testAB.png" descr="bearing.vendor across testAB.png"/>
          <p:cNvPicPr>
            <a:picLocks noChangeAspect="1"/>
          </p:cNvPicPr>
          <p:nvPr/>
        </p:nvPicPr>
        <p:blipFill>
          <a:blip r:embed="rId2">
            <a:extLst/>
          </a:blip>
          <a:stretch>
            <a:fillRect/>
          </a:stretch>
        </p:blipFill>
        <p:spPr>
          <a:xfrm>
            <a:off x="0" y="214290"/>
            <a:ext cx="8929718" cy="664371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cam.arrangement.png" descr="cam.arrangement.png"/>
          <p:cNvPicPr>
            <a:picLocks noChangeAspect="1"/>
          </p:cNvPicPr>
          <p:nvPr/>
        </p:nvPicPr>
        <p:blipFill>
          <a:blip r:embed="rId2">
            <a:extLst/>
          </a:blip>
          <a:stretch>
            <a:fillRect/>
          </a:stretch>
        </p:blipFill>
        <p:spPr>
          <a:xfrm>
            <a:off x="0" y="571480"/>
            <a:ext cx="9144000" cy="592101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cylinder.deactivation acroos TESTAB4.png" descr="cylinder.deactivation acroos TESTAB4.png"/>
          <p:cNvPicPr>
            <a:picLocks noChangeAspect="1"/>
          </p:cNvPicPr>
          <p:nvPr/>
        </p:nvPicPr>
        <p:blipFill>
          <a:blip r:embed="rId2">
            <a:extLst/>
          </a:blip>
          <a:stretch>
            <a:fillRect/>
          </a:stretch>
        </p:blipFill>
        <p:spPr>
          <a:xfrm>
            <a:off x="1079500" y="349250"/>
            <a:ext cx="7569200" cy="61595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cylinder.deactivation.png" descr="cylinder.deactivation.png"/>
          <p:cNvPicPr>
            <a:picLocks noChangeAspect="1"/>
          </p:cNvPicPr>
          <p:nvPr/>
        </p:nvPicPr>
        <p:blipFill>
          <a:blip r:embed="rId2">
            <a:extLst/>
          </a:blip>
          <a:stretch>
            <a:fillRect/>
          </a:stretch>
        </p:blipFill>
        <p:spPr>
          <a:xfrm>
            <a:off x="0" y="365504"/>
            <a:ext cx="9144000" cy="5921016"/>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ylinder.deactivation acroos TESTAB4.png" descr="cylinder.deactivation acroos TESTAB4.png"/>
          <p:cNvPicPr>
            <a:picLocks noChangeAspect="1"/>
          </p:cNvPicPr>
          <p:nvPr/>
        </p:nvPicPr>
        <p:blipFill>
          <a:blip r:embed="rId2">
            <a:extLst/>
          </a:blip>
          <a:stretch>
            <a:fillRect/>
          </a:stretch>
        </p:blipFill>
        <p:spPr>
          <a:xfrm>
            <a:off x="787400" y="215625"/>
            <a:ext cx="7897615" cy="642675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fuel.type across TESTAB.png" descr="fuel.type across TESTAB.png"/>
          <p:cNvPicPr>
            <a:picLocks noChangeAspect="1"/>
          </p:cNvPicPr>
          <p:nvPr/>
        </p:nvPicPr>
        <p:blipFill>
          <a:blip r:embed="rId2">
            <a:extLst/>
          </a:blip>
          <a:stretch>
            <a:fillRect/>
          </a:stretch>
        </p:blipFill>
        <p:spPr>
          <a:xfrm>
            <a:off x="285720" y="428604"/>
            <a:ext cx="7569200" cy="61595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fuel.type.png" descr="fuel.type.png"/>
          <p:cNvPicPr>
            <a:picLocks noChangeAspect="1"/>
          </p:cNvPicPr>
          <p:nvPr/>
        </p:nvPicPr>
        <p:blipFill>
          <a:blip r:embed="rId2">
            <a:extLst/>
          </a:blip>
          <a:stretch>
            <a:fillRect/>
          </a:stretch>
        </p:blipFill>
        <p:spPr>
          <a:xfrm>
            <a:off x="0" y="357166"/>
            <a:ext cx="9144000" cy="592101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eak.power.png" descr="peak.power.png"/>
          <p:cNvPicPr>
            <a:picLocks noChangeAspect="1"/>
          </p:cNvPicPr>
          <p:nvPr/>
        </p:nvPicPr>
        <p:blipFill>
          <a:blip r:embed="rId2">
            <a:extLst/>
          </a:blip>
          <a:stretch>
            <a:fillRect/>
          </a:stretch>
        </p:blipFill>
        <p:spPr>
          <a:xfrm>
            <a:off x="0" y="571480"/>
            <a:ext cx="9144000" cy="592101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eak.power across testAB.png" descr="peak.power across testAB.png"/>
          <p:cNvPicPr>
            <a:picLocks noChangeAspect="1"/>
          </p:cNvPicPr>
          <p:nvPr/>
        </p:nvPicPr>
        <p:blipFill>
          <a:blip r:embed="rId2">
            <a:extLst/>
          </a:blip>
          <a:stretch>
            <a:fillRect/>
          </a:stretch>
        </p:blipFill>
        <p:spPr>
          <a:xfrm>
            <a:off x="1231900" y="450850"/>
            <a:ext cx="7569200" cy="61595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Agenda </a:t>
            </a:r>
            <a:endParaRPr lang="en-IN" dirty="0">
              <a:solidFill>
                <a:schemeClr val="accent1"/>
              </a:solidFill>
            </a:endParaRPr>
          </a:p>
        </p:txBody>
      </p:sp>
      <p:sp>
        <p:nvSpPr>
          <p:cNvPr id="3" name="Text Placeholder 2"/>
          <p:cNvSpPr>
            <a:spLocks noGrp="1"/>
          </p:cNvSpPr>
          <p:nvPr>
            <p:ph type="body" idx="1"/>
          </p:nvPr>
        </p:nvSpPr>
        <p:spPr/>
        <p:txBody>
          <a:bodyPr>
            <a:normAutofit lnSpcReduction="10000"/>
          </a:bodyPr>
          <a:lstStyle/>
          <a:p>
            <a:pPr marL="285750" indent="-285750">
              <a:buFont typeface="Arial" pitchFamily="34" charset="0"/>
              <a:buChar char="•"/>
            </a:pPr>
            <a:r>
              <a:rPr lang="en-US" dirty="0" smtClean="0"/>
              <a:t>Problem Statement</a:t>
            </a:r>
          </a:p>
          <a:p>
            <a:pPr marL="285750" indent="-285750">
              <a:buFont typeface="Arial" pitchFamily="34" charset="0"/>
              <a:buChar char="•"/>
            </a:pPr>
            <a:r>
              <a:rPr lang="en-US" dirty="0" smtClean="0"/>
              <a:t>Domain Understanding</a:t>
            </a:r>
          </a:p>
          <a:p>
            <a:pPr marL="285750" indent="-285750">
              <a:buFont typeface="Arial" pitchFamily="34" charset="0"/>
              <a:buChar char="•"/>
            </a:pPr>
            <a:r>
              <a:rPr lang="en-US" dirty="0" smtClean="0"/>
              <a:t>Data Understanding	</a:t>
            </a:r>
          </a:p>
          <a:p>
            <a:pPr marL="285750" indent="-285750">
              <a:buFont typeface="Arial" pitchFamily="34" charset="0"/>
              <a:buChar char="•"/>
            </a:pPr>
            <a:r>
              <a:rPr lang="en-US" dirty="0" smtClean="0"/>
              <a:t>Data Analysis </a:t>
            </a:r>
          </a:p>
          <a:p>
            <a:pPr marL="285750" indent="-285750">
              <a:buFont typeface="Arial" pitchFamily="34" charset="0"/>
              <a:buChar char="•"/>
            </a:pPr>
            <a:r>
              <a:rPr lang="en-US" dirty="0" smtClean="0"/>
              <a:t>Data Preprocessing</a:t>
            </a:r>
          </a:p>
          <a:p>
            <a:pPr marL="285750" indent="-285750">
              <a:buFont typeface="Arial" pitchFamily="34" charset="0"/>
              <a:buChar char="•"/>
            </a:pPr>
            <a:r>
              <a:rPr lang="en-US" dirty="0" smtClean="0"/>
              <a:t>Data Visualizations</a:t>
            </a:r>
          </a:p>
          <a:p>
            <a:pPr marL="285750" indent="-285750">
              <a:buFont typeface="Arial" pitchFamily="34" charset="0"/>
              <a:buChar char="•"/>
            </a:pPr>
            <a:r>
              <a:rPr lang="en-US" dirty="0" smtClean="0"/>
              <a:t>Model Building</a:t>
            </a:r>
          </a:p>
          <a:p>
            <a:pPr marL="285750" indent="-285750">
              <a:buFont typeface="Arial" pitchFamily="34" charset="0"/>
              <a:buChar char="•"/>
            </a:pPr>
            <a:r>
              <a:rPr lang="en-US" dirty="0" smtClean="0"/>
              <a:t>Conclusion</a:t>
            </a:r>
          </a:p>
          <a:p>
            <a:pPr marL="285750" indent="-285750">
              <a:buFont typeface="Arial" pitchFamily="34" charset="0"/>
              <a:buChar char="•"/>
            </a:pPr>
            <a:r>
              <a:rPr lang="en-US" dirty="0" smtClean="0"/>
              <a:t>Summary</a:t>
            </a:r>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ston.type.png" descr="piston.type.png"/>
          <p:cNvPicPr>
            <a:picLocks noChangeAspect="1"/>
          </p:cNvPicPr>
          <p:nvPr/>
        </p:nvPicPr>
        <p:blipFill>
          <a:blip r:embed="rId2">
            <a:extLst/>
          </a:blip>
          <a:stretch>
            <a:fillRect/>
          </a:stretch>
        </p:blipFill>
        <p:spPr>
          <a:xfrm>
            <a:off x="0" y="468492"/>
            <a:ext cx="9144000" cy="592101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ston.type across testAB4.png" descr="piston.type across testAB4.png"/>
          <p:cNvPicPr>
            <a:picLocks noChangeAspect="1"/>
          </p:cNvPicPr>
          <p:nvPr/>
        </p:nvPicPr>
        <p:blipFill>
          <a:blip r:embed="rId2">
            <a:extLst/>
          </a:blip>
          <a:stretch>
            <a:fillRect/>
          </a:stretch>
        </p:blipFill>
        <p:spPr>
          <a:xfrm>
            <a:off x="1168400" y="641350"/>
            <a:ext cx="7569200" cy="61595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testAB.png" descr="testAB.png"/>
          <p:cNvPicPr>
            <a:picLocks noChangeAspect="1"/>
          </p:cNvPicPr>
          <p:nvPr/>
        </p:nvPicPr>
        <p:blipFill>
          <a:blip r:embed="rId2">
            <a:extLst/>
          </a:blip>
          <a:stretch>
            <a:fillRect/>
          </a:stretch>
        </p:blipFill>
        <p:spPr>
          <a:xfrm>
            <a:off x="0" y="468492"/>
            <a:ext cx="9144000" cy="5921016"/>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ctrTitle"/>
          </p:nvPr>
        </p:nvSpPr>
        <p:spPr>
          <a:xfrm>
            <a:off x="565978" y="304948"/>
            <a:ext cx="7758046" cy="405645"/>
          </a:xfrm>
          <a:prstGeom prst="rect">
            <a:avLst/>
          </a:prstGeom>
        </p:spPr>
        <p:txBody>
          <a:bodyPr>
            <a:normAutofit fontScale="90000"/>
          </a:bodyPr>
          <a:lstStyle/>
          <a:p>
            <a:pPr algn="ctr" defTabSz="365757">
              <a:defRPr sz="2360"/>
            </a:pPr>
            <a:r>
              <a:t>List of Machine Learning Algorithms </a:t>
            </a:r>
          </a:p>
          <a:p>
            <a:pPr algn="ctr" defTabSz="365757">
              <a:defRPr sz="2360"/>
            </a:pPr>
            <a:r>
              <a:t> </a:t>
            </a:r>
          </a:p>
        </p:txBody>
      </p:sp>
      <p:sp>
        <p:nvSpPr>
          <p:cNvPr id="254"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20</a:t>
            </a:r>
          </a:p>
        </p:txBody>
      </p:sp>
      <p:sp>
        <p:nvSpPr>
          <p:cNvPr id="255" name="Oval 4"/>
          <p:cNvSpPr/>
          <p:nvPr/>
        </p:nvSpPr>
        <p:spPr>
          <a:xfrm>
            <a:off x="1368425" y="1865084"/>
            <a:ext cx="1790701"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56" name="Oval 5"/>
          <p:cNvSpPr/>
          <p:nvPr/>
        </p:nvSpPr>
        <p:spPr>
          <a:xfrm>
            <a:off x="3667125" y="1865084"/>
            <a:ext cx="1790701"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57" name="Oval 6"/>
          <p:cNvSpPr/>
          <p:nvPr/>
        </p:nvSpPr>
        <p:spPr>
          <a:xfrm>
            <a:off x="5965825" y="1793106"/>
            <a:ext cx="1790700"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58" name="Rectangle 8"/>
          <p:cNvSpPr/>
          <p:nvPr/>
        </p:nvSpPr>
        <p:spPr>
          <a:xfrm>
            <a:off x="1133475" y="3408891"/>
            <a:ext cx="6623051" cy="405645"/>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9" name="Oval 13"/>
          <p:cNvSpPr/>
          <p:nvPr/>
        </p:nvSpPr>
        <p:spPr>
          <a:xfrm>
            <a:off x="1387475" y="3983099"/>
            <a:ext cx="1790700"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60" name="Oval 14"/>
          <p:cNvSpPr/>
          <p:nvPr/>
        </p:nvSpPr>
        <p:spPr>
          <a:xfrm>
            <a:off x="3676650" y="3983099"/>
            <a:ext cx="1790700"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61" name="Oval 15"/>
          <p:cNvSpPr/>
          <p:nvPr/>
        </p:nvSpPr>
        <p:spPr>
          <a:xfrm>
            <a:off x="5965825" y="3983099"/>
            <a:ext cx="1790700" cy="17907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262" name="Rectangle 17"/>
          <p:cNvSpPr/>
          <p:nvPr/>
        </p:nvSpPr>
        <p:spPr>
          <a:xfrm>
            <a:off x="1133475" y="5399906"/>
            <a:ext cx="6623051" cy="405645"/>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63" name="Logistic…"/>
          <p:cNvSpPr txBox="1"/>
          <p:nvPr/>
        </p:nvSpPr>
        <p:spPr>
          <a:xfrm>
            <a:off x="1689522" y="2265680"/>
            <a:ext cx="1159630" cy="6502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a:solidFill>
                  <a:srgbClr val="FFFFFF"/>
                </a:solidFill>
              </a:defRPr>
            </a:pPr>
            <a:r>
              <a:t>Logistic </a:t>
            </a:r>
          </a:p>
          <a:p>
            <a:pPr>
              <a:defRPr>
                <a:solidFill>
                  <a:srgbClr val="FFFFFF"/>
                </a:solidFill>
              </a:defRPr>
            </a:pPr>
            <a:r>
              <a:t>Regression </a:t>
            </a:r>
          </a:p>
        </p:txBody>
      </p:sp>
      <p:sp>
        <p:nvSpPr>
          <p:cNvPr id="264" name="Random…"/>
          <p:cNvSpPr txBox="1"/>
          <p:nvPr/>
        </p:nvSpPr>
        <p:spPr>
          <a:xfrm>
            <a:off x="3937422" y="2252980"/>
            <a:ext cx="984497" cy="6502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a:solidFill>
                  <a:srgbClr val="FFFFFF"/>
                </a:solidFill>
              </a:defRPr>
            </a:pPr>
            <a:r>
              <a:t>Random </a:t>
            </a:r>
          </a:p>
          <a:p>
            <a:pPr>
              <a:defRPr>
                <a:solidFill>
                  <a:srgbClr val="FFFFFF"/>
                </a:solidFill>
              </a:defRPr>
            </a:pPr>
            <a:r>
              <a:t>Forest</a:t>
            </a:r>
          </a:p>
        </p:txBody>
      </p:sp>
      <p:sp>
        <p:nvSpPr>
          <p:cNvPr id="265" name="C 5.0"/>
          <p:cNvSpPr txBox="1"/>
          <p:nvPr/>
        </p:nvSpPr>
        <p:spPr>
          <a:xfrm>
            <a:off x="6603443" y="2392680"/>
            <a:ext cx="567145" cy="370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FFFFFF"/>
                </a:solidFill>
              </a:defRPr>
            </a:lvl1pPr>
          </a:lstStyle>
          <a:p>
            <a:r>
              <a:t>C 5.0</a:t>
            </a:r>
          </a:p>
        </p:txBody>
      </p:sp>
      <p:sp>
        <p:nvSpPr>
          <p:cNvPr id="266" name="SVM"/>
          <p:cNvSpPr txBox="1"/>
          <p:nvPr/>
        </p:nvSpPr>
        <p:spPr>
          <a:xfrm>
            <a:off x="1878855" y="4507609"/>
            <a:ext cx="769841" cy="370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FFFFFF"/>
                </a:solidFill>
              </a:defRPr>
            </a:lvl1pPr>
          </a:lstStyle>
          <a:p>
            <a:r>
              <a:t>SVM </a:t>
            </a:r>
          </a:p>
        </p:txBody>
      </p:sp>
      <p:sp>
        <p:nvSpPr>
          <p:cNvPr id="267" name="XG-Boost"/>
          <p:cNvSpPr txBox="1"/>
          <p:nvPr/>
        </p:nvSpPr>
        <p:spPr>
          <a:xfrm>
            <a:off x="4092700" y="4488759"/>
            <a:ext cx="958600" cy="370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FFFFFF"/>
                </a:solidFill>
              </a:defRPr>
            </a:lvl1pPr>
          </a:lstStyle>
          <a:p>
            <a:r>
              <a:t>XG-Boost</a:t>
            </a:r>
          </a:p>
        </p:txBody>
      </p:sp>
      <p:sp>
        <p:nvSpPr>
          <p:cNvPr id="268" name="R-part"/>
          <p:cNvSpPr txBox="1"/>
          <p:nvPr/>
        </p:nvSpPr>
        <p:spPr>
          <a:xfrm>
            <a:off x="6495304" y="4421800"/>
            <a:ext cx="684125" cy="370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FFFFFF"/>
                </a:solidFill>
              </a:defRPr>
            </a:lvl1pPr>
          </a:lstStyle>
          <a:p>
            <a:r>
              <a:t>R-part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53"/>
                                        </p:tgtEl>
                                        <p:attrNameLst>
                                          <p:attrName>style.visibility</p:attrName>
                                        </p:attrNameLst>
                                      </p:cBhvr>
                                      <p:to>
                                        <p:strVal val="visible"/>
                                      </p:to>
                                    </p:set>
                                    <p:animEffect transition="in" filter="dissolve">
                                      <p:cBhvr>
                                        <p:cTn id="7" dur="500"/>
                                        <p:tgtEl>
                                          <p:spTgt spid="25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55"/>
                                        </p:tgtEl>
                                        <p:attrNameLst>
                                          <p:attrName>style.visibility</p:attrName>
                                        </p:attrNameLst>
                                      </p:cBhvr>
                                      <p:to>
                                        <p:strVal val="visible"/>
                                      </p:to>
                                    </p:set>
                                    <p:animEffect transition="in" filter="dissolve">
                                      <p:cBhvr>
                                        <p:cTn id="11" dur="500"/>
                                        <p:tgtEl>
                                          <p:spTgt spid="255"/>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256"/>
                                        </p:tgtEl>
                                        <p:attrNameLst>
                                          <p:attrName>style.visibility</p:attrName>
                                        </p:attrNameLst>
                                      </p:cBhvr>
                                      <p:to>
                                        <p:strVal val="visible"/>
                                      </p:to>
                                    </p:set>
                                    <p:animEffect transition="in" filter="dissolve">
                                      <p:cBhvr>
                                        <p:cTn id="15" dur="500"/>
                                        <p:tgtEl>
                                          <p:spTgt spid="256"/>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257"/>
                                        </p:tgtEl>
                                        <p:attrNameLst>
                                          <p:attrName>style.visibility</p:attrName>
                                        </p:attrNameLst>
                                      </p:cBhvr>
                                      <p:to>
                                        <p:strVal val="visible"/>
                                      </p:to>
                                    </p:set>
                                    <p:animEffect transition="in" filter="dissolve">
                                      <p:cBhvr>
                                        <p:cTn id="19" dur="500"/>
                                        <p:tgtEl>
                                          <p:spTgt spid="257"/>
                                        </p:tgtEl>
                                      </p:cBhvr>
                                    </p:animEffect>
                                  </p:childTnLst>
                                </p:cTn>
                              </p:par>
                            </p:childTnLst>
                          </p:cTn>
                        </p:par>
                        <p:par>
                          <p:cTn id="20" fill="hold">
                            <p:stCondLst>
                              <p:cond delay="2000"/>
                            </p:stCondLst>
                            <p:childTnLst>
                              <p:par>
                                <p:cTn id="21" presetID="9" presetClass="entr" fill="hold" grpId="5" nodeType="afterEffect">
                                  <p:stCondLst>
                                    <p:cond delay="0"/>
                                  </p:stCondLst>
                                  <p:iterate>
                                    <p:tmAbs val="0"/>
                                  </p:iterate>
                                  <p:childTnLst>
                                    <p:set>
                                      <p:cBhvr>
                                        <p:cTn id="22" fill="hold"/>
                                        <p:tgtEl>
                                          <p:spTgt spid="259"/>
                                        </p:tgtEl>
                                        <p:attrNameLst>
                                          <p:attrName>style.visibility</p:attrName>
                                        </p:attrNameLst>
                                      </p:cBhvr>
                                      <p:to>
                                        <p:strVal val="visible"/>
                                      </p:to>
                                    </p:set>
                                    <p:animEffect transition="in" filter="dissolve">
                                      <p:cBhvr>
                                        <p:cTn id="23" dur="500"/>
                                        <p:tgtEl>
                                          <p:spTgt spid="259"/>
                                        </p:tgtEl>
                                      </p:cBhvr>
                                    </p:animEffect>
                                  </p:childTnLst>
                                </p:cTn>
                              </p:par>
                            </p:childTnLst>
                          </p:cTn>
                        </p:par>
                        <p:par>
                          <p:cTn id="24" fill="hold">
                            <p:stCondLst>
                              <p:cond delay="2500"/>
                            </p:stCondLst>
                            <p:childTnLst>
                              <p:par>
                                <p:cTn id="25" presetID="9" presetClass="entr" fill="hold" grpId="6" nodeType="afterEffect">
                                  <p:stCondLst>
                                    <p:cond delay="0"/>
                                  </p:stCondLst>
                                  <p:iterate>
                                    <p:tmAbs val="0"/>
                                  </p:iterate>
                                  <p:childTnLst>
                                    <p:set>
                                      <p:cBhvr>
                                        <p:cTn id="26" fill="hold"/>
                                        <p:tgtEl>
                                          <p:spTgt spid="260"/>
                                        </p:tgtEl>
                                        <p:attrNameLst>
                                          <p:attrName>style.visibility</p:attrName>
                                        </p:attrNameLst>
                                      </p:cBhvr>
                                      <p:to>
                                        <p:strVal val="visible"/>
                                      </p:to>
                                    </p:set>
                                    <p:animEffect transition="in" filter="dissolve">
                                      <p:cBhvr>
                                        <p:cTn id="27" dur="500"/>
                                        <p:tgtEl>
                                          <p:spTgt spid="260"/>
                                        </p:tgtEl>
                                      </p:cBhvr>
                                    </p:animEffect>
                                  </p:childTnLst>
                                </p:cTn>
                              </p:par>
                            </p:childTnLst>
                          </p:cTn>
                        </p:par>
                        <p:par>
                          <p:cTn id="28" fill="hold">
                            <p:stCondLst>
                              <p:cond delay="3000"/>
                            </p:stCondLst>
                            <p:childTnLst>
                              <p:par>
                                <p:cTn id="29" presetID="9" presetClass="entr" fill="hold" grpId="7" nodeType="afterEffect">
                                  <p:stCondLst>
                                    <p:cond delay="0"/>
                                  </p:stCondLst>
                                  <p:iterate>
                                    <p:tmAbs val="0"/>
                                  </p:iterate>
                                  <p:childTnLst>
                                    <p:set>
                                      <p:cBhvr>
                                        <p:cTn id="30" fill="hold"/>
                                        <p:tgtEl>
                                          <p:spTgt spid="261"/>
                                        </p:tgtEl>
                                        <p:attrNameLst>
                                          <p:attrName>style.visibility</p:attrName>
                                        </p:attrNameLst>
                                      </p:cBhvr>
                                      <p:to>
                                        <p:strVal val="visible"/>
                                      </p:to>
                                    </p:set>
                                    <p:animEffect transition="in" filter="dissolve">
                                      <p:cBhvr>
                                        <p:cTn id="31"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1" animBg="1" advAuto="0"/>
      <p:bldP spid="255" grpId="2" animBg="1" advAuto="0"/>
      <p:bldP spid="256" grpId="3" animBg="1" advAuto="0"/>
      <p:bldP spid="257" grpId="4" animBg="1" advAuto="0"/>
      <p:bldP spid="259" grpId="5" animBg="1" advAuto="0"/>
      <p:bldP spid="260" grpId="6" animBg="1" advAuto="0"/>
      <p:bldP spid="261" grpId="7"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1"/>
          <p:cNvSpPr txBox="1">
            <a:spLocks noGrp="1"/>
          </p:cNvSpPr>
          <p:nvPr>
            <p:ph type="ctrTitle"/>
          </p:nvPr>
        </p:nvSpPr>
        <p:spPr>
          <a:xfrm>
            <a:off x="700080" y="685801"/>
            <a:ext cx="7758046" cy="746278"/>
          </a:xfrm>
          <a:prstGeom prst="rect">
            <a:avLst/>
          </a:prstGeom>
        </p:spPr>
        <p:txBody>
          <a:bodyPr/>
          <a:lstStyle>
            <a:lvl1pPr algn="ctr"/>
          </a:lstStyle>
          <a:p>
            <a:r>
              <a:t>Model Improvement </a:t>
            </a:r>
          </a:p>
        </p:txBody>
      </p:sp>
      <p:sp>
        <p:nvSpPr>
          <p:cNvPr id="271"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02</a:t>
            </a:r>
          </a:p>
        </p:txBody>
      </p:sp>
      <p:sp>
        <p:nvSpPr>
          <p:cNvPr id="272" name="Shape 4761"/>
          <p:cNvSpPr/>
          <p:nvPr/>
        </p:nvSpPr>
        <p:spPr>
          <a:xfrm>
            <a:off x="761469" y="2216937"/>
            <a:ext cx="2108052" cy="1355686"/>
          </a:xfrm>
          <a:prstGeom prst="roundRect">
            <a:avLst>
              <a:gd name="adj" fmla="val 7025"/>
            </a:avLst>
          </a:prstGeom>
          <a:solidFill>
            <a:srgbClr val="F1F1F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273" name="Shape 4768"/>
          <p:cNvSpPr/>
          <p:nvPr/>
        </p:nvSpPr>
        <p:spPr>
          <a:xfrm>
            <a:off x="3372711" y="2216937"/>
            <a:ext cx="2108051" cy="1355686"/>
          </a:xfrm>
          <a:prstGeom prst="roundRect">
            <a:avLst>
              <a:gd name="adj" fmla="val 7025"/>
            </a:avLst>
          </a:prstGeom>
          <a:solidFill>
            <a:srgbClr val="F1F1F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274" name="Shape 4775"/>
          <p:cNvSpPr/>
          <p:nvPr/>
        </p:nvSpPr>
        <p:spPr>
          <a:xfrm>
            <a:off x="5948333" y="2216937"/>
            <a:ext cx="2108052" cy="1355686"/>
          </a:xfrm>
          <a:prstGeom prst="roundRect">
            <a:avLst>
              <a:gd name="adj" fmla="val 7025"/>
            </a:avLst>
          </a:prstGeom>
          <a:solidFill>
            <a:srgbClr val="F1F1F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275" name="Shape 4782"/>
          <p:cNvSpPr/>
          <p:nvPr/>
        </p:nvSpPr>
        <p:spPr>
          <a:xfrm>
            <a:off x="761469" y="3921164"/>
            <a:ext cx="2108052" cy="1355686"/>
          </a:xfrm>
          <a:prstGeom prst="roundRect">
            <a:avLst>
              <a:gd name="adj" fmla="val 7025"/>
            </a:avLst>
          </a:prstGeom>
          <a:solidFill>
            <a:srgbClr val="F1F1F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276" name="Shape 4796"/>
          <p:cNvSpPr/>
          <p:nvPr/>
        </p:nvSpPr>
        <p:spPr>
          <a:xfrm>
            <a:off x="5948333" y="3921164"/>
            <a:ext cx="2108052" cy="1355686"/>
          </a:xfrm>
          <a:prstGeom prst="roundRect">
            <a:avLst>
              <a:gd name="adj" fmla="val 7025"/>
            </a:avLst>
          </a:prstGeom>
          <a:solidFill>
            <a:srgbClr val="F1F1F1"/>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grpSp>
        <p:nvGrpSpPr>
          <p:cNvPr id="279" name="Group 22"/>
          <p:cNvGrpSpPr/>
          <p:nvPr/>
        </p:nvGrpSpPr>
        <p:grpSpPr>
          <a:xfrm>
            <a:off x="2581995" y="3108391"/>
            <a:ext cx="575044" cy="575023"/>
            <a:chOff x="-7" y="-7"/>
            <a:chExt cx="575042" cy="575021"/>
          </a:xfrm>
        </p:grpSpPr>
        <p:sp>
          <p:nvSpPr>
            <p:cNvPr id="277" name="Shape 4762"/>
            <p:cNvSpPr/>
            <p:nvPr/>
          </p:nvSpPr>
          <p:spPr>
            <a:xfrm>
              <a:off x="-8" y="-8"/>
              <a:ext cx="575023" cy="575023"/>
            </a:xfrm>
            <a:prstGeom prst="ellipse">
              <a:avLst/>
            </a:prstGeom>
            <a:solidFill>
              <a:schemeClr val="accent1"/>
            </a:solidFill>
            <a:ln w="12700" cap="flat">
              <a:solidFill>
                <a:srgbClr val="FFFFFF"/>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278" name="TextBox 24"/>
            <p:cNvSpPr txBox="1"/>
            <p:nvPr/>
          </p:nvSpPr>
          <p:spPr>
            <a:xfrm>
              <a:off x="59068" y="181428"/>
              <a:ext cx="515968" cy="139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900">
                  <a:solidFill>
                    <a:srgbClr val="FFFFFF"/>
                  </a:solidFill>
                  <a:latin typeface="Kontrapunkt Bob"/>
                  <a:ea typeface="Kontrapunkt Bob"/>
                  <a:cs typeface="Kontrapunkt Bob"/>
                  <a:sym typeface="Kontrapunkt Bob"/>
                </a:defRPr>
              </a:lvl1pPr>
            </a:lstStyle>
            <a:p>
              <a:r>
                <a:t>MONDAY</a:t>
              </a:r>
            </a:p>
          </p:txBody>
        </p:sp>
      </p:grpSp>
      <p:grpSp>
        <p:nvGrpSpPr>
          <p:cNvPr id="282" name="Group 25"/>
          <p:cNvGrpSpPr/>
          <p:nvPr/>
        </p:nvGrpSpPr>
        <p:grpSpPr>
          <a:xfrm>
            <a:off x="7768858" y="3108391"/>
            <a:ext cx="575043" cy="575023"/>
            <a:chOff x="-7" y="-7"/>
            <a:chExt cx="575042" cy="575021"/>
          </a:xfrm>
        </p:grpSpPr>
        <p:sp>
          <p:nvSpPr>
            <p:cNvPr id="280" name="Shape 4776"/>
            <p:cNvSpPr/>
            <p:nvPr/>
          </p:nvSpPr>
          <p:spPr>
            <a:xfrm>
              <a:off x="-8" y="-8"/>
              <a:ext cx="575023" cy="575023"/>
            </a:xfrm>
            <a:prstGeom prst="ellipse">
              <a:avLst/>
            </a:prstGeom>
            <a:solidFill>
              <a:schemeClr val="accent1"/>
            </a:solidFill>
            <a:ln w="12700" cap="flat">
              <a:solidFill>
                <a:srgbClr val="FFFFFF"/>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281" name="TextBox 27"/>
            <p:cNvSpPr txBox="1"/>
            <p:nvPr/>
          </p:nvSpPr>
          <p:spPr>
            <a:xfrm>
              <a:off x="59068" y="181429"/>
              <a:ext cx="515968" cy="139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900">
                  <a:solidFill>
                    <a:srgbClr val="FFFFFF"/>
                  </a:solidFill>
                  <a:latin typeface="Kontrapunkt Bob"/>
                  <a:ea typeface="Kontrapunkt Bob"/>
                  <a:cs typeface="Kontrapunkt Bob"/>
                  <a:sym typeface="Kontrapunkt Bob"/>
                </a:defRPr>
              </a:lvl1pPr>
            </a:lstStyle>
            <a:p>
              <a:r>
                <a:t>Wedsday</a:t>
              </a:r>
            </a:p>
          </p:txBody>
        </p:sp>
      </p:grpSp>
      <p:grpSp>
        <p:nvGrpSpPr>
          <p:cNvPr id="285" name="Group 28"/>
          <p:cNvGrpSpPr/>
          <p:nvPr/>
        </p:nvGrpSpPr>
        <p:grpSpPr>
          <a:xfrm>
            <a:off x="2581995" y="4812617"/>
            <a:ext cx="575023" cy="575022"/>
            <a:chOff x="-7" y="-7"/>
            <a:chExt cx="575021" cy="575021"/>
          </a:xfrm>
        </p:grpSpPr>
        <p:sp>
          <p:nvSpPr>
            <p:cNvPr id="283" name="Shape 4783"/>
            <p:cNvSpPr/>
            <p:nvPr/>
          </p:nvSpPr>
          <p:spPr>
            <a:xfrm>
              <a:off x="-8" y="-8"/>
              <a:ext cx="575023" cy="575023"/>
            </a:xfrm>
            <a:prstGeom prst="ellipse">
              <a:avLst/>
            </a:prstGeom>
            <a:solidFill>
              <a:schemeClr val="accent1"/>
            </a:solidFill>
            <a:ln w="12700" cap="flat">
              <a:solidFill>
                <a:srgbClr val="FFFFFF"/>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284" name="TextBox 30"/>
            <p:cNvSpPr txBox="1"/>
            <p:nvPr/>
          </p:nvSpPr>
          <p:spPr>
            <a:xfrm>
              <a:off x="59068" y="172681"/>
              <a:ext cx="456898"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900">
                  <a:solidFill>
                    <a:srgbClr val="FFFFFF"/>
                  </a:solidFill>
                  <a:latin typeface="Kontrapunkt Bob"/>
                  <a:ea typeface="Kontrapunkt Bob"/>
                  <a:cs typeface="Kontrapunkt Bob"/>
                  <a:sym typeface="Kontrapunkt Bob"/>
                </a:defRPr>
              </a:lvl1pPr>
            </a:lstStyle>
            <a:p>
              <a:r>
                <a:t>Thursday</a:t>
              </a:r>
            </a:p>
          </p:txBody>
        </p:sp>
      </p:grpSp>
      <p:grpSp>
        <p:nvGrpSpPr>
          <p:cNvPr id="288" name="Group 34"/>
          <p:cNvGrpSpPr/>
          <p:nvPr/>
        </p:nvGrpSpPr>
        <p:grpSpPr>
          <a:xfrm>
            <a:off x="7768858" y="4812617"/>
            <a:ext cx="575022" cy="575022"/>
            <a:chOff x="-7" y="-7"/>
            <a:chExt cx="575021" cy="575021"/>
          </a:xfrm>
        </p:grpSpPr>
        <p:sp>
          <p:nvSpPr>
            <p:cNvPr id="286" name="Shape 4797"/>
            <p:cNvSpPr/>
            <p:nvPr/>
          </p:nvSpPr>
          <p:spPr>
            <a:xfrm>
              <a:off x="-8" y="-8"/>
              <a:ext cx="575023" cy="575023"/>
            </a:xfrm>
            <a:prstGeom prst="ellipse">
              <a:avLst/>
            </a:prstGeom>
            <a:solidFill>
              <a:schemeClr val="accent1"/>
            </a:solidFill>
            <a:ln w="12700" cap="flat">
              <a:solidFill>
                <a:srgbClr val="FFFFFF"/>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287" name="TextBox 36"/>
            <p:cNvSpPr txBox="1"/>
            <p:nvPr/>
          </p:nvSpPr>
          <p:spPr>
            <a:xfrm>
              <a:off x="59068" y="172681"/>
              <a:ext cx="456898" cy="139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900">
                  <a:solidFill>
                    <a:srgbClr val="FFFFFF"/>
                  </a:solidFill>
                  <a:latin typeface="Kontrapunkt Bob"/>
                  <a:ea typeface="Kontrapunkt Bob"/>
                  <a:cs typeface="Kontrapunkt Bob"/>
                  <a:sym typeface="Kontrapunkt Bob"/>
                </a:defRPr>
              </a:lvl1pPr>
            </a:lstStyle>
            <a:p>
              <a:r>
                <a:t>Friday</a:t>
              </a:r>
            </a:p>
          </p:txBody>
        </p:sp>
      </p:grpSp>
      <p:grpSp>
        <p:nvGrpSpPr>
          <p:cNvPr id="291" name="Group 37"/>
          <p:cNvGrpSpPr/>
          <p:nvPr/>
        </p:nvGrpSpPr>
        <p:grpSpPr>
          <a:xfrm>
            <a:off x="5193236" y="3108391"/>
            <a:ext cx="575022" cy="575023"/>
            <a:chOff x="-7" y="-7"/>
            <a:chExt cx="575021" cy="575021"/>
          </a:xfrm>
        </p:grpSpPr>
        <p:sp>
          <p:nvSpPr>
            <p:cNvPr id="289" name="Shape 4769"/>
            <p:cNvSpPr/>
            <p:nvPr/>
          </p:nvSpPr>
          <p:spPr>
            <a:xfrm>
              <a:off x="-8" y="-8"/>
              <a:ext cx="575023" cy="575023"/>
            </a:xfrm>
            <a:prstGeom prst="ellipse">
              <a:avLst/>
            </a:prstGeom>
            <a:solidFill>
              <a:schemeClr val="accent1"/>
            </a:solidFill>
            <a:ln w="12700" cap="flat">
              <a:solidFill>
                <a:srgbClr val="FFFFFF"/>
              </a:solidFill>
              <a:prstDash val="solid"/>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290" name="TextBox 40"/>
            <p:cNvSpPr txBox="1"/>
            <p:nvPr/>
          </p:nvSpPr>
          <p:spPr>
            <a:xfrm>
              <a:off x="59158" y="181428"/>
              <a:ext cx="456898" cy="139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900">
                  <a:solidFill>
                    <a:srgbClr val="FFFFFF"/>
                  </a:solidFill>
                  <a:latin typeface="Kontrapunkt Bob"/>
                  <a:ea typeface="Kontrapunkt Bob"/>
                  <a:cs typeface="Kontrapunkt Bob"/>
                  <a:sym typeface="Kontrapunkt Bob"/>
                </a:defRPr>
              </a:lvl1pPr>
            </a:lstStyle>
            <a:p>
              <a:r>
                <a:t>Tuesday</a:t>
              </a:r>
            </a:p>
          </p:txBody>
        </p:sp>
      </p:grpSp>
      <p:sp>
        <p:nvSpPr>
          <p:cNvPr id="292" name="Text Placeholder 2"/>
          <p:cNvSpPr txBox="1"/>
          <p:nvPr/>
        </p:nvSpPr>
        <p:spPr>
          <a:xfrm>
            <a:off x="846791" y="2329902"/>
            <a:ext cx="1924119" cy="3027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704084">
              <a:lnSpc>
                <a:spcPct val="90000"/>
              </a:lnSpc>
              <a:spcBef>
                <a:spcPts val="700"/>
              </a:spcBef>
              <a:defRPr sz="1078">
                <a:solidFill>
                  <a:schemeClr val="accent1"/>
                </a:solidFill>
                <a:latin typeface="Kontrapunkt Bob"/>
                <a:ea typeface="Kontrapunkt Bob"/>
                <a:cs typeface="Kontrapunkt Bob"/>
                <a:sym typeface="Kontrapunkt Bob"/>
              </a:defRPr>
            </a:lvl1pPr>
          </a:lstStyle>
          <a:p>
            <a:r>
              <a:t>Random forest using cross validation </a:t>
            </a:r>
          </a:p>
        </p:txBody>
      </p:sp>
      <p:sp>
        <p:nvSpPr>
          <p:cNvPr id="293" name="Text Placeholder 2"/>
          <p:cNvSpPr txBox="1"/>
          <p:nvPr/>
        </p:nvSpPr>
        <p:spPr>
          <a:xfrm>
            <a:off x="3471955" y="2350386"/>
            <a:ext cx="1924119" cy="2617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914394">
              <a:lnSpc>
                <a:spcPct val="90000"/>
              </a:lnSpc>
              <a:spcBef>
                <a:spcPts val="1000"/>
              </a:spcBef>
              <a:defRPr sz="1400">
                <a:solidFill>
                  <a:schemeClr val="accent1"/>
                </a:solidFill>
                <a:latin typeface="Kontrapunkt Bob"/>
                <a:ea typeface="Kontrapunkt Bob"/>
                <a:cs typeface="Kontrapunkt Bob"/>
                <a:sym typeface="Kontrapunkt Bob"/>
              </a:defRPr>
            </a:lvl1pPr>
          </a:lstStyle>
          <a:p>
            <a:r>
              <a:t>R- Part</a:t>
            </a:r>
          </a:p>
        </p:txBody>
      </p:sp>
      <p:sp>
        <p:nvSpPr>
          <p:cNvPr id="294" name="Text Placeholder 2"/>
          <p:cNvSpPr txBox="1"/>
          <p:nvPr/>
        </p:nvSpPr>
        <p:spPr>
          <a:xfrm>
            <a:off x="5983951" y="2303785"/>
            <a:ext cx="1924119" cy="2617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841243">
              <a:lnSpc>
                <a:spcPct val="90000"/>
              </a:lnSpc>
              <a:spcBef>
                <a:spcPts val="900"/>
              </a:spcBef>
              <a:defRPr sz="1288">
                <a:solidFill>
                  <a:schemeClr val="accent1"/>
                </a:solidFill>
                <a:latin typeface="Kontrapunkt Bob"/>
                <a:ea typeface="Kontrapunkt Bob"/>
                <a:cs typeface="Kontrapunkt Bob"/>
                <a:sym typeface="Kontrapunkt Bob"/>
              </a:defRPr>
            </a:lvl1pPr>
          </a:lstStyle>
          <a:p>
            <a:r>
              <a:rPr/>
              <a:t>Applied </a:t>
            </a:r>
            <a:r>
              <a:rPr smtClean="0"/>
              <a:t>Turng </a:t>
            </a:r>
            <a:r>
              <a:t>parameters </a:t>
            </a:r>
          </a:p>
        </p:txBody>
      </p:sp>
      <p:sp>
        <p:nvSpPr>
          <p:cNvPr id="295" name="Text Placeholder 2"/>
          <p:cNvSpPr txBox="1"/>
          <p:nvPr/>
        </p:nvSpPr>
        <p:spPr>
          <a:xfrm>
            <a:off x="1004219" y="4040397"/>
            <a:ext cx="1924119" cy="2617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914394">
              <a:lnSpc>
                <a:spcPct val="90000"/>
              </a:lnSpc>
              <a:spcBef>
                <a:spcPts val="1000"/>
              </a:spcBef>
              <a:defRPr sz="1400">
                <a:solidFill>
                  <a:schemeClr val="accent1"/>
                </a:solidFill>
                <a:latin typeface="Kontrapunkt Bob"/>
                <a:ea typeface="Kontrapunkt Bob"/>
                <a:cs typeface="Kontrapunkt Bob"/>
                <a:sym typeface="Kontrapunkt Bob"/>
              </a:defRPr>
            </a:lvl1pPr>
          </a:lstStyle>
          <a:p>
            <a:r>
              <a:t>Feature Selection </a:t>
            </a:r>
          </a:p>
        </p:txBody>
      </p:sp>
      <p:sp>
        <p:nvSpPr>
          <p:cNvPr id="296" name="Text Placeholder 2"/>
          <p:cNvSpPr txBox="1"/>
          <p:nvPr/>
        </p:nvSpPr>
        <p:spPr>
          <a:xfrm>
            <a:off x="6210598" y="4043929"/>
            <a:ext cx="1924119" cy="2617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914394">
              <a:lnSpc>
                <a:spcPct val="90000"/>
              </a:lnSpc>
              <a:spcBef>
                <a:spcPts val="1000"/>
              </a:spcBef>
              <a:defRPr sz="1400">
                <a:solidFill>
                  <a:schemeClr val="accent1"/>
                </a:solidFill>
                <a:latin typeface="Kontrapunkt Bob"/>
                <a:ea typeface="Kontrapunkt Bob"/>
                <a:cs typeface="Kontrapunkt Bob"/>
                <a:sym typeface="Kontrapunkt Bob"/>
              </a:defRPr>
            </a:lvl1pPr>
          </a:lstStyle>
          <a:p>
            <a:r>
              <a:t>Data visualisation </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79"/>
                                        </p:tgtEl>
                                        <p:attrNameLst>
                                          <p:attrName>style.visibility</p:attrName>
                                        </p:attrNameLst>
                                      </p:cBhvr>
                                      <p:to>
                                        <p:strVal val="visible"/>
                                      </p:to>
                                    </p:set>
                                    <p:animEffect transition="in" filter="dissolve">
                                      <p:cBhvr>
                                        <p:cTn id="11" dur="500"/>
                                        <p:tgtEl>
                                          <p:spTgt spid="279"/>
                                        </p:tgtEl>
                                      </p:cBhvr>
                                    </p:animEffect>
                                  </p:childTnLst>
                                </p:cTn>
                              </p:par>
                            </p:childTnLst>
                          </p:cTn>
                        </p:par>
                        <p:par>
                          <p:cTn id="12" fill="hold">
                            <p:stCondLst>
                              <p:cond delay="1000"/>
                            </p:stCondLst>
                            <p:childTnLst>
                              <p:par>
                                <p:cTn id="13" presetID="18" presetClass="entr" presetSubtype="9" fill="hold" grpId="3" nodeType="afterEffect">
                                  <p:stCondLst>
                                    <p:cond delay="0"/>
                                  </p:stCondLst>
                                  <p:iterate>
                                    <p:tmAbs val="0"/>
                                  </p:iterate>
                                  <p:childTnLst>
                                    <p:set>
                                      <p:cBhvr>
                                        <p:cTn id="14" fill="hold"/>
                                        <p:tgtEl>
                                          <p:spTgt spid="272"/>
                                        </p:tgtEl>
                                        <p:attrNameLst>
                                          <p:attrName>style.visibility</p:attrName>
                                        </p:attrNameLst>
                                      </p:cBhvr>
                                      <p:to>
                                        <p:strVal val="visible"/>
                                      </p:to>
                                    </p:set>
                                    <p:animEffect transition="in" filter="strips(upLeft)">
                                      <p:cBhvr>
                                        <p:cTn id="15" dur="500"/>
                                        <p:tgtEl>
                                          <p:spTgt spid="272"/>
                                        </p:tgtEl>
                                      </p:cBhvr>
                                    </p:animEffect>
                                  </p:childTnLst>
                                </p:cTn>
                              </p:par>
                            </p:childTnLst>
                          </p:cTn>
                        </p:par>
                        <p:par>
                          <p:cTn id="16" fill="hold">
                            <p:stCondLst>
                              <p:cond delay="1500"/>
                            </p:stCondLst>
                            <p:childTnLst>
                              <p:par>
                                <p:cTn id="17" presetID="1" presetClass="entr" presetSubtype="0" fill="hold" grpId="4" nodeType="afterEffect">
                                  <p:stCondLst>
                                    <p:cond delay="0"/>
                                  </p:stCondLst>
                                  <p:iterate>
                                    <p:tmAbs val="0"/>
                                  </p:iterate>
                                  <p:childTnLst>
                                    <p:set>
                                      <p:cBhvr>
                                        <p:cTn id="18" fill="hold"/>
                                        <p:tgtEl>
                                          <p:spTgt spid="292">
                                            <p:bg/>
                                          </p:spTgt>
                                        </p:tgtEl>
                                        <p:attrNameLst>
                                          <p:attrName>style.visibility</p:attrName>
                                        </p:attrNameLst>
                                      </p:cBhvr>
                                      <p:to>
                                        <p:strVal val="visible"/>
                                      </p:to>
                                    </p:set>
                                  </p:childTnLst>
                                </p:cTn>
                              </p:par>
                              <p:par>
                                <p:cTn id="19" presetID="1" presetClass="entr" presetSubtype="0" fill="hold" grpId="4" nodeType="withEffect">
                                  <p:stCondLst>
                                    <p:cond delay="0"/>
                                  </p:stCondLst>
                                  <p:iterate>
                                    <p:tmAbs val="0"/>
                                  </p:iterate>
                                  <p:childTnLst>
                                    <p:set>
                                      <p:cBhvr>
                                        <p:cTn id="20" fill="hold"/>
                                        <p:tgtEl>
                                          <p:spTgt spid="292">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9" presetClass="entr" fill="hold" grpId="5" nodeType="afterEffect">
                                  <p:stCondLst>
                                    <p:cond delay="0"/>
                                  </p:stCondLst>
                                  <p:iterate>
                                    <p:tmAbs val="0"/>
                                  </p:iterate>
                                  <p:childTnLst>
                                    <p:set>
                                      <p:cBhvr>
                                        <p:cTn id="23" fill="hold"/>
                                        <p:tgtEl>
                                          <p:spTgt spid="291"/>
                                        </p:tgtEl>
                                        <p:attrNameLst>
                                          <p:attrName>style.visibility</p:attrName>
                                        </p:attrNameLst>
                                      </p:cBhvr>
                                      <p:to>
                                        <p:strVal val="visible"/>
                                      </p:to>
                                    </p:set>
                                    <p:animEffect transition="in" filter="dissolve">
                                      <p:cBhvr>
                                        <p:cTn id="24" dur="500"/>
                                        <p:tgtEl>
                                          <p:spTgt spid="291"/>
                                        </p:tgtEl>
                                      </p:cBhvr>
                                    </p:animEffect>
                                  </p:childTnLst>
                                </p:cTn>
                              </p:par>
                            </p:childTnLst>
                          </p:cTn>
                        </p:par>
                        <p:par>
                          <p:cTn id="25" fill="hold">
                            <p:stCondLst>
                              <p:cond delay="2000"/>
                            </p:stCondLst>
                            <p:childTnLst>
                              <p:par>
                                <p:cTn id="26" presetID="18" presetClass="entr" presetSubtype="9" fill="hold" grpId="6" nodeType="afterEffect">
                                  <p:stCondLst>
                                    <p:cond delay="0"/>
                                  </p:stCondLst>
                                  <p:iterate>
                                    <p:tmAbs val="0"/>
                                  </p:iterate>
                                  <p:childTnLst>
                                    <p:set>
                                      <p:cBhvr>
                                        <p:cTn id="27" fill="hold"/>
                                        <p:tgtEl>
                                          <p:spTgt spid="273"/>
                                        </p:tgtEl>
                                        <p:attrNameLst>
                                          <p:attrName>style.visibility</p:attrName>
                                        </p:attrNameLst>
                                      </p:cBhvr>
                                      <p:to>
                                        <p:strVal val="visible"/>
                                      </p:to>
                                    </p:set>
                                    <p:animEffect transition="in" filter="strips(upLeft)">
                                      <p:cBhvr>
                                        <p:cTn id="28" dur="500"/>
                                        <p:tgtEl>
                                          <p:spTgt spid="273"/>
                                        </p:tgtEl>
                                      </p:cBhvr>
                                    </p:animEffect>
                                  </p:childTnLst>
                                </p:cTn>
                              </p:par>
                            </p:childTnLst>
                          </p:cTn>
                        </p:par>
                        <p:par>
                          <p:cTn id="29" fill="hold">
                            <p:stCondLst>
                              <p:cond delay="2500"/>
                            </p:stCondLst>
                            <p:childTnLst>
                              <p:par>
                                <p:cTn id="30" presetID="1" presetClass="entr" presetSubtype="0" fill="hold" grpId="7" nodeType="afterEffect">
                                  <p:stCondLst>
                                    <p:cond delay="0"/>
                                  </p:stCondLst>
                                  <p:iterate>
                                    <p:tmAbs val="0"/>
                                  </p:iterate>
                                  <p:childTnLst>
                                    <p:set>
                                      <p:cBhvr>
                                        <p:cTn id="31" fill="hold"/>
                                        <p:tgtEl>
                                          <p:spTgt spid="293">
                                            <p:bg/>
                                          </p:spTgt>
                                        </p:tgtEl>
                                        <p:attrNameLst>
                                          <p:attrName>style.visibility</p:attrName>
                                        </p:attrNameLst>
                                      </p:cBhvr>
                                      <p:to>
                                        <p:strVal val="visible"/>
                                      </p:to>
                                    </p:set>
                                  </p:childTnLst>
                                </p:cTn>
                              </p:par>
                              <p:par>
                                <p:cTn id="32" presetID="1" presetClass="entr" presetSubtype="0" fill="hold" grpId="7" nodeType="withEffect">
                                  <p:stCondLst>
                                    <p:cond delay="0"/>
                                  </p:stCondLst>
                                  <p:iterate>
                                    <p:tmAbs val="0"/>
                                  </p:iterate>
                                  <p:childTnLst>
                                    <p:set>
                                      <p:cBhvr>
                                        <p:cTn id="33" fill="hold"/>
                                        <p:tgtEl>
                                          <p:spTgt spid="293">
                                            <p:txEl>
                                              <p:pRg st="0" end="0"/>
                                            </p:txEl>
                                          </p:spTgt>
                                        </p:tgtEl>
                                        <p:attrNameLst>
                                          <p:attrName>style.visibility</p:attrName>
                                        </p:attrNameLst>
                                      </p:cBhvr>
                                      <p:to>
                                        <p:strVal val="visible"/>
                                      </p:to>
                                    </p:set>
                                  </p:childTnLst>
                                </p:cTn>
                              </p:par>
                            </p:childTnLst>
                          </p:cTn>
                        </p:par>
                        <p:par>
                          <p:cTn id="34" fill="hold">
                            <p:stCondLst>
                              <p:cond delay="2500"/>
                            </p:stCondLst>
                            <p:childTnLst>
                              <p:par>
                                <p:cTn id="35" presetID="9" presetClass="entr" fill="hold" grpId="8" nodeType="afterEffect">
                                  <p:stCondLst>
                                    <p:cond delay="0"/>
                                  </p:stCondLst>
                                  <p:iterate>
                                    <p:tmAbs val="0"/>
                                  </p:iterate>
                                  <p:childTnLst>
                                    <p:set>
                                      <p:cBhvr>
                                        <p:cTn id="36" fill="hold"/>
                                        <p:tgtEl>
                                          <p:spTgt spid="282"/>
                                        </p:tgtEl>
                                        <p:attrNameLst>
                                          <p:attrName>style.visibility</p:attrName>
                                        </p:attrNameLst>
                                      </p:cBhvr>
                                      <p:to>
                                        <p:strVal val="visible"/>
                                      </p:to>
                                    </p:set>
                                    <p:animEffect transition="in" filter="dissolve">
                                      <p:cBhvr>
                                        <p:cTn id="37" dur="500"/>
                                        <p:tgtEl>
                                          <p:spTgt spid="282"/>
                                        </p:tgtEl>
                                      </p:cBhvr>
                                    </p:animEffect>
                                  </p:childTnLst>
                                </p:cTn>
                              </p:par>
                            </p:childTnLst>
                          </p:cTn>
                        </p:par>
                        <p:par>
                          <p:cTn id="38" fill="hold">
                            <p:stCondLst>
                              <p:cond delay="3000"/>
                            </p:stCondLst>
                            <p:childTnLst>
                              <p:par>
                                <p:cTn id="39" presetID="18" presetClass="entr" presetSubtype="9" fill="hold" grpId="9" nodeType="afterEffect">
                                  <p:stCondLst>
                                    <p:cond delay="0"/>
                                  </p:stCondLst>
                                  <p:iterate>
                                    <p:tmAbs val="0"/>
                                  </p:iterate>
                                  <p:childTnLst>
                                    <p:set>
                                      <p:cBhvr>
                                        <p:cTn id="40" fill="hold"/>
                                        <p:tgtEl>
                                          <p:spTgt spid="274"/>
                                        </p:tgtEl>
                                        <p:attrNameLst>
                                          <p:attrName>style.visibility</p:attrName>
                                        </p:attrNameLst>
                                      </p:cBhvr>
                                      <p:to>
                                        <p:strVal val="visible"/>
                                      </p:to>
                                    </p:set>
                                    <p:animEffect transition="in" filter="strips(upLeft)">
                                      <p:cBhvr>
                                        <p:cTn id="41" dur="500"/>
                                        <p:tgtEl>
                                          <p:spTgt spid="274"/>
                                        </p:tgtEl>
                                      </p:cBhvr>
                                    </p:animEffect>
                                  </p:childTnLst>
                                </p:cTn>
                              </p:par>
                            </p:childTnLst>
                          </p:cTn>
                        </p:par>
                        <p:par>
                          <p:cTn id="42" fill="hold">
                            <p:stCondLst>
                              <p:cond delay="3500"/>
                            </p:stCondLst>
                            <p:childTnLst>
                              <p:par>
                                <p:cTn id="43" presetID="1" presetClass="entr" presetSubtype="0" fill="hold" grpId="10" nodeType="afterEffect">
                                  <p:stCondLst>
                                    <p:cond delay="0"/>
                                  </p:stCondLst>
                                  <p:iterate>
                                    <p:tmAbs val="0"/>
                                  </p:iterate>
                                  <p:childTnLst>
                                    <p:set>
                                      <p:cBhvr>
                                        <p:cTn id="44" fill="hold"/>
                                        <p:tgtEl>
                                          <p:spTgt spid="294">
                                            <p:bg/>
                                          </p:spTgt>
                                        </p:tgtEl>
                                        <p:attrNameLst>
                                          <p:attrName>style.visibility</p:attrName>
                                        </p:attrNameLst>
                                      </p:cBhvr>
                                      <p:to>
                                        <p:strVal val="visible"/>
                                      </p:to>
                                    </p:set>
                                  </p:childTnLst>
                                </p:cTn>
                              </p:par>
                              <p:par>
                                <p:cTn id="45" presetID="1" presetClass="entr" presetSubtype="0" fill="hold" grpId="10" nodeType="withEffect">
                                  <p:stCondLst>
                                    <p:cond delay="0"/>
                                  </p:stCondLst>
                                  <p:iterate>
                                    <p:tmAbs val="0"/>
                                  </p:iterate>
                                  <p:childTnLst>
                                    <p:set>
                                      <p:cBhvr>
                                        <p:cTn id="46" fill="hold"/>
                                        <p:tgtEl>
                                          <p:spTgt spid="294">
                                            <p:txEl>
                                              <p:pRg st="0" end="0"/>
                                            </p:txEl>
                                          </p:spTgt>
                                        </p:tgtEl>
                                        <p:attrNameLst>
                                          <p:attrName>style.visibility</p:attrName>
                                        </p:attrNameLst>
                                      </p:cBhvr>
                                      <p:to>
                                        <p:strVal val="visible"/>
                                      </p:to>
                                    </p:set>
                                  </p:childTnLst>
                                </p:cTn>
                              </p:par>
                            </p:childTnLst>
                          </p:cTn>
                        </p:par>
                        <p:par>
                          <p:cTn id="47" fill="hold">
                            <p:stCondLst>
                              <p:cond delay="3500"/>
                            </p:stCondLst>
                            <p:childTnLst>
                              <p:par>
                                <p:cTn id="48" presetID="9" presetClass="entr" fill="hold" grpId="11" nodeType="afterEffect">
                                  <p:stCondLst>
                                    <p:cond delay="0"/>
                                  </p:stCondLst>
                                  <p:iterate>
                                    <p:tmAbs val="0"/>
                                  </p:iterate>
                                  <p:childTnLst>
                                    <p:set>
                                      <p:cBhvr>
                                        <p:cTn id="49" fill="hold"/>
                                        <p:tgtEl>
                                          <p:spTgt spid="285"/>
                                        </p:tgtEl>
                                        <p:attrNameLst>
                                          <p:attrName>style.visibility</p:attrName>
                                        </p:attrNameLst>
                                      </p:cBhvr>
                                      <p:to>
                                        <p:strVal val="visible"/>
                                      </p:to>
                                    </p:set>
                                    <p:animEffect transition="in" filter="dissolve">
                                      <p:cBhvr>
                                        <p:cTn id="50" dur="500"/>
                                        <p:tgtEl>
                                          <p:spTgt spid="285"/>
                                        </p:tgtEl>
                                      </p:cBhvr>
                                    </p:animEffect>
                                  </p:childTnLst>
                                </p:cTn>
                              </p:par>
                            </p:childTnLst>
                          </p:cTn>
                        </p:par>
                        <p:par>
                          <p:cTn id="51" fill="hold">
                            <p:stCondLst>
                              <p:cond delay="4000"/>
                            </p:stCondLst>
                            <p:childTnLst>
                              <p:par>
                                <p:cTn id="52" presetID="18" presetClass="entr" presetSubtype="9" fill="hold" grpId="12" nodeType="afterEffect">
                                  <p:stCondLst>
                                    <p:cond delay="0"/>
                                  </p:stCondLst>
                                  <p:iterate>
                                    <p:tmAbs val="0"/>
                                  </p:iterate>
                                  <p:childTnLst>
                                    <p:set>
                                      <p:cBhvr>
                                        <p:cTn id="53" fill="hold"/>
                                        <p:tgtEl>
                                          <p:spTgt spid="275"/>
                                        </p:tgtEl>
                                        <p:attrNameLst>
                                          <p:attrName>style.visibility</p:attrName>
                                        </p:attrNameLst>
                                      </p:cBhvr>
                                      <p:to>
                                        <p:strVal val="visible"/>
                                      </p:to>
                                    </p:set>
                                    <p:animEffect transition="in" filter="strips(upLeft)">
                                      <p:cBhvr>
                                        <p:cTn id="54" dur="500"/>
                                        <p:tgtEl>
                                          <p:spTgt spid="275"/>
                                        </p:tgtEl>
                                      </p:cBhvr>
                                    </p:animEffect>
                                  </p:childTnLst>
                                </p:cTn>
                              </p:par>
                            </p:childTnLst>
                          </p:cTn>
                        </p:par>
                        <p:par>
                          <p:cTn id="55" fill="hold">
                            <p:stCondLst>
                              <p:cond delay="4500"/>
                            </p:stCondLst>
                            <p:childTnLst>
                              <p:par>
                                <p:cTn id="56" presetID="1" presetClass="entr" presetSubtype="0" fill="hold" grpId="13" nodeType="afterEffect">
                                  <p:stCondLst>
                                    <p:cond delay="0"/>
                                  </p:stCondLst>
                                  <p:iterate>
                                    <p:tmAbs val="0"/>
                                  </p:iterate>
                                  <p:childTnLst>
                                    <p:set>
                                      <p:cBhvr>
                                        <p:cTn id="57" fill="hold"/>
                                        <p:tgtEl>
                                          <p:spTgt spid="295">
                                            <p:bg/>
                                          </p:spTgt>
                                        </p:tgtEl>
                                        <p:attrNameLst>
                                          <p:attrName>style.visibility</p:attrName>
                                        </p:attrNameLst>
                                      </p:cBhvr>
                                      <p:to>
                                        <p:strVal val="visible"/>
                                      </p:to>
                                    </p:set>
                                  </p:childTnLst>
                                </p:cTn>
                              </p:par>
                              <p:par>
                                <p:cTn id="58" presetID="1" presetClass="entr" presetSubtype="0" fill="hold" grpId="13" nodeType="withEffect">
                                  <p:stCondLst>
                                    <p:cond delay="0"/>
                                  </p:stCondLst>
                                  <p:iterate>
                                    <p:tmAbs val="0"/>
                                  </p:iterate>
                                  <p:childTnLst>
                                    <p:set>
                                      <p:cBhvr>
                                        <p:cTn id="59" fill="hold"/>
                                        <p:tgtEl>
                                          <p:spTgt spid="295">
                                            <p:txEl>
                                              <p:pRg st="0" end="0"/>
                                            </p:txEl>
                                          </p:spTgt>
                                        </p:tgtEl>
                                        <p:attrNameLst>
                                          <p:attrName>style.visibility</p:attrName>
                                        </p:attrNameLst>
                                      </p:cBhvr>
                                      <p:to>
                                        <p:strVal val="visible"/>
                                      </p:to>
                                    </p:set>
                                  </p:childTnLst>
                                </p:cTn>
                              </p:par>
                            </p:childTnLst>
                          </p:cTn>
                        </p:par>
                        <p:par>
                          <p:cTn id="60" fill="hold">
                            <p:stCondLst>
                              <p:cond delay="4500"/>
                            </p:stCondLst>
                            <p:childTnLst>
                              <p:par>
                                <p:cTn id="61" presetID="9" presetClass="entr" fill="hold" grpId="14" nodeType="afterEffect">
                                  <p:stCondLst>
                                    <p:cond delay="0"/>
                                  </p:stCondLst>
                                  <p:iterate>
                                    <p:tmAbs val="0"/>
                                  </p:iterate>
                                  <p:childTnLst>
                                    <p:set>
                                      <p:cBhvr>
                                        <p:cTn id="62" fill="hold"/>
                                        <p:tgtEl>
                                          <p:spTgt spid="288"/>
                                        </p:tgtEl>
                                        <p:attrNameLst>
                                          <p:attrName>style.visibility</p:attrName>
                                        </p:attrNameLst>
                                      </p:cBhvr>
                                      <p:to>
                                        <p:strVal val="visible"/>
                                      </p:to>
                                    </p:set>
                                    <p:animEffect transition="in" filter="dissolve">
                                      <p:cBhvr>
                                        <p:cTn id="63" dur="500"/>
                                        <p:tgtEl>
                                          <p:spTgt spid="288"/>
                                        </p:tgtEl>
                                      </p:cBhvr>
                                    </p:animEffect>
                                  </p:childTnLst>
                                </p:cTn>
                              </p:par>
                            </p:childTnLst>
                          </p:cTn>
                        </p:par>
                        <p:par>
                          <p:cTn id="64" fill="hold">
                            <p:stCondLst>
                              <p:cond delay="5000"/>
                            </p:stCondLst>
                            <p:childTnLst>
                              <p:par>
                                <p:cTn id="65" presetID="18" presetClass="entr" presetSubtype="9" fill="hold" grpId="15" nodeType="afterEffect">
                                  <p:stCondLst>
                                    <p:cond delay="0"/>
                                  </p:stCondLst>
                                  <p:iterate>
                                    <p:tmAbs val="0"/>
                                  </p:iterate>
                                  <p:childTnLst>
                                    <p:set>
                                      <p:cBhvr>
                                        <p:cTn id="66" fill="hold"/>
                                        <p:tgtEl>
                                          <p:spTgt spid="276"/>
                                        </p:tgtEl>
                                        <p:attrNameLst>
                                          <p:attrName>style.visibility</p:attrName>
                                        </p:attrNameLst>
                                      </p:cBhvr>
                                      <p:to>
                                        <p:strVal val="visible"/>
                                      </p:to>
                                    </p:set>
                                    <p:animEffect transition="in" filter="strips(upLeft)">
                                      <p:cBhvr>
                                        <p:cTn id="67" dur="500"/>
                                        <p:tgtEl>
                                          <p:spTgt spid="276"/>
                                        </p:tgtEl>
                                      </p:cBhvr>
                                    </p:animEffect>
                                  </p:childTnLst>
                                </p:cTn>
                              </p:par>
                            </p:childTnLst>
                          </p:cTn>
                        </p:par>
                        <p:par>
                          <p:cTn id="68" fill="hold">
                            <p:stCondLst>
                              <p:cond delay="5500"/>
                            </p:stCondLst>
                            <p:childTnLst>
                              <p:par>
                                <p:cTn id="69" presetID="1" presetClass="entr" presetSubtype="0" fill="hold" grpId="16" nodeType="afterEffect">
                                  <p:stCondLst>
                                    <p:cond delay="0"/>
                                  </p:stCondLst>
                                  <p:iterate>
                                    <p:tmAbs val="0"/>
                                  </p:iterate>
                                  <p:childTnLst>
                                    <p:set>
                                      <p:cBhvr>
                                        <p:cTn id="70" fill="hold"/>
                                        <p:tgtEl>
                                          <p:spTgt spid="296">
                                            <p:bg/>
                                          </p:spTgt>
                                        </p:tgtEl>
                                        <p:attrNameLst>
                                          <p:attrName>style.visibility</p:attrName>
                                        </p:attrNameLst>
                                      </p:cBhvr>
                                      <p:to>
                                        <p:strVal val="visible"/>
                                      </p:to>
                                    </p:set>
                                  </p:childTnLst>
                                </p:cTn>
                              </p:par>
                              <p:par>
                                <p:cTn id="71" presetID="1" presetClass="entr" presetSubtype="0" fill="hold" grpId="16" nodeType="withEffect">
                                  <p:stCondLst>
                                    <p:cond delay="0"/>
                                  </p:stCondLst>
                                  <p:iterate>
                                    <p:tmAbs val="0"/>
                                  </p:iterate>
                                  <p:childTnLst>
                                    <p:set>
                                      <p:cBhvr>
                                        <p:cTn id="72" fill="hold"/>
                                        <p:tgtEl>
                                          <p:spTgt spid="2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P spid="272" grpId="3" animBg="1" advAuto="0"/>
      <p:bldP spid="273" grpId="6" animBg="1" advAuto="0"/>
      <p:bldP spid="274" grpId="9" animBg="1" advAuto="0"/>
      <p:bldP spid="275" grpId="12" animBg="1" advAuto="0"/>
      <p:bldP spid="276" grpId="15" animBg="1" advAuto="0"/>
      <p:bldP spid="279" grpId="2" animBg="1" advAuto="0"/>
      <p:bldP spid="282" grpId="8" animBg="1" advAuto="0"/>
      <p:bldP spid="285" grpId="11" animBg="1" advAuto="0"/>
      <p:bldP spid="288" grpId="14" animBg="1" advAuto="0"/>
      <p:bldP spid="291" grpId="5" animBg="1" advAuto="0"/>
      <p:bldP spid="292" grpId="4" build="p" animBg="1" advAuto="0"/>
      <p:bldP spid="293" grpId="7" build="p" animBg="1" advAuto="0"/>
      <p:bldP spid="294" grpId="10" build="p" animBg="1" advAuto="0"/>
      <p:bldP spid="295" grpId="13" build="p" animBg="1" advAuto="0"/>
      <p:bldP spid="296" grpId="16" build="p"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var imp.png" descr="var imp.png"/>
          <p:cNvPicPr>
            <a:picLocks noChangeAspect="1"/>
          </p:cNvPicPr>
          <p:nvPr/>
        </p:nvPicPr>
        <p:blipFill>
          <a:blip r:embed="rId2">
            <a:extLst/>
          </a:blip>
          <a:srcRect t="4173" r="5416"/>
          <a:stretch>
            <a:fillRect/>
          </a:stretch>
        </p:blipFill>
        <p:spPr>
          <a:xfrm>
            <a:off x="0" y="500042"/>
            <a:ext cx="8648700" cy="554076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a:t>
            </a:r>
            <a:r>
              <a:rPr lang="en-US" dirty="0" smtClean="0">
                <a:solidFill>
                  <a:schemeClr val="accent1"/>
                </a:solidFill>
              </a:rPr>
              <a:t>raining models </a:t>
            </a:r>
            <a:r>
              <a:rPr lang="en-US" dirty="0">
                <a:solidFill>
                  <a:schemeClr val="accent1"/>
                </a:solidFill>
              </a:rPr>
              <a:t>with cross validation</a:t>
            </a:r>
            <a:endParaRPr lang="en-IN" dirty="0">
              <a:solidFill>
                <a:schemeClr val="accent1"/>
              </a:solidFill>
            </a:endParaRPr>
          </a:p>
        </p:txBody>
      </p:sp>
      <p:sp>
        <p:nvSpPr>
          <p:cNvPr id="3" name="Content Placeholder 2"/>
          <p:cNvSpPr>
            <a:spLocks noGrp="1"/>
          </p:cNvSpPr>
          <p:nvPr>
            <p:ph idx="1"/>
          </p:nvPr>
        </p:nvSpPr>
        <p:spPr/>
        <p:txBody>
          <a:bodyPr>
            <a:normAutofit fontScale="62500" lnSpcReduction="20000"/>
          </a:bodyPr>
          <a:lstStyle/>
          <a:p>
            <a:r>
              <a:rPr lang="en-IN" dirty="0"/>
              <a:t>10 fold cross validation with </a:t>
            </a:r>
            <a:r>
              <a:rPr lang="en-IN" dirty="0" err="1"/>
              <a:t>tunelength</a:t>
            </a:r>
            <a:r>
              <a:rPr lang="en-IN" dirty="0"/>
              <a:t> of 3 gave following results.</a:t>
            </a:r>
          </a:p>
          <a:p>
            <a:r>
              <a:rPr lang="en-IN" dirty="0"/>
              <a:t> </a:t>
            </a:r>
            <a:r>
              <a:rPr lang="en-IN" dirty="0" smtClean="0"/>
              <a:t>Models</a:t>
            </a:r>
            <a:r>
              <a:rPr lang="en-IN" dirty="0"/>
              <a:t>: GLM, CART, GBM, RF, XGB, </a:t>
            </a:r>
            <a:r>
              <a:rPr lang="en-IN" dirty="0" err="1"/>
              <a:t>svm</a:t>
            </a:r>
            <a:endParaRPr lang="en-IN" dirty="0"/>
          </a:p>
          <a:p>
            <a:r>
              <a:rPr lang="en-IN" dirty="0"/>
              <a:t> </a:t>
            </a:r>
            <a:r>
              <a:rPr lang="en-IN" dirty="0" smtClean="0"/>
              <a:t>Number </a:t>
            </a:r>
            <a:r>
              <a:rPr lang="en-IN" dirty="0"/>
              <a:t>of resamples: 30</a:t>
            </a:r>
          </a:p>
          <a:p>
            <a:r>
              <a:rPr lang="en-IN" dirty="0" smtClean="0"/>
              <a:t> Accuracy table</a:t>
            </a:r>
            <a:endParaRPr lang="en-IN" dirty="0"/>
          </a:p>
          <a:p>
            <a:r>
              <a:rPr lang="en-IN" b="1" dirty="0"/>
              <a:t>                Min.             1st Qu.       Median      Mean         3rd Qu.      Max. </a:t>
            </a:r>
          </a:p>
          <a:p>
            <a:r>
              <a:rPr lang="en-IN" b="1" dirty="0"/>
              <a:t>GLM    0.8222222 0.8615506 0.8734177 0.8689289 0.8829114 </a:t>
            </a:r>
            <a:r>
              <a:rPr lang="en-IN" b="1" dirty="0" smtClean="0"/>
              <a:t>   0.9047619    </a:t>
            </a:r>
            <a:endParaRPr lang="en-IN" b="1" dirty="0"/>
          </a:p>
          <a:p>
            <a:r>
              <a:rPr lang="en-IN" b="1" dirty="0"/>
              <a:t>CART   0.7594937 0.8164557 0.8401899 0.8395581 0.8691531 </a:t>
            </a:r>
            <a:r>
              <a:rPr lang="en-IN" b="1" dirty="0" smtClean="0"/>
              <a:t>    0.8860759    </a:t>
            </a:r>
            <a:endParaRPr lang="en-IN" b="1" dirty="0"/>
          </a:p>
          <a:p>
            <a:r>
              <a:rPr lang="en-IN" b="1" dirty="0"/>
              <a:t>GBM   0.8253968  0.8612191 0.8734177 0.8697731 0.8829114 </a:t>
            </a:r>
            <a:r>
              <a:rPr lang="en-IN" b="1" dirty="0" smtClean="0"/>
              <a:t>   0.9047619    </a:t>
            </a:r>
            <a:endParaRPr lang="en-IN" b="1" dirty="0"/>
          </a:p>
          <a:p>
            <a:r>
              <a:rPr lang="en-IN" b="1" dirty="0"/>
              <a:t>RF       0.8222222 0.8520570 </a:t>
            </a:r>
            <a:r>
              <a:rPr lang="en-IN" b="1" dirty="0" smtClean="0"/>
              <a:t>  0.8686709 </a:t>
            </a:r>
            <a:r>
              <a:rPr lang="en-IN" b="1" dirty="0"/>
              <a:t>0.8633338 0.8757911   0.8920635    </a:t>
            </a:r>
          </a:p>
          <a:p>
            <a:r>
              <a:rPr lang="en-IN" b="1" dirty="0"/>
              <a:t>XGB    0.8227848 0.8582756 </a:t>
            </a:r>
            <a:r>
              <a:rPr lang="en-IN" b="1" dirty="0" smtClean="0"/>
              <a:t>  0.8734177 </a:t>
            </a:r>
            <a:r>
              <a:rPr lang="en-IN" b="1" dirty="0"/>
              <a:t>0.8691402 0.8847406    0.9047619    </a:t>
            </a:r>
          </a:p>
          <a:p>
            <a:r>
              <a:rPr lang="en-IN" b="1" dirty="0" err="1"/>
              <a:t>svm</a:t>
            </a:r>
            <a:r>
              <a:rPr lang="en-IN" b="1" dirty="0"/>
              <a:t>    0.8227848 0.8615506 </a:t>
            </a:r>
            <a:r>
              <a:rPr lang="en-IN" b="1" dirty="0" smtClean="0"/>
              <a:t>  0.8734177 </a:t>
            </a:r>
            <a:r>
              <a:rPr lang="en-IN" b="1" dirty="0"/>
              <a:t>0.8694574 0.8829114    0.9047619    </a:t>
            </a:r>
          </a:p>
          <a:p>
            <a:endParaRPr lang="en-IN" dirty="0"/>
          </a:p>
        </p:txBody>
      </p:sp>
    </p:spTree>
    <p:extLst>
      <p:ext uri="{BB962C8B-B14F-4D97-AF65-F5344CB8AC3E}">
        <p14:creationId xmlns="" xmlns:p14="http://schemas.microsoft.com/office/powerpoint/2010/main" val="151237332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HP\Desktop\phd_10032018\accuracy.png"/>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142976" y="714356"/>
            <a:ext cx="6143668" cy="5286412"/>
          </a:xfrm>
          <a:prstGeom prst="rect">
            <a:avLst/>
          </a:prstGeom>
          <a:noFill/>
          <a:ln>
            <a:noFill/>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 name="Table"/>
          <p:cNvGraphicFramePr/>
          <p:nvPr/>
        </p:nvGraphicFramePr>
        <p:xfrm>
          <a:off x="732718" y="1532889"/>
          <a:ext cx="5768108" cy="5260115"/>
        </p:xfrm>
        <a:graphic>
          <a:graphicData uri="http://schemas.openxmlformats.org/drawingml/2006/table">
            <a:tbl>
              <a:tblPr firstRow="1" bandRow="1">
                <a:tableStyleId>{4C3C2611-4C71-4FC5-86AE-919BDF0F9419}</a:tableStyleId>
              </a:tblPr>
              <a:tblGrid>
                <a:gridCol w="1919641"/>
                <a:gridCol w="1919641"/>
                <a:gridCol w="1928826"/>
              </a:tblGrid>
              <a:tr h="751445">
                <a:tc>
                  <a:txBody>
                    <a:bodyPr/>
                    <a:lstStyle/>
                    <a:p>
                      <a:pPr algn="ctr">
                        <a:lnSpc>
                          <a:spcPct val="107000"/>
                        </a:lnSpc>
                        <a:spcAft>
                          <a:spcPts val="800"/>
                        </a:spcAft>
                      </a:pPr>
                      <a:r>
                        <a:rPr lang="en-IN" sz="2000" b="1" dirty="0">
                          <a:latin typeface="Calibri"/>
                          <a:ea typeface="Calibri"/>
                          <a:cs typeface="Times New Roman"/>
                        </a:rPr>
                        <a:t>Models</a:t>
                      </a:r>
                      <a:endParaRPr lang="en-IN" sz="2000" dirty="0">
                        <a:latin typeface="Calibri"/>
                        <a:ea typeface="Calibri"/>
                        <a:cs typeface="Times New Roman"/>
                      </a:endParaRPr>
                    </a:p>
                  </a:txBody>
                  <a:tcPr marL="68580" marR="68580" marT="0" marB="0"/>
                </a:tc>
                <a:tc>
                  <a:txBody>
                    <a:bodyPr/>
                    <a:lstStyle/>
                    <a:p>
                      <a:pPr algn="ctr">
                        <a:lnSpc>
                          <a:spcPct val="107000"/>
                        </a:lnSpc>
                        <a:spcAft>
                          <a:spcPts val="800"/>
                        </a:spcAft>
                      </a:pPr>
                      <a:r>
                        <a:rPr lang="en-IN" sz="2000" b="1">
                          <a:latin typeface="Calibri"/>
                          <a:ea typeface="Calibri"/>
                          <a:cs typeface="Times New Roman"/>
                        </a:rPr>
                        <a:t>Accuracy(train)</a:t>
                      </a:r>
                      <a:endParaRPr lang="en-IN" sz="2000">
                        <a:latin typeface="Calibri"/>
                        <a:ea typeface="Calibri"/>
                        <a:cs typeface="Times New Roman"/>
                      </a:endParaRPr>
                    </a:p>
                  </a:txBody>
                  <a:tcPr marL="68580" marR="68580" marT="0" marB="0"/>
                </a:tc>
                <a:tc>
                  <a:txBody>
                    <a:bodyPr/>
                    <a:lstStyle/>
                    <a:p>
                      <a:pPr algn="ctr">
                        <a:lnSpc>
                          <a:spcPct val="107000"/>
                        </a:lnSpc>
                        <a:spcAft>
                          <a:spcPts val="800"/>
                        </a:spcAft>
                      </a:pPr>
                      <a:r>
                        <a:rPr lang="en-IN" sz="2000" b="1">
                          <a:latin typeface="Calibri"/>
                          <a:ea typeface="Calibri"/>
                          <a:cs typeface="Times New Roman"/>
                        </a:rPr>
                        <a:t>Accuracy(test)</a:t>
                      </a:r>
                      <a:endParaRPr lang="en-IN" sz="2000">
                        <a:latin typeface="Calibri"/>
                        <a:ea typeface="Calibri"/>
                        <a:cs typeface="Times New Roman"/>
                      </a:endParaRPr>
                    </a:p>
                  </a:txBody>
                  <a:tcPr marL="68580" marR="68580" marT="0" marB="0"/>
                </a:tc>
              </a:tr>
              <a:tr h="751445">
                <a:tc>
                  <a:txBody>
                    <a:bodyPr/>
                    <a:lstStyle/>
                    <a:p>
                      <a:pPr algn="ctr">
                        <a:lnSpc>
                          <a:spcPct val="107000"/>
                        </a:lnSpc>
                        <a:spcAft>
                          <a:spcPts val="800"/>
                        </a:spcAft>
                      </a:pPr>
                      <a:r>
                        <a:rPr lang="en-IN" sz="2000">
                          <a:latin typeface="Calibri"/>
                          <a:ea typeface="Calibri"/>
                          <a:cs typeface="Times New Roman"/>
                        </a:rPr>
                        <a:t>Logistic regression</a:t>
                      </a:r>
                    </a:p>
                  </a:txBody>
                  <a:tcPr marL="68580" marR="68580" marT="0" marB="0"/>
                </a:tc>
                <a:tc>
                  <a:txBody>
                    <a:bodyPr/>
                    <a:lstStyle/>
                    <a:p>
                      <a:pPr algn="ctr">
                        <a:lnSpc>
                          <a:spcPct val="107000"/>
                        </a:lnSpc>
                        <a:spcAft>
                          <a:spcPts val="800"/>
                        </a:spcAft>
                      </a:pPr>
                      <a:r>
                        <a:rPr lang="en-IN" sz="2000">
                          <a:latin typeface="Calibri"/>
                          <a:ea typeface="Calibri"/>
                          <a:cs typeface="Times New Roman"/>
                        </a:rPr>
                        <a:t>86.9</a:t>
                      </a:r>
                    </a:p>
                  </a:txBody>
                  <a:tcPr marL="68580" marR="68580" marT="0" marB="0"/>
                </a:tc>
                <a:tc>
                  <a:txBody>
                    <a:bodyPr/>
                    <a:lstStyle/>
                    <a:p>
                      <a:pPr algn="ctr">
                        <a:lnSpc>
                          <a:spcPct val="107000"/>
                        </a:lnSpc>
                        <a:spcAft>
                          <a:spcPts val="800"/>
                        </a:spcAft>
                      </a:pPr>
                      <a:r>
                        <a:rPr lang="en-IN" sz="2000">
                          <a:latin typeface="Calibri"/>
                          <a:ea typeface="Calibri"/>
                          <a:cs typeface="Times New Roman"/>
                        </a:rPr>
                        <a:t>87</a:t>
                      </a:r>
                    </a:p>
                  </a:txBody>
                  <a:tcPr marL="68580" marR="68580" marT="0" marB="0"/>
                </a:tc>
              </a:tr>
              <a:tr h="751445">
                <a:tc>
                  <a:txBody>
                    <a:bodyPr/>
                    <a:lstStyle/>
                    <a:p>
                      <a:pPr algn="ctr">
                        <a:lnSpc>
                          <a:spcPct val="107000"/>
                        </a:lnSpc>
                        <a:spcAft>
                          <a:spcPts val="800"/>
                        </a:spcAft>
                      </a:pPr>
                      <a:r>
                        <a:rPr lang="en-IN" sz="2000">
                          <a:latin typeface="Calibri"/>
                          <a:ea typeface="Calibri"/>
                          <a:cs typeface="Times New Roman"/>
                        </a:rPr>
                        <a:t>Random Forest</a:t>
                      </a:r>
                    </a:p>
                  </a:txBody>
                  <a:tcPr marL="68580" marR="68580" marT="0" marB="0"/>
                </a:tc>
                <a:tc>
                  <a:txBody>
                    <a:bodyPr/>
                    <a:lstStyle/>
                    <a:p>
                      <a:pPr algn="ctr">
                        <a:lnSpc>
                          <a:spcPct val="107000"/>
                        </a:lnSpc>
                        <a:spcAft>
                          <a:spcPts val="800"/>
                        </a:spcAft>
                      </a:pPr>
                      <a:r>
                        <a:rPr lang="en-IN" sz="2000">
                          <a:latin typeface="Calibri"/>
                          <a:ea typeface="Calibri"/>
                          <a:cs typeface="Times New Roman"/>
                        </a:rPr>
                        <a:t>86.77</a:t>
                      </a:r>
                    </a:p>
                  </a:txBody>
                  <a:tcPr marL="68580" marR="68580" marT="0" marB="0"/>
                </a:tc>
                <a:tc>
                  <a:txBody>
                    <a:bodyPr/>
                    <a:lstStyle/>
                    <a:p>
                      <a:pPr algn="ctr">
                        <a:lnSpc>
                          <a:spcPct val="107000"/>
                        </a:lnSpc>
                        <a:spcAft>
                          <a:spcPts val="800"/>
                        </a:spcAft>
                      </a:pPr>
                      <a:r>
                        <a:rPr lang="en-IN" sz="2000">
                          <a:latin typeface="Calibri"/>
                          <a:ea typeface="Calibri"/>
                          <a:cs typeface="Times New Roman"/>
                        </a:rPr>
                        <a:t>87</a:t>
                      </a:r>
                    </a:p>
                  </a:txBody>
                  <a:tcPr marL="68580" marR="68580" marT="0" marB="0"/>
                </a:tc>
              </a:tr>
              <a:tr h="751445">
                <a:tc>
                  <a:txBody>
                    <a:bodyPr/>
                    <a:lstStyle/>
                    <a:p>
                      <a:pPr algn="ctr">
                        <a:lnSpc>
                          <a:spcPct val="107000"/>
                        </a:lnSpc>
                        <a:spcAft>
                          <a:spcPts val="800"/>
                        </a:spcAft>
                      </a:pPr>
                      <a:r>
                        <a:rPr lang="en-IN" sz="2000">
                          <a:latin typeface="Calibri"/>
                          <a:ea typeface="Calibri"/>
                          <a:cs typeface="Times New Roman"/>
                        </a:rPr>
                        <a:t>Rpart</a:t>
                      </a:r>
                    </a:p>
                  </a:txBody>
                  <a:tcPr marL="68580" marR="68580" marT="0" marB="0"/>
                </a:tc>
                <a:tc>
                  <a:txBody>
                    <a:bodyPr/>
                    <a:lstStyle/>
                    <a:p>
                      <a:pPr algn="ctr">
                        <a:lnSpc>
                          <a:spcPct val="107000"/>
                        </a:lnSpc>
                        <a:spcAft>
                          <a:spcPts val="800"/>
                        </a:spcAft>
                      </a:pPr>
                      <a:r>
                        <a:rPr lang="en-IN" sz="2000">
                          <a:latin typeface="Calibri"/>
                          <a:ea typeface="Calibri"/>
                          <a:cs typeface="Times New Roman"/>
                        </a:rPr>
                        <a:t>86.33</a:t>
                      </a:r>
                    </a:p>
                  </a:txBody>
                  <a:tcPr marL="68580" marR="68580" marT="0" marB="0"/>
                </a:tc>
                <a:tc>
                  <a:txBody>
                    <a:bodyPr/>
                    <a:lstStyle/>
                    <a:p>
                      <a:pPr algn="ctr">
                        <a:lnSpc>
                          <a:spcPct val="107000"/>
                        </a:lnSpc>
                        <a:spcAft>
                          <a:spcPts val="800"/>
                        </a:spcAft>
                      </a:pPr>
                      <a:r>
                        <a:rPr lang="en-IN" sz="2000">
                          <a:latin typeface="Calibri"/>
                          <a:ea typeface="Calibri"/>
                          <a:cs typeface="Times New Roman"/>
                        </a:rPr>
                        <a:t>87</a:t>
                      </a:r>
                    </a:p>
                  </a:txBody>
                  <a:tcPr marL="68580" marR="68580" marT="0" marB="0"/>
                </a:tc>
              </a:tr>
              <a:tr h="751445">
                <a:tc>
                  <a:txBody>
                    <a:bodyPr/>
                    <a:lstStyle/>
                    <a:p>
                      <a:pPr algn="ctr">
                        <a:lnSpc>
                          <a:spcPct val="107000"/>
                        </a:lnSpc>
                        <a:spcAft>
                          <a:spcPts val="800"/>
                        </a:spcAft>
                      </a:pPr>
                      <a:r>
                        <a:rPr lang="en-IN" sz="2000">
                          <a:latin typeface="Calibri"/>
                          <a:ea typeface="Calibri"/>
                          <a:cs typeface="Times New Roman"/>
                        </a:rPr>
                        <a:t>SVM</a:t>
                      </a:r>
                    </a:p>
                  </a:txBody>
                  <a:tcPr marL="68580" marR="68580" marT="0" marB="0"/>
                </a:tc>
                <a:tc>
                  <a:txBody>
                    <a:bodyPr/>
                    <a:lstStyle/>
                    <a:p>
                      <a:pPr algn="ctr">
                        <a:lnSpc>
                          <a:spcPct val="107000"/>
                        </a:lnSpc>
                        <a:spcAft>
                          <a:spcPts val="800"/>
                        </a:spcAft>
                      </a:pPr>
                      <a:r>
                        <a:rPr lang="en-IN" sz="2000">
                          <a:latin typeface="Calibri"/>
                          <a:ea typeface="Calibri"/>
                          <a:cs typeface="Times New Roman"/>
                        </a:rPr>
                        <a:t>86.69</a:t>
                      </a:r>
                    </a:p>
                  </a:txBody>
                  <a:tcPr marL="68580" marR="68580" marT="0" marB="0"/>
                </a:tc>
                <a:tc>
                  <a:txBody>
                    <a:bodyPr/>
                    <a:lstStyle/>
                    <a:p>
                      <a:pPr algn="ctr">
                        <a:lnSpc>
                          <a:spcPct val="107000"/>
                        </a:lnSpc>
                        <a:spcAft>
                          <a:spcPts val="800"/>
                        </a:spcAft>
                      </a:pPr>
                      <a:r>
                        <a:rPr lang="en-IN" sz="2000">
                          <a:latin typeface="Calibri"/>
                          <a:ea typeface="Calibri"/>
                          <a:cs typeface="Times New Roman"/>
                        </a:rPr>
                        <a:t>87</a:t>
                      </a:r>
                    </a:p>
                  </a:txBody>
                  <a:tcPr marL="68580" marR="68580" marT="0" marB="0"/>
                </a:tc>
              </a:tr>
              <a:tr h="751445">
                <a:tc>
                  <a:txBody>
                    <a:bodyPr/>
                    <a:lstStyle/>
                    <a:p>
                      <a:pPr algn="ctr">
                        <a:lnSpc>
                          <a:spcPct val="107000"/>
                        </a:lnSpc>
                        <a:spcAft>
                          <a:spcPts val="800"/>
                        </a:spcAft>
                      </a:pPr>
                      <a:r>
                        <a:rPr lang="en-IN" sz="2000">
                          <a:latin typeface="Calibri"/>
                          <a:ea typeface="Calibri"/>
                          <a:cs typeface="Times New Roman"/>
                        </a:rPr>
                        <a:t>XGBoost</a:t>
                      </a:r>
                    </a:p>
                  </a:txBody>
                  <a:tcPr marL="68580" marR="68580" marT="0" marB="0"/>
                </a:tc>
                <a:tc>
                  <a:txBody>
                    <a:bodyPr/>
                    <a:lstStyle/>
                    <a:p>
                      <a:pPr algn="ctr">
                        <a:lnSpc>
                          <a:spcPct val="107000"/>
                        </a:lnSpc>
                        <a:spcAft>
                          <a:spcPts val="800"/>
                        </a:spcAft>
                      </a:pPr>
                      <a:r>
                        <a:rPr lang="en-IN" sz="2000">
                          <a:latin typeface="Calibri"/>
                          <a:ea typeface="Calibri"/>
                          <a:cs typeface="Times New Roman"/>
                        </a:rPr>
                        <a:t>86.34</a:t>
                      </a:r>
                    </a:p>
                  </a:txBody>
                  <a:tcPr marL="68580" marR="68580" marT="0" marB="0"/>
                </a:tc>
                <a:tc>
                  <a:txBody>
                    <a:bodyPr/>
                    <a:lstStyle/>
                    <a:p>
                      <a:pPr algn="ctr">
                        <a:lnSpc>
                          <a:spcPct val="107000"/>
                        </a:lnSpc>
                        <a:spcAft>
                          <a:spcPts val="800"/>
                        </a:spcAft>
                      </a:pPr>
                      <a:r>
                        <a:rPr lang="en-IN" sz="2000">
                          <a:latin typeface="Calibri"/>
                          <a:ea typeface="Calibri"/>
                          <a:cs typeface="Times New Roman"/>
                        </a:rPr>
                        <a:t>86</a:t>
                      </a:r>
                    </a:p>
                  </a:txBody>
                  <a:tcPr marL="68580" marR="68580" marT="0" marB="0"/>
                </a:tc>
              </a:tr>
              <a:tr h="751445">
                <a:tc>
                  <a:txBody>
                    <a:bodyPr/>
                    <a:lstStyle/>
                    <a:p>
                      <a:pPr algn="ctr">
                        <a:lnSpc>
                          <a:spcPct val="107000"/>
                        </a:lnSpc>
                        <a:spcAft>
                          <a:spcPts val="800"/>
                        </a:spcAft>
                      </a:pPr>
                      <a:endParaRPr lang="en-IN" sz="2000">
                        <a:latin typeface="Calibri"/>
                        <a:ea typeface="Calibri"/>
                        <a:cs typeface="Times New Roman"/>
                      </a:endParaRPr>
                    </a:p>
                  </a:txBody>
                  <a:tcPr marL="68580" marR="68580" marT="0" marB="0"/>
                </a:tc>
                <a:tc>
                  <a:txBody>
                    <a:bodyPr/>
                    <a:lstStyle/>
                    <a:p>
                      <a:pPr algn="ctr">
                        <a:lnSpc>
                          <a:spcPct val="107000"/>
                        </a:lnSpc>
                        <a:spcAft>
                          <a:spcPts val="800"/>
                        </a:spcAft>
                      </a:pPr>
                      <a:endParaRPr lang="en-IN" sz="2000">
                        <a:latin typeface="Calibri"/>
                        <a:ea typeface="Calibri"/>
                        <a:cs typeface="Times New Roman"/>
                      </a:endParaRPr>
                    </a:p>
                  </a:txBody>
                  <a:tcPr marL="68580" marR="68580" marT="0" marB="0"/>
                </a:tc>
                <a:tc>
                  <a:txBody>
                    <a:bodyPr/>
                    <a:lstStyle/>
                    <a:p>
                      <a:pPr algn="ctr">
                        <a:lnSpc>
                          <a:spcPct val="107000"/>
                        </a:lnSpc>
                        <a:spcAft>
                          <a:spcPts val="800"/>
                        </a:spcAft>
                      </a:pPr>
                      <a:endParaRPr lang="en-IN" sz="2000" dirty="0">
                        <a:latin typeface="Calibri"/>
                        <a:ea typeface="Calibri"/>
                        <a:cs typeface="Times New Roman"/>
                      </a:endParaRPr>
                    </a:p>
                  </a:txBody>
                  <a:tcPr marL="68580" marR="68580" marT="0" marB="0"/>
                </a:tc>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ctrTitle"/>
          </p:nvPr>
        </p:nvSpPr>
        <p:spPr>
          <a:xfrm>
            <a:off x="700080" y="685801"/>
            <a:ext cx="7758046" cy="746278"/>
          </a:xfrm>
          <a:prstGeom prst="rect">
            <a:avLst/>
          </a:prstGeom>
        </p:spPr>
        <p:txBody>
          <a:bodyPr/>
          <a:lstStyle>
            <a:lvl1pPr algn="ctr"/>
          </a:lstStyle>
          <a:p>
            <a:r>
              <a:t>PROBLEM DESCRIPTION</a:t>
            </a:r>
          </a:p>
        </p:txBody>
      </p:sp>
      <p:sp>
        <p:nvSpPr>
          <p:cNvPr id="135"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02</a:t>
            </a:r>
          </a:p>
        </p:txBody>
      </p:sp>
      <p:sp>
        <p:nvSpPr>
          <p:cNvPr id="136" name="Text Placeholder 2"/>
          <p:cNvSpPr txBox="1"/>
          <p:nvPr/>
        </p:nvSpPr>
        <p:spPr>
          <a:xfrm>
            <a:off x="591349" y="1834557"/>
            <a:ext cx="1889432" cy="3595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914394">
              <a:lnSpc>
                <a:spcPct val="90000"/>
              </a:lnSpc>
              <a:spcBef>
                <a:spcPts val="1000"/>
              </a:spcBef>
              <a:defRPr sz="2000" b="1">
                <a:solidFill>
                  <a:schemeClr val="accent1"/>
                </a:solidFill>
                <a:latin typeface="Kontrapunkt Bob"/>
                <a:ea typeface="Kontrapunkt Bob"/>
                <a:cs typeface="Kontrapunkt Bob"/>
                <a:sym typeface="Kontrapunkt Bob"/>
              </a:defRPr>
            </a:lvl1pPr>
          </a:lstStyle>
          <a:p>
            <a:r>
              <a:t>Purpose:-</a:t>
            </a:r>
          </a:p>
        </p:txBody>
      </p:sp>
      <p:sp>
        <p:nvSpPr>
          <p:cNvPr id="137" name="TextBox 2"/>
          <p:cNvSpPr txBox="1"/>
          <p:nvPr/>
        </p:nvSpPr>
        <p:spPr>
          <a:xfrm>
            <a:off x="484909" y="2327563"/>
            <a:ext cx="8160326" cy="2834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buSzPct val="100000"/>
              <a:buFont typeface="Arial"/>
              <a:buChar char="•"/>
              <a:defRPr sz="2200"/>
            </a:pPr>
            <a:r>
              <a:t>A leading car manufacturer is designing an automobile engine</a:t>
            </a:r>
          </a:p>
          <a:p>
            <a:pPr marL="285750" indent="-285750">
              <a:buSzPct val="100000"/>
              <a:buFont typeface="Arial"/>
              <a:buChar char="•"/>
              <a:defRPr sz="2200"/>
            </a:pPr>
            <a:r>
              <a:t> Before the production starts they have conducted engine bench test for the extremely accurate results. </a:t>
            </a:r>
          </a:p>
          <a:p>
            <a:pPr marL="285750" indent="-285750">
              <a:buSzPct val="100000"/>
              <a:buFont typeface="Arial"/>
              <a:buChar char="•"/>
              <a:defRPr sz="2200"/>
            </a:pPr>
            <a:r>
              <a:t> Company management has decide to use some previous data on various configurations tested and determine through analytics model if their new design will pass or not. </a:t>
            </a:r>
          </a:p>
          <a:p>
            <a:pPr marL="285750" indent="-285750">
              <a:buSzPct val="100000"/>
              <a:buFont typeface="Arial"/>
              <a:buChar char="•"/>
              <a:defRPr sz="2200"/>
            </a:pPr>
            <a:r>
              <a:t>Every engine has a unique ID where it is taken as primary data. </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34"/>
                                        </p:tgtEl>
                                        <p:attrNameLst>
                                          <p:attrName>style.visibility</p:attrName>
                                        </p:attrNameLst>
                                      </p:cBhvr>
                                      <p:to>
                                        <p:strVal val="visible"/>
                                      </p:to>
                                    </p:set>
                                    <p:animEffect transition="in" filter="dissolve">
                                      <p:cBhvr>
                                        <p:cTn id="7" dur="500"/>
                                        <p:tgtEl>
                                          <p:spTgt spid="134"/>
                                        </p:tgtEl>
                                      </p:cBhvr>
                                    </p:animEffect>
                                  </p:childTnLst>
                                </p:cTn>
                              </p:par>
                            </p:childTnLst>
                          </p:cTn>
                        </p:par>
                        <p:par>
                          <p:cTn id="8" fill="hold">
                            <p:stCondLst>
                              <p:cond delay="500"/>
                            </p:stCondLst>
                            <p:childTnLst>
                              <p:par>
                                <p:cTn id="9" presetID="22" presetClass="entr" presetSubtype="8" fill="hold" grpId="2" nodeType="afterEffect">
                                  <p:stCondLst>
                                    <p:cond delay="0"/>
                                  </p:stCondLst>
                                  <p:iterate>
                                    <p:tmAbs val="0"/>
                                  </p:iterate>
                                  <p:childTnLst>
                                    <p:set>
                                      <p:cBhvr>
                                        <p:cTn id="10" fill="hold"/>
                                        <p:tgtEl>
                                          <p:spTgt spid="136">
                                            <p:bg/>
                                          </p:spTgt>
                                        </p:tgtEl>
                                        <p:attrNameLst>
                                          <p:attrName>style.visibility</p:attrName>
                                        </p:attrNameLst>
                                      </p:cBhvr>
                                      <p:to>
                                        <p:strVal val="visible"/>
                                      </p:to>
                                    </p:set>
                                    <p:animEffect transition="in" filter="wipe(left)">
                                      <p:cBhvr>
                                        <p:cTn id="11" dur="500"/>
                                        <p:tgtEl>
                                          <p:spTgt spid="136">
                                            <p:bg/>
                                          </p:spTgt>
                                        </p:tgtEl>
                                      </p:cBhvr>
                                    </p:animEffect>
                                  </p:childTnLst>
                                </p:cTn>
                              </p:par>
                              <p:par>
                                <p:cTn id="12" presetID="22" presetClass="entr" presetSubtype="8" fill="hold" grpId="2" nodeType="withEffect">
                                  <p:stCondLst>
                                    <p:cond delay="0"/>
                                  </p:stCondLst>
                                  <p:iterate>
                                    <p:tmAbs val="0"/>
                                  </p:iterate>
                                  <p:childTnLst>
                                    <p:set>
                                      <p:cBhvr>
                                        <p:cTn id="13" fill="hold"/>
                                        <p:tgtEl>
                                          <p:spTgt spid="136">
                                            <p:txEl>
                                              <p:pRg st="0" end="0"/>
                                            </p:txEl>
                                          </p:spTgt>
                                        </p:tgtEl>
                                        <p:attrNameLst>
                                          <p:attrName>style.visibility</p:attrName>
                                        </p:attrNameLst>
                                      </p:cBhvr>
                                      <p:to>
                                        <p:strVal val="visible"/>
                                      </p:to>
                                    </p:set>
                                    <p:animEffect transition="in" filter="wipe(left)">
                                      <p:cBhvr>
                                        <p:cTn id="14" dur="500"/>
                                        <p:tgtEl>
                                          <p:spTgt spid="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1" animBg="1" advAuto="0"/>
      <p:bldP spid="136" grpId="2" build="p"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ctrTitle"/>
          </p:nvPr>
        </p:nvSpPr>
        <p:spPr>
          <a:xfrm>
            <a:off x="700080" y="685801"/>
            <a:ext cx="7758046" cy="746278"/>
          </a:xfrm>
          <a:prstGeom prst="rect">
            <a:avLst/>
          </a:prstGeom>
        </p:spPr>
        <p:txBody>
          <a:bodyPr/>
          <a:lstStyle>
            <a:lvl1pPr algn="ctr"/>
          </a:lstStyle>
          <a:p>
            <a:r>
              <a:t>DOMAIN UNDERSTANDING</a:t>
            </a:r>
          </a:p>
        </p:txBody>
      </p:sp>
      <p:sp>
        <p:nvSpPr>
          <p:cNvPr id="140"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02</a:t>
            </a:r>
          </a:p>
        </p:txBody>
      </p:sp>
      <p:sp>
        <p:nvSpPr>
          <p:cNvPr id="141" name="Text Placeholder 2"/>
          <p:cNvSpPr txBox="1"/>
          <p:nvPr/>
        </p:nvSpPr>
        <p:spPr>
          <a:xfrm>
            <a:off x="591349" y="1834557"/>
            <a:ext cx="1889432" cy="3595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defTabSz="914394">
              <a:lnSpc>
                <a:spcPct val="90000"/>
              </a:lnSpc>
              <a:spcBef>
                <a:spcPts val="1000"/>
              </a:spcBef>
              <a:defRPr>
                <a:solidFill>
                  <a:schemeClr val="accent1"/>
                </a:solidFill>
                <a:latin typeface="Kontrapunkt Bob"/>
                <a:ea typeface="Kontrapunkt Bob"/>
                <a:cs typeface="Kontrapunkt Bob"/>
                <a:sym typeface="Kontrapunkt Bob"/>
              </a:defRPr>
            </a:pPr>
            <a:r>
              <a:rPr b="1"/>
              <a:t>Aim</a:t>
            </a:r>
            <a:r>
              <a:t>:-</a:t>
            </a:r>
          </a:p>
        </p:txBody>
      </p:sp>
      <p:sp>
        <p:nvSpPr>
          <p:cNvPr id="142" name="TextBox 1"/>
          <p:cNvSpPr txBox="1"/>
          <p:nvPr/>
        </p:nvSpPr>
        <p:spPr>
          <a:xfrm>
            <a:off x="591348" y="2299854"/>
            <a:ext cx="8123161" cy="288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buSzPct val="100000"/>
              <a:buFont typeface="Arial"/>
              <a:buChar char="•"/>
            </a:pPr>
            <a:r>
              <a:t>Car manufacturer has deicide to perform engine bench test on there new designing an automobile engine </a:t>
            </a:r>
          </a:p>
          <a:p>
            <a:pPr marL="285750" indent="-285750">
              <a:buSzPct val="100000"/>
              <a:buFont typeface="Arial"/>
              <a:buChar char="•"/>
            </a:pPr>
            <a:r>
              <a:t>Each bench test is expensive, Noise and Time consuming process, To reduce the revenue cost for manufacturer company has decide to use some previous data on various configurations tested and determine through analytics model if their new design will pass or not. </a:t>
            </a:r>
          </a:p>
          <a:p>
            <a:pPr marL="285750" indent="-285750">
              <a:buSzPct val="100000"/>
              <a:buFont typeface="Arial"/>
              <a:buChar char="•"/>
            </a:pPr>
            <a:r>
              <a:t>This will help the manufacturer company to reduce down only few configurations for further testing on physical bench test. </a:t>
            </a:r>
          </a:p>
          <a:p>
            <a:pPr marL="285750" indent="-285750">
              <a:buSzPct val="100000"/>
              <a:buFont typeface="Arial"/>
              <a:buChar char="•"/>
            </a:pPr>
            <a:r>
              <a:t>Test- A and Test- B are different type of test performed on pervious engine test results.</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39"/>
                                        </p:tgtEl>
                                        <p:attrNameLst>
                                          <p:attrName>style.visibility</p:attrName>
                                        </p:attrNameLst>
                                      </p:cBhvr>
                                      <p:to>
                                        <p:strVal val="visible"/>
                                      </p:to>
                                    </p:set>
                                    <p:animEffect transition="in" filter="dissolve">
                                      <p:cBhvr>
                                        <p:cTn id="7" dur="500"/>
                                        <p:tgtEl>
                                          <p:spTgt spid="139"/>
                                        </p:tgtEl>
                                      </p:cBhvr>
                                    </p:animEffect>
                                  </p:childTnLst>
                                </p:cTn>
                              </p:par>
                            </p:childTnLst>
                          </p:cTn>
                        </p:par>
                        <p:par>
                          <p:cTn id="8" fill="hold">
                            <p:stCondLst>
                              <p:cond delay="500"/>
                            </p:stCondLst>
                            <p:childTnLst>
                              <p:par>
                                <p:cTn id="9" presetID="22" presetClass="entr" presetSubtype="8" fill="hold" grpId="2" nodeType="afterEffect">
                                  <p:stCondLst>
                                    <p:cond delay="0"/>
                                  </p:stCondLst>
                                  <p:iterate>
                                    <p:tmAbs val="0"/>
                                  </p:iterate>
                                  <p:childTnLst>
                                    <p:set>
                                      <p:cBhvr>
                                        <p:cTn id="10" fill="hold"/>
                                        <p:tgtEl>
                                          <p:spTgt spid="141">
                                            <p:bg/>
                                          </p:spTgt>
                                        </p:tgtEl>
                                        <p:attrNameLst>
                                          <p:attrName>style.visibility</p:attrName>
                                        </p:attrNameLst>
                                      </p:cBhvr>
                                      <p:to>
                                        <p:strVal val="visible"/>
                                      </p:to>
                                    </p:set>
                                    <p:animEffect transition="in" filter="wipe(left)">
                                      <p:cBhvr>
                                        <p:cTn id="11" dur="500"/>
                                        <p:tgtEl>
                                          <p:spTgt spid="141">
                                            <p:bg/>
                                          </p:spTgt>
                                        </p:tgtEl>
                                      </p:cBhvr>
                                    </p:animEffect>
                                  </p:childTnLst>
                                </p:cTn>
                              </p:par>
                              <p:par>
                                <p:cTn id="12" presetID="22" presetClass="entr" presetSubtype="8" fill="hold" grpId="2" nodeType="withEffect">
                                  <p:stCondLst>
                                    <p:cond delay="0"/>
                                  </p:stCondLst>
                                  <p:iterate>
                                    <p:tmAbs val="0"/>
                                  </p:iterate>
                                  <p:childTnLst>
                                    <p:set>
                                      <p:cBhvr>
                                        <p:cTn id="13" fill="hold"/>
                                        <p:tgtEl>
                                          <p:spTgt spid="141">
                                            <p:txEl>
                                              <p:pRg st="0" end="0"/>
                                            </p:txEl>
                                          </p:spTgt>
                                        </p:tgtEl>
                                        <p:attrNameLst>
                                          <p:attrName>style.visibility</p:attrName>
                                        </p:attrNameLst>
                                      </p:cBhvr>
                                      <p:to>
                                        <p:strVal val="visible"/>
                                      </p:to>
                                    </p:set>
                                    <p:animEffect transition="in" filter="wipe(left)">
                                      <p:cBhvr>
                                        <p:cTn id="14" dur="5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1" animBg="1" advAuto="0"/>
      <p:bldP spid="141" grpId="2" build="p"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ctrTitle"/>
          </p:nvPr>
        </p:nvSpPr>
        <p:spPr>
          <a:xfrm>
            <a:off x="700080" y="685801"/>
            <a:ext cx="7758046" cy="746278"/>
          </a:xfrm>
          <a:prstGeom prst="rect">
            <a:avLst/>
          </a:prstGeom>
        </p:spPr>
        <p:txBody>
          <a:bodyPr/>
          <a:lstStyle>
            <a:lvl1pPr algn="ctr"/>
          </a:lstStyle>
          <a:p>
            <a:r>
              <a:t>PROJECT WORKFLOW</a:t>
            </a:r>
          </a:p>
        </p:txBody>
      </p:sp>
      <p:sp>
        <p:nvSpPr>
          <p:cNvPr id="145"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26</a:t>
            </a:r>
          </a:p>
        </p:txBody>
      </p:sp>
      <p:sp>
        <p:nvSpPr>
          <p:cNvPr id="146" name="Shape 2199"/>
          <p:cNvSpPr/>
          <p:nvPr/>
        </p:nvSpPr>
        <p:spPr>
          <a:xfrm rot="5400000" flipH="1">
            <a:off x="767270" y="3519134"/>
            <a:ext cx="567174" cy="501513"/>
          </a:xfrm>
          <a:prstGeom prst="rightArrow">
            <a:avLst>
              <a:gd name="adj1" fmla="val 32000"/>
              <a:gd name="adj2" fmla="val 64000"/>
            </a:avLst>
          </a:prstGeom>
          <a:solidFill>
            <a:schemeClr val="accent1">
              <a:alpha val="25000"/>
            </a:schemeClr>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47" name="Shape 2200"/>
          <p:cNvSpPr/>
          <p:nvPr/>
        </p:nvSpPr>
        <p:spPr>
          <a:xfrm rot="5400000">
            <a:off x="7809556" y="2933349"/>
            <a:ext cx="567173" cy="501513"/>
          </a:xfrm>
          <a:prstGeom prst="rightArrow">
            <a:avLst>
              <a:gd name="adj1" fmla="val 32000"/>
              <a:gd name="adj2" fmla="val 64000"/>
            </a:avLst>
          </a:prstGeom>
          <a:solidFill>
            <a:schemeClr val="accent1">
              <a:alpha val="25000"/>
            </a:schemeClr>
          </a:solidFill>
          <a:ln w="12700">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48" name="Shape 2204"/>
          <p:cNvSpPr/>
          <p:nvPr/>
        </p:nvSpPr>
        <p:spPr>
          <a:xfrm>
            <a:off x="6206245" y="2463612"/>
            <a:ext cx="2137655"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49" name="Shape 2205"/>
          <p:cNvSpPr/>
          <p:nvPr/>
        </p:nvSpPr>
        <p:spPr>
          <a:xfrm>
            <a:off x="4415471" y="2463612"/>
            <a:ext cx="2137654"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0" name="Shape 2206"/>
          <p:cNvSpPr/>
          <p:nvPr/>
        </p:nvSpPr>
        <p:spPr>
          <a:xfrm>
            <a:off x="2590875" y="2463612"/>
            <a:ext cx="2137654"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1" name="Shape 2207"/>
          <p:cNvSpPr/>
          <p:nvPr/>
        </p:nvSpPr>
        <p:spPr>
          <a:xfrm>
            <a:off x="800100" y="2463612"/>
            <a:ext cx="2137656"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2" name="Shape 2208"/>
          <p:cNvSpPr/>
          <p:nvPr/>
        </p:nvSpPr>
        <p:spPr>
          <a:xfrm rot="10800000">
            <a:off x="800100" y="3616569"/>
            <a:ext cx="2137655"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3" name="Shape 2209"/>
          <p:cNvSpPr/>
          <p:nvPr/>
        </p:nvSpPr>
        <p:spPr>
          <a:xfrm rot="10800000">
            <a:off x="2590875" y="3616569"/>
            <a:ext cx="2137655"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4" name="Shape 2210"/>
          <p:cNvSpPr/>
          <p:nvPr/>
        </p:nvSpPr>
        <p:spPr>
          <a:xfrm rot="10800000">
            <a:off x="4415471" y="3616569"/>
            <a:ext cx="2137655"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5" name="Shape 2211"/>
          <p:cNvSpPr/>
          <p:nvPr/>
        </p:nvSpPr>
        <p:spPr>
          <a:xfrm rot="10800000">
            <a:off x="6206246" y="3616569"/>
            <a:ext cx="2137654" cy="873817"/>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12159" y="3240"/>
                </a:lnTo>
                <a:lnTo>
                  <a:pt x="12159" y="0"/>
                </a:lnTo>
                <a:lnTo>
                  <a:pt x="21600" y="10800"/>
                </a:lnTo>
                <a:lnTo>
                  <a:pt x="12159" y="21600"/>
                </a:lnTo>
                <a:lnTo>
                  <a:pt x="12159" y="18360"/>
                </a:lnTo>
                <a:lnTo>
                  <a:pt x="0" y="18360"/>
                </a:lnTo>
                <a:cubicBezTo>
                  <a:pt x="0" y="18360"/>
                  <a:pt x="0" y="3240"/>
                  <a:pt x="0" y="3240"/>
                </a:cubicBezTo>
                <a:close/>
              </a:path>
            </a:pathLst>
          </a:custGeom>
          <a:solidFill>
            <a:schemeClr val="accent1"/>
          </a:solidFill>
          <a:ln w="63500">
            <a:solidFill>
              <a:srgbClr val="FFFFFF"/>
            </a:solidFill>
            <a:miter lim="400000"/>
          </a:ln>
        </p:spPr>
        <p:txBody>
          <a:bodyPr lIns="45719" rIns="45719" anchor="ctr"/>
          <a:lstStyle/>
          <a:p>
            <a:pPr>
              <a:defRPr sz="3200">
                <a:solidFill>
                  <a:srgbClr val="FFFFFF"/>
                </a:solidFill>
                <a:latin typeface="Helvetica Light"/>
                <a:ea typeface="Helvetica Light"/>
                <a:cs typeface="Helvetica Light"/>
                <a:sym typeface="Helvetica Light"/>
              </a:defRPr>
            </a:pPr>
            <a:endParaRPr/>
          </a:p>
        </p:txBody>
      </p:sp>
      <p:sp>
        <p:nvSpPr>
          <p:cNvPr id="156" name="TextBox 46"/>
          <p:cNvSpPr txBox="1"/>
          <p:nvPr/>
        </p:nvSpPr>
        <p:spPr>
          <a:xfrm>
            <a:off x="4719697" y="2808427"/>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Pre-processing</a:t>
            </a:r>
          </a:p>
        </p:txBody>
      </p:sp>
      <p:sp>
        <p:nvSpPr>
          <p:cNvPr id="157" name="TextBox 47"/>
          <p:cNvSpPr txBox="1"/>
          <p:nvPr/>
        </p:nvSpPr>
        <p:spPr>
          <a:xfrm>
            <a:off x="6603150" y="2808427"/>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Data Visualisation </a:t>
            </a:r>
          </a:p>
        </p:txBody>
      </p:sp>
      <p:sp>
        <p:nvSpPr>
          <p:cNvPr id="158" name="TextBox 48"/>
          <p:cNvSpPr txBox="1"/>
          <p:nvPr/>
        </p:nvSpPr>
        <p:spPr>
          <a:xfrm>
            <a:off x="1153799" y="3954004"/>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Optimisation </a:t>
            </a:r>
          </a:p>
        </p:txBody>
      </p:sp>
      <p:sp>
        <p:nvSpPr>
          <p:cNvPr id="159" name="TextBox 49"/>
          <p:cNvSpPr txBox="1"/>
          <p:nvPr/>
        </p:nvSpPr>
        <p:spPr>
          <a:xfrm>
            <a:off x="2944574" y="3928604"/>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Model Building</a:t>
            </a:r>
          </a:p>
        </p:txBody>
      </p:sp>
      <p:sp>
        <p:nvSpPr>
          <p:cNvPr id="160" name="TextBox 50"/>
          <p:cNvSpPr txBox="1"/>
          <p:nvPr/>
        </p:nvSpPr>
        <p:spPr>
          <a:xfrm>
            <a:off x="4719697" y="3928604"/>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Features remover</a:t>
            </a:r>
          </a:p>
        </p:txBody>
      </p:sp>
      <p:sp>
        <p:nvSpPr>
          <p:cNvPr id="161" name="TextBox 51"/>
          <p:cNvSpPr txBox="1"/>
          <p:nvPr/>
        </p:nvSpPr>
        <p:spPr>
          <a:xfrm>
            <a:off x="6603150" y="3942222"/>
            <a:ext cx="1387051"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300">
                <a:solidFill>
                  <a:srgbClr val="FFFFFF"/>
                </a:solidFill>
                <a:latin typeface="Kontrapunkt Bob"/>
                <a:ea typeface="Kontrapunkt Bob"/>
                <a:cs typeface="Kontrapunkt Bob"/>
                <a:sym typeface="Kontrapunkt Bob"/>
              </a:defRPr>
            </a:lvl1pPr>
          </a:lstStyle>
          <a:p>
            <a:r>
              <a:t>Dealing With N/a’s</a:t>
            </a:r>
          </a:p>
        </p:txBody>
      </p:sp>
      <p:sp>
        <p:nvSpPr>
          <p:cNvPr id="162" name="TextBox 53"/>
          <p:cNvSpPr txBox="1"/>
          <p:nvPr/>
        </p:nvSpPr>
        <p:spPr>
          <a:xfrm>
            <a:off x="2478535" y="1333097"/>
            <a:ext cx="4201135" cy="243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1000">
                <a:solidFill>
                  <a:srgbClr val="808080"/>
                </a:solidFill>
                <a:latin typeface="Kontrapunkt Bob Light"/>
                <a:ea typeface="Kontrapunkt Bob Light"/>
                <a:cs typeface="Kontrapunkt Bob Light"/>
                <a:sym typeface="Kontrapunkt Bob Light"/>
              </a:defRPr>
            </a:lvl1pPr>
          </a:lstStyle>
          <a:p>
            <a:r>
              <a:t>Write your relevant text here</a:t>
            </a:r>
          </a:p>
        </p:txBody>
      </p:sp>
      <p:sp>
        <p:nvSpPr>
          <p:cNvPr id="163" name="Problem description"/>
          <p:cNvSpPr txBox="1"/>
          <p:nvPr/>
        </p:nvSpPr>
        <p:spPr>
          <a:xfrm>
            <a:off x="965622" y="2677757"/>
            <a:ext cx="1132680"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300">
                <a:solidFill>
                  <a:srgbClr val="FFFFFF"/>
                </a:solidFill>
              </a:defRPr>
            </a:lvl1pPr>
          </a:lstStyle>
          <a:p>
            <a:r>
              <a:t>Problem description </a:t>
            </a:r>
          </a:p>
        </p:txBody>
      </p:sp>
      <p:sp>
        <p:nvSpPr>
          <p:cNvPr id="164" name="domain understand"/>
          <p:cNvSpPr txBox="1"/>
          <p:nvPr/>
        </p:nvSpPr>
        <p:spPr>
          <a:xfrm>
            <a:off x="2950377" y="2636510"/>
            <a:ext cx="1323230"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300">
                <a:solidFill>
                  <a:srgbClr val="FFFFFF"/>
                </a:solidFill>
              </a:defRPr>
            </a:lvl1pPr>
          </a:lstStyle>
          <a:p>
            <a:r>
              <a:t>domain understand</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44"/>
                                        </p:tgtEl>
                                        <p:attrNameLst>
                                          <p:attrName>style.visibility</p:attrName>
                                        </p:attrNameLst>
                                      </p:cBhvr>
                                      <p:to>
                                        <p:strVal val="visible"/>
                                      </p:to>
                                    </p:set>
                                    <p:animEffect transition="in" filter="dissolve">
                                      <p:cBhvr>
                                        <p:cTn id="7" dur="500"/>
                                        <p:tgtEl>
                                          <p:spTgt spid="144"/>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162"/>
                                        </p:tgtEl>
                                        <p:attrNameLst>
                                          <p:attrName>style.visibility</p:attrName>
                                        </p:attrNameLst>
                                      </p:cBhvr>
                                      <p:to>
                                        <p:strVal val="visible"/>
                                      </p:to>
                                    </p:set>
                                    <p:animEffect transition="in" filter="dissolve">
                                      <p:cBhvr>
                                        <p:cTn id="11" dur="500"/>
                                        <p:tgtEl>
                                          <p:spTgt spid="162"/>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151"/>
                                        </p:tgtEl>
                                        <p:attrNameLst>
                                          <p:attrName>style.visibility</p:attrName>
                                        </p:attrNameLst>
                                      </p:cBhvr>
                                      <p:to>
                                        <p:strVal val="visible"/>
                                      </p:to>
                                    </p:set>
                                    <p:animEffect transition="in" filter="wipe(left)">
                                      <p:cBhvr>
                                        <p:cTn id="15" dur="500"/>
                                        <p:tgtEl>
                                          <p:spTgt spid="151"/>
                                        </p:tgtEl>
                                      </p:cBhvr>
                                    </p:animEffect>
                                  </p:childTnLst>
                                </p:cTn>
                              </p:par>
                            </p:childTnLst>
                          </p:cTn>
                        </p:par>
                        <p:par>
                          <p:cTn id="16" fill="hold">
                            <p:stCondLst>
                              <p:cond delay="1500"/>
                            </p:stCondLst>
                            <p:childTnLst>
                              <p:par>
                                <p:cTn id="17" presetID="22" presetClass="entr" presetSubtype="8" fill="hold" grpId="4" nodeType="afterEffect">
                                  <p:stCondLst>
                                    <p:cond delay="0"/>
                                  </p:stCondLst>
                                  <p:iterate>
                                    <p:tmAbs val="0"/>
                                  </p:iterate>
                                  <p:childTnLst>
                                    <p:set>
                                      <p:cBhvr>
                                        <p:cTn id="18" fill="hold"/>
                                        <p:tgtEl>
                                          <p:spTgt spid="150"/>
                                        </p:tgtEl>
                                        <p:attrNameLst>
                                          <p:attrName>style.visibility</p:attrName>
                                        </p:attrNameLst>
                                      </p:cBhvr>
                                      <p:to>
                                        <p:strVal val="visible"/>
                                      </p:to>
                                    </p:set>
                                    <p:animEffect transition="in" filter="wipe(left)">
                                      <p:cBhvr>
                                        <p:cTn id="19" dur="500"/>
                                        <p:tgtEl>
                                          <p:spTgt spid="150"/>
                                        </p:tgtEl>
                                      </p:cBhvr>
                                    </p:animEffect>
                                  </p:childTnLst>
                                </p:cTn>
                              </p:par>
                            </p:childTnLst>
                          </p:cTn>
                        </p:par>
                        <p:par>
                          <p:cTn id="20" fill="hold">
                            <p:stCondLst>
                              <p:cond delay="2000"/>
                            </p:stCondLst>
                            <p:childTnLst>
                              <p:par>
                                <p:cTn id="21" presetID="22" presetClass="entr" presetSubtype="8" fill="hold" grpId="5" nodeType="afterEffect">
                                  <p:stCondLst>
                                    <p:cond delay="0"/>
                                  </p:stCondLst>
                                  <p:iterate>
                                    <p:tmAbs val="0"/>
                                  </p:iterate>
                                  <p:childTnLst>
                                    <p:set>
                                      <p:cBhvr>
                                        <p:cTn id="22" fill="hold"/>
                                        <p:tgtEl>
                                          <p:spTgt spid="149"/>
                                        </p:tgtEl>
                                        <p:attrNameLst>
                                          <p:attrName>style.visibility</p:attrName>
                                        </p:attrNameLst>
                                      </p:cBhvr>
                                      <p:to>
                                        <p:strVal val="visible"/>
                                      </p:to>
                                    </p:set>
                                    <p:animEffect transition="in" filter="wipe(left)">
                                      <p:cBhvr>
                                        <p:cTn id="23" dur="500"/>
                                        <p:tgtEl>
                                          <p:spTgt spid="149"/>
                                        </p:tgtEl>
                                      </p:cBhvr>
                                    </p:animEffect>
                                  </p:childTnLst>
                                </p:cTn>
                              </p:par>
                            </p:childTnLst>
                          </p:cTn>
                        </p:par>
                        <p:par>
                          <p:cTn id="24" fill="hold">
                            <p:stCondLst>
                              <p:cond delay="2500"/>
                            </p:stCondLst>
                            <p:childTnLst>
                              <p:par>
                                <p:cTn id="25" presetID="9" presetClass="entr" fill="hold" grpId="6" nodeType="afterEffect">
                                  <p:stCondLst>
                                    <p:cond delay="0"/>
                                  </p:stCondLst>
                                  <p:iterate>
                                    <p:tmAbs val="0"/>
                                  </p:iterate>
                                  <p:childTnLst>
                                    <p:set>
                                      <p:cBhvr>
                                        <p:cTn id="26" fill="hold"/>
                                        <p:tgtEl>
                                          <p:spTgt spid="156"/>
                                        </p:tgtEl>
                                        <p:attrNameLst>
                                          <p:attrName>style.visibility</p:attrName>
                                        </p:attrNameLst>
                                      </p:cBhvr>
                                      <p:to>
                                        <p:strVal val="visible"/>
                                      </p:to>
                                    </p:set>
                                    <p:animEffect transition="in" filter="dissolve">
                                      <p:cBhvr>
                                        <p:cTn id="27" dur="500"/>
                                        <p:tgtEl>
                                          <p:spTgt spid="156"/>
                                        </p:tgtEl>
                                      </p:cBhvr>
                                    </p:animEffect>
                                  </p:childTnLst>
                                </p:cTn>
                              </p:par>
                            </p:childTnLst>
                          </p:cTn>
                        </p:par>
                        <p:par>
                          <p:cTn id="28" fill="hold">
                            <p:stCondLst>
                              <p:cond delay="3000"/>
                            </p:stCondLst>
                            <p:childTnLst>
                              <p:par>
                                <p:cTn id="29" presetID="22" presetClass="entr" presetSubtype="8" fill="hold" grpId="7" nodeType="afterEffect">
                                  <p:stCondLst>
                                    <p:cond delay="0"/>
                                  </p:stCondLst>
                                  <p:iterate>
                                    <p:tmAbs val="0"/>
                                  </p:iterate>
                                  <p:childTnLst>
                                    <p:set>
                                      <p:cBhvr>
                                        <p:cTn id="30" fill="hold"/>
                                        <p:tgtEl>
                                          <p:spTgt spid="148"/>
                                        </p:tgtEl>
                                        <p:attrNameLst>
                                          <p:attrName>style.visibility</p:attrName>
                                        </p:attrNameLst>
                                      </p:cBhvr>
                                      <p:to>
                                        <p:strVal val="visible"/>
                                      </p:to>
                                    </p:set>
                                    <p:animEffect transition="in" filter="wipe(left)">
                                      <p:cBhvr>
                                        <p:cTn id="31" dur="500"/>
                                        <p:tgtEl>
                                          <p:spTgt spid="148"/>
                                        </p:tgtEl>
                                      </p:cBhvr>
                                    </p:animEffect>
                                  </p:childTnLst>
                                </p:cTn>
                              </p:par>
                            </p:childTnLst>
                          </p:cTn>
                        </p:par>
                        <p:par>
                          <p:cTn id="32" fill="hold">
                            <p:stCondLst>
                              <p:cond delay="3500"/>
                            </p:stCondLst>
                            <p:childTnLst>
                              <p:par>
                                <p:cTn id="33" presetID="9" presetClass="entr" fill="hold" grpId="8" nodeType="afterEffect">
                                  <p:stCondLst>
                                    <p:cond delay="0"/>
                                  </p:stCondLst>
                                  <p:iterate>
                                    <p:tmAbs val="0"/>
                                  </p:iterate>
                                  <p:childTnLst>
                                    <p:set>
                                      <p:cBhvr>
                                        <p:cTn id="34" fill="hold"/>
                                        <p:tgtEl>
                                          <p:spTgt spid="157"/>
                                        </p:tgtEl>
                                        <p:attrNameLst>
                                          <p:attrName>style.visibility</p:attrName>
                                        </p:attrNameLst>
                                      </p:cBhvr>
                                      <p:to>
                                        <p:strVal val="visible"/>
                                      </p:to>
                                    </p:set>
                                    <p:animEffect transition="in" filter="dissolve">
                                      <p:cBhvr>
                                        <p:cTn id="35" dur="500"/>
                                        <p:tgtEl>
                                          <p:spTgt spid="157"/>
                                        </p:tgtEl>
                                      </p:cBhvr>
                                    </p:animEffect>
                                  </p:childTnLst>
                                </p:cTn>
                              </p:par>
                            </p:childTnLst>
                          </p:cTn>
                        </p:par>
                        <p:par>
                          <p:cTn id="36" fill="hold">
                            <p:stCondLst>
                              <p:cond delay="4000"/>
                            </p:stCondLst>
                            <p:childTnLst>
                              <p:par>
                                <p:cTn id="37" presetID="22" presetClass="entr" presetSubtype="1" fill="hold" grpId="9" nodeType="afterEffect">
                                  <p:stCondLst>
                                    <p:cond delay="0"/>
                                  </p:stCondLst>
                                  <p:iterate>
                                    <p:tmAbs val="0"/>
                                  </p:iterate>
                                  <p:childTnLst>
                                    <p:set>
                                      <p:cBhvr>
                                        <p:cTn id="38" fill="hold"/>
                                        <p:tgtEl>
                                          <p:spTgt spid="147"/>
                                        </p:tgtEl>
                                        <p:attrNameLst>
                                          <p:attrName>style.visibility</p:attrName>
                                        </p:attrNameLst>
                                      </p:cBhvr>
                                      <p:to>
                                        <p:strVal val="visible"/>
                                      </p:to>
                                    </p:set>
                                    <p:animEffect transition="in" filter="wipe(up)">
                                      <p:cBhvr>
                                        <p:cTn id="39" dur="500"/>
                                        <p:tgtEl>
                                          <p:spTgt spid="147"/>
                                        </p:tgtEl>
                                      </p:cBhvr>
                                    </p:animEffect>
                                  </p:childTnLst>
                                </p:cTn>
                              </p:par>
                            </p:childTnLst>
                          </p:cTn>
                        </p:par>
                        <p:par>
                          <p:cTn id="40" fill="hold">
                            <p:stCondLst>
                              <p:cond delay="4500"/>
                            </p:stCondLst>
                            <p:childTnLst>
                              <p:par>
                                <p:cTn id="41" presetID="22" presetClass="entr" presetSubtype="2" fill="hold" grpId="10" nodeType="afterEffect">
                                  <p:stCondLst>
                                    <p:cond delay="0"/>
                                  </p:stCondLst>
                                  <p:iterate>
                                    <p:tmAbs val="0"/>
                                  </p:iterate>
                                  <p:childTnLst>
                                    <p:set>
                                      <p:cBhvr>
                                        <p:cTn id="42" fill="hold"/>
                                        <p:tgtEl>
                                          <p:spTgt spid="155"/>
                                        </p:tgtEl>
                                        <p:attrNameLst>
                                          <p:attrName>style.visibility</p:attrName>
                                        </p:attrNameLst>
                                      </p:cBhvr>
                                      <p:to>
                                        <p:strVal val="visible"/>
                                      </p:to>
                                    </p:set>
                                    <p:animEffect transition="in" filter="wipe(right)">
                                      <p:cBhvr>
                                        <p:cTn id="43" dur="500"/>
                                        <p:tgtEl>
                                          <p:spTgt spid="155"/>
                                        </p:tgtEl>
                                      </p:cBhvr>
                                    </p:animEffect>
                                  </p:childTnLst>
                                </p:cTn>
                              </p:par>
                            </p:childTnLst>
                          </p:cTn>
                        </p:par>
                        <p:par>
                          <p:cTn id="44" fill="hold">
                            <p:stCondLst>
                              <p:cond delay="5000"/>
                            </p:stCondLst>
                            <p:childTnLst>
                              <p:par>
                                <p:cTn id="45" presetID="9" presetClass="entr" fill="hold" grpId="11" nodeType="afterEffect">
                                  <p:stCondLst>
                                    <p:cond delay="0"/>
                                  </p:stCondLst>
                                  <p:iterate>
                                    <p:tmAbs val="0"/>
                                  </p:iterate>
                                  <p:childTnLst>
                                    <p:set>
                                      <p:cBhvr>
                                        <p:cTn id="46" fill="hold"/>
                                        <p:tgtEl>
                                          <p:spTgt spid="161"/>
                                        </p:tgtEl>
                                        <p:attrNameLst>
                                          <p:attrName>style.visibility</p:attrName>
                                        </p:attrNameLst>
                                      </p:cBhvr>
                                      <p:to>
                                        <p:strVal val="visible"/>
                                      </p:to>
                                    </p:set>
                                    <p:animEffect transition="in" filter="dissolve">
                                      <p:cBhvr>
                                        <p:cTn id="47" dur="500"/>
                                        <p:tgtEl>
                                          <p:spTgt spid="161"/>
                                        </p:tgtEl>
                                      </p:cBhvr>
                                    </p:animEffect>
                                  </p:childTnLst>
                                </p:cTn>
                              </p:par>
                            </p:childTnLst>
                          </p:cTn>
                        </p:par>
                        <p:par>
                          <p:cTn id="48" fill="hold">
                            <p:stCondLst>
                              <p:cond delay="5500"/>
                            </p:stCondLst>
                            <p:childTnLst>
                              <p:par>
                                <p:cTn id="49" presetID="22" presetClass="entr" presetSubtype="2" fill="hold" grpId="12" nodeType="afterEffect">
                                  <p:stCondLst>
                                    <p:cond delay="0"/>
                                  </p:stCondLst>
                                  <p:iterate>
                                    <p:tmAbs val="0"/>
                                  </p:iterate>
                                  <p:childTnLst>
                                    <p:set>
                                      <p:cBhvr>
                                        <p:cTn id="50" fill="hold"/>
                                        <p:tgtEl>
                                          <p:spTgt spid="154"/>
                                        </p:tgtEl>
                                        <p:attrNameLst>
                                          <p:attrName>style.visibility</p:attrName>
                                        </p:attrNameLst>
                                      </p:cBhvr>
                                      <p:to>
                                        <p:strVal val="visible"/>
                                      </p:to>
                                    </p:set>
                                    <p:animEffect transition="in" filter="wipe(right)">
                                      <p:cBhvr>
                                        <p:cTn id="51" dur="500"/>
                                        <p:tgtEl>
                                          <p:spTgt spid="154"/>
                                        </p:tgtEl>
                                      </p:cBhvr>
                                    </p:animEffect>
                                  </p:childTnLst>
                                </p:cTn>
                              </p:par>
                            </p:childTnLst>
                          </p:cTn>
                        </p:par>
                        <p:par>
                          <p:cTn id="52" fill="hold">
                            <p:stCondLst>
                              <p:cond delay="6000"/>
                            </p:stCondLst>
                            <p:childTnLst>
                              <p:par>
                                <p:cTn id="53" presetID="9" presetClass="entr" fill="hold" grpId="13" nodeType="afterEffect">
                                  <p:stCondLst>
                                    <p:cond delay="0"/>
                                  </p:stCondLst>
                                  <p:iterate>
                                    <p:tmAbs val="0"/>
                                  </p:iterate>
                                  <p:childTnLst>
                                    <p:set>
                                      <p:cBhvr>
                                        <p:cTn id="54" fill="hold"/>
                                        <p:tgtEl>
                                          <p:spTgt spid="160"/>
                                        </p:tgtEl>
                                        <p:attrNameLst>
                                          <p:attrName>style.visibility</p:attrName>
                                        </p:attrNameLst>
                                      </p:cBhvr>
                                      <p:to>
                                        <p:strVal val="visible"/>
                                      </p:to>
                                    </p:set>
                                    <p:animEffect transition="in" filter="dissolve">
                                      <p:cBhvr>
                                        <p:cTn id="55" dur="500"/>
                                        <p:tgtEl>
                                          <p:spTgt spid="160"/>
                                        </p:tgtEl>
                                      </p:cBhvr>
                                    </p:animEffect>
                                  </p:childTnLst>
                                </p:cTn>
                              </p:par>
                            </p:childTnLst>
                          </p:cTn>
                        </p:par>
                        <p:par>
                          <p:cTn id="56" fill="hold">
                            <p:stCondLst>
                              <p:cond delay="6500"/>
                            </p:stCondLst>
                            <p:childTnLst>
                              <p:par>
                                <p:cTn id="57" presetID="22" presetClass="entr" presetSubtype="2" fill="hold" grpId="14" nodeType="afterEffect">
                                  <p:stCondLst>
                                    <p:cond delay="0"/>
                                  </p:stCondLst>
                                  <p:iterate>
                                    <p:tmAbs val="0"/>
                                  </p:iterate>
                                  <p:childTnLst>
                                    <p:set>
                                      <p:cBhvr>
                                        <p:cTn id="58" fill="hold"/>
                                        <p:tgtEl>
                                          <p:spTgt spid="153"/>
                                        </p:tgtEl>
                                        <p:attrNameLst>
                                          <p:attrName>style.visibility</p:attrName>
                                        </p:attrNameLst>
                                      </p:cBhvr>
                                      <p:to>
                                        <p:strVal val="visible"/>
                                      </p:to>
                                    </p:set>
                                    <p:animEffect transition="in" filter="wipe(right)">
                                      <p:cBhvr>
                                        <p:cTn id="59" dur="500"/>
                                        <p:tgtEl>
                                          <p:spTgt spid="153"/>
                                        </p:tgtEl>
                                      </p:cBhvr>
                                    </p:animEffect>
                                  </p:childTnLst>
                                </p:cTn>
                              </p:par>
                            </p:childTnLst>
                          </p:cTn>
                        </p:par>
                        <p:par>
                          <p:cTn id="60" fill="hold">
                            <p:stCondLst>
                              <p:cond delay="7000"/>
                            </p:stCondLst>
                            <p:childTnLst>
                              <p:par>
                                <p:cTn id="61" presetID="9" presetClass="entr" fill="hold" grpId="15" nodeType="afterEffect">
                                  <p:stCondLst>
                                    <p:cond delay="0"/>
                                  </p:stCondLst>
                                  <p:iterate>
                                    <p:tmAbs val="0"/>
                                  </p:iterate>
                                  <p:childTnLst>
                                    <p:set>
                                      <p:cBhvr>
                                        <p:cTn id="62" fill="hold"/>
                                        <p:tgtEl>
                                          <p:spTgt spid="159"/>
                                        </p:tgtEl>
                                        <p:attrNameLst>
                                          <p:attrName>style.visibility</p:attrName>
                                        </p:attrNameLst>
                                      </p:cBhvr>
                                      <p:to>
                                        <p:strVal val="visible"/>
                                      </p:to>
                                    </p:set>
                                    <p:animEffect transition="in" filter="dissolve">
                                      <p:cBhvr>
                                        <p:cTn id="63" dur="500"/>
                                        <p:tgtEl>
                                          <p:spTgt spid="159"/>
                                        </p:tgtEl>
                                      </p:cBhvr>
                                    </p:animEffect>
                                  </p:childTnLst>
                                </p:cTn>
                              </p:par>
                            </p:childTnLst>
                          </p:cTn>
                        </p:par>
                        <p:par>
                          <p:cTn id="64" fill="hold">
                            <p:stCondLst>
                              <p:cond delay="7500"/>
                            </p:stCondLst>
                            <p:childTnLst>
                              <p:par>
                                <p:cTn id="65" presetID="22" presetClass="entr" presetSubtype="2" fill="hold" grpId="16" nodeType="afterEffect">
                                  <p:stCondLst>
                                    <p:cond delay="0"/>
                                  </p:stCondLst>
                                  <p:iterate>
                                    <p:tmAbs val="0"/>
                                  </p:iterate>
                                  <p:childTnLst>
                                    <p:set>
                                      <p:cBhvr>
                                        <p:cTn id="66" fill="hold"/>
                                        <p:tgtEl>
                                          <p:spTgt spid="152"/>
                                        </p:tgtEl>
                                        <p:attrNameLst>
                                          <p:attrName>style.visibility</p:attrName>
                                        </p:attrNameLst>
                                      </p:cBhvr>
                                      <p:to>
                                        <p:strVal val="visible"/>
                                      </p:to>
                                    </p:set>
                                    <p:animEffect transition="in" filter="wipe(right)">
                                      <p:cBhvr>
                                        <p:cTn id="67" dur="500"/>
                                        <p:tgtEl>
                                          <p:spTgt spid="152"/>
                                        </p:tgtEl>
                                      </p:cBhvr>
                                    </p:animEffect>
                                  </p:childTnLst>
                                </p:cTn>
                              </p:par>
                            </p:childTnLst>
                          </p:cTn>
                        </p:par>
                        <p:par>
                          <p:cTn id="68" fill="hold">
                            <p:stCondLst>
                              <p:cond delay="8000"/>
                            </p:stCondLst>
                            <p:childTnLst>
                              <p:par>
                                <p:cTn id="69" presetID="9" presetClass="entr" fill="hold" grpId="17" nodeType="afterEffect">
                                  <p:stCondLst>
                                    <p:cond delay="0"/>
                                  </p:stCondLst>
                                  <p:iterate>
                                    <p:tmAbs val="0"/>
                                  </p:iterate>
                                  <p:childTnLst>
                                    <p:set>
                                      <p:cBhvr>
                                        <p:cTn id="70" fill="hold"/>
                                        <p:tgtEl>
                                          <p:spTgt spid="158"/>
                                        </p:tgtEl>
                                        <p:attrNameLst>
                                          <p:attrName>style.visibility</p:attrName>
                                        </p:attrNameLst>
                                      </p:cBhvr>
                                      <p:to>
                                        <p:strVal val="visible"/>
                                      </p:to>
                                    </p:set>
                                    <p:animEffect transition="in" filter="dissolve">
                                      <p:cBhvr>
                                        <p:cTn id="71" dur="500"/>
                                        <p:tgtEl>
                                          <p:spTgt spid="158"/>
                                        </p:tgtEl>
                                      </p:cBhvr>
                                    </p:animEffect>
                                  </p:childTnLst>
                                </p:cTn>
                              </p:par>
                            </p:childTnLst>
                          </p:cTn>
                        </p:par>
                        <p:par>
                          <p:cTn id="72" fill="hold">
                            <p:stCondLst>
                              <p:cond delay="8500"/>
                            </p:stCondLst>
                            <p:childTnLst>
                              <p:par>
                                <p:cTn id="73" presetID="22" presetClass="entr" presetSubtype="4" fill="hold" grpId="18" nodeType="afterEffect">
                                  <p:stCondLst>
                                    <p:cond delay="0"/>
                                  </p:stCondLst>
                                  <p:iterate>
                                    <p:tmAbs val="0"/>
                                  </p:iterate>
                                  <p:childTnLst>
                                    <p:set>
                                      <p:cBhvr>
                                        <p:cTn id="74" fill="hold"/>
                                        <p:tgtEl>
                                          <p:spTgt spid="146"/>
                                        </p:tgtEl>
                                        <p:attrNameLst>
                                          <p:attrName>style.visibility</p:attrName>
                                        </p:attrNameLst>
                                      </p:cBhvr>
                                      <p:to>
                                        <p:strVal val="visible"/>
                                      </p:to>
                                    </p:set>
                                    <p:animEffect transition="in" filter="wipe(down)">
                                      <p:cBhvr>
                                        <p:cTn id="75"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1" animBg="1" advAuto="0"/>
      <p:bldP spid="146" grpId="18" animBg="1" advAuto="0"/>
      <p:bldP spid="147" grpId="9" animBg="1" advAuto="0"/>
      <p:bldP spid="148" grpId="7" animBg="1" advAuto="0"/>
      <p:bldP spid="149" grpId="5" animBg="1" advAuto="0"/>
      <p:bldP spid="150" grpId="4" animBg="1" advAuto="0"/>
      <p:bldP spid="151" grpId="3" animBg="1" advAuto="0"/>
      <p:bldP spid="152" grpId="16" animBg="1" advAuto="0"/>
      <p:bldP spid="153" grpId="14" animBg="1" advAuto="0"/>
      <p:bldP spid="154" grpId="12" animBg="1" advAuto="0"/>
      <p:bldP spid="155" grpId="10" animBg="1" advAuto="0"/>
      <p:bldP spid="156" grpId="6" animBg="1" advAuto="0"/>
      <p:bldP spid="157" grpId="8" animBg="1" advAuto="0"/>
      <p:bldP spid="158" grpId="17" animBg="1" advAuto="0"/>
      <p:bldP spid="159" grpId="15" animBg="1" advAuto="0"/>
      <p:bldP spid="160" grpId="13" animBg="1" advAuto="0"/>
      <p:bldP spid="161" grpId="11" animBg="1" advAuto="0"/>
      <p:bldP spid="162"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ctrTitle"/>
          </p:nvPr>
        </p:nvSpPr>
        <p:spPr>
          <a:xfrm>
            <a:off x="700080" y="685801"/>
            <a:ext cx="7758046" cy="746278"/>
          </a:xfrm>
          <a:prstGeom prst="rect">
            <a:avLst/>
          </a:prstGeom>
        </p:spPr>
        <p:txBody>
          <a:bodyPr/>
          <a:lstStyle>
            <a:lvl1pPr algn="ctr"/>
          </a:lstStyle>
          <a:p>
            <a:r>
              <a:t>VARIABLE IDENTIFICATION</a:t>
            </a:r>
          </a:p>
        </p:txBody>
      </p:sp>
      <p:sp>
        <p:nvSpPr>
          <p:cNvPr id="167"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06</a:t>
            </a:r>
          </a:p>
        </p:txBody>
      </p:sp>
      <p:grpSp>
        <p:nvGrpSpPr>
          <p:cNvPr id="170" name="Group 119"/>
          <p:cNvGrpSpPr/>
          <p:nvPr/>
        </p:nvGrpSpPr>
        <p:grpSpPr>
          <a:xfrm>
            <a:off x="4571993" y="2055989"/>
            <a:ext cx="596887" cy="596887"/>
            <a:chOff x="-7" y="-7"/>
            <a:chExt cx="596885" cy="596885"/>
          </a:xfrm>
        </p:grpSpPr>
        <p:sp>
          <p:nvSpPr>
            <p:cNvPr id="168" name="Shape 117"/>
            <p:cNvSpPr/>
            <p:nvPr/>
          </p:nvSpPr>
          <p:spPr>
            <a:xfrm>
              <a:off x="-8" y="-8"/>
              <a:ext cx="596887" cy="596887"/>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169" name="Shape 118"/>
            <p:cNvSpPr/>
            <p:nvPr/>
          </p:nvSpPr>
          <p:spPr>
            <a:xfrm>
              <a:off x="138605" y="169878"/>
              <a:ext cx="319694" cy="257145"/>
            </a:xfrm>
            <a:custGeom>
              <a:avLst/>
              <a:gdLst/>
              <a:ahLst/>
              <a:cxnLst>
                <a:cxn ang="0">
                  <a:pos x="wd2" y="hd2"/>
                </a:cxn>
                <a:cxn ang="5400000">
                  <a:pos x="wd2" y="hd2"/>
                </a:cxn>
                <a:cxn ang="10800000">
                  <a:pos x="wd2" y="hd2"/>
                </a:cxn>
                <a:cxn ang="16200000">
                  <a:pos x="wd2" y="hd2"/>
                </a:cxn>
              </a:cxnLst>
              <a:rect l="0" t="0" r="r" b="b"/>
              <a:pathLst>
                <a:path w="21401"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sz="3100" b="1">
                  <a:latin typeface="Kontrapunkt Bob Bold"/>
                  <a:ea typeface="Kontrapunkt Bob Bold"/>
                  <a:cs typeface="Kontrapunkt Bob Bold"/>
                  <a:sym typeface="Kontrapunkt Bob Bold"/>
                </a:defRPr>
              </a:pPr>
              <a:endParaRPr/>
            </a:p>
          </p:txBody>
        </p:sp>
      </p:grpSp>
      <p:grpSp>
        <p:nvGrpSpPr>
          <p:cNvPr id="173" name="Group 125"/>
          <p:cNvGrpSpPr/>
          <p:nvPr/>
        </p:nvGrpSpPr>
        <p:grpSpPr>
          <a:xfrm>
            <a:off x="4571993" y="4189291"/>
            <a:ext cx="596887" cy="596886"/>
            <a:chOff x="-7" y="-7"/>
            <a:chExt cx="596885" cy="596885"/>
          </a:xfrm>
        </p:grpSpPr>
        <p:sp>
          <p:nvSpPr>
            <p:cNvPr id="171" name="Shape 123"/>
            <p:cNvSpPr/>
            <p:nvPr/>
          </p:nvSpPr>
          <p:spPr>
            <a:xfrm>
              <a:off x="-8" y="-8"/>
              <a:ext cx="596887" cy="596887"/>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sz="3200">
                  <a:solidFill>
                    <a:srgbClr val="FFFFFF"/>
                  </a:solidFill>
                  <a:latin typeface="Helvetica Light"/>
                  <a:ea typeface="Helvetica Light"/>
                  <a:cs typeface="Helvetica Light"/>
                  <a:sym typeface="Helvetica Light"/>
                </a:defRPr>
              </a:pPr>
              <a:endParaRPr/>
            </a:p>
          </p:txBody>
        </p:sp>
        <p:sp>
          <p:nvSpPr>
            <p:cNvPr id="172" name="Shape 124"/>
            <p:cNvSpPr/>
            <p:nvPr/>
          </p:nvSpPr>
          <p:spPr>
            <a:xfrm>
              <a:off x="146251" y="154707"/>
              <a:ext cx="304392" cy="287504"/>
            </a:xfrm>
            <a:custGeom>
              <a:avLst/>
              <a:gdLst/>
              <a:ahLst/>
              <a:cxnLst>
                <a:cxn ang="0">
                  <a:pos x="wd2" y="hd2"/>
                </a:cxn>
                <a:cxn ang="5400000">
                  <a:pos x="wd2" y="hd2"/>
                </a:cxn>
                <a:cxn ang="10800000">
                  <a:pos x="wd2" y="hd2"/>
                </a:cxn>
                <a:cxn ang="16200000">
                  <a:pos x="wd2" y="hd2"/>
                </a:cxn>
              </a:cxnLst>
              <a:rect l="0" t="0" r="r" b="b"/>
              <a:pathLst>
                <a:path w="21431" h="16923" extrusionOk="0">
                  <a:moveTo>
                    <a:pt x="20819" y="3166"/>
                  </a:moveTo>
                  <a:cubicBezTo>
                    <a:pt x="7236" y="7712"/>
                    <a:pt x="12737" y="-4524"/>
                    <a:pt x="2202" y="1917"/>
                  </a:cubicBezTo>
                  <a:lnTo>
                    <a:pt x="0" y="2579"/>
                  </a:lnTo>
                  <a:lnTo>
                    <a:pt x="4363" y="16923"/>
                  </a:lnTo>
                  <a:lnTo>
                    <a:pt x="6767" y="16923"/>
                  </a:lnTo>
                  <a:lnTo>
                    <a:pt x="4629" y="9897"/>
                  </a:lnTo>
                  <a:cubicBezTo>
                    <a:pt x="14029" y="3309"/>
                    <a:pt x="10224" y="17076"/>
                    <a:pt x="21342" y="3569"/>
                  </a:cubicBezTo>
                  <a:cubicBezTo>
                    <a:pt x="21600" y="3255"/>
                    <a:pt x="21254" y="3020"/>
                    <a:pt x="20819" y="3166"/>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sz="3100" b="1">
                  <a:latin typeface="Kontrapunkt Bob Bold"/>
                  <a:ea typeface="Kontrapunkt Bob Bold"/>
                  <a:cs typeface="Kontrapunkt Bob Bold"/>
                  <a:sym typeface="Kontrapunkt Bob Bold"/>
                </a:defRPr>
              </a:pPr>
              <a:endParaRPr/>
            </a:p>
          </p:txBody>
        </p:sp>
      </p:grpSp>
      <p:sp>
        <p:nvSpPr>
          <p:cNvPr id="174" name="Oval 10"/>
          <p:cNvSpPr/>
          <p:nvPr/>
        </p:nvSpPr>
        <p:spPr>
          <a:xfrm>
            <a:off x="165101" y="1953004"/>
            <a:ext cx="3924301" cy="3924301"/>
          </a:xfrm>
          <a:prstGeom prst="ellipse">
            <a:avLst/>
          </a:prstGeom>
          <a:solidFill>
            <a:srgbClr val="A6A6A6"/>
          </a:solidFill>
          <a:ln w="12700">
            <a:miter lim="400000"/>
          </a:ln>
        </p:spPr>
        <p:txBody>
          <a:bodyPr lIns="45719" rIns="45719" anchor="ctr"/>
          <a:lstStyle/>
          <a:p>
            <a:pPr algn="ctr">
              <a:defRPr>
                <a:solidFill>
                  <a:srgbClr val="FFFFFF"/>
                </a:solidFill>
              </a:defRPr>
            </a:pPr>
            <a:endParaRPr/>
          </a:p>
        </p:txBody>
      </p:sp>
      <p:sp>
        <p:nvSpPr>
          <p:cNvPr id="175" name="TextBox 11"/>
          <p:cNvSpPr txBox="1"/>
          <p:nvPr/>
        </p:nvSpPr>
        <p:spPr>
          <a:xfrm>
            <a:off x="4608621" y="3025114"/>
            <a:ext cx="3735280" cy="647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171450" indent="-171450">
              <a:buSzPct val="100000"/>
              <a:buFont typeface="Arial"/>
              <a:buChar char="•"/>
              <a:defRPr sz="1400">
                <a:latin typeface="Aller Light"/>
                <a:ea typeface="Aller Light"/>
                <a:cs typeface="Aller Light"/>
                <a:sym typeface="Aller Light"/>
              </a:defRPr>
            </a:lvl1pPr>
          </a:lstStyle>
          <a:p>
            <a:r>
              <a:t>Total number of  attributes are 23 with 1 numerical attributes and rest all are categorial </a:t>
            </a:r>
          </a:p>
        </p:txBody>
      </p:sp>
      <p:sp>
        <p:nvSpPr>
          <p:cNvPr id="176" name="TextBox 12"/>
          <p:cNvSpPr txBox="1"/>
          <p:nvPr/>
        </p:nvSpPr>
        <p:spPr>
          <a:xfrm>
            <a:off x="4608619" y="2753349"/>
            <a:ext cx="1999997" cy="2159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400" b="1">
                <a:solidFill>
                  <a:schemeClr val="accent2"/>
                </a:solidFill>
                <a:latin typeface="Kontrapunkt Bob"/>
                <a:ea typeface="Kontrapunkt Bob"/>
                <a:cs typeface="Kontrapunkt Bob"/>
                <a:sym typeface="Kontrapunkt Bob"/>
              </a:defRPr>
            </a:lvl1pPr>
          </a:lstStyle>
          <a:p>
            <a:r>
              <a:t>Predictor Variables</a:t>
            </a:r>
          </a:p>
        </p:txBody>
      </p:sp>
      <p:sp>
        <p:nvSpPr>
          <p:cNvPr id="177" name="TextBox 14"/>
          <p:cNvSpPr txBox="1"/>
          <p:nvPr/>
        </p:nvSpPr>
        <p:spPr>
          <a:xfrm>
            <a:off x="4608621" y="4873495"/>
            <a:ext cx="1999996" cy="2159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1400" b="1">
                <a:solidFill>
                  <a:srgbClr val="A6A6A6"/>
                </a:solidFill>
                <a:latin typeface="Kontrapunkt Bob"/>
                <a:ea typeface="Kontrapunkt Bob"/>
                <a:cs typeface="Kontrapunkt Bob"/>
                <a:sym typeface="Kontrapunkt Bob"/>
              </a:defRPr>
            </a:pPr>
            <a:r>
              <a:t>  </a:t>
            </a:r>
            <a:r>
              <a:rPr>
                <a:solidFill>
                  <a:schemeClr val="accent2"/>
                </a:solidFill>
              </a:rPr>
              <a:t>Target Variable</a:t>
            </a:r>
          </a:p>
        </p:txBody>
      </p:sp>
      <p:sp>
        <p:nvSpPr>
          <p:cNvPr id="178" name="There is one class attribute about test, “Y” is results of various test results"/>
          <p:cNvSpPr txBox="1"/>
          <p:nvPr/>
        </p:nvSpPr>
        <p:spPr>
          <a:xfrm>
            <a:off x="4629559" y="5176714"/>
            <a:ext cx="2326728"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140368" indent="-140368">
              <a:buSzPct val="100000"/>
              <a:buChar char="•"/>
              <a:defRPr sz="1400"/>
            </a:lvl1pPr>
          </a:lstStyle>
          <a:p>
            <a:r>
              <a:t>There is one class attribute about test, “Y” is results of various test results </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66"/>
                                        </p:tgtEl>
                                        <p:attrNameLst>
                                          <p:attrName>style.visibility</p:attrName>
                                        </p:attrNameLst>
                                      </p:cBhvr>
                                      <p:to>
                                        <p:strVal val="visible"/>
                                      </p:to>
                                    </p:set>
                                    <p:animEffect transition="in" filter="dissolve">
                                      <p:cBhvr>
                                        <p:cTn id="7" dur="500"/>
                                        <p:tgtEl>
                                          <p:spTgt spid="166"/>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174"/>
                                        </p:tgtEl>
                                        <p:attrNameLst>
                                          <p:attrName>style.visibility</p:attrName>
                                        </p:attrNameLst>
                                      </p:cBhvr>
                                      <p:to>
                                        <p:strVal val="visible"/>
                                      </p:to>
                                    </p:set>
                                    <p:animEffect transition="in" filter="dissolve">
                                      <p:cBhvr>
                                        <p:cTn id="11" dur="500"/>
                                        <p:tgtEl>
                                          <p:spTgt spid="174"/>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170"/>
                                        </p:tgtEl>
                                        <p:attrNameLst>
                                          <p:attrName>style.visibility</p:attrName>
                                        </p:attrNameLst>
                                      </p:cBhvr>
                                      <p:to>
                                        <p:strVal val="visible"/>
                                      </p:to>
                                    </p:set>
                                    <p:animEffect transition="in" filter="dissolve">
                                      <p:cBhvr>
                                        <p:cTn id="15" dur="500"/>
                                        <p:tgtEl>
                                          <p:spTgt spid="170"/>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176"/>
                                        </p:tgtEl>
                                        <p:attrNameLst>
                                          <p:attrName>style.visibility</p:attrName>
                                        </p:attrNameLst>
                                      </p:cBhvr>
                                      <p:to>
                                        <p:strVal val="visible"/>
                                      </p:to>
                                    </p:set>
                                    <p:animEffect transition="in" filter="dissolve">
                                      <p:cBhvr>
                                        <p:cTn id="19" dur="500"/>
                                        <p:tgtEl>
                                          <p:spTgt spid="176"/>
                                        </p:tgtEl>
                                      </p:cBhvr>
                                    </p:animEffect>
                                  </p:childTnLst>
                                </p:cTn>
                              </p:par>
                            </p:childTnLst>
                          </p:cTn>
                        </p:par>
                        <p:par>
                          <p:cTn id="20" fill="hold">
                            <p:stCondLst>
                              <p:cond delay="2000"/>
                            </p:stCondLst>
                            <p:childTnLst>
                              <p:par>
                                <p:cTn id="21" presetID="18" presetClass="entr" presetSubtype="6" fill="hold" grpId="5" nodeType="afterEffect">
                                  <p:stCondLst>
                                    <p:cond delay="0"/>
                                  </p:stCondLst>
                                  <p:iterate>
                                    <p:tmAbs val="0"/>
                                  </p:iterate>
                                  <p:childTnLst>
                                    <p:set>
                                      <p:cBhvr>
                                        <p:cTn id="22" fill="hold"/>
                                        <p:tgtEl>
                                          <p:spTgt spid="175"/>
                                        </p:tgtEl>
                                        <p:attrNameLst>
                                          <p:attrName>style.visibility</p:attrName>
                                        </p:attrNameLst>
                                      </p:cBhvr>
                                      <p:to>
                                        <p:strVal val="visible"/>
                                      </p:to>
                                    </p:set>
                                    <p:animEffect transition="in" filter="strips(downRight)">
                                      <p:cBhvr>
                                        <p:cTn id="23" dur="500"/>
                                        <p:tgtEl>
                                          <p:spTgt spid="175"/>
                                        </p:tgtEl>
                                      </p:cBhvr>
                                    </p:animEffect>
                                  </p:childTnLst>
                                </p:cTn>
                              </p:par>
                            </p:childTnLst>
                          </p:cTn>
                        </p:par>
                        <p:par>
                          <p:cTn id="24" fill="hold">
                            <p:stCondLst>
                              <p:cond delay="2500"/>
                            </p:stCondLst>
                            <p:childTnLst>
                              <p:par>
                                <p:cTn id="25" presetID="9" presetClass="entr" fill="hold" grpId="6" nodeType="afterEffect">
                                  <p:stCondLst>
                                    <p:cond delay="0"/>
                                  </p:stCondLst>
                                  <p:iterate>
                                    <p:tmAbs val="0"/>
                                  </p:iterate>
                                  <p:childTnLst>
                                    <p:set>
                                      <p:cBhvr>
                                        <p:cTn id="26" fill="hold"/>
                                        <p:tgtEl>
                                          <p:spTgt spid="173"/>
                                        </p:tgtEl>
                                        <p:attrNameLst>
                                          <p:attrName>style.visibility</p:attrName>
                                        </p:attrNameLst>
                                      </p:cBhvr>
                                      <p:to>
                                        <p:strVal val="visible"/>
                                      </p:to>
                                    </p:set>
                                    <p:animEffect transition="in" filter="dissolve">
                                      <p:cBhvr>
                                        <p:cTn id="27" dur="500"/>
                                        <p:tgtEl>
                                          <p:spTgt spid="173"/>
                                        </p:tgtEl>
                                      </p:cBhvr>
                                    </p:animEffect>
                                  </p:childTnLst>
                                </p:cTn>
                              </p:par>
                            </p:childTnLst>
                          </p:cTn>
                        </p:par>
                        <p:par>
                          <p:cTn id="28" fill="hold">
                            <p:stCondLst>
                              <p:cond delay="3000"/>
                            </p:stCondLst>
                            <p:childTnLst>
                              <p:par>
                                <p:cTn id="29" presetID="9" presetClass="entr" fill="hold" grpId="7" nodeType="afterEffect">
                                  <p:stCondLst>
                                    <p:cond delay="0"/>
                                  </p:stCondLst>
                                  <p:iterate>
                                    <p:tmAbs val="0"/>
                                  </p:iterate>
                                  <p:childTnLst>
                                    <p:set>
                                      <p:cBhvr>
                                        <p:cTn id="30" fill="hold"/>
                                        <p:tgtEl>
                                          <p:spTgt spid="177"/>
                                        </p:tgtEl>
                                        <p:attrNameLst>
                                          <p:attrName>style.visibility</p:attrName>
                                        </p:attrNameLst>
                                      </p:cBhvr>
                                      <p:to>
                                        <p:strVal val="visible"/>
                                      </p:to>
                                    </p:set>
                                    <p:animEffect transition="in" filter="dissolve">
                                      <p:cBhvr>
                                        <p:cTn id="3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70" grpId="3" animBg="1" advAuto="0"/>
      <p:bldP spid="173" grpId="6" animBg="1" advAuto="0"/>
      <p:bldP spid="174" grpId="2" animBg="1" advAuto="0"/>
      <p:bldP spid="175" grpId="5" animBg="1" advAuto="0"/>
      <p:bldP spid="176" grpId="4" animBg="1" advAuto="0"/>
      <p:bldP spid="177" grpId="7"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ctrTitle"/>
          </p:nvPr>
        </p:nvSpPr>
        <p:spPr>
          <a:xfrm>
            <a:off x="700080" y="685801"/>
            <a:ext cx="7758046" cy="746279"/>
          </a:xfrm>
          <a:prstGeom prst="rect">
            <a:avLst/>
          </a:prstGeom>
        </p:spPr>
        <p:txBody>
          <a:bodyPr/>
          <a:lstStyle>
            <a:lvl1pPr algn="ctr"/>
          </a:lstStyle>
          <a:p>
            <a:r>
              <a:t>Categorical Attributes</a:t>
            </a:r>
          </a:p>
        </p:txBody>
      </p:sp>
      <p:sp>
        <p:nvSpPr>
          <p:cNvPr id="181" name="Text Placeholder 2"/>
          <p:cNvSpPr txBox="1">
            <a:spLocks noGrp="1"/>
          </p:cNvSpPr>
          <p:nvPr>
            <p:ph type="subTitle" sz="quarter" idx="1"/>
          </p:nvPr>
        </p:nvSpPr>
        <p:spPr>
          <a:xfrm>
            <a:off x="7574060" y="6172201"/>
            <a:ext cx="769841" cy="295276"/>
          </a:xfrm>
          <a:prstGeom prst="rect">
            <a:avLst/>
          </a:prstGeom>
          <a:solidFill>
            <a:srgbClr val="FFFFFF"/>
          </a:solidFill>
        </p:spPr>
        <p:txBody>
          <a:bodyPr anchor="ctr"/>
          <a:lstStyle>
            <a:lvl1pPr algn="r">
              <a:defRPr sz="1200" b="1"/>
            </a:lvl1pPr>
          </a:lstStyle>
          <a:p>
            <a:r>
              <a:t>02</a:t>
            </a:r>
          </a:p>
        </p:txBody>
      </p:sp>
      <p:sp>
        <p:nvSpPr>
          <p:cNvPr id="182" name="Text Placeholder 2"/>
          <p:cNvSpPr txBox="1"/>
          <p:nvPr/>
        </p:nvSpPr>
        <p:spPr>
          <a:xfrm>
            <a:off x="591348" y="1834557"/>
            <a:ext cx="1889433" cy="3595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914394">
              <a:lnSpc>
                <a:spcPct val="90000"/>
              </a:lnSpc>
              <a:spcBef>
                <a:spcPts val="1000"/>
              </a:spcBef>
              <a:defRPr>
                <a:solidFill>
                  <a:schemeClr val="accent1"/>
                </a:solidFill>
                <a:latin typeface="Kontrapunkt Bob"/>
                <a:ea typeface="Kontrapunkt Bob"/>
                <a:cs typeface="Kontrapunkt Bob"/>
                <a:sym typeface="Kontrapunkt Bob"/>
              </a:defRPr>
            </a:lvl1pPr>
          </a:lstStyle>
          <a:p>
            <a:r>
              <a:t>List:-</a:t>
            </a:r>
          </a:p>
        </p:txBody>
      </p:sp>
      <p:sp>
        <p:nvSpPr>
          <p:cNvPr id="183" name="TextBox 1"/>
          <p:cNvSpPr txBox="1"/>
          <p:nvPr/>
        </p:nvSpPr>
        <p:spPr>
          <a:xfrm>
            <a:off x="350048" y="2299855"/>
            <a:ext cx="2083971" cy="368911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Material grade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Lubrication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Valve type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Bearing Vendor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Fuel Type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Compression ratio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Cam arrangement</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 Cylinder arrangement </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Turbocharger</a:t>
            </a:r>
          </a:p>
          <a:p>
            <a:pPr marL="153736" indent="-153736" defTabSz="457200">
              <a:lnSpc>
                <a:spcPct val="107916"/>
              </a:lnSpc>
              <a:spcBef>
                <a:spcPts val="800"/>
              </a:spcBef>
              <a:buSzPct val="100000"/>
              <a:buAutoNum type="arabicPeriod"/>
              <a:defRPr sz="1300">
                <a:latin typeface="Devanagari Sangam MN"/>
                <a:ea typeface="Devanagari Sangam MN"/>
                <a:cs typeface="Devanagari Sangam MN"/>
                <a:sym typeface="Devanagari Sangam MN"/>
              </a:defRPr>
            </a:pPr>
            <a:r>
              <a:t> Varaible valve timing</a:t>
            </a:r>
          </a:p>
        </p:txBody>
      </p:sp>
      <p:sp>
        <p:nvSpPr>
          <p:cNvPr id="184" name="TextBox 1"/>
          <p:cNvSpPr txBox="1"/>
          <p:nvPr/>
        </p:nvSpPr>
        <p:spPr>
          <a:xfrm>
            <a:off x="2686848" y="2337955"/>
            <a:ext cx="3180655" cy="331515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457200">
              <a:lnSpc>
                <a:spcPct val="107916"/>
              </a:lnSpc>
              <a:spcBef>
                <a:spcPts val="800"/>
              </a:spcBef>
              <a:defRPr sz="1300">
                <a:latin typeface="Devanagari Sangam MN"/>
                <a:ea typeface="Devanagari Sangam MN"/>
                <a:cs typeface="Devanagari Sangam MN"/>
                <a:sym typeface="Devanagari Sangam MN"/>
              </a:defRPr>
            </a:pPr>
            <a:r>
              <a:t>11.Cylinder deactivation </a:t>
            </a:r>
          </a:p>
          <a:p>
            <a:pPr defTabSz="457200">
              <a:lnSpc>
                <a:spcPct val="107916"/>
              </a:lnSpc>
              <a:spcBef>
                <a:spcPts val="800"/>
              </a:spcBef>
              <a:defRPr sz="1300">
                <a:latin typeface="Devanagari Sangam MN"/>
                <a:ea typeface="Devanagari Sangam MN"/>
                <a:cs typeface="Devanagari Sangam MN"/>
                <a:sym typeface="Devanagari Sangam MN"/>
              </a:defRPr>
            </a:pPr>
            <a:r>
              <a:t>12. Direct injection  </a:t>
            </a:r>
          </a:p>
          <a:p>
            <a:pPr defTabSz="457200">
              <a:lnSpc>
                <a:spcPct val="107916"/>
              </a:lnSpc>
              <a:spcBef>
                <a:spcPts val="800"/>
              </a:spcBef>
              <a:defRPr sz="1300">
                <a:latin typeface="Devanagari Sangam MN"/>
                <a:ea typeface="Devanagari Sangam MN"/>
                <a:cs typeface="Devanagari Sangam MN"/>
                <a:sym typeface="Devanagari Sangam MN"/>
              </a:defRPr>
            </a:pPr>
            <a:r>
              <a:t>13. Main bearing type </a:t>
            </a:r>
          </a:p>
          <a:p>
            <a:pPr defTabSz="457200">
              <a:lnSpc>
                <a:spcPct val="107916"/>
              </a:lnSpc>
              <a:spcBef>
                <a:spcPts val="800"/>
              </a:spcBef>
              <a:defRPr sz="1300">
                <a:latin typeface="Devanagari Sangam MN"/>
                <a:ea typeface="Devanagari Sangam MN"/>
                <a:cs typeface="Devanagari Sangam MN"/>
                <a:sym typeface="Devanagari Sangam MN"/>
              </a:defRPr>
            </a:pPr>
            <a:r>
              <a:t>14. Displacement</a:t>
            </a:r>
          </a:p>
          <a:p>
            <a:pPr defTabSz="457200">
              <a:lnSpc>
                <a:spcPct val="107916"/>
              </a:lnSpc>
              <a:spcBef>
                <a:spcPts val="800"/>
              </a:spcBef>
              <a:defRPr sz="1300">
                <a:latin typeface="Devanagari Sangam MN"/>
                <a:ea typeface="Devanagari Sangam MN"/>
                <a:cs typeface="Devanagari Sangam MN"/>
                <a:sym typeface="Devanagari Sangam MN"/>
              </a:defRPr>
            </a:pPr>
            <a:r>
              <a:t>15. Piston type </a:t>
            </a:r>
          </a:p>
          <a:p>
            <a:pPr defTabSz="457200">
              <a:lnSpc>
                <a:spcPct val="107916"/>
              </a:lnSpc>
              <a:spcBef>
                <a:spcPts val="800"/>
              </a:spcBef>
              <a:defRPr sz="1300">
                <a:latin typeface="Devanagari Sangam MN"/>
                <a:ea typeface="Devanagari Sangam MN"/>
                <a:cs typeface="Devanagari Sangam MN"/>
                <a:sym typeface="Devanagari Sangam MN"/>
              </a:defRPr>
            </a:pPr>
            <a:r>
              <a:t>16. Max.torque </a:t>
            </a:r>
          </a:p>
          <a:p>
            <a:pPr defTabSz="457200">
              <a:lnSpc>
                <a:spcPct val="107916"/>
              </a:lnSpc>
              <a:spcBef>
                <a:spcPts val="800"/>
              </a:spcBef>
              <a:defRPr sz="1300">
                <a:latin typeface="Devanagari Sangam MN"/>
                <a:ea typeface="Devanagari Sangam MN"/>
                <a:cs typeface="Devanagari Sangam MN"/>
                <a:sym typeface="Devanagari Sangam MN"/>
              </a:defRPr>
            </a:pPr>
            <a:r>
              <a:t>17. Peak power  </a:t>
            </a:r>
          </a:p>
          <a:p>
            <a:pPr defTabSz="457200">
              <a:lnSpc>
                <a:spcPct val="107916"/>
              </a:lnSpc>
              <a:spcBef>
                <a:spcPts val="800"/>
              </a:spcBef>
              <a:defRPr sz="1300">
                <a:latin typeface="Devanagari Sangam MN"/>
                <a:ea typeface="Devanagari Sangam MN"/>
                <a:cs typeface="Devanagari Sangam MN"/>
                <a:sym typeface="Devanagari Sangam MN"/>
              </a:defRPr>
            </a:pPr>
            <a:r>
              <a:t>18. Crankshaft Design </a:t>
            </a:r>
          </a:p>
          <a:p>
            <a:pPr defTabSz="457200">
              <a:lnSpc>
                <a:spcPct val="107916"/>
              </a:lnSpc>
              <a:spcBef>
                <a:spcPts val="800"/>
              </a:spcBef>
              <a:defRPr sz="1300">
                <a:latin typeface="Devanagari Sangam MN"/>
                <a:ea typeface="Devanagari Sangam MN"/>
                <a:cs typeface="Devanagari Sangam MN"/>
                <a:sym typeface="Devanagari Sangam MN"/>
              </a:defRPr>
            </a:pPr>
            <a:r>
              <a:t>19.Linear Design</a:t>
            </a:r>
            <a:r>
              <a:rPr>
                <a:latin typeface="+mj-lt"/>
                <a:ea typeface="+mj-ea"/>
                <a:cs typeface="+mj-cs"/>
                <a:sym typeface="Calibri"/>
              </a:rPr>
              <a:t>.</a:t>
            </a:r>
          </a:p>
        </p:txBody>
      </p:sp>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80"/>
                                        </p:tgtEl>
                                        <p:attrNameLst>
                                          <p:attrName>style.visibility</p:attrName>
                                        </p:attrNameLst>
                                      </p:cBhvr>
                                      <p:to>
                                        <p:strVal val="visible"/>
                                      </p:to>
                                    </p:set>
                                    <p:animEffect transition="in" filter="dissolve">
                                      <p:cBhvr>
                                        <p:cTn id="7" dur="500"/>
                                        <p:tgtEl>
                                          <p:spTgt spid="180"/>
                                        </p:tgtEl>
                                      </p:cBhvr>
                                    </p:animEffect>
                                  </p:childTnLst>
                                </p:cTn>
                              </p:par>
                            </p:childTnLst>
                          </p:cTn>
                        </p:par>
                        <p:par>
                          <p:cTn id="8" fill="hold">
                            <p:stCondLst>
                              <p:cond delay="500"/>
                            </p:stCondLst>
                            <p:childTnLst>
                              <p:par>
                                <p:cTn id="9" presetID="22" presetClass="entr" presetSubtype="8" fill="hold" grpId="2" nodeType="afterEffect">
                                  <p:stCondLst>
                                    <p:cond delay="0"/>
                                  </p:stCondLst>
                                  <p:iterate>
                                    <p:tmAbs val="0"/>
                                  </p:iterate>
                                  <p:childTnLst>
                                    <p:set>
                                      <p:cBhvr>
                                        <p:cTn id="10" fill="hold"/>
                                        <p:tgtEl>
                                          <p:spTgt spid="182">
                                            <p:bg/>
                                          </p:spTgt>
                                        </p:tgtEl>
                                        <p:attrNameLst>
                                          <p:attrName>style.visibility</p:attrName>
                                        </p:attrNameLst>
                                      </p:cBhvr>
                                      <p:to>
                                        <p:strVal val="visible"/>
                                      </p:to>
                                    </p:set>
                                    <p:animEffect transition="in" filter="wipe(left)">
                                      <p:cBhvr>
                                        <p:cTn id="11" dur="500"/>
                                        <p:tgtEl>
                                          <p:spTgt spid="182">
                                            <p:bg/>
                                          </p:spTgt>
                                        </p:tgtEl>
                                      </p:cBhvr>
                                    </p:animEffect>
                                  </p:childTnLst>
                                </p:cTn>
                              </p:par>
                              <p:par>
                                <p:cTn id="12" presetID="22" presetClass="entr" presetSubtype="8" fill="hold" grpId="2" nodeType="withEffect">
                                  <p:stCondLst>
                                    <p:cond delay="0"/>
                                  </p:stCondLst>
                                  <p:iterate>
                                    <p:tmAbs val="0"/>
                                  </p:iterate>
                                  <p:childTnLst>
                                    <p:set>
                                      <p:cBhvr>
                                        <p:cTn id="13" fill="hold"/>
                                        <p:tgtEl>
                                          <p:spTgt spid="182">
                                            <p:txEl>
                                              <p:pRg st="0" end="0"/>
                                            </p:txEl>
                                          </p:spTgt>
                                        </p:tgtEl>
                                        <p:attrNameLst>
                                          <p:attrName>style.visibility</p:attrName>
                                        </p:attrNameLst>
                                      </p:cBhvr>
                                      <p:to>
                                        <p:strVal val="visible"/>
                                      </p:to>
                                    </p:set>
                                    <p:animEffect transition="in" filter="wipe(left)">
                                      <p:cBhvr>
                                        <p:cTn id="14"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1" animBg="1" advAuto="0"/>
      <p:bldP spid="182" grpId="2" build="p"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Y”- Target variable"/>
          <p:cNvSpPr txBox="1"/>
          <p:nvPr/>
        </p:nvSpPr>
        <p:spPr>
          <a:xfrm>
            <a:off x="-1708912" y="201929"/>
            <a:ext cx="8314418" cy="5909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defTabSz="914394">
              <a:lnSpc>
                <a:spcPct val="90000"/>
              </a:lnSpc>
              <a:defRPr sz="3600">
                <a:solidFill>
                  <a:schemeClr val="accent1"/>
                </a:solidFill>
                <a:latin typeface="Kontrapunkt Bob Light"/>
                <a:ea typeface="Kontrapunkt Bob Light"/>
                <a:cs typeface="Kontrapunkt Bob Light"/>
                <a:sym typeface="Kontrapunkt Bob Light"/>
              </a:defRPr>
            </a:lvl1pPr>
          </a:lstStyle>
          <a:p>
            <a:r>
              <a:rPr lang="en-US" dirty="0" smtClean="0"/>
              <a:t>                     </a:t>
            </a:r>
            <a:r>
              <a:rPr smtClean="0"/>
              <a:t>“</a:t>
            </a:r>
            <a:r>
              <a:t>Y”- Target variable</a:t>
            </a:r>
          </a:p>
        </p:txBody>
      </p:sp>
      <p:sp>
        <p:nvSpPr>
          <p:cNvPr id="188" name="There is no class Imbalance"/>
          <p:cNvSpPr txBox="1"/>
          <p:nvPr/>
        </p:nvSpPr>
        <p:spPr>
          <a:xfrm>
            <a:off x="622722" y="1084580"/>
            <a:ext cx="1020320" cy="36933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marL="180473" indent="-180473">
              <a:buSzPct val="100000"/>
              <a:buChar char="•"/>
            </a:lvl1pPr>
          </a:lstStyle>
          <a:p>
            <a:pPr>
              <a:buNone/>
            </a:pPr>
            <a:endParaRPr/>
          </a:p>
        </p:txBody>
      </p:sp>
      <p:graphicFrame>
        <p:nvGraphicFramePr>
          <p:cNvPr id="5" name="Table 4"/>
          <p:cNvGraphicFramePr>
            <a:graphicFrameLocks noGrp="1"/>
          </p:cNvGraphicFramePr>
          <p:nvPr/>
        </p:nvGraphicFramePr>
        <p:xfrm>
          <a:off x="785783" y="2428868"/>
          <a:ext cx="8143934" cy="2786082"/>
        </p:xfrm>
        <a:graphic>
          <a:graphicData uri="http://schemas.openxmlformats.org/drawingml/2006/table">
            <a:tbl>
              <a:tblPr/>
              <a:tblGrid>
                <a:gridCol w="4071967"/>
                <a:gridCol w="4071967"/>
              </a:tblGrid>
              <a:tr h="1393041">
                <a:tc>
                  <a:txBody>
                    <a:bodyPr/>
                    <a:lstStyle/>
                    <a:p>
                      <a:pPr>
                        <a:lnSpc>
                          <a:spcPct val="107000"/>
                        </a:lnSpc>
                        <a:spcAft>
                          <a:spcPts val="0"/>
                        </a:spcAft>
                      </a:pPr>
                      <a:r>
                        <a:rPr lang="en-IN" sz="2400" dirty="0">
                          <a:latin typeface="DejaVuSans"/>
                          <a:ea typeface="Calibri"/>
                          <a:cs typeface="DejaVuSans"/>
                        </a:rPr>
                        <a:t>Fail</a:t>
                      </a:r>
                      <a:endParaRPr lang="en-IN"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400">
                          <a:latin typeface="DejaVuSans"/>
                          <a:ea typeface="Calibri"/>
                          <a:cs typeface="DejaVuSans"/>
                        </a:rPr>
                        <a:t>48.41%</a:t>
                      </a:r>
                      <a:endParaRPr lang="en-IN"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3041">
                <a:tc>
                  <a:txBody>
                    <a:bodyPr/>
                    <a:lstStyle/>
                    <a:p>
                      <a:pPr>
                        <a:lnSpc>
                          <a:spcPct val="107000"/>
                        </a:lnSpc>
                        <a:spcAft>
                          <a:spcPts val="0"/>
                        </a:spcAft>
                      </a:pPr>
                      <a:r>
                        <a:rPr lang="en-IN" sz="2400" dirty="0">
                          <a:latin typeface="DejaVuSans"/>
                          <a:ea typeface="Calibri"/>
                          <a:cs typeface="DejaVuSans"/>
                        </a:rPr>
                        <a:t>Pass</a:t>
                      </a:r>
                      <a:endParaRPr lang="en-IN"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400" dirty="0">
                          <a:latin typeface="DejaVuSans"/>
                          <a:ea typeface="Calibri"/>
                          <a:cs typeface="DejaVuSans"/>
                        </a:rPr>
                        <a:t>51.58%</a:t>
                      </a:r>
                      <a:endParaRPr lang="en-IN"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solidFill>
                  <a:schemeClr val="accent1"/>
                </a:solidFill>
              </a:rPr>
              <a:t>Preprocessing</a:t>
            </a:r>
            <a:r>
              <a:rPr lang="en-IN" b="1" dirty="0">
                <a:solidFill>
                  <a:schemeClr val="accent1"/>
                </a:solidFill>
              </a:rPr>
              <a:t> and Variable Transformation:</a:t>
            </a:r>
            <a:endParaRPr lang="en-IN" dirty="0">
              <a:solidFill>
                <a:schemeClr val="accent1"/>
              </a:solidFill>
            </a:endParaRPr>
          </a:p>
        </p:txBody>
      </p:sp>
      <p:sp>
        <p:nvSpPr>
          <p:cNvPr id="3" name="Content Placeholder 2"/>
          <p:cNvSpPr>
            <a:spLocks noGrp="1"/>
          </p:cNvSpPr>
          <p:nvPr>
            <p:ph sz="half" idx="1"/>
          </p:nvPr>
        </p:nvSpPr>
        <p:spPr>
          <a:xfrm>
            <a:off x="457200" y="1785926"/>
            <a:ext cx="3657600" cy="4340554"/>
          </a:xfrm>
        </p:spPr>
        <p:txBody>
          <a:bodyPr>
            <a:normAutofit fontScale="92500"/>
          </a:bodyPr>
          <a:lstStyle/>
          <a:p>
            <a:r>
              <a:rPr lang="en-IN" dirty="0">
                <a:solidFill>
                  <a:schemeClr val="tx1"/>
                </a:solidFill>
              </a:rPr>
              <a:t>Dealing With Missing Values </a:t>
            </a:r>
            <a:endParaRPr lang="en-IN" dirty="0" smtClean="0">
              <a:solidFill>
                <a:schemeClr val="tx1"/>
              </a:solidFill>
            </a:endParaRPr>
          </a:p>
          <a:p>
            <a:pPr>
              <a:buFont typeface="Wingdings" pitchFamily="2" charset="2"/>
              <a:buChar char="Ø"/>
            </a:pPr>
            <a:r>
              <a:rPr lang="en-IN" dirty="0" err="1" smtClean="0">
                <a:solidFill>
                  <a:schemeClr val="tx1"/>
                </a:solidFill>
              </a:rPr>
              <a:t>knn</a:t>
            </a:r>
            <a:r>
              <a:rPr lang="en-IN" dirty="0" smtClean="0">
                <a:solidFill>
                  <a:schemeClr val="tx1"/>
                </a:solidFill>
              </a:rPr>
              <a:t> Imputation.</a:t>
            </a:r>
          </a:p>
          <a:p>
            <a:pPr>
              <a:buFont typeface="Wingdings" pitchFamily="2" charset="2"/>
              <a:buChar char="Ø"/>
            </a:pPr>
            <a:r>
              <a:rPr lang="en-US" dirty="0">
                <a:solidFill>
                  <a:schemeClr val="tx1"/>
                </a:solidFill>
              </a:rPr>
              <a:t>Missing values are Equally distributed among all </a:t>
            </a:r>
            <a:r>
              <a:rPr lang="en-US" dirty="0" smtClean="0">
                <a:solidFill>
                  <a:schemeClr val="tx1"/>
                </a:solidFill>
              </a:rPr>
              <a:t>variables in train and test.</a:t>
            </a:r>
          </a:p>
          <a:p>
            <a:pPr>
              <a:buFont typeface="Wingdings" pitchFamily="2" charset="2"/>
              <a:buChar char="Ø"/>
            </a:pPr>
            <a:r>
              <a:rPr lang="en-US" dirty="0" smtClean="0">
                <a:solidFill>
                  <a:schemeClr val="tx1"/>
                </a:solidFill>
              </a:rPr>
              <a:t>Each row doesn’t contain more 2 NA’s</a:t>
            </a:r>
          </a:p>
          <a:p>
            <a:endParaRPr lang="en-US" dirty="0">
              <a:solidFill>
                <a:schemeClr val="tx1"/>
              </a:solidFill>
            </a:endParaRPr>
          </a:p>
          <a:p>
            <a:pPr>
              <a:buFont typeface="Wingdings" pitchFamily="2" charset="2"/>
              <a:buChar char="Ø"/>
            </a:pPr>
            <a:endParaRPr lang="en-IN" dirty="0">
              <a:solidFill>
                <a:schemeClr val="tx1"/>
              </a:solidFill>
            </a:endParaRPr>
          </a:p>
        </p:txBody>
      </p:sp>
      <p:sp>
        <p:nvSpPr>
          <p:cNvPr id="6" name="Content Placeholder 5"/>
          <p:cNvSpPr>
            <a:spLocks noGrp="1"/>
          </p:cNvSpPr>
          <p:nvPr>
            <p:ph sz="half" idx="2"/>
          </p:nvPr>
        </p:nvSpPr>
        <p:spPr>
          <a:xfrm>
            <a:off x="4419600" y="1714488"/>
            <a:ext cx="3657600" cy="4411992"/>
          </a:xfrm>
        </p:spPr>
        <p:txBody>
          <a:bodyPr>
            <a:normAutofit fontScale="92500"/>
          </a:bodyPr>
          <a:lstStyle/>
          <a:p>
            <a:r>
              <a:rPr lang="en-IN" dirty="0" smtClean="0"/>
              <a:t>Merged the Test A and Test B </a:t>
            </a:r>
            <a:r>
              <a:rPr lang="en-IN" dirty="0" smtClean="0"/>
              <a:t> </a:t>
            </a:r>
            <a:r>
              <a:rPr lang="en-IN" dirty="0" smtClean="0"/>
              <a:t>columns to the </a:t>
            </a:r>
            <a:r>
              <a:rPr lang="en-IN" dirty="0" smtClean="0"/>
              <a:t>main train  and </a:t>
            </a:r>
            <a:r>
              <a:rPr lang="en-IN" dirty="0" smtClean="0"/>
              <a:t>test data and </a:t>
            </a:r>
            <a:r>
              <a:rPr lang="en-IN" dirty="0" smtClean="0"/>
              <a:t>created </a:t>
            </a:r>
            <a:r>
              <a:rPr lang="en-IN" dirty="0" smtClean="0"/>
              <a:t>new column </a:t>
            </a:r>
            <a:r>
              <a:rPr lang="en-IN" dirty="0" err="1" smtClean="0"/>
              <a:t>TestAB</a:t>
            </a:r>
            <a:r>
              <a:rPr lang="en-IN" dirty="0" smtClean="0"/>
              <a:t> .</a:t>
            </a:r>
          </a:p>
          <a:p>
            <a:r>
              <a:rPr lang="en-IN" dirty="0" smtClean="0"/>
              <a:t>Removed </a:t>
            </a:r>
            <a:r>
              <a:rPr lang="en-IN" dirty="0" smtClean="0"/>
              <a:t>variables using Chi-square value which are not influencing target variable(Y)</a:t>
            </a:r>
          </a:p>
          <a:p>
            <a:pPr marL="114300" indent="0">
              <a:buNone/>
            </a:pPr>
            <a:endParaRPr lang="en-IN" dirty="0" smtClean="0"/>
          </a:p>
          <a:p>
            <a:pPr marL="114300" indent="0">
              <a:buNone/>
            </a:pPr>
            <a:r>
              <a:rPr lang="en-IN" dirty="0" smtClean="0"/>
              <a:t>     </a:t>
            </a:r>
            <a:endParaRPr lang="en-IN" dirty="0"/>
          </a:p>
        </p:txBody>
      </p:sp>
    </p:spTree>
    <p:extLst>
      <p:ext uri="{BB962C8B-B14F-4D97-AF65-F5344CB8AC3E}">
        <p14:creationId xmlns="" xmlns:p14="http://schemas.microsoft.com/office/powerpoint/2010/main" val="3311117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85D88"/>
      </a:accent1>
      <a:accent2>
        <a:srgbClr val="2D31BC"/>
      </a:accent2>
      <a:accent3>
        <a:srgbClr val="B9C3D1"/>
      </a:accent3>
      <a:accent4>
        <a:srgbClr val="CAD1DC"/>
      </a:accent4>
      <a:accent5>
        <a:srgbClr val="A6AAA9"/>
      </a:accent5>
      <a:accent6>
        <a:srgbClr val="DCDEE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85D88"/>
      </a:accent1>
      <a:accent2>
        <a:srgbClr val="2D31BC"/>
      </a:accent2>
      <a:accent3>
        <a:srgbClr val="B9C3D1"/>
      </a:accent3>
      <a:accent4>
        <a:srgbClr val="CAD1DC"/>
      </a:accent4>
      <a:accent5>
        <a:srgbClr val="A6AAA9"/>
      </a:accent5>
      <a:accent6>
        <a:srgbClr val="DCDEE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TotalTime>
  <Words>424</Words>
  <PresentationFormat>On-screen Show (4:3)</PresentationFormat>
  <Paragraphs>133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Agenda </vt:lpstr>
      <vt:lpstr>PROBLEM DESCRIPTION</vt:lpstr>
      <vt:lpstr>DOMAIN UNDERSTANDING</vt:lpstr>
      <vt:lpstr>PROJECT WORKFLOW</vt:lpstr>
      <vt:lpstr>VARIABLE IDENTIFICATION</vt:lpstr>
      <vt:lpstr>Categorical Attributes</vt:lpstr>
      <vt:lpstr>Slide 8</vt:lpstr>
      <vt:lpstr>Preprocessing and Variable Transformation: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List of Machine Learning Algorithms   </vt:lpstr>
      <vt:lpstr>Model Improvement </vt:lpstr>
      <vt:lpstr>Slide 25</vt:lpstr>
      <vt:lpstr>Training models with cross validation</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Rahul</cp:lastModifiedBy>
  <cp:revision>4</cp:revision>
  <dcterms:modified xsi:type="dcterms:W3CDTF">2018-03-16T14:59:54Z</dcterms:modified>
</cp:coreProperties>
</file>