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20"/>
  </p:notesMasterIdLst>
  <p:handoutMasterIdLst>
    <p:handoutMasterId r:id="rId21"/>
  </p:handoutMasterIdLst>
  <p:sldIdLst>
    <p:sldId id="887" r:id="rId2"/>
    <p:sldId id="888" r:id="rId3"/>
    <p:sldId id="889" r:id="rId4"/>
    <p:sldId id="890" r:id="rId5"/>
    <p:sldId id="903" r:id="rId6"/>
    <p:sldId id="904" r:id="rId7"/>
    <p:sldId id="905" r:id="rId8"/>
    <p:sldId id="891" r:id="rId9"/>
    <p:sldId id="892" r:id="rId10"/>
    <p:sldId id="902" r:id="rId11"/>
    <p:sldId id="896" r:id="rId12"/>
    <p:sldId id="897" r:id="rId13"/>
    <p:sldId id="899" r:id="rId14"/>
    <p:sldId id="898" r:id="rId15"/>
    <p:sldId id="901" r:id="rId16"/>
    <p:sldId id="900" r:id="rId17"/>
    <p:sldId id="893" r:id="rId18"/>
    <p:sldId id="895"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hii, June" initials="YJ" lastIdx="32" clrIdx="0">
    <p:extLst>
      <p:ext uri="{19B8F6BF-5375-455C-9EA6-DF929625EA0E}">
        <p15:presenceInfo xmlns:p15="http://schemas.microsoft.com/office/powerpoint/2012/main" userId="S-1-5-21-1407069837-2091007605-538272213-30032476" providerId="AD"/>
      </p:ext>
    </p:extLst>
  </p:cmAuthor>
  <p:cmAuthor id="2" name="David Mohr" initials="DM" lastIdx="9" clrIdx="1">
    <p:extLst>
      <p:ext uri="{19B8F6BF-5375-455C-9EA6-DF929625EA0E}">
        <p15:presenceInfo xmlns:p15="http://schemas.microsoft.com/office/powerpoint/2012/main" userId="David Mohr" providerId="None"/>
      </p:ext>
    </p:extLst>
  </p:cmAuthor>
  <p:cmAuthor id="3" name="Microsoft Office User" initials="MOU" lastIdx="21" clrIdx="2">
    <p:extLst>
      <p:ext uri="{19B8F6BF-5375-455C-9EA6-DF929625EA0E}">
        <p15:presenceInfo xmlns:p15="http://schemas.microsoft.com/office/powerpoint/2012/main" userId="Microsoft Office User" providerId="None"/>
      </p:ext>
    </p:extLst>
  </p:cmAuthor>
  <p:cmAuthor id="4" name="Harris, Melissa" initials="HM" lastIdx="28" clrIdx="3">
    <p:extLst>
      <p:ext uri="{19B8F6BF-5375-455C-9EA6-DF929625EA0E}">
        <p15:presenceInfo xmlns:p15="http://schemas.microsoft.com/office/powerpoint/2012/main" userId="S-1-5-21-1407069837-2091007605-538272213-25781389" providerId="AD"/>
      </p:ext>
    </p:extLst>
  </p:cmAuthor>
  <p:cmAuthor id="5" name="Carol Reece" initials="CR" lastIdx="5" clrIdx="4">
    <p:extLst>
      <p:ext uri="{19B8F6BF-5375-455C-9EA6-DF929625EA0E}">
        <p15:presenceInfo xmlns:p15="http://schemas.microsoft.com/office/powerpoint/2012/main" userId="a67ae08b3f860e0f" providerId="Windows Live"/>
      </p:ext>
    </p:extLst>
  </p:cmAuthor>
  <p:cmAuthor id="6" name="Smart, Paul" initials="SP" lastIdx="3" clrIdx="5">
    <p:extLst>
      <p:ext uri="{19B8F6BF-5375-455C-9EA6-DF929625EA0E}">
        <p15:presenceInfo xmlns:p15="http://schemas.microsoft.com/office/powerpoint/2012/main" userId="S-1-5-21-1407069837-2091007605-538272213-26725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814"/>
    <a:srgbClr val="36961C"/>
    <a:srgbClr val="97C98A"/>
    <a:srgbClr val="E9F3E6"/>
    <a:srgbClr val="E6F2F8"/>
    <a:srgbClr val="F2F2F2"/>
    <a:srgbClr val="2D75E7"/>
    <a:srgbClr val="16966D"/>
    <a:srgbClr val="4E24A7"/>
    <a:srgbClr val="E817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01" autoAdjust="0"/>
    <p:restoredTop sz="68070" autoAdjust="0"/>
  </p:normalViewPr>
  <p:slideViewPr>
    <p:cSldViewPr snapToGrid="0" snapToObjects="1" showGuides="1">
      <p:cViewPr varScale="1">
        <p:scale>
          <a:sx n="78" d="100"/>
          <a:sy n="78" d="100"/>
        </p:scale>
        <p:origin x="1056" y="67"/>
      </p:cViewPr>
      <p:guideLst>
        <p:guide orient="horz" pos="2160"/>
        <p:guide pos="3840"/>
      </p:guideLst>
    </p:cSldViewPr>
  </p:slideViewPr>
  <p:outlineViewPr>
    <p:cViewPr>
      <p:scale>
        <a:sx n="33" d="100"/>
        <a:sy n="33" d="100"/>
      </p:scale>
      <p:origin x="0" y="-7692"/>
    </p:cViewPr>
  </p:outlineViewPr>
  <p:notesTextViewPr>
    <p:cViewPr>
      <p:scale>
        <a:sx n="100" d="100"/>
        <a:sy n="100" d="100"/>
      </p:scale>
      <p:origin x="0" y="0"/>
    </p:cViewPr>
  </p:notesTextViewPr>
  <p:sorterViewPr>
    <p:cViewPr varScale="1">
      <p:scale>
        <a:sx n="1" d="1"/>
        <a:sy n="1" d="1"/>
      </p:scale>
      <p:origin x="0" y="-5592"/>
    </p:cViewPr>
  </p:sorterViewPr>
  <p:notesViewPr>
    <p:cSldViewPr snapToGrid="0" snapToObjects="1" showGuides="1">
      <p:cViewPr varScale="1">
        <p:scale>
          <a:sx n="84" d="100"/>
          <a:sy n="84" d="100"/>
        </p:scale>
        <p:origin x="3828"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7/8/2022</a:t>
            </a:fld>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335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479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Origins : An origin is the origin of the files that the CDN will distribute.</a:t>
            </a:r>
          </a:p>
          <a:p>
            <a:endParaRPr lang="en-US" dirty="0" smtClean="0"/>
          </a:p>
          <a:p>
            <a:r>
              <a:rPr lang="en-US" dirty="0" smtClean="0"/>
              <a:t>Origins can be either an S3 bucket, an EC2 instance, an Elastic Load Balancer, or Route 53 – can also be external (non-AWS).</a:t>
            </a:r>
          </a:p>
          <a:p>
            <a:r>
              <a:rPr lang="en-US" dirty="0" smtClean="0"/>
              <a:t>When using Amazon S3 as an origin you place all your objects within the bucket.</a:t>
            </a:r>
          </a:p>
          <a:p>
            <a:r>
              <a:rPr lang="en-US" dirty="0" smtClean="0"/>
              <a:t>You can use an existing bucket and the bucket is not modified in any way.</a:t>
            </a:r>
          </a:p>
          <a:p>
            <a:r>
              <a:rPr lang="en-US" dirty="0" smtClean="0"/>
              <a:t>By default all newly created buckets are private.</a:t>
            </a:r>
          </a:p>
          <a:p>
            <a:r>
              <a:rPr lang="en-US" dirty="0" smtClean="0"/>
              <a:t>You can setup access control to your buckets using:</a:t>
            </a:r>
          </a:p>
          <a:p>
            <a:r>
              <a:rPr lang="en-US" dirty="0" smtClean="0"/>
              <a:t>Bucket policies.</a:t>
            </a:r>
          </a:p>
          <a:p>
            <a:r>
              <a:rPr lang="en-US" dirty="0" smtClean="0"/>
              <a:t>Access Control Lists.</a:t>
            </a:r>
          </a:p>
          <a:p>
            <a:endParaRPr lang="en-US" dirty="0" smtClean="0"/>
          </a:p>
          <a:p>
            <a:r>
              <a:rPr lang="en-US" dirty="0" smtClean="0"/>
              <a:t>You can make objects publicly available or use </a:t>
            </a:r>
            <a:r>
              <a:rPr lang="en-US" dirty="0" err="1" smtClean="0"/>
              <a:t>CloudFront</a:t>
            </a:r>
            <a:r>
              <a:rPr lang="en-US" dirty="0" smtClean="0"/>
              <a:t> signed URLs.</a:t>
            </a:r>
          </a:p>
          <a:p>
            <a:r>
              <a:rPr lang="en-US" dirty="0" smtClean="0"/>
              <a:t>A custom origin server is a HTTP server which can be an EC2 instance or an on-premises/non-AWS based web server.</a:t>
            </a:r>
          </a:p>
          <a:p>
            <a:r>
              <a:rPr lang="en-US" dirty="0" smtClean="0"/>
              <a:t>When using an on-premises or non-AWS based web server you must specify the DNS name, ports, and protocols that you want </a:t>
            </a:r>
            <a:r>
              <a:rPr lang="en-US" dirty="0" err="1" smtClean="0"/>
              <a:t>CloudFront</a:t>
            </a:r>
            <a:r>
              <a:rPr lang="en-US" dirty="0" smtClean="0"/>
              <a:t> to use when fetching objects from your origin.</a:t>
            </a:r>
          </a:p>
          <a:p>
            <a:r>
              <a:rPr lang="en-US" dirty="0" smtClean="0"/>
              <a:t>Most </a:t>
            </a:r>
            <a:r>
              <a:rPr lang="en-US" dirty="0" err="1" smtClean="0"/>
              <a:t>CloudFront</a:t>
            </a:r>
            <a:r>
              <a:rPr lang="en-US" dirty="0" smtClean="0"/>
              <a:t> features are supported for custom origins except RTMP distributions (must be an S3 bucket).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90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EC2 for custom origins Amazon recommend:</a:t>
            </a:r>
          </a:p>
          <a:p>
            <a:endParaRPr lang="en-US" dirty="0" smtClean="0"/>
          </a:p>
          <a:p>
            <a:r>
              <a:rPr lang="en-US" dirty="0" smtClean="0"/>
              <a:t>Use an AMI that automatically installs the software for a web server.</a:t>
            </a:r>
          </a:p>
          <a:p>
            <a:r>
              <a:rPr lang="en-US" dirty="0" smtClean="0"/>
              <a:t>Use ELB to handle traffic across multiple EC2 instances.</a:t>
            </a:r>
          </a:p>
          <a:p>
            <a:r>
              <a:rPr lang="en-US" dirty="0" smtClean="0"/>
              <a:t>Specify the URL of your load balancer as the domain name of the origin server.</a:t>
            </a:r>
          </a:p>
          <a:p>
            <a:endParaRPr lang="en-US" dirty="0" smtClean="0"/>
          </a:p>
          <a:p>
            <a:r>
              <a:rPr lang="en-US" dirty="0" smtClean="0"/>
              <a:t>S3 static website:</a:t>
            </a:r>
          </a:p>
          <a:p>
            <a:endParaRPr lang="en-US" dirty="0" smtClean="0"/>
          </a:p>
          <a:p>
            <a:r>
              <a:rPr lang="en-US" dirty="0" smtClean="0"/>
              <a:t>Enter the S3 static website hosting endpoint for your bucket in the configuration.</a:t>
            </a:r>
          </a:p>
          <a:p>
            <a:r>
              <a:rPr lang="en-US" dirty="0" smtClean="0"/>
              <a:t>Example: http://&lt;bucketname&gt;.s3-website-&lt;region&gt;.amazonaws.com.</a:t>
            </a:r>
          </a:p>
          <a:p>
            <a:r>
              <a:rPr lang="en-US" dirty="0" smtClean="0"/>
              <a:t>Objects are cached for 24 hours by default.</a:t>
            </a:r>
          </a:p>
          <a:p>
            <a:r>
              <a:rPr lang="en-US" dirty="0" smtClean="0"/>
              <a:t>The expiration time is controlled through the TTL.</a:t>
            </a:r>
          </a:p>
          <a:p>
            <a:r>
              <a:rPr lang="en-US" dirty="0" smtClean="0"/>
              <a:t>The minimum expiration time is 0.</a:t>
            </a:r>
          </a:p>
          <a:p>
            <a:r>
              <a:rPr lang="en-US" dirty="0" smtClean="0"/>
              <a:t>Static websites on Amazon S3 are considered custom origins.</a:t>
            </a:r>
          </a:p>
          <a:p>
            <a:endParaRPr lang="en-US" dirty="0" smtClean="0"/>
          </a:p>
          <a:p>
            <a:r>
              <a:rPr lang="en-US" dirty="0" smtClean="0"/>
              <a:t>AWS origins are Amazon S3 buckets (not a static website).</a:t>
            </a:r>
          </a:p>
          <a:p>
            <a:endParaRPr lang="en-US" dirty="0" smtClean="0"/>
          </a:p>
          <a:p>
            <a:r>
              <a:rPr lang="en-US" dirty="0" err="1" smtClean="0"/>
              <a:t>CloudFront</a:t>
            </a:r>
            <a:r>
              <a:rPr lang="en-US" dirty="0" smtClean="0"/>
              <a:t> keeps persistent connections open with origin servers.</a:t>
            </a:r>
          </a:p>
          <a:p>
            <a:r>
              <a:rPr lang="en-US" dirty="0" smtClean="0"/>
              <a:t>Files can also be uploaded to </a:t>
            </a:r>
            <a:r>
              <a:rPr lang="en-US" dirty="0" err="1" smtClean="0"/>
              <a:t>CloudFront</a:t>
            </a:r>
            <a:r>
              <a:rPr lang="en-US" dirty="0" smtClean="0"/>
              <a:t>.</a:t>
            </a:r>
          </a:p>
          <a:p>
            <a:endParaRPr lang="en-US" dirty="0" smtClean="0"/>
          </a:p>
          <a:p>
            <a:r>
              <a:rPr lang="en-US" dirty="0" smtClean="0"/>
              <a:t>High availability with Origin Failover:</a:t>
            </a:r>
          </a:p>
          <a:p>
            <a:r>
              <a:rPr lang="en-US" dirty="0" smtClean="0"/>
              <a:t>Can set up </a:t>
            </a:r>
            <a:r>
              <a:rPr lang="en-US" dirty="0" err="1" smtClean="0"/>
              <a:t>CloudFront</a:t>
            </a:r>
            <a:r>
              <a:rPr lang="en-US" dirty="0" smtClean="0"/>
              <a:t> with origin failover for scenarios that require high availability.</a:t>
            </a:r>
          </a:p>
          <a:p>
            <a:r>
              <a:rPr lang="en-US" dirty="0" smtClean="0"/>
              <a:t>Uses an origin group in which you designate a primary origin for </a:t>
            </a:r>
            <a:r>
              <a:rPr lang="en-US" dirty="0" err="1" smtClean="0"/>
              <a:t>CloudFront</a:t>
            </a:r>
            <a:r>
              <a:rPr lang="en-US" dirty="0" smtClean="0"/>
              <a:t> plus a second origin that </a:t>
            </a:r>
            <a:r>
              <a:rPr lang="en-US" dirty="0" err="1" smtClean="0"/>
              <a:t>CloudFront</a:t>
            </a:r>
            <a:r>
              <a:rPr lang="en-US" dirty="0" smtClean="0"/>
              <a:t> automatically switches to when the primary origin returns specific HTTP status code failure responses.</a:t>
            </a:r>
          </a:p>
          <a:p>
            <a:endParaRPr lang="en-US" dirty="0" smtClean="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9830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Distributions: To distribute content with </a:t>
            </a:r>
            <a:r>
              <a:rPr lang="en-US" dirty="0" err="1" smtClean="0"/>
              <a:t>CloudFront</a:t>
            </a:r>
            <a:r>
              <a:rPr lang="en-US" dirty="0" smtClean="0"/>
              <a:t> you need to create a distribution.</a:t>
            </a:r>
          </a:p>
          <a:p>
            <a:endParaRPr lang="en-US" dirty="0" smtClean="0"/>
          </a:p>
          <a:p>
            <a:r>
              <a:rPr lang="en-US" dirty="0" smtClean="0"/>
              <a:t>The distribution includes the configuration of the CDN including:</a:t>
            </a:r>
          </a:p>
          <a:p>
            <a:endParaRPr lang="en-US" dirty="0" smtClean="0"/>
          </a:p>
          <a:p>
            <a:pPr marL="171450" indent="-171450">
              <a:buFont typeface="Arial" panose="020B0604020202020204" pitchFamily="34" charset="0"/>
              <a:buChar char="•"/>
            </a:pPr>
            <a:r>
              <a:rPr lang="en-US" dirty="0" smtClean="0"/>
              <a:t>Content origins.</a:t>
            </a:r>
          </a:p>
          <a:p>
            <a:pPr marL="171450" indent="-171450">
              <a:buFont typeface="Arial" panose="020B0604020202020204" pitchFamily="34" charset="0"/>
              <a:buChar char="•"/>
            </a:pPr>
            <a:r>
              <a:rPr lang="en-US" dirty="0" smtClean="0"/>
              <a:t>Access (public or restricted).</a:t>
            </a:r>
          </a:p>
          <a:p>
            <a:pPr marL="171450" indent="-171450">
              <a:buFont typeface="Arial" panose="020B0604020202020204" pitchFamily="34" charset="0"/>
              <a:buChar char="•"/>
            </a:pPr>
            <a:r>
              <a:rPr lang="en-US" dirty="0" smtClean="0"/>
              <a:t>Security (HTTP or HTTPS).</a:t>
            </a:r>
          </a:p>
          <a:p>
            <a:pPr marL="171450" indent="-171450">
              <a:buFont typeface="Arial" panose="020B0604020202020204" pitchFamily="34" charset="0"/>
              <a:buChar char="•"/>
            </a:pPr>
            <a:r>
              <a:rPr lang="en-US" dirty="0" smtClean="0"/>
              <a:t>Cookie or query-string forwarding.</a:t>
            </a:r>
          </a:p>
          <a:p>
            <a:pPr marL="171450" indent="-171450">
              <a:buFont typeface="Arial" panose="020B0604020202020204" pitchFamily="34" charset="0"/>
              <a:buChar char="•"/>
            </a:pPr>
            <a:r>
              <a:rPr lang="en-US" dirty="0" smtClean="0"/>
              <a:t>Geo-restrictions.</a:t>
            </a:r>
          </a:p>
          <a:p>
            <a:pPr marL="171450" indent="-171450">
              <a:buFont typeface="Arial" panose="020B0604020202020204" pitchFamily="34" charset="0"/>
              <a:buChar char="•"/>
            </a:pPr>
            <a:r>
              <a:rPr lang="en-US" dirty="0" smtClean="0"/>
              <a:t>Access logs (record viewer activity).</a:t>
            </a:r>
          </a:p>
          <a:p>
            <a:endParaRPr lang="en-US" dirty="0" smtClean="0"/>
          </a:p>
          <a:p>
            <a:r>
              <a:rPr lang="en-US" dirty="0" smtClean="0"/>
              <a:t>There are two types of distribution.</a:t>
            </a:r>
          </a:p>
          <a:p>
            <a:endParaRPr lang="en-US" dirty="0" smtClean="0"/>
          </a:p>
          <a:p>
            <a:r>
              <a:rPr lang="en-US" dirty="0" smtClean="0"/>
              <a:t>Web Distribution:</a:t>
            </a:r>
          </a:p>
          <a:p>
            <a:endParaRPr lang="en-US" dirty="0" smtClean="0"/>
          </a:p>
          <a:p>
            <a:r>
              <a:rPr lang="en-US" dirty="0" smtClean="0"/>
              <a:t>Static and dynamic content including .html, .</a:t>
            </a:r>
            <a:r>
              <a:rPr lang="en-US" dirty="0" err="1" smtClean="0"/>
              <a:t>css</a:t>
            </a:r>
            <a:r>
              <a:rPr lang="en-US" dirty="0" smtClean="0"/>
              <a:t>, .</a:t>
            </a:r>
            <a:r>
              <a:rPr lang="en-US" dirty="0" err="1" smtClean="0"/>
              <a:t>php</a:t>
            </a:r>
            <a:r>
              <a:rPr lang="en-US" dirty="0" smtClean="0"/>
              <a:t>, and graphics files.</a:t>
            </a:r>
          </a:p>
          <a:p>
            <a:r>
              <a:rPr lang="en-US" dirty="0" smtClean="0"/>
              <a:t>Distributes files over HTTP and HTTPS.</a:t>
            </a:r>
          </a:p>
          <a:p>
            <a:r>
              <a:rPr lang="en-US" dirty="0" smtClean="0"/>
              <a:t>Add, update, or delete objects, and submit data from web forms.</a:t>
            </a:r>
          </a:p>
          <a:p>
            <a:r>
              <a:rPr lang="en-US" dirty="0" smtClean="0"/>
              <a:t>Use live streaming to stream an event in real time.</a:t>
            </a:r>
          </a:p>
          <a:p>
            <a:endParaRPr lang="en-US" dirty="0" smtClean="0"/>
          </a:p>
          <a:p>
            <a:r>
              <a:rPr lang="en-US" dirty="0" err="1" smtClean="0"/>
              <a:t>RTMP:Real-Time</a:t>
            </a:r>
            <a:r>
              <a:rPr lang="en-US" dirty="0" smtClean="0"/>
              <a:t> Messaging Protocol</a:t>
            </a:r>
          </a:p>
          <a:p>
            <a:endParaRPr lang="en-US" dirty="0" smtClean="0"/>
          </a:p>
          <a:p>
            <a:r>
              <a:rPr lang="en-US" dirty="0" smtClean="0"/>
              <a:t>Distribute streaming media files using Adobe Flash Media Server’s RTMP protocol.</a:t>
            </a:r>
          </a:p>
          <a:p>
            <a:r>
              <a:rPr lang="en-US" dirty="0" smtClean="0"/>
              <a:t>Allows an end user to begin playing a media file before the file has finished downloading from a </a:t>
            </a:r>
            <a:r>
              <a:rPr lang="en-US" dirty="0" err="1" smtClean="0"/>
              <a:t>CloudFront</a:t>
            </a:r>
            <a:r>
              <a:rPr lang="en-US" dirty="0" smtClean="0"/>
              <a:t> edge location.</a:t>
            </a:r>
          </a:p>
          <a:p>
            <a:r>
              <a:rPr lang="en-US" dirty="0" smtClean="0"/>
              <a:t>Files must be stored in an S3 bucket.</a:t>
            </a:r>
          </a:p>
          <a:p>
            <a:r>
              <a:rPr lang="en-US" dirty="0" smtClean="0"/>
              <a:t>To use </a:t>
            </a:r>
            <a:r>
              <a:rPr lang="en-US" dirty="0" err="1" smtClean="0"/>
              <a:t>CloudFront</a:t>
            </a:r>
            <a:r>
              <a:rPr lang="en-US" dirty="0" smtClean="0"/>
              <a:t> live streaming, create a web distribution.</a:t>
            </a:r>
          </a:p>
          <a:p>
            <a:endParaRPr lang="en-US" dirty="0" smtClean="0"/>
          </a:p>
          <a:p>
            <a:r>
              <a:rPr lang="en-US" dirty="0" smtClean="0"/>
              <a:t>For serving both the media player and media files you need two types of distributions:</a:t>
            </a:r>
          </a:p>
          <a:p>
            <a:endParaRPr lang="en-US" dirty="0" smtClean="0"/>
          </a:p>
          <a:p>
            <a:pPr marL="628650" lvl="1" indent="-171450">
              <a:buFont typeface="Arial" panose="020B0604020202020204" pitchFamily="34" charset="0"/>
              <a:buChar char="•"/>
            </a:pPr>
            <a:r>
              <a:rPr lang="en-US" dirty="0" smtClean="0"/>
              <a:t>A web distribution for the media player.</a:t>
            </a:r>
          </a:p>
          <a:p>
            <a:pPr marL="628650" lvl="1" indent="-171450">
              <a:buFont typeface="Arial" panose="020B0604020202020204" pitchFamily="34" charset="0"/>
              <a:buChar char="•"/>
            </a:pPr>
            <a:r>
              <a:rPr lang="en-US" dirty="0" smtClean="0"/>
              <a:t>An RTMP distribution for the media files.</a:t>
            </a:r>
          </a:p>
          <a:p>
            <a:r>
              <a:rPr lang="en-US" dirty="0" smtClean="0"/>
              <a:t>S3 buckets can be configured to create access logs and cookie logs which log all requests made to the S3 bucket.</a:t>
            </a:r>
          </a:p>
          <a:p>
            <a:endParaRPr lang="en-US" dirty="0" smtClean="0"/>
          </a:p>
          <a:p>
            <a:r>
              <a:rPr lang="en-US" dirty="0" smtClean="0"/>
              <a:t>Amazon Athena can be used to analyze access logs.</a:t>
            </a:r>
          </a:p>
          <a:p>
            <a:endParaRPr lang="en-US" dirty="0" smtClean="0"/>
          </a:p>
          <a:p>
            <a:r>
              <a:rPr lang="en-US" dirty="0" err="1" smtClean="0"/>
              <a:t>CloudFront</a:t>
            </a:r>
            <a:r>
              <a:rPr lang="en-US" dirty="0" smtClean="0"/>
              <a:t> is integrated with </a:t>
            </a:r>
            <a:r>
              <a:rPr lang="en-US" dirty="0" err="1" smtClean="0"/>
              <a:t>CloudTrail</a:t>
            </a:r>
            <a:r>
              <a:rPr lang="en-US" dirty="0" smtClean="0"/>
              <a:t>.</a:t>
            </a:r>
          </a:p>
          <a:p>
            <a:endParaRPr lang="en-US" dirty="0" smtClean="0"/>
          </a:p>
          <a:p>
            <a:r>
              <a:rPr lang="en-US" dirty="0" err="1" smtClean="0"/>
              <a:t>CloudTrail</a:t>
            </a:r>
            <a:r>
              <a:rPr lang="en-US" dirty="0" smtClean="0"/>
              <a:t> saves logs to the S3 bucket you specify.</a:t>
            </a:r>
          </a:p>
          <a:p>
            <a:endParaRPr lang="en-US" dirty="0" smtClean="0"/>
          </a:p>
          <a:p>
            <a:r>
              <a:rPr lang="en-US" dirty="0" err="1" smtClean="0"/>
              <a:t>CloudTrail</a:t>
            </a:r>
            <a:r>
              <a:rPr lang="en-US" dirty="0" smtClean="0"/>
              <a:t> captures information about all requests whether they were made using the </a:t>
            </a:r>
            <a:r>
              <a:rPr lang="en-US" dirty="0" err="1" smtClean="0"/>
              <a:t>CloudFront</a:t>
            </a:r>
            <a:r>
              <a:rPr lang="en-US" dirty="0" smtClean="0"/>
              <a:t> console, the </a:t>
            </a:r>
            <a:r>
              <a:rPr lang="en-US" dirty="0" err="1" smtClean="0"/>
              <a:t>CloudFront</a:t>
            </a:r>
            <a:r>
              <a:rPr lang="en-US" dirty="0" smtClean="0"/>
              <a:t> API, the AWS SDKs, the </a:t>
            </a:r>
            <a:r>
              <a:rPr lang="en-US" dirty="0" err="1" smtClean="0"/>
              <a:t>CloudFront</a:t>
            </a:r>
            <a:r>
              <a:rPr lang="en-US" dirty="0" smtClean="0"/>
              <a:t> CLI, or another service.</a:t>
            </a:r>
          </a:p>
          <a:p>
            <a:endParaRPr lang="en-US" dirty="0" smtClean="0"/>
          </a:p>
          <a:p>
            <a:r>
              <a:rPr lang="en-US" dirty="0" err="1" smtClean="0"/>
              <a:t>CloudTrail</a:t>
            </a:r>
            <a:r>
              <a:rPr lang="en-US" dirty="0" smtClean="0"/>
              <a:t> can be used to determine which requests were made, the source IP address, who made the request etc.</a:t>
            </a:r>
          </a:p>
          <a:p>
            <a:endParaRPr lang="en-US" dirty="0" smtClean="0"/>
          </a:p>
          <a:p>
            <a:r>
              <a:rPr lang="en-US" dirty="0" smtClean="0"/>
              <a:t>To view </a:t>
            </a:r>
            <a:r>
              <a:rPr lang="en-US" dirty="0" err="1" smtClean="0"/>
              <a:t>CloudFront</a:t>
            </a:r>
            <a:r>
              <a:rPr lang="en-US" dirty="0" smtClean="0"/>
              <a:t> requests in </a:t>
            </a:r>
            <a:r>
              <a:rPr lang="en-US" dirty="0" err="1" smtClean="0"/>
              <a:t>CloudTrail</a:t>
            </a:r>
            <a:r>
              <a:rPr lang="en-US" dirty="0" smtClean="0"/>
              <a:t> logs you must update an existing trail to include global services.</a:t>
            </a:r>
          </a:p>
          <a:p>
            <a:endParaRPr lang="en-US" dirty="0" smtClean="0"/>
          </a:p>
          <a:p>
            <a:r>
              <a:rPr lang="en-US" dirty="0" smtClean="0"/>
              <a:t>To delete a distribution it must first be disabled (can take up to 15 minutes).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8292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versioning, users will see the latest content through Amazon </a:t>
            </a:r>
            <a:r>
              <a:rPr lang="en-US" dirty="0" err="1" smtClean="0"/>
              <a:t>CloudFront</a:t>
            </a:r>
            <a:r>
              <a:rPr lang="en-US" dirty="0" smtClean="0"/>
              <a:t> when you update your site without using invalidation. Old versions will expire from the cache automatically. That said, depending on other settings, you may need to invalidate the base page that includes references to the versioned objects.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8851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856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dirty="0" smtClean="0"/>
              <a:t>Amazon </a:t>
            </a:r>
            <a:r>
              <a:rPr lang="en-US" sz="1200" dirty="0" err="1" smtClean="0"/>
              <a:t>CloudFront</a:t>
            </a:r>
            <a:r>
              <a:rPr lang="en-US" sz="1200" dirty="0" smtClean="0"/>
              <a:t> charges are based on actual usage of the service in four areas: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kern="1200" dirty="0" smtClean="0">
                <a:solidFill>
                  <a:schemeClr val="tx1"/>
                </a:solidFill>
                <a:effectLst/>
                <a:latin typeface="+mn-lt"/>
                <a:ea typeface="+mn-ea"/>
                <a:cs typeface="+mn-cs"/>
              </a:rPr>
              <a:t>Data transfer out</a:t>
            </a:r>
            <a:r>
              <a:rPr lang="en-US" sz="1200" b="0" i="1"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a:t>
            </a:r>
            <a:r>
              <a:rPr lang="en-US" sz="1200" dirty="0" smtClean="0"/>
              <a:t>You are charged for the volume of data that is transferred out from Amazon </a:t>
            </a:r>
            <a:r>
              <a:rPr lang="en-US" sz="1200" dirty="0" err="1" smtClean="0"/>
              <a:t>CloudFront</a:t>
            </a:r>
            <a:r>
              <a:rPr lang="en-US" sz="1200" dirty="0" smtClean="0"/>
              <a:t> edge locations, measured in GB, to the internet or to your origin (both AWS origins and other origin servers). Data transfer usage is totaled separately for specific geographic regions, and then cost is calculated based on pricing tiers for each area. If you use other AWS services as the origins of your files, you are charged separately for your use of those services, including storage and compute hours.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kern="1200" dirty="0" smtClean="0">
                <a:solidFill>
                  <a:schemeClr val="tx1"/>
                </a:solidFill>
                <a:effectLst/>
                <a:latin typeface="+mn-lt"/>
                <a:ea typeface="+mn-ea"/>
                <a:cs typeface="+mn-cs"/>
              </a:rPr>
              <a:t>HTTP(S) requests</a:t>
            </a:r>
            <a:r>
              <a:rPr lang="en-US" sz="1200" b="0" i="1"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a:t>
            </a:r>
            <a:r>
              <a:rPr lang="en-US" sz="1200" dirty="0" smtClean="0"/>
              <a:t>You are charged for the number of HTTP(S) requests that are made to Amazon </a:t>
            </a:r>
            <a:r>
              <a:rPr lang="en-US" sz="1200" dirty="0" err="1" smtClean="0"/>
              <a:t>CloudFront</a:t>
            </a:r>
            <a:r>
              <a:rPr lang="en-US" sz="1200" dirty="0" smtClean="0"/>
              <a:t> for your content.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dirty="0" smtClean="0"/>
              <a:t>Invalidation requests</a:t>
            </a:r>
            <a:r>
              <a:rPr lang="en-US" sz="1200" b="0" i="1"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a:t>
            </a:r>
            <a:r>
              <a:rPr lang="en-US" sz="1200" dirty="0" smtClean="0"/>
              <a:t>You are charged per path in your invalidation request. A path that is listed in your invalidation request represents the URL (or multiple URLs if the path contains a wildcard character) of the object that you want to invalidate from </a:t>
            </a:r>
            <a:r>
              <a:rPr lang="en-US" sz="1200" dirty="0" err="1" smtClean="0"/>
              <a:t>CloudFront</a:t>
            </a:r>
            <a:r>
              <a:rPr lang="en-US" sz="1200" dirty="0" smtClean="0"/>
              <a:t> cache. You can request up to 1,000 paths each month from Amazon </a:t>
            </a:r>
            <a:r>
              <a:rPr lang="en-US" sz="1200" dirty="0" err="1" smtClean="0"/>
              <a:t>CloudFront</a:t>
            </a:r>
            <a:r>
              <a:rPr lang="en-US" sz="1200" dirty="0" smtClean="0"/>
              <a:t> at no additional charge. Beyond the first 1,000 paths, you are charged per path that is listed in your invalidation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kern="1200" dirty="0" smtClean="0">
                <a:solidFill>
                  <a:schemeClr val="tx1"/>
                </a:solidFill>
                <a:effectLst/>
                <a:latin typeface="+mn-lt"/>
                <a:ea typeface="+mn-ea"/>
                <a:cs typeface="+mn-cs"/>
              </a:rPr>
              <a:t>Dedicated IP custom Secure Sockets Layer (SSL)</a:t>
            </a:r>
            <a:r>
              <a:rPr lang="en-US" sz="1200" b="0" i="1"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a:t>
            </a:r>
            <a:r>
              <a:rPr lang="en-US" sz="1200" dirty="0" smtClean="0"/>
              <a:t>You pay $600 per month for each custom SSL certificate that is associated with one or more </a:t>
            </a:r>
            <a:r>
              <a:rPr lang="en-US" sz="1200" dirty="0" err="1" smtClean="0"/>
              <a:t>CloudFront</a:t>
            </a:r>
            <a:r>
              <a:rPr lang="en-US" sz="1200" dirty="0" smtClean="0"/>
              <a:t> distributions that use the Dedicated IP version of custom SSL certificate support. This monthly fee is prorated by the hour. For example, if your custom SSL certificate was associated with at least one </a:t>
            </a:r>
            <a:r>
              <a:rPr lang="en-US" sz="1200" dirty="0" err="1" smtClean="0"/>
              <a:t>CloudFront</a:t>
            </a:r>
            <a:r>
              <a:rPr lang="en-US" sz="1200" dirty="0" smtClean="0"/>
              <a:t> distribution for just 24 hours (that is, 1 day) in the month of June, your total charge for using the custom SSL certificate feature in June is (1 day / 30 days) * $600 = $20.</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6812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Some key</a:t>
            </a:r>
            <a:r>
              <a:rPr lang="en-US" sz="1100" baseline="0" dirty="0" smtClean="0">
                <a:latin typeface="+mn-lt"/>
              </a:rPr>
              <a:t> takeaways from this section of the module include:</a:t>
            </a:r>
            <a:endParaRPr lang="en-US" sz="1100" dirty="0" smtClean="0">
              <a:solidFill>
                <a:srgbClr val="000000"/>
              </a:solidFill>
              <a:latin typeface="+mn-lt"/>
              <a:ea typeface="Amazon Ember" panose="02000000000000000000" pitchFamily="2" charset="0"/>
              <a:cs typeface="Amazon Ember Light" panose="020B0403020204020204" pitchFamily="34" charset="0"/>
            </a:endParaRPr>
          </a:p>
          <a:p>
            <a:pPr marL="171450" indent="-171450">
              <a:buFont typeface="Arial" panose="020B0604020202020204" pitchFamily="34" charset="0"/>
              <a:buChar char="•"/>
            </a:pPr>
            <a:r>
              <a:rPr lang="en-US" sz="1100" dirty="0" smtClean="0"/>
              <a:t>A CDN is a globally distributed system of caching servers that accelerates delivery of content.</a:t>
            </a:r>
          </a:p>
          <a:p>
            <a:pPr marL="171450" indent="-171450">
              <a:buFont typeface="Arial" panose="020B0604020202020204" pitchFamily="34" charset="0"/>
              <a:buChar char="•"/>
            </a:pPr>
            <a:r>
              <a:rPr lang="en-US" sz="1100" dirty="0" smtClean="0"/>
              <a:t>Amazon </a:t>
            </a:r>
            <a:r>
              <a:rPr lang="en-US" sz="1100" dirty="0" err="1" smtClean="0"/>
              <a:t>CloudFront</a:t>
            </a:r>
            <a:r>
              <a:rPr lang="en-US" sz="1100" dirty="0" smtClean="0"/>
              <a:t> is a fast CDN service that securely delivers data, videos, applications, and APIs over a global infrastructure with low latency and high transfer speeds.</a:t>
            </a:r>
            <a:endParaRPr lang="en-US" sz="1100" dirty="0" smtClean="0">
              <a:latin typeface="+mn-lt"/>
            </a:endParaRPr>
          </a:p>
          <a:p>
            <a:pPr marL="171450" indent="-171450">
              <a:buFont typeface="Arial" panose="020B0604020202020204" pitchFamily="34" charset="0"/>
              <a:buChar char="•"/>
            </a:pPr>
            <a:r>
              <a:rPr lang="en-US" sz="1100" dirty="0" smtClean="0"/>
              <a:t>Amazon </a:t>
            </a:r>
            <a:r>
              <a:rPr lang="en-US" sz="1100" dirty="0" err="1" smtClean="0"/>
              <a:t>CloudFront</a:t>
            </a:r>
            <a:r>
              <a:rPr lang="en-US" sz="1100" dirty="0" smtClean="0"/>
              <a:t> offers many benefits, including:</a:t>
            </a:r>
          </a:p>
          <a:p>
            <a:pPr marL="628650" lvl="1" indent="-171450">
              <a:buFont typeface="Arial" panose="020B0604020202020204" pitchFamily="34" charset="0"/>
              <a:buChar char="•"/>
            </a:pPr>
            <a:r>
              <a:rPr lang="en-US" sz="1100" dirty="0" smtClean="0"/>
              <a:t>Fast and global</a:t>
            </a:r>
          </a:p>
          <a:p>
            <a:pPr marL="628650" lvl="1" indent="-171450">
              <a:buFont typeface="Arial" panose="020B0604020202020204" pitchFamily="34" charset="0"/>
              <a:buChar char="•"/>
            </a:pPr>
            <a:r>
              <a:rPr lang="en-US" sz="1100" dirty="0" smtClean="0"/>
              <a:t>Security at the edge</a:t>
            </a:r>
          </a:p>
          <a:p>
            <a:pPr marL="628650" lvl="1" indent="-171450">
              <a:buFont typeface="Arial" panose="020B0604020202020204" pitchFamily="34" charset="0"/>
              <a:buChar char="•"/>
            </a:pPr>
            <a:r>
              <a:rPr lang="en-US" sz="1100" dirty="0" smtClean="0"/>
              <a:t>Highly programmable</a:t>
            </a:r>
          </a:p>
          <a:p>
            <a:pPr marL="628650" lvl="1" indent="-171450">
              <a:buFont typeface="Arial" panose="020B0604020202020204" pitchFamily="34" charset="0"/>
              <a:buChar char="•"/>
            </a:pPr>
            <a:r>
              <a:rPr lang="en-US" sz="1100" dirty="0" smtClean="0"/>
              <a:t>Deeply integrated with AWS</a:t>
            </a:r>
          </a:p>
          <a:p>
            <a:pPr marL="628650" lvl="1" indent="-171450">
              <a:buFont typeface="Arial" panose="020B0604020202020204" pitchFamily="34" charset="0"/>
              <a:buChar char="•"/>
            </a:pPr>
            <a:r>
              <a:rPr lang="en-US" sz="1100" dirty="0" smtClean="0"/>
              <a:t>Cost-effective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477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explained earlier in this module when you were learning about AWS Direct Connect, o</a:t>
            </a:r>
            <a:r>
              <a:rPr lang="en-US" sz="1200" dirty="0" smtClean="0"/>
              <a:t>ne of the challenges of network communication is network performance. </a:t>
            </a:r>
            <a:r>
              <a:rPr lang="en-US" sz="1200" kern="1200" dirty="0" smtClean="0">
                <a:solidFill>
                  <a:schemeClr val="tx1"/>
                </a:solidFill>
                <a:effectLst/>
                <a:latin typeface="+mn-lt"/>
                <a:ea typeface="+mn-ea"/>
                <a:cs typeface="+mn-cs"/>
              </a:rPr>
              <a:t>When you browse a website or stream a video, your request is routed through many different networks to reach an origin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server. The origin</a:t>
            </a:r>
            <a:r>
              <a:rPr lang="en-US" sz="1200" kern="1200" baseline="0" dirty="0" smtClean="0">
                <a:solidFill>
                  <a:schemeClr val="tx1"/>
                </a:solidFill>
                <a:effectLst/>
                <a:latin typeface="+mn-lt"/>
                <a:ea typeface="+mn-ea"/>
                <a:cs typeface="+mn-cs"/>
              </a:rPr>
              <a:t> server (or origin) </a:t>
            </a:r>
            <a:r>
              <a:rPr lang="en-US" sz="1200" kern="1200" dirty="0" smtClean="0">
                <a:solidFill>
                  <a:schemeClr val="tx1"/>
                </a:solidFill>
                <a:effectLst/>
                <a:latin typeface="+mn-lt"/>
                <a:ea typeface="+mn-ea"/>
                <a:cs typeface="+mn-cs"/>
              </a:rPr>
              <a:t>stores the original, definitive versions of the objects (webpages, images, and media files). The number of network hops and the distance that the request must travel significantly affect the performance and responsiveness of the website. Further, network latency is different in various geographic locations. For these reasons, a content delivery network might be the solution.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5385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dirty="0" smtClean="0"/>
              <a:t>A content</a:t>
            </a:r>
            <a:r>
              <a:rPr lang="en-US" sz="1200" baseline="0" dirty="0" smtClean="0"/>
              <a:t> delivery network (CDN) is a globally distributed system of caching servers. A CDN caches copies of commonly requested files (static content, such as Hypertext Markup Language, or HTML; Cascading Style Sheets, or CSS; JavaScript; and image files) that are hosted on the application origin server. The CDN delivers a local copy of the requested content from a cache edge or Point of Presence that provides the fastest delivery to the requester. </a:t>
            </a:r>
          </a:p>
          <a:p>
            <a:endParaRPr lang="en-US" sz="1200" baseline="0" dirty="0" smtClean="0"/>
          </a:p>
          <a:p>
            <a:r>
              <a:rPr lang="en-US" sz="1200" baseline="0" dirty="0" smtClean="0"/>
              <a:t>CDNs also deliver dynamic content that is unique to the requester and is not cacheable. </a:t>
            </a:r>
            <a:r>
              <a:rPr lang="en-US" sz="1200" dirty="0" smtClean="0"/>
              <a:t>Having a CDN deliver dynamic content improves application performance and scaling. The CDN establishes and maintains secure connections closer to the requester. If the CDN is on the same network as the origin, routing back to the origin to retrieve dynamic content is accelerated. In addition, content such as form data, images, and text can be ingested and sent back to the origin, thus taking advantage of the low-latency connections and proxy behavior of the </a:t>
            </a:r>
            <a:r>
              <a:rPr lang="en-US" sz="1200" dirty="0" err="1" smtClean="0"/>
              <a:t>PoP</a:t>
            </a:r>
            <a:r>
              <a:rPr lang="en-US" sz="1200" dirty="0" smtClean="0"/>
              <a:t>. </a:t>
            </a:r>
            <a:endParaRPr lang="en-US" sz="1200" baseline="0" dirty="0" smtClean="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69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13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159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939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Amazon </a:t>
            </a:r>
            <a:r>
              <a:rPr lang="en-US" sz="1200" dirty="0" err="1" smtClean="0"/>
              <a:t>CloudFront</a:t>
            </a:r>
            <a:r>
              <a:rPr lang="en-US" sz="1200" dirty="0" smtClean="0"/>
              <a:t> is a fast CDN service that securely delivers data, videos, applications, and application programming interfaces (APIs) to customers globally with low latency and high transfer speeds.</a:t>
            </a:r>
            <a:r>
              <a:rPr lang="en-US" sz="1200" baseline="0" dirty="0" smtClean="0"/>
              <a:t> It also </a:t>
            </a:r>
            <a:r>
              <a:rPr lang="en-US" sz="1200" dirty="0" smtClean="0"/>
              <a:t>provides a developer-friendly environment. Amazon </a:t>
            </a:r>
            <a:r>
              <a:rPr lang="en-US" sz="1200" dirty="0" err="1" smtClean="0"/>
              <a:t>CloudFront</a:t>
            </a:r>
            <a:r>
              <a:rPr lang="en-US" sz="1200" dirty="0" smtClean="0"/>
              <a:t> delivers files to users over a global network of edge locations and Regional edge caches. Amazon </a:t>
            </a:r>
            <a:r>
              <a:rPr lang="en-US" sz="1200" dirty="0" err="1" smtClean="0"/>
              <a:t>CloudFront</a:t>
            </a:r>
            <a:r>
              <a:rPr lang="en-US" sz="1200" dirty="0" smtClean="0"/>
              <a:t> is different from traditional content delivery solutions because it enables you to quickly obtain the benefits of high-performance content delivery without negotiated contracts, high prices, or minimum fees. Like other AWS services, Amazon </a:t>
            </a:r>
            <a:r>
              <a:rPr lang="en-US" sz="1200" dirty="0" err="1" smtClean="0"/>
              <a:t>CloudFront</a:t>
            </a:r>
            <a:r>
              <a:rPr lang="en-US" sz="1200" dirty="0" smtClean="0"/>
              <a:t> is a self-service offering with pay-as-you-go pricing.</a:t>
            </a:r>
          </a:p>
          <a:p>
            <a:endParaRPr lang="en-US" dirty="0" smtClean="0"/>
          </a:p>
          <a:p>
            <a:r>
              <a:rPr lang="en-US" sz="1200" b="0" i="0" kern="1200" dirty="0" smtClean="0">
                <a:solidFill>
                  <a:schemeClr val="tx1"/>
                </a:solidFill>
                <a:effectLst/>
                <a:latin typeface="+mn-lt"/>
                <a:ea typeface="+mn-ea"/>
                <a:cs typeface="+mn-cs"/>
              </a:rPr>
              <a:t>Amazon </a:t>
            </a:r>
            <a:r>
              <a:rPr lang="en-US" sz="1200" b="0" i="0" kern="1200" dirty="0" err="1" smtClean="0">
                <a:solidFill>
                  <a:schemeClr val="tx1"/>
                </a:solidFill>
                <a:effectLst/>
                <a:latin typeface="+mn-lt"/>
                <a:ea typeface="+mn-ea"/>
                <a:cs typeface="+mn-cs"/>
              </a:rPr>
              <a:t>CloudFront</a:t>
            </a:r>
            <a:r>
              <a:rPr lang="en-US" sz="1200" kern="1200" dirty="0" smtClean="0">
                <a:solidFill>
                  <a:schemeClr val="tx1"/>
                </a:solidFill>
                <a:effectLst/>
                <a:latin typeface="+mn-lt"/>
                <a:ea typeface="+mn-ea"/>
                <a:cs typeface="+mn-cs"/>
              </a:rPr>
              <a:t> provides the following benefits:</a:t>
            </a:r>
          </a:p>
          <a:p>
            <a:pPr marL="171450" indent="-171450">
              <a:buFont typeface="Arial" panose="020B0604020202020204" pitchFamily="34" charset="0"/>
              <a:buChar char="•"/>
            </a:pPr>
            <a:r>
              <a:rPr lang="en-US" sz="1200" i="1" dirty="0" smtClean="0"/>
              <a:t>Fast and global</a:t>
            </a:r>
            <a:r>
              <a:rPr lang="en-US" sz="1200" i="0" baseline="0" dirty="0" smtClean="0"/>
              <a:t> –</a:t>
            </a:r>
            <a:r>
              <a:rPr lang="en-US" sz="1200" dirty="0" smtClean="0"/>
              <a:t> Amazon </a:t>
            </a:r>
            <a:r>
              <a:rPr lang="en-US" sz="1200" dirty="0" err="1" smtClean="0"/>
              <a:t>CloudFront</a:t>
            </a:r>
            <a:r>
              <a:rPr lang="en-US" sz="1200" dirty="0" smtClean="0"/>
              <a:t> is massively scaled and globally distributed. To deliver content to end users with low latency, Amazon </a:t>
            </a:r>
            <a:r>
              <a:rPr lang="en-US" sz="1200" dirty="0" err="1" smtClean="0"/>
              <a:t>CloudFront</a:t>
            </a:r>
            <a:r>
              <a:rPr lang="en-US" sz="1200" dirty="0" smtClean="0"/>
              <a:t> uses a global network that consists of edge locations and regional caches.</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Security at the edge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Amazon </a:t>
            </a:r>
            <a:r>
              <a:rPr lang="en-US" sz="1200" b="0" i="0" kern="1200" dirty="0" err="1" smtClean="0">
                <a:solidFill>
                  <a:schemeClr val="tx1"/>
                </a:solidFill>
                <a:effectLst/>
                <a:latin typeface="+mn-lt"/>
                <a:ea typeface="+mn-ea"/>
                <a:cs typeface="+mn-cs"/>
              </a:rPr>
              <a:t>CloudFront</a:t>
            </a:r>
            <a:r>
              <a:rPr lang="en-US" sz="1200" b="0" i="0" kern="1200" dirty="0" smtClean="0">
                <a:solidFill>
                  <a:schemeClr val="tx1"/>
                </a:solidFill>
                <a:effectLst/>
                <a:latin typeface="+mn-lt"/>
                <a:ea typeface="+mn-ea"/>
                <a:cs typeface="+mn-cs"/>
              </a:rPr>
              <a:t> provides both network-level and application-level protection. </a:t>
            </a:r>
            <a:r>
              <a:rPr lang="en-US" sz="1200" dirty="0" smtClean="0"/>
              <a:t>Your traffic and applications benefit through various built-in protections, such as AWS Shield Standard, at no additional cost. You can also use configurable features, such as AWS </a:t>
            </a:r>
            <a:r>
              <a:rPr lang="en-US" sz="1200" i="0" dirty="0" smtClean="0"/>
              <a:t>Certificate Manager (ACM), to create and manage custom </a:t>
            </a:r>
            <a:r>
              <a:rPr lang="en-US" sz="1200" b="0" i="0" kern="1200" dirty="0" smtClean="0">
                <a:solidFill>
                  <a:schemeClr val="tx1"/>
                </a:solidFill>
                <a:effectLst/>
                <a:latin typeface="+mn-lt"/>
                <a:ea typeface="+mn-ea"/>
                <a:cs typeface="+mn-cs"/>
              </a:rPr>
              <a:t>Secure Sockets Layer (SSL)</a:t>
            </a:r>
            <a:r>
              <a:rPr lang="en-US" sz="1200" i="0" dirty="0" smtClean="0"/>
              <a:t> certificates </a:t>
            </a:r>
            <a:r>
              <a:rPr lang="en-US" sz="1200" dirty="0" smtClean="0"/>
              <a:t>at no extra cost.</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i="1" dirty="0" smtClean="0"/>
              <a:t>Highly programmable</a:t>
            </a:r>
            <a:r>
              <a:rPr lang="en-US" sz="1200" i="0" baseline="0" dirty="0" smtClean="0"/>
              <a:t> –</a:t>
            </a:r>
            <a:r>
              <a:rPr lang="en-US" sz="1200" dirty="0" smtClean="0"/>
              <a:t> Amazon </a:t>
            </a:r>
            <a:r>
              <a:rPr lang="en-US" sz="1200" dirty="0" err="1" smtClean="0"/>
              <a:t>CloudFront</a:t>
            </a:r>
            <a:r>
              <a:rPr lang="en-US" sz="1200" dirty="0" smtClean="0"/>
              <a:t> features can be customized for specific application requirements. It integrates with </a:t>
            </a:r>
            <a:r>
              <a:rPr lang="en-US" sz="1200" dirty="0" err="1" smtClean="0"/>
              <a:t>Lambda@Edge</a:t>
            </a:r>
            <a:r>
              <a:rPr lang="en-US" sz="1200" dirty="0" smtClean="0"/>
              <a:t> so that you can run custom code across AWS locations worldwide, which enables</a:t>
            </a:r>
            <a:r>
              <a:rPr lang="en-US" sz="1200" baseline="0" dirty="0" smtClean="0"/>
              <a:t> </a:t>
            </a:r>
            <a:r>
              <a:rPr lang="en-US" sz="1200" dirty="0" smtClean="0"/>
              <a:t>you to</a:t>
            </a:r>
            <a:r>
              <a:rPr lang="en-US" sz="1200" baseline="0" dirty="0" smtClean="0"/>
              <a:t> </a:t>
            </a:r>
            <a:r>
              <a:rPr lang="en-US" sz="1200" dirty="0" smtClean="0"/>
              <a:t>move complex application logic closer to users to improve responsiveness. The CDN also supports integrations with other tools and automation interfaces for DevOps. It offers continuous integration and continuous delivery (CI/CD) environments.</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Deeply integrated with AWS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dirty="0" smtClean="0"/>
              <a:t>Amazon </a:t>
            </a:r>
            <a:r>
              <a:rPr lang="en-US" sz="1200" dirty="0" err="1" smtClean="0"/>
              <a:t>CloudFront</a:t>
            </a:r>
            <a:r>
              <a:rPr lang="en-US" sz="1200" dirty="0" smtClean="0"/>
              <a:t> is integrated with AWS, with both physical locations that are directly connected to the AWS Global Infrastructure and other AWS services. You can use APIs or the AWS Management</a:t>
            </a:r>
            <a:r>
              <a:rPr lang="en-US" sz="1200" baseline="0" dirty="0" smtClean="0"/>
              <a:t> C</a:t>
            </a:r>
            <a:r>
              <a:rPr lang="en-US" sz="1200" dirty="0" smtClean="0"/>
              <a:t>onsole to programmatically configure all features in the CDN.</a:t>
            </a: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Cost-effective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Amazon </a:t>
            </a:r>
            <a:r>
              <a:rPr lang="en-US" sz="1200" b="0" i="0" kern="1200" dirty="0" err="1" smtClean="0">
                <a:solidFill>
                  <a:schemeClr val="tx1"/>
                </a:solidFill>
                <a:effectLst/>
                <a:latin typeface="+mn-lt"/>
                <a:ea typeface="+mn-ea"/>
                <a:cs typeface="+mn-cs"/>
              </a:rPr>
              <a:t>CloudFront</a:t>
            </a:r>
            <a:r>
              <a:rPr lang="en-US" sz="1200" b="0" i="0" kern="1200" dirty="0" smtClean="0">
                <a:solidFill>
                  <a:schemeClr val="tx1"/>
                </a:solidFill>
                <a:effectLst/>
                <a:latin typeface="+mn-lt"/>
                <a:ea typeface="+mn-ea"/>
                <a:cs typeface="+mn-cs"/>
              </a:rPr>
              <a:t> is cost-effective because it </a:t>
            </a:r>
            <a:r>
              <a:rPr lang="en-US" sz="1200" dirty="0" smtClean="0"/>
              <a:t>has no minimum commitments and charges you only for what you use. Compared to self-hosting, Amazon </a:t>
            </a:r>
            <a:r>
              <a:rPr lang="en-US" sz="1200" dirty="0" err="1" smtClean="0"/>
              <a:t>CloudFront</a:t>
            </a:r>
            <a:r>
              <a:rPr lang="en-US" sz="1200" dirty="0" smtClean="0"/>
              <a:t> avoids the expense and complexity of operating a network of cache servers in multiple sites across the internet. It eliminates the need to overprovision capacity to serve potential spikes in traffic. Amazon </a:t>
            </a:r>
            <a:r>
              <a:rPr lang="en-US" sz="1200" dirty="0" err="1" smtClean="0"/>
              <a:t>CloudFront</a:t>
            </a:r>
            <a:r>
              <a:rPr lang="en-US" sz="1200" dirty="0" smtClean="0"/>
              <a:t> also uses techniques like collapsing simultaneous viewer requests at an edge location for the same file into a single request to your origin server. The result is reduced load on your origin servers and reduced need to scale your origin infrastructure, which can result in further cost savings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59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118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302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95D6C-DCF4-405D-97A6-40DD7AE8D8C2}" type="datetime1">
              <a:rPr lang="en-US" smtClean="0"/>
              <a:t>7/8/2022</a:t>
            </a:fld>
            <a:endParaRPr lang="en-US"/>
          </a:p>
        </p:txBody>
      </p:sp>
      <p:sp>
        <p:nvSpPr>
          <p:cNvPr id="5" name="Footer Placeholder 4"/>
          <p:cNvSpPr>
            <a:spLocks noGrp="1"/>
          </p:cNvSpPr>
          <p:nvPr>
            <p:ph type="ftr" sz="quarter" idx="11"/>
          </p:nvPr>
        </p:nvSpPr>
        <p:spPr/>
        <p:txBody>
          <a:bodyPr/>
          <a:lstStyle/>
          <a:p>
            <a:r>
              <a:rPr lang="en-US" smtClean="0"/>
              <a:t>Cloud Foundations </a:t>
            </a:r>
            <a:endParaRPr lang="en-US"/>
          </a:p>
        </p:txBody>
      </p:sp>
      <p:sp>
        <p:nvSpPr>
          <p:cNvPr id="6" name="Slide Number Placeholder 5"/>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294731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2CBD96-C819-4367-B34B-4163B23D6111}" type="datetime1">
              <a:rPr lang="en-US" smtClean="0"/>
              <a:t>7/8/2022</a:t>
            </a:fld>
            <a:endParaRPr lang="en-US"/>
          </a:p>
        </p:txBody>
      </p:sp>
      <p:sp>
        <p:nvSpPr>
          <p:cNvPr id="5" name="Footer Placeholder 4"/>
          <p:cNvSpPr>
            <a:spLocks noGrp="1"/>
          </p:cNvSpPr>
          <p:nvPr>
            <p:ph type="ftr" sz="quarter" idx="11"/>
          </p:nvPr>
        </p:nvSpPr>
        <p:spPr/>
        <p:txBody>
          <a:bodyPr/>
          <a:lstStyle/>
          <a:p>
            <a:r>
              <a:rPr lang="en-US" smtClean="0"/>
              <a:t>Cloud Foundations </a:t>
            </a:r>
            <a:endParaRPr lang="en-US"/>
          </a:p>
        </p:txBody>
      </p:sp>
      <p:sp>
        <p:nvSpPr>
          <p:cNvPr id="6" name="Slide Number Placeholder 5"/>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394985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5D68D-5077-4E0F-888E-EA7CFDB0F072}" type="datetime1">
              <a:rPr lang="en-US" smtClean="0"/>
              <a:t>7/8/2022</a:t>
            </a:fld>
            <a:endParaRPr lang="en-US"/>
          </a:p>
        </p:txBody>
      </p:sp>
      <p:sp>
        <p:nvSpPr>
          <p:cNvPr id="5" name="Footer Placeholder 4"/>
          <p:cNvSpPr>
            <a:spLocks noGrp="1"/>
          </p:cNvSpPr>
          <p:nvPr>
            <p:ph type="ftr" sz="quarter" idx="11"/>
          </p:nvPr>
        </p:nvSpPr>
        <p:spPr/>
        <p:txBody>
          <a:bodyPr/>
          <a:lstStyle/>
          <a:p>
            <a:r>
              <a:rPr lang="en-US" smtClean="0"/>
              <a:t>Cloud Foundations </a:t>
            </a:r>
            <a:endParaRPr lang="en-US"/>
          </a:p>
        </p:txBody>
      </p:sp>
      <p:sp>
        <p:nvSpPr>
          <p:cNvPr id="6" name="Slide Number Placeholder 5"/>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1799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A73DF8-0A48-4C13-A07C-DC12D97FF503}" type="datetime1">
              <a:rPr lang="en-US" smtClean="0"/>
              <a:t>7/8/2022</a:t>
            </a:fld>
            <a:endParaRPr lang="en-US"/>
          </a:p>
        </p:txBody>
      </p:sp>
      <p:sp>
        <p:nvSpPr>
          <p:cNvPr id="5" name="Footer Placeholder 4"/>
          <p:cNvSpPr>
            <a:spLocks noGrp="1"/>
          </p:cNvSpPr>
          <p:nvPr>
            <p:ph type="ftr" sz="quarter" idx="11"/>
          </p:nvPr>
        </p:nvSpPr>
        <p:spPr/>
        <p:txBody>
          <a:bodyPr/>
          <a:lstStyle/>
          <a:p>
            <a:r>
              <a:rPr lang="en-US" smtClean="0"/>
              <a:t>Cloud Foundations </a:t>
            </a:r>
            <a:endParaRPr lang="en-US"/>
          </a:p>
        </p:txBody>
      </p:sp>
      <p:sp>
        <p:nvSpPr>
          <p:cNvPr id="6" name="Slide Number Placeholder 5"/>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372500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AA94F-A0EB-45E1-9163-F6CF3BCE5AF4}" type="datetime1">
              <a:rPr lang="en-US" smtClean="0"/>
              <a:t>7/8/2022</a:t>
            </a:fld>
            <a:endParaRPr lang="en-US"/>
          </a:p>
        </p:txBody>
      </p:sp>
      <p:sp>
        <p:nvSpPr>
          <p:cNvPr id="5" name="Footer Placeholder 4"/>
          <p:cNvSpPr>
            <a:spLocks noGrp="1"/>
          </p:cNvSpPr>
          <p:nvPr>
            <p:ph type="ftr" sz="quarter" idx="11"/>
          </p:nvPr>
        </p:nvSpPr>
        <p:spPr/>
        <p:txBody>
          <a:bodyPr/>
          <a:lstStyle/>
          <a:p>
            <a:r>
              <a:rPr lang="en-US" smtClean="0"/>
              <a:t>Cloud Foundations </a:t>
            </a:r>
            <a:endParaRPr lang="en-US"/>
          </a:p>
        </p:txBody>
      </p:sp>
      <p:sp>
        <p:nvSpPr>
          <p:cNvPr id="6" name="Slide Number Placeholder 5"/>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316285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4F841E-D61B-4D1C-9D88-939B0A24BB0E}" type="datetime1">
              <a:rPr lang="en-US" smtClean="0"/>
              <a:t>7/8/2022</a:t>
            </a:fld>
            <a:endParaRPr lang="en-US"/>
          </a:p>
        </p:txBody>
      </p:sp>
      <p:sp>
        <p:nvSpPr>
          <p:cNvPr id="6" name="Footer Placeholder 5"/>
          <p:cNvSpPr>
            <a:spLocks noGrp="1"/>
          </p:cNvSpPr>
          <p:nvPr>
            <p:ph type="ftr" sz="quarter" idx="11"/>
          </p:nvPr>
        </p:nvSpPr>
        <p:spPr/>
        <p:txBody>
          <a:bodyPr/>
          <a:lstStyle/>
          <a:p>
            <a:r>
              <a:rPr lang="en-US" smtClean="0"/>
              <a:t>Cloud Foundations </a:t>
            </a:r>
            <a:endParaRPr lang="en-US"/>
          </a:p>
        </p:txBody>
      </p:sp>
      <p:sp>
        <p:nvSpPr>
          <p:cNvPr id="7" name="Slide Number Placeholder 6"/>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4741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CE1DE0-0A4A-49CA-8E69-1E5A5F4736CF}" type="datetime1">
              <a:rPr lang="en-US" smtClean="0"/>
              <a:t>7/8/2022</a:t>
            </a:fld>
            <a:endParaRPr lang="en-US"/>
          </a:p>
        </p:txBody>
      </p:sp>
      <p:sp>
        <p:nvSpPr>
          <p:cNvPr id="8" name="Footer Placeholder 7"/>
          <p:cNvSpPr>
            <a:spLocks noGrp="1"/>
          </p:cNvSpPr>
          <p:nvPr>
            <p:ph type="ftr" sz="quarter" idx="11"/>
          </p:nvPr>
        </p:nvSpPr>
        <p:spPr/>
        <p:txBody>
          <a:bodyPr/>
          <a:lstStyle/>
          <a:p>
            <a:r>
              <a:rPr lang="en-US" smtClean="0"/>
              <a:t>Cloud Foundations </a:t>
            </a:r>
            <a:endParaRPr lang="en-US"/>
          </a:p>
        </p:txBody>
      </p:sp>
      <p:sp>
        <p:nvSpPr>
          <p:cNvPr id="9" name="Slide Number Placeholder 8"/>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421839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C575CD-59B0-4116-96BB-24AB4135E98F}" type="datetime1">
              <a:rPr lang="en-US" smtClean="0"/>
              <a:t>7/8/2022</a:t>
            </a:fld>
            <a:endParaRPr lang="en-US"/>
          </a:p>
        </p:txBody>
      </p:sp>
      <p:sp>
        <p:nvSpPr>
          <p:cNvPr id="4" name="Footer Placeholder 3"/>
          <p:cNvSpPr>
            <a:spLocks noGrp="1"/>
          </p:cNvSpPr>
          <p:nvPr>
            <p:ph type="ftr" sz="quarter" idx="11"/>
          </p:nvPr>
        </p:nvSpPr>
        <p:spPr/>
        <p:txBody>
          <a:bodyPr/>
          <a:lstStyle/>
          <a:p>
            <a:r>
              <a:rPr lang="en-US" smtClean="0"/>
              <a:t>Cloud Foundations </a:t>
            </a:r>
            <a:endParaRPr lang="en-US"/>
          </a:p>
        </p:txBody>
      </p:sp>
      <p:sp>
        <p:nvSpPr>
          <p:cNvPr id="5" name="Slide Number Placeholder 4"/>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157767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9305A-E02A-4360-85A4-50EDB5E4D416}" type="datetime1">
              <a:rPr lang="en-US" smtClean="0"/>
              <a:t>7/8/2022</a:t>
            </a:fld>
            <a:endParaRPr lang="en-US"/>
          </a:p>
        </p:txBody>
      </p:sp>
      <p:sp>
        <p:nvSpPr>
          <p:cNvPr id="3" name="Footer Placeholder 2"/>
          <p:cNvSpPr>
            <a:spLocks noGrp="1"/>
          </p:cNvSpPr>
          <p:nvPr>
            <p:ph type="ftr" sz="quarter" idx="11"/>
          </p:nvPr>
        </p:nvSpPr>
        <p:spPr/>
        <p:txBody>
          <a:bodyPr/>
          <a:lstStyle/>
          <a:p>
            <a:r>
              <a:rPr lang="en-US" smtClean="0"/>
              <a:t>Cloud Foundations </a:t>
            </a:r>
            <a:endParaRPr lang="en-US"/>
          </a:p>
        </p:txBody>
      </p:sp>
      <p:sp>
        <p:nvSpPr>
          <p:cNvPr id="4" name="Slide Number Placeholder 3"/>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403399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EBFCF6-379F-41ED-B41B-57CFABB53C89}" type="datetime1">
              <a:rPr lang="en-US" smtClean="0"/>
              <a:t>7/8/2022</a:t>
            </a:fld>
            <a:endParaRPr lang="en-US"/>
          </a:p>
        </p:txBody>
      </p:sp>
      <p:sp>
        <p:nvSpPr>
          <p:cNvPr id="6" name="Footer Placeholder 5"/>
          <p:cNvSpPr>
            <a:spLocks noGrp="1"/>
          </p:cNvSpPr>
          <p:nvPr>
            <p:ph type="ftr" sz="quarter" idx="11"/>
          </p:nvPr>
        </p:nvSpPr>
        <p:spPr/>
        <p:txBody>
          <a:bodyPr/>
          <a:lstStyle/>
          <a:p>
            <a:r>
              <a:rPr lang="en-US" smtClean="0"/>
              <a:t>Cloud Foundations </a:t>
            </a:r>
            <a:endParaRPr lang="en-US"/>
          </a:p>
        </p:txBody>
      </p:sp>
      <p:sp>
        <p:nvSpPr>
          <p:cNvPr id="7" name="Slide Number Placeholder 6"/>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424376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34CADE-9333-4314-9387-87917A358541}" type="datetime1">
              <a:rPr lang="en-US" smtClean="0"/>
              <a:t>7/8/2022</a:t>
            </a:fld>
            <a:endParaRPr lang="en-US"/>
          </a:p>
        </p:txBody>
      </p:sp>
      <p:sp>
        <p:nvSpPr>
          <p:cNvPr id="6" name="Footer Placeholder 5"/>
          <p:cNvSpPr>
            <a:spLocks noGrp="1"/>
          </p:cNvSpPr>
          <p:nvPr>
            <p:ph type="ftr" sz="quarter" idx="11"/>
          </p:nvPr>
        </p:nvSpPr>
        <p:spPr/>
        <p:txBody>
          <a:bodyPr/>
          <a:lstStyle/>
          <a:p>
            <a:r>
              <a:rPr lang="en-US" smtClean="0"/>
              <a:t>Cloud Foundations </a:t>
            </a:r>
            <a:endParaRPr lang="en-US"/>
          </a:p>
        </p:txBody>
      </p:sp>
      <p:sp>
        <p:nvSpPr>
          <p:cNvPr id="7" name="Slide Number Placeholder 6"/>
          <p:cNvSpPr>
            <a:spLocks noGrp="1"/>
          </p:cNvSpPr>
          <p:nvPr>
            <p:ph type="sldNum" sz="quarter" idx="12"/>
          </p:nvPr>
        </p:nvSpPr>
        <p:spPr/>
        <p:txBody>
          <a:bodyPr/>
          <a:lstStyle/>
          <a:p>
            <a:fld id="{CA194CA6-3A9A-4811-AD0B-303692162668}" type="slidenum">
              <a:rPr lang="en-US" smtClean="0"/>
              <a:t>‹#›</a:t>
            </a:fld>
            <a:endParaRPr lang="en-US"/>
          </a:p>
        </p:txBody>
      </p:sp>
    </p:spTree>
    <p:extLst>
      <p:ext uri="{BB962C8B-B14F-4D97-AF65-F5344CB8AC3E}">
        <p14:creationId xmlns:p14="http://schemas.microsoft.com/office/powerpoint/2010/main" val="367150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D0EE-4714-4BA2-9F1A-DF9951E59BFD}" type="datetime1">
              <a:rPr lang="en-US" smtClean="0"/>
              <a:t>7/8/2022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Cloud Foundations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94CA6-3A9A-4811-AD0B-303692162668}" type="slidenum">
              <a:rPr lang="en-US" smtClean="0"/>
              <a:t>‹#›</a:t>
            </a:fld>
            <a:endParaRPr lang="en-US"/>
          </a:p>
        </p:txBody>
      </p:sp>
    </p:spTree>
    <p:extLst>
      <p:ext uri="{BB962C8B-B14F-4D97-AF65-F5344CB8AC3E}">
        <p14:creationId xmlns:p14="http://schemas.microsoft.com/office/powerpoint/2010/main" val="294485265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7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1.sv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3.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0091" y="869229"/>
            <a:ext cx="9144000" cy="733429"/>
          </a:xfrm>
        </p:spPr>
        <p:txBody>
          <a:bodyPr>
            <a:normAutofit/>
          </a:bodyPr>
          <a:lstStyle/>
          <a:p>
            <a:pPr algn="l"/>
            <a:r>
              <a:rPr lang="en-US" sz="4400" b="1" dirty="0" smtClean="0">
                <a:solidFill>
                  <a:schemeClr val="accent6">
                    <a:lumMod val="50000"/>
                  </a:schemeClr>
                </a:solidFill>
              </a:rPr>
              <a:t>Amazon </a:t>
            </a:r>
            <a:r>
              <a:rPr lang="en-US" sz="4400" b="1" dirty="0" err="1" smtClean="0">
                <a:solidFill>
                  <a:schemeClr val="accent6">
                    <a:lumMod val="50000"/>
                  </a:schemeClr>
                </a:solidFill>
              </a:rPr>
              <a:t>CloudFront</a:t>
            </a:r>
            <a:endParaRPr lang="en-US" sz="4400" b="1" dirty="0" smtClean="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1203960" y="2032462"/>
            <a:ext cx="9483436" cy="3137378"/>
          </a:xfrm>
          <a:prstGeom prst="rect">
            <a:avLst/>
          </a:prstGeom>
        </p:spPr>
      </p:pic>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429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7"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kumimoji="0" lang="en-US" sz="4400" b="1" i="0" u="none" strike="noStrike" kern="1200" cap="none" spc="0" normalizeH="0" baseline="0" noProof="0" dirty="0" smtClean="0">
                <a:ln>
                  <a:noFill/>
                </a:ln>
                <a:solidFill>
                  <a:srgbClr val="70AD47">
                    <a:lumMod val="50000"/>
                  </a:srgbClr>
                </a:solidFill>
                <a:effectLst/>
                <a:uLnTx/>
                <a:uFillTx/>
                <a:latin typeface="Calibri Light" panose="020F0302020204030204"/>
                <a:ea typeface="+mj-ea"/>
                <a:cs typeface="+mj-cs"/>
              </a:rPr>
              <a:t>    How </a:t>
            </a:r>
            <a:r>
              <a:rPr kumimoji="0" lang="en-US" sz="4400" b="1" i="0" u="none" strike="noStrike" kern="1200" cap="none" spc="0" normalizeH="0" noProof="0" dirty="0" smtClean="0">
                <a:ln>
                  <a:noFill/>
                </a:ln>
                <a:solidFill>
                  <a:srgbClr val="70AD47">
                    <a:lumMod val="50000"/>
                  </a:srgbClr>
                </a:solidFill>
                <a:effectLst/>
                <a:uLnTx/>
                <a:uFillTx/>
                <a:latin typeface="Calibri Light" panose="020F0302020204030204"/>
                <a:ea typeface="+mj-ea"/>
                <a:cs typeface="+mj-cs"/>
              </a:rPr>
              <a:t> the </a:t>
            </a:r>
            <a:r>
              <a:rPr lang="en-US" b="1" dirty="0" smtClean="0">
                <a:solidFill>
                  <a:schemeClr val="accent6">
                    <a:lumMod val="50000"/>
                  </a:schemeClr>
                </a:solidFill>
              </a:rPr>
              <a:t>Amazon </a:t>
            </a:r>
            <a:r>
              <a:rPr lang="en-US" b="1" dirty="0" err="1">
                <a:solidFill>
                  <a:schemeClr val="accent6">
                    <a:lumMod val="50000"/>
                  </a:schemeClr>
                </a:solidFill>
              </a:rPr>
              <a:t>CloudFront</a:t>
            </a:r>
            <a:r>
              <a:rPr lang="en-US" b="1">
                <a:solidFill>
                  <a:schemeClr val="accent6">
                    <a:lumMod val="50000"/>
                  </a:schemeClr>
                </a:solidFill>
              </a:rPr>
              <a:t> </a:t>
            </a:r>
            <a:r>
              <a:rPr lang="en-US" b="1" smtClean="0">
                <a:solidFill>
                  <a:schemeClr val="accent6">
                    <a:lumMod val="50000"/>
                  </a:schemeClr>
                </a:solidFill>
              </a:rPr>
              <a:t>Works ?</a:t>
            </a:r>
            <a:endParaRPr kumimoji="0" lang="en-US" sz="4400" b="1" i="0" u="none" strike="noStrike" kern="1200" cap="none" spc="0" normalizeH="0" baseline="0" noProof="0" dirty="0">
              <a:ln>
                <a:noFill/>
              </a:ln>
              <a:solidFill>
                <a:schemeClr val="accent6">
                  <a:lumMod val="50000"/>
                </a:schemeClr>
              </a:solidFill>
              <a:effectLst/>
              <a:uLnTx/>
              <a:uFillTx/>
              <a:latin typeface="Calibri Light" panose="020F0302020204030204"/>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4080388" y="1268668"/>
            <a:ext cx="8111612" cy="1754326"/>
          </a:xfrm>
          <a:prstGeom prst="rect">
            <a:avLst/>
          </a:prstGeom>
        </p:spPr>
        <p:txBody>
          <a:bodyPr wrap="square">
            <a:spAutoFit/>
          </a:bodyPr>
          <a:lstStyle/>
          <a:p>
            <a:pPr marL="342900" indent="-342900">
              <a:buAutoNum type="arabicPeriod"/>
            </a:pPr>
            <a:r>
              <a:rPr lang="en-US" dirty="0" smtClean="0"/>
              <a:t>Users </a:t>
            </a:r>
            <a:r>
              <a:rPr lang="en-US" dirty="0"/>
              <a:t>access your website or application and request one or more objects, such as </a:t>
            </a:r>
            <a:r>
              <a:rPr lang="en-US" dirty="0" smtClean="0"/>
              <a:t>an image </a:t>
            </a:r>
            <a:r>
              <a:rPr lang="en-US" dirty="0"/>
              <a:t>file and an HTML file</a:t>
            </a:r>
            <a:r>
              <a:rPr lang="en-US" dirty="0" smtClean="0"/>
              <a:t>.</a:t>
            </a:r>
          </a:p>
          <a:p>
            <a:pPr marL="342900" indent="-342900">
              <a:buAutoNum type="arabicPeriod"/>
            </a:pPr>
            <a:endParaRPr lang="en-US" dirty="0"/>
          </a:p>
          <a:p>
            <a:r>
              <a:rPr lang="en-US" dirty="0"/>
              <a:t>2. DNS routes the request to the Amazon </a:t>
            </a:r>
            <a:r>
              <a:rPr lang="en-US" dirty="0" err="1"/>
              <a:t>CloudFront</a:t>
            </a:r>
            <a:r>
              <a:rPr lang="en-US" dirty="0"/>
              <a:t> edge location that can best </a:t>
            </a:r>
            <a:r>
              <a:rPr lang="en-US" dirty="0" smtClean="0"/>
              <a:t>serve the </a:t>
            </a:r>
            <a:r>
              <a:rPr lang="en-US" dirty="0"/>
              <a:t>user’s request, typically the nearest Amazon </a:t>
            </a:r>
            <a:r>
              <a:rPr lang="en-US" dirty="0" err="1"/>
              <a:t>CloudFront</a:t>
            </a:r>
            <a:r>
              <a:rPr lang="en-US" dirty="0"/>
              <a:t> edge location in terms </a:t>
            </a:r>
            <a:r>
              <a:rPr lang="en-US" dirty="0" smtClean="0"/>
              <a:t>of network </a:t>
            </a:r>
            <a:r>
              <a:rPr lang="en-US" dirty="0"/>
              <a:t>latency</a:t>
            </a:r>
            <a:r>
              <a:rPr lang="en-US" dirty="0" smtClean="0"/>
              <a:t>.</a:t>
            </a:r>
            <a:endParaRPr lang="en-US" dirty="0"/>
          </a:p>
        </p:txBody>
      </p:sp>
      <p:pic>
        <p:nvPicPr>
          <p:cNvPr id="8" name="Picture 7"/>
          <p:cNvPicPr>
            <a:picLocks noChangeAspect="1"/>
          </p:cNvPicPr>
          <p:nvPr/>
        </p:nvPicPr>
        <p:blipFill>
          <a:blip r:embed="rId3"/>
          <a:stretch>
            <a:fillRect/>
          </a:stretch>
        </p:blipFill>
        <p:spPr>
          <a:xfrm>
            <a:off x="75158" y="1071716"/>
            <a:ext cx="4005926" cy="2462827"/>
          </a:xfrm>
          <a:prstGeom prst="rect">
            <a:avLst/>
          </a:prstGeom>
        </p:spPr>
      </p:pic>
      <p:sp>
        <p:nvSpPr>
          <p:cNvPr id="9" name="Rectangle 8"/>
          <p:cNvSpPr/>
          <p:nvPr/>
        </p:nvSpPr>
        <p:spPr>
          <a:xfrm>
            <a:off x="294967" y="3724779"/>
            <a:ext cx="11769213" cy="2585323"/>
          </a:xfrm>
          <a:prstGeom prst="rect">
            <a:avLst/>
          </a:prstGeom>
        </p:spPr>
        <p:txBody>
          <a:bodyPr wrap="square">
            <a:spAutoFit/>
          </a:bodyPr>
          <a:lstStyle/>
          <a:p>
            <a:r>
              <a:rPr lang="en-US" dirty="0"/>
              <a:t>3. In the edge location, Amazon </a:t>
            </a:r>
            <a:r>
              <a:rPr lang="en-US" dirty="0" err="1"/>
              <a:t>CloudFront</a:t>
            </a:r>
            <a:r>
              <a:rPr lang="en-US" dirty="0"/>
              <a:t> will check its cache for the requested files, returning them to the user if they are found in the cache. </a:t>
            </a:r>
            <a:endParaRPr lang="en-US" dirty="0" smtClean="0"/>
          </a:p>
          <a:p>
            <a:r>
              <a:rPr lang="en-US" dirty="0" smtClean="0"/>
              <a:t>If </a:t>
            </a:r>
            <a:r>
              <a:rPr lang="en-US" dirty="0"/>
              <a:t>the files are not found in the cache, Amazon </a:t>
            </a:r>
            <a:r>
              <a:rPr lang="en-US" dirty="0" err="1"/>
              <a:t>CloudFront</a:t>
            </a:r>
            <a:r>
              <a:rPr lang="en-US" dirty="0"/>
              <a:t> will perform the following actions</a:t>
            </a:r>
            <a:r>
              <a:rPr lang="en-US" dirty="0" smtClean="0"/>
              <a:t>:</a:t>
            </a:r>
            <a:endParaRPr lang="en-US" dirty="0"/>
          </a:p>
          <a:p>
            <a:pPr lvl="1"/>
            <a:r>
              <a:rPr lang="en-US" dirty="0"/>
              <a:t>a. Amazon </a:t>
            </a:r>
            <a:r>
              <a:rPr lang="en-US" dirty="0" err="1"/>
              <a:t>CloudFront</a:t>
            </a:r>
            <a:r>
              <a:rPr lang="en-US" dirty="0"/>
              <a:t> will compare the request with your distribution </a:t>
            </a:r>
            <a:r>
              <a:rPr lang="en-US" dirty="0" smtClean="0"/>
              <a:t>configuration and </a:t>
            </a:r>
            <a:r>
              <a:rPr lang="en-US" dirty="0"/>
              <a:t>forward the request for the files to the applicable origin server for the </a:t>
            </a:r>
            <a:r>
              <a:rPr lang="en-US" dirty="0" smtClean="0"/>
              <a:t>corresponding file </a:t>
            </a:r>
            <a:r>
              <a:rPr lang="en-US" dirty="0"/>
              <a:t>type (for example, to your Amazon S3 bucket for image files and </a:t>
            </a:r>
            <a:r>
              <a:rPr lang="en-US" dirty="0" smtClean="0"/>
              <a:t>to your </a:t>
            </a:r>
            <a:r>
              <a:rPr lang="en-US" dirty="0"/>
              <a:t>HTTP server for the HTML files).</a:t>
            </a:r>
          </a:p>
          <a:p>
            <a:pPr lvl="1"/>
            <a:r>
              <a:rPr lang="en-US" dirty="0"/>
              <a:t>b. The origin servers send the files back to the Amazon </a:t>
            </a:r>
            <a:r>
              <a:rPr lang="en-US" dirty="0" err="1"/>
              <a:t>CloudFront</a:t>
            </a:r>
            <a:r>
              <a:rPr lang="en-US" dirty="0"/>
              <a:t> edge location.</a:t>
            </a:r>
          </a:p>
          <a:p>
            <a:pPr lvl="1"/>
            <a:r>
              <a:rPr lang="en-US" dirty="0"/>
              <a:t>c. As soon as the first byte arrives from the origin, Amazon </a:t>
            </a:r>
            <a:r>
              <a:rPr lang="en-US" dirty="0" err="1"/>
              <a:t>CloudFront</a:t>
            </a:r>
            <a:r>
              <a:rPr lang="en-US" dirty="0"/>
              <a:t> begins </a:t>
            </a:r>
            <a:r>
              <a:rPr lang="en-US" dirty="0" smtClean="0"/>
              <a:t>to forward </a:t>
            </a:r>
            <a:r>
              <a:rPr lang="en-US" dirty="0"/>
              <a:t>the files to the user. Amazon </a:t>
            </a:r>
            <a:r>
              <a:rPr lang="en-US" dirty="0" err="1"/>
              <a:t>CloudFront</a:t>
            </a:r>
            <a:r>
              <a:rPr lang="en-US" dirty="0"/>
              <a:t> also adds the files to the cache </a:t>
            </a:r>
            <a:r>
              <a:rPr lang="en-US" dirty="0" smtClean="0"/>
              <a:t>in the </a:t>
            </a:r>
            <a:r>
              <a:rPr lang="en-US" dirty="0"/>
              <a:t>edge location for the next time someone requests those files.</a:t>
            </a:r>
          </a:p>
        </p:txBody>
      </p:sp>
    </p:spTree>
    <p:extLst>
      <p:ext uri="{BB962C8B-B14F-4D97-AF65-F5344CB8AC3E}">
        <p14:creationId xmlns:p14="http://schemas.microsoft.com/office/powerpoint/2010/main" val="236357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kumimoji="0" lang="en-US" sz="4400" b="1" i="0" u="none" strike="noStrike" kern="1200" cap="none" spc="0" normalizeH="0" baseline="0" noProof="0" dirty="0" smtClean="0">
                <a:ln>
                  <a:noFill/>
                </a:ln>
                <a:solidFill>
                  <a:srgbClr val="70AD47">
                    <a:lumMod val="50000"/>
                  </a:srgbClr>
                </a:solidFill>
                <a:effectLst/>
                <a:uLnTx/>
                <a:uFillTx/>
                <a:latin typeface="Calibri Light" panose="020F0302020204030204"/>
                <a:ea typeface="+mj-ea"/>
                <a:cs typeface="+mj-cs"/>
              </a:rPr>
              <a:t>    </a:t>
            </a:r>
            <a:r>
              <a:rPr lang="en-US" b="1" dirty="0">
                <a:solidFill>
                  <a:schemeClr val="accent6">
                    <a:lumMod val="50000"/>
                  </a:schemeClr>
                </a:solidFill>
              </a:rPr>
              <a:t>Amazon </a:t>
            </a:r>
            <a:r>
              <a:rPr lang="en-US" b="1" dirty="0" err="1">
                <a:solidFill>
                  <a:schemeClr val="accent6">
                    <a:lumMod val="50000"/>
                  </a:schemeClr>
                </a:solidFill>
              </a:rPr>
              <a:t>CloudFront</a:t>
            </a:r>
            <a:r>
              <a:rPr lang="en-US" b="1" dirty="0">
                <a:solidFill>
                  <a:schemeClr val="accent6">
                    <a:lumMod val="50000"/>
                  </a:schemeClr>
                </a:solidFill>
              </a:rPr>
              <a:t> </a:t>
            </a:r>
            <a:r>
              <a:rPr lang="en-US" b="1" dirty="0" smtClean="0">
                <a:solidFill>
                  <a:schemeClr val="accent6">
                    <a:lumMod val="50000"/>
                  </a:schemeClr>
                </a:solidFill>
              </a:rPr>
              <a:t>infrastructure Components </a:t>
            </a:r>
            <a:endParaRPr kumimoji="0" lang="en-US" sz="4400" b="1" i="0" u="none" strike="noStrike" kern="1200" cap="none" spc="0" normalizeH="0" baseline="0" noProof="0" dirty="0">
              <a:ln>
                <a:noFill/>
              </a:ln>
              <a:solidFill>
                <a:schemeClr val="accent6">
                  <a:lumMod val="50000"/>
                </a:schemeClr>
              </a:solidFill>
              <a:effectLst/>
              <a:uLnTx/>
              <a:uFillTx/>
              <a:latin typeface="Calibri Light" panose="020F0302020204030204"/>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p:nvPicPr>
        <p:blipFill>
          <a:blip r:embed="rId3"/>
          <a:stretch>
            <a:fillRect/>
          </a:stretch>
        </p:blipFill>
        <p:spPr>
          <a:xfrm>
            <a:off x="275917" y="1246545"/>
            <a:ext cx="8572500" cy="4286250"/>
          </a:xfrm>
          <a:prstGeom prst="rect">
            <a:avLst/>
          </a:prstGeom>
        </p:spPr>
      </p:pic>
      <p:sp>
        <p:nvSpPr>
          <p:cNvPr id="2" name="TextBox 1"/>
          <p:cNvSpPr txBox="1"/>
          <p:nvPr/>
        </p:nvSpPr>
        <p:spPr>
          <a:xfrm>
            <a:off x="9596285" y="2369573"/>
            <a:ext cx="2035276" cy="1015663"/>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solidFill>
                  <a:schemeClr val="accent6">
                    <a:lumMod val="50000"/>
                  </a:schemeClr>
                </a:solidFill>
              </a:rPr>
              <a:t>Origin(s)</a:t>
            </a:r>
          </a:p>
          <a:p>
            <a:pPr marL="285750" indent="-285750">
              <a:buFont typeface="Arial" panose="020B0604020202020204" pitchFamily="34" charset="0"/>
              <a:buChar char="•"/>
            </a:pPr>
            <a:r>
              <a:rPr lang="en-US" sz="2000" b="1" dirty="0" smtClean="0">
                <a:solidFill>
                  <a:schemeClr val="accent6">
                    <a:lumMod val="50000"/>
                  </a:schemeClr>
                </a:solidFill>
              </a:rPr>
              <a:t>Distributions </a:t>
            </a:r>
          </a:p>
          <a:p>
            <a:pPr marL="285750" indent="-285750">
              <a:buFont typeface="Arial" panose="020B0604020202020204" pitchFamily="34" charset="0"/>
              <a:buChar char="•"/>
            </a:pPr>
            <a:r>
              <a:rPr lang="en-US" sz="2000" b="1" dirty="0" smtClean="0">
                <a:solidFill>
                  <a:schemeClr val="accent6">
                    <a:lumMod val="50000"/>
                  </a:schemeClr>
                </a:solidFill>
              </a:rPr>
              <a:t>Cache    </a:t>
            </a:r>
            <a:endParaRPr lang="en-US" sz="2000" b="1" dirty="0">
              <a:solidFill>
                <a:schemeClr val="accent6">
                  <a:lumMod val="50000"/>
                </a:schemeClr>
              </a:solidFill>
            </a:endParaRPr>
          </a:p>
        </p:txBody>
      </p:sp>
    </p:spTree>
    <p:extLst>
      <p:ext uri="{BB962C8B-B14F-4D97-AF65-F5344CB8AC3E}">
        <p14:creationId xmlns:p14="http://schemas.microsoft.com/office/powerpoint/2010/main" val="1153351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kumimoji="0" lang="en-US" sz="4400" b="1" i="0" u="none" strike="noStrike" kern="1200" cap="none" spc="0" normalizeH="0" baseline="0" noProof="0" dirty="0" smtClean="0">
                <a:ln>
                  <a:noFill/>
                </a:ln>
                <a:solidFill>
                  <a:srgbClr val="70AD47">
                    <a:lumMod val="50000"/>
                  </a:srgbClr>
                </a:solidFill>
                <a:effectLst/>
                <a:uLnTx/>
                <a:uFillTx/>
                <a:latin typeface="Calibri Light" panose="020F0302020204030204"/>
                <a:ea typeface="+mj-ea"/>
                <a:cs typeface="+mj-cs"/>
              </a:rPr>
              <a:t>    </a:t>
            </a:r>
            <a:r>
              <a:rPr lang="en-US" b="1" dirty="0">
                <a:solidFill>
                  <a:schemeClr val="accent6">
                    <a:lumMod val="50000"/>
                  </a:schemeClr>
                </a:solidFill>
              </a:rPr>
              <a:t>Amazon </a:t>
            </a:r>
            <a:r>
              <a:rPr lang="en-US" b="1" dirty="0" err="1" smtClean="0">
                <a:solidFill>
                  <a:schemeClr val="accent6">
                    <a:lumMod val="50000"/>
                  </a:schemeClr>
                </a:solidFill>
              </a:rPr>
              <a:t>CloudFront</a:t>
            </a:r>
            <a:r>
              <a:rPr lang="en-US" b="1" dirty="0">
                <a:solidFill>
                  <a:schemeClr val="accent6">
                    <a:lumMod val="50000"/>
                  </a:schemeClr>
                </a:solidFill>
              </a:rPr>
              <a:t> </a:t>
            </a:r>
            <a:r>
              <a:rPr lang="en-US" b="1" dirty="0" smtClean="0">
                <a:solidFill>
                  <a:schemeClr val="accent6">
                    <a:lumMod val="50000"/>
                  </a:schemeClr>
                </a:solidFill>
              </a:rPr>
              <a:t> :  Origin </a:t>
            </a:r>
            <a:endParaRPr kumimoji="0" lang="en-US" sz="4400" b="1" i="0" u="none" strike="noStrike" kern="1200" cap="none" spc="0" normalizeH="0" baseline="0" noProof="0" dirty="0">
              <a:ln>
                <a:noFill/>
              </a:ln>
              <a:solidFill>
                <a:schemeClr val="accent6">
                  <a:lumMod val="50000"/>
                </a:schemeClr>
              </a:solidFill>
              <a:effectLst/>
              <a:uLnTx/>
              <a:uFillTx/>
              <a:latin typeface="Calibri Light" panose="020F0302020204030204"/>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235973" y="958241"/>
            <a:ext cx="11867536" cy="5262979"/>
          </a:xfrm>
          <a:prstGeom prst="rect">
            <a:avLst/>
          </a:prstGeom>
        </p:spPr>
        <p:txBody>
          <a:bodyPr wrap="square">
            <a:spAutoFit/>
          </a:bodyPr>
          <a:lstStyle/>
          <a:p>
            <a:r>
              <a:rPr lang="en-US" sz="2000" b="1" i="1" dirty="0">
                <a:solidFill>
                  <a:schemeClr val="accent6">
                    <a:lumMod val="50000"/>
                  </a:schemeClr>
                </a:solidFill>
              </a:rPr>
              <a:t>Origins : </a:t>
            </a:r>
            <a:r>
              <a:rPr lang="en-US" sz="2000" dirty="0"/>
              <a:t>An origin is the origin of the files that the CDN will distribute</a:t>
            </a:r>
            <a:r>
              <a:rPr lang="en-US" sz="2000" dirty="0" smtClean="0"/>
              <a:t>.</a:t>
            </a:r>
          </a:p>
          <a:p>
            <a:endParaRPr lang="en-US" sz="2000" dirty="0"/>
          </a:p>
          <a:p>
            <a:r>
              <a:rPr lang="en-US" sz="2000" b="1" dirty="0" smtClean="0">
                <a:solidFill>
                  <a:schemeClr val="accent6">
                    <a:lumMod val="50000"/>
                  </a:schemeClr>
                </a:solidFill>
              </a:rPr>
              <a:t>Origin is A Bucket :</a:t>
            </a:r>
            <a:endParaRPr lang="en-US" sz="2000" b="1" dirty="0">
              <a:solidFill>
                <a:schemeClr val="accent6">
                  <a:lumMod val="50000"/>
                </a:schemeClr>
              </a:solidFill>
            </a:endParaRPr>
          </a:p>
          <a:p>
            <a:endParaRPr lang="en-US" sz="2000" dirty="0"/>
          </a:p>
          <a:p>
            <a:pPr marL="285750" indent="-285750">
              <a:buFont typeface="Arial" panose="020B0604020202020204" pitchFamily="34" charset="0"/>
              <a:buChar char="•"/>
            </a:pPr>
            <a:r>
              <a:rPr lang="en-US" sz="2000" dirty="0"/>
              <a:t>Origins can be either an </a:t>
            </a:r>
            <a:r>
              <a:rPr lang="en-US" sz="2000" b="1" dirty="0">
                <a:solidFill>
                  <a:srgbClr val="FF0000"/>
                </a:solidFill>
              </a:rPr>
              <a:t>S3 bucket, an EC2 instance, an Elastic Load Balancer, or Route 53 </a:t>
            </a:r>
            <a:r>
              <a:rPr lang="en-US" sz="2000" dirty="0"/>
              <a:t>– can also be external (non-AWS).</a:t>
            </a:r>
          </a:p>
          <a:p>
            <a:pPr marL="285750" indent="-285750">
              <a:buFont typeface="Arial" panose="020B0604020202020204" pitchFamily="34" charset="0"/>
              <a:buChar char="•"/>
            </a:pPr>
            <a:r>
              <a:rPr lang="en-US" sz="2000" dirty="0" smtClean="0"/>
              <a:t>When </a:t>
            </a:r>
            <a:r>
              <a:rPr lang="en-US" sz="2000" dirty="0"/>
              <a:t>using Amazon S3 as an origin you place all your objects within the bucket.</a:t>
            </a:r>
          </a:p>
          <a:p>
            <a:pPr marL="285750" indent="-285750">
              <a:buFont typeface="Arial" panose="020B0604020202020204" pitchFamily="34" charset="0"/>
              <a:buChar char="•"/>
            </a:pPr>
            <a:r>
              <a:rPr lang="en-US" sz="2000" dirty="0" smtClean="0"/>
              <a:t>You </a:t>
            </a:r>
            <a:r>
              <a:rPr lang="en-US" sz="2000" dirty="0"/>
              <a:t>can use an existing bucket and the bucket is not modified in any way</a:t>
            </a:r>
            <a:r>
              <a:rPr lang="en-US" sz="2000" dirty="0" smtClean="0"/>
              <a:t>. By </a:t>
            </a:r>
            <a:r>
              <a:rPr lang="en-US" sz="2000" dirty="0"/>
              <a:t>default all newly created buckets are private.</a:t>
            </a:r>
          </a:p>
          <a:p>
            <a:endParaRPr lang="en-US" sz="2000" dirty="0"/>
          </a:p>
          <a:p>
            <a:r>
              <a:rPr lang="en-US" sz="2000" dirty="0"/>
              <a:t>You can setup access control to your buckets using:</a:t>
            </a:r>
          </a:p>
          <a:p>
            <a:endParaRPr lang="en-US" sz="2000" dirty="0"/>
          </a:p>
          <a:p>
            <a:pPr marL="285750" indent="-285750">
              <a:buFont typeface="Arial" panose="020B0604020202020204" pitchFamily="34" charset="0"/>
              <a:buChar char="•"/>
            </a:pPr>
            <a:r>
              <a:rPr lang="en-US" sz="2000" dirty="0"/>
              <a:t>Bucket policies.</a:t>
            </a:r>
          </a:p>
          <a:p>
            <a:pPr marL="285750" indent="-285750">
              <a:buFont typeface="Arial" panose="020B0604020202020204" pitchFamily="34" charset="0"/>
              <a:buChar char="•"/>
            </a:pPr>
            <a:r>
              <a:rPr lang="en-US" sz="2000" dirty="0"/>
              <a:t>Access Control Lists.</a:t>
            </a:r>
          </a:p>
          <a:p>
            <a:pPr marL="285750" indent="-285750">
              <a:buFont typeface="Arial" panose="020B0604020202020204" pitchFamily="34" charset="0"/>
              <a:buChar char="•"/>
            </a:pPr>
            <a:r>
              <a:rPr lang="en-US" sz="2000" dirty="0"/>
              <a:t>You can make objects publicly available </a:t>
            </a:r>
            <a:r>
              <a:rPr lang="en-US" sz="2000" dirty="0" smtClean="0"/>
              <a:t>or</a:t>
            </a:r>
          </a:p>
          <a:p>
            <a:pPr lvl="1"/>
            <a:r>
              <a:rPr lang="en-US" sz="2000" dirty="0" smtClean="0"/>
              <a:t> </a:t>
            </a:r>
            <a:r>
              <a:rPr lang="en-US" sz="2000" dirty="0"/>
              <a:t>use </a:t>
            </a:r>
            <a:r>
              <a:rPr lang="en-US" sz="2000" dirty="0" err="1"/>
              <a:t>CloudFront</a:t>
            </a:r>
            <a:r>
              <a:rPr lang="en-US" sz="2000" dirty="0"/>
              <a:t> signed URLs.</a:t>
            </a:r>
          </a:p>
          <a:p>
            <a:endParaRPr lang="en-US" dirty="0"/>
          </a:p>
        </p:txBody>
      </p:sp>
      <p:pic>
        <p:nvPicPr>
          <p:cNvPr id="6" name="Picture 5"/>
          <p:cNvPicPr>
            <a:picLocks noChangeAspect="1"/>
          </p:cNvPicPr>
          <p:nvPr/>
        </p:nvPicPr>
        <p:blipFill>
          <a:blip r:embed="rId3"/>
          <a:stretch>
            <a:fillRect/>
          </a:stretch>
        </p:blipFill>
        <p:spPr>
          <a:xfrm>
            <a:off x="6145161" y="3636644"/>
            <a:ext cx="5506065" cy="2837898"/>
          </a:xfrm>
          <a:prstGeom prst="rect">
            <a:avLst/>
          </a:prstGeom>
        </p:spPr>
      </p:pic>
    </p:spTree>
    <p:extLst>
      <p:ext uri="{BB962C8B-B14F-4D97-AF65-F5344CB8AC3E}">
        <p14:creationId xmlns:p14="http://schemas.microsoft.com/office/powerpoint/2010/main" val="607679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kumimoji="0" lang="en-US" sz="4400" b="1" i="0" u="none" strike="noStrike" kern="1200" cap="none" spc="0" normalizeH="0" baseline="0" noProof="0" dirty="0" smtClean="0">
                <a:ln>
                  <a:noFill/>
                </a:ln>
                <a:solidFill>
                  <a:srgbClr val="70AD47">
                    <a:lumMod val="50000"/>
                  </a:srgbClr>
                </a:solidFill>
                <a:effectLst/>
                <a:uLnTx/>
                <a:uFillTx/>
                <a:latin typeface="Calibri Light" panose="020F0302020204030204"/>
                <a:ea typeface="+mj-ea"/>
                <a:cs typeface="+mj-cs"/>
              </a:rPr>
              <a:t>    </a:t>
            </a:r>
            <a:r>
              <a:rPr lang="en-US" b="1" dirty="0">
                <a:solidFill>
                  <a:schemeClr val="accent6">
                    <a:lumMod val="50000"/>
                  </a:schemeClr>
                </a:solidFill>
              </a:rPr>
              <a:t>Amazon </a:t>
            </a:r>
            <a:r>
              <a:rPr lang="en-US" b="1" dirty="0" err="1">
                <a:solidFill>
                  <a:schemeClr val="accent6">
                    <a:lumMod val="50000"/>
                  </a:schemeClr>
                </a:solidFill>
              </a:rPr>
              <a:t>CloudFront</a:t>
            </a:r>
            <a:r>
              <a:rPr lang="en-US" b="1" dirty="0">
                <a:solidFill>
                  <a:schemeClr val="accent6">
                    <a:lumMod val="50000"/>
                  </a:schemeClr>
                </a:solidFill>
              </a:rPr>
              <a:t> </a:t>
            </a:r>
            <a:r>
              <a:rPr lang="en-US" b="1" dirty="0" smtClean="0">
                <a:solidFill>
                  <a:schemeClr val="accent6">
                    <a:lumMod val="50000"/>
                  </a:schemeClr>
                </a:solidFill>
              </a:rPr>
              <a:t>: </a:t>
            </a:r>
            <a:r>
              <a:rPr lang="en-US" b="1" dirty="0">
                <a:solidFill>
                  <a:schemeClr val="accent6">
                    <a:lumMod val="50000"/>
                  </a:schemeClr>
                </a:solidFill>
              </a:rPr>
              <a:t>Origin </a:t>
            </a:r>
            <a:endParaRPr kumimoji="0" lang="en-US" sz="4400" b="1" i="0" u="none" strike="noStrike" kern="1200" cap="none" spc="0" normalizeH="0" baseline="0" noProof="0" dirty="0">
              <a:ln>
                <a:noFill/>
              </a:ln>
              <a:solidFill>
                <a:schemeClr val="accent6">
                  <a:lumMod val="50000"/>
                </a:schemeClr>
              </a:solidFill>
              <a:effectLst/>
              <a:uLnTx/>
              <a:uFillTx/>
              <a:latin typeface="Calibri Light" panose="020F0302020204030204"/>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9232490" y="6390968"/>
            <a:ext cx="2871019" cy="307777"/>
          </a:xfrm>
          <a:prstGeom prst="rect">
            <a:avLst/>
          </a:prstGeom>
          <a:noFill/>
        </p:spPr>
        <p:txBody>
          <a:bodyPr wrap="square" rtlCol="0">
            <a:spAutoFit/>
          </a:bodyPr>
          <a:lstStyle/>
          <a:p>
            <a:r>
              <a:rPr lang="en-US" sz="1400" i="1" dirty="0" smtClean="0">
                <a:solidFill>
                  <a:schemeClr val="bg1">
                    <a:lumMod val="75000"/>
                  </a:schemeClr>
                </a:solidFill>
              </a:rPr>
              <a:t>Source: </a:t>
            </a:r>
            <a:r>
              <a:rPr lang="en-US" sz="1400" i="1" dirty="0" err="1" smtClean="0">
                <a:solidFill>
                  <a:schemeClr val="bg1">
                    <a:lumMod val="75000"/>
                  </a:schemeClr>
                </a:solidFill>
              </a:rPr>
              <a:t>digitalcloud.training</a:t>
            </a:r>
            <a:endParaRPr lang="en-US" sz="1400" i="1" dirty="0">
              <a:solidFill>
                <a:schemeClr val="bg1">
                  <a:lumMod val="75000"/>
                </a:schemeClr>
              </a:solidFill>
            </a:endParaRPr>
          </a:p>
        </p:txBody>
      </p:sp>
      <p:sp>
        <p:nvSpPr>
          <p:cNvPr id="2" name="Rectangle 1"/>
          <p:cNvSpPr/>
          <p:nvPr/>
        </p:nvSpPr>
        <p:spPr>
          <a:xfrm>
            <a:off x="235973" y="958241"/>
            <a:ext cx="11867536" cy="5570756"/>
          </a:xfrm>
          <a:prstGeom prst="rect">
            <a:avLst/>
          </a:prstGeom>
        </p:spPr>
        <p:txBody>
          <a:bodyPr wrap="square">
            <a:spAutoFit/>
          </a:bodyPr>
          <a:lstStyle/>
          <a:p>
            <a:r>
              <a:rPr lang="en-US" sz="2000" b="1" dirty="0" smtClean="0">
                <a:solidFill>
                  <a:schemeClr val="accent6">
                    <a:lumMod val="50000"/>
                  </a:schemeClr>
                </a:solidFill>
              </a:rPr>
              <a:t>Origin is A EC2:</a:t>
            </a:r>
            <a:endParaRPr lang="en-US" sz="2000" b="1" dirty="0">
              <a:solidFill>
                <a:schemeClr val="accent6">
                  <a:lumMod val="50000"/>
                </a:schemeClr>
              </a:solidFill>
            </a:endParaRPr>
          </a:p>
          <a:p>
            <a:endParaRPr lang="en-US" sz="2000" dirty="0"/>
          </a:p>
          <a:p>
            <a:pPr marL="285750" indent="-285750">
              <a:buFont typeface="Arial" panose="020B0604020202020204" pitchFamily="34" charset="0"/>
              <a:buChar char="•"/>
            </a:pPr>
            <a:r>
              <a:rPr lang="en-US" sz="2000" dirty="0" smtClean="0"/>
              <a:t>Use </a:t>
            </a:r>
            <a:r>
              <a:rPr lang="en-US" sz="2000" dirty="0"/>
              <a:t>an AMI that automatically installs the software for a web server.</a:t>
            </a:r>
          </a:p>
          <a:p>
            <a:pPr marL="285750" indent="-285750">
              <a:buFont typeface="Arial" panose="020B0604020202020204" pitchFamily="34" charset="0"/>
              <a:buChar char="•"/>
            </a:pPr>
            <a:r>
              <a:rPr lang="en-US" sz="2000" dirty="0"/>
              <a:t>Use ELB to handle traffic across multiple EC2 instances.</a:t>
            </a:r>
          </a:p>
          <a:p>
            <a:pPr marL="285750" indent="-285750">
              <a:buFont typeface="Arial" panose="020B0604020202020204" pitchFamily="34" charset="0"/>
              <a:buChar char="•"/>
            </a:pPr>
            <a:r>
              <a:rPr lang="en-US" sz="2000" dirty="0"/>
              <a:t>Specify the URL of your load balancer as the domain name of the origin server.</a:t>
            </a:r>
          </a:p>
          <a:p>
            <a:endParaRPr lang="en-US" sz="2000" dirty="0" smtClean="0"/>
          </a:p>
          <a:p>
            <a:r>
              <a:rPr lang="en-US" sz="2000" b="1" dirty="0">
                <a:solidFill>
                  <a:schemeClr val="accent6">
                    <a:lumMod val="50000"/>
                  </a:schemeClr>
                </a:solidFill>
              </a:rPr>
              <a:t>Origin is </a:t>
            </a:r>
            <a:r>
              <a:rPr lang="en-US" sz="2000" b="1" dirty="0" smtClean="0">
                <a:solidFill>
                  <a:schemeClr val="accent6">
                    <a:lumMod val="50000"/>
                  </a:schemeClr>
                </a:solidFill>
              </a:rPr>
              <a:t>S3 </a:t>
            </a:r>
            <a:r>
              <a:rPr lang="en-US" sz="2000" b="1" dirty="0">
                <a:solidFill>
                  <a:schemeClr val="accent6">
                    <a:lumMod val="50000"/>
                  </a:schemeClr>
                </a:solidFill>
              </a:rPr>
              <a:t>static website:</a:t>
            </a:r>
          </a:p>
          <a:p>
            <a:endParaRPr lang="en-US" sz="2000" dirty="0"/>
          </a:p>
          <a:p>
            <a:pPr marL="285750" indent="-285750">
              <a:buFont typeface="Arial" panose="020B0604020202020204" pitchFamily="34" charset="0"/>
              <a:buChar char="•"/>
            </a:pPr>
            <a:r>
              <a:rPr lang="en-US" sz="2000" dirty="0"/>
              <a:t>Enter the S3 static website hosting endpoint for your bucket in the configuration.</a:t>
            </a:r>
          </a:p>
          <a:p>
            <a:pPr marL="285750" indent="-285750">
              <a:buFont typeface="Arial" panose="020B0604020202020204" pitchFamily="34" charset="0"/>
              <a:buChar char="•"/>
            </a:pPr>
            <a:r>
              <a:rPr lang="en-US" sz="2000" dirty="0"/>
              <a:t>Example: http://&lt;bucketname&gt;.s3-website-&lt;region&gt;.amazonaws.com.</a:t>
            </a:r>
          </a:p>
          <a:p>
            <a:pPr marL="285750" indent="-285750">
              <a:buFont typeface="Arial" panose="020B0604020202020204" pitchFamily="34" charset="0"/>
              <a:buChar char="•"/>
            </a:pPr>
            <a:r>
              <a:rPr lang="en-US" sz="2000" dirty="0"/>
              <a:t>Objects are cached for 24 hours by default.</a:t>
            </a:r>
          </a:p>
          <a:p>
            <a:pPr marL="285750" indent="-285750">
              <a:buFont typeface="Arial" panose="020B0604020202020204" pitchFamily="34" charset="0"/>
              <a:buChar char="•"/>
            </a:pPr>
            <a:r>
              <a:rPr lang="en-US" sz="2000" dirty="0" smtClean="0"/>
              <a:t>The </a:t>
            </a:r>
            <a:r>
              <a:rPr lang="en-US" sz="2000" dirty="0"/>
              <a:t>expiration time is controlled through the TTL.</a:t>
            </a:r>
          </a:p>
          <a:p>
            <a:pPr marL="285750" indent="-285750">
              <a:buFont typeface="Arial" panose="020B0604020202020204" pitchFamily="34" charset="0"/>
              <a:buChar char="•"/>
            </a:pPr>
            <a:r>
              <a:rPr lang="en-US" sz="2000" dirty="0" smtClean="0"/>
              <a:t>The </a:t>
            </a:r>
            <a:r>
              <a:rPr lang="en-US" sz="2000" dirty="0"/>
              <a:t>minimum expiration time is 0.</a:t>
            </a:r>
          </a:p>
          <a:p>
            <a:pPr marL="285750" indent="-285750">
              <a:buFont typeface="Arial" panose="020B0604020202020204" pitchFamily="34" charset="0"/>
              <a:buChar char="•"/>
            </a:pPr>
            <a:r>
              <a:rPr lang="en-US" sz="2000" dirty="0" smtClean="0"/>
              <a:t>Static </a:t>
            </a:r>
            <a:r>
              <a:rPr lang="en-US" sz="2000" dirty="0"/>
              <a:t>websites on Amazon S3 are considered custom origins.</a:t>
            </a:r>
          </a:p>
          <a:p>
            <a:pPr marL="285750" indent="-285750">
              <a:buFont typeface="Arial" panose="020B0604020202020204" pitchFamily="34" charset="0"/>
              <a:buChar char="•"/>
            </a:pPr>
            <a:r>
              <a:rPr lang="en-US" sz="2000" dirty="0" err="1" smtClean="0"/>
              <a:t>CloudFront</a:t>
            </a:r>
            <a:r>
              <a:rPr lang="en-US" sz="2000" dirty="0" smtClean="0"/>
              <a:t> </a:t>
            </a:r>
            <a:r>
              <a:rPr lang="en-US" sz="2000" dirty="0"/>
              <a:t>keeps persistent connections open with origin servers</a:t>
            </a:r>
            <a:r>
              <a:rPr lang="en-US" sz="2000" dirty="0" smtClean="0"/>
              <a:t>.</a:t>
            </a:r>
            <a:endParaRPr lang="en-US" sz="2000" dirty="0"/>
          </a:p>
          <a:p>
            <a:pPr marL="285750" indent="-285750">
              <a:buFont typeface="Arial" panose="020B0604020202020204" pitchFamily="34" charset="0"/>
              <a:buChar char="•"/>
            </a:pPr>
            <a:r>
              <a:rPr lang="en-US" sz="2000" dirty="0"/>
              <a:t>Files can also be uploaded to </a:t>
            </a:r>
            <a:r>
              <a:rPr lang="en-US" sz="2000" dirty="0" err="1"/>
              <a:t>CloudFront</a:t>
            </a:r>
            <a:r>
              <a:rPr lang="en-US" sz="2000" dirty="0"/>
              <a:t>.</a:t>
            </a:r>
          </a:p>
          <a:p>
            <a:endParaRPr lang="en-US" dirty="0"/>
          </a:p>
          <a:p>
            <a:endParaRPr lang="en-US" dirty="0"/>
          </a:p>
        </p:txBody>
      </p:sp>
    </p:spTree>
    <p:extLst>
      <p:ext uri="{BB962C8B-B14F-4D97-AF65-F5344CB8AC3E}">
        <p14:creationId xmlns:p14="http://schemas.microsoft.com/office/powerpoint/2010/main" val="224216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kumimoji="0" lang="en-US" sz="4400" b="1" i="0" u="none" strike="noStrike" kern="1200" cap="none" spc="0" normalizeH="0" baseline="0" noProof="0" dirty="0" smtClean="0">
                <a:ln>
                  <a:noFill/>
                </a:ln>
                <a:solidFill>
                  <a:srgbClr val="70AD47">
                    <a:lumMod val="50000"/>
                  </a:srgbClr>
                </a:solidFill>
                <a:effectLst/>
                <a:uLnTx/>
                <a:uFillTx/>
                <a:latin typeface="Calibri Light" panose="020F0302020204030204"/>
                <a:ea typeface="+mj-ea"/>
                <a:cs typeface="+mj-cs"/>
              </a:rPr>
              <a:t>    </a:t>
            </a:r>
            <a:r>
              <a:rPr lang="en-US" b="1" dirty="0">
                <a:solidFill>
                  <a:schemeClr val="accent6">
                    <a:lumMod val="50000"/>
                  </a:schemeClr>
                </a:solidFill>
              </a:rPr>
              <a:t>Amazon </a:t>
            </a:r>
            <a:r>
              <a:rPr lang="en-US" b="1" dirty="0" err="1" smtClean="0">
                <a:solidFill>
                  <a:schemeClr val="accent6">
                    <a:lumMod val="50000"/>
                  </a:schemeClr>
                </a:solidFill>
              </a:rPr>
              <a:t>CloudFront</a:t>
            </a:r>
            <a:r>
              <a:rPr lang="en-US" b="1" dirty="0" smtClean="0">
                <a:solidFill>
                  <a:schemeClr val="accent6">
                    <a:lumMod val="50000"/>
                  </a:schemeClr>
                </a:solidFill>
              </a:rPr>
              <a:t> : Distribution</a:t>
            </a:r>
            <a:endParaRPr kumimoji="0" lang="en-US" sz="4400" b="1" i="0" u="none" strike="noStrike" kern="1200" cap="none" spc="0" normalizeH="0" baseline="0" noProof="0" dirty="0">
              <a:ln>
                <a:noFill/>
              </a:ln>
              <a:solidFill>
                <a:schemeClr val="accent6">
                  <a:lumMod val="50000"/>
                </a:schemeClr>
              </a:solidFill>
              <a:effectLst/>
              <a:uLnTx/>
              <a:uFillTx/>
              <a:latin typeface="Calibri Light" panose="020F0302020204030204"/>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245805" y="1000979"/>
            <a:ext cx="11857703" cy="6186309"/>
          </a:xfrm>
          <a:prstGeom prst="rect">
            <a:avLst/>
          </a:prstGeom>
        </p:spPr>
        <p:txBody>
          <a:bodyPr wrap="square">
            <a:spAutoFit/>
          </a:bodyPr>
          <a:lstStyle/>
          <a:p>
            <a:r>
              <a:rPr lang="en-US" b="1" i="1" dirty="0" smtClean="0">
                <a:solidFill>
                  <a:schemeClr val="accent6">
                    <a:lumMod val="50000"/>
                  </a:schemeClr>
                </a:solidFill>
              </a:rPr>
              <a:t>Distribution</a:t>
            </a:r>
            <a:r>
              <a:rPr lang="en-US" dirty="0" smtClean="0"/>
              <a:t>: To </a:t>
            </a:r>
            <a:r>
              <a:rPr lang="en-US" dirty="0"/>
              <a:t>distribute content with </a:t>
            </a:r>
            <a:r>
              <a:rPr lang="en-US" dirty="0" err="1"/>
              <a:t>CloudFront</a:t>
            </a:r>
            <a:r>
              <a:rPr lang="en-US" dirty="0"/>
              <a:t> you need to create a distribution.</a:t>
            </a:r>
          </a:p>
          <a:p>
            <a:r>
              <a:rPr lang="en-US" dirty="0"/>
              <a:t>The distribution includes the configuration of the CDN including</a:t>
            </a:r>
            <a:r>
              <a:rPr lang="en-US" dirty="0" smtClean="0"/>
              <a:t>:</a:t>
            </a:r>
            <a:endParaRPr lang="en-US" dirty="0"/>
          </a:p>
          <a:p>
            <a:pPr marL="742950" lvl="1" indent="-285750">
              <a:buFont typeface="Arial" panose="020B0604020202020204" pitchFamily="34" charset="0"/>
              <a:buChar char="•"/>
            </a:pPr>
            <a:r>
              <a:rPr lang="en-US" dirty="0"/>
              <a:t>Content origins.</a:t>
            </a:r>
          </a:p>
          <a:p>
            <a:pPr marL="742950" lvl="1" indent="-285750">
              <a:buFont typeface="Arial" panose="020B0604020202020204" pitchFamily="34" charset="0"/>
              <a:buChar char="•"/>
            </a:pPr>
            <a:r>
              <a:rPr lang="en-US" dirty="0"/>
              <a:t>Access (public or restricted).</a:t>
            </a:r>
          </a:p>
          <a:p>
            <a:pPr marL="742950" lvl="1" indent="-285750">
              <a:buFont typeface="Arial" panose="020B0604020202020204" pitchFamily="34" charset="0"/>
              <a:buChar char="•"/>
            </a:pPr>
            <a:r>
              <a:rPr lang="en-US" dirty="0"/>
              <a:t>Security (HTTP or HTTPS).</a:t>
            </a:r>
          </a:p>
          <a:p>
            <a:pPr marL="742950" lvl="1" indent="-285750">
              <a:buFont typeface="Arial" panose="020B0604020202020204" pitchFamily="34" charset="0"/>
              <a:buChar char="•"/>
            </a:pPr>
            <a:r>
              <a:rPr lang="en-US" dirty="0"/>
              <a:t>Cookie or query-string forwarding.</a:t>
            </a:r>
          </a:p>
          <a:p>
            <a:pPr marL="742950" lvl="1" indent="-285750">
              <a:buFont typeface="Arial" panose="020B0604020202020204" pitchFamily="34" charset="0"/>
              <a:buChar char="•"/>
            </a:pPr>
            <a:r>
              <a:rPr lang="en-US" dirty="0"/>
              <a:t>Geo-restrictions.</a:t>
            </a:r>
          </a:p>
          <a:p>
            <a:pPr marL="742950" lvl="1" indent="-285750">
              <a:buFont typeface="Arial" panose="020B0604020202020204" pitchFamily="34" charset="0"/>
              <a:buChar char="•"/>
            </a:pPr>
            <a:r>
              <a:rPr lang="en-US" dirty="0"/>
              <a:t>Access logs (record viewer activity</a:t>
            </a:r>
            <a:r>
              <a:rPr lang="en-US" dirty="0" smtClean="0"/>
              <a:t>).</a:t>
            </a:r>
          </a:p>
          <a:p>
            <a:pPr marL="742950" lvl="1" indent="-285750">
              <a:buFont typeface="Arial" panose="020B0604020202020204" pitchFamily="34" charset="0"/>
              <a:buChar char="•"/>
            </a:pPr>
            <a:endParaRPr lang="en-US" dirty="0"/>
          </a:p>
          <a:p>
            <a:r>
              <a:rPr lang="en-US" dirty="0"/>
              <a:t>There are two types of distribution</a:t>
            </a:r>
            <a:r>
              <a:rPr lang="en-US" dirty="0" smtClean="0"/>
              <a:t>. </a:t>
            </a:r>
            <a:endParaRPr lang="en-US" dirty="0"/>
          </a:p>
          <a:p>
            <a:r>
              <a:rPr lang="en-US" b="1" dirty="0">
                <a:solidFill>
                  <a:schemeClr val="accent6">
                    <a:lumMod val="50000"/>
                  </a:schemeClr>
                </a:solidFill>
              </a:rPr>
              <a:t>Web Distribution</a:t>
            </a:r>
            <a:r>
              <a:rPr lang="en-US" b="1" dirty="0" smtClean="0">
                <a:solidFill>
                  <a:schemeClr val="accent6">
                    <a:lumMod val="50000"/>
                  </a:schemeClr>
                </a:solidFill>
              </a:rPr>
              <a:t>:</a:t>
            </a:r>
            <a:endParaRPr lang="en-US" b="1" dirty="0">
              <a:solidFill>
                <a:schemeClr val="accent6">
                  <a:lumMod val="50000"/>
                </a:schemeClr>
              </a:solidFill>
            </a:endParaRPr>
          </a:p>
          <a:p>
            <a:pPr marL="285750" indent="-285750">
              <a:buFont typeface="Arial" panose="020B0604020202020204" pitchFamily="34" charset="0"/>
              <a:buChar char="•"/>
            </a:pPr>
            <a:r>
              <a:rPr lang="en-US" dirty="0"/>
              <a:t>Static and dynamic content including .html, .</a:t>
            </a:r>
            <a:r>
              <a:rPr lang="en-US" dirty="0" err="1"/>
              <a:t>css</a:t>
            </a:r>
            <a:r>
              <a:rPr lang="en-US" dirty="0"/>
              <a:t>, .</a:t>
            </a:r>
            <a:r>
              <a:rPr lang="en-US" dirty="0" err="1"/>
              <a:t>php</a:t>
            </a:r>
            <a:r>
              <a:rPr lang="en-US" dirty="0"/>
              <a:t>, and graphics files.</a:t>
            </a:r>
          </a:p>
          <a:p>
            <a:pPr marL="285750" indent="-285750">
              <a:buFont typeface="Arial" panose="020B0604020202020204" pitchFamily="34" charset="0"/>
              <a:buChar char="•"/>
            </a:pPr>
            <a:r>
              <a:rPr lang="en-US" dirty="0"/>
              <a:t>Distributes files over HTTP and HTTPS.</a:t>
            </a:r>
          </a:p>
          <a:p>
            <a:pPr marL="285750" indent="-285750">
              <a:buFont typeface="Arial" panose="020B0604020202020204" pitchFamily="34" charset="0"/>
              <a:buChar char="•"/>
            </a:pPr>
            <a:r>
              <a:rPr lang="en-US" dirty="0"/>
              <a:t>Add, update, or delete objects, and submit data from web forms.</a:t>
            </a:r>
          </a:p>
          <a:p>
            <a:pPr marL="285750" indent="-285750">
              <a:buFont typeface="Arial" panose="020B0604020202020204" pitchFamily="34" charset="0"/>
              <a:buChar char="•"/>
            </a:pPr>
            <a:r>
              <a:rPr lang="en-US" dirty="0"/>
              <a:t>Use live streaming to stream an event in real time.</a:t>
            </a:r>
          </a:p>
          <a:p>
            <a:r>
              <a:rPr lang="en-US" b="1" dirty="0" smtClean="0">
                <a:solidFill>
                  <a:schemeClr val="accent6">
                    <a:lumMod val="50000"/>
                  </a:schemeClr>
                </a:solidFill>
              </a:rPr>
              <a:t>RTMP</a:t>
            </a:r>
            <a:r>
              <a:rPr lang="en-US" b="1" dirty="0" smtClean="0">
                <a:solidFill>
                  <a:schemeClr val="accent6">
                    <a:lumMod val="50000"/>
                  </a:schemeClr>
                </a:solidFill>
              </a:rPr>
              <a:t>: ( Real Time Messaging Protocol)</a:t>
            </a:r>
            <a:endParaRPr lang="en-US" b="1" dirty="0" smtClean="0">
              <a:solidFill>
                <a:schemeClr val="accent6">
                  <a:lumMod val="50000"/>
                </a:schemeClr>
              </a:solidFill>
            </a:endParaRPr>
          </a:p>
          <a:p>
            <a:r>
              <a:rPr lang="en-US" dirty="0" smtClean="0"/>
              <a:t>Distribute </a:t>
            </a:r>
            <a:r>
              <a:rPr lang="en-US" dirty="0"/>
              <a:t>streaming media files using Adobe Flash Media Server’s RTMP protocol.</a:t>
            </a:r>
          </a:p>
          <a:p>
            <a:pPr marL="285750" indent="-285750">
              <a:buFont typeface="Arial" panose="020B0604020202020204" pitchFamily="34" charset="0"/>
              <a:buChar char="•"/>
            </a:pPr>
            <a:r>
              <a:rPr lang="en-US" dirty="0"/>
              <a:t>Allows an end user to begin playing a media file before the file has finished downloading from a </a:t>
            </a:r>
            <a:r>
              <a:rPr lang="en-US" dirty="0" err="1"/>
              <a:t>CloudFront</a:t>
            </a:r>
            <a:r>
              <a:rPr lang="en-US" dirty="0"/>
              <a:t> edge location.</a:t>
            </a:r>
          </a:p>
          <a:p>
            <a:pPr marL="285750" indent="-285750">
              <a:buFont typeface="Arial" panose="020B0604020202020204" pitchFamily="34" charset="0"/>
              <a:buChar char="•"/>
            </a:pPr>
            <a:r>
              <a:rPr lang="en-US" dirty="0"/>
              <a:t>Files must be stored in an S3 bucket.</a:t>
            </a: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95677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kumimoji="0" lang="en-US" sz="4400" b="1" i="0" u="none" strike="noStrike" kern="1200" cap="none" spc="0" normalizeH="0" baseline="0" noProof="0" dirty="0" smtClean="0">
                <a:ln>
                  <a:noFill/>
                </a:ln>
                <a:solidFill>
                  <a:srgbClr val="70AD47">
                    <a:lumMod val="50000"/>
                  </a:srgbClr>
                </a:solidFill>
                <a:effectLst/>
                <a:uLnTx/>
                <a:uFillTx/>
                <a:latin typeface="Calibri Light" panose="020F0302020204030204"/>
                <a:ea typeface="+mj-ea"/>
                <a:cs typeface="+mj-cs"/>
              </a:rPr>
              <a:t>    </a:t>
            </a:r>
            <a:r>
              <a:rPr lang="en-US" b="1" dirty="0">
                <a:solidFill>
                  <a:schemeClr val="accent6">
                    <a:lumMod val="50000"/>
                  </a:schemeClr>
                </a:solidFill>
              </a:rPr>
              <a:t>Amazon </a:t>
            </a:r>
            <a:r>
              <a:rPr lang="en-US" b="1" dirty="0" err="1" smtClean="0">
                <a:solidFill>
                  <a:schemeClr val="accent6">
                    <a:lumMod val="50000"/>
                  </a:schemeClr>
                </a:solidFill>
              </a:rPr>
              <a:t>CloudFront</a:t>
            </a:r>
            <a:r>
              <a:rPr lang="en-US" b="1" dirty="0" smtClean="0">
                <a:solidFill>
                  <a:schemeClr val="accent6">
                    <a:lumMod val="50000"/>
                  </a:schemeClr>
                </a:solidFill>
              </a:rPr>
              <a:t> : Cache</a:t>
            </a:r>
            <a:endParaRPr kumimoji="0" lang="en-US" sz="4400" b="1" i="0" u="none" strike="noStrike" kern="1200" cap="none" spc="0" normalizeH="0" baseline="0" noProof="0" dirty="0">
              <a:ln>
                <a:noFill/>
              </a:ln>
              <a:solidFill>
                <a:schemeClr val="accent6">
                  <a:lumMod val="50000"/>
                </a:schemeClr>
              </a:solidFill>
              <a:effectLst/>
              <a:uLnTx/>
              <a:uFillTx/>
              <a:latin typeface="Calibri Light" panose="020F0302020204030204"/>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196644" y="958241"/>
            <a:ext cx="11592233" cy="2585323"/>
          </a:xfrm>
          <a:prstGeom prst="rect">
            <a:avLst/>
          </a:prstGeom>
        </p:spPr>
        <p:txBody>
          <a:bodyPr wrap="square">
            <a:spAutoFit/>
          </a:bodyPr>
          <a:lstStyle/>
          <a:p>
            <a:r>
              <a:rPr lang="en-US" dirty="0"/>
              <a:t>Once requested and served from an edge location, objects stay in the cache until they </a:t>
            </a:r>
            <a:r>
              <a:rPr lang="en-US" dirty="0" smtClean="0"/>
              <a:t>expire or </a:t>
            </a:r>
            <a:r>
              <a:rPr lang="en-US" dirty="0"/>
              <a:t>are evicted to make room for more frequently requested content. By default, </a:t>
            </a:r>
            <a:r>
              <a:rPr lang="en-US" dirty="0" smtClean="0"/>
              <a:t>objects expire </a:t>
            </a:r>
            <a:r>
              <a:rPr lang="en-US" dirty="0"/>
              <a:t>from the cache after 24 hours. </a:t>
            </a:r>
            <a:endParaRPr lang="en-US" dirty="0" smtClean="0"/>
          </a:p>
          <a:p>
            <a:r>
              <a:rPr lang="en-US" dirty="0" smtClean="0"/>
              <a:t>After </a:t>
            </a:r>
            <a:r>
              <a:rPr lang="en-US" dirty="0"/>
              <a:t>an object expires, the next request </a:t>
            </a:r>
            <a:r>
              <a:rPr lang="en-US" dirty="0" smtClean="0"/>
              <a:t>results in </a:t>
            </a:r>
            <a:r>
              <a:rPr lang="en-US" dirty="0"/>
              <a:t>Amazon </a:t>
            </a:r>
            <a:r>
              <a:rPr lang="en-US" dirty="0" err="1"/>
              <a:t>CloudFront</a:t>
            </a:r>
            <a:r>
              <a:rPr lang="en-US" dirty="0"/>
              <a:t> forwarding the request to the origin to verify that the object </a:t>
            </a:r>
            <a:r>
              <a:rPr lang="en-US" dirty="0" smtClean="0"/>
              <a:t>is unchanged </a:t>
            </a:r>
            <a:r>
              <a:rPr lang="en-US" dirty="0"/>
              <a:t>or to fetch a new version if it has changed</a:t>
            </a:r>
            <a:r>
              <a:rPr lang="en-US" dirty="0" smtClean="0"/>
              <a:t>.</a:t>
            </a:r>
          </a:p>
          <a:p>
            <a:endParaRPr lang="en-US" dirty="0"/>
          </a:p>
          <a:p>
            <a:r>
              <a:rPr lang="en-US" dirty="0"/>
              <a:t>Optionally, you can control how long objects stay in an Amazon </a:t>
            </a:r>
            <a:r>
              <a:rPr lang="en-US" dirty="0" err="1"/>
              <a:t>CloudFront</a:t>
            </a:r>
            <a:r>
              <a:rPr lang="en-US" dirty="0"/>
              <a:t> </a:t>
            </a:r>
            <a:r>
              <a:rPr lang="en-US" dirty="0" smtClean="0"/>
              <a:t>cache before </a:t>
            </a:r>
            <a:r>
              <a:rPr lang="en-US" dirty="0"/>
              <a:t>expiring. To do this, you can choose to use Cache-Control headers set by your </a:t>
            </a:r>
            <a:r>
              <a:rPr lang="en-US" dirty="0" smtClean="0"/>
              <a:t>origin server</a:t>
            </a:r>
            <a:r>
              <a:rPr lang="en-US" dirty="0"/>
              <a:t>, or you can set the minimum, maximum, and default Time to Live (TTL) for </a:t>
            </a:r>
            <a:r>
              <a:rPr lang="en-US" dirty="0" smtClean="0"/>
              <a:t>objects in </a:t>
            </a:r>
            <a:r>
              <a:rPr lang="en-US" dirty="0"/>
              <a:t>your Amazon </a:t>
            </a:r>
            <a:r>
              <a:rPr lang="en-US" dirty="0" err="1"/>
              <a:t>CloudFront</a:t>
            </a:r>
            <a:r>
              <a:rPr lang="en-US" dirty="0"/>
              <a:t> distribution</a:t>
            </a:r>
            <a:r>
              <a:rPr lang="en-US" dirty="0" smtClean="0"/>
              <a:t>.</a:t>
            </a:r>
          </a:p>
          <a:p>
            <a:endParaRPr lang="en-US" dirty="0"/>
          </a:p>
        </p:txBody>
      </p:sp>
      <p:pic>
        <p:nvPicPr>
          <p:cNvPr id="2" name="Picture 1"/>
          <p:cNvPicPr>
            <a:picLocks noChangeAspect="1"/>
          </p:cNvPicPr>
          <p:nvPr/>
        </p:nvPicPr>
        <p:blipFill>
          <a:blip r:embed="rId3"/>
          <a:stretch>
            <a:fillRect/>
          </a:stretch>
        </p:blipFill>
        <p:spPr>
          <a:xfrm>
            <a:off x="6882580" y="2969266"/>
            <a:ext cx="5309419" cy="3888734"/>
          </a:xfrm>
          <a:prstGeom prst="rect">
            <a:avLst/>
          </a:prstGeom>
        </p:spPr>
      </p:pic>
      <p:sp>
        <p:nvSpPr>
          <p:cNvPr id="4" name="Rectangle 3"/>
          <p:cNvSpPr/>
          <p:nvPr/>
        </p:nvSpPr>
        <p:spPr>
          <a:xfrm>
            <a:off x="75158" y="3431653"/>
            <a:ext cx="6853084" cy="3139321"/>
          </a:xfrm>
          <a:prstGeom prst="rect">
            <a:avLst/>
          </a:prstGeom>
        </p:spPr>
        <p:txBody>
          <a:bodyPr wrap="square">
            <a:spAutoFit/>
          </a:bodyPr>
          <a:lstStyle/>
          <a:p>
            <a:pPr marL="285750" indent="-285750">
              <a:buFont typeface="Arial" panose="020B0604020202020204" pitchFamily="34" charset="0"/>
              <a:buChar char="•"/>
            </a:pPr>
            <a:r>
              <a:rPr lang="en-US" dirty="0"/>
              <a:t>You can also remove copies of an object from all Amazon CloudFront edge locations at any time by calling the </a:t>
            </a:r>
            <a:r>
              <a:rPr lang="en-US" b="1" i="1" dirty="0"/>
              <a:t>invalidation </a:t>
            </a:r>
            <a:r>
              <a:rPr lang="en-US" dirty="0"/>
              <a:t>Application Programming Interface (API) or through the Amazon CloudFront console. This feature removes the object from every Amazon CloudFront edge location regardless of the expiration period you set for that object on your origin server. </a:t>
            </a:r>
          </a:p>
          <a:p>
            <a:pPr marL="285750" indent="-285750">
              <a:buFont typeface="Arial" panose="020B0604020202020204" pitchFamily="34" charset="0"/>
              <a:buChar char="•"/>
            </a:pPr>
            <a:r>
              <a:rPr lang="en-US" dirty="0"/>
              <a:t>Instead of invalidating objects manually or programmatically, it is a best practice to use a version identifier as part of the object (file) path name. For example, note the following:</a:t>
            </a:r>
          </a:p>
          <a:p>
            <a:pPr marL="285750" indent="-285750">
              <a:buFont typeface="Arial" panose="020B0604020202020204" pitchFamily="34" charset="0"/>
              <a:buChar char="•"/>
            </a:pPr>
            <a:r>
              <a:rPr lang="en-US" dirty="0"/>
              <a:t>Old file: assets/v1/</a:t>
            </a:r>
            <a:r>
              <a:rPr lang="en-US" dirty="0" err="1"/>
              <a:t>css</a:t>
            </a:r>
            <a:r>
              <a:rPr lang="en-US" dirty="0"/>
              <a:t>/narrow.css</a:t>
            </a:r>
          </a:p>
          <a:p>
            <a:pPr marL="285750" indent="-285750">
              <a:buFont typeface="Arial" panose="020B0604020202020204" pitchFamily="34" charset="0"/>
              <a:buChar char="•"/>
            </a:pPr>
            <a:r>
              <a:rPr lang="en-US" dirty="0"/>
              <a:t>New file: assets/v2/</a:t>
            </a:r>
            <a:r>
              <a:rPr lang="en-US" dirty="0" err="1"/>
              <a:t>css</a:t>
            </a:r>
            <a:r>
              <a:rPr lang="en-US" dirty="0"/>
              <a:t>/narrow.css</a:t>
            </a:r>
          </a:p>
        </p:txBody>
      </p:sp>
    </p:spTree>
    <p:extLst>
      <p:ext uri="{BB962C8B-B14F-4D97-AF65-F5344CB8AC3E}">
        <p14:creationId xmlns:p14="http://schemas.microsoft.com/office/powerpoint/2010/main" val="2459637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kumimoji="0" lang="en-US" sz="4400" b="1" i="0" u="none" strike="noStrike" kern="1200" cap="none" spc="0" normalizeH="0" baseline="0" noProof="0" dirty="0" smtClean="0">
                <a:ln>
                  <a:noFill/>
                </a:ln>
                <a:solidFill>
                  <a:srgbClr val="70AD47">
                    <a:lumMod val="50000"/>
                  </a:srgbClr>
                </a:solidFill>
                <a:effectLst/>
                <a:uLnTx/>
                <a:uFillTx/>
                <a:latin typeface="Calibri Light" panose="020F0302020204030204"/>
                <a:ea typeface="+mj-ea"/>
                <a:cs typeface="+mj-cs"/>
              </a:rPr>
              <a:t>    </a:t>
            </a:r>
            <a:r>
              <a:rPr lang="en-US" b="1" dirty="0">
                <a:solidFill>
                  <a:schemeClr val="accent6">
                    <a:lumMod val="50000"/>
                  </a:schemeClr>
                </a:solidFill>
              </a:rPr>
              <a:t>Amazon </a:t>
            </a:r>
            <a:r>
              <a:rPr lang="en-US" b="1" dirty="0" err="1">
                <a:solidFill>
                  <a:schemeClr val="accent6">
                    <a:lumMod val="50000"/>
                  </a:schemeClr>
                </a:solidFill>
              </a:rPr>
              <a:t>CloudFront</a:t>
            </a:r>
            <a:r>
              <a:rPr lang="en-US" b="1" dirty="0">
                <a:solidFill>
                  <a:schemeClr val="accent6">
                    <a:lumMod val="50000"/>
                  </a:schemeClr>
                </a:solidFill>
              </a:rPr>
              <a:t> </a:t>
            </a:r>
            <a:r>
              <a:rPr lang="en-US" b="1" dirty="0" smtClean="0">
                <a:solidFill>
                  <a:schemeClr val="accent6">
                    <a:lumMod val="50000"/>
                  </a:schemeClr>
                </a:solidFill>
              </a:rPr>
              <a:t>infrastructure Security</a:t>
            </a:r>
            <a:endParaRPr kumimoji="0" lang="en-US" sz="4400" b="1" i="0" u="none" strike="noStrike" kern="1200" cap="none" spc="0" normalizeH="0" baseline="0" noProof="0" dirty="0">
              <a:ln>
                <a:noFill/>
              </a:ln>
              <a:solidFill>
                <a:schemeClr val="accent6">
                  <a:lumMod val="50000"/>
                </a:schemeClr>
              </a:solidFill>
              <a:effectLst/>
              <a:uLnTx/>
              <a:uFillTx/>
              <a:latin typeface="Calibri Light" panose="020F0302020204030204"/>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235973" y="958241"/>
            <a:ext cx="11867536" cy="646331"/>
          </a:xfrm>
          <a:prstGeom prst="rect">
            <a:avLst/>
          </a:prstGeom>
        </p:spPr>
        <p:txBody>
          <a:bodyPr wrap="square">
            <a:spAutoFit/>
          </a:bodyPr>
          <a:lstStyle/>
          <a:p>
            <a:endParaRPr lang="en-US" dirty="0"/>
          </a:p>
          <a:p>
            <a:endParaRPr lang="en-US" dirty="0"/>
          </a:p>
        </p:txBody>
      </p:sp>
      <p:sp>
        <p:nvSpPr>
          <p:cNvPr id="3" name="Rectangle 2"/>
          <p:cNvSpPr/>
          <p:nvPr/>
        </p:nvSpPr>
        <p:spPr>
          <a:xfrm>
            <a:off x="1936956" y="1285895"/>
            <a:ext cx="9969910" cy="4708981"/>
          </a:xfrm>
          <a:prstGeom prst="rect">
            <a:avLst/>
          </a:prstGeom>
        </p:spPr>
        <p:txBody>
          <a:bodyPr wrap="square">
            <a:spAutoFit/>
          </a:bodyPr>
          <a:lstStyle/>
          <a:p>
            <a:r>
              <a:rPr lang="en-US" sz="2000" dirty="0"/>
              <a:t>AWS </a:t>
            </a:r>
            <a:r>
              <a:rPr lang="en-US" sz="2000" dirty="0" smtClean="0"/>
              <a:t>WAF</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AWS WAF is a web application firewall that lets you monitor HTTP and HTTPS requests that are forwarded to </a:t>
            </a:r>
            <a:r>
              <a:rPr lang="en-US" sz="2000" dirty="0" err="1"/>
              <a:t>CloudFront</a:t>
            </a:r>
            <a:r>
              <a:rPr lang="en-US" sz="2000" dirty="0"/>
              <a:t> and lets you control access to your content.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With AWS WAF you can shield access to content based on conditions in a web access control list (web ACL) such as:</a:t>
            </a:r>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Origin IP address</a:t>
            </a:r>
            <a:r>
              <a:rPr lang="en-US" sz="2000" dirty="0" smtClean="0"/>
              <a:t>.</a:t>
            </a:r>
            <a:endParaRPr lang="en-US" sz="2000" dirty="0"/>
          </a:p>
          <a:p>
            <a:pPr marL="742950" lvl="1" indent="-285750">
              <a:buFont typeface="Arial" panose="020B0604020202020204" pitchFamily="34" charset="0"/>
              <a:buChar char="•"/>
            </a:pPr>
            <a:r>
              <a:rPr lang="en-US" sz="2000" dirty="0"/>
              <a:t>Values in query strings</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CloudFront</a:t>
            </a:r>
            <a:r>
              <a:rPr lang="en-US" sz="2000" dirty="0"/>
              <a:t> responds to requests with the requested content or an HTTP 403 status code (forbidden).</a:t>
            </a:r>
          </a:p>
          <a:p>
            <a:pPr marL="285750" indent="-285750">
              <a:buFont typeface="Arial" panose="020B0604020202020204" pitchFamily="34" charset="0"/>
              <a:buChar char="•"/>
            </a:pPr>
            <a:r>
              <a:rPr lang="en-US" sz="2000" dirty="0" smtClean="0"/>
              <a:t>CloudFront </a:t>
            </a:r>
            <a:r>
              <a:rPr lang="en-US" sz="2000" dirty="0"/>
              <a:t>can also be configured to deliver a custom error page.</a:t>
            </a:r>
          </a:p>
          <a:p>
            <a:pPr marL="285750" indent="-285750">
              <a:buFont typeface="Arial" panose="020B0604020202020204" pitchFamily="34" charset="0"/>
              <a:buChar char="•"/>
            </a:pPr>
            <a:r>
              <a:rPr lang="en-US" sz="2000" dirty="0" smtClean="0"/>
              <a:t>Need </a:t>
            </a:r>
            <a:r>
              <a:rPr lang="en-US" sz="2000" dirty="0"/>
              <a:t>to associate the relevant distribution with the web </a:t>
            </a:r>
            <a:r>
              <a:rPr lang="en-US" sz="2000" dirty="0" smtClean="0"/>
              <a:t>ACL</a:t>
            </a:r>
            <a:endParaRPr lang="en-US" sz="2000" dirty="0"/>
          </a:p>
        </p:txBody>
      </p:sp>
      <p:pic>
        <p:nvPicPr>
          <p:cNvPr id="6" name="Picture 5"/>
          <p:cNvPicPr>
            <a:picLocks noChangeAspect="1"/>
          </p:cNvPicPr>
          <p:nvPr/>
        </p:nvPicPr>
        <p:blipFill>
          <a:blip r:embed="rId3"/>
          <a:stretch>
            <a:fillRect/>
          </a:stretch>
        </p:blipFill>
        <p:spPr>
          <a:xfrm>
            <a:off x="75158" y="1866747"/>
            <a:ext cx="1754372" cy="2134982"/>
          </a:xfrm>
          <a:prstGeom prst="rect">
            <a:avLst/>
          </a:prstGeom>
        </p:spPr>
      </p:pic>
    </p:spTree>
    <p:extLst>
      <p:ext uri="{BB962C8B-B14F-4D97-AF65-F5344CB8AC3E}">
        <p14:creationId xmlns:p14="http://schemas.microsoft.com/office/powerpoint/2010/main" val="4113837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b="1">
                <a:solidFill>
                  <a:srgbClr val="70AD47">
                    <a:lumMod val="50000"/>
                  </a:srgbClr>
                </a:solidFill>
              </a:rPr>
              <a:t>Amazon CloudFront pricing</a:t>
            </a:r>
            <a:endPar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373625" y="1317522"/>
            <a:ext cx="11189109" cy="4154984"/>
          </a:xfrm>
          <a:prstGeom prst="rect">
            <a:avLst/>
          </a:prstGeom>
        </p:spPr>
        <p:txBody>
          <a:bodyPr wrap="square">
            <a:spAutoFit/>
          </a:bodyPr>
          <a:lstStyle/>
          <a:p>
            <a:pPr marL="342900" indent="-342900">
              <a:buFont typeface="Arial" panose="020B0604020202020204" pitchFamily="34" charset="0"/>
              <a:buChar char="•"/>
            </a:pPr>
            <a:r>
              <a:rPr lang="en-US" sz="2400" dirty="0"/>
              <a:t>Data transfer out</a:t>
            </a:r>
          </a:p>
          <a:p>
            <a:pPr marL="342900" indent="-342900">
              <a:buFont typeface="Arial" panose="020B0604020202020204" pitchFamily="34" charset="0"/>
              <a:buChar char="•"/>
            </a:pPr>
            <a:r>
              <a:rPr lang="en-US" sz="2400" dirty="0"/>
              <a:t>Charged for the volume of data transferred out from Amazon </a:t>
            </a:r>
            <a:r>
              <a:rPr lang="en-US" sz="2400" dirty="0" err="1"/>
              <a:t>CloudFront</a:t>
            </a:r>
            <a:r>
              <a:rPr lang="en-US" sz="2400" dirty="0"/>
              <a:t> edge location to the internet or to your origin.</a:t>
            </a:r>
          </a:p>
          <a:p>
            <a:pPr marL="342900" indent="-342900">
              <a:buFont typeface="Arial" panose="020B0604020202020204" pitchFamily="34" charset="0"/>
              <a:buChar char="•"/>
            </a:pPr>
            <a:r>
              <a:rPr lang="en-US" sz="2400" dirty="0"/>
              <a:t>HTTP(S) requests</a:t>
            </a:r>
          </a:p>
          <a:p>
            <a:pPr marL="342900" indent="-342900">
              <a:buFont typeface="Arial" panose="020B0604020202020204" pitchFamily="34" charset="0"/>
              <a:buChar char="•"/>
            </a:pPr>
            <a:r>
              <a:rPr lang="en-US" sz="2400" dirty="0"/>
              <a:t>Charged for number of HTTP(S) requests.</a:t>
            </a:r>
          </a:p>
          <a:p>
            <a:pPr marL="342900" indent="-342900">
              <a:buFont typeface="Arial" panose="020B0604020202020204" pitchFamily="34" charset="0"/>
              <a:buChar char="•"/>
            </a:pPr>
            <a:r>
              <a:rPr lang="en-US" sz="2400" dirty="0"/>
              <a:t>Invalidation requests</a:t>
            </a:r>
          </a:p>
          <a:p>
            <a:pPr marL="342900" indent="-342900">
              <a:buFont typeface="Arial" panose="020B0604020202020204" pitchFamily="34" charset="0"/>
              <a:buChar char="•"/>
            </a:pPr>
            <a:r>
              <a:rPr lang="en-US" sz="2400" dirty="0"/>
              <a:t>No additional charge for the first 1,000 paths that are requested for invalidation each month. Thereafter, $0.005 per path that is requested for invalidation.</a:t>
            </a:r>
          </a:p>
          <a:p>
            <a:pPr marL="342900" indent="-342900">
              <a:buFont typeface="Arial" panose="020B0604020202020204" pitchFamily="34" charset="0"/>
              <a:buChar char="•"/>
            </a:pPr>
            <a:r>
              <a:rPr lang="en-US" sz="2400" dirty="0"/>
              <a:t>Dedicated IP custom </a:t>
            </a:r>
            <a:r>
              <a:rPr lang="en-US" sz="2400" dirty="0" smtClean="0"/>
              <a:t>SSL ,$</a:t>
            </a:r>
            <a:r>
              <a:rPr lang="en-US" sz="2400" dirty="0"/>
              <a:t>600 per month for each custom SSL certificate that is associated with one or more CloudFront distributions that use the Dedicated IP version of custom SSL certificate support.</a:t>
            </a:r>
          </a:p>
        </p:txBody>
      </p:sp>
    </p:spTree>
    <p:extLst>
      <p:ext uri="{BB962C8B-B14F-4D97-AF65-F5344CB8AC3E}">
        <p14:creationId xmlns:p14="http://schemas.microsoft.com/office/powerpoint/2010/main" val="3777458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rPr>
              <a:t>  Module </a:t>
            </a:r>
            <a:r>
              <a:rPr kumimoji="0" lang="en-US" sz="4400" b="1" i="0" u="none" strike="noStrike" kern="1200" cap="none" spc="0" normalizeH="0" baseline="0" noProof="0" dirty="0" smtClean="0">
                <a:ln>
                  <a:noFill/>
                </a:ln>
                <a:solidFill>
                  <a:srgbClr val="70AD47">
                    <a:lumMod val="50000"/>
                  </a:srgbClr>
                </a:solidFill>
                <a:effectLst/>
                <a:uLnTx/>
                <a:uFillTx/>
                <a:latin typeface="Calibri Light" panose="020F0302020204030204"/>
                <a:ea typeface="+mj-ea"/>
                <a:cs typeface="+mj-cs"/>
              </a:rPr>
              <a:t>Summary</a:t>
            </a:r>
            <a:endPar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285136" y="1430959"/>
            <a:ext cx="11061291" cy="2308324"/>
          </a:xfrm>
          <a:prstGeom prst="rect">
            <a:avLst/>
          </a:prstGeom>
        </p:spPr>
        <p:txBody>
          <a:bodyPr wrap="square">
            <a:spAutoFit/>
          </a:bodyPr>
          <a:lstStyle/>
          <a:p>
            <a:pPr marL="285750" indent="-285750">
              <a:buFont typeface="Arial" panose="020B0604020202020204" pitchFamily="34" charset="0"/>
              <a:buChar char="•"/>
            </a:pPr>
            <a:r>
              <a:rPr lang="en-US" sz="2400" dirty="0"/>
              <a:t>A CDN is a globally distributed system of caching servers that accelerates delivery of content.</a:t>
            </a:r>
          </a:p>
          <a:p>
            <a:pPr marL="285750" indent="-285750">
              <a:buFont typeface="Arial" panose="020B0604020202020204" pitchFamily="34" charset="0"/>
              <a:buChar char="•"/>
            </a:pPr>
            <a:r>
              <a:rPr lang="en-US" sz="2400" dirty="0"/>
              <a:t>Amazon </a:t>
            </a:r>
            <a:r>
              <a:rPr lang="en-US" sz="2400" dirty="0" err="1"/>
              <a:t>CloudFront</a:t>
            </a:r>
            <a:r>
              <a:rPr lang="en-US" sz="2400" dirty="0"/>
              <a:t> is a fast CDN service that securely delivers data, videos, applications, and APIs over a global infrastructure with low latency and high transfer speeds.</a:t>
            </a:r>
          </a:p>
          <a:p>
            <a:pPr marL="285750" indent="-285750">
              <a:buFont typeface="Arial" panose="020B0604020202020204" pitchFamily="34" charset="0"/>
              <a:buChar char="•"/>
            </a:pPr>
            <a:r>
              <a:rPr lang="en-US" sz="2400" dirty="0"/>
              <a:t>Amazon </a:t>
            </a:r>
            <a:r>
              <a:rPr lang="en-US" sz="2400" dirty="0" err="1"/>
              <a:t>CloudFront</a:t>
            </a:r>
            <a:r>
              <a:rPr lang="en-US" sz="2400" dirty="0"/>
              <a:t> offers many benefits.</a:t>
            </a:r>
          </a:p>
        </p:txBody>
      </p:sp>
    </p:spTree>
    <p:extLst>
      <p:ext uri="{BB962C8B-B14F-4D97-AF65-F5344CB8AC3E}">
        <p14:creationId xmlns:p14="http://schemas.microsoft.com/office/powerpoint/2010/main" val="325820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rPr>
              <a:t>  Module Objectives</a:t>
            </a: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5694C98-680E-1D4E-5F62-0C5D323C621D}"/>
              </a:ext>
            </a:extLst>
          </p:cNvPr>
          <p:cNvSpPr txBox="1"/>
          <p:nvPr/>
        </p:nvSpPr>
        <p:spPr>
          <a:xfrm>
            <a:off x="685799" y="1402772"/>
            <a:ext cx="11361421" cy="2215991"/>
          </a:xfrm>
          <a:prstGeom prst="rect">
            <a:avLst/>
          </a:prstGeom>
          <a:noFill/>
        </p:spPr>
        <p:txBody>
          <a:bodyPr wrap="square" rtlCol="0">
            <a:spAutoFit/>
          </a:bodyPr>
          <a:lstStyle/>
          <a:p>
            <a:r>
              <a:rPr lang="en-US" sz="2400" dirty="0"/>
              <a:t>You should able to answer below questions end of this module.</a:t>
            </a:r>
          </a:p>
          <a:p>
            <a:endParaRPr lang="en-US" sz="2400" dirty="0" smtClean="0"/>
          </a:p>
          <a:p>
            <a:pPr marL="285750" indent="-285750">
              <a:buFont typeface="Arial" panose="020B0604020202020204" pitchFamily="34" charset="0"/>
              <a:buChar char="•"/>
            </a:pPr>
            <a:r>
              <a:rPr lang="en-US" sz="2400" dirty="0" smtClean="0"/>
              <a:t>Describe Content Delivery Network and pros &amp; cons</a:t>
            </a:r>
            <a:endParaRPr lang="en-US" sz="2400" dirty="0"/>
          </a:p>
          <a:p>
            <a:pPr marL="285750" indent="-285750">
              <a:buFont typeface="Arial" panose="020B0604020202020204" pitchFamily="34" charset="0"/>
              <a:buChar char="•"/>
            </a:pPr>
            <a:r>
              <a:rPr lang="en-US" sz="2400" dirty="0" smtClean="0"/>
              <a:t>Describe Amazon Content Delivery Network Solution. </a:t>
            </a:r>
          </a:p>
          <a:p>
            <a:endParaRPr lang="en-US" sz="2400" dirty="0"/>
          </a:p>
          <a:p>
            <a:endParaRPr lang="en-US" dirty="0"/>
          </a:p>
        </p:txBody>
      </p:sp>
    </p:spTree>
    <p:extLst>
      <p:ext uri="{BB962C8B-B14F-4D97-AF65-F5344CB8AC3E}">
        <p14:creationId xmlns:p14="http://schemas.microsoft.com/office/powerpoint/2010/main" val="408319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dirty="0" smtClean="0"/>
              <a:t>  </a:t>
            </a:r>
            <a:r>
              <a:rPr lang="en-US" b="1" dirty="0" smtClean="0">
                <a:solidFill>
                  <a:schemeClr val="accent6">
                    <a:lumMod val="50000"/>
                  </a:schemeClr>
                </a:solidFill>
              </a:rPr>
              <a:t>Content </a:t>
            </a:r>
            <a:r>
              <a:rPr lang="en-US" b="1" dirty="0">
                <a:solidFill>
                  <a:schemeClr val="accent6">
                    <a:lumMod val="50000"/>
                  </a:schemeClr>
                </a:solidFill>
              </a:rPr>
              <a:t>delivery and network latency</a:t>
            </a:r>
            <a:endParaRPr kumimoji="0" lang="en-US" sz="4400" b="1" i="0" u="none" strike="noStrike" kern="1200" cap="none" spc="0" normalizeH="0" baseline="0" noProof="0" dirty="0">
              <a:ln>
                <a:noFill/>
              </a:ln>
              <a:solidFill>
                <a:schemeClr val="accent6">
                  <a:lumMod val="50000"/>
                </a:schemeClr>
              </a:solidFill>
              <a:effectLst/>
              <a:uLnTx/>
              <a:uFillTx/>
              <a:latin typeface="Calibri Light" panose="020F0302020204030204"/>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BE7C7FCF-D9B2-4304-AB92-B4A52A422A35}"/>
              </a:ext>
              <a:ext uri="{C183D7F6-B498-43B3-948B-1728B52AA6E4}">
                <adec:decorative xmlns="" xmlns:adec="http://schemas.microsoft.com/office/drawing/2017/decorative" val="1"/>
              </a:ext>
            </a:extLst>
          </p:cNvPr>
          <p:cNvGrpSpPr/>
          <p:nvPr/>
        </p:nvGrpSpPr>
        <p:grpSpPr>
          <a:xfrm>
            <a:off x="805668" y="1762800"/>
            <a:ext cx="10826450" cy="4162116"/>
            <a:chOff x="805668" y="1762800"/>
            <a:chExt cx="10826450" cy="4162116"/>
          </a:xfrm>
        </p:grpSpPr>
        <p:grpSp>
          <p:nvGrpSpPr>
            <p:cNvPr id="9" name="Group 8"/>
            <p:cNvGrpSpPr/>
            <p:nvPr/>
          </p:nvGrpSpPr>
          <p:grpSpPr>
            <a:xfrm>
              <a:off x="805668" y="4268357"/>
              <a:ext cx="1005840" cy="1375172"/>
              <a:chOff x="805668" y="4268357"/>
              <a:chExt cx="1005840" cy="1375172"/>
            </a:xfrm>
          </p:grpSpPr>
          <p:pic>
            <p:nvPicPr>
              <p:cNvPr id="35" name="Graphic 39">
                <a:extLst>
                  <a:ext uri="{FF2B5EF4-FFF2-40B4-BE49-F238E27FC236}">
                    <a16:creationId xmlns:a16="http://schemas.microsoft.com/office/drawing/2014/main" id="{6FA71975-EA2D-784E-8A28-738A17320E91}"/>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805668" y="4268357"/>
                <a:ext cx="1005840" cy="1005840"/>
              </a:xfrm>
              <a:prstGeom prst="rect">
                <a:avLst/>
              </a:prstGeom>
            </p:spPr>
          </p:pic>
          <p:sp>
            <p:nvSpPr>
              <p:cNvPr id="36" name="TextBox 35"/>
              <p:cNvSpPr txBox="1"/>
              <p:nvPr/>
            </p:nvSpPr>
            <p:spPr>
              <a:xfrm>
                <a:off x="987827" y="5274197"/>
                <a:ext cx="641522" cy="369332"/>
              </a:xfrm>
              <a:prstGeom prst="rect">
                <a:avLst/>
              </a:prstGeom>
              <a:noFill/>
            </p:spPr>
            <p:txBody>
              <a:bodyPr wrap="non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User</a:t>
                </a:r>
              </a:p>
            </p:txBody>
          </p:sp>
        </p:grpSp>
        <p:grpSp>
          <p:nvGrpSpPr>
            <p:cNvPr id="10" name="Group 9"/>
            <p:cNvGrpSpPr/>
            <p:nvPr/>
          </p:nvGrpSpPr>
          <p:grpSpPr>
            <a:xfrm>
              <a:off x="10152226" y="1762800"/>
              <a:ext cx="1479892" cy="1466612"/>
              <a:chOff x="10152226" y="1762800"/>
              <a:chExt cx="1479892" cy="1466612"/>
            </a:xfrm>
          </p:grpSpPr>
          <p:pic>
            <p:nvPicPr>
              <p:cNvPr id="33" name="Graphic 37">
                <a:extLst>
                  <a:ext uri="{FF2B5EF4-FFF2-40B4-BE49-F238E27FC236}">
                    <a16:creationId xmlns:a16="http://schemas.microsoft.com/office/drawing/2014/main" id="{AC408681-9425-934F-A27E-5D5DAE6D38A6}"/>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10343527" y="1762800"/>
                <a:ext cx="1097280" cy="1097280"/>
              </a:xfrm>
              <a:prstGeom prst="rect">
                <a:avLst/>
              </a:prstGeom>
            </p:spPr>
          </p:pic>
          <p:sp>
            <p:nvSpPr>
              <p:cNvPr id="34" name="TextBox 33"/>
              <p:cNvSpPr txBox="1"/>
              <p:nvPr/>
            </p:nvSpPr>
            <p:spPr>
              <a:xfrm>
                <a:off x="10152226" y="2860080"/>
                <a:ext cx="1479892" cy="369332"/>
              </a:xfrm>
              <a:prstGeom prst="rect">
                <a:avLst/>
              </a:prstGeom>
              <a:noFill/>
            </p:spPr>
            <p:txBody>
              <a:bodyPr wrap="non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Origin server</a:t>
                </a:r>
              </a:p>
            </p:txBody>
          </p:sp>
        </p:grpSp>
        <p:sp>
          <p:nvSpPr>
            <p:cNvPr id="11" name="Rectangle 10"/>
            <p:cNvSpPr/>
            <p:nvPr/>
          </p:nvSpPr>
          <p:spPr>
            <a:xfrm>
              <a:off x="3930396" y="3502940"/>
              <a:ext cx="1005840" cy="5486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Router</a:t>
              </a:r>
            </a:p>
          </p:txBody>
        </p:sp>
        <p:sp>
          <p:nvSpPr>
            <p:cNvPr id="12" name="Rectangle 11"/>
            <p:cNvSpPr/>
            <p:nvPr/>
          </p:nvSpPr>
          <p:spPr>
            <a:xfrm>
              <a:off x="6638623" y="3066711"/>
              <a:ext cx="1005840" cy="5486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Router</a:t>
              </a:r>
            </a:p>
          </p:txBody>
        </p:sp>
        <p:sp>
          <p:nvSpPr>
            <p:cNvPr id="13" name="Rectangle 12"/>
            <p:cNvSpPr/>
            <p:nvPr/>
          </p:nvSpPr>
          <p:spPr>
            <a:xfrm>
              <a:off x="5800423" y="4910223"/>
              <a:ext cx="1005840" cy="5486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Router</a:t>
              </a:r>
            </a:p>
          </p:txBody>
        </p:sp>
        <p:cxnSp>
          <p:nvCxnSpPr>
            <p:cNvPr id="14" name="Straight Connector 13"/>
            <p:cNvCxnSpPr>
              <a:endCxn id="11" idx="1"/>
            </p:cNvCxnSpPr>
            <p:nvPr/>
          </p:nvCxnSpPr>
          <p:spPr>
            <a:xfrm flipV="1">
              <a:off x="2777619" y="3777260"/>
              <a:ext cx="1152777"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1"/>
            </p:cNvCxnSpPr>
            <p:nvPr/>
          </p:nvCxnSpPr>
          <p:spPr>
            <a:xfrm flipV="1">
              <a:off x="4936236" y="3341031"/>
              <a:ext cx="1702387" cy="274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028366" y="2040890"/>
              <a:ext cx="860148" cy="10258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359666" y="2454797"/>
              <a:ext cx="1037574" cy="6119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406424" y="2172179"/>
              <a:ext cx="1005840" cy="5486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Router</a:t>
              </a:r>
            </a:p>
          </p:txBody>
        </p:sp>
        <p:cxnSp>
          <p:nvCxnSpPr>
            <p:cNvPr id="19" name="Straight Connector 18"/>
            <p:cNvCxnSpPr/>
            <p:nvPr/>
          </p:nvCxnSpPr>
          <p:spPr>
            <a:xfrm flipV="1">
              <a:off x="9453372" y="2446499"/>
              <a:ext cx="1123188"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10248" y="3914420"/>
              <a:ext cx="1140032" cy="9958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806263" y="4268357"/>
              <a:ext cx="1240457" cy="7469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806263" y="5303019"/>
              <a:ext cx="1019357" cy="62189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53781" y="3031191"/>
              <a:ext cx="982003" cy="369332"/>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Hop</a:t>
              </a:r>
            </a:p>
          </p:txBody>
        </p:sp>
        <p:sp>
          <p:nvSpPr>
            <p:cNvPr id="24" name="TextBox 23"/>
            <p:cNvSpPr txBox="1"/>
            <p:nvPr/>
          </p:nvSpPr>
          <p:spPr>
            <a:xfrm>
              <a:off x="5921983" y="2492118"/>
              <a:ext cx="61106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Hop</a:t>
              </a:r>
            </a:p>
          </p:txBody>
        </p:sp>
        <p:sp>
          <p:nvSpPr>
            <p:cNvPr id="25" name="TextBox 24"/>
            <p:cNvSpPr txBox="1"/>
            <p:nvPr/>
          </p:nvSpPr>
          <p:spPr>
            <a:xfrm>
              <a:off x="7325382" y="2409632"/>
              <a:ext cx="61106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Hop</a:t>
              </a:r>
            </a:p>
          </p:txBody>
        </p:sp>
        <p:sp>
          <p:nvSpPr>
            <p:cNvPr id="26" name="TextBox 25"/>
            <p:cNvSpPr txBox="1"/>
            <p:nvPr/>
          </p:nvSpPr>
          <p:spPr>
            <a:xfrm>
              <a:off x="9724662" y="1987513"/>
              <a:ext cx="61106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Hop</a:t>
              </a:r>
            </a:p>
          </p:txBody>
        </p:sp>
        <p:sp>
          <p:nvSpPr>
            <p:cNvPr id="27" name="TextBox 26"/>
            <p:cNvSpPr txBox="1"/>
            <p:nvPr/>
          </p:nvSpPr>
          <p:spPr>
            <a:xfrm>
              <a:off x="5537604" y="4035292"/>
              <a:ext cx="729996" cy="369332"/>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Hop</a:t>
              </a:r>
            </a:p>
          </p:txBody>
        </p:sp>
        <p:sp>
          <p:nvSpPr>
            <p:cNvPr id="28" name="TextBox 27"/>
            <p:cNvSpPr txBox="1"/>
            <p:nvPr/>
          </p:nvSpPr>
          <p:spPr>
            <a:xfrm>
              <a:off x="6896992" y="4209851"/>
              <a:ext cx="61106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Hop</a:t>
              </a:r>
            </a:p>
          </p:txBody>
        </p:sp>
        <p:sp>
          <p:nvSpPr>
            <p:cNvPr id="29" name="TextBox 28"/>
            <p:cNvSpPr txBox="1"/>
            <p:nvPr/>
          </p:nvSpPr>
          <p:spPr>
            <a:xfrm>
              <a:off x="7419730" y="5073778"/>
              <a:ext cx="61106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Hop</a:t>
              </a:r>
            </a:p>
          </p:txBody>
        </p:sp>
        <p:grpSp>
          <p:nvGrpSpPr>
            <p:cNvPr id="30" name="Group 29"/>
            <p:cNvGrpSpPr/>
            <p:nvPr/>
          </p:nvGrpSpPr>
          <p:grpSpPr>
            <a:xfrm>
              <a:off x="1591176" y="3640100"/>
              <a:ext cx="1097280" cy="1408537"/>
              <a:chOff x="1591176" y="3640100"/>
              <a:chExt cx="1097280" cy="1408537"/>
            </a:xfrm>
          </p:grpSpPr>
          <p:pic>
            <p:nvPicPr>
              <p:cNvPr id="31" name="Graphic 49">
                <a:extLst>
                  <a:ext uri="{FF2B5EF4-FFF2-40B4-BE49-F238E27FC236}">
                    <a16:creationId xmlns:a16="http://schemas.microsoft.com/office/drawing/2014/main" id="{43C89C6C-4275-2244-93E6-30D96D2FDE23}"/>
                  </a:ext>
                  <a:ext uri="{C183D7F6-B498-43B3-948B-1728B52AA6E4}">
                    <adec:decorative xmlns="" xmlns:adec="http://schemas.microsoft.com/office/drawing/2017/decorative" val="1"/>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1591176" y="3640100"/>
                <a:ext cx="1097280" cy="1097280"/>
              </a:xfrm>
              <a:prstGeom prst="rect">
                <a:avLst/>
              </a:prstGeom>
            </p:spPr>
          </p:pic>
          <p:sp>
            <p:nvSpPr>
              <p:cNvPr id="32" name="TextBox 31"/>
              <p:cNvSpPr txBox="1"/>
              <p:nvPr/>
            </p:nvSpPr>
            <p:spPr>
              <a:xfrm>
                <a:off x="1756537" y="4679305"/>
                <a:ext cx="766557" cy="369332"/>
              </a:xfrm>
              <a:prstGeom prst="rect">
                <a:avLst/>
              </a:prstGeom>
              <a:noFill/>
            </p:spPr>
            <p:txBody>
              <a:bodyPr wrap="non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Client</a:t>
                </a:r>
              </a:p>
            </p:txBody>
          </p:sp>
        </p:grpSp>
      </p:grpSp>
    </p:spTree>
    <p:extLst>
      <p:ext uri="{BB962C8B-B14F-4D97-AF65-F5344CB8AC3E}">
        <p14:creationId xmlns:p14="http://schemas.microsoft.com/office/powerpoint/2010/main" val="418761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b="1">
                <a:solidFill>
                  <a:srgbClr val="70AD47">
                    <a:lumMod val="50000"/>
                  </a:srgbClr>
                </a:solidFill>
              </a:rPr>
              <a:t>Content delivery network (CDN)</a:t>
            </a:r>
            <a:endPar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p:cNvSpPr/>
          <p:nvPr/>
        </p:nvSpPr>
        <p:spPr>
          <a:xfrm>
            <a:off x="245807" y="1185153"/>
            <a:ext cx="11779045" cy="3785652"/>
          </a:xfrm>
          <a:prstGeom prst="rect">
            <a:avLst/>
          </a:prstGeom>
        </p:spPr>
        <p:txBody>
          <a:bodyPr wrap="square">
            <a:spAutoFit/>
          </a:bodyPr>
          <a:lstStyle/>
          <a:p>
            <a:pPr marL="285750" indent="-285750">
              <a:buFont typeface="Arial" panose="020B0604020202020204" pitchFamily="34" charset="0"/>
              <a:buChar char="•"/>
            </a:pPr>
            <a:r>
              <a:rPr lang="en-US" sz="2400" dirty="0"/>
              <a:t>A content delivery network, or content distribution network, is a geographically distributed network of proxy servers and their data centers. The goal is to provide high availability and performance by distributing the service spatially relative to end users</a:t>
            </a:r>
            <a:endParaRPr lang="en-US" sz="2400" dirty="0" smtClean="0"/>
          </a:p>
          <a:p>
            <a:pPr marL="285750"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smtClean="0"/>
              <a:t>It is </a:t>
            </a:r>
            <a:r>
              <a:rPr lang="en-US" sz="2400" dirty="0"/>
              <a:t>a globally distributed system of caching servers</a:t>
            </a:r>
          </a:p>
          <a:p>
            <a:pPr marL="742950" lvl="1" indent="-285750">
              <a:buFont typeface="Arial" panose="020B0604020202020204" pitchFamily="34" charset="0"/>
              <a:buChar char="•"/>
            </a:pPr>
            <a:r>
              <a:rPr lang="en-US" sz="2400" dirty="0"/>
              <a:t>Caches copies of commonly requested files </a:t>
            </a:r>
            <a:r>
              <a:rPr lang="en-US" sz="2400" b="1" i="1" dirty="0"/>
              <a:t>(static content)</a:t>
            </a:r>
          </a:p>
          <a:p>
            <a:pPr marL="742950" lvl="1" indent="-285750">
              <a:buFont typeface="Arial" panose="020B0604020202020204" pitchFamily="34" charset="0"/>
              <a:buChar char="•"/>
            </a:pPr>
            <a:r>
              <a:rPr lang="en-US" sz="2400" dirty="0"/>
              <a:t>Delivers a local copy of the requested content from a nearby </a:t>
            </a:r>
            <a:r>
              <a:rPr lang="en-US" sz="2400" b="1" i="1" dirty="0"/>
              <a:t>cache edge or Point of Presence </a:t>
            </a:r>
          </a:p>
          <a:p>
            <a:pPr marL="742950" lvl="1" indent="-285750">
              <a:buFont typeface="Arial" panose="020B0604020202020204" pitchFamily="34" charset="0"/>
              <a:buChar char="•"/>
            </a:pPr>
            <a:r>
              <a:rPr lang="en-US" sz="2400" dirty="0"/>
              <a:t>Accelerates delivery of </a:t>
            </a:r>
            <a:r>
              <a:rPr lang="en-US" sz="2400" b="1" i="1" dirty="0"/>
              <a:t>dynamic </a:t>
            </a:r>
            <a:r>
              <a:rPr lang="en-US" sz="2400" b="1" i="1" dirty="0" smtClean="0"/>
              <a:t>contents</a:t>
            </a:r>
            <a:endParaRPr lang="en-US" sz="2400" b="1" i="1" dirty="0"/>
          </a:p>
          <a:p>
            <a:pPr marL="742950" lvl="1" indent="-285750">
              <a:buFont typeface="Arial" panose="020B0604020202020204" pitchFamily="34" charset="0"/>
              <a:buChar char="•"/>
            </a:pPr>
            <a:r>
              <a:rPr lang="en-US" sz="2400" dirty="0"/>
              <a:t>Improves application performance and scaling</a:t>
            </a:r>
          </a:p>
        </p:txBody>
      </p:sp>
    </p:spTree>
    <p:extLst>
      <p:ext uri="{BB962C8B-B14F-4D97-AF65-F5344CB8AC3E}">
        <p14:creationId xmlns:p14="http://schemas.microsoft.com/office/powerpoint/2010/main" val="192644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b="1" dirty="0" smtClean="0">
                <a:solidFill>
                  <a:srgbClr val="70AD47">
                    <a:lumMod val="50000"/>
                  </a:srgbClr>
                </a:solidFill>
              </a:rPr>
              <a:t>  </a:t>
            </a:r>
            <a:r>
              <a:rPr lang="en-US" b="1" dirty="0" smtClean="0">
                <a:solidFill>
                  <a:srgbClr val="70AD47">
                    <a:lumMod val="50000"/>
                  </a:srgbClr>
                </a:solidFill>
              </a:rPr>
              <a:t>Static Content</a:t>
            </a:r>
            <a:endPar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3"/>
          <a:stretch>
            <a:fillRect/>
          </a:stretch>
        </p:blipFill>
        <p:spPr>
          <a:xfrm>
            <a:off x="6430297" y="1064270"/>
            <a:ext cx="5761703" cy="3889150"/>
          </a:xfrm>
          <a:prstGeom prst="rect">
            <a:avLst/>
          </a:prstGeom>
        </p:spPr>
      </p:pic>
      <p:sp>
        <p:nvSpPr>
          <p:cNvPr id="10" name="Rectangle 9"/>
          <p:cNvSpPr/>
          <p:nvPr/>
        </p:nvSpPr>
        <p:spPr>
          <a:xfrm>
            <a:off x="271803" y="1574765"/>
            <a:ext cx="6718932" cy="2308324"/>
          </a:xfrm>
          <a:prstGeom prst="rect">
            <a:avLst/>
          </a:prstGeom>
        </p:spPr>
        <p:txBody>
          <a:bodyPr wrap="square">
            <a:spAutoFit/>
          </a:bodyPr>
          <a:lstStyle/>
          <a:p>
            <a:r>
              <a:rPr lang="en-US" dirty="0"/>
              <a:t>Classic static content examples include pictures, videos, text files, HTML files, and other similar data. All of them were originally created by someone and posted online. These data can’t be changed.</a:t>
            </a:r>
          </a:p>
          <a:p>
            <a:r>
              <a:rPr lang="en-US" dirty="0" smtClean="0"/>
              <a:t>Static </a:t>
            </a:r>
            <a:r>
              <a:rPr lang="en-US" dirty="0"/>
              <a:t>content usage examples:</a:t>
            </a:r>
          </a:p>
          <a:p>
            <a:pPr marL="285750" indent="-285750">
              <a:buFont typeface="Arial" panose="020B0604020202020204" pitchFamily="34" charset="0"/>
              <a:buChar char="•"/>
            </a:pPr>
            <a:r>
              <a:rPr lang="en-US" dirty="0" smtClean="0"/>
              <a:t>YouTube </a:t>
            </a:r>
            <a:r>
              <a:rPr lang="en-US" dirty="0"/>
              <a:t>videos</a:t>
            </a:r>
          </a:p>
          <a:p>
            <a:pPr marL="285750" indent="-285750">
              <a:buFont typeface="Arial" panose="020B0604020202020204" pitchFamily="34" charset="0"/>
              <a:buChar char="•"/>
            </a:pPr>
            <a:r>
              <a:rPr lang="en-US" dirty="0"/>
              <a:t>Photos of products sold in online stores</a:t>
            </a:r>
          </a:p>
          <a:p>
            <a:pPr marL="285750" indent="-285750">
              <a:buFont typeface="Arial" panose="020B0604020202020204" pitchFamily="34" charset="0"/>
              <a:buChar char="•"/>
            </a:pPr>
            <a:r>
              <a:rPr lang="en-US" dirty="0"/>
              <a:t>Articles on news portals</a:t>
            </a:r>
          </a:p>
          <a:p>
            <a:pPr marL="285750" indent="-285750">
              <a:buFont typeface="Arial" panose="020B0604020202020204" pitchFamily="34" charset="0"/>
              <a:buChar char="•"/>
            </a:pPr>
            <a:r>
              <a:rPr lang="en-US" dirty="0"/>
              <a:t>Pages describing the services offered by a particular company</a:t>
            </a:r>
          </a:p>
        </p:txBody>
      </p:sp>
      <p:sp>
        <p:nvSpPr>
          <p:cNvPr id="12" name="Rectangle 11"/>
          <p:cNvSpPr/>
          <p:nvPr/>
        </p:nvSpPr>
        <p:spPr>
          <a:xfrm>
            <a:off x="491613" y="5445913"/>
            <a:ext cx="7688826" cy="369332"/>
          </a:xfrm>
          <a:prstGeom prst="rect">
            <a:avLst/>
          </a:prstGeom>
        </p:spPr>
        <p:txBody>
          <a:bodyPr wrap="square">
            <a:spAutoFit/>
          </a:bodyPr>
          <a:lstStyle/>
          <a:p>
            <a:r>
              <a:rPr lang="en-US" dirty="0"/>
              <a:t>The main feature of static content is that it is easy to deliver and cache.</a:t>
            </a:r>
          </a:p>
        </p:txBody>
      </p:sp>
    </p:spTree>
    <p:extLst>
      <p:ext uri="{BB962C8B-B14F-4D97-AF65-F5344CB8AC3E}">
        <p14:creationId xmlns:p14="http://schemas.microsoft.com/office/powerpoint/2010/main" val="420376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b="1" dirty="0" smtClean="0">
                <a:solidFill>
                  <a:srgbClr val="70AD47">
                    <a:lumMod val="50000"/>
                  </a:srgbClr>
                </a:solidFill>
              </a:rPr>
              <a:t> Dynamic Content</a:t>
            </a:r>
            <a:endPar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p:cNvPicPr>
            <a:picLocks noChangeAspect="1"/>
          </p:cNvPicPr>
          <p:nvPr/>
        </p:nvPicPr>
        <p:blipFill>
          <a:blip r:embed="rId3"/>
          <a:stretch>
            <a:fillRect/>
          </a:stretch>
        </p:blipFill>
        <p:spPr>
          <a:xfrm>
            <a:off x="6774425" y="958241"/>
            <a:ext cx="5417575" cy="4550617"/>
          </a:xfrm>
          <a:prstGeom prst="rect">
            <a:avLst/>
          </a:prstGeom>
        </p:spPr>
      </p:pic>
      <p:sp>
        <p:nvSpPr>
          <p:cNvPr id="11" name="Rectangle 10"/>
          <p:cNvSpPr/>
          <p:nvPr/>
        </p:nvSpPr>
        <p:spPr>
          <a:xfrm>
            <a:off x="157315" y="1093466"/>
            <a:ext cx="6764593" cy="3693319"/>
          </a:xfrm>
          <a:prstGeom prst="rect">
            <a:avLst/>
          </a:prstGeom>
        </p:spPr>
        <p:txBody>
          <a:bodyPr wrap="square">
            <a:spAutoFit/>
          </a:bodyPr>
          <a:lstStyle/>
          <a:p>
            <a:r>
              <a:rPr lang="en-US" dirty="0"/>
              <a:t>Classic dynamic content examples include web pages generated by PHP, Python, or JS code. Chat text messages also belong to dynamic content. Users exchange messages that are generated in the real-time mode.</a:t>
            </a:r>
          </a:p>
          <a:p>
            <a:r>
              <a:rPr lang="en-US" dirty="0" smtClean="0"/>
              <a:t>Dynamic </a:t>
            </a:r>
            <a:r>
              <a:rPr lang="en-US" dirty="0"/>
              <a:t>content usage examples:</a:t>
            </a:r>
          </a:p>
          <a:p>
            <a:pPr marL="285750" indent="-285750">
              <a:buFont typeface="Arial" panose="020B0604020202020204" pitchFamily="34" charset="0"/>
              <a:buChar char="•"/>
            </a:pPr>
            <a:r>
              <a:rPr lang="en-US" dirty="0" smtClean="0"/>
              <a:t>The </a:t>
            </a:r>
            <a:r>
              <a:rPr lang="en-US" dirty="0"/>
              <a:t>content published on social networks is mostly dynamic. Your Instagram feed differs a lot from that of your friend.</a:t>
            </a:r>
          </a:p>
          <a:p>
            <a:pPr marL="285750" indent="-285750">
              <a:buFont typeface="Arial" panose="020B0604020202020204" pitchFamily="34" charset="0"/>
              <a:buChar char="•"/>
            </a:pPr>
            <a:r>
              <a:rPr lang="en-US" dirty="0"/>
              <a:t>Advertising banners on websites. Usually, advertising offers seen by the users on websites or in social networks are different because they are based on the user’s unique online behavior.</a:t>
            </a:r>
          </a:p>
          <a:p>
            <a:pPr marL="285750" indent="-285750">
              <a:buFont typeface="Arial" panose="020B0604020202020204" pitchFamily="34" charset="0"/>
              <a:buChar char="•"/>
            </a:pPr>
            <a:r>
              <a:rPr lang="en-US" dirty="0"/>
              <a:t>Product selections, online store recommendations. If you open the homepage of one and the same store from your account and in the incognito mode, the recommendations will be different.</a:t>
            </a:r>
          </a:p>
        </p:txBody>
      </p:sp>
      <p:sp>
        <p:nvSpPr>
          <p:cNvPr id="2" name="Rectangle 1"/>
          <p:cNvSpPr/>
          <p:nvPr/>
        </p:nvSpPr>
        <p:spPr>
          <a:xfrm>
            <a:off x="334297" y="5808548"/>
            <a:ext cx="10785986" cy="369332"/>
          </a:xfrm>
          <a:prstGeom prst="rect">
            <a:avLst/>
          </a:prstGeom>
        </p:spPr>
        <p:txBody>
          <a:bodyPr wrap="square">
            <a:spAutoFit/>
          </a:bodyPr>
          <a:lstStyle/>
          <a:p>
            <a:r>
              <a:rPr lang="en-US" dirty="0"/>
              <a:t>Since dynamic content is constantly changing, the process of delivering it to the users is more complex.</a:t>
            </a:r>
          </a:p>
        </p:txBody>
      </p:sp>
    </p:spTree>
    <p:extLst>
      <p:ext uri="{BB962C8B-B14F-4D97-AF65-F5344CB8AC3E}">
        <p14:creationId xmlns:p14="http://schemas.microsoft.com/office/powerpoint/2010/main" val="192360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b="1" dirty="0" smtClean="0">
                <a:solidFill>
                  <a:srgbClr val="70AD47">
                    <a:lumMod val="50000"/>
                  </a:srgbClr>
                </a:solidFill>
              </a:rPr>
              <a:t> Static &amp; Dynamic Content Example</a:t>
            </a:r>
            <a:endPar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3"/>
          <a:stretch>
            <a:fillRect/>
          </a:stretch>
        </p:blipFill>
        <p:spPr>
          <a:xfrm>
            <a:off x="1022556" y="958241"/>
            <a:ext cx="9704438" cy="5798402"/>
          </a:xfrm>
          <a:prstGeom prst="rect">
            <a:avLst/>
          </a:prstGeom>
        </p:spPr>
      </p:pic>
    </p:spTree>
    <p:extLst>
      <p:ext uri="{BB962C8B-B14F-4D97-AF65-F5344CB8AC3E}">
        <p14:creationId xmlns:p14="http://schemas.microsoft.com/office/powerpoint/2010/main" val="163968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b="1" dirty="0" smtClean="0">
                <a:solidFill>
                  <a:srgbClr val="70AD47">
                    <a:lumMod val="50000"/>
                  </a:srgbClr>
                </a:solidFill>
              </a:rPr>
              <a:t>      Amazon </a:t>
            </a:r>
            <a:r>
              <a:rPr lang="en-US" b="1" dirty="0" err="1">
                <a:solidFill>
                  <a:srgbClr val="70AD47">
                    <a:lumMod val="50000"/>
                  </a:srgbClr>
                </a:solidFill>
              </a:rPr>
              <a:t>CloudFront</a:t>
            </a:r>
            <a:endPar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3">
            <a:extLst>
              <a:ext uri="{FF2B5EF4-FFF2-40B4-BE49-F238E27FC236}">
                <a16:creationId xmlns:a16="http://schemas.microsoft.com/office/drawing/2014/main" id="{239FDEEB-7049-3C46-AD29-71A07202049A}"/>
              </a:ext>
              <a:ext uri="{C183D7F6-B498-43B3-948B-1728B52AA6E4}">
                <adec:decorative xmlns="" xmlns:adec="http://schemas.microsoft.com/office/drawing/2017/decorative" val="1"/>
              </a:ext>
            </a:extLst>
          </p:cNvPr>
          <p:cNvPicPr>
            <a:picLocks noGrp="1" noChangeAspect="1"/>
          </p:cNvPicPr>
          <p:nvPr>
            <p:ph idx="1"/>
          </p:nvPr>
        </p:nvPicPr>
        <p:blipFill>
          <a:blip r:embed="rId3">
            <a:extLst>
              <a:ext uri="{96DAC541-7B7A-43D3-8B79-37D633B846F1}">
                <asvg:svgBlip xmlns="" xmlns:asvg="http://schemas.microsoft.com/office/drawing/2016/SVG/main" r:embed="rId5"/>
              </a:ext>
            </a:extLst>
          </a:blip>
          <a:stretch>
            <a:fillRect/>
          </a:stretch>
        </p:blipFill>
        <p:spPr>
          <a:xfrm>
            <a:off x="837929" y="1524228"/>
            <a:ext cx="1371600" cy="1371600"/>
          </a:xfrm>
          <a:prstGeom prst="rect">
            <a:avLst/>
          </a:prstGeom>
        </p:spPr>
      </p:pic>
      <p:sp>
        <p:nvSpPr>
          <p:cNvPr id="6" name="TextBox 5"/>
          <p:cNvSpPr txBox="1"/>
          <p:nvPr/>
        </p:nvSpPr>
        <p:spPr>
          <a:xfrm>
            <a:off x="866337" y="2895828"/>
            <a:ext cx="1314784" cy="646331"/>
          </a:xfrm>
          <a:prstGeom prst="rect">
            <a:avLst/>
          </a:prstGeom>
          <a:noFill/>
        </p:spPr>
        <p:txBody>
          <a:bodyPr wrap="non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CloudFront</a:t>
            </a:r>
          </a:p>
        </p:txBody>
      </p:sp>
      <p:sp>
        <p:nvSpPr>
          <p:cNvPr id="8" name="Content Placeholder 7"/>
          <p:cNvSpPr txBox="1">
            <a:spLocks/>
          </p:cNvSpPr>
          <p:nvPr/>
        </p:nvSpPr>
        <p:spPr>
          <a:xfrm>
            <a:off x="2703872" y="1524228"/>
            <a:ext cx="9350476" cy="4648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Fast, global, and secure CDN service</a:t>
            </a:r>
          </a:p>
          <a:p>
            <a:r>
              <a:rPr lang="en-US" dirty="0" smtClean="0"/>
              <a:t>Global network of edge locations and Regional edge caches</a:t>
            </a:r>
          </a:p>
          <a:p>
            <a:r>
              <a:rPr lang="en-US" dirty="0" smtClean="0"/>
              <a:t>Self-service model </a:t>
            </a:r>
          </a:p>
          <a:p>
            <a:r>
              <a:rPr lang="en-US" dirty="0" smtClean="0"/>
              <a:t>Cost-effective (Pay-as-you-go pricing)</a:t>
            </a:r>
          </a:p>
          <a:p>
            <a:r>
              <a:rPr lang="en-US" dirty="0"/>
              <a:t>Security at the edge</a:t>
            </a:r>
          </a:p>
          <a:p>
            <a:r>
              <a:rPr lang="en-US" dirty="0"/>
              <a:t>Highly programmable</a:t>
            </a:r>
          </a:p>
          <a:p>
            <a:r>
              <a:rPr lang="en-US" dirty="0"/>
              <a:t>Deeply integrated with </a:t>
            </a:r>
            <a:r>
              <a:rPr lang="en-US" dirty="0" smtClean="0"/>
              <a:t>AWS services</a:t>
            </a:r>
            <a:endParaRPr lang="en-US" dirty="0"/>
          </a:p>
        </p:txBody>
      </p:sp>
    </p:spTree>
    <p:extLst>
      <p:ext uri="{BB962C8B-B14F-4D97-AF65-F5344CB8AC3E}">
        <p14:creationId xmlns:p14="http://schemas.microsoft.com/office/powerpoint/2010/main" val="36283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kumimoji="0" lang="en-US" sz="4400" b="1" i="0" u="none" strike="noStrike" kern="1200" cap="none" spc="0" normalizeH="0" baseline="0" noProof="0" dirty="0" smtClean="0">
                <a:ln>
                  <a:noFill/>
                </a:ln>
                <a:solidFill>
                  <a:srgbClr val="70AD47">
                    <a:lumMod val="50000"/>
                  </a:srgbClr>
                </a:solidFill>
                <a:effectLst/>
                <a:uLnTx/>
                <a:uFillTx/>
                <a:latin typeface="Calibri Light" panose="020F0302020204030204"/>
                <a:ea typeface="+mj-ea"/>
                <a:cs typeface="+mj-cs"/>
              </a:rPr>
              <a:t>    </a:t>
            </a:r>
            <a:r>
              <a:rPr lang="en-US" b="1" dirty="0">
                <a:solidFill>
                  <a:schemeClr val="accent6">
                    <a:lumMod val="50000"/>
                  </a:schemeClr>
                </a:solidFill>
              </a:rPr>
              <a:t>Amazon </a:t>
            </a:r>
            <a:r>
              <a:rPr lang="en-US" b="1" dirty="0" err="1">
                <a:solidFill>
                  <a:schemeClr val="accent6">
                    <a:lumMod val="50000"/>
                  </a:schemeClr>
                </a:solidFill>
              </a:rPr>
              <a:t>CloudFront</a:t>
            </a:r>
            <a:r>
              <a:rPr lang="en-US" b="1" dirty="0">
                <a:solidFill>
                  <a:schemeClr val="accent6">
                    <a:lumMod val="50000"/>
                  </a:schemeClr>
                </a:solidFill>
              </a:rPr>
              <a:t> </a:t>
            </a:r>
            <a:r>
              <a:rPr lang="en-US" b="1" dirty="0" smtClean="0">
                <a:solidFill>
                  <a:schemeClr val="accent6">
                    <a:lumMod val="50000"/>
                  </a:schemeClr>
                </a:solidFill>
              </a:rPr>
              <a:t>infrastructure </a:t>
            </a:r>
            <a:endParaRPr kumimoji="0" lang="en-US" sz="4400" b="1" i="0" u="none" strike="noStrike" kern="1200" cap="none" spc="0" normalizeH="0" baseline="0" noProof="0" dirty="0">
              <a:ln>
                <a:noFill/>
              </a:ln>
              <a:solidFill>
                <a:schemeClr val="accent6">
                  <a:lumMod val="50000"/>
                </a:schemeClr>
              </a:solidFill>
              <a:effectLst/>
              <a:uLnTx/>
              <a:uFillTx/>
              <a:latin typeface="Calibri Light" panose="020F0302020204030204"/>
            </a:endParaRP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p:cNvPicPr>
            <a:picLocks noChangeAspect="1"/>
          </p:cNvPicPr>
          <p:nvPr/>
        </p:nvPicPr>
        <p:blipFill>
          <a:blip r:embed="rId3"/>
          <a:stretch>
            <a:fillRect/>
          </a:stretch>
        </p:blipFill>
        <p:spPr>
          <a:xfrm>
            <a:off x="207469" y="958241"/>
            <a:ext cx="5630037" cy="2837011"/>
          </a:xfrm>
          <a:prstGeom prst="rect">
            <a:avLst/>
          </a:prstGeom>
        </p:spPr>
      </p:pic>
      <p:sp>
        <p:nvSpPr>
          <p:cNvPr id="3" name="Rectangle 2"/>
          <p:cNvSpPr/>
          <p:nvPr/>
        </p:nvSpPr>
        <p:spPr>
          <a:xfrm>
            <a:off x="5837506" y="1066396"/>
            <a:ext cx="6096000" cy="2031325"/>
          </a:xfrm>
          <a:prstGeom prst="rect">
            <a:avLst/>
          </a:prstGeom>
        </p:spPr>
        <p:txBody>
          <a:bodyPr>
            <a:spAutoFit/>
          </a:bodyPr>
          <a:lstStyle/>
          <a:p>
            <a:pPr marL="285750" indent="-285750">
              <a:buFont typeface="Arial" panose="020B0604020202020204" pitchFamily="34" charset="0"/>
              <a:buChar char="•"/>
            </a:pPr>
            <a:r>
              <a:rPr lang="en-US" dirty="0"/>
              <a:t>An edge location is the location where content is cached (separate to AWS regions/AZs).</a:t>
            </a:r>
          </a:p>
          <a:p>
            <a:pPr marL="285750" indent="-285750">
              <a:buFont typeface="Arial" panose="020B0604020202020204" pitchFamily="34" charset="0"/>
              <a:buChar char="•"/>
            </a:pPr>
            <a:r>
              <a:rPr lang="en-US" dirty="0"/>
              <a:t>Requests are automatically routed to the nearest edge location.</a:t>
            </a:r>
          </a:p>
          <a:p>
            <a:pPr marL="285750" indent="-285750">
              <a:buFont typeface="Arial" panose="020B0604020202020204" pitchFamily="34" charset="0"/>
              <a:buChar char="•"/>
            </a:pPr>
            <a:r>
              <a:rPr lang="en-US" dirty="0"/>
              <a:t>Edge locations are not tied to Availability Zones or regions.</a:t>
            </a:r>
          </a:p>
          <a:p>
            <a:pPr marL="285750" indent="-285750">
              <a:buFont typeface="Arial" panose="020B0604020202020204" pitchFamily="34" charset="0"/>
              <a:buChar char="•"/>
            </a:pPr>
            <a:r>
              <a:rPr lang="en-US" dirty="0"/>
              <a:t>Regional Edge Caches are located between origin web servers and global edge locations and have a larger cache</a:t>
            </a:r>
            <a:r>
              <a:rPr lang="en-US" dirty="0" smtClean="0"/>
              <a:t>.</a:t>
            </a:r>
            <a:endParaRPr lang="en-US" dirty="0"/>
          </a:p>
        </p:txBody>
      </p:sp>
      <p:sp>
        <p:nvSpPr>
          <p:cNvPr id="19" name="Rectangle 18"/>
          <p:cNvSpPr/>
          <p:nvPr/>
        </p:nvSpPr>
        <p:spPr>
          <a:xfrm>
            <a:off x="207469" y="4526424"/>
            <a:ext cx="11422228" cy="2031325"/>
          </a:xfrm>
          <a:prstGeom prst="rect">
            <a:avLst/>
          </a:prstGeom>
        </p:spPr>
        <p:txBody>
          <a:bodyPr wrap="square">
            <a:spAutoFit/>
          </a:bodyPr>
          <a:lstStyle/>
          <a:p>
            <a:pPr marL="285750" indent="-285750">
              <a:buFont typeface="Arial" panose="020B0604020202020204" pitchFamily="34" charset="0"/>
              <a:buChar char="•"/>
            </a:pPr>
            <a:r>
              <a:rPr lang="en-US" dirty="0"/>
              <a:t>Regional Edge Caches have larger cache-width than any individual edge location, so your objects remain in cache longer at these locations.</a:t>
            </a:r>
          </a:p>
          <a:p>
            <a:pPr marL="285750" indent="-285750">
              <a:buFont typeface="Arial" panose="020B0604020202020204" pitchFamily="34" charset="0"/>
              <a:buChar char="•"/>
            </a:pPr>
            <a:r>
              <a:rPr lang="en-US" dirty="0" smtClean="0"/>
              <a:t>Regional </a:t>
            </a:r>
            <a:r>
              <a:rPr lang="en-US" dirty="0"/>
              <a:t>Edge caches aim to get content closer to users.</a:t>
            </a:r>
          </a:p>
          <a:p>
            <a:pPr marL="285750" indent="-285750">
              <a:buFont typeface="Arial" panose="020B0604020202020204" pitchFamily="34" charset="0"/>
              <a:buChar char="•"/>
            </a:pPr>
            <a:r>
              <a:rPr lang="en-US" dirty="0"/>
              <a:t>Proxy methods PUT/POST/PATCH/OPTIONS/DELETE go directly to the origin from the edge locations and do not proxy through Regional Edge caches.</a:t>
            </a:r>
          </a:p>
          <a:p>
            <a:pPr marL="285750" indent="-285750">
              <a:buFont typeface="Arial" panose="020B0604020202020204" pitchFamily="34" charset="0"/>
              <a:buChar char="•"/>
            </a:pPr>
            <a:r>
              <a:rPr lang="en-US" dirty="0"/>
              <a:t>Dynamic content goes straight to the origin and does not flow through Regional Edge caches.</a:t>
            </a:r>
          </a:p>
          <a:p>
            <a:pPr marL="285750" indent="-285750">
              <a:buFont typeface="Arial" panose="020B0604020202020204" pitchFamily="34" charset="0"/>
              <a:buChar char="•"/>
            </a:pPr>
            <a:r>
              <a:rPr lang="en-US" dirty="0"/>
              <a:t>Edge locations are not just read only, you can write to them too.</a:t>
            </a:r>
          </a:p>
        </p:txBody>
      </p:sp>
    </p:spTree>
    <p:extLst>
      <p:ext uri="{BB962C8B-B14F-4D97-AF65-F5344CB8AC3E}">
        <p14:creationId xmlns:p14="http://schemas.microsoft.com/office/powerpoint/2010/main" val="784637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6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21975</TotalTime>
  <Words>3713</Words>
  <Application>Microsoft Office PowerPoint</Application>
  <PresentationFormat>Widescreen</PresentationFormat>
  <Paragraphs>303</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Amazon Ember</vt:lpstr>
      <vt:lpstr>Amazon Ember Light</vt: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 2.0.0</cp:keywords>
  <cp:lastModifiedBy>Calisir, Engin</cp:lastModifiedBy>
  <cp:revision>921</cp:revision>
  <cp:lastPrinted>2018-12-10T23:37:28Z</cp:lastPrinted>
  <dcterms:created xsi:type="dcterms:W3CDTF">2019-09-16T17:01:53Z</dcterms:created>
  <dcterms:modified xsi:type="dcterms:W3CDTF">2022-07-08T18:57:25Z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