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7" r:id="rId2"/>
    <p:sldId id="259" r:id="rId3"/>
    <p:sldId id="258" r:id="rId4"/>
    <p:sldId id="263" r:id="rId5"/>
    <p:sldId id="260" r:id="rId6"/>
    <p:sldId id="281" r:id="rId7"/>
    <p:sldId id="264" r:id="rId8"/>
    <p:sldId id="282" r:id="rId9"/>
    <p:sldId id="265" r:id="rId10"/>
    <p:sldId id="266" r:id="rId11"/>
    <p:sldId id="283" r:id="rId12"/>
    <p:sldId id="267" r:id="rId13"/>
    <p:sldId id="286" r:id="rId14"/>
    <p:sldId id="284" r:id="rId15"/>
    <p:sldId id="268" r:id="rId16"/>
    <p:sldId id="285" r:id="rId17"/>
    <p:sldId id="269" r:id="rId18"/>
    <p:sldId id="270" r:id="rId19"/>
    <p:sldId id="287" r:id="rId20"/>
    <p:sldId id="288" r:id="rId21"/>
    <p:sldId id="303" r:id="rId22"/>
    <p:sldId id="271" r:id="rId23"/>
    <p:sldId id="272" r:id="rId24"/>
    <p:sldId id="289" r:id="rId25"/>
    <p:sldId id="273" r:id="rId26"/>
    <p:sldId id="274" r:id="rId27"/>
    <p:sldId id="275" r:id="rId28"/>
    <p:sldId id="276" r:id="rId29"/>
    <p:sldId id="277" r:id="rId30"/>
    <p:sldId id="280" r:id="rId31"/>
    <p:sldId id="302" r:id="rId32"/>
    <p:sldId id="279" r:id="rId33"/>
    <p:sldId id="300" r:id="rId34"/>
    <p:sldId id="301" r:id="rId35"/>
    <p:sldId id="291" r:id="rId36"/>
    <p:sldId id="292" r:id="rId37"/>
    <p:sldId id="293" r:id="rId38"/>
    <p:sldId id="299" r:id="rId39"/>
    <p:sldId id="298"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isir, Engin" initials="CE" lastIdx="1" clrIdx="0">
    <p:extLst>
      <p:ext uri="{19B8F6BF-5375-455C-9EA6-DF929625EA0E}">
        <p15:presenceInfo xmlns:p15="http://schemas.microsoft.com/office/powerpoint/2012/main" userId="S-1-5-21-796845957-1580818891-1343024091-405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75" autoAdjust="0"/>
    <p:restoredTop sz="72237" autoAdjust="0"/>
  </p:normalViewPr>
  <p:slideViewPr>
    <p:cSldViewPr snapToGrid="0">
      <p:cViewPr varScale="1">
        <p:scale>
          <a:sx n="80" d="100"/>
          <a:sy n="80" d="100"/>
        </p:scale>
        <p:origin x="13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6T16:16:48.40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028DA5-D961-4B0B-B35B-85B85352BC08}" type="datetimeFigureOut">
              <a:rPr lang="en-US" smtClean="0"/>
              <a:t>9/28/2022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6C6D4A-5B26-4B8A-AFBA-F77C905A7FDF}" type="slidenum">
              <a:rPr lang="en-US" smtClean="0"/>
              <a:t>‹#›</a:t>
            </a:fld>
            <a:endParaRPr lang="en-US"/>
          </a:p>
        </p:txBody>
      </p:sp>
    </p:spTree>
    <p:extLst>
      <p:ext uri="{BB962C8B-B14F-4D97-AF65-F5344CB8AC3E}">
        <p14:creationId xmlns:p14="http://schemas.microsoft.com/office/powerpoint/2010/main" val="115613474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D4D8F-3D64-4D1F-9A13-F30B5F234590}"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9E81D-3944-45FB-8C67-AF629720F3A4}" type="slidenum">
              <a:rPr lang="en-US" smtClean="0"/>
              <a:t>‹#›</a:t>
            </a:fld>
            <a:endParaRPr lang="en-US"/>
          </a:p>
        </p:txBody>
      </p:sp>
    </p:spTree>
    <p:extLst>
      <p:ext uri="{BB962C8B-B14F-4D97-AF65-F5344CB8AC3E}">
        <p14:creationId xmlns:p14="http://schemas.microsoft.com/office/powerpoint/2010/main" val="29095984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6278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6741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467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See if you can recognize the different VPC networking components that you learned about by labeling this network diagram.</a:t>
            </a:r>
          </a:p>
        </p:txBody>
      </p:sp>
    </p:spTree>
    <p:extLst>
      <p:ext uri="{BB962C8B-B14F-4D97-AF65-F5344CB8AC3E}">
        <p14:creationId xmlns:p14="http://schemas.microsoft.com/office/powerpoint/2010/main" val="288104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Now, see how well you did.</a:t>
            </a:r>
          </a:p>
        </p:txBody>
      </p:sp>
    </p:spTree>
    <p:extLst>
      <p:ext uri="{BB962C8B-B14F-4D97-AF65-F5344CB8AC3E}">
        <p14:creationId xmlns:p14="http://schemas.microsoft.com/office/powerpoint/2010/main" val="259536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IANA IPv4 Special-Purpose Address Registry</a:t>
            </a:r>
          </a:p>
          <a:p>
            <a:r>
              <a:rPr lang="en-US" sz="1200" b="0" i="0" kern="1200" dirty="0">
                <a:solidFill>
                  <a:schemeClr val="tx1"/>
                </a:solidFill>
                <a:effectLst/>
                <a:latin typeface="+mn-lt"/>
                <a:ea typeface="+mn-ea"/>
                <a:cs typeface="+mn-cs"/>
              </a:rPr>
              <a:t>0.0.0.0/8</a:t>
            </a:r>
            <a:r>
              <a:rPr lang="en-US" sz="1200" b="0" i="0" kern="1200" baseline="0" dirty="0">
                <a:solidFill>
                  <a:schemeClr val="tx1"/>
                </a:solidFill>
                <a:effectLst/>
                <a:latin typeface="+mn-lt"/>
                <a:ea typeface="+mn-ea"/>
                <a:cs typeface="+mn-cs"/>
              </a:rPr>
              <a:t> and /32</a:t>
            </a:r>
          </a:p>
          <a:p>
            <a:r>
              <a:rPr lang="en-US" sz="1200" b="0" i="0" kern="1200" baseline="0" dirty="0">
                <a:solidFill>
                  <a:schemeClr val="tx1"/>
                </a:solidFill>
                <a:effectLst/>
                <a:latin typeface="+mn-lt"/>
                <a:ea typeface="+mn-ea"/>
                <a:cs typeface="+mn-cs"/>
              </a:rPr>
              <a:t>10.x.x.x</a:t>
            </a:r>
          </a:p>
          <a:p>
            <a:r>
              <a:rPr lang="en-US" sz="1200" b="0" i="0" kern="1200" baseline="0" dirty="0">
                <a:solidFill>
                  <a:schemeClr val="tx1"/>
                </a:solidFill>
                <a:effectLst/>
                <a:latin typeface="+mn-lt"/>
                <a:ea typeface="+mn-ea"/>
                <a:cs typeface="+mn-cs"/>
              </a:rPr>
              <a:t>100.64.x.x</a:t>
            </a:r>
          </a:p>
          <a:p>
            <a:r>
              <a:rPr lang="en-US" sz="1200" b="0" i="0" kern="1200" baseline="0" dirty="0">
                <a:solidFill>
                  <a:schemeClr val="tx1"/>
                </a:solidFill>
                <a:effectLst/>
                <a:latin typeface="+mn-lt"/>
                <a:ea typeface="+mn-ea"/>
                <a:cs typeface="+mn-cs"/>
              </a:rPr>
              <a:t>127.x.x.x</a:t>
            </a:r>
          </a:p>
          <a:p>
            <a:r>
              <a:rPr lang="en-US" sz="1200" b="0" i="0" kern="1200" baseline="0" dirty="0">
                <a:solidFill>
                  <a:schemeClr val="tx1"/>
                </a:solidFill>
                <a:effectLst/>
                <a:latin typeface="+mn-lt"/>
                <a:ea typeface="+mn-ea"/>
                <a:cs typeface="+mn-cs"/>
              </a:rPr>
              <a:t>169.254.x.x</a:t>
            </a:r>
          </a:p>
          <a:p>
            <a:r>
              <a:rPr lang="en-US" sz="1200" b="0" i="0" kern="1200" baseline="0" dirty="0">
                <a:solidFill>
                  <a:schemeClr val="tx1"/>
                </a:solidFill>
                <a:effectLst/>
                <a:latin typeface="+mn-lt"/>
                <a:ea typeface="+mn-ea"/>
                <a:cs typeface="+mn-cs"/>
              </a:rPr>
              <a:t>172.16.x.x</a:t>
            </a:r>
          </a:p>
          <a:p>
            <a:r>
              <a:rPr lang="en-US" sz="1200" b="0" i="0" kern="1200" baseline="0" dirty="0">
                <a:solidFill>
                  <a:schemeClr val="tx1"/>
                </a:solidFill>
                <a:effectLst/>
                <a:latin typeface="+mn-lt"/>
                <a:ea typeface="+mn-ea"/>
                <a:cs typeface="+mn-cs"/>
              </a:rPr>
              <a:t>192.x.x.x</a:t>
            </a:r>
          </a:p>
          <a:p>
            <a:r>
              <a:rPr lang="en-US" sz="1200" b="0" i="0" kern="1200" baseline="0" dirty="0">
                <a:solidFill>
                  <a:schemeClr val="tx1"/>
                </a:solidFill>
                <a:effectLst/>
                <a:latin typeface="+mn-lt"/>
                <a:ea typeface="+mn-ea"/>
                <a:cs typeface="+mn-cs"/>
              </a:rPr>
              <a:t>198.x.x.x</a:t>
            </a:r>
          </a:p>
          <a:p>
            <a:r>
              <a:rPr lang="en-US" sz="1200" b="0" i="0" kern="1200" baseline="0" dirty="0">
                <a:solidFill>
                  <a:schemeClr val="tx1"/>
                </a:solidFill>
                <a:effectLst/>
                <a:latin typeface="+mn-lt"/>
                <a:ea typeface="+mn-ea"/>
                <a:cs typeface="+mn-cs"/>
              </a:rPr>
              <a:t>203.x.x.x</a:t>
            </a:r>
          </a:p>
          <a:p>
            <a:r>
              <a:rPr lang="en-US" sz="1200" b="0" i="0" kern="1200" baseline="0" dirty="0">
                <a:solidFill>
                  <a:schemeClr val="tx1"/>
                </a:solidFill>
                <a:effectLst/>
                <a:latin typeface="+mn-lt"/>
                <a:ea typeface="+mn-ea"/>
                <a:cs typeface="+mn-cs"/>
              </a:rPr>
              <a:t>240.x.x.x</a:t>
            </a:r>
          </a:p>
          <a:p>
            <a:r>
              <a:rPr lang="en-US" sz="1200" b="0" i="0" kern="1200" baseline="0" dirty="0">
                <a:solidFill>
                  <a:schemeClr val="tx1"/>
                </a:solidFill>
                <a:effectLst/>
                <a:latin typeface="+mn-lt"/>
                <a:ea typeface="+mn-ea"/>
                <a:cs typeface="+mn-cs"/>
              </a:rPr>
              <a:t>255.255.244.255/32 </a:t>
            </a:r>
          </a:p>
        </p:txBody>
      </p:sp>
    </p:spTree>
    <p:extLst>
      <p:ext uri="{BB962C8B-B14F-4D97-AF65-F5344CB8AC3E}">
        <p14:creationId xmlns:p14="http://schemas.microsoft.com/office/powerpoint/2010/main" val="321667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0291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are the characteristics of security group rules: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specify allow rules, but not deny rules.</a:t>
            </a:r>
          </a:p>
          <a:p>
            <a:r>
              <a:rPr lang="en-US" sz="1200" b="0" i="0" kern="1200" dirty="0">
                <a:solidFill>
                  <a:schemeClr val="tx1"/>
                </a:solidFill>
                <a:effectLst/>
                <a:latin typeface="+mn-lt"/>
                <a:ea typeface="+mn-ea"/>
                <a:cs typeface="+mn-cs"/>
              </a:rPr>
              <a:t>When you first create a security group, it has no inbound rules. Therefore, no inbound traffic is allowed until you add inbound rules to the security group.</a:t>
            </a:r>
          </a:p>
          <a:p>
            <a:r>
              <a:rPr lang="en-US" sz="1200" b="0" i="0" kern="1200" dirty="0">
                <a:solidFill>
                  <a:schemeClr val="tx1"/>
                </a:solidFill>
                <a:effectLst/>
                <a:latin typeface="+mn-lt"/>
                <a:ea typeface="+mn-ea"/>
                <a:cs typeface="+mn-cs"/>
              </a:rPr>
              <a:t>When you first create a security group, it has an outbound rule that allows all outbound traffic from the resource. You can remove the rule and add outbound rules that allow specific outbound traffic only. If your security group has no outbound rules, no outbound traffic is allowed.</a:t>
            </a:r>
          </a:p>
          <a:p>
            <a:r>
              <a:rPr lang="en-US" sz="1200" b="0" i="0" kern="1200" dirty="0">
                <a:solidFill>
                  <a:schemeClr val="tx1"/>
                </a:solidFill>
                <a:effectLst/>
                <a:latin typeface="+mn-lt"/>
                <a:ea typeface="+mn-ea"/>
                <a:cs typeface="+mn-cs"/>
              </a:rPr>
              <a:t>When you associate multiple security groups with a resource, the rules from each security group are aggregated to form a single set of rules that are used to determine whether to allow access.</a:t>
            </a:r>
          </a:p>
          <a:p>
            <a:r>
              <a:rPr lang="en-US" sz="1200" b="0" i="0" kern="1200" dirty="0">
                <a:solidFill>
                  <a:schemeClr val="tx1"/>
                </a:solidFill>
                <a:effectLst/>
                <a:latin typeface="+mn-lt"/>
                <a:ea typeface="+mn-ea"/>
                <a:cs typeface="+mn-cs"/>
              </a:rPr>
              <a:t>When you add, update, or remove rules, your changes are automatically applied to all resources associated with the security group. The effect of some rule changes can depend on how the traffic is tracked</a:t>
            </a:r>
          </a:p>
          <a:p>
            <a:r>
              <a:rPr lang="en-US" sz="1200" b="0" i="0" kern="1200" dirty="0">
                <a:solidFill>
                  <a:schemeClr val="tx1"/>
                </a:solidFill>
                <a:effectLst/>
                <a:latin typeface="+mn-lt"/>
                <a:ea typeface="+mn-ea"/>
                <a:cs typeface="+mn-cs"/>
              </a:rPr>
              <a:t>When you create a security group rule, AWS assigns a unique ID to the rule. You can use the ID of a rule when you use the API or CLI to modify or delete the rule.</a:t>
            </a:r>
          </a:p>
        </p:txBody>
      </p:sp>
    </p:spTree>
    <p:extLst>
      <p:ext uri="{BB962C8B-B14F-4D97-AF65-F5344CB8AC3E}">
        <p14:creationId xmlns:p14="http://schemas.microsoft.com/office/powerpoint/2010/main" val="21745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are the basic things that you need to know about network ACLs:</a:t>
            </a:r>
          </a:p>
          <a:p>
            <a:endParaRPr lang="en-US" dirty="0"/>
          </a:p>
          <a:p>
            <a:r>
              <a:rPr lang="en-US" dirty="0"/>
              <a:t>Your VPC automatically comes with a modifiable default network ACL. By default, it allows all inbound and outbound IPv4 traffic and, if applicable, IPv6 traffic.</a:t>
            </a:r>
          </a:p>
          <a:p>
            <a:endParaRPr lang="en-US" dirty="0"/>
          </a:p>
          <a:p>
            <a:r>
              <a:rPr lang="en-US" dirty="0"/>
              <a:t>You can create a custom network ACL and associate it with a subnet. By default, each custom network ACL denies all inbound and outbound traffic until you add rules.</a:t>
            </a:r>
          </a:p>
          <a:p>
            <a:endParaRPr lang="en-US" dirty="0"/>
          </a:p>
          <a:p>
            <a:r>
              <a:rPr lang="en-US" dirty="0"/>
              <a:t>Each subnet in your VPC must be associated with a network ACL. If you don't explicitly associate a subnet with a network ACL, the subnet is automatically associated with the default network ACL.</a:t>
            </a:r>
          </a:p>
          <a:p>
            <a:endParaRPr lang="en-US" dirty="0"/>
          </a:p>
          <a:p>
            <a:r>
              <a:rPr lang="en-US" dirty="0"/>
              <a:t>You can associate a network ACL with multiple subnets. However, a subnet can be associated with only one network ACL at a time. When you associate a network ACL with a subnet, the previous association is removed.</a:t>
            </a:r>
          </a:p>
          <a:p>
            <a:endParaRPr lang="en-US" dirty="0"/>
          </a:p>
          <a:p>
            <a:r>
              <a:rPr lang="en-US" dirty="0"/>
              <a:t>A network ACL contains a numbered list of rules. We evaluate the rules in order, starting with the lowest numbered rule, to determine whether traffic is allowed in or out of any subnet associated with the network ACL. The highest number that you can use for a rule is 32766. We recommend that you start by creating rules in increments (for example, increments of 10 or 100) so that you can insert new rules where you need to later on.</a:t>
            </a:r>
          </a:p>
          <a:p>
            <a:endParaRPr lang="en-US" dirty="0"/>
          </a:p>
          <a:p>
            <a:r>
              <a:rPr lang="en-US" dirty="0"/>
              <a:t>A network ACL has separate inbound and outbound rules, and each rule can either allow or deny traffic.</a:t>
            </a:r>
          </a:p>
          <a:p>
            <a:endParaRPr lang="en-US" dirty="0"/>
          </a:p>
          <a:p>
            <a:r>
              <a:rPr lang="en-US" dirty="0"/>
              <a:t>Network ACLs are stateless, which means that responses to allowed inbound traffic are subject to the rules for outbound traffic (and vice versa).</a:t>
            </a:r>
          </a:p>
        </p:txBody>
      </p:sp>
    </p:spTree>
    <p:extLst>
      <p:ext uri="{BB962C8B-B14F-4D97-AF65-F5344CB8AC3E}">
        <p14:creationId xmlns:p14="http://schemas.microsoft.com/office/powerpoint/2010/main" val="135884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758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08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have Amazon EC2 instances that should not be accessible from the Internet. With IPv4, this protection is accomplished in your VPC by creating a private subnet with a NAT instance or NAT gateway.</a:t>
            </a:r>
          </a:p>
          <a:p>
            <a:r>
              <a:rPr lang="en-US" dirty="0"/>
              <a:t>GUA : Global</a:t>
            </a:r>
            <a:r>
              <a:rPr lang="en-US" baseline="0" dirty="0"/>
              <a:t> Unicast  addresses : globally routable and reachable in the IPv6 Internet</a:t>
            </a:r>
            <a:endParaRPr lang="en-US" dirty="0"/>
          </a:p>
        </p:txBody>
      </p:sp>
    </p:spTree>
    <p:extLst>
      <p:ext uri="{BB962C8B-B14F-4D97-AF65-F5344CB8AC3E}">
        <p14:creationId xmlns:p14="http://schemas.microsoft.com/office/powerpoint/2010/main" val="132445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5436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EBD856-DCC4-4D0E-84ED-485897DF581D}"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73827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F6C51-B056-4766-8A41-B295F772F666}"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18937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C446E0-92AE-4833-A94B-DDB5FDD5ACB2}"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308908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515908-42A9-4563-9936-2232938A5325}"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3907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C77315-DF4F-4942-AB5B-9105EC127421}" type="datetime1">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205934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7035D8-6B84-4762-B288-14268E791433}" type="datetime1">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293451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D1B1D7-B270-42D6-B8E0-64344B7912D4}" type="datetime1">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378988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89CCFD-A391-4BCB-AE22-B168E3D737F5}" type="datetime1">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121897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AC85E-D5F2-4650-8C4D-5E140E4AD4DA}" type="datetime1">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67873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FCE9A6-6111-4290-AA66-17E962C1F8B0}" type="datetime1">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69495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918E34-1541-4CE0-AB89-B1141E40EF8E}" type="datetime1">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2F50C-67BF-4E8F-BC8B-06A023500A45}" type="slidenum">
              <a:rPr lang="en-US" smtClean="0"/>
              <a:t>‹#›</a:t>
            </a:fld>
            <a:endParaRPr lang="en-US"/>
          </a:p>
        </p:txBody>
      </p:sp>
    </p:spTree>
    <p:extLst>
      <p:ext uri="{BB962C8B-B14F-4D97-AF65-F5344CB8AC3E}">
        <p14:creationId xmlns:p14="http://schemas.microsoft.com/office/powerpoint/2010/main" val="229573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2E8AA-CEEA-44EC-B20E-630E70ECBAEE}" type="datetime1">
              <a:rPr lang="en-US" smtClean="0"/>
              <a:t>9/28/2022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50C-67BF-4E8F-BC8B-06A023500A45}" type="slidenum">
              <a:rPr lang="en-US" smtClean="0"/>
              <a:t>‹#›</a:t>
            </a:fld>
            <a:endParaRPr lang="en-US"/>
          </a:p>
        </p:txBody>
      </p:sp>
    </p:spTree>
    <p:extLst>
      <p:ext uri="{BB962C8B-B14F-4D97-AF65-F5344CB8AC3E}">
        <p14:creationId xmlns:p14="http://schemas.microsoft.com/office/powerpoint/2010/main" val="4082701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example.com/" TargetMode="External"/><Relationship Id="rId4" Type="http://schemas.openxmlformats.org/officeDocument/2006/relationships/image" Target="../media/image27.sv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43.png"/><Relationship Id="rId3" Type="http://schemas.openxmlformats.org/officeDocument/2006/relationships/notesSlide" Target="../notesSlides/notesSlide12.xml"/><Relationship Id="rId21" Type="http://schemas.openxmlformats.org/officeDocument/2006/relationships/image" Target="../media/image46.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50.svg"/><Relationship Id="rId2" Type="http://schemas.openxmlformats.org/officeDocument/2006/relationships/slideLayout" Target="../slideLayouts/slideLayout6.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1.xml"/><Relationship Id="rId6" Type="http://schemas.openxmlformats.org/officeDocument/2006/relationships/image" Target="../media/image31.png"/><Relationship Id="rId11" Type="http://schemas.openxmlformats.org/officeDocument/2006/relationships/image" Target="../media/image36.svg"/><Relationship Id="rId24" Type="http://schemas.openxmlformats.org/officeDocument/2006/relationships/image" Target="../media/image49.png"/><Relationship Id="rId5" Type="http://schemas.openxmlformats.org/officeDocument/2006/relationships/image" Target="../media/image30.svg"/><Relationship Id="rId15" Type="http://schemas.openxmlformats.org/officeDocument/2006/relationships/image" Target="../media/image40.svg"/><Relationship Id="rId23" Type="http://schemas.openxmlformats.org/officeDocument/2006/relationships/image" Target="../media/image48.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 Id="rId22"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43.png"/><Relationship Id="rId3" Type="http://schemas.openxmlformats.org/officeDocument/2006/relationships/notesSlide" Target="../notesSlides/notesSlide13.xml"/><Relationship Id="rId21" Type="http://schemas.openxmlformats.org/officeDocument/2006/relationships/image" Target="../media/image46.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50.svg"/><Relationship Id="rId2" Type="http://schemas.openxmlformats.org/officeDocument/2006/relationships/slideLayout" Target="../slideLayouts/slideLayout6.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2.xml"/><Relationship Id="rId6" Type="http://schemas.openxmlformats.org/officeDocument/2006/relationships/image" Target="../media/image31.png"/><Relationship Id="rId11" Type="http://schemas.openxmlformats.org/officeDocument/2006/relationships/image" Target="../media/image36.svg"/><Relationship Id="rId24" Type="http://schemas.openxmlformats.org/officeDocument/2006/relationships/image" Target="../media/image49.png"/><Relationship Id="rId5" Type="http://schemas.openxmlformats.org/officeDocument/2006/relationships/image" Target="../media/image30.svg"/><Relationship Id="rId15" Type="http://schemas.openxmlformats.org/officeDocument/2006/relationships/image" Target="../media/image40.svg"/><Relationship Id="rId23" Type="http://schemas.openxmlformats.org/officeDocument/2006/relationships/image" Target="../media/image48.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 Id="rId22"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12292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4017" cy="740588"/>
          </a:xfrm>
        </p:spPr>
        <p:txBody>
          <a:bodyPr>
            <a:normAutofit/>
          </a:bodyPr>
          <a:lstStyle/>
          <a:p>
            <a:r>
              <a:rPr lang="en-US" b="1" dirty="0">
                <a:solidFill>
                  <a:schemeClr val="accent6">
                    <a:lumMod val="50000"/>
                  </a:schemeClr>
                </a:solidFill>
              </a:rPr>
              <a:t>3. IP Addresses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Content Placeholder 6">
            <a:extLst>
              <a:ext uri="{FF2B5EF4-FFF2-40B4-BE49-F238E27FC236}">
                <a16:creationId xmlns:a16="http://schemas.microsoft.com/office/drawing/2014/main" id="{C7DFC304-A6A8-4FAF-9B95-B29B1F345B75}"/>
              </a:ext>
            </a:extLst>
          </p:cNvPr>
          <p:cNvSpPr>
            <a:spLocks noGrp="1"/>
          </p:cNvSpPr>
          <p:nvPr>
            <p:ph idx="1"/>
          </p:nvPr>
        </p:nvSpPr>
        <p:spPr>
          <a:xfrm>
            <a:off x="137056" y="958344"/>
            <a:ext cx="11775196" cy="4648788"/>
          </a:xfrm>
        </p:spPr>
        <p:txBody>
          <a:bodyPr/>
          <a:lstStyle/>
          <a:p>
            <a:pPr marL="0" indent="0">
              <a:buNone/>
            </a:pPr>
            <a:r>
              <a:rPr lang="en-US" b="1" dirty="0">
                <a:solidFill>
                  <a:schemeClr val="accent6">
                    <a:lumMod val="50000"/>
                  </a:schemeClr>
                </a:solidFill>
              </a:rPr>
              <a:t>Public IPv4 address</a:t>
            </a:r>
          </a:p>
          <a:p>
            <a:r>
              <a:rPr lang="en-US" sz="2400" dirty="0"/>
              <a:t>Manually assigned through an Elastic IP address</a:t>
            </a:r>
          </a:p>
          <a:p>
            <a:r>
              <a:rPr lang="en-US" sz="2400" dirty="0"/>
              <a:t>Automatically assigned through the auto-assign public IP address settings at the subnet level</a:t>
            </a:r>
          </a:p>
          <a:p>
            <a:r>
              <a:rPr lang="en-US" sz="2400" dirty="0"/>
              <a:t>You cannot manually disassociate the automatically-assigned public IP address from your instance after launch. It is automatically released in certain cases, for example when you stop or terminate your instance, after which </a:t>
            </a:r>
            <a:r>
              <a:rPr lang="en-US" sz="2400" b="1" i="1" dirty="0">
                <a:solidFill>
                  <a:schemeClr val="accent6">
                    <a:lumMod val="50000"/>
                  </a:schemeClr>
                </a:solidFill>
              </a:rPr>
              <a:t>you cannot reuse </a:t>
            </a:r>
            <a:r>
              <a:rPr lang="en-US" sz="2400" dirty="0"/>
              <a:t>it.</a:t>
            </a:r>
          </a:p>
        </p:txBody>
      </p:sp>
    </p:spTree>
    <p:extLst>
      <p:ext uri="{BB962C8B-B14F-4D97-AF65-F5344CB8AC3E}">
        <p14:creationId xmlns:p14="http://schemas.microsoft.com/office/powerpoint/2010/main" val="252706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4017" cy="740588"/>
          </a:xfrm>
        </p:spPr>
        <p:txBody>
          <a:bodyPr>
            <a:normAutofit/>
          </a:bodyPr>
          <a:lstStyle/>
          <a:p>
            <a:r>
              <a:rPr lang="en-US" b="1" dirty="0">
                <a:solidFill>
                  <a:schemeClr val="accent6">
                    <a:lumMod val="50000"/>
                  </a:schemeClr>
                </a:solidFill>
              </a:rPr>
              <a:t>3. IP Addresses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Content Placeholder 7">
            <a:extLst>
              <a:ext uri="{FF2B5EF4-FFF2-40B4-BE49-F238E27FC236}">
                <a16:creationId xmlns:a16="http://schemas.microsoft.com/office/drawing/2014/main" id="{3DB1EAC3-9D6A-490E-BB59-FAE6347AE702}"/>
              </a:ext>
            </a:extLst>
          </p:cNvPr>
          <p:cNvSpPr txBox="1">
            <a:spLocks/>
          </p:cNvSpPr>
          <p:nvPr/>
        </p:nvSpPr>
        <p:spPr>
          <a:xfrm>
            <a:off x="302506" y="948134"/>
            <a:ext cx="11497012"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6">
                    <a:lumMod val="50000"/>
                  </a:schemeClr>
                </a:solidFill>
              </a:rPr>
              <a:t>Elastic IP address</a:t>
            </a:r>
          </a:p>
          <a:p>
            <a:r>
              <a:rPr lang="en-US" sz="2000" dirty="0"/>
              <a:t>Associated with an AWS account and additional costs might apply</a:t>
            </a:r>
          </a:p>
          <a:p>
            <a:r>
              <a:rPr lang="en-US" sz="2000" dirty="0"/>
              <a:t>Can be allocated and remapped anytime. You can map Elastic IP addresses from one private IPv4 address to another, either in the </a:t>
            </a:r>
            <a:r>
              <a:rPr lang="en-US" sz="2000" b="1" i="1" dirty="0"/>
              <a:t>same VPC or a different VPC</a:t>
            </a:r>
            <a:r>
              <a:rPr lang="en-US" sz="2000" dirty="0"/>
              <a:t>, </a:t>
            </a:r>
            <a:r>
              <a:rPr lang="en-US" sz="2000" i="1" dirty="0">
                <a:solidFill>
                  <a:srgbClr val="FF0000"/>
                </a:solidFill>
              </a:rPr>
              <a:t>within the same region and account</a:t>
            </a:r>
            <a:r>
              <a:rPr lang="en-US" sz="2000" dirty="0"/>
              <a:t>.</a:t>
            </a:r>
          </a:p>
          <a:p>
            <a:r>
              <a:rPr lang="en-US" sz="2000" dirty="0"/>
              <a:t>You must first allocate an Elastic IP address within a VPC and then assign it to an instance.</a:t>
            </a:r>
          </a:p>
          <a:p>
            <a:r>
              <a:rPr lang="en-US" sz="2000" dirty="0"/>
              <a:t>Elastic </a:t>
            </a:r>
            <a:r>
              <a:rPr lang="en-US" sz="2000" b="1" i="1" dirty="0">
                <a:solidFill>
                  <a:schemeClr val="accent6">
                    <a:lumMod val="50000"/>
                  </a:schemeClr>
                </a:solidFill>
              </a:rPr>
              <a:t>IP addresses are specific to a region</a:t>
            </a:r>
            <a:r>
              <a:rPr lang="en-US" sz="2000" dirty="0"/>
              <a:t>. </a:t>
            </a:r>
          </a:p>
          <a:p>
            <a:r>
              <a:rPr lang="en-US" sz="2000" dirty="0"/>
              <a:t>There is a one-to-one relationship between private IPv4 addresses and Elastic IP addresses. Your instance will </a:t>
            </a:r>
            <a:r>
              <a:rPr lang="en-US" sz="2000" b="1" dirty="0">
                <a:solidFill>
                  <a:schemeClr val="accent6">
                    <a:lumMod val="50000"/>
                  </a:schemeClr>
                </a:solidFill>
              </a:rPr>
              <a:t>receive traffic destined to the private address mapping for your Elastic IP address</a:t>
            </a:r>
            <a:r>
              <a:rPr lang="en-US" sz="2000" dirty="0"/>
              <a:t>.</a:t>
            </a:r>
          </a:p>
          <a:p>
            <a:r>
              <a:rPr lang="en-US" sz="2000" dirty="0"/>
              <a:t>Elastic IP addresses remain associated with your AWS account until you explicitly </a:t>
            </a:r>
            <a:r>
              <a:rPr lang="en-US" sz="2000" b="1" i="1" dirty="0">
                <a:solidFill>
                  <a:schemeClr val="accent6">
                    <a:lumMod val="50000"/>
                  </a:schemeClr>
                </a:solidFill>
              </a:rPr>
              <a:t>release them</a:t>
            </a:r>
            <a:r>
              <a:rPr lang="en-US" sz="2000" dirty="0"/>
              <a:t>.</a:t>
            </a:r>
          </a:p>
        </p:txBody>
      </p:sp>
    </p:spTree>
    <p:extLst>
      <p:ext uri="{BB962C8B-B14F-4D97-AF65-F5344CB8AC3E}">
        <p14:creationId xmlns:p14="http://schemas.microsoft.com/office/powerpoint/2010/main" val="175155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4. Security Groups</a:t>
            </a:r>
          </a:p>
        </p:txBody>
      </p:sp>
      <p:sp>
        <p:nvSpPr>
          <p:cNvPr id="3" name="Content Placeholder 2"/>
          <p:cNvSpPr>
            <a:spLocks noGrp="1"/>
          </p:cNvSpPr>
          <p:nvPr>
            <p:ph idx="1"/>
          </p:nvPr>
        </p:nvSpPr>
        <p:spPr>
          <a:xfrm>
            <a:off x="172121" y="1129553"/>
            <a:ext cx="9015720" cy="4976885"/>
          </a:xfrm>
        </p:spPr>
        <p:txBody>
          <a:bodyPr>
            <a:noAutofit/>
          </a:bodyPr>
          <a:lstStyle/>
          <a:p>
            <a:r>
              <a:rPr lang="en-US" sz="2200" dirty="0"/>
              <a:t>A security group is a </a:t>
            </a:r>
            <a:r>
              <a:rPr lang="en-US" sz="2200" dirty="0" err="1">
                <a:solidFill>
                  <a:srgbClr val="FF0000"/>
                </a:solidFill>
              </a:rPr>
              <a:t>stateful</a:t>
            </a:r>
            <a:r>
              <a:rPr lang="en-US" sz="2200" dirty="0">
                <a:solidFill>
                  <a:srgbClr val="FF0000"/>
                </a:solidFill>
              </a:rPr>
              <a:t> virtual firewall </a:t>
            </a:r>
            <a:r>
              <a:rPr lang="en-US" sz="2200" dirty="0"/>
              <a:t>that controls inbound and outbound network traffic to AWS resources and Amazon EC2 instances. </a:t>
            </a:r>
          </a:p>
          <a:p>
            <a:r>
              <a:rPr lang="en-US" sz="2200" dirty="0"/>
              <a:t>All Amazon EC2 instances are launched with a security group. If a security group is not specified at launch, then the instance will be launched with the default security group for the VPC in which it is launched.</a:t>
            </a:r>
          </a:p>
          <a:p>
            <a:r>
              <a:rPr lang="en-US" sz="2200" dirty="0"/>
              <a:t>Default security group allows communication between all resources within the security group, and it </a:t>
            </a:r>
            <a:r>
              <a:rPr lang="en-US" sz="2200" b="1" i="1" dirty="0">
                <a:solidFill>
                  <a:schemeClr val="accent6">
                    <a:lumMod val="50000"/>
                  </a:schemeClr>
                </a:solidFill>
              </a:rPr>
              <a:t>allows all outbound traffic</a:t>
            </a:r>
            <a:r>
              <a:rPr lang="en-US" sz="2200" dirty="0"/>
              <a:t>; all other traffic is denied implicitly. </a:t>
            </a:r>
          </a:p>
          <a:p>
            <a:r>
              <a:rPr lang="en-US" sz="2200" dirty="0"/>
              <a:t>You may change the rules for the default security group, but you may </a:t>
            </a:r>
            <a:r>
              <a:rPr lang="en-US" sz="2200" b="1" i="1" dirty="0">
                <a:solidFill>
                  <a:schemeClr val="accent6">
                    <a:lumMod val="50000"/>
                  </a:schemeClr>
                </a:solidFill>
              </a:rPr>
              <a:t>not delete </a:t>
            </a:r>
            <a:r>
              <a:rPr lang="en-US" sz="2200" dirty="0"/>
              <a:t>the default security group.</a:t>
            </a:r>
          </a:p>
          <a:p>
            <a:r>
              <a:rPr lang="en-US" sz="2200" dirty="0"/>
              <a:t>You can specify allow rules, but not deny rules.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p:cNvPicPr>
            <a:picLocks noChangeAspect="1"/>
          </p:cNvPicPr>
          <p:nvPr/>
        </p:nvPicPr>
        <p:blipFill>
          <a:blip r:embed="rId3"/>
          <a:stretch>
            <a:fillRect/>
          </a:stretch>
        </p:blipFill>
        <p:spPr>
          <a:xfrm>
            <a:off x="9262997" y="1114816"/>
            <a:ext cx="2821682" cy="3118981"/>
          </a:xfrm>
          <a:prstGeom prst="rect">
            <a:avLst/>
          </a:prstGeom>
        </p:spPr>
      </p:pic>
    </p:spTree>
    <p:extLst>
      <p:ext uri="{BB962C8B-B14F-4D97-AF65-F5344CB8AC3E}">
        <p14:creationId xmlns:p14="http://schemas.microsoft.com/office/powerpoint/2010/main" val="234011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4. Security Groups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p:cNvPicPr>
            <a:picLocks noChangeAspect="1"/>
          </p:cNvPicPr>
          <p:nvPr/>
        </p:nvPicPr>
        <p:blipFill>
          <a:blip r:embed="rId2"/>
          <a:stretch>
            <a:fillRect/>
          </a:stretch>
        </p:blipFill>
        <p:spPr>
          <a:xfrm>
            <a:off x="9262997" y="1114816"/>
            <a:ext cx="2821682" cy="3118981"/>
          </a:xfrm>
          <a:prstGeom prst="rect">
            <a:avLst/>
          </a:prstGeom>
        </p:spPr>
      </p:pic>
      <p:pic>
        <p:nvPicPr>
          <p:cNvPr id="8" name="Picture 7"/>
          <p:cNvPicPr>
            <a:picLocks noChangeAspect="1"/>
          </p:cNvPicPr>
          <p:nvPr/>
        </p:nvPicPr>
        <p:blipFill>
          <a:blip r:embed="rId3"/>
          <a:stretch>
            <a:fillRect/>
          </a:stretch>
        </p:blipFill>
        <p:spPr>
          <a:xfrm>
            <a:off x="1261801" y="1164921"/>
            <a:ext cx="6962775" cy="4181409"/>
          </a:xfrm>
          <a:prstGeom prst="rect">
            <a:avLst/>
          </a:prstGeom>
        </p:spPr>
      </p:pic>
    </p:spTree>
    <p:extLst>
      <p:ext uri="{BB962C8B-B14F-4D97-AF65-F5344CB8AC3E}">
        <p14:creationId xmlns:p14="http://schemas.microsoft.com/office/powerpoint/2010/main" val="19284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5. Network Access Control Lists (ACLs)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Content Placeholder 5"/>
          <p:cNvSpPr>
            <a:spLocks noGrp="1"/>
          </p:cNvSpPr>
          <p:nvPr>
            <p:ph idx="1"/>
          </p:nvPr>
        </p:nvSpPr>
        <p:spPr>
          <a:xfrm>
            <a:off x="268265" y="1074063"/>
            <a:ext cx="8261960" cy="4894588"/>
          </a:xfrm>
        </p:spPr>
        <p:txBody>
          <a:bodyPr>
            <a:normAutofit/>
          </a:bodyPr>
          <a:lstStyle/>
          <a:p>
            <a:r>
              <a:rPr lang="en-US" sz="2000" dirty="0"/>
              <a:t>A network ACL is another </a:t>
            </a:r>
            <a:r>
              <a:rPr lang="en-US" sz="2000" b="1" dirty="0">
                <a:solidFill>
                  <a:schemeClr val="accent6">
                    <a:lumMod val="50000"/>
                  </a:schemeClr>
                </a:solidFill>
              </a:rPr>
              <a:t>optional</a:t>
            </a:r>
            <a:r>
              <a:rPr lang="en-US" sz="2000" dirty="0"/>
              <a:t> layer of security that acts as a </a:t>
            </a:r>
            <a:r>
              <a:rPr lang="en-US" sz="2000" b="1" dirty="0">
                <a:solidFill>
                  <a:srgbClr val="FF0000"/>
                </a:solidFill>
              </a:rPr>
              <a:t>stateless firewall on a subnet </a:t>
            </a:r>
            <a:r>
              <a:rPr lang="en-US" sz="2000" dirty="0"/>
              <a:t>level. A network </a:t>
            </a:r>
          </a:p>
          <a:p>
            <a:r>
              <a:rPr lang="en-US" sz="2000" dirty="0"/>
              <a:t>ACL is an ordered list of rules that AWS evaluates, </a:t>
            </a:r>
            <a:r>
              <a:rPr lang="en-US" sz="2000" b="1" i="1" dirty="0">
                <a:solidFill>
                  <a:schemeClr val="accent6">
                    <a:lumMod val="50000"/>
                  </a:schemeClr>
                </a:solidFill>
              </a:rPr>
              <a:t>starting with the lowest numbered rule</a:t>
            </a:r>
            <a:r>
              <a:rPr lang="en-US" sz="2000" dirty="0"/>
              <a:t>, to determine whether traffic is allowed in or out of any subnet associated  with the network ACL. </a:t>
            </a:r>
          </a:p>
          <a:p>
            <a:r>
              <a:rPr lang="en-US" sz="2000" dirty="0"/>
              <a:t>Each network ACL has a final deny all rule that you cannot change. </a:t>
            </a:r>
          </a:p>
          <a:p>
            <a:r>
              <a:rPr lang="en-US" sz="2000" dirty="0"/>
              <a:t>VPCs are created with a modifiable default network ACL associated with </a:t>
            </a:r>
            <a:r>
              <a:rPr lang="en-US" sz="2000" b="1" i="1" dirty="0">
                <a:solidFill>
                  <a:schemeClr val="accent6">
                    <a:lumMod val="50000"/>
                  </a:schemeClr>
                </a:solidFill>
              </a:rPr>
              <a:t>every subnet</a:t>
            </a:r>
            <a:r>
              <a:rPr lang="en-US" sz="2000" dirty="0"/>
              <a:t>. The default network ACL </a:t>
            </a:r>
            <a:r>
              <a:rPr lang="en-US" sz="2000" b="1" i="1" dirty="0">
                <a:solidFill>
                  <a:schemeClr val="accent6">
                    <a:lumMod val="50000"/>
                  </a:schemeClr>
                </a:solidFill>
              </a:rPr>
              <a:t>allows all inbound and outbound traffic for IPv4</a:t>
            </a:r>
            <a:r>
              <a:rPr lang="en-US" sz="2000" dirty="0"/>
              <a:t>. When</a:t>
            </a:r>
          </a:p>
          <a:p>
            <a:r>
              <a:rPr lang="en-US" sz="2000" dirty="0"/>
              <a:t>You create a </a:t>
            </a:r>
            <a:r>
              <a:rPr lang="en-US" sz="2000" b="1" i="1" dirty="0">
                <a:solidFill>
                  <a:schemeClr val="accent6">
                    <a:lumMod val="50000"/>
                  </a:schemeClr>
                </a:solidFill>
              </a:rPr>
              <a:t>custom network ACL</a:t>
            </a:r>
            <a:r>
              <a:rPr lang="en-US" sz="2000" dirty="0"/>
              <a:t>, its </a:t>
            </a:r>
            <a:r>
              <a:rPr lang="en-US" sz="2000" b="1" i="1" dirty="0">
                <a:solidFill>
                  <a:schemeClr val="accent6">
                    <a:lumMod val="50000"/>
                  </a:schemeClr>
                </a:solidFill>
              </a:rPr>
              <a:t>initial configuration will deny all inbound and outbound traffic</a:t>
            </a:r>
            <a:r>
              <a:rPr lang="en-US" sz="2000" dirty="0"/>
              <a:t> until you create rules that allow otherwise. </a:t>
            </a:r>
          </a:p>
          <a:p>
            <a:r>
              <a:rPr lang="en-US" sz="2000" dirty="0"/>
              <a:t> Every </a:t>
            </a:r>
            <a:r>
              <a:rPr lang="en-US" sz="2000" b="1" i="1" dirty="0">
                <a:solidFill>
                  <a:schemeClr val="accent6">
                    <a:lumMod val="50000"/>
                  </a:schemeClr>
                </a:solidFill>
              </a:rPr>
              <a:t>subnet must be associated with a network ACL</a:t>
            </a:r>
            <a:r>
              <a:rPr lang="en-US" sz="2000" dirty="0"/>
              <a:t>. If you associate an IPv6 CIDR block with your VPC, Amazon automatically adds rules that allow all inbound and outbound IPv6 traffic.</a:t>
            </a:r>
          </a:p>
        </p:txBody>
      </p:sp>
      <p:pic>
        <p:nvPicPr>
          <p:cNvPr id="7" name="Picture 6"/>
          <p:cNvPicPr>
            <a:picLocks noChangeAspect="1"/>
          </p:cNvPicPr>
          <p:nvPr/>
        </p:nvPicPr>
        <p:blipFill>
          <a:blip r:embed="rId3"/>
          <a:stretch>
            <a:fillRect/>
          </a:stretch>
        </p:blipFill>
        <p:spPr>
          <a:xfrm>
            <a:off x="8533507" y="1033396"/>
            <a:ext cx="3501918" cy="3290039"/>
          </a:xfrm>
          <a:prstGeom prst="rect">
            <a:avLst/>
          </a:prstGeom>
        </p:spPr>
      </p:pic>
      <p:sp>
        <p:nvSpPr>
          <p:cNvPr id="8" name="Rectangle 7"/>
          <p:cNvSpPr/>
          <p:nvPr/>
        </p:nvSpPr>
        <p:spPr>
          <a:xfrm>
            <a:off x="10991413" y="2336457"/>
            <a:ext cx="513566" cy="369519"/>
          </a:xfrm>
          <a:prstGeom prst="rect">
            <a:avLst/>
          </a:prstGeom>
          <a:noFill/>
          <a:ln w="28575"/>
          <a:effectLst>
            <a:glow rad="101600">
              <a:schemeClr val="accent6">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004115" y="3306871"/>
            <a:ext cx="507304" cy="356992"/>
          </a:xfrm>
          <a:prstGeom prst="rect">
            <a:avLst/>
          </a:prstGeom>
          <a:noFill/>
          <a:ln w="28575"/>
          <a:effectLst>
            <a:glow rad="101600">
              <a:schemeClr val="accent6">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56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5000" fill="hold" grpId="0" nodeType="withEffect">
                                  <p:stCondLst>
                                    <p:cond delay="50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par>
                                <p:cTn id="11" presetID="32" presetClass="emph" presetSubtype="0" repeatCount="5000" fill="hold" grpId="0" nodeType="withEffect">
                                  <p:stCondLst>
                                    <p:cond delay="1000"/>
                                  </p:stCondLst>
                                  <p:childTnLst>
                                    <p:animRot by="120000">
                                      <p:cBhvr>
                                        <p:cTn id="12" dur="100" fill="hold">
                                          <p:stCondLst>
                                            <p:cond delay="0"/>
                                          </p:stCondLst>
                                        </p:cTn>
                                        <p:tgtEl>
                                          <p:spTgt spid="10"/>
                                        </p:tgtEl>
                                        <p:attrNameLst>
                                          <p:attrName>r</p:attrName>
                                        </p:attrNameLst>
                                      </p:cBhvr>
                                    </p:animRot>
                                    <p:animRot by="-240000">
                                      <p:cBhvr>
                                        <p:cTn id="13" dur="200" fill="hold">
                                          <p:stCondLst>
                                            <p:cond delay="200"/>
                                          </p:stCondLst>
                                        </p:cTn>
                                        <p:tgtEl>
                                          <p:spTgt spid="10"/>
                                        </p:tgtEl>
                                        <p:attrNameLst>
                                          <p:attrName>r</p:attrName>
                                        </p:attrNameLst>
                                      </p:cBhvr>
                                    </p:animRot>
                                    <p:animRot by="240000">
                                      <p:cBhvr>
                                        <p:cTn id="14" dur="200" fill="hold">
                                          <p:stCondLst>
                                            <p:cond delay="400"/>
                                          </p:stCondLst>
                                        </p:cTn>
                                        <p:tgtEl>
                                          <p:spTgt spid="10"/>
                                        </p:tgtEl>
                                        <p:attrNameLst>
                                          <p:attrName>r</p:attrName>
                                        </p:attrNameLst>
                                      </p:cBhvr>
                                    </p:animRot>
                                    <p:animRot by="-240000">
                                      <p:cBhvr>
                                        <p:cTn id="15" dur="200" fill="hold">
                                          <p:stCondLst>
                                            <p:cond delay="600"/>
                                          </p:stCondLst>
                                        </p:cTn>
                                        <p:tgtEl>
                                          <p:spTgt spid="10"/>
                                        </p:tgtEl>
                                        <p:attrNameLst>
                                          <p:attrName>r</p:attrName>
                                        </p:attrNameLst>
                                      </p:cBhvr>
                                    </p:animRot>
                                    <p:animRot by="120000">
                                      <p:cBhvr>
                                        <p:cTn id="16"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5</a:t>
            </a:r>
            <a:r>
              <a:rPr lang="en-US" dirty="0">
                <a:solidFill>
                  <a:schemeClr val="accent6">
                    <a:lumMod val="50000"/>
                  </a:schemeClr>
                </a:solidFill>
              </a:rPr>
              <a:t>. </a:t>
            </a:r>
            <a:r>
              <a:rPr lang="en-US" b="1" dirty="0">
                <a:solidFill>
                  <a:schemeClr val="accent6">
                    <a:lumMod val="50000"/>
                  </a:schemeClr>
                </a:solidFill>
              </a:rPr>
              <a:t>Network Access Control Lists (ACLs)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ustom network access control list table.">
            <a:extLst>
              <a:ext uri="{FF2B5EF4-FFF2-40B4-BE49-F238E27FC236}">
                <a16:creationId xmlns:a16="http://schemas.microsoft.com/office/drawing/2014/main" id="{395C2591-3B87-485A-9E9B-76905F3EEF15}"/>
              </a:ext>
            </a:extLst>
          </p:cNvPr>
          <p:cNvPicPr>
            <a:picLocks noChangeAspect="1"/>
          </p:cNvPicPr>
          <p:nvPr/>
        </p:nvPicPr>
        <p:blipFill>
          <a:blip r:embed="rId2"/>
          <a:stretch>
            <a:fillRect/>
          </a:stretch>
        </p:blipFill>
        <p:spPr>
          <a:xfrm>
            <a:off x="404891" y="1374306"/>
            <a:ext cx="11382218" cy="3822523"/>
          </a:xfrm>
          <a:prstGeom prst="rect">
            <a:avLst/>
          </a:prstGeom>
        </p:spPr>
      </p:pic>
    </p:spTree>
    <p:extLst>
      <p:ext uri="{BB962C8B-B14F-4D97-AF65-F5344CB8AC3E}">
        <p14:creationId xmlns:p14="http://schemas.microsoft.com/office/powerpoint/2010/main" val="299899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4" y="100208"/>
            <a:ext cx="10807088" cy="770351"/>
          </a:xfrm>
        </p:spPr>
        <p:txBody>
          <a:bodyPr>
            <a:normAutofit/>
          </a:bodyPr>
          <a:lstStyle/>
          <a:p>
            <a:r>
              <a:rPr lang="en-US" b="1" dirty="0">
                <a:solidFill>
                  <a:schemeClr val="accent6">
                    <a:lumMod val="50000"/>
                  </a:schemeClr>
                </a:solidFill>
              </a:rPr>
              <a:t>ACLs vs Security Groups </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p:cNvPicPr>
            <a:picLocks noChangeAspect="1"/>
          </p:cNvPicPr>
          <p:nvPr/>
        </p:nvPicPr>
        <p:blipFill>
          <a:blip r:embed="rId2"/>
          <a:stretch>
            <a:fillRect/>
          </a:stretch>
        </p:blipFill>
        <p:spPr>
          <a:xfrm>
            <a:off x="1409178" y="1727350"/>
            <a:ext cx="8156140" cy="3004292"/>
          </a:xfrm>
          <a:prstGeom prst="rect">
            <a:avLst/>
          </a:prstGeom>
        </p:spPr>
      </p:pic>
    </p:spTree>
    <p:extLst>
      <p:ext uri="{BB962C8B-B14F-4D97-AF65-F5344CB8AC3E}">
        <p14:creationId xmlns:p14="http://schemas.microsoft.com/office/powerpoint/2010/main" val="115730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920105" y="574547"/>
            <a:ext cx="4271895" cy="2066823"/>
          </a:xfrm>
          <a:prstGeom prst="rect">
            <a:avLst/>
          </a:prstGeom>
        </p:spPr>
      </p:pic>
      <p:sp>
        <p:nvSpPr>
          <p:cNvPr id="2" name="Title 1"/>
          <p:cNvSpPr>
            <a:spLocks noGrp="1"/>
          </p:cNvSpPr>
          <p:nvPr>
            <p:ph type="title"/>
          </p:nvPr>
        </p:nvSpPr>
        <p:spPr>
          <a:xfrm>
            <a:off x="96819" y="0"/>
            <a:ext cx="11984017" cy="734096"/>
          </a:xfrm>
        </p:spPr>
        <p:txBody>
          <a:bodyPr>
            <a:normAutofit/>
          </a:bodyPr>
          <a:lstStyle/>
          <a:p>
            <a:r>
              <a:rPr lang="en-US" b="1" dirty="0">
                <a:solidFill>
                  <a:schemeClr val="accent6">
                    <a:lumMod val="50000"/>
                  </a:schemeClr>
                </a:solidFill>
              </a:rPr>
              <a:t>6. Internet Gateways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10077061" y="2123436"/>
            <a:ext cx="858417" cy="573111"/>
          </a:xfrm>
          <a:prstGeom prst="rect">
            <a:avLst/>
          </a:prstGeom>
          <a:noFill/>
          <a:ln w="28575"/>
          <a:effectLst>
            <a:glow rad="101600">
              <a:schemeClr val="accent6">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a:xfrm>
            <a:off x="257073" y="1180500"/>
            <a:ext cx="7970950" cy="1303941"/>
          </a:xfrm>
        </p:spPr>
        <p:txBody>
          <a:bodyPr>
            <a:normAutofit/>
          </a:bodyPr>
          <a:lstStyle/>
          <a:p>
            <a:r>
              <a:rPr lang="en-US" sz="2000" dirty="0"/>
              <a:t>An Internet gateway is a horizontally-scaled, redundant, and highly available Amazon VPC component that allows communication between instances in your VPC and the Internet. An Internet gateway is </a:t>
            </a:r>
            <a:r>
              <a:rPr lang="en-US" sz="2000" b="1" i="1" dirty="0">
                <a:solidFill>
                  <a:schemeClr val="accent6">
                    <a:lumMod val="50000"/>
                  </a:schemeClr>
                </a:solidFill>
              </a:rPr>
              <a:t>a target in your VPC route tables </a:t>
            </a:r>
            <a:r>
              <a:rPr lang="en-US" sz="2000" dirty="0"/>
              <a:t>for internet-routable traffic.</a:t>
            </a:r>
          </a:p>
        </p:txBody>
      </p:sp>
      <p:sp>
        <p:nvSpPr>
          <p:cNvPr id="9" name="Rectangle 8"/>
          <p:cNvSpPr/>
          <p:nvPr/>
        </p:nvSpPr>
        <p:spPr>
          <a:xfrm>
            <a:off x="473803" y="2799263"/>
            <a:ext cx="11550202" cy="2862322"/>
          </a:xfrm>
          <a:prstGeom prst="rect">
            <a:avLst/>
          </a:prstGeom>
        </p:spPr>
        <p:txBody>
          <a:bodyPr wrap="square">
            <a:spAutoFit/>
          </a:bodyPr>
          <a:lstStyle/>
          <a:p>
            <a:r>
              <a:rPr lang="en-US" dirty="0">
                <a:solidFill>
                  <a:schemeClr val="accent6">
                    <a:lumMod val="50000"/>
                  </a:schemeClr>
                </a:solidFill>
              </a:rPr>
              <a:t>You must do the following to create a public subnet with Internet access:</a:t>
            </a:r>
          </a:p>
          <a:p>
            <a:endParaRPr lang="en-US" dirty="0"/>
          </a:p>
          <a:p>
            <a:pPr marL="285750" indent="-285750">
              <a:buFont typeface="Arial" panose="020B0604020202020204" pitchFamily="34" charset="0"/>
              <a:buChar char="•"/>
            </a:pPr>
            <a:r>
              <a:rPr lang="en-US" dirty="0"/>
              <a:t>Create and attach an Internet gateway to your VPC.</a:t>
            </a:r>
          </a:p>
          <a:p>
            <a:pPr marL="285750" indent="-285750">
              <a:buFont typeface="Arial" panose="020B0604020202020204" pitchFamily="34" charset="0"/>
              <a:buChar char="•"/>
            </a:pPr>
            <a:r>
              <a:rPr lang="en-US" dirty="0"/>
              <a:t>Create a route in the associated subnet route table to send non-local traffic (0.0.0.0/0 for IPv4 or ::/0 for IPv6) to the Internet gateway.</a:t>
            </a:r>
          </a:p>
          <a:p>
            <a:pPr marL="285750" indent="-285750">
              <a:buFont typeface="Arial" panose="020B0604020202020204" pitchFamily="34" charset="0"/>
              <a:buChar char="•"/>
            </a:pPr>
            <a:r>
              <a:rPr lang="en-US" dirty="0"/>
              <a:t>Configure your network ACLs and security group rules to allow relevant traffic to flow to and from your instance.</a:t>
            </a:r>
          </a:p>
          <a:p>
            <a:endParaRPr lang="en-US" dirty="0"/>
          </a:p>
          <a:p>
            <a:r>
              <a:rPr lang="en-US" dirty="0">
                <a:solidFill>
                  <a:schemeClr val="accent6">
                    <a:lumMod val="50000"/>
                  </a:schemeClr>
                </a:solidFill>
              </a:rPr>
              <a:t>You must do the following to enable an Amazon EC2 instance to send and receive traffic from the Internet:</a:t>
            </a:r>
          </a:p>
          <a:p>
            <a:endParaRPr lang="en-US" dirty="0">
              <a:solidFill>
                <a:schemeClr val="accent6">
                  <a:lumMod val="50000"/>
                </a:schemeClr>
              </a:solidFill>
            </a:endParaRPr>
          </a:p>
          <a:p>
            <a:pPr marL="285750" indent="-285750">
              <a:buFont typeface="Arial" panose="020B0604020202020204" pitchFamily="34" charset="0"/>
              <a:buChar char="•"/>
            </a:pPr>
            <a:r>
              <a:rPr lang="en-US" dirty="0"/>
              <a:t>Assign a public IPv4 or Elastic IP address.</a:t>
            </a:r>
          </a:p>
        </p:txBody>
      </p:sp>
    </p:spTree>
    <p:extLst>
      <p:ext uri="{BB962C8B-B14F-4D97-AF65-F5344CB8AC3E}">
        <p14:creationId xmlns:p14="http://schemas.microsoft.com/office/powerpoint/2010/main" val="75454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5000" fill="hold" grpId="0"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fontScale="90000"/>
          </a:bodyPr>
          <a:lstStyle/>
          <a:p>
            <a:r>
              <a:rPr lang="en-US" b="1" dirty="0">
                <a:solidFill>
                  <a:schemeClr val="accent6">
                    <a:lumMod val="50000"/>
                  </a:schemeClr>
                </a:solidFill>
              </a:rPr>
              <a:t>7.    Network Address Translation (NAT) Instances and </a:t>
            </a:r>
            <a:br>
              <a:rPr lang="en-US" b="1" dirty="0">
                <a:solidFill>
                  <a:schemeClr val="accent6">
                    <a:lumMod val="50000"/>
                  </a:schemeClr>
                </a:solidFill>
              </a:rPr>
            </a:br>
            <a:r>
              <a:rPr lang="en-US" b="1" dirty="0">
                <a:solidFill>
                  <a:schemeClr val="accent6">
                    <a:lumMod val="50000"/>
                  </a:schemeClr>
                </a:solidFill>
              </a:rPr>
              <a:t>       NAT Gateways</a:t>
            </a:r>
          </a:p>
        </p:txBody>
      </p:sp>
      <p:sp>
        <p:nvSpPr>
          <p:cNvPr id="3" name="Content Placeholder 2"/>
          <p:cNvSpPr>
            <a:spLocks noGrp="1"/>
          </p:cNvSpPr>
          <p:nvPr>
            <p:ph idx="1"/>
          </p:nvPr>
        </p:nvSpPr>
        <p:spPr>
          <a:xfrm>
            <a:off x="162790" y="1568093"/>
            <a:ext cx="11896614" cy="4347516"/>
          </a:xfrm>
        </p:spPr>
        <p:txBody>
          <a:bodyPr>
            <a:noAutofit/>
          </a:bodyPr>
          <a:lstStyle/>
          <a:p>
            <a:r>
              <a:rPr lang="en-US" sz="2000" dirty="0"/>
              <a:t>Any instance that you launch into a private subnet in a VPC is not able to communicate directly with the Internet through an Internet gateway. That is, the subnet route table includes no routes to an Internet gateway. More importantly, connections originating from outside your VPC cannot reach instances inside your private subnet. </a:t>
            </a:r>
          </a:p>
          <a:p>
            <a:r>
              <a:rPr lang="en-US" sz="2000" dirty="0"/>
              <a:t>IPv4 instances within private subnets may require outbound access to the Internet</a:t>
            </a:r>
          </a:p>
          <a:p>
            <a:r>
              <a:rPr lang="en-US" sz="2000" dirty="0"/>
              <a:t>NAT is not supported for IPv6. One of the goals of the IPv6 protocol is to provide end-to-end connectivity.</a:t>
            </a:r>
          </a:p>
          <a:p>
            <a:r>
              <a:rPr lang="en-US" sz="2000" dirty="0"/>
              <a:t>We have two option </a:t>
            </a:r>
          </a:p>
          <a:p>
            <a:pPr lvl="1"/>
            <a:r>
              <a:rPr lang="en-US" sz="1800" dirty="0"/>
              <a:t>NAT Instances</a:t>
            </a:r>
          </a:p>
          <a:p>
            <a:pPr lvl="1"/>
            <a:r>
              <a:rPr lang="en-US" sz="1800" dirty="0"/>
              <a:t>NAT gateways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67423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798490"/>
          </a:xfrm>
        </p:spPr>
        <p:txBody>
          <a:bodyPr>
            <a:normAutofit/>
          </a:bodyPr>
          <a:lstStyle/>
          <a:p>
            <a:r>
              <a:rPr lang="en-US" b="1" dirty="0">
                <a:solidFill>
                  <a:schemeClr val="accent6">
                    <a:lumMod val="50000"/>
                  </a:schemeClr>
                </a:solidFill>
              </a:rPr>
              <a:t>7. NAT Instances</a:t>
            </a:r>
          </a:p>
        </p:txBody>
      </p:sp>
      <p:sp>
        <p:nvSpPr>
          <p:cNvPr id="3" name="Content Placeholder 2"/>
          <p:cNvSpPr>
            <a:spLocks noGrp="1"/>
          </p:cNvSpPr>
          <p:nvPr>
            <p:ph idx="1"/>
          </p:nvPr>
        </p:nvSpPr>
        <p:spPr>
          <a:xfrm>
            <a:off x="178561" y="756066"/>
            <a:ext cx="11896614" cy="5688277"/>
          </a:xfrm>
        </p:spPr>
        <p:txBody>
          <a:bodyPr>
            <a:noAutofit/>
          </a:bodyPr>
          <a:lstStyle/>
          <a:p>
            <a:r>
              <a:rPr lang="en-US" sz="2000" dirty="0"/>
              <a:t>A NAT </a:t>
            </a:r>
            <a:r>
              <a:rPr lang="en-US" sz="2000" b="1" i="1" dirty="0">
                <a:solidFill>
                  <a:schemeClr val="accent6">
                    <a:lumMod val="50000"/>
                  </a:schemeClr>
                </a:solidFill>
              </a:rPr>
              <a:t>instance</a:t>
            </a:r>
            <a:r>
              <a:rPr lang="en-US" sz="2000" dirty="0"/>
              <a:t> is an Amazon Linux Amazon Machine Image (AMI) that is designed to accept traffic from instances within a private subnet, </a:t>
            </a:r>
            <a:r>
              <a:rPr lang="en-US" sz="2000" b="1" i="1" dirty="0">
                <a:solidFill>
                  <a:schemeClr val="accent6">
                    <a:lumMod val="50000"/>
                  </a:schemeClr>
                </a:solidFill>
              </a:rPr>
              <a:t>translate</a:t>
            </a:r>
            <a:r>
              <a:rPr lang="en-US" sz="2000" dirty="0"/>
              <a:t> the source IPv4 addresses to the private IPv4 address of the NAT instance, and </a:t>
            </a:r>
            <a:r>
              <a:rPr lang="en-US" sz="2000" b="1" i="1" dirty="0">
                <a:solidFill>
                  <a:schemeClr val="accent6">
                    <a:lumMod val="50000"/>
                  </a:schemeClr>
                </a:solidFill>
              </a:rPr>
              <a:t>forward the traffic </a:t>
            </a:r>
            <a:r>
              <a:rPr lang="en-US" sz="2000" dirty="0"/>
              <a:t>to the </a:t>
            </a:r>
            <a:r>
              <a:rPr lang="en-US" sz="2000" b="1" i="1" dirty="0">
                <a:solidFill>
                  <a:schemeClr val="accent6">
                    <a:lumMod val="50000"/>
                  </a:schemeClr>
                </a:solidFill>
              </a:rPr>
              <a:t>Internet gateway </a:t>
            </a:r>
            <a:r>
              <a:rPr lang="en-US" sz="2000" dirty="0"/>
              <a:t>where one-to-one NAT is performed to a public IPv4 address. </a:t>
            </a:r>
          </a:p>
          <a:p>
            <a:r>
              <a:rPr lang="en-US" sz="2000" dirty="0"/>
              <a:t>To allow instances within a private subnet to access Internet resources through the Internet gateway via a NAT instance, you must do the following: (</a:t>
            </a:r>
            <a:r>
              <a:rPr lang="en-US" sz="2000" i="1" dirty="0"/>
              <a:t>NAT instances are managed by you</a:t>
            </a:r>
            <a:r>
              <a:rPr lang="en-US" sz="2000" dirty="0"/>
              <a:t>.)</a:t>
            </a:r>
          </a:p>
          <a:p>
            <a:pPr lvl="1"/>
            <a:r>
              <a:rPr lang="en-US" sz="2000" dirty="0"/>
              <a:t>Create a security group for the NAT instance with outbound rules that specify the needed Internet resources by port, protocol, and IP address.</a:t>
            </a:r>
          </a:p>
          <a:p>
            <a:pPr lvl="1"/>
            <a:r>
              <a:rPr lang="en-US" sz="2000" dirty="0"/>
              <a:t>Launch an Amazon Linux NAT AMI as an instance in a public subnet and associate it with the NAT security group.</a:t>
            </a:r>
          </a:p>
          <a:p>
            <a:pPr lvl="1"/>
            <a:r>
              <a:rPr lang="en-US" sz="2000" dirty="0"/>
              <a:t>Disable the Source/Destination Check attribute of the NAT instance.</a:t>
            </a:r>
          </a:p>
          <a:p>
            <a:pPr lvl="1"/>
            <a:r>
              <a:rPr lang="en-US" sz="2000" dirty="0"/>
              <a:t>If you did not launch your NAT instance with a public IPv4 address, allocate an Elastic IP address and associate it with the NAT instance.</a:t>
            </a:r>
          </a:p>
          <a:p>
            <a:pPr lvl="1"/>
            <a:r>
              <a:rPr lang="en-US" sz="2000" dirty="0"/>
              <a:t>Configure the route table associated with the private subnet to direct Internet-bound traffic to the NAT instance (for example, i-1a2b3c4d ). </a:t>
            </a:r>
          </a:p>
          <a:p>
            <a:pPr lvl="1"/>
            <a:r>
              <a:rPr lang="en-US" sz="2000" dirty="0"/>
              <a:t>Used to enable private subnet instances to access the Internet.</a:t>
            </a:r>
          </a:p>
          <a:p>
            <a:pPr lvl="1"/>
            <a:r>
              <a:rPr lang="en-US" sz="2000" dirty="0"/>
              <a:t>NAT instances must be in a single public subnet.</a:t>
            </a:r>
          </a:p>
          <a:p>
            <a:pPr lvl="1"/>
            <a:r>
              <a:rPr lang="en-US" sz="2000" dirty="0"/>
              <a:t>NAT instances need to be assigned to security groups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26062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32" y="108341"/>
            <a:ext cx="10515600" cy="630695"/>
          </a:xfrm>
        </p:spPr>
        <p:txBody>
          <a:bodyPr>
            <a:noAutofit/>
          </a:bodyPr>
          <a:lstStyle/>
          <a:p>
            <a:r>
              <a:rPr lang="en-US" b="1" dirty="0">
                <a:solidFill>
                  <a:schemeClr val="accent6">
                    <a:lumMod val="50000"/>
                  </a:schemeClr>
                </a:solidFill>
              </a:rPr>
              <a:t>Basic Networking</a:t>
            </a: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2"/>
          <a:stretch>
            <a:fillRect/>
          </a:stretch>
        </p:blipFill>
        <p:spPr>
          <a:xfrm>
            <a:off x="-87683" y="1033332"/>
            <a:ext cx="6995786" cy="4361629"/>
          </a:xfrm>
          <a:prstGeom prst="rect">
            <a:avLst/>
          </a:prstGeom>
        </p:spPr>
      </p:pic>
      <p:sp>
        <p:nvSpPr>
          <p:cNvPr id="4" name="TextBox 3"/>
          <p:cNvSpPr txBox="1"/>
          <p:nvPr/>
        </p:nvSpPr>
        <p:spPr>
          <a:xfrm>
            <a:off x="2761989" y="876822"/>
            <a:ext cx="1929009" cy="369332"/>
          </a:xfrm>
          <a:prstGeom prst="rect">
            <a:avLst/>
          </a:prstGeom>
          <a:noFill/>
        </p:spPr>
        <p:txBody>
          <a:bodyPr wrap="square" rtlCol="0">
            <a:spAutoFit/>
          </a:bodyPr>
          <a:lstStyle/>
          <a:p>
            <a:r>
              <a:rPr lang="en-US" dirty="0"/>
              <a:t>10.0.1.0/24</a:t>
            </a:r>
          </a:p>
        </p:txBody>
      </p:sp>
      <p:sp>
        <p:nvSpPr>
          <p:cNvPr id="25" name="TextBox 24"/>
          <p:cNvSpPr txBox="1"/>
          <p:nvPr/>
        </p:nvSpPr>
        <p:spPr>
          <a:xfrm>
            <a:off x="4584525" y="2830882"/>
            <a:ext cx="1929009" cy="369332"/>
          </a:xfrm>
          <a:prstGeom prst="rect">
            <a:avLst/>
          </a:prstGeom>
          <a:noFill/>
        </p:spPr>
        <p:txBody>
          <a:bodyPr wrap="square" rtlCol="0">
            <a:spAutoFit/>
          </a:bodyPr>
          <a:lstStyle/>
          <a:p>
            <a:r>
              <a:rPr lang="en-US" dirty="0"/>
              <a:t>10.0.2.0/24</a:t>
            </a:r>
          </a:p>
        </p:txBody>
      </p:sp>
      <p:sp>
        <p:nvSpPr>
          <p:cNvPr id="26" name="TextBox 25"/>
          <p:cNvSpPr txBox="1"/>
          <p:nvPr/>
        </p:nvSpPr>
        <p:spPr>
          <a:xfrm>
            <a:off x="1359073" y="2830882"/>
            <a:ext cx="1929009" cy="369332"/>
          </a:xfrm>
          <a:prstGeom prst="rect">
            <a:avLst/>
          </a:prstGeom>
          <a:noFill/>
        </p:spPr>
        <p:txBody>
          <a:bodyPr wrap="square" rtlCol="0">
            <a:spAutoFit/>
          </a:bodyPr>
          <a:lstStyle/>
          <a:p>
            <a:r>
              <a:rPr lang="en-US" dirty="0"/>
              <a:t>10.0.3.0/24</a:t>
            </a:r>
          </a:p>
        </p:txBody>
      </p:sp>
      <p:sp>
        <p:nvSpPr>
          <p:cNvPr id="27" name="TextBox 26"/>
          <p:cNvSpPr txBox="1"/>
          <p:nvPr/>
        </p:nvSpPr>
        <p:spPr>
          <a:xfrm>
            <a:off x="2724410" y="4985359"/>
            <a:ext cx="2054269" cy="369332"/>
          </a:xfrm>
          <a:prstGeom prst="rect">
            <a:avLst/>
          </a:prstGeom>
          <a:noFill/>
        </p:spPr>
        <p:txBody>
          <a:bodyPr wrap="square" rtlCol="0">
            <a:spAutoFit/>
          </a:bodyPr>
          <a:lstStyle/>
          <a:p>
            <a:r>
              <a:rPr lang="en-US" dirty="0"/>
              <a:t>129.110.242.32</a:t>
            </a:r>
          </a:p>
        </p:txBody>
      </p:sp>
      <p:pic>
        <p:nvPicPr>
          <p:cNvPr id="28" name="Picture 27"/>
          <p:cNvPicPr>
            <a:picLocks noChangeAspect="1"/>
          </p:cNvPicPr>
          <p:nvPr/>
        </p:nvPicPr>
        <p:blipFill>
          <a:blip r:embed="rId3"/>
          <a:stretch>
            <a:fillRect/>
          </a:stretch>
        </p:blipFill>
        <p:spPr>
          <a:xfrm>
            <a:off x="7427935" y="260600"/>
            <a:ext cx="2718148" cy="6133352"/>
          </a:xfrm>
          <a:prstGeom prst="rect">
            <a:avLst/>
          </a:prstGeom>
        </p:spPr>
      </p:pic>
      <p:sp>
        <p:nvSpPr>
          <p:cNvPr id="29" name="Rectangle 28"/>
          <p:cNvSpPr/>
          <p:nvPr/>
        </p:nvSpPr>
        <p:spPr>
          <a:xfrm>
            <a:off x="7333989" y="3269294"/>
            <a:ext cx="2987458" cy="2430048"/>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Callout 30"/>
          <p:cNvSpPr/>
          <p:nvPr/>
        </p:nvSpPr>
        <p:spPr>
          <a:xfrm>
            <a:off x="10409129" y="3194137"/>
            <a:ext cx="1440493" cy="1302707"/>
          </a:xfrm>
          <a:prstGeom prst="wedgeEllipseCallout">
            <a:avLst>
              <a:gd name="adj1" fmla="val -54754"/>
              <a:gd name="adj2" fmla="val 368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534389" y="3375764"/>
            <a:ext cx="1334022" cy="646331"/>
          </a:xfrm>
          <a:prstGeom prst="rect">
            <a:avLst/>
          </a:prstGeom>
          <a:noFill/>
        </p:spPr>
        <p:txBody>
          <a:bodyPr wrap="square" rtlCol="0">
            <a:spAutoFit/>
          </a:bodyPr>
          <a:lstStyle/>
          <a:p>
            <a:r>
              <a:rPr lang="en-US" dirty="0"/>
              <a:t>AWS Networking</a:t>
            </a:r>
          </a:p>
        </p:txBody>
      </p:sp>
    </p:spTree>
    <p:extLst>
      <p:ext uri="{BB962C8B-B14F-4D97-AF65-F5344CB8AC3E}">
        <p14:creationId xmlns:p14="http://schemas.microsoft.com/office/powerpoint/2010/main" val="338793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779172"/>
          </a:xfrm>
        </p:spPr>
        <p:txBody>
          <a:bodyPr>
            <a:normAutofit/>
          </a:bodyPr>
          <a:lstStyle/>
          <a:p>
            <a:r>
              <a:rPr lang="en-US" b="1" dirty="0">
                <a:solidFill>
                  <a:schemeClr val="accent6">
                    <a:lumMod val="50000"/>
                  </a:schemeClr>
                </a:solidFill>
              </a:rPr>
              <a:t>7. NAT Gateways</a:t>
            </a:r>
          </a:p>
        </p:txBody>
      </p:sp>
      <p:sp>
        <p:nvSpPr>
          <p:cNvPr id="3" name="Content Placeholder 2"/>
          <p:cNvSpPr>
            <a:spLocks noGrp="1"/>
          </p:cNvSpPr>
          <p:nvPr>
            <p:ph idx="1"/>
          </p:nvPr>
        </p:nvSpPr>
        <p:spPr>
          <a:xfrm>
            <a:off x="119869" y="685416"/>
            <a:ext cx="11896614" cy="5584755"/>
          </a:xfrm>
        </p:spPr>
        <p:txBody>
          <a:bodyPr>
            <a:noAutofit/>
          </a:bodyPr>
          <a:lstStyle/>
          <a:p>
            <a:r>
              <a:rPr lang="en-US" sz="2000" dirty="0"/>
              <a:t>A </a:t>
            </a:r>
            <a:r>
              <a:rPr lang="en-US" sz="2000" i="1" dirty="0"/>
              <a:t>NAT gateway </a:t>
            </a:r>
            <a:r>
              <a:rPr lang="en-US" sz="2000" dirty="0"/>
              <a:t>is an AWS-managed resource that is designed to operate just like a NAT instance but is simpler to manage and highly available within an Availability Zone.</a:t>
            </a:r>
          </a:p>
          <a:p>
            <a:r>
              <a:rPr lang="en-US" sz="2000" dirty="0"/>
              <a:t>To allow instances within a private subnet to access Internet resources via a NAT gateway, you must do the following:</a:t>
            </a:r>
          </a:p>
          <a:p>
            <a:r>
              <a:rPr lang="en-US" sz="2000" dirty="0"/>
              <a:t>Allocate and associate an IPv4 Elastic IP address with a NAT gateway.</a:t>
            </a:r>
          </a:p>
          <a:p>
            <a:r>
              <a:rPr lang="en-US" sz="2000" dirty="0"/>
              <a:t>Configure the route table associated with the private subnet </a:t>
            </a:r>
          </a:p>
          <a:p>
            <a:pPr marL="0" indent="0">
              <a:buNone/>
            </a:pPr>
            <a:r>
              <a:rPr lang="en-US" sz="2000" dirty="0"/>
              <a:t>to direct Internet- bound traffic to the NAT gateway </a:t>
            </a:r>
          </a:p>
          <a:p>
            <a:pPr lvl="1"/>
            <a:r>
              <a:rPr lang="en-US" sz="2000" dirty="0"/>
              <a:t>for example, nat-1a2b3c4d </a:t>
            </a:r>
          </a:p>
          <a:p>
            <a:r>
              <a:rPr lang="en-US" sz="2000" dirty="0"/>
              <a:t>NAT gateways are </a:t>
            </a:r>
            <a:r>
              <a:rPr lang="en-US" sz="2000" b="1" dirty="0"/>
              <a:t>managed for you </a:t>
            </a:r>
            <a:r>
              <a:rPr lang="en-US" sz="2000" dirty="0"/>
              <a:t>by AWS. </a:t>
            </a:r>
          </a:p>
          <a:p>
            <a:r>
              <a:rPr lang="en-US" sz="2000" dirty="0"/>
              <a:t>NAT gateways are highly available in each AZ into which they are deployed. </a:t>
            </a:r>
          </a:p>
          <a:p>
            <a:r>
              <a:rPr lang="en-US" sz="2000" dirty="0"/>
              <a:t>They are preferred by enterprises. Can scale automatically up to 45Gbps. </a:t>
            </a:r>
          </a:p>
          <a:p>
            <a:r>
              <a:rPr lang="en-US" sz="2000" dirty="0"/>
              <a:t>Create a </a:t>
            </a:r>
            <a:r>
              <a:rPr lang="en-US" sz="2000" b="1" i="1" dirty="0">
                <a:solidFill>
                  <a:srgbClr val="FF0000"/>
                </a:solidFill>
              </a:rPr>
              <a:t>NAT gateway in a public subnet</a:t>
            </a:r>
            <a:r>
              <a:rPr lang="en-US" sz="2000" dirty="0"/>
              <a:t>.</a:t>
            </a:r>
          </a:p>
          <a:p>
            <a:r>
              <a:rPr lang="en-US" sz="2000" dirty="0"/>
              <a:t>No need to patch. </a:t>
            </a:r>
          </a:p>
          <a:p>
            <a:r>
              <a:rPr lang="en-US" sz="2000" dirty="0"/>
              <a:t>Not associated with any security groups. </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p:cNvPicPr>
            <a:picLocks noChangeAspect="1"/>
          </p:cNvPicPr>
          <p:nvPr/>
        </p:nvPicPr>
        <p:blipFill>
          <a:blip r:embed="rId3"/>
          <a:stretch>
            <a:fillRect/>
          </a:stretch>
        </p:blipFill>
        <p:spPr>
          <a:xfrm>
            <a:off x="8190074" y="2331763"/>
            <a:ext cx="4001926" cy="3789552"/>
          </a:xfrm>
          <a:prstGeom prst="rect">
            <a:avLst/>
          </a:prstGeom>
        </p:spPr>
      </p:pic>
      <p:sp>
        <p:nvSpPr>
          <p:cNvPr id="6" name="Rectangle 5"/>
          <p:cNvSpPr/>
          <p:nvPr/>
        </p:nvSpPr>
        <p:spPr>
          <a:xfrm>
            <a:off x="8506496" y="3419340"/>
            <a:ext cx="2086377" cy="463640"/>
          </a:xfrm>
          <a:prstGeom prst="rect">
            <a:avLst/>
          </a:prstGeom>
          <a:noFill/>
          <a:ln w="28575"/>
          <a:effectLst>
            <a:glow rad="101600">
              <a:schemeClr val="accent6">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88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5000" fill="hold" grpId="0"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779172"/>
          </a:xfrm>
        </p:spPr>
        <p:txBody>
          <a:bodyPr>
            <a:normAutofit/>
          </a:bodyPr>
          <a:lstStyle/>
          <a:p>
            <a:r>
              <a:rPr lang="en-US" b="1" dirty="0">
                <a:solidFill>
                  <a:schemeClr val="accent6">
                    <a:lumMod val="50000"/>
                  </a:schemeClr>
                </a:solidFill>
              </a:rPr>
              <a:t>Bastion Host</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233263" y="4191105"/>
            <a:ext cx="6596743" cy="1200329"/>
          </a:xfrm>
          <a:prstGeom prst="rect">
            <a:avLst/>
          </a:prstGeom>
        </p:spPr>
        <p:txBody>
          <a:bodyPr wrap="square">
            <a:spAutoFit/>
          </a:bodyPr>
          <a:lstStyle/>
          <a:p>
            <a:r>
              <a:rPr lang="en-US" dirty="0"/>
              <a:t>What is the difference between bastion host and NAT instance?</a:t>
            </a:r>
          </a:p>
          <a:p>
            <a:pPr marL="285750" indent="-285750">
              <a:buFont typeface="Arial" panose="020B0604020202020204" pitchFamily="34" charset="0"/>
              <a:buChar char="•"/>
            </a:pPr>
            <a:r>
              <a:rPr lang="en-US" dirty="0"/>
              <a:t>A bastion host allows inbound access to known IP addresses and authenticated users, a NAT instance allows instances within your VPC to go out to the internet.</a:t>
            </a:r>
          </a:p>
        </p:txBody>
      </p:sp>
      <p:pic>
        <p:nvPicPr>
          <p:cNvPr id="10" name="Picture 9"/>
          <p:cNvPicPr>
            <a:picLocks noChangeAspect="1"/>
          </p:cNvPicPr>
          <p:nvPr/>
        </p:nvPicPr>
        <p:blipFill>
          <a:blip r:embed="rId2"/>
          <a:stretch>
            <a:fillRect/>
          </a:stretch>
        </p:blipFill>
        <p:spPr>
          <a:xfrm>
            <a:off x="6884825" y="3252119"/>
            <a:ext cx="5235640" cy="3208941"/>
          </a:xfrm>
          <a:prstGeom prst="rect">
            <a:avLst/>
          </a:prstGeom>
        </p:spPr>
      </p:pic>
      <p:sp>
        <p:nvSpPr>
          <p:cNvPr id="11" name="Rectangle 10"/>
          <p:cNvSpPr/>
          <p:nvPr/>
        </p:nvSpPr>
        <p:spPr>
          <a:xfrm>
            <a:off x="295470" y="841416"/>
            <a:ext cx="11274490" cy="3139321"/>
          </a:xfrm>
          <a:prstGeom prst="rect">
            <a:avLst/>
          </a:prstGeom>
        </p:spPr>
        <p:txBody>
          <a:bodyPr wrap="square">
            <a:spAutoFit/>
          </a:bodyPr>
          <a:lstStyle/>
          <a:p>
            <a:pPr marL="285750" indent="-285750">
              <a:buFont typeface="Arial" panose="020B0604020202020204" pitchFamily="34" charset="0"/>
              <a:buChar char="•"/>
            </a:pPr>
            <a:r>
              <a:rPr lang="en-US" dirty="0"/>
              <a:t>It is architecture solution.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bastion host is a server whose purpose is to provide access to a private network from an external network, such as the Internet. Because of its exposure to potential attack, a bastion host must minimize the chances of penetration.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Amazon VPC enables you to launch AWS resources on a virtual private network that you have defined. The bastion host runs on an Amazon EC2 instance that is typically in a public subnet of your Amazon VPC. Linux instances are in a subnet that is not publicly accessible, and they are set up with a security group that allows SSH access from the security group attached to the underlying EC2 instance running the bastion host. Bastion host users connect to the bastion host to connect to the Linux instances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0020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8. Egress Only Internet Gateways (EIGWs)</a:t>
            </a:r>
          </a:p>
        </p:txBody>
      </p:sp>
      <p:sp>
        <p:nvSpPr>
          <p:cNvPr id="3" name="Content Placeholder 2"/>
          <p:cNvSpPr>
            <a:spLocks noGrp="1"/>
          </p:cNvSpPr>
          <p:nvPr>
            <p:ph idx="1"/>
          </p:nvPr>
        </p:nvSpPr>
        <p:spPr>
          <a:xfrm>
            <a:off x="172121" y="1129553"/>
            <a:ext cx="11896614" cy="5108409"/>
          </a:xfrm>
        </p:spPr>
        <p:txBody>
          <a:bodyPr>
            <a:noAutofit/>
          </a:bodyPr>
          <a:lstStyle/>
          <a:p>
            <a:r>
              <a:rPr lang="en-US" sz="2400" dirty="0"/>
              <a:t>One of the goals of the IPv6 protocol is to provide end-to-end connectivity. As such, Amazon does not support NAT for IPv6. </a:t>
            </a:r>
          </a:p>
          <a:p>
            <a:r>
              <a:rPr lang="en-US" sz="2400" dirty="0"/>
              <a:t>Each instance that is enabled for IPv6 packet processing has at least one GUA. As the name implies, these </a:t>
            </a:r>
            <a:r>
              <a:rPr lang="en-US" sz="2400" b="1" i="1" dirty="0">
                <a:solidFill>
                  <a:schemeClr val="accent6">
                    <a:lumMod val="50000"/>
                  </a:schemeClr>
                </a:solidFill>
              </a:rPr>
              <a:t>addresses are unique and global </a:t>
            </a:r>
            <a:r>
              <a:rPr lang="en-US" sz="2400" dirty="0"/>
              <a:t>in scope and are public, routable IPv6 addresses.</a:t>
            </a:r>
          </a:p>
          <a:p>
            <a:r>
              <a:rPr lang="en-US" sz="2400" dirty="0"/>
              <a:t>In order to provide a semantically similar experience to NAT for IPv6, Amazon created the </a:t>
            </a:r>
            <a:r>
              <a:rPr lang="en-US" sz="2400" b="1" i="1" dirty="0">
                <a:solidFill>
                  <a:schemeClr val="accent6">
                    <a:lumMod val="50000"/>
                  </a:schemeClr>
                </a:solidFill>
              </a:rPr>
              <a:t>egress-only Internet gateway (EIGW) </a:t>
            </a:r>
            <a:r>
              <a:rPr lang="en-US" sz="2400" dirty="0"/>
              <a:t>. The EIGW is a horizontally-scaled, redundant, and highly-available</a:t>
            </a:r>
          </a:p>
          <a:p>
            <a:r>
              <a:rPr lang="en-US" sz="2400" dirty="0"/>
              <a:t>Unlike a NAT instance or a NAT gateway, the EIGW performs no address translation function.</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36397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sz="4000" b="1" dirty="0">
                <a:solidFill>
                  <a:schemeClr val="accent6">
                    <a:lumMod val="50000"/>
                  </a:schemeClr>
                </a:solidFill>
              </a:rPr>
              <a:t>9. Virtual Private Gateways (VGWs),Customer Gateways, and Virtual Private Networks (VPNs)</a:t>
            </a:r>
            <a:endParaRPr lang="en-US" b="1" dirty="0">
              <a:solidFill>
                <a:schemeClr val="accent6">
                  <a:lumMod val="50000"/>
                </a:schemeClr>
              </a:solidFill>
            </a:endParaRP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p:cNvPicPr>
            <a:picLocks noChangeAspect="1"/>
          </p:cNvPicPr>
          <p:nvPr/>
        </p:nvPicPr>
        <p:blipFill>
          <a:blip r:embed="rId2"/>
          <a:stretch>
            <a:fillRect/>
          </a:stretch>
        </p:blipFill>
        <p:spPr>
          <a:xfrm>
            <a:off x="243840" y="1337933"/>
            <a:ext cx="6871848" cy="3193140"/>
          </a:xfrm>
          <a:prstGeom prst="rect">
            <a:avLst/>
          </a:prstGeom>
        </p:spPr>
      </p:pic>
      <p:sp>
        <p:nvSpPr>
          <p:cNvPr id="6" name="Rectangle 5"/>
          <p:cNvSpPr/>
          <p:nvPr/>
        </p:nvSpPr>
        <p:spPr>
          <a:xfrm>
            <a:off x="7201989" y="1217751"/>
            <a:ext cx="4990011" cy="1200329"/>
          </a:xfrm>
          <a:prstGeom prst="rect">
            <a:avLst/>
          </a:prstGeom>
        </p:spPr>
        <p:txBody>
          <a:bodyPr wrap="square">
            <a:spAutoFit/>
          </a:bodyPr>
          <a:lstStyle/>
          <a:p>
            <a:r>
              <a:rPr lang="en-US" dirty="0"/>
              <a:t>By default, instances that you launch into a VPC cannot communicate with a remote network. To connect your VPC to your remote network (that is, create a virtual private network or VPN connection)</a:t>
            </a:r>
          </a:p>
        </p:txBody>
      </p:sp>
      <p:sp>
        <p:nvSpPr>
          <p:cNvPr id="7" name="Rectangle 6"/>
          <p:cNvSpPr/>
          <p:nvPr/>
        </p:nvSpPr>
        <p:spPr>
          <a:xfrm>
            <a:off x="278674" y="4412627"/>
            <a:ext cx="11660777" cy="2031325"/>
          </a:xfrm>
          <a:prstGeom prst="rect">
            <a:avLst/>
          </a:prstGeom>
        </p:spPr>
        <p:txBody>
          <a:bodyPr wrap="square">
            <a:spAutoFit/>
          </a:bodyPr>
          <a:lstStyle/>
          <a:p>
            <a:pPr marL="285750" indent="-285750">
              <a:buFont typeface="Arial" panose="020B0604020202020204" pitchFamily="34" charset="0"/>
              <a:buChar char="•"/>
            </a:pPr>
            <a:r>
              <a:rPr lang="en-US" dirty="0"/>
              <a:t>Create a new virtual gateway device (called a virtual private network (VPN) gateway) and attach it to your VPC.</a:t>
            </a:r>
          </a:p>
          <a:p>
            <a:pPr marL="285750" indent="-285750">
              <a:buFont typeface="Arial" panose="020B0604020202020204" pitchFamily="34" charset="0"/>
              <a:buChar char="•"/>
            </a:pPr>
            <a:r>
              <a:rPr lang="en-US" dirty="0"/>
              <a:t>Define the configuration of the VPN device or the customer gateway. The customer gateway is not a device but an AWS resource that provides information to AWS about your VPN device.</a:t>
            </a:r>
          </a:p>
          <a:p>
            <a:pPr marL="285750" indent="-285750">
              <a:buFont typeface="Arial" panose="020B0604020202020204" pitchFamily="34" charset="0"/>
              <a:buChar char="•"/>
            </a:pPr>
            <a:r>
              <a:rPr lang="en-US" dirty="0"/>
              <a:t>Create a custom route table to point corporate data center-bound traffic to the VPN gateway. You also must update security group rules. </a:t>
            </a:r>
          </a:p>
          <a:p>
            <a:pPr marL="285750" indent="-285750">
              <a:buFont typeface="Arial" panose="020B0604020202020204" pitchFamily="34" charset="0"/>
              <a:buChar char="•"/>
            </a:pPr>
            <a:r>
              <a:rPr lang="en-US" dirty="0"/>
              <a:t>Establish an AWS Site-to-Site VPN (Site-to-Site VPN) connection to link the two systems together.</a:t>
            </a:r>
          </a:p>
          <a:p>
            <a:pPr marL="285750" indent="-285750">
              <a:buFont typeface="Arial" panose="020B0604020202020204" pitchFamily="34" charset="0"/>
              <a:buChar char="•"/>
            </a:pPr>
            <a:r>
              <a:rPr lang="en-US" dirty="0"/>
              <a:t>Configure routing to pass traffic through the connection. </a:t>
            </a:r>
          </a:p>
        </p:txBody>
      </p:sp>
    </p:spTree>
    <p:extLst>
      <p:ext uri="{BB962C8B-B14F-4D97-AF65-F5344CB8AC3E}">
        <p14:creationId xmlns:p14="http://schemas.microsoft.com/office/powerpoint/2010/main" val="211326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931817"/>
          </a:xfrm>
        </p:spPr>
        <p:txBody>
          <a:bodyPr>
            <a:normAutofit/>
          </a:bodyPr>
          <a:lstStyle/>
          <a:p>
            <a:r>
              <a:rPr lang="en-US" sz="4000" b="1" dirty="0">
                <a:solidFill>
                  <a:schemeClr val="accent6">
                    <a:lumMod val="50000"/>
                  </a:schemeClr>
                </a:solidFill>
              </a:rPr>
              <a:t>9. Direct Connect</a:t>
            </a:r>
            <a:endParaRPr lang="en-US" b="1" dirty="0">
              <a:solidFill>
                <a:schemeClr val="accent6">
                  <a:lumMod val="50000"/>
                </a:schemeClr>
              </a:solidFill>
            </a:endParaRP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2"/>
          <a:stretch>
            <a:fillRect/>
          </a:stretch>
        </p:blipFill>
        <p:spPr>
          <a:xfrm>
            <a:off x="5275625" y="199260"/>
            <a:ext cx="6916375" cy="3496711"/>
          </a:xfrm>
          <a:prstGeom prst="rect">
            <a:avLst/>
          </a:prstGeom>
        </p:spPr>
      </p:pic>
      <p:sp>
        <p:nvSpPr>
          <p:cNvPr id="9" name="Left Arrow 8"/>
          <p:cNvSpPr/>
          <p:nvPr/>
        </p:nvSpPr>
        <p:spPr>
          <a:xfrm rot="20739944">
            <a:off x="10466055" y="1283233"/>
            <a:ext cx="959821" cy="162567"/>
          </a:xfrm>
          <a:prstGeom prst="leftArrow">
            <a:avLst/>
          </a:prstGeom>
          <a:solidFill>
            <a:schemeClr val="accent6">
              <a:lumMod val="50000"/>
            </a:schemeClr>
          </a:solidFill>
          <a:ln>
            <a:solidFill>
              <a:schemeClr val="accent6">
                <a:lumMod val="50000"/>
              </a:schemeClr>
            </a:solidFill>
          </a:ln>
          <a:effectLst>
            <a:glow rad="101600">
              <a:schemeClr val="accent6">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0628" y="738953"/>
            <a:ext cx="5129349" cy="2031325"/>
          </a:xfrm>
          <a:prstGeom prst="rect">
            <a:avLst/>
          </a:prstGeom>
        </p:spPr>
        <p:txBody>
          <a:bodyPr wrap="square">
            <a:spAutoFit/>
          </a:bodyPr>
          <a:lstStyle/>
          <a:p>
            <a:r>
              <a:rPr lang="en-US" dirty="0"/>
              <a:t>AWS Direct Connect is a network service that provides an alternative to using the Internet to connect a customer’s </a:t>
            </a:r>
            <a:r>
              <a:rPr lang="en-US" dirty="0" err="1"/>
              <a:t>on-premise</a:t>
            </a:r>
            <a:r>
              <a:rPr lang="en-US" dirty="0"/>
              <a:t> sites to AWS.</a:t>
            </a:r>
          </a:p>
          <a:p>
            <a:endParaRPr lang="en-US" dirty="0"/>
          </a:p>
          <a:p>
            <a:r>
              <a:rPr lang="en-US" dirty="0"/>
              <a:t>Data is transmitted through a private network connection between AWS and a customer’s datacenter or corporate network.</a:t>
            </a:r>
          </a:p>
        </p:txBody>
      </p:sp>
      <p:sp>
        <p:nvSpPr>
          <p:cNvPr id="11" name="Rectangle 10"/>
          <p:cNvSpPr/>
          <p:nvPr/>
        </p:nvSpPr>
        <p:spPr>
          <a:xfrm>
            <a:off x="95794" y="2887682"/>
            <a:ext cx="11808823" cy="3693319"/>
          </a:xfrm>
          <a:prstGeom prst="rect">
            <a:avLst/>
          </a:prstGeom>
        </p:spPr>
        <p:txBody>
          <a:bodyPr wrap="square">
            <a:spAutoFit/>
          </a:bodyPr>
          <a:lstStyle/>
          <a:p>
            <a:r>
              <a:rPr lang="en-US" dirty="0"/>
              <a:t>Benefits:</a:t>
            </a:r>
          </a:p>
          <a:p>
            <a:pPr lvl="1"/>
            <a:r>
              <a:rPr lang="en-US" dirty="0"/>
              <a:t>• Reduce cost when using large volumes of traffic</a:t>
            </a:r>
          </a:p>
          <a:p>
            <a:pPr lvl="1"/>
            <a:r>
              <a:rPr lang="en-US" dirty="0"/>
              <a:t>• Increase reliability (predictable performance)</a:t>
            </a:r>
          </a:p>
          <a:p>
            <a:pPr lvl="1"/>
            <a:r>
              <a:rPr lang="en-US" dirty="0"/>
              <a:t>• Increase bandwidth (predictable bandwidth)</a:t>
            </a:r>
          </a:p>
          <a:p>
            <a:pPr lvl="1"/>
            <a:r>
              <a:rPr lang="en-US" dirty="0"/>
              <a:t>• Decrease latency</a:t>
            </a:r>
          </a:p>
          <a:p>
            <a:pPr marL="285750" indent="-285750">
              <a:buFont typeface="Arial" panose="020B0604020202020204" pitchFamily="34" charset="0"/>
              <a:buChar char="•"/>
            </a:pPr>
            <a:r>
              <a:rPr lang="en-US" dirty="0"/>
              <a:t>Each AWS Direct Connect connection can be configured with one or more virtual interfaces (VIFs).</a:t>
            </a:r>
          </a:p>
          <a:p>
            <a:pPr marL="285750" indent="-285750">
              <a:buFont typeface="Arial" panose="020B0604020202020204" pitchFamily="34" charset="0"/>
              <a:buChar char="•"/>
            </a:pPr>
            <a:r>
              <a:rPr lang="en-US" dirty="0"/>
              <a:t>Public VIFs allow access to public services such as S3, EC2 and </a:t>
            </a:r>
            <a:r>
              <a:rPr lang="en-US" dirty="0" err="1"/>
              <a:t>DynamoDB</a:t>
            </a:r>
            <a:r>
              <a:rPr lang="en-US" dirty="0"/>
              <a:t>.</a:t>
            </a:r>
          </a:p>
          <a:p>
            <a:pPr marL="285750" indent="-285750">
              <a:buFont typeface="Arial" panose="020B0604020202020204" pitchFamily="34" charset="0"/>
              <a:buChar char="•"/>
            </a:pPr>
            <a:r>
              <a:rPr lang="en-US" dirty="0"/>
              <a:t>Private VIFs allow access to your VPC.</a:t>
            </a:r>
          </a:p>
          <a:p>
            <a:pPr marL="285750" indent="-285750">
              <a:buFont typeface="Arial" panose="020B0604020202020204" pitchFamily="34" charset="0"/>
              <a:buChar char="•"/>
            </a:pPr>
            <a:r>
              <a:rPr lang="en-US" dirty="0"/>
              <a:t>From Direct Connect you can connect to all AZs within the region.</a:t>
            </a:r>
          </a:p>
          <a:p>
            <a:pPr marL="285750" indent="-285750">
              <a:buFont typeface="Arial" panose="020B0604020202020204" pitchFamily="34" charset="0"/>
              <a:buChar char="•"/>
            </a:pPr>
            <a:r>
              <a:rPr lang="en-US" dirty="0"/>
              <a:t>You can establish </a:t>
            </a:r>
            <a:r>
              <a:rPr lang="en-US" dirty="0" err="1"/>
              <a:t>IPSec</a:t>
            </a:r>
            <a:r>
              <a:rPr lang="en-US" dirty="0"/>
              <a:t> connections over public VIFs to remote regions.</a:t>
            </a:r>
          </a:p>
          <a:p>
            <a:pPr marL="285750" indent="-285750">
              <a:buFont typeface="Arial" panose="020B0604020202020204" pitchFamily="34" charset="0"/>
              <a:buChar char="•"/>
            </a:pPr>
            <a:r>
              <a:rPr lang="en-US" dirty="0"/>
              <a:t>Direct Connect is charged by port hours and data transfer. Available in 1Gbps and 10Gbps.</a:t>
            </a:r>
          </a:p>
          <a:p>
            <a:pPr marL="285750" indent="-285750">
              <a:buFont typeface="Arial" panose="020B0604020202020204" pitchFamily="34" charset="0"/>
              <a:buChar char="•"/>
            </a:pPr>
            <a:r>
              <a:rPr lang="en-US" dirty="0"/>
              <a:t>Speeds of 50Mbps, 100Mbps, 200Mbps, 300Mbps, 400Mbps, and 500Mbps can be purchased through AWS Direct Connect Partners.</a:t>
            </a:r>
          </a:p>
        </p:txBody>
      </p:sp>
    </p:spTree>
    <p:extLst>
      <p:ext uri="{BB962C8B-B14F-4D97-AF65-F5344CB8AC3E}">
        <p14:creationId xmlns:p14="http://schemas.microsoft.com/office/powerpoint/2010/main" val="109359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10000" fill="hold" grpId="0" nodeType="withEffect">
                                  <p:stCondLst>
                                    <p:cond delay="100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10. VPC Endpoints </a:t>
            </a:r>
          </a:p>
        </p:txBody>
      </p:sp>
      <p:sp>
        <p:nvSpPr>
          <p:cNvPr id="3" name="Content Placeholder 2"/>
          <p:cNvSpPr>
            <a:spLocks noGrp="1"/>
          </p:cNvSpPr>
          <p:nvPr>
            <p:ph idx="1"/>
          </p:nvPr>
        </p:nvSpPr>
        <p:spPr>
          <a:xfrm>
            <a:off x="172121" y="1129553"/>
            <a:ext cx="6664108" cy="5108409"/>
          </a:xfrm>
        </p:spPr>
        <p:txBody>
          <a:bodyPr>
            <a:noAutofit/>
          </a:bodyPr>
          <a:lstStyle/>
          <a:p>
            <a:r>
              <a:rPr lang="en-US" sz="2000" dirty="0"/>
              <a:t>A VPC endpoint enables you to connect your VPC privately to supported AWS services and VPC endpoint services (powered by AWS </a:t>
            </a:r>
            <a:r>
              <a:rPr lang="en-US" sz="2000" dirty="0" err="1"/>
              <a:t>PrivateLink</a:t>
            </a:r>
            <a:r>
              <a:rPr lang="en-US" sz="2000" dirty="0"/>
              <a:t>) without requiring an Internet gateway, NAT device, VPN connection, or AWS Direct Connect connection. </a:t>
            </a:r>
          </a:p>
          <a:p>
            <a:r>
              <a:rPr lang="en-US" sz="2000" dirty="0"/>
              <a:t>VPC endpoints are horizontally-scaled, redundant, and highly available. </a:t>
            </a:r>
          </a:p>
          <a:p>
            <a:r>
              <a:rPr lang="en-US" sz="2000" dirty="0"/>
              <a:t>There are two types of VPC endpoints: </a:t>
            </a:r>
          </a:p>
          <a:p>
            <a:pPr lvl="1"/>
            <a:r>
              <a:rPr lang="en-US" sz="1800" b="1" dirty="0"/>
              <a:t>Interface </a:t>
            </a:r>
          </a:p>
          <a:p>
            <a:pPr lvl="1"/>
            <a:r>
              <a:rPr lang="en-US" sz="1800" b="1" dirty="0"/>
              <a:t>Gateway.</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p:cNvPicPr>
            <a:picLocks noChangeAspect="1"/>
          </p:cNvPicPr>
          <p:nvPr/>
        </p:nvPicPr>
        <p:blipFill>
          <a:blip r:embed="rId2"/>
          <a:stretch>
            <a:fillRect/>
          </a:stretch>
        </p:blipFill>
        <p:spPr>
          <a:xfrm>
            <a:off x="6785529" y="130629"/>
            <a:ext cx="5406471" cy="4118182"/>
          </a:xfrm>
          <a:prstGeom prst="rect">
            <a:avLst/>
          </a:prstGeom>
        </p:spPr>
      </p:pic>
      <p:sp>
        <p:nvSpPr>
          <p:cNvPr id="6" name="Rectangle 5"/>
          <p:cNvSpPr/>
          <p:nvPr/>
        </p:nvSpPr>
        <p:spPr>
          <a:xfrm>
            <a:off x="278673" y="4328385"/>
            <a:ext cx="11617235" cy="2031325"/>
          </a:xfrm>
          <a:prstGeom prst="rect">
            <a:avLst/>
          </a:prstGeom>
        </p:spPr>
        <p:txBody>
          <a:bodyPr wrap="square">
            <a:spAutoFit/>
          </a:bodyPr>
          <a:lstStyle/>
          <a:p>
            <a:pPr marL="285750" indent="-285750">
              <a:buFont typeface="Arial" panose="020B0604020202020204" pitchFamily="34" charset="0"/>
              <a:buChar char="•"/>
            </a:pPr>
            <a:r>
              <a:rPr lang="en-US" dirty="0"/>
              <a:t>Interface endpoints (powered by AWS </a:t>
            </a:r>
            <a:r>
              <a:rPr lang="en-US" dirty="0" err="1"/>
              <a:t>PrivateLink</a:t>
            </a:r>
            <a:r>
              <a:rPr lang="en-US" dirty="0"/>
              <a:t>) use an elastic network interface in your VPC with a private IP address that serves as an entry point for traffic destined to a supported service. Gateway endpoints use a route table target for a specified route in your route table for supported services. Interface endpoints support Amazon Kinesis Streams, Elastic Load Balancing API, Amazon EC2 API, Amazon EC2 Systems Manager (SSM), AWS Service Catalog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Gateway endpoints currently support communication with Amazon Simple Storage Service (Amazon S3) and Amazon </a:t>
            </a:r>
            <a:r>
              <a:rPr lang="en-US" dirty="0" err="1"/>
              <a:t>DynamoDB</a:t>
            </a:r>
            <a:r>
              <a:rPr lang="en-US" dirty="0"/>
              <a:t>.</a:t>
            </a:r>
          </a:p>
        </p:txBody>
      </p:sp>
    </p:spTree>
    <p:extLst>
      <p:ext uri="{BB962C8B-B14F-4D97-AF65-F5344CB8AC3E}">
        <p14:creationId xmlns:p14="http://schemas.microsoft.com/office/powerpoint/2010/main" val="1181301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11. VPC Peering</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200298" y="1061170"/>
            <a:ext cx="7811588" cy="1754326"/>
          </a:xfrm>
          <a:prstGeom prst="rect">
            <a:avLst/>
          </a:prstGeom>
        </p:spPr>
        <p:txBody>
          <a:bodyPr wrap="square">
            <a:spAutoFit/>
          </a:bodyPr>
          <a:lstStyle/>
          <a:p>
            <a:pPr marL="285750" indent="-285750">
              <a:buFont typeface="Arial" panose="020B0604020202020204" pitchFamily="34" charset="0"/>
              <a:buChar char="•"/>
            </a:pPr>
            <a:r>
              <a:rPr lang="en-US" dirty="0"/>
              <a:t>A VPC peering connection is a networking connection between two VPCs that enables you to route traffic between them privately. </a:t>
            </a:r>
          </a:p>
          <a:p>
            <a:pPr marL="285750" indent="-285750">
              <a:buFont typeface="Arial" panose="020B0604020202020204" pitchFamily="34" charset="0"/>
              <a:buChar char="•"/>
            </a:pPr>
            <a:r>
              <a:rPr lang="en-US" dirty="0"/>
              <a:t>Instances in either VPC can communicate with each other as if they are within the same network. </a:t>
            </a:r>
          </a:p>
          <a:p>
            <a:pPr marL="285750" indent="-285750">
              <a:buFont typeface="Arial" panose="020B0604020202020204" pitchFamily="34" charset="0"/>
              <a:buChar char="•"/>
            </a:pPr>
            <a:r>
              <a:rPr lang="en-US" dirty="0"/>
              <a:t>You can create a VPC peering connection between your own VPCs, with a VPC in </a:t>
            </a:r>
            <a:r>
              <a:rPr lang="en-US" b="1" i="1" dirty="0">
                <a:solidFill>
                  <a:schemeClr val="accent6">
                    <a:lumMod val="50000"/>
                  </a:schemeClr>
                </a:solidFill>
              </a:rPr>
              <a:t>another AWS account</a:t>
            </a:r>
            <a:r>
              <a:rPr lang="en-US" dirty="0"/>
              <a:t>, or with a VPC in a </a:t>
            </a:r>
            <a:r>
              <a:rPr lang="en-US" b="1" i="1" dirty="0">
                <a:solidFill>
                  <a:schemeClr val="accent6">
                    <a:lumMod val="50000"/>
                  </a:schemeClr>
                </a:solidFill>
              </a:rPr>
              <a:t>different AWS Region</a:t>
            </a:r>
            <a:r>
              <a:rPr lang="en-US" dirty="0"/>
              <a:t>. </a:t>
            </a:r>
          </a:p>
        </p:txBody>
      </p:sp>
      <p:pic>
        <p:nvPicPr>
          <p:cNvPr id="6" name="Picture 5"/>
          <p:cNvPicPr>
            <a:picLocks noChangeAspect="1"/>
          </p:cNvPicPr>
          <p:nvPr/>
        </p:nvPicPr>
        <p:blipFill>
          <a:blip r:embed="rId2"/>
          <a:stretch>
            <a:fillRect/>
          </a:stretch>
        </p:blipFill>
        <p:spPr>
          <a:xfrm>
            <a:off x="8013110" y="165475"/>
            <a:ext cx="4178890" cy="1992890"/>
          </a:xfrm>
          <a:prstGeom prst="rect">
            <a:avLst/>
          </a:prstGeom>
        </p:spPr>
      </p:pic>
      <p:sp>
        <p:nvSpPr>
          <p:cNvPr id="7" name="Rectangle 6"/>
          <p:cNvSpPr/>
          <p:nvPr/>
        </p:nvSpPr>
        <p:spPr>
          <a:xfrm>
            <a:off x="339633" y="2641104"/>
            <a:ext cx="11617235" cy="2031325"/>
          </a:xfrm>
          <a:prstGeom prst="rect">
            <a:avLst/>
          </a:prstGeom>
        </p:spPr>
        <p:txBody>
          <a:bodyPr wrap="square">
            <a:spAutoFit/>
          </a:bodyPr>
          <a:lstStyle/>
          <a:p>
            <a:endParaRPr lang="en-US" dirty="0"/>
          </a:p>
          <a:p>
            <a:r>
              <a:rPr lang="en-US" dirty="0"/>
              <a:t>VPC peering has some restrictions: </a:t>
            </a:r>
          </a:p>
          <a:p>
            <a:pPr marL="285750" indent="-285750">
              <a:buFont typeface="Arial" panose="020B0604020202020204" pitchFamily="34" charset="0"/>
              <a:buChar char="•"/>
            </a:pPr>
            <a:r>
              <a:rPr lang="en-US" dirty="0"/>
              <a:t>IP address ranges cannot overlap. </a:t>
            </a:r>
          </a:p>
          <a:p>
            <a:pPr marL="285750" indent="-285750">
              <a:buFont typeface="Arial" panose="020B0604020202020204" pitchFamily="34" charset="0"/>
              <a:buChar char="•"/>
            </a:pPr>
            <a:r>
              <a:rPr lang="en-US" dirty="0"/>
              <a:t>Transitive peering is not supported. For example, suppose that you have three VPCs: A, B, and C. VPC A is connected to VPC B, and VPC A is connected to VPC C. However, VPC B is not connected to VPC C implicitly. To connect VPC B to VPC C, you must explicitly establish that connectivity. </a:t>
            </a:r>
          </a:p>
          <a:p>
            <a:pPr marL="285750" indent="-285750">
              <a:buFont typeface="Arial" panose="020B0604020202020204" pitchFamily="34" charset="0"/>
              <a:buChar char="•"/>
            </a:pPr>
            <a:r>
              <a:rPr lang="en-US" dirty="0"/>
              <a:t>You can only have one peering resource between the same two VPCs.</a:t>
            </a:r>
          </a:p>
        </p:txBody>
      </p:sp>
      <p:pic>
        <p:nvPicPr>
          <p:cNvPr id="8" name="Picture 7"/>
          <p:cNvPicPr>
            <a:picLocks noChangeAspect="1"/>
          </p:cNvPicPr>
          <p:nvPr/>
        </p:nvPicPr>
        <p:blipFill>
          <a:blip r:embed="rId3"/>
          <a:stretch>
            <a:fillRect/>
          </a:stretch>
        </p:blipFill>
        <p:spPr>
          <a:xfrm>
            <a:off x="8658497" y="4308662"/>
            <a:ext cx="3176451" cy="2082340"/>
          </a:xfrm>
          <a:prstGeom prst="rect">
            <a:avLst/>
          </a:prstGeom>
        </p:spPr>
      </p:pic>
    </p:spTree>
    <p:extLst>
      <p:ext uri="{BB962C8B-B14F-4D97-AF65-F5344CB8AC3E}">
        <p14:creationId xmlns:p14="http://schemas.microsoft.com/office/powerpoint/2010/main" val="2665495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12. Placement Groups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365759" y="1108728"/>
            <a:ext cx="10929257" cy="923330"/>
          </a:xfrm>
          <a:prstGeom prst="rect">
            <a:avLst/>
          </a:prstGeom>
        </p:spPr>
        <p:txBody>
          <a:bodyPr wrap="square">
            <a:spAutoFit/>
          </a:bodyPr>
          <a:lstStyle/>
          <a:p>
            <a:pPr marL="285750" indent="-285750">
              <a:buFont typeface="Arial" panose="020B0604020202020204" pitchFamily="34" charset="0"/>
              <a:buChar char="•"/>
            </a:pPr>
            <a:r>
              <a:rPr lang="en-US" dirty="0"/>
              <a:t>Placement groups are logical groupings of instances within a single Availability Zone.</a:t>
            </a:r>
          </a:p>
          <a:p>
            <a:pPr marL="285750" indent="-285750">
              <a:buFont typeface="Arial" panose="020B0604020202020204" pitchFamily="34" charset="0"/>
              <a:buChar char="•"/>
            </a:pPr>
            <a:r>
              <a:rPr lang="en-US" dirty="0"/>
              <a:t>Instances in the placement group are proximate in the Amazon network infrastructure, delivering low latency,</a:t>
            </a:r>
          </a:p>
          <a:p>
            <a:r>
              <a:rPr lang="en-US" dirty="0"/>
              <a:t>high packet-per-second performance, and high network throughput. </a:t>
            </a:r>
          </a:p>
        </p:txBody>
      </p:sp>
      <p:pic>
        <p:nvPicPr>
          <p:cNvPr id="6" name="Picture 5"/>
          <p:cNvPicPr>
            <a:picLocks noChangeAspect="1"/>
          </p:cNvPicPr>
          <p:nvPr/>
        </p:nvPicPr>
        <p:blipFill>
          <a:blip r:embed="rId2"/>
          <a:stretch>
            <a:fillRect/>
          </a:stretch>
        </p:blipFill>
        <p:spPr>
          <a:xfrm>
            <a:off x="64722" y="3788229"/>
            <a:ext cx="1967950" cy="1759132"/>
          </a:xfrm>
          <a:prstGeom prst="rect">
            <a:avLst/>
          </a:prstGeom>
        </p:spPr>
      </p:pic>
      <p:sp>
        <p:nvSpPr>
          <p:cNvPr id="7" name="Rectangle 6"/>
          <p:cNvSpPr/>
          <p:nvPr/>
        </p:nvSpPr>
        <p:spPr>
          <a:xfrm>
            <a:off x="2011679" y="3815418"/>
            <a:ext cx="6871064" cy="1754326"/>
          </a:xfrm>
          <a:prstGeom prst="rect">
            <a:avLst/>
          </a:prstGeom>
        </p:spPr>
        <p:txBody>
          <a:bodyPr wrap="square">
            <a:spAutoFit/>
          </a:bodyPr>
          <a:lstStyle/>
          <a:p>
            <a:r>
              <a:rPr lang="en-US" dirty="0"/>
              <a:t>The following instance types are supported:</a:t>
            </a:r>
          </a:p>
          <a:p>
            <a:endParaRPr lang="en-US" dirty="0"/>
          </a:p>
          <a:p>
            <a:pPr marL="285750" indent="-285750">
              <a:buFont typeface="Arial" panose="020B0604020202020204" pitchFamily="34" charset="0"/>
              <a:buChar char="•"/>
            </a:pPr>
            <a:r>
              <a:rPr lang="en-US" dirty="0"/>
              <a:t>Current generation instances, except for burstable performance instances (for example, T2) and Mac1 instances.</a:t>
            </a:r>
          </a:p>
          <a:p>
            <a:pPr marL="285750" indent="-285750">
              <a:buFont typeface="Arial" panose="020B0604020202020204" pitchFamily="34" charset="0"/>
              <a:buChar char="•"/>
            </a:pPr>
            <a:r>
              <a:rPr lang="en-US" dirty="0"/>
              <a:t>The following previous generation instances: A1, C3, cc2.8xlarge, cr1.8xlarge, G2, hs1.8xlarge, I2, and R3.</a:t>
            </a:r>
          </a:p>
        </p:txBody>
      </p:sp>
      <p:sp>
        <p:nvSpPr>
          <p:cNvPr id="8" name="Rectangle 7"/>
          <p:cNvSpPr/>
          <p:nvPr/>
        </p:nvSpPr>
        <p:spPr>
          <a:xfrm>
            <a:off x="313509" y="2030667"/>
            <a:ext cx="11364686" cy="1477328"/>
          </a:xfrm>
          <a:prstGeom prst="rect">
            <a:avLst/>
          </a:prstGeom>
        </p:spPr>
        <p:txBody>
          <a:bodyPr wrap="square">
            <a:spAutoFit/>
          </a:bodyPr>
          <a:lstStyle/>
          <a:p>
            <a:r>
              <a:rPr lang="en-US" dirty="0"/>
              <a:t>You can create a placement group using one of the following placement strategies:</a:t>
            </a:r>
          </a:p>
          <a:p>
            <a:pPr marL="285750" indent="-285750">
              <a:buFont typeface="Wingdings" panose="05000000000000000000" pitchFamily="2" charset="2"/>
              <a:buChar char="ü"/>
            </a:pPr>
            <a:r>
              <a:rPr lang="en-US" dirty="0"/>
              <a:t>Cluster – packs instances close together typical of HPC applications.</a:t>
            </a:r>
          </a:p>
          <a:p>
            <a:pPr marL="285750" indent="-285750">
              <a:buFont typeface="Wingdings" panose="05000000000000000000" pitchFamily="2" charset="2"/>
              <a:buChar char="ü"/>
            </a:pPr>
            <a:r>
              <a:rPr lang="en-US" dirty="0"/>
              <a:t>Partition – spreads your instances across logical partitions such that groups of typically used by large distributed and replicated workloads, such as Hadoop, Cassandra, and Kafka.</a:t>
            </a:r>
          </a:p>
          <a:p>
            <a:pPr marL="285750" indent="-285750">
              <a:buFont typeface="Wingdings" panose="05000000000000000000" pitchFamily="2" charset="2"/>
              <a:buChar char="ü"/>
            </a:pPr>
            <a:r>
              <a:rPr lang="en-US" dirty="0"/>
              <a:t>Spread – strictly places a small group of instances across distinct underlying hardware to reduce correlated failures.</a:t>
            </a:r>
          </a:p>
        </p:txBody>
      </p:sp>
      <p:pic>
        <p:nvPicPr>
          <p:cNvPr id="9" name="Picture 8"/>
          <p:cNvPicPr>
            <a:picLocks noChangeAspect="1"/>
          </p:cNvPicPr>
          <p:nvPr/>
        </p:nvPicPr>
        <p:blipFill>
          <a:blip r:embed="rId3"/>
          <a:stretch>
            <a:fillRect/>
          </a:stretch>
        </p:blipFill>
        <p:spPr>
          <a:xfrm>
            <a:off x="8972550" y="3744506"/>
            <a:ext cx="2905941" cy="1759175"/>
          </a:xfrm>
          <a:prstGeom prst="rect">
            <a:avLst/>
          </a:prstGeom>
        </p:spPr>
      </p:pic>
    </p:spTree>
    <p:extLst>
      <p:ext uri="{BB962C8B-B14F-4D97-AF65-F5344CB8AC3E}">
        <p14:creationId xmlns:p14="http://schemas.microsoft.com/office/powerpoint/2010/main" val="986249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13. Elastic Network Interfaces </a:t>
            </a:r>
          </a:p>
        </p:txBody>
      </p:sp>
      <p:sp>
        <p:nvSpPr>
          <p:cNvPr id="3" name="Content Placeholder 2"/>
          <p:cNvSpPr>
            <a:spLocks noGrp="1"/>
          </p:cNvSpPr>
          <p:nvPr>
            <p:ph idx="1"/>
          </p:nvPr>
        </p:nvSpPr>
        <p:spPr>
          <a:xfrm>
            <a:off x="172121" y="1076654"/>
            <a:ext cx="7648176" cy="4697129"/>
          </a:xfrm>
        </p:spPr>
        <p:txBody>
          <a:bodyPr>
            <a:noAutofit/>
          </a:bodyPr>
          <a:lstStyle/>
          <a:p>
            <a:pPr>
              <a:buClr>
                <a:schemeClr val="tx1"/>
              </a:buClr>
            </a:pPr>
            <a:r>
              <a:rPr lang="en-US" sz="2400" dirty="0"/>
              <a:t>An elastic network interface is a </a:t>
            </a:r>
            <a:r>
              <a:rPr lang="en-US" sz="2400" b="1" i="1" dirty="0">
                <a:solidFill>
                  <a:schemeClr val="accent6">
                    <a:lumMod val="50000"/>
                  </a:schemeClr>
                </a:solidFill>
              </a:rPr>
              <a:t>virtual network interface </a:t>
            </a:r>
            <a:r>
              <a:rPr lang="en-US" sz="2400" dirty="0"/>
              <a:t>that you can:</a:t>
            </a:r>
          </a:p>
          <a:p>
            <a:pPr lvl="1">
              <a:buClr>
                <a:schemeClr val="tx1"/>
              </a:buClr>
            </a:pPr>
            <a:r>
              <a:rPr lang="en-US" dirty="0"/>
              <a:t>Attach to an instance.</a:t>
            </a:r>
          </a:p>
          <a:p>
            <a:pPr lvl="1">
              <a:buClr>
                <a:schemeClr val="tx1"/>
              </a:buClr>
            </a:pPr>
            <a:r>
              <a:rPr lang="en-US" dirty="0"/>
              <a:t>Detach from the instance, and attach to another instance to redirect network traffic.</a:t>
            </a:r>
          </a:p>
          <a:p>
            <a:pPr>
              <a:buClr>
                <a:schemeClr val="tx1"/>
              </a:buClr>
            </a:pPr>
            <a:r>
              <a:rPr lang="en-US" sz="2400" dirty="0"/>
              <a:t>Its </a:t>
            </a:r>
            <a:r>
              <a:rPr lang="en-US" sz="2400" b="1" i="1" dirty="0">
                <a:solidFill>
                  <a:schemeClr val="accent6">
                    <a:lumMod val="50000"/>
                  </a:schemeClr>
                </a:solidFill>
              </a:rPr>
              <a:t>attributes follow </a:t>
            </a:r>
            <a:r>
              <a:rPr lang="en-US" sz="2400" dirty="0"/>
              <a:t>when it is reattached to a new instance.</a:t>
            </a:r>
          </a:p>
          <a:p>
            <a:pPr>
              <a:buClr>
                <a:schemeClr val="tx1"/>
              </a:buClr>
            </a:pPr>
            <a:r>
              <a:rPr lang="en-US" sz="2400" dirty="0"/>
              <a:t>Each instance in your VPC has a </a:t>
            </a:r>
            <a:r>
              <a:rPr lang="en-US" sz="2400" b="1" i="1" dirty="0">
                <a:solidFill>
                  <a:schemeClr val="accent6">
                    <a:lumMod val="50000"/>
                  </a:schemeClr>
                </a:solidFill>
              </a:rPr>
              <a:t>default network interface </a:t>
            </a:r>
            <a:r>
              <a:rPr lang="en-US" sz="2400" dirty="0"/>
              <a:t>that is assigned a private IPv4 address from the IPv4 address range of your VPC.</a:t>
            </a:r>
          </a:p>
          <a:p>
            <a:pPr>
              <a:buClr>
                <a:schemeClr val="tx1"/>
              </a:buClr>
            </a:pPr>
            <a:r>
              <a:rPr lang="en-US" sz="2400" dirty="0"/>
              <a:t>Can attach during to hot( working),warm( stopped),cold (is being lunched)</a:t>
            </a:r>
          </a:p>
          <a:p>
            <a:pPr marL="457200" indent="-457200">
              <a:buFont typeface="+mj-lt"/>
              <a:buAutoNum type="arabicPeriod"/>
            </a:pPr>
            <a:endParaRPr lang="en-US" sz="2200" dirty="0"/>
          </a:p>
        </p:txBody>
      </p:sp>
      <p:pic>
        <p:nvPicPr>
          <p:cNvPr id="9" name="Picture 8"/>
          <p:cNvPicPr>
            <a:picLocks noChangeAspect="1"/>
          </p:cNvPicPr>
          <p:nvPr/>
        </p:nvPicPr>
        <p:blipFill>
          <a:blip r:embed="rId2"/>
          <a:stretch>
            <a:fillRect/>
          </a:stretch>
        </p:blipFill>
        <p:spPr>
          <a:xfrm>
            <a:off x="7640348" y="1034751"/>
            <a:ext cx="4551652" cy="4000864"/>
          </a:xfrm>
          <a:prstGeom prst="rect">
            <a:avLst/>
          </a:prstGeom>
        </p:spPr>
      </p:pic>
      <p:sp>
        <p:nvSpPr>
          <p:cNvPr id="10" name="Rectangle 9"/>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894065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fontScale="90000"/>
          </a:bodyPr>
          <a:lstStyle/>
          <a:p>
            <a:r>
              <a:rPr lang="en-US" b="1" dirty="0">
                <a:solidFill>
                  <a:schemeClr val="accent6">
                    <a:lumMod val="50000"/>
                  </a:schemeClr>
                </a:solidFill>
              </a:rPr>
              <a:t>14. Dynamic Host Configuration Protocol (DHCP)        Option Sets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217714" y="1202689"/>
            <a:ext cx="11773988" cy="5078313"/>
          </a:xfrm>
          <a:prstGeom prst="rect">
            <a:avLst/>
          </a:prstGeom>
        </p:spPr>
        <p:txBody>
          <a:bodyPr wrap="square">
            <a:spAutoFit/>
          </a:bodyPr>
          <a:lstStyle/>
          <a:p>
            <a:pPr marL="285750" indent="-285750">
              <a:buFont typeface="Arial" panose="020B0604020202020204" pitchFamily="34" charset="0"/>
              <a:buChar char="•"/>
            </a:pPr>
            <a:r>
              <a:rPr lang="en-US" dirty="0"/>
              <a:t>Dynamic Host Configuration Protocol (DHCP) is a standard for passing configuration information to hosts on an IP network. The options field of a DHCP message contains the configuration parameters. Some of those parameters are the domain name, domain name server, and the NetBIOS node type.</a:t>
            </a:r>
          </a:p>
          <a:p>
            <a:pPr marL="285750" indent="-285750">
              <a:buFont typeface="Arial" panose="020B0604020202020204" pitchFamily="34" charset="0"/>
              <a:buChar char="•"/>
            </a:pPr>
            <a:r>
              <a:rPr lang="en-US" dirty="0"/>
              <a:t>AWS automatically creates and associates a DHCP option set for your VPC upon creation and sets two options:</a:t>
            </a:r>
          </a:p>
          <a:p>
            <a:pPr marL="742950" lvl="1" indent="-285750">
              <a:buFont typeface="Arial" panose="020B0604020202020204" pitchFamily="34" charset="0"/>
              <a:buChar char="•"/>
            </a:pPr>
            <a:r>
              <a:rPr lang="en-US" i="1" dirty="0"/>
              <a:t>domain-name-servers: This defaults to </a:t>
            </a:r>
            <a:r>
              <a:rPr lang="en-US" i="1" dirty="0" err="1"/>
              <a:t>AmazonProvidedDNS</a:t>
            </a:r>
            <a:r>
              <a:rPr lang="en-US" i="1" dirty="0"/>
              <a:t>.</a:t>
            </a:r>
          </a:p>
          <a:p>
            <a:pPr marL="742950" lvl="1" indent="-285750">
              <a:buFont typeface="Arial" panose="020B0604020202020204" pitchFamily="34" charset="0"/>
              <a:buChar char="•"/>
            </a:pPr>
            <a:r>
              <a:rPr lang="en-US" i="1" dirty="0"/>
              <a:t>domain-name: This defaults to the internal Amazon domain name for your region.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AmazonProvidedDNS</a:t>
            </a:r>
            <a:r>
              <a:rPr lang="en-US" dirty="0"/>
              <a:t> is the Amazon DNS server. Amazon DNS, when enabled, allows Amazon EC2 instances to resolve domain names for destinations on the Internet and in a VPC peer in the same region.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DHCP option sets of a VPC allow you to change how host and domain names are assigned to your Amazon EC2 resources. To assign your own domain name to your instances, create a custom DHCP option set and assign it to your VPC. You can configure the following values within a DHCP option set:</a:t>
            </a:r>
          </a:p>
          <a:p>
            <a:pPr marL="742950" lvl="1" indent="-285750">
              <a:buFont typeface="Arial" panose="020B0604020202020204" pitchFamily="34" charset="0"/>
              <a:buChar char="•"/>
            </a:pPr>
            <a:r>
              <a:rPr lang="en-US" i="1" dirty="0"/>
              <a:t>domain-name-servers: The IP addresses of up to four domain name servers, separated by commas.</a:t>
            </a:r>
          </a:p>
          <a:p>
            <a:pPr marL="742950" lvl="1" indent="-285750">
              <a:buFont typeface="Arial" panose="020B0604020202020204" pitchFamily="34" charset="0"/>
              <a:buChar char="•"/>
            </a:pPr>
            <a:r>
              <a:rPr lang="en-US" i="1" dirty="0"/>
              <a:t>domain-name: Specify the desired domain name (for example, mycompany.com).</a:t>
            </a:r>
          </a:p>
          <a:p>
            <a:pPr marL="742950" lvl="1" indent="-285750">
              <a:buFont typeface="Arial" panose="020B0604020202020204" pitchFamily="34" charset="0"/>
              <a:buChar char="•"/>
            </a:pPr>
            <a:r>
              <a:rPr lang="en-US" i="1" dirty="0" err="1"/>
              <a:t>ntp</a:t>
            </a:r>
            <a:r>
              <a:rPr lang="en-US" i="1" dirty="0"/>
              <a:t>-servers: The IP addresses of up to four Network Time Protocol (NTP) </a:t>
            </a:r>
            <a:r>
              <a:rPr lang="en-US" i="1" dirty="0" err="1"/>
              <a:t>servers,separated</a:t>
            </a:r>
            <a:r>
              <a:rPr lang="en-US" i="1" dirty="0"/>
              <a:t> by commas.</a:t>
            </a:r>
          </a:p>
          <a:p>
            <a:pPr marL="742950" lvl="1" indent="-285750">
              <a:buFont typeface="Arial" panose="020B0604020202020204" pitchFamily="34" charset="0"/>
              <a:buChar char="•"/>
            </a:pPr>
            <a:r>
              <a:rPr lang="en-US" i="1" dirty="0" err="1"/>
              <a:t>netbios</a:t>
            </a:r>
            <a:r>
              <a:rPr lang="en-US" i="1" dirty="0"/>
              <a:t>-name-servers: The IP addresses of up to four NetBIOS name servers, separated by commas.</a:t>
            </a:r>
          </a:p>
          <a:p>
            <a:pPr marL="285750" indent="-285750">
              <a:buFont typeface="Arial" panose="020B0604020202020204" pitchFamily="34" charset="0"/>
              <a:buChar char="•"/>
            </a:pPr>
            <a:r>
              <a:rPr lang="en-US" dirty="0">
                <a:solidFill>
                  <a:srgbClr val="FF0000"/>
                </a:solidFill>
              </a:rPr>
              <a:t>Each VPC must have exactly one DHCP option set assigned to it.</a:t>
            </a:r>
          </a:p>
        </p:txBody>
      </p:sp>
    </p:spTree>
    <p:extLst>
      <p:ext uri="{BB962C8B-B14F-4D97-AF65-F5344CB8AC3E}">
        <p14:creationId xmlns:p14="http://schemas.microsoft.com/office/powerpoint/2010/main" val="389450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32" y="108341"/>
            <a:ext cx="10515600" cy="630695"/>
          </a:xfrm>
        </p:spPr>
        <p:txBody>
          <a:bodyPr>
            <a:noAutofit/>
          </a:bodyPr>
          <a:lstStyle/>
          <a:p>
            <a:r>
              <a:rPr lang="en-US" b="1" dirty="0">
                <a:solidFill>
                  <a:schemeClr val="accent6">
                    <a:lumMod val="50000"/>
                  </a:schemeClr>
                </a:solidFill>
              </a:rPr>
              <a:t>Basic Networking</a:t>
            </a: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5" name="Picture 24"/>
          <p:cNvPicPr>
            <a:picLocks noChangeAspect="1"/>
          </p:cNvPicPr>
          <p:nvPr/>
        </p:nvPicPr>
        <p:blipFill>
          <a:blip r:embed="rId2"/>
          <a:stretch>
            <a:fillRect/>
          </a:stretch>
        </p:blipFill>
        <p:spPr>
          <a:xfrm>
            <a:off x="1860117" y="1106134"/>
            <a:ext cx="6131490" cy="4057003"/>
          </a:xfrm>
          <a:prstGeom prst="rect">
            <a:avLst/>
          </a:prstGeom>
        </p:spPr>
      </p:pic>
      <p:sp>
        <p:nvSpPr>
          <p:cNvPr id="26" name="Rectangle 25"/>
          <p:cNvSpPr/>
          <p:nvPr/>
        </p:nvSpPr>
        <p:spPr>
          <a:xfrm>
            <a:off x="1822538" y="933190"/>
            <a:ext cx="2830882" cy="4277638"/>
          </a:xfrm>
          <a:prstGeom prst="rect">
            <a:avLst/>
          </a:prstGeom>
          <a:noFill/>
          <a:ln>
            <a:solidFill>
              <a:srgbClr val="FF0000"/>
            </a:solidFill>
          </a:ln>
          <a:effectLst>
            <a:glow rad="101600">
              <a:srgbClr val="C0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Callout 26"/>
          <p:cNvSpPr/>
          <p:nvPr/>
        </p:nvSpPr>
        <p:spPr>
          <a:xfrm>
            <a:off x="8110602" y="2079321"/>
            <a:ext cx="1215025" cy="701458"/>
          </a:xfrm>
          <a:prstGeom prst="wedgeEllipseCallout">
            <a:avLst>
              <a:gd name="adj1" fmla="val -54754"/>
              <a:gd name="adj2" fmla="val 368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223337" y="2260948"/>
            <a:ext cx="1334022" cy="369332"/>
          </a:xfrm>
          <a:prstGeom prst="rect">
            <a:avLst/>
          </a:prstGeom>
          <a:noFill/>
        </p:spPr>
        <p:txBody>
          <a:bodyPr wrap="square" rtlCol="0">
            <a:spAutoFit/>
          </a:bodyPr>
          <a:lstStyle/>
          <a:p>
            <a:r>
              <a:rPr lang="en-US" dirty="0"/>
              <a:t>Optional</a:t>
            </a:r>
          </a:p>
        </p:txBody>
      </p:sp>
      <p:sp>
        <p:nvSpPr>
          <p:cNvPr id="29" name="Oval Callout 28"/>
          <p:cNvSpPr/>
          <p:nvPr/>
        </p:nvSpPr>
        <p:spPr>
          <a:xfrm rot="10800000">
            <a:off x="371606" y="1924832"/>
            <a:ext cx="1215025" cy="701458"/>
          </a:xfrm>
          <a:prstGeom prst="wedgeEllipseCallout">
            <a:avLst>
              <a:gd name="adj1" fmla="val -64513"/>
              <a:gd name="adj2" fmla="val -169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59289" y="2068882"/>
            <a:ext cx="1334022" cy="369332"/>
          </a:xfrm>
          <a:prstGeom prst="rect">
            <a:avLst/>
          </a:prstGeom>
          <a:noFill/>
        </p:spPr>
        <p:txBody>
          <a:bodyPr wrap="square" rtlCol="0">
            <a:spAutoFit/>
          </a:bodyPr>
          <a:lstStyle/>
          <a:p>
            <a:r>
              <a:rPr lang="en-US" dirty="0"/>
              <a:t>Required</a:t>
            </a:r>
          </a:p>
        </p:txBody>
      </p:sp>
      <p:pic>
        <p:nvPicPr>
          <p:cNvPr id="31" name="Picture 30"/>
          <p:cNvPicPr>
            <a:picLocks noChangeAspect="1"/>
          </p:cNvPicPr>
          <p:nvPr/>
        </p:nvPicPr>
        <p:blipFill>
          <a:blip r:embed="rId3"/>
          <a:stretch>
            <a:fillRect/>
          </a:stretch>
        </p:blipFill>
        <p:spPr>
          <a:xfrm>
            <a:off x="1934162" y="5349460"/>
            <a:ext cx="6535743" cy="756978"/>
          </a:xfrm>
          <a:prstGeom prst="rect">
            <a:avLst/>
          </a:prstGeom>
        </p:spPr>
      </p:pic>
    </p:spTree>
    <p:extLst>
      <p:ext uri="{BB962C8B-B14F-4D97-AF65-F5344CB8AC3E}">
        <p14:creationId xmlns:p14="http://schemas.microsoft.com/office/powerpoint/2010/main" val="192989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9">
            <a:extLst>
              <a:ext uri="{FF2B5EF4-FFF2-40B4-BE49-F238E27FC236}">
                <a16:creationId xmlns:a16="http://schemas.microsoft.com/office/drawing/2014/main" id="{47DD59BC-65BB-490C-9333-D93EB5E0F61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78095" y="173131"/>
            <a:ext cx="914400" cy="914400"/>
          </a:xfrm>
          <a:prstGeom prst="rect">
            <a:avLst/>
          </a:prstGeom>
        </p:spPr>
      </p:pic>
      <p:sp>
        <p:nvSpPr>
          <p:cNvPr id="6" name="TextBox 5"/>
          <p:cNvSpPr txBox="1"/>
          <p:nvPr/>
        </p:nvSpPr>
        <p:spPr>
          <a:xfrm>
            <a:off x="10686939" y="1147396"/>
            <a:ext cx="1296712" cy="562772"/>
          </a:xfrm>
          <a:prstGeom prst="rect">
            <a:avLst/>
          </a:prstGeom>
          <a:noFill/>
        </p:spPr>
        <p:txBody>
          <a:bodyPr wrap="square" lIns="0" tIns="0" rIns="0" bIns="0" rtlCol="0" anchor="t">
            <a:noAutofit/>
          </a:bodyPr>
          <a:lstStyle/>
          <a:p>
            <a:pPr algn="ctr"/>
            <a:r>
              <a:rPr lang="en-US" dirty="0">
                <a:latin typeface="+mj-lt"/>
              </a:rPr>
              <a:t>Amazon</a:t>
            </a:r>
            <a:br>
              <a:rPr lang="en-US" dirty="0">
                <a:latin typeface="+mj-lt"/>
              </a:rPr>
            </a:br>
            <a:r>
              <a:rPr lang="en-US" dirty="0">
                <a:latin typeface="+mj-lt"/>
              </a:rPr>
              <a:t>Route 53</a:t>
            </a:r>
          </a:p>
        </p:txBody>
      </p:sp>
      <p:sp>
        <p:nvSpPr>
          <p:cNvPr id="7" name="Content Placeholder 2">
            <a:extLst>
              <a:ext uri="{FF2B5EF4-FFF2-40B4-BE49-F238E27FC236}">
                <a16:creationId xmlns:a16="http://schemas.microsoft.com/office/drawing/2014/main" id="{187252A2-CBA9-4397-AEDF-57A421F50220}"/>
              </a:ext>
            </a:extLst>
          </p:cNvPr>
          <p:cNvSpPr>
            <a:spLocks noGrp="1"/>
          </p:cNvSpPr>
          <p:nvPr>
            <p:ph idx="1"/>
          </p:nvPr>
        </p:nvSpPr>
        <p:spPr>
          <a:xfrm>
            <a:off x="296092" y="1310461"/>
            <a:ext cx="11773988" cy="4648788"/>
          </a:xfrm>
        </p:spPr>
        <p:txBody>
          <a:bodyPr/>
          <a:lstStyle/>
          <a:p>
            <a:r>
              <a:rPr lang="en-US" sz="2400" dirty="0"/>
              <a:t>Is a highly available and scalable Domain Name System (DNS) web service</a:t>
            </a:r>
          </a:p>
          <a:p>
            <a:r>
              <a:rPr lang="en-US" sz="2400" dirty="0"/>
              <a:t>Is used to route end users to internet applications by translating names (like </a:t>
            </a:r>
            <a:r>
              <a:rPr lang="en-US" sz="2400" i="1" dirty="0">
                <a:hlinkClick r:id="rId5"/>
              </a:rPr>
              <a:t>www.example.com</a:t>
            </a:r>
            <a:r>
              <a:rPr lang="en-US" sz="2400" dirty="0"/>
              <a:t>) into numeric IP addresses (like </a:t>
            </a:r>
            <a:r>
              <a:rPr lang="en-US" sz="2400" i="1" dirty="0"/>
              <a:t>192.0.2.1</a:t>
            </a:r>
            <a:r>
              <a:rPr lang="en-US" sz="2400" dirty="0"/>
              <a:t>) that computers use to connect to each other</a:t>
            </a:r>
          </a:p>
          <a:p>
            <a:r>
              <a:rPr lang="en-US" sz="2400" dirty="0"/>
              <a:t>Is fully compliant with IPv4 and IPv6</a:t>
            </a:r>
          </a:p>
          <a:p>
            <a:r>
              <a:rPr lang="en-US" sz="2400" dirty="0"/>
              <a:t>Connects user requests to infrastructure running in AWS and also outside of AWS</a:t>
            </a:r>
          </a:p>
          <a:p>
            <a:r>
              <a:rPr lang="en-US" sz="2400" dirty="0"/>
              <a:t>Is used to check the health of your resources</a:t>
            </a:r>
          </a:p>
          <a:p>
            <a:r>
              <a:rPr lang="en-US" sz="2400" dirty="0"/>
              <a:t>Features traffic flow</a:t>
            </a:r>
          </a:p>
          <a:p>
            <a:r>
              <a:rPr lang="en-US" sz="2400" dirty="0"/>
              <a:t>Enables you to register domain names</a:t>
            </a:r>
          </a:p>
        </p:txBody>
      </p:sp>
      <p:sp>
        <p:nvSpPr>
          <p:cNvPr id="8" name="Title 1"/>
          <p:cNvSpPr>
            <a:spLocks noGrp="1"/>
          </p:cNvSpPr>
          <p:nvPr>
            <p:ph type="title"/>
          </p:nvPr>
        </p:nvSpPr>
        <p:spPr>
          <a:xfrm>
            <a:off x="96820" y="0"/>
            <a:ext cx="11233032" cy="1237764"/>
          </a:xfrm>
        </p:spPr>
        <p:txBody>
          <a:bodyPr>
            <a:normAutofit/>
          </a:bodyPr>
          <a:lstStyle/>
          <a:p>
            <a:r>
              <a:rPr lang="en-US" sz="3600" b="1" dirty="0">
                <a:solidFill>
                  <a:schemeClr val="accent6">
                    <a:lumMod val="50000"/>
                  </a:schemeClr>
                </a:solidFill>
              </a:rPr>
              <a:t>15. Amazon Domain Name Service (DNS) Server </a:t>
            </a:r>
            <a:br>
              <a:rPr lang="en-US" sz="3600" b="1" dirty="0">
                <a:solidFill>
                  <a:schemeClr val="accent6">
                    <a:lumMod val="50000"/>
                  </a:schemeClr>
                </a:solidFill>
              </a:rPr>
            </a:br>
            <a:r>
              <a:rPr lang="en-US" sz="3600" b="1" dirty="0">
                <a:solidFill>
                  <a:schemeClr val="accent6">
                    <a:lumMod val="50000"/>
                  </a:schemeClr>
                </a:solidFill>
              </a:rPr>
              <a:t>Amazon Route 53</a:t>
            </a:r>
          </a:p>
        </p:txBody>
      </p:sp>
      <p:sp>
        <p:nvSpPr>
          <p:cNvPr id="9" name="Rectangle 8"/>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111107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9">
            <a:extLst>
              <a:ext uri="{FF2B5EF4-FFF2-40B4-BE49-F238E27FC236}">
                <a16:creationId xmlns:a16="http://schemas.microsoft.com/office/drawing/2014/main" id="{47DD59BC-65BB-490C-9333-D93EB5E0F61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78095" y="173131"/>
            <a:ext cx="914400" cy="914400"/>
          </a:xfrm>
          <a:prstGeom prst="rect">
            <a:avLst/>
          </a:prstGeom>
        </p:spPr>
      </p:pic>
      <p:sp>
        <p:nvSpPr>
          <p:cNvPr id="6" name="TextBox 5"/>
          <p:cNvSpPr txBox="1"/>
          <p:nvPr/>
        </p:nvSpPr>
        <p:spPr>
          <a:xfrm>
            <a:off x="10686939" y="1147396"/>
            <a:ext cx="1296712" cy="562772"/>
          </a:xfrm>
          <a:prstGeom prst="rect">
            <a:avLst/>
          </a:prstGeom>
          <a:noFill/>
        </p:spPr>
        <p:txBody>
          <a:bodyPr wrap="square" lIns="0" tIns="0" rIns="0" bIns="0" rtlCol="0" anchor="t">
            <a:noAutofit/>
          </a:bodyPr>
          <a:lstStyle/>
          <a:p>
            <a:pPr algn="ctr"/>
            <a:r>
              <a:rPr lang="en-US" dirty="0">
                <a:latin typeface="+mj-lt"/>
              </a:rPr>
              <a:t>Amazon</a:t>
            </a:r>
            <a:br>
              <a:rPr lang="en-US" dirty="0">
                <a:latin typeface="+mj-lt"/>
              </a:rPr>
            </a:br>
            <a:r>
              <a:rPr lang="en-US" dirty="0">
                <a:latin typeface="+mj-lt"/>
              </a:rPr>
              <a:t>Route 53</a:t>
            </a:r>
          </a:p>
        </p:txBody>
      </p:sp>
      <p:sp>
        <p:nvSpPr>
          <p:cNvPr id="7" name="Content Placeholder 2">
            <a:extLst>
              <a:ext uri="{FF2B5EF4-FFF2-40B4-BE49-F238E27FC236}">
                <a16:creationId xmlns:a16="http://schemas.microsoft.com/office/drawing/2014/main" id="{187252A2-CBA9-4397-AEDF-57A421F50220}"/>
              </a:ext>
            </a:extLst>
          </p:cNvPr>
          <p:cNvSpPr>
            <a:spLocks noGrp="1"/>
          </p:cNvSpPr>
          <p:nvPr>
            <p:ph idx="1"/>
          </p:nvPr>
        </p:nvSpPr>
        <p:spPr>
          <a:xfrm>
            <a:off x="296092" y="1310461"/>
            <a:ext cx="11773988" cy="4648788"/>
          </a:xfrm>
        </p:spPr>
        <p:txBody>
          <a:bodyPr/>
          <a:lstStyle/>
          <a:p>
            <a:r>
              <a:rPr lang="en-US" sz="2400" dirty="0"/>
              <a:t>Simple routing – Use in single-server environments</a:t>
            </a:r>
          </a:p>
          <a:p>
            <a:r>
              <a:rPr lang="en-US" sz="2400" dirty="0"/>
              <a:t>Weighted round robin routing – Assign weights to resource record sets to specify the frequency</a:t>
            </a:r>
          </a:p>
          <a:p>
            <a:r>
              <a:rPr lang="en-US" sz="2400" dirty="0"/>
              <a:t>Latency routing – Help improve your global applications</a:t>
            </a:r>
          </a:p>
          <a:p>
            <a:r>
              <a:rPr lang="en-US" sz="2400" dirty="0"/>
              <a:t>Geolocation routing – Route traffic based on location of your users</a:t>
            </a:r>
          </a:p>
          <a:p>
            <a:r>
              <a:rPr lang="en-US" sz="2400" dirty="0" err="1"/>
              <a:t>Geoproximity</a:t>
            </a:r>
            <a:r>
              <a:rPr lang="en-US" sz="2400" dirty="0"/>
              <a:t> routing – Route traffic based on location of your resources</a:t>
            </a:r>
          </a:p>
          <a:p>
            <a:r>
              <a:rPr lang="en-US" sz="2400" dirty="0"/>
              <a:t>Failover routing – Fail over to a backup site if your primary site becomes unreachable</a:t>
            </a:r>
          </a:p>
          <a:p>
            <a:r>
              <a:rPr lang="en-US" sz="2400" dirty="0" err="1"/>
              <a:t>Multivalue</a:t>
            </a:r>
            <a:r>
              <a:rPr lang="en-US" sz="2400" dirty="0"/>
              <a:t> answer routing – Respond to DNS queries with up to eight healthy records selected at random</a:t>
            </a:r>
          </a:p>
          <a:p>
            <a:pPr marL="0" indent="0">
              <a:buNone/>
            </a:pPr>
            <a:endParaRPr lang="en-US" sz="2400" dirty="0"/>
          </a:p>
        </p:txBody>
      </p:sp>
      <p:sp>
        <p:nvSpPr>
          <p:cNvPr id="8" name="Title 1"/>
          <p:cNvSpPr>
            <a:spLocks noGrp="1"/>
          </p:cNvSpPr>
          <p:nvPr>
            <p:ph type="title"/>
          </p:nvPr>
        </p:nvSpPr>
        <p:spPr>
          <a:xfrm>
            <a:off x="96820" y="0"/>
            <a:ext cx="11233032" cy="1237764"/>
          </a:xfrm>
        </p:spPr>
        <p:txBody>
          <a:bodyPr>
            <a:normAutofit/>
          </a:bodyPr>
          <a:lstStyle/>
          <a:p>
            <a:r>
              <a:rPr lang="en-US" sz="3600" b="1" dirty="0">
                <a:solidFill>
                  <a:schemeClr val="accent6">
                    <a:lumMod val="50000"/>
                  </a:schemeClr>
                </a:solidFill>
              </a:rPr>
              <a:t>15. Amazon Domain Name Service (DNS) Server </a:t>
            </a:r>
            <a:br>
              <a:rPr lang="en-US" sz="3600" b="1" dirty="0">
                <a:solidFill>
                  <a:schemeClr val="accent6">
                    <a:lumMod val="50000"/>
                  </a:schemeClr>
                </a:solidFill>
              </a:rPr>
            </a:br>
            <a:r>
              <a:rPr lang="en-US" sz="3600" b="1" dirty="0">
                <a:solidFill>
                  <a:schemeClr val="accent6">
                    <a:lumMod val="50000"/>
                  </a:schemeClr>
                </a:solidFill>
              </a:rPr>
              <a:t>Amazon Route 53</a:t>
            </a:r>
          </a:p>
        </p:txBody>
      </p:sp>
      <p:sp>
        <p:nvSpPr>
          <p:cNvPr id="9" name="Rectangle 8"/>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735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16.</a:t>
            </a:r>
            <a:r>
              <a:rPr lang="en-US" dirty="0"/>
              <a:t> </a:t>
            </a:r>
            <a:r>
              <a:rPr lang="en-US" b="1" dirty="0">
                <a:solidFill>
                  <a:schemeClr val="accent6">
                    <a:lumMod val="50000"/>
                  </a:schemeClr>
                </a:solidFill>
              </a:rPr>
              <a:t>VPC Flow Logs </a:t>
            </a:r>
          </a:p>
        </p:txBody>
      </p:sp>
      <p:sp>
        <p:nvSpPr>
          <p:cNvPr id="3" name="Content Placeholder 2"/>
          <p:cNvSpPr>
            <a:spLocks noGrp="1"/>
          </p:cNvSpPr>
          <p:nvPr>
            <p:ph idx="1"/>
          </p:nvPr>
        </p:nvSpPr>
        <p:spPr>
          <a:xfrm>
            <a:off x="165463" y="981508"/>
            <a:ext cx="11476552" cy="1108550"/>
          </a:xfrm>
        </p:spPr>
        <p:txBody>
          <a:bodyPr>
            <a:noAutofit/>
          </a:bodyPr>
          <a:lstStyle/>
          <a:p>
            <a:r>
              <a:rPr lang="en-US" sz="2200" dirty="0"/>
              <a:t>VPC Flow Logs is a feature of Amazon VPC that captures IP traffic flow information in your VPC. </a:t>
            </a:r>
          </a:p>
          <a:p>
            <a:r>
              <a:rPr lang="en-US" sz="2200" dirty="0"/>
              <a:t>The flow data is stored in Amazon </a:t>
            </a:r>
            <a:r>
              <a:rPr lang="en-US" sz="2200" dirty="0" err="1"/>
              <a:t>CloudWatch</a:t>
            </a:r>
            <a:r>
              <a:rPr lang="en-US" sz="2200" dirty="0"/>
              <a:t> Logs. </a:t>
            </a: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p:cNvPicPr>
            <a:picLocks noChangeAspect="1"/>
          </p:cNvPicPr>
          <p:nvPr/>
        </p:nvPicPr>
        <p:blipFill>
          <a:blip r:embed="rId2"/>
          <a:stretch>
            <a:fillRect/>
          </a:stretch>
        </p:blipFill>
        <p:spPr>
          <a:xfrm>
            <a:off x="4859384" y="2376351"/>
            <a:ext cx="7332616" cy="4124597"/>
          </a:xfrm>
          <a:prstGeom prst="rect">
            <a:avLst/>
          </a:prstGeom>
        </p:spPr>
      </p:pic>
      <p:sp>
        <p:nvSpPr>
          <p:cNvPr id="7" name="Rectangle 6"/>
          <p:cNvSpPr/>
          <p:nvPr/>
        </p:nvSpPr>
        <p:spPr>
          <a:xfrm>
            <a:off x="165463" y="1854313"/>
            <a:ext cx="4876800" cy="2246769"/>
          </a:xfrm>
          <a:prstGeom prst="rect">
            <a:avLst/>
          </a:prstGeom>
        </p:spPr>
        <p:txBody>
          <a:bodyPr wrap="square">
            <a:spAutoFit/>
          </a:bodyPr>
          <a:lstStyle/>
          <a:p>
            <a:pPr marL="342900" indent="-342900">
              <a:buFont typeface="Arial" panose="020B0604020202020204" pitchFamily="34" charset="0"/>
              <a:buChar char="•"/>
            </a:pPr>
            <a:r>
              <a:rPr lang="en-US" sz="2000" dirty="0"/>
              <a:t>VPC Flow Logs can be enabled at the VPC, subnet, or network interface level. </a:t>
            </a:r>
          </a:p>
          <a:p>
            <a:pPr marL="342900" indent="-342900">
              <a:buFont typeface="Arial" panose="020B0604020202020204" pitchFamily="34" charset="0"/>
              <a:buChar char="•"/>
            </a:pPr>
            <a:r>
              <a:rPr lang="en-US" sz="2000" dirty="0"/>
              <a:t>The logs are published approximately every 10 minutes</a:t>
            </a:r>
          </a:p>
          <a:p>
            <a:pPr marL="342900" indent="-342900">
              <a:buFont typeface="Arial" panose="020B0604020202020204" pitchFamily="34" charset="0"/>
              <a:buChar char="•"/>
            </a:pPr>
            <a:r>
              <a:rPr lang="en-US" sz="2000" dirty="0"/>
              <a:t>VPC Flow Logs are useful for a number of reasons, including anomaly detection and troubleshooting</a:t>
            </a:r>
          </a:p>
        </p:txBody>
      </p:sp>
    </p:spTree>
    <p:extLst>
      <p:ext uri="{BB962C8B-B14F-4D97-AF65-F5344CB8AC3E}">
        <p14:creationId xmlns:p14="http://schemas.microsoft.com/office/powerpoint/2010/main" val="4160478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CB7B-0806-44E8-B382-113C9D5EF30E}"/>
              </a:ext>
            </a:extLst>
          </p:cNvPr>
          <p:cNvSpPr>
            <a:spLocks noGrp="1"/>
          </p:cNvSpPr>
          <p:nvPr>
            <p:ph type="title"/>
          </p:nvPr>
        </p:nvSpPr>
        <p:spPr>
          <a:xfrm>
            <a:off x="0" y="314137"/>
            <a:ext cx="10515600" cy="659876"/>
          </a:xfrm>
        </p:spPr>
        <p:txBody>
          <a:bodyPr>
            <a:normAutofit fontScale="90000"/>
          </a:bodyPr>
          <a:lstStyle/>
          <a:p>
            <a:r>
              <a:rPr lang="en-US" b="1" dirty="0">
                <a:solidFill>
                  <a:schemeClr val="accent6">
                    <a:lumMod val="50000"/>
                  </a:schemeClr>
                </a:solidFill>
              </a:rPr>
              <a:t>Label this network diagram</a:t>
            </a:r>
          </a:p>
        </p:txBody>
      </p:sp>
      <p:grpSp>
        <p:nvGrpSpPr>
          <p:cNvPr id="15" name="Group 14" descr="architecture diagram with question marks over various components that need a label.">
            <a:extLst>
              <a:ext uri="{FF2B5EF4-FFF2-40B4-BE49-F238E27FC236}">
                <a16:creationId xmlns:a16="http://schemas.microsoft.com/office/drawing/2014/main" id="{E9483FA9-C64B-4385-9914-2DD013EFC3B8}"/>
              </a:ext>
            </a:extLst>
          </p:cNvPr>
          <p:cNvGrpSpPr/>
          <p:nvPr/>
        </p:nvGrpSpPr>
        <p:grpSpPr>
          <a:xfrm>
            <a:off x="152400" y="1207045"/>
            <a:ext cx="11887200" cy="5149305"/>
            <a:chOff x="152400" y="1207045"/>
            <a:chExt cx="11887200" cy="5149305"/>
          </a:xfrm>
        </p:grpSpPr>
        <p:sp>
          <p:nvSpPr>
            <p:cNvPr id="7" name="Rectangle 6">
              <a:extLst>
                <a:ext uri="{FF2B5EF4-FFF2-40B4-BE49-F238E27FC236}">
                  <a16:creationId xmlns:a16="http://schemas.microsoft.com/office/drawing/2014/main" id="{F171ADE5-0976-44A9-9A89-45C11481B784}"/>
                </a:ext>
              </a:extLst>
            </p:cNvPr>
            <p:cNvSpPr/>
            <p:nvPr/>
          </p:nvSpPr>
          <p:spPr>
            <a:xfrm>
              <a:off x="152400" y="1213376"/>
              <a:ext cx="11887200" cy="514297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sp>
          <p:nvSpPr>
            <p:cNvPr id="60" name="Rectangle 59">
              <a:extLst>
                <a:ext uri="{FF2B5EF4-FFF2-40B4-BE49-F238E27FC236}">
                  <a16:creationId xmlns:a16="http://schemas.microsoft.com/office/drawing/2014/main" id="{DBF2B20B-9790-4B72-ABB4-8220A1E13520}"/>
                </a:ext>
              </a:extLst>
            </p:cNvPr>
            <p:cNvSpPr/>
            <p:nvPr/>
          </p:nvSpPr>
          <p:spPr>
            <a:xfrm>
              <a:off x="2562575" y="4178210"/>
              <a:ext cx="3202243" cy="164592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r>
                <a:rPr kumimoji="0" lang="en-US" sz="1600" b="0" i="0" u="none" strike="noStrike" kern="0" cap="none" spc="0" normalizeH="0" baseline="0" noProof="0" dirty="0">
                  <a:ln>
                    <a:noFill/>
                  </a:ln>
                  <a:solidFill>
                    <a:srgbClr val="E6F2F8"/>
                  </a:solidFill>
                  <a:effectLst/>
                  <a:uLnTx/>
                  <a:uFillTx/>
                  <a:ea typeface="+mn-ea"/>
                  <a:cs typeface="+mn-cs"/>
                </a:rPr>
                <a:t>Private subnet</a:t>
              </a:r>
              <a:r>
                <a:rPr kumimoji="0" lang="en-US" sz="1600" b="0" i="0" u="none" strike="noStrike" kern="0" cap="none" spc="0" normalizeH="0" baseline="0" noProof="0" dirty="0">
                  <a:ln>
                    <a:noFill/>
                  </a:ln>
                  <a:solidFill>
                    <a:srgbClr val="007CBC"/>
                  </a:solidFill>
                  <a:effectLst/>
                  <a:uLnTx/>
                  <a:uFillTx/>
                  <a:ea typeface="+mn-ea"/>
                  <a:cs typeface="+mn-cs"/>
                </a:rPr>
                <a:t>: 10.0.2.0/24</a:t>
              </a:r>
            </a:p>
          </p:txBody>
        </p:sp>
        <p:sp>
          <p:nvSpPr>
            <p:cNvPr id="6" name="Rectangle 5">
              <a:extLst>
                <a:ext uri="{FF2B5EF4-FFF2-40B4-BE49-F238E27FC236}">
                  <a16:creationId xmlns:a16="http://schemas.microsoft.com/office/drawing/2014/main" id="{8A00625C-5F01-45B9-BEB9-66443831D928}"/>
                </a:ext>
              </a:extLst>
            </p:cNvPr>
            <p:cNvSpPr/>
            <p:nvPr/>
          </p:nvSpPr>
          <p:spPr>
            <a:xfrm>
              <a:off x="1330105" y="2319231"/>
              <a:ext cx="6428414" cy="362413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a:t>
              </a:r>
            </a:p>
          </p:txBody>
        </p:sp>
        <p:sp>
          <p:nvSpPr>
            <p:cNvPr id="8" name="Rectangle 7">
              <a:extLst>
                <a:ext uri="{FF2B5EF4-FFF2-40B4-BE49-F238E27FC236}">
                  <a16:creationId xmlns:a16="http://schemas.microsoft.com/office/drawing/2014/main" id="{5B4C0FFB-E5B5-4C67-BE6A-8B849867AEE6}"/>
                </a:ext>
              </a:extLst>
            </p:cNvPr>
            <p:cNvSpPr/>
            <p:nvPr/>
          </p:nvSpPr>
          <p:spPr>
            <a:xfrm>
              <a:off x="2365951" y="1856508"/>
              <a:ext cx="3591473" cy="4239491"/>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7CBC"/>
                </a:solidFill>
                <a:effectLst/>
                <a:uLnTx/>
                <a:uFillTx/>
                <a:ea typeface="+mn-ea"/>
                <a:cs typeface="+mn-cs"/>
              </a:endParaRPr>
            </a:p>
          </p:txBody>
        </p:sp>
        <p:pic>
          <p:nvPicPr>
            <p:cNvPr id="9" name="Graphic 8">
              <a:extLst>
                <a:ext uri="{FF2B5EF4-FFF2-40B4-BE49-F238E27FC236}">
                  <a16:creationId xmlns:a16="http://schemas.microsoft.com/office/drawing/2014/main" id="{B9C9485F-2EBC-422E-83CE-8240D384700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2400" y="1207045"/>
              <a:ext cx="457200" cy="457200"/>
            </a:xfrm>
            <a:prstGeom prst="rect">
              <a:avLst/>
            </a:prstGeom>
          </p:spPr>
        </p:pic>
        <p:pic>
          <p:nvPicPr>
            <p:cNvPr id="10" name="Graphic 9">
              <a:extLst>
                <a:ext uri="{FF2B5EF4-FFF2-40B4-BE49-F238E27FC236}">
                  <a16:creationId xmlns:a16="http://schemas.microsoft.com/office/drawing/2014/main" id="{57B9F8D3-23EE-4311-9531-2D91CA789FF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0104" y="2319231"/>
              <a:ext cx="457200" cy="457200"/>
            </a:xfrm>
            <a:prstGeom prst="rect">
              <a:avLst/>
            </a:prstGeom>
          </p:spPr>
        </p:pic>
        <p:sp>
          <p:nvSpPr>
            <p:cNvPr id="11" name="TextBox 10">
              <a:extLst>
                <a:ext uri="{FF2B5EF4-FFF2-40B4-BE49-F238E27FC236}">
                  <a16:creationId xmlns:a16="http://schemas.microsoft.com/office/drawing/2014/main" id="{886F81AE-A049-4C19-9057-49A3AC07DB81}"/>
                </a:ext>
              </a:extLst>
            </p:cNvPr>
            <p:cNvSpPr txBox="1"/>
            <p:nvPr/>
          </p:nvSpPr>
          <p:spPr>
            <a:xfrm>
              <a:off x="5751918" y="5561494"/>
              <a:ext cx="2006600" cy="338554"/>
            </a:xfrm>
            <a:prstGeom prst="rect">
              <a:avLst/>
            </a:prstGeom>
            <a:noFill/>
          </p:spPr>
          <p:txBody>
            <a:bodyPr wrap="square" rtlCol="0">
              <a:spAutoFit/>
            </a:bodyPr>
            <a:lstStyle/>
            <a:p>
              <a:pPr algn="ctr"/>
              <a:r>
                <a:rPr lang="en-US" sz="1600" dirty="0">
                  <a:solidFill>
                    <a:srgbClr val="1D8900"/>
                  </a:solidFill>
                </a:rPr>
                <a:t>10.0.0.0/16</a:t>
              </a:r>
            </a:p>
          </p:txBody>
        </p:sp>
        <p:sp>
          <p:nvSpPr>
            <p:cNvPr id="12" name="Rectangle 11">
              <a:extLst>
                <a:ext uri="{FF2B5EF4-FFF2-40B4-BE49-F238E27FC236}">
                  <a16:creationId xmlns:a16="http://schemas.microsoft.com/office/drawing/2014/main" id="{E7166951-D5F5-4D5F-A929-89BD67EC61E6}"/>
                </a:ext>
              </a:extLst>
            </p:cNvPr>
            <p:cNvSpPr/>
            <p:nvPr/>
          </p:nvSpPr>
          <p:spPr>
            <a:xfrm>
              <a:off x="2562576" y="2442536"/>
              <a:ext cx="3202243" cy="164592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E9F3E6"/>
                  </a:solidFill>
                  <a:effectLst/>
                  <a:uLnTx/>
                  <a:uFillTx/>
                  <a:ea typeface="+mn-ea"/>
                  <a:cs typeface="+mn-cs"/>
                </a:rPr>
                <a:t>Public subnet</a:t>
              </a:r>
              <a:r>
                <a:rPr kumimoji="0" lang="en-US" sz="1600" b="0" i="0" u="none" strike="noStrike" kern="0" cap="none" spc="0" normalizeH="0" baseline="0" noProof="0" dirty="0">
                  <a:ln>
                    <a:noFill/>
                  </a:ln>
                  <a:solidFill>
                    <a:srgbClr val="1D8900"/>
                  </a:solidFill>
                  <a:effectLst/>
                  <a:uLnTx/>
                  <a:uFillTx/>
                  <a:ea typeface="+mn-ea"/>
                  <a:cs typeface="+mn-cs"/>
                </a:rPr>
                <a:t>:10.0.1.0/24</a:t>
              </a:r>
            </a:p>
          </p:txBody>
        </p:sp>
        <p:pic>
          <p:nvPicPr>
            <p:cNvPr id="13" name="Graphic 12">
              <a:extLst>
                <a:ext uri="{FF2B5EF4-FFF2-40B4-BE49-F238E27FC236}">
                  <a16:creationId xmlns:a16="http://schemas.microsoft.com/office/drawing/2014/main" id="{0267DA52-0955-4E35-8F29-A775580B9157}"/>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2577" y="2440178"/>
              <a:ext cx="457200" cy="457200"/>
            </a:xfrm>
            <a:prstGeom prst="rect">
              <a:avLst/>
            </a:prstGeom>
          </p:spPr>
        </p:pic>
        <p:pic>
          <p:nvPicPr>
            <p:cNvPr id="19" name="Graphic 18">
              <a:extLst>
                <a:ext uri="{FF2B5EF4-FFF2-40B4-BE49-F238E27FC236}">
                  <a16:creationId xmlns:a16="http://schemas.microsoft.com/office/drawing/2014/main" id="{0E04E710-C136-4047-9C54-ECAA9EACC9A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20269" y="2064878"/>
              <a:ext cx="469900" cy="469900"/>
            </a:xfrm>
            <a:prstGeom prst="rect">
              <a:avLst/>
            </a:prstGeom>
          </p:spPr>
        </p:pic>
        <p:pic>
          <p:nvPicPr>
            <p:cNvPr id="39" name="Graphic 38">
              <a:extLst>
                <a:ext uri="{FF2B5EF4-FFF2-40B4-BE49-F238E27FC236}">
                  <a16:creationId xmlns:a16="http://schemas.microsoft.com/office/drawing/2014/main" id="{F15121F8-03C4-4A82-8228-CF9C5D6849DC}"/>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01869" y="3034149"/>
              <a:ext cx="457200" cy="457200"/>
            </a:xfrm>
            <a:prstGeom prst="rect">
              <a:avLst/>
            </a:prstGeom>
          </p:spPr>
        </p:pic>
        <p:pic>
          <p:nvPicPr>
            <p:cNvPr id="44" name="Graphic 43">
              <a:extLst>
                <a:ext uri="{FF2B5EF4-FFF2-40B4-BE49-F238E27FC236}">
                  <a16:creationId xmlns:a16="http://schemas.microsoft.com/office/drawing/2014/main" id="{85E76D4D-E3FF-4864-A50B-F16B6A929B2F}"/>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35096" y="5099544"/>
              <a:ext cx="457200" cy="457200"/>
            </a:xfrm>
            <a:prstGeom prst="rect">
              <a:avLst/>
            </a:prstGeom>
          </p:spPr>
        </p:pic>
        <p:pic>
          <p:nvPicPr>
            <p:cNvPr id="61" name="Graphic 60">
              <a:extLst>
                <a:ext uri="{FF2B5EF4-FFF2-40B4-BE49-F238E27FC236}">
                  <a16:creationId xmlns:a16="http://schemas.microsoft.com/office/drawing/2014/main" id="{CCF479AE-2B36-4C6F-88F8-C48CDD88D7D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562576" y="4178210"/>
              <a:ext cx="457200" cy="457200"/>
            </a:xfrm>
            <a:prstGeom prst="rect">
              <a:avLst/>
            </a:prstGeom>
          </p:spPr>
        </p:pic>
        <p:pic>
          <p:nvPicPr>
            <p:cNvPr id="71" name="Graphic 70">
              <a:extLst>
                <a:ext uri="{FF2B5EF4-FFF2-40B4-BE49-F238E27FC236}">
                  <a16:creationId xmlns:a16="http://schemas.microsoft.com/office/drawing/2014/main" id="{F7F6D664-D6F5-496B-ABFA-C8CD8FC46412}"/>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706281" y="3053606"/>
              <a:ext cx="469900" cy="469900"/>
            </a:xfrm>
            <a:prstGeom prst="rect">
              <a:avLst/>
            </a:prstGeom>
          </p:spPr>
        </p:pic>
        <p:sp>
          <p:nvSpPr>
            <p:cNvPr id="73" name="TextBox 72">
              <a:extLst>
                <a:ext uri="{FF2B5EF4-FFF2-40B4-BE49-F238E27FC236}">
                  <a16:creationId xmlns:a16="http://schemas.microsoft.com/office/drawing/2014/main" id="{F1EF0657-6055-4EF8-A2C1-6162362BB58B}"/>
                </a:ext>
              </a:extLst>
            </p:cNvPr>
            <p:cNvSpPr txBox="1"/>
            <p:nvPr/>
          </p:nvSpPr>
          <p:spPr>
            <a:xfrm>
              <a:off x="4789018" y="3576445"/>
              <a:ext cx="463588"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Q6</a:t>
              </a:r>
            </a:p>
          </p:txBody>
        </p:sp>
        <p:sp>
          <p:nvSpPr>
            <p:cNvPr id="77" name="Rectangle 76">
              <a:extLst>
                <a:ext uri="{FF2B5EF4-FFF2-40B4-BE49-F238E27FC236}">
                  <a16:creationId xmlns:a16="http://schemas.microsoft.com/office/drawing/2014/main" id="{8DE143CC-4DF7-426E-8F9A-37FCCE527142}"/>
                </a:ext>
              </a:extLst>
            </p:cNvPr>
            <p:cNvSpPr/>
            <p:nvPr/>
          </p:nvSpPr>
          <p:spPr>
            <a:xfrm>
              <a:off x="419100" y="1733520"/>
              <a:ext cx="7630391" cy="4519622"/>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p>
          </p:txBody>
        </p:sp>
        <p:pic>
          <p:nvPicPr>
            <p:cNvPr id="78" name="Graphic 77">
              <a:extLst>
                <a:ext uri="{FF2B5EF4-FFF2-40B4-BE49-F238E27FC236}">
                  <a16:creationId xmlns:a16="http://schemas.microsoft.com/office/drawing/2014/main" id="{BB80363B-72FA-4B30-A324-7D42434FEAF6}"/>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19100" y="1733520"/>
              <a:ext cx="457200" cy="457200"/>
            </a:xfrm>
            <a:prstGeom prst="rect">
              <a:avLst/>
            </a:prstGeom>
          </p:spPr>
        </p:pic>
        <p:pic>
          <p:nvPicPr>
            <p:cNvPr id="81" name="Graphic 80">
              <a:extLst>
                <a:ext uri="{FF2B5EF4-FFF2-40B4-BE49-F238E27FC236}">
                  <a16:creationId xmlns:a16="http://schemas.microsoft.com/office/drawing/2014/main" id="{5503B2CF-F03C-4053-92E9-3AACE977CB67}"/>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924072" y="4681068"/>
              <a:ext cx="469900" cy="469900"/>
            </a:xfrm>
            <a:prstGeom prst="rect">
              <a:avLst/>
            </a:prstGeom>
          </p:spPr>
        </p:pic>
        <p:sp>
          <p:nvSpPr>
            <p:cNvPr id="82" name="TextBox 81">
              <a:extLst>
                <a:ext uri="{FF2B5EF4-FFF2-40B4-BE49-F238E27FC236}">
                  <a16:creationId xmlns:a16="http://schemas.microsoft.com/office/drawing/2014/main" id="{A268F417-4DB2-42A0-88C6-B01CB96477D4}"/>
                </a:ext>
              </a:extLst>
            </p:cNvPr>
            <p:cNvSpPr txBox="1"/>
            <p:nvPr/>
          </p:nvSpPr>
          <p:spPr>
            <a:xfrm>
              <a:off x="3040479" y="5098133"/>
              <a:ext cx="269626"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sp>
          <p:nvSpPr>
            <p:cNvPr id="90" name="TextBox 89">
              <a:extLst>
                <a:ext uri="{FF2B5EF4-FFF2-40B4-BE49-F238E27FC236}">
                  <a16:creationId xmlns:a16="http://schemas.microsoft.com/office/drawing/2014/main" id="{9BD5F12B-9061-47F6-B7B3-FC589F9101A8}"/>
                </a:ext>
              </a:extLst>
            </p:cNvPr>
            <p:cNvSpPr txBox="1"/>
            <p:nvPr/>
          </p:nvSpPr>
          <p:spPr>
            <a:xfrm>
              <a:off x="2736208" y="3589779"/>
              <a:ext cx="1495922"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 _?_ IP address</a:t>
              </a:r>
            </a:p>
          </p:txBody>
        </p:sp>
        <p:sp>
          <p:nvSpPr>
            <p:cNvPr id="91" name="Rectangle 90">
              <a:extLst>
                <a:ext uri="{FF2B5EF4-FFF2-40B4-BE49-F238E27FC236}">
                  <a16:creationId xmlns:a16="http://schemas.microsoft.com/office/drawing/2014/main" id="{6B3F1415-BCD4-473B-BE05-E86D14A3E7CF}"/>
                </a:ext>
              </a:extLst>
            </p:cNvPr>
            <p:cNvSpPr/>
            <p:nvPr/>
          </p:nvSpPr>
          <p:spPr>
            <a:xfrm>
              <a:off x="955963" y="1773378"/>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a:t>
              </a:r>
            </a:p>
          </p:txBody>
        </p:sp>
        <p:sp>
          <p:nvSpPr>
            <p:cNvPr id="92" name="Rectangle 91">
              <a:extLst>
                <a:ext uri="{FF2B5EF4-FFF2-40B4-BE49-F238E27FC236}">
                  <a16:creationId xmlns:a16="http://schemas.microsoft.com/office/drawing/2014/main" id="{06476FDF-6DD2-4F9E-AE6A-031F374DF349}"/>
                </a:ext>
              </a:extLst>
            </p:cNvPr>
            <p:cNvSpPr/>
            <p:nvPr/>
          </p:nvSpPr>
          <p:spPr>
            <a:xfrm>
              <a:off x="1826077" y="2338131"/>
              <a:ext cx="4572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a:t>
              </a:r>
            </a:p>
          </p:txBody>
        </p:sp>
        <p:sp>
          <p:nvSpPr>
            <p:cNvPr id="93" name="Rectangle 92">
              <a:extLst>
                <a:ext uri="{FF2B5EF4-FFF2-40B4-BE49-F238E27FC236}">
                  <a16:creationId xmlns:a16="http://schemas.microsoft.com/office/drawing/2014/main" id="{0F6E66B0-A60B-4B28-BB3F-F9F67EA4BC3E}"/>
                </a:ext>
              </a:extLst>
            </p:cNvPr>
            <p:cNvSpPr/>
            <p:nvPr/>
          </p:nvSpPr>
          <p:spPr>
            <a:xfrm>
              <a:off x="3741998" y="1911555"/>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a:t>
              </a:r>
            </a:p>
          </p:txBody>
        </p:sp>
        <p:sp>
          <p:nvSpPr>
            <p:cNvPr id="97" name="TextBox 96">
              <a:extLst>
                <a:ext uri="{FF2B5EF4-FFF2-40B4-BE49-F238E27FC236}">
                  <a16:creationId xmlns:a16="http://schemas.microsoft.com/office/drawing/2014/main" id="{8E5674E7-0C5C-4080-BCA8-3A6C3D6EF081}"/>
                </a:ext>
              </a:extLst>
            </p:cNvPr>
            <p:cNvSpPr txBox="1"/>
            <p:nvPr/>
          </p:nvSpPr>
          <p:spPr>
            <a:xfrm>
              <a:off x="6600938" y="2625946"/>
              <a:ext cx="269626" cy="338554"/>
            </a:xfrm>
            <a:prstGeom prst="rect">
              <a:avLst/>
            </a:prstGeom>
            <a:no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sp>
          <p:nvSpPr>
            <p:cNvPr id="98" name="TextBox 97">
              <a:extLst>
                <a:ext uri="{FF2B5EF4-FFF2-40B4-BE49-F238E27FC236}">
                  <a16:creationId xmlns:a16="http://schemas.microsoft.com/office/drawing/2014/main" id="{075E0770-42E2-4792-89A8-487B88C6AAB4}"/>
                </a:ext>
              </a:extLst>
            </p:cNvPr>
            <p:cNvSpPr txBox="1"/>
            <p:nvPr/>
          </p:nvSpPr>
          <p:spPr>
            <a:xfrm>
              <a:off x="3430469" y="4284320"/>
              <a:ext cx="269626"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cxnSp>
          <p:nvCxnSpPr>
            <p:cNvPr id="100" name="Straight Connector 99">
              <a:extLst>
                <a:ext uri="{FF2B5EF4-FFF2-40B4-BE49-F238E27FC236}">
                  <a16:creationId xmlns:a16="http://schemas.microsoft.com/office/drawing/2014/main" id="{06543B80-62F1-4504-A01D-D31A7413E7C6}"/>
                </a:ext>
              </a:extLst>
            </p:cNvPr>
            <p:cNvCxnSpPr>
              <a:cxnSpLocks/>
              <a:stCxn id="82" idx="3"/>
              <a:endCxn id="81" idx="1"/>
            </p:cNvCxnSpPr>
            <p:nvPr/>
          </p:nvCxnSpPr>
          <p:spPr>
            <a:xfrm flipV="1">
              <a:off x="3310105" y="4916018"/>
              <a:ext cx="613967" cy="351392"/>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7FDB713-2D98-4BC3-B4C2-976DB39124B6}"/>
                </a:ext>
              </a:extLst>
            </p:cNvPr>
            <p:cNvSpPr txBox="1"/>
            <p:nvPr/>
          </p:nvSpPr>
          <p:spPr>
            <a:xfrm>
              <a:off x="6577065" y="4577464"/>
              <a:ext cx="269626" cy="338554"/>
            </a:xfrm>
            <a:prstGeom prst="rect">
              <a:avLst/>
            </a:prstGeom>
            <a:no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sp>
          <p:nvSpPr>
            <p:cNvPr id="103" name="TextBox 102">
              <a:extLst>
                <a:ext uri="{FF2B5EF4-FFF2-40B4-BE49-F238E27FC236}">
                  <a16:creationId xmlns:a16="http://schemas.microsoft.com/office/drawing/2014/main" id="{36D8EAFE-1A6F-48D0-8956-C02CD2A45C11}"/>
                </a:ext>
              </a:extLst>
            </p:cNvPr>
            <p:cNvSpPr txBox="1"/>
            <p:nvPr/>
          </p:nvSpPr>
          <p:spPr>
            <a:xfrm>
              <a:off x="3444319" y="2497084"/>
              <a:ext cx="269626"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cxnSp>
          <p:nvCxnSpPr>
            <p:cNvPr id="105" name="Connector: Curved 104">
              <a:extLst>
                <a:ext uri="{FF2B5EF4-FFF2-40B4-BE49-F238E27FC236}">
                  <a16:creationId xmlns:a16="http://schemas.microsoft.com/office/drawing/2014/main" id="{864D1D5C-CBCF-4CE7-9FAB-0C3B08404EFA}"/>
                </a:ext>
              </a:extLst>
            </p:cNvPr>
            <p:cNvCxnSpPr>
              <a:stCxn id="71" idx="3"/>
            </p:cNvCxnSpPr>
            <p:nvPr/>
          </p:nvCxnSpPr>
          <p:spPr>
            <a:xfrm>
              <a:off x="5176181" y="3288556"/>
              <a:ext cx="1224619" cy="995764"/>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1D7173EE-A67D-4F62-A80B-CBF18F557512}"/>
                </a:ext>
              </a:extLst>
            </p:cNvPr>
            <p:cNvCxnSpPr>
              <a:cxnSpLocks/>
              <a:stCxn id="81" idx="3"/>
            </p:cNvCxnSpPr>
            <p:nvPr/>
          </p:nvCxnSpPr>
          <p:spPr>
            <a:xfrm flipV="1">
              <a:off x="4393972" y="4268549"/>
              <a:ext cx="1974145" cy="64746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DD2E0C40-C049-44C2-83DE-0FF53CAD24A9}"/>
                </a:ext>
              </a:extLst>
            </p:cNvPr>
            <p:cNvCxnSpPr>
              <a:cxnSpLocks/>
              <a:stCxn id="97" idx="2"/>
            </p:cNvCxnSpPr>
            <p:nvPr/>
          </p:nvCxnSpPr>
          <p:spPr>
            <a:xfrm>
              <a:off x="6735751" y="2964500"/>
              <a:ext cx="19954" cy="1053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960C38ED-ED96-4A4C-AE68-E071C0CD70EB}"/>
                </a:ext>
              </a:extLst>
            </p:cNvPr>
            <p:cNvCxnSpPr>
              <a:cxnSpLocks/>
              <a:stCxn id="19" idx="0"/>
            </p:cNvCxnSpPr>
            <p:nvPr/>
          </p:nvCxnSpPr>
          <p:spPr>
            <a:xfrm rot="5400000" flipH="1" flipV="1">
              <a:off x="8241430" y="309967"/>
              <a:ext cx="268701" cy="324112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Graphic 114">
              <a:extLst>
                <a:ext uri="{FF2B5EF4-FFF2-40B4-BE49-F238E27FC236}">
                  <a16:creationId xmlns:a16="http://schemas.microsoft.com/office/drawing/2014/main" id="{B0B2D66B-3579-4B74-A9D7-443FDE22ACF9}"/>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119361" y="1271818"/>
              <a:ext cx="1280160" cy="1280160"/>
            </a:xfrm>
            <a:prstGeom prst="rect">
              <a:avLst/>
            </a:prstGeom>
          </p:spPr>
        </p:pic>
        <p:sp>
          <p:nvSpPr>
            <p:cNvPr id="116" name="TextBox 115">
              <a:extLst>
                <a:ext uri="{FF2B5EF4-FFF2-40B4-BE49-F238E27FC236}">
                  <a16:creationId xmlns:a16="http://schemas.microsoft.com/office/drawing/2014/main" id="{F661AEA3-B256-4C18-84DC-592A38823109}"/>
                </a:ext>
              </a:extLst>
            </p:cNvPr>
            <p:cNvSpPr txBox="1"/>
            <p:nvPr/>
          </p:nvSpPr>
          <p:spPr>
            <a:xfrm>
              <a:off x="10310440" y="2610729"/>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sp>
          <p:nvSpPr>
            <p:cNvPr id="131" name="TextBox 130">
              <a:extLst>
                <a:ext uri="{FF2B5EF4-FFF2-40B4-BE49-F238E27FC236}">
                  <a16:creationId xmlns:a16="http://schemas.microsoft.com/office/drawing/2014/main" id="{036C1D01-F64B-46AF-B3BB-631FAFF5A830}"/>
                </a:ext>
              </a:extLst>
            </p:cNvPr>
            <p:cNvSpPr txBox="1"/>
            <p:nvPr/>
          </p:nvSpPr>
          <p:spPr>
            <a:xfrm>
              <a:off x="3440976" y="5570029"/>
              <a:ext cx="1441420"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_?_ IP address</a:t>
              </a:r>
            </a:p>
          </p:txBody>
        </p:sp>
        <p:pic>
          <p:nvPicPr>
            <p:cNvPr id="133" name="Graphic 132">
              <a:extLst>
                <a:ext uri="{FF2B5EF4-FFF2-40B4-BE49-F238E27FC236}">
                  <a16:creationId xmlns:a16="http://schemas.microsoft.com/office/drawing/2014/main" id="{19CF37B0-EA6E-45A7-9B35-0DA3ED65C40C}"/>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490005" y="4037021"/>
              <a:ext cx="469900" cy="469900"/>
            </a:xfrm>
            <a:prstGeom prst="rect">
              <a:avLst/>
            </a:prstGeom>
          </p:spPr>
        </p:pic>
      </p:grpSp>
      <p:graphicFrame>
        <p:nvGraphicFramePr>
          <p:cNvPr id="94" name="Table 93">
            <a:extLst>
              <a:ext uri="{FF2B5EF4-FFF2-40B4-BE49-F238E27FC236}">
                <a16:creationId xmlns:a16="http://schemas.microsoft.com/office/drawing/2014/main" id="{84A1DE26-D088-444C-849E-4ACF27FA3051}"/>
              </a:ext>
            </a:extLst>
          </p:cNvPr>
          <p:cNvGraphicFramePr>
            <a:graphicFrameLocks noGrp="1"/>
          </p:cNvGraphicFramePr>
          <p:nvPr/>
        </p:nvGraphicFramePr>
        <p:xfrm>
          <a:off x="8917385" y="3970965"/>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val="3829441895"/>
                    </a:ext>
                  </a:extLst>
                </a:gridCol>
                <a:gridCol w="93014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pPr algn="ctr"/>
                      <a:r>
                        <a:rPr lang="en-US" sz="1600" dirty="0">
                          <a:highlight>
                            <a:srgbClr val="FFFF00"/>
                          </a:high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highlight>
                            <a:srgbClr val="FFFF00"/>
                          </a:high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grpSp>
        <p:nvGrpSpPr>
          <p:cNvPr id="14" name="Group 13" descr="question marks pointing to boxes around a 2 by 3 table and around a row in the table.  two cells of the table have a question mark.">
            <a:extLst>
              <a:ext uri="{FF2B5EF4-FFF2-40B4-BE49-F238E27FC236}">
                <a16:creationId xmlns:a16="http://schemas.microsoft.com/office/drawing/2014/main" id="{824CD53A-EDCF-4EFC-8200-39AA065D1EDC}"/>
              </a:ext>
            </a:extLst>
          </p:cNvPr>
          <p:cNvGrpSpPr/>
          <p:nvPr/>
        </p:nvGrpSpPr>
        <p:grpSpPr>
          <a:xfrm>
            <a:off x="7908561" y="2676601"/>
            <a:ext cx="3635639" cy="2474367"/>
            <a:chOff x="7908561" y="2676601"/>
            <a:chExt cx="3635639" cy="2474367"/>
          </a:xfrm>
        </p:grpSpPr>
        <p:cxnSp>
          <p:nvCxnSpPr>
            <p:cNvPr id="120" name="Straight Connector 119">
              <a:extLst>
                <a:ext uri="{FF2B5EF4-FFF2-40B4-BE49-F238E27FC236}">
                  <a16:creationId xmlns:a16="http://schemas.microsoft.com/office/drawing/2014/main" id="{E9E3E223-618A-4616-A2AE-345CEAA109BB}"/>
                </a:ext>
              </a:extLst>
            </p:cNvPr>
            <p:cNvCxnSpPr>
              <a:cxnSpLocks/>
              <a:stCxn id="127" idx="0"/>
              <a:endCxn id="121" idx="2"/>
            </p:cNvCxnSpPr>
            <p:nvPr/>
          </p:nvCxnSpPr>
          <p:spPr>
            <a:xfrm flipH="1" flipV="1">
              <a:off x="9303279" y="3015155"/>
              <a:ext cx="813609" cy="87596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BA7B0E-12D8-4041-83D3-087FC09C08DC}"/>
                </a:ext>
              </a:extLst>
            </p:cNvPr>
            <p:cNvSpPr txBox="1"/>
            <p:nvPr/>
          </p:nvSpPr>
          <p:spPr>
            <a:xfrm>
              <a:off x="9154039" y="2676601"/>
              <a:ext cx="29848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a:t>
              </a:r>
            </a:p>
          </p:txBody>
        </p:sp>
        <p:sp>
          <p:nvSpPr>
            <p:cNvPr id="122" name="Rectangle 121">
              <a:extLst>
                <a:ext uri="{FF2B5EF4-FFF2-40B4-BE49-F238E27FC236}">
                  <a16:creationId xmlns:a16="http://schemas.microsoft.com/office/drawing/2014/main" id="{2183E006-E3C8-404D-A925-91AC3A69FCF5}"/>
                </a:ext>
              </a:extLst>
            </p:cNvPr>
            <p:cNvSpPr/>
            <p:nvPr/>
          </p:nvSpPr>
          <p:spPr>
            <a:xfrm>
              <a:off x="8709560" y="4268549"/>
              <a:ext cx="2834640" cy="5209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A8380A55-03C1-406A-82B5-670A9EDE8A47}"/>
                </a:ext>
              </a:extLst>
            </p:cNvPr>
            <p:cNvCxnSpPr>
              <a:cxnSpLocks/>
              <a:stCxn id="122" idx="1"/>
              <a:endCxn id="124" idx="3"/>
            </p:cNvCxnSpPr>
            <p:nvPr/>
          </p:nvCxnSpPr>
          <p:spPr>
            <a:xfrm flipH="1" flipV="1">
              <a:off x="8207041" y="3875733"/>
              <a:ext cx="502519" cy="653298"/>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614E457-91D0-447B-842B-2EE48D062AE3}"/>
                </a:ext>
              </a:extLst>
            </p:cNvPr>
            <p:cNvSpPr txBox="1"/>
            <p:nvPr/>
          </p:nvSpPr>
          <p:spPr>
            <a:xfrm>
              <a:off x="7908561" y="3706456"/>
              <a:ext cx="29848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a:t>
              </a:r>
            </a:p>
          </p:txBody>
        </p:sp>
        <p:sp>
          <p:nvSpPr>
            <p:cNvPr id="127" name="Rectangle 126">
              <a:extLst>
                <a:ext uri="{FF2B5EF4-FFF2-40B4-BE49-F238E27FC236}">
                  <a16:creationId xmlns:a16="http://schemas.microsoft.com/office/drawing/2014/main" id="{83366235-419F-4873-A8C9-B2168C7CE05C}"/>
                </a:ext>
              </a:extLst>
            </p:cNvPr>
            <p:cNvSpPr/>
            <p:nvPr/>
          </p:nvSpPr>
          <p:spPr>
            <a:xfrm>
              <a:off x="8834255" y="3891122"/>
              <a:ext cx="2565266" cy="12598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Rectangle 49"/>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3044585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CB7B-0806-44E8-B382-113C9D5EF30E}"/>
              </a:ext>
            </a:extLst>
          </p:cNvPr>
          <p:cNvSpPr>
            <a:spLocks noGrp="1"/>
          </p:cNvSpPr>
          <p:nvPr>
            <p:ph type="title"/>
          </p:nvPr>
        </p:nvSpPr>
        <p:spPr>
          <a:xfrm>
            <a:off x="0" y="1"/>
            <a:ext cx="10515600" cy="905690"/>
          </a:xfrm>
        </p:spPr>
        <p:txBody>
          <a:bodyPr>
            <a:normAutofit/>
          </a:bodyPr>
          <a:lstStyle/>
          <a:p>
            <a:r>
              <a:rPr lang="en-US" b="1" dirty="0">
                <a:solidFill>
                  <a:schemeClr val="accent6">
                    <a:lumMod val="50000"/>
                  </a:schemeClr>
                </a:solidFill>
              </a:rPr>
              <a:t>Solution</a:t>
            </a:r>
          </a:p>
        </p:txBody>
      </p:sp>
      <p:grpSp>
        <p:nvGrpSpPr>
          <p:cNvPr id="14" name="Group 13" descr="labeled architecture diagram.">
            <a:extLst>
              <a:ext uri="{FF2B5EF4-FFF2-40B4-BE49-F238E27FC236}">
                <a16:creationId xmlns:a16="http://schemas.microsoft.com/office/drawing/2014/main" id="{797C9A88-F817-4545-9293-57F63AD34C33}"/>
              </a:ext>
            </a:extLst>
          </p:cNvPr>
          <p:cNvGrpSpPr/>
          <p:nvPr/>
        </p:nvGrpSpPr>
        <p:grpSpPr>
          <a:xfrm>
            <a:off x="152400" y="1207045"/>
            <a:ext cx="11887200" cy="5149305"/>
            <a:chOff x="152400" y="1207045"/>
            <a:chExt cx="11887200" cy="5149305"/>
          </a:xfrm>
        </p:grpSpPr>
        <p:sp>
          <p:nvSpPr>
            <p:cNvPr id="60" name="Rectangle 59">
              <a:extLst>
                <a:ext uri="{FF2B5EF4-FFF2-40B4-BE49-F238E27FC236}">
                  <a16:creationId xmlns:a16="http://schemas.microsoft.com/office/drawing/2014/main" id="{DBF2B20B-9790-4B72-ABB4-8220A1E13520}"/>
                </a:ext>
              </a:extLst>
            </p:cNvPr>
            <p:cNvSpPr/>
            <p:nvPr/>
          </p:nvSpPr>
          <p:spPr>
            <a:xfrm>
              <a:off x="2562575" y="4178210"/>
              <a:ext cx="3202243" cy="164592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r>
                <a:rPr kumimoji="0" lang="en-US" sz="1600" b="0" i="0" u="none" strike="noStrike" kern="0" cap="none" spc="0" normalizeH="0" baseline="0" noProof="0" dirty="0">
                  <a:ln>
                    <a:noFill/>
                  </a:ln>
                  <a:solidFill>
                    <a:srgbClr val="E6F2F8"/>
                  </a:solidFill>
                  <a:effectLst/>
                  <a:uLnTx/>
                  <a:uFillTx/>
                  <a:ea typeface="+mn-ea"/>
                  <a:cs typeface="+mn-cs"/>
                </a:rPr>
                <a:t>Private subnet</a:t>
              </a:r>
              <a:r>
                <a:rPr kumimoji="0" lang="en-US" sz="1600" b="0" i="0" u="none" strike="noStrike" kern="0" cap="none" spc="0" normalizeH="0" baseline="0" noProof="0" dirty="0">
                  <a:ln>
                    <a:noFill/>
                  </a:ln>
                  <a:solidFill>
                    <a:srgbClr val="007CBC"/>
                  </a:solidFill>
                  <a:effectLst/>
                  <a:uLnTx/>
                  <a:uFillTx/>
                  <a:ea typeface="+mn-ea"/>
                  <a:cs typeface="+mn-cs"/>
                </a:rPr>
                <a:t>: 10.0.2.0/24</a:t>
              </a:r>
            </a:p>
          </p:txBody>
        </p:sp>
        <p:sp>
          <p:nvSpPr>
            <p:cNvPr id="6" name="Rectangle 5">
              <a:extLst>
                <a:ext uri="{FF2B5EF4-FFF2-40B4-BE49-F238E27FC236}">
                  <a16:creationId xmlns:a16="http://schemas.microsoft.com/office/drawing/2014/main" id="{8A00625C-5F01-45B9-BEB9-66443831D928}"/>
                </a:ext>
              </a:extLst>
            </p:cNvPr>
            <p:cNvSpPr/>
            <p:nvPr/>
          </p:nvSpPr>
          <p:spPr>
            <a:xfrm>
              <a:off x="1330105" y="2319231"/>
              <a:ext cx="6428414" cy="362413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a:t>
              </a:r>
            </a:p>
          </p:txBody>
        </p:sp>
        <p:sp>
          <p:nvSpPr>
            <p:cNvPr id="7" name="Rectangle 6">
              <a:extLst>
                <a:ext uri="{FF2B5EF4-FFF2-40B4-BE49-F238E27FC236}">
                  <a16:creationId xmlns:a16="http://schemas.microsoft.com/office/drawing/2014/main" id="{F171ADE5-0976-44A9-9A89-45C11481B784}"/>
                </a:ext>
              </a:extLst>
            </p:cNvPr>
            <p:cNvSpPr/>
            <p:nvPr/>
          </p:nvSpPr>
          <p:spPr>
            <a:xfrm>
              <a:off x="152400" y="1213376"/>
              <a:ext cx="11887200" cy="514297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sp>
          <p:nvSpPr>
            <p:cNvPr id="8" name="Rectangle 7">
              <a:extLst>
                <a:ext uri="{FF2B5EF4-FFF2-40B4-BE49-F238E27FC236}">
                  <a16:creationId xmlns:a16="http://schemas.microsoft.com/office/drawing/2014/main" id="{5B4C0FFB-E5B5-4C67-BE6A-8B849867AEE6}"/>
                </a:ext>
              </a:extLst>
            </p:cNvPr>
            <p:cNvSpPr/>
            <p:nvPr/>
          </p:nvSpPr>
          <p:spPr>
            <a:xfrm>
              <a:off x="2365951" y="1856508"/>
              <a:ext cx="3591473" cy="4239491"/>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7CBC"/>
                </a:solidFill>
                <a:effectLst/>
                <a:uLnTx/>
                <a:uFillTx/>
                <a:ea typeface="+mn-ea"/>
                <a:cs typeface="+mn-cs"/>
              </a:endParaRPr>
            </a:p>
          </p:txBody>
        </p:sp>
        <p:pic>
          <p:nvPicPr>
            <p:cNvPr id="9" name="Graphic 8">
              <a:extLst>
                <a:ext uri="{FF2B5EF4-FFF2-40B4-BE49-F238E27FC236}">
                  <a16:creationId xmlns:a16="http://schemas.microsoft.com/office/drawing/2014/main" id="{B9C9485F-2EBC-422E-83CE-8240D384700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2400" y="1207045"/>
              <a:ext cx="457200" cy="457200"/>
            </a:xfrm>
            <a:prstGeom prst="rect">
              <a:avLst/>
            </a:prstGeom>
          </p:spPr>
        </p:pic>
        <p:pic>
          <p:nvPicPr>
            <p:cNvPr id="10" name="Graphic 9">
              <a:extLst>
                <a:ext uri="{FF2B5EF4-FFF2-40B4-BE49-F238E27FC236}">
                  <a16:creationId xmlns:a16="http://schemas.microsoft.com/office/drawing/2014/main" id="{57B9F8D3-23EE-4311-9531-2D91CA789FF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0104" y="2319231"/>
              <a:ext cx="457200" cy="457200"/>
            </a:xfrm>
            <a:prstGeom prst="rect">
              <a:avLst/>
            </a:prstGeom>
          </p:spPr>
        </p:pic>
        <p:sp>
          <p:nvSpPr>
            <p:cNvPr id="11" name="TextBox 10">
              <a:extLst>
                <a:ext uri="{FF2B5EF4-FFF2-40B4-BE49-F238E27FC236}">
                  <a16:creationId xmlns:a16="http://schemas.microsoft.com/office/drawing/2014/main" id="{886F81AE-A049-4C19-9057-49A3AC07DB81}"/>
                </a:ext>
              </a:extLst>
            </p:cNvPr>
            <p:cNvSpPr txBox="1"/>
            <p:nvPr/>
          </p:nvSpPr>
          <p:spPr>
            <a:xfrm>
              <a:off x="5751918" y="5561494"/>
              <a:ext cx="2006600" cy="338554"/>
            </a:xfrm>
            <a:prstGeom prst="rect">
              <a:avLst/>
            </a:prstGeom>
            <a:noFill/>
          </p:spPr>
          <p:txBody>
            <a:bodyPr wrap="square" rtlCol="0">
              <a:spAutoFit/>
            </a:bodyPr>
            <a:lstStyle/>
            <a:p>
              <a:pPr algn="ctr"/>
              <a:r>
                <a:rPr lang="en-US" sz="1600" dirty="0">
                  <a:solidFill>
                    <a:srgbClr val="1D8900"/>
                  </a:solidFill>
                </a:rPr>
                <a:t>10.0.0.0/16</a:t>
              </a:r>
            </a:p>
          </p:txBody>
        </p:sp>
        <p:sp>
          <p:nvSpPr>
            <p:cNvPr id="12" name="Rectangle 11">
              <a:extLst>
                <a:ext uri="{FF2B5EF4-FFF2-40B4-BE49-F238E27FC236}">
                  <a16:creationId xmlns:a16="http://schemas.microsoft.com/office/drawing/2014/main" id="{E7166951-D5F5-4D5F-A929-89BD67EC61E6}"/>
                </a:ext>
              </a:extLst>
            </p:cNvPr>
            <p:cNvSpPr/>
            <p:nvPr/>
          </p:nvSpPr>
          <p:spPr>
            <a:xfrm>
              <a:off x="2562576" y="2442536"/>
              <a:ext cx="3202243" cy="164592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E9F3E6"/>
                  </a:solidFill>
                  <a:effectLst/>
                  <a:uLnTx/>
                  <a:uFillTx/>
                  <a:ea typeface="+mn-ea"/>
                  <a:cs typeface="+mn-cs"/>
                </a:rPr>
                <a:t>Public subnet</a:t>
              </a:r>
              <a:r>
                <a:rPr kumimoji="0" lang="en-US" sz="1600" b="0" i="0" u="none" strike="noStrike" kern="0" cap="none" spc="0" normalizeH="0" baseline="0" noProof="0" dirty="0">
                  <a:ln>
                    <a:noFill/>
                  </a:ln>
                  <a:solidFill>
                    <a:srgbClr val="1D8900"/>
                  </a:solidFill>
                  <a:effectLst/>
                  <a:uLnTx/>
                  <a:uFillTx/>
                  <a:ea typeface="+mn-ea"/>
                  <a:cs typeface="+mn-cs"/>
                </a:rPr>
                <a:t>:10.0.1.0/24</a:t>
              </a:r>
            </a:p>
          </p:txBody>
        </p:sp>
        <p:pic>
          <p:nvPicPr>
            <p:cNvPr id="13" name="Graphic 12">
              <a:extLst>
                <a:ext uri="{FF2B5EF4-FFF2-40B4-BE49-F238E27FC236}">
                  <a16:creationId xmlns:a16="http://schemas.microsoft.com/office/drawing/2014/main" id="{0267DA52-0955-4E35-8F29-A775580B9157}"/>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2577" y="2440178"/>
              <a:ext cx="457200" cy="457200"/>
            </a:xfrm>
            <a:prstGeom prst="rect">
              <a:avLst/>
            </a:prstGeom>
          </p:spPr>
        </p:pic>
        <p:pic>
          <p:nvPicPr>
            <p:cNvPr id="19" name="Graphic 18">
              <a:extLst>
                <a:ext uri="{FF2B5EF4-FFF2-40B4-BE49-F238E27FC236}">
                  <a16:creationId xmlns:a16="http://schemas.microsoft.com/office/drawing/2014/main" id="{0E04E710-C136-4047-9C54-ECAA9EACC9A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20269" y="2064878"/>
              <a:ext cx="469900" cy="469900"/>
            </a:xfrm>
            <a:prstGeom prst="rect">
              <a:avLst/>
            </a:prstGeom>
          </p:spPr>
        </p:pic>
        <p:pic>
          <p:nvPicPr>
            <p:cNvPr id="39" name="Graphic 38">
              <a:extLst>
                <a:ext uri="{FF2B5EF4-FFF2-40B4-BE49-F238E27FC236}">
                  <a16:creationId xmlns:a16="http://schemas.microsoft.com/office/drawing/2014/main" id="{F15121F8-03C4-4A82-8228-CF9C5D6849DC}"/>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01869" y="3034149"/>
              <a:ext cx="457200" cy="457200"/>
            </a:xfrm>
            <a:prstGeom prst="rect">
              <a:avLst/>
            </a:prstGeom>
          </p:spPr>
        </p:pic>
        <p:pic>
          <p:nvPicPr>
            <p:cNvPr id="44" name="Graphic 43">
              <a:extLst>
                <a:ext uri="{FF2B5EF4-FFF2-40B4-BE49-F238E27FC236}">
                  <a16:creationId xmlns:a16="http://schemas.microsoft.com/office/drawing/2014/main" id="{85E76D4D-E3FF-4864-A50B-F16B6A929B2F}"/>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35096" y="5099544"/>
              <a:ext cx="457200" cy="457200"/>
            </a:xfrm>
            <a:prstGeom prst="rect">
              <a:avLst/>
            </a:prstGeom>
          </p:spPr>
        </p:pic>
        <p:pic>
          <p:nvPicPr>
            <p:cNvPr id="61" name="Graphic 60">
              <a:extLst>
                <a:ext uri="{FF2B5EF4-FFF2-40B4-BE49-F238E27FC236}">
                  <a16:creationId xmlns:a16="http://schemas.microsoft.com/office/drawing/2014/main" id="{CCF479AE-2B36-4C6F-88F8-C48CDD88D7D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562576" y="4178210"/>
              <a:ext cx="457200" cy="457200"/>
            </a:xfrm>
            <a:prstGeom prst="rect">
              <a:avLst/>
            </a:prstGeom>
          </p:spPr>
        </p:pic>
        <p:pic>
          <p:nvPicPr>
            <p:cNvPr id="71" name="Graphic 70">
              <a:extLst>
                <a:ext uri="{FF2B5EF4-FFF2-40B4-BE49-F238E27FC236}">
                  <a16:creationId xmlns:a16="http://schemas.microsoft.com/office/drawing/2014/main" id="{F7F6D664-D6F5-496B-ABFA-C8CD8FC46412}"/>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706281" y="3053606"/>
              <a:ext cx="469900" cy="469900"/>
            </a:xfrm>
            <a:prstGeom prst="rect">
              <a:avLst/>
            </a:prstGeom>
          </p:spPr>
        </p:pic>
        <p:sp>
          <p:nvSpPr>
            <p:cNvPr id="73" name="TextBox 72">
              <a:extLst>
                <a:ext uri="{FF2B5EF4-FFF2-40B4-BE49-F238E27FC236}">
                  <a16:creationId xmlns:a16="http://schemas.microsoft.com/office/drawing/2014/main" id="{F1EF0657-6055-4EF8-A2C1-6162362BB58B}"/>
                </a:ext>
              </a:extLst>
            </p:cNvPr>
            <p:cNvSpPr txBox="1"/>
            <p:nvPr/>
          </p:nvSpPr>
          <p:spPr>
            <a:xfrm>
              <a:off x="4789018" y="3576445"/>
              <a:ext cx="1395190"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NAT gateway</a:t>
              </a:r>
            </a:p>
          </p:txBody>
        </p:sp>
        <p:sp>
          <p:nvSpPr>
            <p:cNvPr id="77" name="Rectangle 76">
              <a:extLst>
                <a:ext uri="{FF2B5EF4-FFF2-40B4-BE49-F238E27FC236}">
                  <a16:creationId xmlns:a16="http://schemas.microsoft.com/office/drawing/2014/main" id="{8DE143CC-4DF7-426E-8F9A-37FCCE527142}"/>
                </a:ext>
              </a:extLst>
            </p:cNvPr>
            <p:cNvSpPr/>
            <p:nvPr/>
          </p:nvSpPr>
          <p:spPr>
            <a:xfrm>
              <a:off x="419100" y="1733520"/>
              <a:ext cx="7630391" cy="4519622"/>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p>
          </p:txBody>
        </p:sp>
        <p:pic>
          <p:nvPicPr>
            <p:cNvPr id="78" name="Graphic 77">
              <a:extLst>
                <a:ext uri="{FF2B5EF4-FFF2-40B4-BE49-F238E27FC236}">
                  <a16:creationId xmlns:a16="http://schemas.microsoft.com/office/drawing/2014/main" id="{BB80363B-72FA-4B30-A324-7D42434FEAF6}"/>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19100" y="1733520"/>
              <a:ext cx="457200" cy="457200"/>
            </a:xfrm>
            <a:prstGeom prst="rect">
              <a:avLst/>
            </a:prstGeom>
          </p:spPr>
        </p:pic>
        <p:pic>
          <p:nvPicPr>
            <p:cNvPr id="81" name="Graphic 80">
              <a:extLst>
                <a:ext uri="{FF2B5EF4-FFF2-40B4-BE49-F238E27FC236}">
                  <a16:creationId xmlns:a16="http://schemas.microsoft.com/office/drawing/2014/main" id="{5503B2CF-F03C-4053-92E9-3AACE977CB67}"/>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924072" y="4681068"/>
              <a:ext cx="469900" cy="469900"/>
            </a:xfrm>
            <a:prstGeom prst="rect">
              <a:avLst/>
            </a:prstGeom>
          </p:spPr>
        </p:pic>
        <p:sp>
          <p:nvSpPr>
            <p:cNvPr id="82" name="TextBox 81">
              <a:extLst>
                <a:ext uri="{FF2B5EF4-FFF2-40B4-BE49-F238E27FC236}">
                  <a16:creationId xmlns:a16="http://schemas.microsoft.com/office/drawing/2014/main" id="{A268F417-4DB2-42A0-88C6-B01CB96477D4}"/>
                </a:ext>
              </a:extLst>
            </p:cNvPr>
            <p:cNvSpPr txBox="1"/>
            <p:nvPr/>
          </p:nvSpPr>
          <p:spPr>
            <a:xfrm>
              <a:off x="2570973" y="4917305"/>
              <a:ext cx="971741" cy="830997"/>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Elastic</a:t>
              </a:r>
              <a:br>
                <a:rPr lang="en-US" sz="1600" dirty="0">
                  <a:highlight>
                    <a:srgbClr val="FFFF00"/>
                  </a:highlight>
                  <a:ea typeface="Amazon Ember Light" panose="020B0403020204020204" pitchFamily="34" charset="0"/>
                  <a:cs typeface="Arial" panose="020B0604020202020204" pitchFamily="34" charset="0"/>
                </a:rPr>
              </a:br>
              <a:r>
                <a:rPr lang="en-US" sz="1600" dirty="0">
                  <a:highlight>
                    <a:srgbClr val="FFFF00"/>
                  </a:highlight>
                  <a:ea typeface="Amazon Ember Light" panose="020B0403020204020204" pitchFamily="34" charset="0"/>
                  <a:cs typeface="Arial" panose="020B0604020202020204" pitchFamily="34" charset="0"/>
                </a:rPr>
                <a:t>network</a:t>
              </a:r>
              <a:br>
                <a:rPr lang="en-US" sz="1600" dirty="0">
                  <a:highlight>
                    <a:srgbClr val="FFFF00"/>
                  </a:highlight>
                  <a:ea typeface="Amazon Ember Light" panose="020B0403020204020204" pitchFamily="34" charset="0"/>
                  <a:cs typeface="Arial" panose="020B0604020202020204" pitchFamily="34" charset="0"/>
                </a:rPr>
              </a:br>
              <a:r>
                <a:rPr lang="en-US" sz="1600" dirty="0">
                  <a:highlight>
                    <a:srgbClr val="FFFF00"/>
                  </a:highlight>
                  <a:ea typeface="Amazon Ember Light" panose="020B0403020204020204" pitchFamily="34" charset="0"/>
                  <a:cs typeface="Arial" panose="020B0604020202020204" pitchFamily="34" charset="0"/>
                </a:rPr>
                <a:t>interface</a:t>
              </a:r>
            </a:p>
          </p:txBody>
        </p:sp>
        <p:sp>
          <p:nvSpPr>
            <p:cNvPr id="90" name="TextBox 89">
              <a:extLst>
                <a:ext uri="{FF2B5EF4-FFF2-40B4-BE49-F238E27FC236}">
                  <a16:creationId xmlns:a16="http://schemas.microsoft.com/office/drawing/2014/main" id="{9BD5F12B-9061-47F6-B7B3-FC589F9101A8}"/>
                </a:ext>
              </a:extLst>
            </p:cNvPr>
            <p:cNvSpPr txBox="1"/>
            <p:nvPr/>
          </p:nvSpPr>
          <p:spPr>
            <a:xfrm>
              <a:off x="2599153" y="3589779"/>
              <a:ext cx="1770036"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Private IP address</a:t>
              </a:r>
            </a:p>
          </p:txBody>
        </p:sp>
        <p:sp>
          <p:nvSpPr>
            <p:cNvPr id="91" name="Rectangle 90">
              <a:extLst>
                <a:ext uri="{FF2B5EF4-FFF2-40B4-BE49-F238E27FC236}">
                  <a16:creationId xmlns:a16="http://schemas.microsoft.com/office/drawing/2014/main" id="{6B3F1415-BCD4-473B-BE05-E86D14A3E7CF}"/>
                </a:ext>
              </a:extLst>
            </p:cNvPr>
            <p:cNvSpPr/>
            <p:nvPr/>
          </p:nvSpPr>
          <p:spPr>
            <a:xfrm>
              <a:off x="955963" y="1773378"/>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Region</a:t>
              </a:r>
            </a:p>
          </p:txBody>
        </p:sp>
        <p:sp>
          <p:nvSpPr>
            <p:cNvPr id="92" name="Rectangle 91">
              <a:extLst>
                <a:ext uri="{FF2B5EF4-FFF2-40B4-BE49-F238E27FC236}">
                  <a16:creationId xmlns:a16="http://schemas.microsoft.com/office/drawing/2014/main" id="{06476FDF-6DD2-4F9E-AE6A-031F374DF349}"/>
                </a:ext>
              </a:extLst>
            </p:cNvPr>
            <p:cNvSpPr/>
            <p:nvPr/>
          </p:nvSpPr>
          <p:spPr>
            <a:xfrm>
              <a:off x="1826077" y="2338131"/>
              <a:ext cx="64008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VPC</a:t>
              </a:r>
            </a:p>
          </p:txBody>
        </p:sp>
        <p:sp>
          <p:nvSpPr>
            <p:cNvPr id="97" name="TextBox 96">
              <a:extLst>
                <a:ext uri="{FF2B5EF4-FFF2-40B4-BE49-F238E27FC236}">
                  <a16:creationId xmlns:a16="http://schemas.microsoft.com/office/drawing/2014/main" id="{8E5674E7-0C5C-4080-BCA8-3A6C3D6EF081}"/>
                </a:ext>
              </a:extLst>
            </p:cNvPr>
            <p:cNvSpPr txBox="1"/>
            <p:nvPr/>
          </p:nvSpPr>
          <p:spPr>
            <a:xfrm>
              <a:off x="6285603" y="2625946"/>
              <a:ext cx="947695" cy="584775"/>
            </a:xfrm>
            <a:prstGeom prst="rect">
              <a:avLst/>
            </a:prstGeom>
            <a:no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Internet</a:t>
              </a:r>
              <a:br>
                <a:rPr lang="en-US" sz="1600" dirty="0">
                  <a:highlight>
                    <a:srgbClr val="FFFF00"/>
                  </a:highlight>
                  <a:ea typeface="Amazon Ember Light" panose="020B0403020204020204" pitchFamily="34" charset="0"/>
                  <a:cs typeface="Arial" panose="020B0604020202020204" pitchFamily="34" charset="0"/>
                </a:rPr>
              </a:br>
              <a:r>
                <a:rPr lang="en-US" sz="1600" dirty="0">
                  <a:highlight>
                    <a:srgbClr val="FFFF00"/>
                  </a:highlight>
                  <a:ea typeface="Amazon Ember Light" panose="020B0403020204020204" pitchFamily="34" charset="0"/>
                  <a:cs typeface="Arial" panose="020B0604020202020204" pitchFamily="34" charset="0"/>
                </a:rPr>
                <a:t>gateway</a:t>
              </a:r>
            </a:p>
          </p:txBody>
        </p:sp>
        <p:sp>
          <p:nvSpPr>
            <p:cNvPr id="98" name="TextBox 97">
              <a:extLst>
                <a:ext uri="{FF2B5EF4-FFF2-40B4-BE49-F238E27FC236}">
                  <a16:creationId xmlns:a16="http://schemas.microsoft.com/office/drawing/2014/main" id="{075E0770-42E2-4792-89A8-487B88C6AAB4}"/>
                </a:ext>
              </a:extLst>
            </p:cNvPr>
            <p:cNvSpPr txBox="1"/>
            <p:nvPr/>
          </p:nvSpPr>
          <p:spPr>
            <a:xfrm>
              <a:off x="2859747" y="4171640"/>
              <a:ext cx="1495922"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Private subnet</a:t>
              </a:r>
            </a:p>
          </p:txBody>
        </p:sp>
        <p:cxnSp>
          <p:nvCxnSpPr>
            <p:cNvPr id="100" name="Straight Connector 99">
              <a:extLst>
                <a:ext uri="{FF2B5EF4-FFF2-40B4-BE49-F238E27FC236}">
                  <a16:creationId xmlns:a16="http://schemas.microsoft.com/office/drawing/2014/main" id="{06543B80-62F1-4504-A01D-D31A7413E7C6}"/>
                </a:ext>
              </a:extLst>
            </p:cNvPr>
            <p:cNvCxnSpPr>
              <a:cxnSpLocks/>
              <a:stCxn id="82" idx="3"/>
              <a:endCxn id="81" idx="1"/>
            </p:cNvCxnSpPr>
            <p:nvPr/>
          </p:nvCxnSpPr>
          <p:spPr>
            <a:xfrm flipV="1">
              <a:off x="3542714" y="4916018"/>
              <a:ext cx="381358" cy="41678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7FDB713-2D98-4BC3-B4C2-976DB39124B6}"/>
                </a:ext>
              </a:extLst>
            </p:cNvPr>
            <p:cNvSpPr txBox="1"/>
            <p:nvPr/>
          </p:nvSpPr>
          <p:spPr>
            <a:xfrm>
              <a:off x="6127884" y="4531664"/>
              <a:ext cx="1233030" cy="338554"/>
            </a:xfrm>
            <a:prstGeom prst="rect">
              <a:avLst/>
            </a:prstGeom>
            <a:no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Route table</a:t>
              </a:r>
            </a:p>
          </p:txBody>
        </p:sp>
        <p:sp>
          <p:nvSpPr>
            <p:cNvPr id="103" name="TextBox 102">
              <a:extLst>
                <a:ext uri="{FF2B5EF4-FFF2-40B4-BE49-F238E27FC236}">
                  <a16:creationId xmlns:a16="http://schemas.microsoft.com/office/drawing/2014/main" id="{36D8EAFE-1A6F-48D0-8956-C02CD2A45C11}"/>
                </a:ext>
              </a:extLst>
            </p:cNvPr>
            <p:cNvSpPr txBox="1"/>
            <p:nvPr/>
          </p:nvSpPr>
          <p:spPr>
            <a:xfrm>
              <a:off x="2876272" y="2469374"/>
              <a:ext cx="1414170"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Public subnet</a:t>
              </a:r>
            </a:p>
          </p:txBody>
        </p:sp>
        <p:cxnSp>
          <p:nvCxnSpPr>
            <p:cNvPr id="105" name="Connector: Curved 104">
              <a:extLst>
                <a:ext uri="{FF2B5EF4-FFF2-40B4-BE49-F238E27FC236}">
                  <a16:creationId xmlns:a16="http://schemas.microsoft.com/office/drawing/2014/main" id="{864D1D5C-CBCF-4CE7-9FAB-0C3B08404EFA}"/>
                </a:ext>
              </a:extLst>
            </p:cNvPr>
            <p:cNvCxnSpPr>
              <a:stCxn id="71" idx="3"/>
            </p:cNvCxnSpPr>
            <p:nvPr/>
          </p:nvCxnSpPr>
          <p:spPr>
            <a:xfrm>
              <a:off x="5176181" y="3288556"/>
              <a:ext cx="1224619" cy="995764"/>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1D7173EE-A67D-4F62-A80B-CBF18F557512}"/>
                </a:ext>
              </a:extLst>
            </p:cNvPr>
            <p:cNvCxnSpPr>
              <a:cxnSpLocks/>
              <a:stCxn id="81" idx="3"/>
            </p:cNvCxnSpPr>
            <p:nvPr/>
          </p:nvCxnSpPr>
          <p:spPr>
            <a:xfrm flipV="1">
              <a:off x="4393972" y="4268549"/>
              <a:ext cx="1974145" cy="64746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DD2E0C40-C049-44C2-83DE-0FF53CAD24A9}"/>
                </a:ext>
              </a:extLst>
            </p:cNvPr>
            <p:cNvCxnSpPr>
              <a:cxnSpLocks/>
              <a:stCxn id="97" idx="2"/>
            </p:cNvCxnSpPr>
            <p:nvPr/>
          </p:nvCxnSpPr>
          <p:spPr>
            <a:xfrm>
              <a:off x="6759451" y="3210721"/>
              <a:ext cx="10109" cy="8073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960C38ED-ED96-4A4C-AE68-E071C0CD70EB}"/>
                </a:ext>
              </a:extLst>
            </p:cNvPr>
            <p:cNvCxnSpPr>
              <a:cxnSpLocks/>
              <a:stCxn id="19" idx="0"/>
            </p:cNvCxnSpPr>
            <p:nvPr/>
          </p:nvCxnSpPr>
          <p:spPr>
            <a:xfrm rot="5400000" flipH="1" flipV="1">
              <a:off x="8241430" y="309967"/>
              <a:ext cx="268701" cy="324112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Graphic 114">
              <a:extLst>
                <a:ext uri="{FF2B5EF4-FFF2-40B4-BE49-F238E27FC236}">
                  <a16:creationId xmlns:a16="http://schemas.microsoft.com/office/drawing/2014/main" id="{B0B2D66B-3579-4B74-A9D7-443FDE22ACF9}"/>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119361" y="1271818"/>
              <a:ext cx="1280160" cy="1280160"/>
            </a:xfrm>
            <a:prstGeom prst="rect">
              <a:avLst/>
            </a:prstGeom>
          </p:spPr>
        </p:pic>
        <p:sp>
          <p:nvSpPr>
            <p:cNvPr id="116" name="TextBox 115">
              <a:extLst>
                <a:ext uri="{FF2B5EF4-FFF2-40B4-BE49-F238E27FC236}">
                  <a16:creationId xmlns:a16="http://schemas.microsoft.com/office/drawing/2014/main" id="{F661AEA3-B256-4C18-84DC-592A38823109}"/>
                </a:ext>
              </a:extLst>
            </p:cNvPr>
            <p:cNvSpPr txBox="1"/>
            <p:nvPr/>
          </p:nvSpPr>
          <p:spPr>
            <a:xfrm>
              <a:off x="10310440" y="2610729"/>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sp>
          <p:nvSpPr>
            <p:cNvPr id="3" name="TextBox 2">
              <a:extLst>
                <a:ext uri="{FF2B5EF4-FFF2-40B4-BE49-F238E27FC236}">
                  <a16:creationId xmlns:a16="http://schemas.microsoft.com/office/drawing/2014/main" id="{DF6752BA-5C71-4B16-9043-D0096A45F601}"/>
                </a:ext>
              </a:extLst>
            </p:cNvPr>
            <p:cNvSpPr txBox="1"/>
            <p:nvPr/>
          </p:nvSpPr>
          <p:spPr>
            <a:xfrm>
              <a:off x="3238197" y="1903353"/>
              <a:ext cx="1657826" cy="338554"/>
            </a:xfrm>
            <a:prstGeom prst="rect">
              <a:avLst/>
            </a:prstGeom>
            <a:no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Availability Zone</a:t>
              </a:r>
            </a:p>
          </p:txBody>
        </p:sp>
        <p:sp>
          <p:nvSpPr>
            <p:cNvPr id="49" name="TextBox 48">
              <a:extLst>
                <a:ext uri="{FF2B5EF4-FFF2-40B4-BE49-F238E27FC236}">
                  <a16:creationId xmlns:a16="http://schemas.microsoft.com/office/drawing/2014/main" id="{6513CA11-B560-4FC5-8B71-63AC786D6732}"/>
                </a:ext>
              </a:extLst>
            </p:cNvPr>
            <p:cNvSpPr txBox="1"/>
            <p:nvPr/>
          </p:nvSpPr>
          <p:spPr>
            <a:xfrm>
              <a:off x="3706131" y="5517778"/>
              <a:ext cx="1770036"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Private IP address</a:t>
              </a:r>
            </a:p>
          </p:txBody>
        </p:sp>
        <p:pic>
          <p:nvPicPr>
            <p:cNvPr id="50" name="Graphic 49">
              <a:extLst>
                <a:ext uri="{FF2B5EF4-FFF2-40B4-BE49-F238E27FC236}">
                  <a16:creationId xmlns:a16="http://schemas.microsoft.com/office/drawing/2014/main" id="{E7208472-9DBC-4A85-81D2-16F727F7376A}"/>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545425" y="4037021"/>
              <a:ext cx="469900" cy="469900"/>
            </a:xfrm>
            <a:prstGeom prst="rect">
              <a:avLst/>
            </a:prstGeom>
          </p:spPr>
        </p:pic>
      </p:grpSp>
      <p:graphicFrame>
        <p:nvGraphicFramePr>
          <p:cNvPr id="94" name="Table 93">
            <a:extLst>
              <a:ext uri="{FF2B5EF4-FFF2-40B4-BE49-F238E27FC236}">
                <a16:creationId xmlns:a16="http://schemas.microsoft.com/office/drawing/2014/main" id="{84A1DE26-D088-444C-849E-4ACF27FA3051}"/>
              </a:ext>
            </a:extLst>
          </p:cNvPr>
          <p:cNvGraphicFramePr>
            <a:graphicFrameLocks noGrp="1"/>
          </p:cNvGraphicFramePr>
          <p:nvPr/>
        </p:nvGraphicFramePr>
        <p:xfrm>
          <a:off x="8945095" y="3970965"/>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val="3829441895"/>
                    </a:ext>
                  </a:extLst>
                </a:gridCol>
                <a:gridCol w="93014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pPr algn="ctr"/>
                      <a:r>
                        <a:rPr lang="en-US" sz="1600" dirty="0">
                          <a:highlight>
                            <a:srgbClr val="FFFF00"/>
                          </a:highlight>
                        </a:rPr>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highlight>
                            <a:srgbClr val="FFFF00"/>
                          </a:highlight>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grpSp>
        <p:nvGrpSpPr>
          <p:cNvPr id="15" name="Group 14" descr="labeled table with all cells filled in.">
            <a:extLst>
              <a:ext uri="{FF2B5EF4-FFF2-40B4-BE49-F238E27FC236}">
                <a16:creationId xmlns:a16="http://schemas.microsoft.com/office/drawing/2014/main" id="{23FB189D-CAF5-4209-B459-72AD06EEA782}"/>
              </a:ext>
            </a:extLst>
          </p:cNvPr>
          <p:cNvGrpSpPr/>
          <p:nvPr/>
        </p:nvGrpSpPr>
        <p:grpSpPr>
          <a:xfrm>
            <a:off x="7797721" y="2676601"/>
            <a:ext cx="3746479" cy="2474367"/>
            <a:chOff x="7797721" y="2676601"/>
            <a:chExt cx="3746479" cy="2474367"/>
          </a:xfrm>
        </p:grpSpPr>
        <p:cxnSp>
          <p:nvCxnSpPr>
            <p:cNvPr id="120" name="Straight Connector 119">
              <a:extLst>
                <a:ext uri="{FF2B5EF4-FFF2-40B4-BE49-F238E27FC236}">
                  <a16:creationId xmlns:a16="http://schemas.microsoft.com/office/drawing/2014/main" id="{E9E3E223-618A-4616-A2AE-345CEAA109BB}"/>
                </a:ext>
              </a:extLst>
            </p:cNvPr>
            <p:cNvCxnSpPr>
              <a:cxnSpLocks/>
              <a:stCxn id="127" idx="0"/>
              <a:endCxn id="121" idx="2"/>
            </p:cNvCxnSpPr>
            <p:nvPr/>
          </p:nvCxnSpPr>
          <p:spPr>
            <a:xfrm flipH="1" flipV="1">
              <a:off x="9341061" y="3015155"/>
              <a:ext cx="775827" cy="87596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BA7B0E-12D8-4041-83D3-087FC09C08DC}"/>
                </a:ext>
              </a:extLst>
            </p:cNvPr>
            <p:cNvSpPr txBox="1"/>
            <p:nvPr/>
          </p:nvSpPr>
          <p:spPr>
            <a:xfrm>
              <a:off x="8724546" y="2676601"/>
              <a:ext cx="123303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Route table</a:t>
              </a:r>
            </a:p>
          </p:txBody>
        </p:sp>
        <p:sp>
          <p:nvSpPr>
            <p:cNvPr id="122" name="Rectangle 121">
              <a:extLst>
                <a:ext uri="{FF2B5EF4-FFF2-40B4-BE49-F238E27FC236}">
                  <a16:creationId xmlns:a16="http://schemas.microsoft.com/office/drawing/2014/main" id="{2183E006-E3C8-404D-A925-91AC3A69FCF5}"/>
                </a:ext>
              </a:extLst>
            </p:cNvPr>
            <p:cNvSpPr/>
            <p:nvPr/>
          </p:nvSpPr>
          <p:spPr>
            <a:xfrm>
              <a:off x="8709560" y="4268549"/>
              <a:ext cx="2834640" cy="5209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A8380A55-03C1-406A-82B5-670A9EDE8A47}"/>
                </a:ext>
              </a:extLst>
            </p:cNvPr>
            <p:cNvCxnSpPr>
              <a:cxnSpLocks/>
              <a:stCxn id="122" idx="1"/>
              <a:endCxn id="124" idx="3"/>
            </p:cNvCxnSpPr>
            <p:nvPr/>
          </p:nvCxnSpPr>
          <p:spPr>
            <a:xfrm flipH="1" flipV="1">
              <a:off x="8529011" y="3875733"/>
              <a:ext cx="180549" cy="653298"/>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614E457-91D0-447B-842B-2EE48D062AE3}"/>
                </a:ext>
              </a:extLst>
            </p:cNvPr>
            <p:cNvSpPr txBox="1"/>
            <p:nvPr/>
          </p:nvSpPr>
          <p:spPr>
            <a:xfrm>
              <a:off x="7797721" y="3706456"/>
              <a:ext cx="73129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Route</a:t>
              </a:r>
            </a:p>
          </p:txBody>
        </p:sp>
        <p:sp>
          <p:nvSpPr>
            <p:cNvPr id="127" name="Rectangle 126">
              <a:extLst>
                <a:ext uri="{FF2B5EF4-FFF2-40B4-BE49-F238E27FC236}">
                  <a16:creationId xmlns:a16="http://schemas.microsoft.com/office/drawing/2014/main" id="{83366235-419F-4873-A8C9-B2168C7CE05C}"/>
                </a:ext>
              </a:extLst>
            </p:cNvPr>
            <p:cNvSpPr/>
            <p:nvPr/>
          </p:nvSpPr>
          <p:spPr>
            <a:xfrm>
              <a:off x="8834255" y="3891122"/>
              <a:ext cx="2565266" cy="12598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Rectangle 5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3383329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Questions ?</a:t>
            </a:r>
          </a:p>
        </p:txBody>
      </p:sp>
      <p:sp>
        <p:nvSpPr>
          <p:cNvPr id="3" name="Content Placeholder 2"/>
          <p:cNvSpPr>
            <a:spLocks noGrp="1"/>
          </p:cNvSpPr>
          <p:nvPr>
            <p:ph idx="1"/>
          </p:nvPr>
        </p:nvSpPr>
        <p:spPr>
          <a:xfrm>
            <a:off x="76326" y="929256"/>
            <a:ext cx="6141593" cy="5540188"/>
          </a:xfrm>
        </p:spPr>
        <p:txBody>
          <a:bodyPr>
            <a:noAutofit/>
          </a:bodyPr>
          <a:lstStyle/>
          <a:p>
            <a:pPr marL="0" indent="0">
              <a:buNone/>
            </a:pPr>
            <a:r>
              <a:rPr lang="en-US" sz="2000" dirty="0"/>
              <a:t>Q1: What is the scope of an Amazon VPC?</a:t>
            </a:r>
          </a:p>
          <a:p>
            <a:pPr marL="457200" lvl="1" indent="0">
              <a:buNone/>
            </a:pPr>
            <a:r>
              <a:rPr lang="en-US" sz="1600" b="1" dirty="0"/>
              <a:t>A. A data center</a:t>
            </a:r>
          </a:p>
          <a:p>
            <a:pPr marL="457200" lvl="1" indent="0">
              <a:buNone/>
            </a:pPr>
            <a:r>
              <a:rPr lang="en-US" sz="1600" b="1" dirty="0"/>
              <a:t>B. A region</a:t>
            </a:r>
          </a:p>
          <a:p>
            <a:pPr marL="457200" lvl="1" indent="0">
              <a:buNone/>
            </a:pPr>
            <a:r>
              <a:rPr lang="en-US" sz="1600" b="1" dirty="0"/>
              <a:t>C. An availability zone</a:t>
            </a:r>
          </a:p>
          <a:p>
            <a:pPr marL="457200" lvl="1" indent="0">
              <a:buNone/>
            </a:pPr>
            <a:r>
              <a:rPr lang="en-US" sz="1600" b="1" dirty="0"/>
              <a:t>D. A subnet</a:t>
            </a:r>
          </a:p>
          <a:p>
            <a:pPr marL="0" indent="0">
              <a:buNone/>
            </a:pPr>
            <a:r>
              <a:rPr lang="en-US" sz="2000" dirty="0"/>
              <a:t>Q2: Which type of firewall operates at the instance level?</a:t>
            </a:r>
          </a:p>
          <a:p>
            <a:pPr marL="457200" lvl="1" indent="0">
              <a:buNone/>
            </a:pPr>
            <a:r>
              <a:rPr lang="en-US" sz="1600" b="1" dirty="0"/>
              <a:t>A. A security group</a:t>
            </a:r>
          </a:p>
          <a:p>
            <a:pPr marL="457200" lvl="1" indent="0">
              <a:buNone/>
            </a:pPr>
            <a:r>
              <a:rPr lang="en-US" sz="1600" b="1" dirty="0"/>
              <a:t>B. A network access control list (NACL)</a:t>
            </a:r>
          </a:p>
          <a:p>
            <a:pPr marL="457200" lvl="1" indent="0">
              <a:buNone/>
            </a:pPr>
            <a:r>
              <a:rPr lang="en-US" sz="1600" b="1" dirty="0"/>
              <a:t>C. A route table</a:t>
            </a:r>
          </a:p>
          <a:p>
            <a:pPr marL="457200" lvl="1" indent="0">
              <a:buNone/>
            </a:pPr>
            <a:r>
              <a:rPr lang="en-US" sz="1600" b="1" dirty="0"/>
              <a:t>D. A NAT Gateway</a:t>
            </a:r>
          </a:p>
          <a:p>
            <a:pPr marL="0" indent="0">
              <a:buNone/>
            </a:pPr>
            <a:r>
              <a:rPr lang="en-US" sz="2000" dirty="0"/>
              <a:t>Q3: How can an organization create a private hybrid cloud connection between their on-premises data center and the AWS Cloud?</a:t>
            </a:r>
          </a:p>
          <a:p>
            <a:pPr marL="457200" lvl="1" indent="0">
              <a:buNone/>
            </a:pPr>
            <a:r>
              <a:rPr lang="en-US" sz="1600" b="1" dirty="0"/>
              <a:t>A. AWS managed VPN</a:t>
            </a:r>
          </a:p>
          <a:p>
            <a:pPr marL="457200" lvl="1" indent="0">
              <a:buNone/>
            </a:pPr>
            <a:r>
              <a:rPr lang="en-US" sz="1600" b="1" dirty="0"/>
              <a:t>B. VPN </a:t>
            </a:r>
            <a:r>
              <a:rPr lang="en-US" sz="1600" b="1" dirty="0" err="1"/>
              <a:t>CloudHub</a:t>
            </a:r>
            <a:endParaRPr lang="en-US" sz="1600" b="1" dirty="0"/>
          </a:p>
          <a:p>
            <a:pPr marL="457200" lvl="1" indent="0">
              <a:buNone/>
            </a:pPr>
            <a:r>
              <a:rPr lang="en-US" sz="1600" b="1" dirty="0"/>
              <a:t>C. Software VPN</a:t>
            </a:r>
          </a:p>
          <a:p>
            <a:pPr marL="457200" lvl="1" indent="0">
              <a:buNone/>
            </a:pPr>
            <a:r>
              <a:rPr lang="en-US" sz="1600" b="1" dirty="0"/>
              <a:t>D. AWS Direct Connect</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6226629" y="868238"/>
            <a:ext cx="6096000" cy="3970318"/>
          </a:xfrm>
          <a:prstGeom prst="rect">
            <a:avLst/>
          </a:prstGeom>
        </p:spPr>
        <p:txBody>
          <a:bodyPr>
            <a:spAutoFit/>
          </a:bodyPr>
          <a:lstStyle/>
          <a:p>
            <a:r>
              <a:rPr lang="en-US" dirty="0"/>
              <a:t>Q4: Which type of public IP address is retained when the instance is stopped?</a:t>
            </a:r>
          </a:p>
          <a:p>
            <a:pPr lvl="1"/>
            <a:r>
              <a:rPr lang="en-US" b="1" dirty="0"/>
              <a:t>A. Public IP address</a:t>
            </a:r>
          </a:p>
          <a:p>
            <a:pPr lvl="1"/>
            <a:r>
              <a:rPr lang="en-US" b="1" dirty="0"/>
              <a:t>B. Private IP address</a:t>
            </a:r>
          </a:p>
          <a:p>
            <a:pPr lvl="1"/>
            <a:r>
              <a:rPr lang="en-US" b="1" dirty="0"/>
              <a:t>C. Elastic IP address</a:t>
            </a:r>
          </a:p>
          <a:p>
            <a:pPr lvl="1"/>
            <a:r>
              <a:rPr lang="en-US" b="1" dirty="0"/>
              <a:t>D. Local IP address</a:t>
            </a:r>
          </a:p>
          <a:p>
            <a:endParaRPr lang="en-US" dirty="0"/>
          </a:p>
          <a:p>
            <a:r>
              <a:rPr lang="en-US" dirty="0"/>
              <a:t>Q5: Which AWS-managed network service can be used to enable Internet connectivity for EC2 instances in private subnets?</a:t>
            </a:r>
          </a:p>
          <a:p>
            <a:pPr lvl="1"/>
            <a:r>
              <a:rPr lang="en-US" b="1" dirty="0"/>
              <a:t>A. NAT Instance</a:t>
            </a:r>
          </a:p>
          <a:p>
            <a:pPr lvl="1"/>
            <a:r>
              <a:rPr lang="en-US" b="1" dirty="0"/>
              <a:t>B. NAT Gateway</a:t>
            </a:r>
          </a:p>
          <a:p>
            <a:pPr lvl="1"/>
            <a:r>
              <a:rPr lang="en-US" b="1" dirty="0"/>
              <a:t>C. Internet Gateway</a:t>
            </a:r>
          </a:p>
          <a:p>
            <a:pPr lvl="1"/>
            <a:r>
              <a:rPr lang="en-US" b="1" dirty="0"/>
              <a:t>D. Network ACL</a:t>
            </a:r>
          </a:p>
        </p:txBody>
      </p:sp>
    </p:spTree>
    <p:extLst>
      <p:ext uri="{BB962C8B-B14F-4D97-AF65-F5344CB8AC3E}">
        <p14:creationId xmlns:p14="http://schemas.microsoft.com/office/powerpoint/2010/main" val="4115943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Questions ?</a:t>
            </a:r>
          </a:p>
        </p:txBody>
      </p:sp>
      <p:sp>
        <p:nvSpPr>
          <p:cNvPr id="3" name="Content Placeholder 2"/>
          <p:cNvSpPr>
            <a:spLocks noGrp="1"/>
          </p:cNvSpPr>
          <p:nvPr>
            <p:ph idx="1"/>
          </p:nvPr>
        </p:nvSpPr>
        <p:spPr>
          <a:xfrm>
            <a:off x="76326" y="929256"/>
            <a:ext cx="6141593" cy="5540188"/>
          </a:xfrm>
        </p:spPr>
        <p:txBody>
          <a:bodyPr>
            <a:noAutofit/>
          </a:bodyPr>
          <a:lstStyle/>
          <a:p>
            <a:pPr marL="0" indent="0">
              <a:buNone/>
            </a:pPr>
            <a:r>
              <a:rPr lang="en-US" sz="2000" dirty="0"/>
              <a:t>Q1: What is the scope of an Amazon VPC?</a:t>
            </a:r>
          </a:p>
          <a:p>
            <a:pPr marL="457200" lvl="1" indent="0">
              <a:buNone/>
            </a:pPr>
            <a:r>
              <a:rPr lang="en-US" sz="1600" b="1" dirty="0"/>
              <a:t>A. A data center</a:t>
            </a:r>
          </a:p>
          <a:p>
            <a:pPr marL="457200" lvl="1" indent="0">
              <a:buNone/>
            </a:pPr>
            <a:r>
              <a:rPr lang="en-US" sz="1600" b="1" dirty="0"/>
              <a:t>B. A region</a:t>
            </a:r>
          </a:p>
          <a:p>
            <a:pPr marL="457200" lvl="1" indent="0">
              <a:buNone/>
            </a:pPr>
            <a:r>
              <a:rPr lang="en-US" sz="1600" b="1" dirty="0"/>
              <a:t>C. An availability zone</a:t>
            </a:r>
          </a:p>
          <a:p>
            <a:pPr marL="457200" lvl="1" indent="0">
              <a:buNone/>
            </a:pPr>
            <a:r>
              <a:rPr lang="en-US" sz="1600" b="1" dirty="0"/>
              <a:t>D. A subnet</a:t>
            </a:r>
          </a:p>
          <a:p>
            <a:pPr marL="0" indent="0">
              <a:buNone/>
            </a:pPr>
            <a:r>
              <a:rPr lang="en-US" sz="2000" dirty="0"/>
              <a:t>Q2: Which type of firewall operates at the instance level?</a:t>
            </a:r>
          </a:p>
          <a:p>
            <a:pPr marL="457200" lvl="1" indent="0">
              <a:buNone/>
            </a:pPr>
            <a:r>
              <a:rPr lang="en-US" sz="1600" b="1" dirty="0"/>
              <a:t>A. A security group</a:t>
            </a:r>
          </a:p>
          <a:p>
            <a:pPr marL="457200" lvl="1" indent="0">
              <a:buNone/>
            </a:pPr>
            <a:r>
              <a:rPr lang="en-US" sz="1600" b="1" dirty="0"/>
              <a:t>B. A network access control list (NACL)</a:t>
            </a:r>
          </a:p>
          <a:p>
            <a:pPr marL="457200" lvl="1" indent="0">
              <a:buNone/>
            </a:pPr>
            <a:r>
              <a:rPr lang="en-US" sz="1600" b="1" dirty="0"/>
              <a:t>C. A route table</a:t>
            </a:r>
          </a:p>
          <a:p>
            <a:pPr marL="457200" lvl="1" indent="0">
              <a:buNone/>
            </a:pPr>
            <a:r>
              <a:rPr lang="en-US" sz="1600" b="1" dirty="0"/>
              <a:t>D. A NAT Gateway</a:t>
            </a:r>
          </a:p>
          <a:p>
            <a:pPr marL="0" indent="0">
              <a:buNone/>
            </a:pPr>
            <a:r>
              <a:rPr lang="en-US" sz="2000" dirty="0"/>
              <a:t>Q3: How can an organization create a private hybrid cloud connection between their on-premises data center and the AWS Cloud?</a:t>
            </a:r>
          </a:p>
          <a:p>
            <a:pPr marL="457200" lvl="1" indent="0">
              <a:buNone/>
            </a:pPr>
            <a:r>
              <a:rPr lang="en-US" sz="1600" b="1" dirty="0"/>
              <a:t>A. AWS managed VPN</a:t>
            </a:r>
          </a:p>
          <a:p>
            <a:pPr marL="457200" lvl="1" indent="0">
              <a:buNone/>
            </a:pPr>
            <a:r>
              <a:rPr lang="en-US" sz="1600" b="1" dirty="0"/>
              <a:t>B. VPN </a:t>
            </a:r>
            <a:r>
              <a:rPr lang="en-US" sz="1600" b="1" dirty="0" err="1"/>
              <a:t>CloudHub</a:t>
            </a:r>
            <a:endParaRPr lang="en-US" sz="1600" b="1" dirty="0"/>
          </a:p>
          <a:p>
            <a:pPr marL="457200" lvl="1" indent="0">
              <a:buNone/>
            </a:pPr>
            <a:r>
              <a:rPr lang="en-US" sz="1600" b="1" dirty="0"/>
              <a:t>C. Software VPN</a:t>
            </a:r>
          </a:p>
          <a:p>
            <a:pPr marL="457200" lvl="1" indent="0">
              <a:buNone/>
            </a:pPr>
            <a:r>
              <a:rPr lang="en-US" sz="1600" b="1" dirty="0"/>
              <a:t>D. AWS Direct Connect</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6226629" y="868238"/>
            <a:ext cx="6096000" cy="3970318"/>
          </a:xfrm>
          <a:prstGeom prst="rect">
            <a:avLst/>
          </a:prstGeom>
        </p:spPr>
        <p:txBody>
          <a:bodyPr>
            <a:spAutoFit/>
          </a:bodyPr>
          <a:lstStyle/>
          <a:p>
            <a:r>
              <a:rPr lang="en-US" dirty="0"/>
              <a:t>Q4: Which type of public IP address is retained when the instance is stopped?</a:t>
            </a:r>
          </a:p>
          <a:p>
            <a:pPr lvl="1"/>
            <a:r>
              <a:rPr lang="en-US" b="1" dirty="0"/>
              <a:t>A. Public IP address</a:t>
            </a:r>
          </a:p>
          <a:p>
            <a:pPr lvl="1"/>
            <a:r>
              <a:rPr lang="en-US" b="1" dirty="0"/>
              <a:t>B. Private IP address</a:t>
            </a:r>
          </a:p>
          <a:p>
            <a:pPr lvl="1"/>
            <a:r>
              <a:rPr lang="en-US" b="1" dirty="0"/>
              <a:t>C. Elastic IP address</a:t>
            </a:r>
          </a:p>
          <a:p>
            <a:pPr lvl="1"/>
            <a:r>
              <a:rPr lang="en-US" b="1" dirty="0"/>
              <a:t>D. Local IP address</a:t>
            </a:r>
          </a:p>
          <a:p>
            <a:endParaRPr lang="en-US" dirty="0"/>
          </a:p>
          <a:p>
            <a:r>
              <a:rPr lang="en-US" dirty="0"/>
              <a:t>Q5: Which AWS-managed network service can be used to enable Internet connectivity for EC2 instances in private subnets?</a:t>
            </a:r>
          </a:p>
          <a:p>
            <a:pPr lvl="1"/>
            <a:r>
              <a:rPr lang="en-US" b="1" dirty="0"/>
              <a:t>A. NAT Instance</a:t>
            </a:r>
          </a:p>
          <a:p>
            <a:pPr lvl="1"/>
            <a:r>
              <a:rPr lang="en-US" b="1" dirty="0"/>
              <a:t>B. NAT Gateway</a:t>
            </a:r>
          </a:p>
          <a:p>
            <a:pPr lvl="1"/>
            <a:r>
              <a:rPr lang="en-US" b="1" dirty="0"/>
              <a:t>C. Internet Gateway</a:t>
            </a:r>
          </a:p>
          <a:p>
            <a:pPr lvl="1"/>
            <a:r>
              <a:rPr lang="en-US" b="1" dirty="0"/>
              <a:t>D. Network ACL</a:t>
            </a:r>
          </a:p>
        </p:txBody>
      </p:sp>
      <p:sp>
        <p:nvSpPr>
          <p:cNvPr id="6" name="Rectangle 5"/>
          <p:cNvSpPr/>
          <p:nvPr/>
        </p:nvSpPr>
        <p:spPr>
          <a:xfrm>
            <a:off x="471341" y="1545996"/>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258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Questions ?</a:t>
            </a:r>
          </a:p>
        </p:txBody>
      </p:sp>
      <p:sp>
        <p:nvSpPr>
          <p:cNvPr id="3" name="Content Placeholder 2"/>
          <p:cNvSpPr>
            <a:spLocks noGrp="1"/>
          </p:cNvSpPr>
          <p:nvPr>
            <p:ph idx="1"/>
          </p:nvPr>
        </p:nvSpPr>
        <p:spPr>
          <a:xfrm>
            <a:off x="76326" y="929256"/>
            <a:ext cx="6141593" cy="5540188"/>
          </a:xfrm>
        </p:spPr>
        <p:txBody>
          <a:bodyPr>
            <a:noAutofit/>
          </a:bodyPr>
          <a:lstStyle/>
          <a:p>
            <a:pPr marL="0" indent="0">
              <a:buNone/>
            </a:pPr>
            <a:r>
              <a:rPr lang="en-US" sz="2000" dirty="0"/>
              <a:t>Q1: What is the scope of an Amazon VPC?</a:t>
            </a:r>
          </a:p>
          <a:p>
            <a:pPr marL="457200" lvl="1" indent="0">
              <a:buNone/>
            </a:pPr>
            <a:r>
              <a:rPr lang="en-US" sz="1600" b="1" dirty="0"/>
              <a:t>A. A data center</a:t>
            </a:r>
          </a:p>
          <a:p>
            <a:pPr marL="457200" lvl="1" indent="0">
              <a:buNone/>
            </a:pPr>
            <a:r>
              <a:rPr lang="en-US" sz="1600" b="1" dirty="0"/>
              <a:t>B. A region</a:t>
            </a:r>
          </a:p>
          <a:p>
            <a:pPr marL="457200" lvl="1" indent="0">
              <a:buNone/>
            </a:pPr>
            <a:r>
              <a:rPr lang="en-US" sz="1600" b="1" dirty="0"/>
              <a:t>C. An availability zone</a:t>
            </a:r>
          </a:p>
          <a:p>
            <a:pPr marL="457200" lvl="1" indent="0">
              <a:buNone/>
            </a:pPr>
            <a:r>
              <a:rPr lang="en-US" sz="1600" b="1" dirty="0"/>
              <a:t>D. A subnet</a:t>
            </a:r>
          </a:p>
          <a:p>
            <a:pPr marL="0" indent="0">
              <a:buNone/>
            </a:pPr>
            <a:r>
              <a:rPr lang="en-US" sz="2000" dirty="0"/>
              <a:t>Q2: Which type of firewall operates at the instance level?</a:t>
            </a:r>
          </a:p>
          <a:p>
            <a:pPr marL="457200" lvl="1" indent="0">
              <a:buNone/>
            </a:pPr>
            <a:r>
              <a:rPr lang="en-US" sz="1600" b="1" dirty="0"/>
              <a:t>A. A security group</a:t>
            </a:r>
          </a:p>
          <a:p>
            <a:pPr marL="457200" lvl="1" indent="0">
              <a:buNone/>
            </a:pPr>
            <a:r>
              <a:rPr lang="en-US" sz="1600" b="1" dirty="0"/>
              <a:t>B. A network access control list (NACL)</a:t>
            </a:r>
          </a:p>
          <a:p>
            <a:pPr marL="457200" lvl="1" indent="0">
              <a:buNone/>
            </a:pPr>
            <a:r>
              <a:rPr lang="en-US" sz="1600" b="1" dirty="0"/>
              <a:t>C. A route table</a:t>
            </a:r>
          </a:p>
          <a:p>
            <a:pPr marL="457200" lvl="1" indent="0">
              <a:buNone/>
            </a:pPr>
            <a:r>
              <a:rPr lang="en-US" sz="1600" b="1" dirty="0"/>
              <a:t>D. A NAT Gateway</a:t>
            </a:r>
          </a:p>
          <a:p>
            <a:pPr marL="0" indent="0">
              <a:buNone/>
            </a:pPr>
            <a:r>
              <a:rPr lang="en-US" sz="2000" dirty="0"/>
              <a:t>Q3: How can an organization create a private hybrid cloud connection between their on-premises data center and the AWS Cloud?</a:t>
            </a:r>
          </a:p>
          <a:p>
            <a:pPr marL="457200" lvl="1" indent="0">
              <a:buNone/>
            </a:pPr>
            <a:r>
              <a:rPr lang="en-US" sz="1600" b="1" dirty="0"/>
              <a:t>A. AWS managed VPN</a:t>
            </a:r>
          </a:p>
          <a:p>
            <a:pPr marL="457200" lvl="1" indent="0">
              <a:buNone/>
            </a:pPr>
            <a:r>
              <a:rPr lang="en-US" sz="1600" b="1" dirty="0"/>
              <a:t>B. VPN </a:t>
            </a:r>
            <a:r>
              <a:rPr lang="en-US" sz="1600" b="1" dirty="0" err="1"/>
              <a:t>CloudHub</a:t>
            </a:r>
            <a:endParaRPr lang="en-US" sz="1600" b="1" dirty="0"/>
          </a:p>
          <a:p>
            <a:pPr marL="457200" lvl="1" indent="0">
              <a:buNone/>
            </a:pPr>
            <a:r>
              <a:rPr lang="en-US" sz="1600" b="1" dirty="0"/>
              <a:t>C. Software VPN</a:t>
            </a:r>
          </a:p>
          <a:p>
            <a:pPr marL="457200" lvl="1" indent="0">
              <a:buNone/>
            </a:pPr>
            <a:r>
              <a:rPr lang="en-US" sz="1600" b="1" dirty="0"/>
              <a:t>D. AWS Direct Connect</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6226629" y="868238"/>
            <a:ext cx="6096000" cy="3970318"/>
          </a:xfrm>
          <a:prstGeom prst="rect">
            <a:avLst/>
          </a:prstGeom>
        </p:spPr>
        <p:txBody>
          <a:bodyPr>
            <a:spAutoFit/>
          </a:bodyPr>
          <a:lstStyle/>
          <a:p>
            <a:r>
              <a:rPr lang="en-US" dirty="0"/>
              <a:t>Q4: Which type of public IP address is retained when the instance is stopped?</a:t>
            </a:r>
          </a:p>
          <a:p>
            <a:pPr lvl="1"/>
            <a:r>
              <a:rPr lang="en-US" b="1" dirty="0"/>
              <a:t>A. Public IP address</a:t>
            </a:r>
          </a:p>
          <a:p>
            <a:pPr lvl="1"/>
            <a:r>
              <a:rPr lang="en-US" b="1" dirty="0"/>
              <a:t>B. Private IP address</a:t>
            </a:r>
          </a:p>
          <a:p>
            <a:pPr lvl="1"/>
            <a:r>
              <a:rPr lang="en-US" b="1" dirty="0"/>
              <a:t>C. Elastic IP address</a:t>
            </a:r>
          </a:p>
          <a:p>
            <a:pPr lvl="1"/>
            <a:r>
              <a:rPr lang="en-US" b="1" dirty="0"/>
              <a:t>D. Local IP address</a:t>
            </a:r>
          </a:p>
          <a:p>
            <a:endParaRPr lang="en-US" dirty="0"/>
          </a:p>
          <a:p>
            <a:r>
              <a:rPr lang="en-US" dirty="0"/>
              <a:t>Q5: Which AWS-managed network service can be used to enable Internet connectivity for EC2 instances in private subnets?</a:t>
            </a:r>
          </a:p>
          <a:p>
            <a:pPr lvl="1"/>
            <a:r>
              <a:rPr lang="en-US" b="1" dirty="0"/>
              <a:t>A. NAT Instance</a:t>
            </a:r>
          </a:p>
          <a:p>
            <a:pPr lvl="1"/>
            <a:r>
              <a:rPr lang="en-US" b="1" dirty="0"/>
              <a:t>B. NAT Gateway</a:t>
            </a:r>
          </a:p>
          <a:p>
            <a:pPr lvl="1"/>
            <a:r>
              <a:rPr lang="en-US" b="1" dirty="0"/>
              <a:t>C. Internet Gateway</a:t>
            </a:r>
          </a:p>
          <a:p>
            <a:pPr lvl="1"/>
            <a:r>
              <a:rPr lang="en-US" b="1" dirty="0"/>
              <a:t>D. Network ACL</a:t>
            </a:r>
          </a:p>
        </p:txBody>
      </p:sp>
      <p:sp>
        <p:nvSpPr>
          <p:cNvPr id="6" name="Rectangle 5"/>
          <p:cNvSpPr/>
          <p:nvPr/>
        </p:nvSpPr>
        <p:spPr>
          <a:xfrm>
            <a:off x="301658" y="1545996"/>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3802" y="2791906"/>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674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Questions ?</a:t>
            </a:r>
          </a:p>
        </p:txBody>
      </p:sp>
      <p:sp>
        <p:nvSpPr>
          <p:cNvPr id="3" name="Content Placeholder 2"/>
          <p:cNvSpPr>
            <a:spLocks noGrp="1"/>
          </p:cNvSpPr>
          <p:nvPr>
            <p:ph idx="1"/>
          </p:nvPr>
        </p:nvSpPr>
        <p:spPr>
          <a:xfrm>
            <a:off x="76326" y="929256"/>
            <a:ext cx="6141593" cy="5540188"/>
          </a:xfrm>
        </p:spPr>
        <p:txBody>
          <a:bodyPr>
            <a:noAutofit/>
          </a:bodyPr>
          <a:lstStyle/>
          <a:p>
            <a:pPr marL="0" indent="0">
              <a:buNone/>
            </a:pPr>
            <a:r>
              <a:rPr lang="en-US" sz="2000" dirty="0"/>
              <a:t>Q1: What is the scope of an Amazon VPC?</a:t>
            </a:r>
          </a:p>
          <a:p>
            <a:pPr marL="457200" lvl="1" indent="0">
              <a:buNone/>
            </a:pPr>
            <a:r>
              <a:rPr lang="en-US" sz="1600" b="1" dirty="0"/>
              <a:t>A. A data center</a:t>
            </a:r>
          </a:p>
          <a:p>
            <a:pPr marL="457200" lvl="1" indent="0">
              <a:buNone/>
            </a:pPr>
            <a:r>
              <a:rPr lang="en-US" sz="1600" b="1" dirty="0"/>
              <a:t>B. A region</a:t>
            </a:r>
          </a:p>
          <a:p>
            <a:pPr marL="457200" lvl="1" indent="0">
              <a:buNone/>
            </a:pPr>
            <a:r>
              <a:rPr lang="en-US" sz="1600" b="1" dirty="0"/>
              <a:t>C. An availability zone</a:t>
            </a:r>
          </a:p>
          <a:p>
            <a:pPr marL="457200" lvl="1" indent="0">
              <a:buNone/>
            </a:pPr>
            <a:r>
              <a:rPr lang="en-US" sz="1600" b="1" dirty="0"/>
              <a:t>D. A subnet</a:t>
            </a:r>
          </a:p>
          <a:p>
            <a:pPr marL="0" indent="0">
              <a:buNone/>
            </a:pPr>
            <a:r>
              <a:rPr lang="en-US" sz="2000" dirty="0"/>
              <a:t>Q2: Which type of firewall operates at the instance level?</a:t>
            </a:r>
          </a:p>
          <a:p>
            <a:pPr marL="457200" lvl="1" indent="0">
              <a:buNone/>
            </a:pPr>
            <a:r>
              <a:rPr lang="en-US" sz="1600" b="1" dirty="0"/>
              <a:t>A. A security group</a:t>
            </a:r>
          </a:p>
          <a:p>
            <a:pPr marL="457200" lvl="1" indent="0">
              <a:buNone/>
            </a:pPr>
            <a:r>
              <a:rPr lang="en-US" sz="1600" b="1" dirty="0"/>
              <a:t>B. A network access control list (NACL)</a:t>
            </a:r>
          </a:p>
          <a:p>
            <a:pPr marL="457200" lvl="1" indent="0">
              <a:buNone/>
            </a:pPr>
            <a:r>
              <a:rPr lang="en-US" sz="1600" b="1" dirty="0"/>
              <a:t>C. A route table</a:t>
            </a:r>
          </a:p>
          <a:p>
            <a:pPr marL="457200" lvl="1" indent="0">
              <a:buNone/>
            </a:pPr>
            <a:r>
              <a:rPr lang="en-US" sz="1600" b="1" dirty="0"/>
              <a:t>D. A NAT Gateway</a:t>
            </a:r>
          </a:p>
          <a:p>
            <a:pPr marL="0" indent="0">
              <a:buNone/>
            </a:pPr>
            <a:r>
              <a:rPr lang="en-US" sz="2000" dirty="0"/>
              <a:t>Q3: How can an organization create a private hybrid cloud connection between their on-premises data center and the AWS Cloud?</a:t>
            </a:r>
          </a:p>
          <a:p>
            <a:pPr marL="457200" lvl="1" indent="0">
              <a:buNone/>
            </a:pPr>
            <a:r>
              <a:rPr lang="en-US" sz="1600" b="1" dirty="0"/>
              <a:t>A. AWS managed VPN</a:t>
            </a:r>
          </a:p>
          <a:p>
            <a:pPr marL="457200" lvl="1" indent="0">
              <a:buNone/>
            </a:pPr>
            <a:r>
              <a:rPr lang="en-US" sz="1600" b="1" dirty="0"/>
              <a:t>B. VPN </a:t>
            </a:r>
            <a:r>
              <a:rPr lang="en-US" sz="1600" b="1" dirty="0" err="1"/>
              <a:t>CloudHub</a:t>
            </a:r>
            <a:endParaRPr lang="en-US" sz="1600" b="1" dirty="0"/>
          </a:p>
          <a:p>
            <a:pPr marL="457200" lvl="1" indent="0">
              <a:buNone/>
            </a:pPr>
            <a:r>
              <a:rPr lang="en-US" sz="1600" b="1" dirty="0"/>
              <a:t>C. Software VPN</a:t>
            </a:r>
          </a:p>
          <a:p>
            <a:pPr marL="457200" lvl="1" indent="0">
              <a:buNone/>
            </a:pPr>
            <a:r>
              <a:rPr lang="en-US" sz="1600" b="1" dirty="0"/>
              <a:t>D. AWS Direct Connect</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6226629" y="868238"/>
            <a:ext cx="6096000" cy="3970318"/>
          </a:xfrm>
          <a:prstGeom prst="rect">
            <a:avLst/>
          </a:prstGeom>
        </p:spPr>
        <p:txBody>
          <a:bodyPr>
            <a:spAutoFit/>
          </a:bodyPr>
          <a:lstStyle/>
          <a:p>
            <a:r>
              <a:rPr lang="en-US" dirty="0"/>
              <a:t>Q4: Which type of public IP address is retained when the instance is stopped?</a:t>
            </a:r>
          </a:p>
          <a:p>
            <a:pPr lvl="1"/>
            <a:r>
              <a:rPr lang="en-US" b="1" dirty="0"/>
              <a:t>A. Public IP address</a:t>
            </a:r>
          </a:p>
          <a:p>
            <a:pPr lvl="1"/>
            <a:r>
              <a:rPr lang="en-US" b="1" dirty="0"/>
              <a:t>B. Private IP address</a:t>
            </a:r>
          </a:p>
          <a:p>
            <a:pPr lvl="1"/>
            <a:r>
              <a:rPr lang="en-US" b="1" dirty="0"/>
              <a:t>C. Elastic IP address</a:t>
            </a:r>
          </a:p>
          <a:p>
            <a:pPr lvl="1"/>
            <a:r>
              <a:rPr lang="en-US" b="1" dirty="0"/>
              <a:t>D. Local IP address</a:t>
            </a:r>
          </a:p>
          <a:p>
            <a:endParaRPr lang="en-US" dirty="0"/>
          </a:p>
          <a:p>
            <a:r>
              <a:rPr lang="en-US" dirty="0"/>
              <a:t>Q5: Which AWS-managed network service can be used to enable Internet connectivity for EC2 instances in private subnets?</a:t>
            </a:r>
          </a:p>
          <a:p>
            <a:pPr lvl="1"/>
            <a:r>
              <a:rPr lang="en-US" b="1" dirty="0"/>
              <a:t>A. NAT Instance</a:t>
            </a:r>
          </a:p>
          <a:p>
            <a:pPr lvl="1"/>
            <a:r>
              <a:rPr lang="en-US" b="1" dirty="0"/>
              <a:t>B. NAT Gateway</a:t>
            </a:r>
          </a:p>
          <a:p>
            <a:pPr lvl="1"/>
            <a:r>
              <a:rPr lang="en-US" b="1" dirty="0"/>
              <a:t>C. Internet Gateway</a:t>
            </a:r>
          </a:p>
          <a:p>
            <a:pPr lvl="1"/>
            <a:r>
              <a:rPr lang="en-US" b="1" dirty="0"/>
              <a:t>D. Network ACL</a:t>
            </a:r>
          </a:p>
        </p:txBody>
      </p:sp>
      <p:sp>
        <p:nvSpPr>
          <p:cNvPr id="6" name="Rectangle 5"/>
          <p:cNvSpPr/>
          <p:nvPr/>
        </p:nvSpPr>
        <p:spPr>
          <a:xfrm>
            <a:off x="301658" y="1545996"/>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3802" y="2791906"/>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4482" y="5762921"/>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234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Questions ?</a:t>
            </a:r>
          </a:p>
        </p:txBody>
      </p:sp>
      <p:sp>
        <p:nvSpPr>
          <p:cNvPr id="3" name="Content Placeholder 2"/>
          <p:cNvSpPr>
            <a:spLocks noGrp="1"/>
          </p:cNvSpPr>
          <p:nvPr>
            <p:ph idx="1"/>
          </p:nvPr>
        </p:nvSpPr>
        <p:spPr>
          <a:xfrm>
            <a:off x="76326" y="929256"/>
            <a:ext cx="6141593" cy="5540188"/>
          </a:xfrm>
        </p:spPr>
        <p:txBody>
          <a:bodyPr>
            <a:noAutofit/>
          </a:bodyPr>
          <a:lstStyle/>
          <a:p>
            <a:pPr marL="0" indent="0">
              <a:buNone/>
            </a:pPr>
            <a:r>
              <a:rPr lang="en-US" sz="2000" dirty="0"/>
              <a:t>Q1: What is the scope of an Amazon VPC?</a:t>
            </a:r>
          </a:p>
          <a:p>
            <a:pPr marL="457200" lvl="1" indent="0">
              <a:buNone/>
            </a:pPr>
            <a:r>
              <a:rPr lang="en-US" sz="1600" b="1" dirty="0"/>
              <a:t>A. A data center</a:t>
            </a:r>
          </a:p>
          <a:p>
            <a:pPr marL="457200" lvl="1" indent="0">
              <a:buNone/>
            </a:pPr>
            <a:r>
              <a:rPr lang="en-US" sz="1600" b="1" dirty="0"/>
              <a:t>B. A region</a:t>
            </a:r>
          </a:p>
          <a:p>
            <a:pPr marL="457200" lvl="1" indent="0">
              <a:buNone/>
            </a:pPr>
            <a:r>
              <a:rPr lang="en-US" sz="1600" b="1" dirty="0"/>
              <a:t>C. An availability zone</a:t>
            </a:r>
          </a:p>
          <a:p>
            <a:pPr marL="457200" lvl="1" indent="0">
              <a:buNone/>
            </a:pPr>
            <a:r>
              <a:rPr lang="en-US" sz="1600" b="1" dirty="0"/>
              <a:t>D. A subnet</a:t>
            </a:r>
          </a:p>
          <a:p>
            <a:pPr marL="0" indent="0">
              <a:buNone/>
            </a:pPr>
            <a:r>
              <a:rPr lang="en-US" sz="2000" dirty="0"/>
              <a:t>Q2: Which type of firewall operates at the instance level?</a:t>
            </a:r>
          </a:p>
          <a:p>
            <a:pPr marL="457200" lvl="1" indent="0">
              <a:buNone/>
            </a:pPr>
            <a:r>
              <a:rPr lang="en-US" sz="1600" b="1" dirty="0"/>
              <a:t>A. A security group</a:t>
            </a:r>
          </a:p>
          <a:p>
            <a:pPr marL="457200" lvl="1" indent="0">
              <a:buNone/>
            </a:pPr>
            <a:r>
              <a:rPr lang="en-US" sz="1600" b="1" dirty="0"/>
              <a:t>B. A network access control list (NACL)</a:t>
            </a:r>
          </a:p>
          <a:p>
            <a:pPr marL="457200" lvl="1" indent="0">
              <a:buNone/>
            </a:pPr>
            <a:r>
              <a:rPr lang="en-US" sz="1600" b="1" dirty="0"/>
              <a:t>C. A route table</a:t>
            </a:r>
          </a:p>
          <a:p>
            <a:pPr marL="457200" lvl="1" indent="0">
              <a:buNone/>
            </a:pPr>
            <a:r>
              <a:rPr lang="en-US" sz="1600" b="1" dirty="0"/>
              <a:t>D. A NAT Gateway</a:t>
            </a:r>
          </a:p>
          <a:p>
            <a:pPr marL="0" indent="0">
              <a:buNone/>
            </a:pPr>
            <a:r>
              <a:rPr lang="en-US" sz="2000" dirty="0"/>
              <a:t>Q3: How can an organization create a private hybrid cloud connection between their on-premises data center and the AWS Cloud?</a:t>
            </a:r>
          </a:p>
          <a:p>
            <a:pPr marL="457200" lvl="1" indent="0">
              <a:buNone/>
            </a:pPr>
            <a:r>
              <a:rPr lang="en-US" sz="1600" b="1" dirty="0"/>
              <a:t>A. AWS managed VPN</a:t>
            </a:r>
          </a:p>
          <a:p>
            <a:pPr marL="457200" lvl="1" indent="0">
              <a:buNone/>
            </a:pPr>
            <a:r>
              <a:rPr lang="en-US" sz="1600" b="1" dirty="0"/>
              <a:t>B. VPN </a:t>
            </a:r>
            <a:r>
              <a:rPr lang="en-US" sz="1600" b="1" dirty="0" err="1"/>
              <a:t>CloudHub</a:t>
            </a:r>
            <a:endParaRPr lang="en-US" sz="1600" b="1" dirty="0"/>
          </a:p>
          <a:p>
            <a:pPr marL="457200" lvl="1" indent="0">
              <a:buNone/>
            </a:pPr>
            <a:r>
              <a:rPr lang="en-US" sz="1600" b="1" dirty="0"/>
              <a:t>C. Software VPN</a:t>
            </a:r>
          </a:p>
          <a:p>
            <a:pPr marL="457200" lvl="1" indent="0">
              <a:buNone/>
            </a:pPr>
            <a:r>
              <a:rPr lang="en-US" sz="1600" b="1" dirty="0"/>
              <a:t>D. AWS Direct Connect</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6226629" y="868238"/>
            <a:ext cx="6096000" cy="3970318"/>
          </a:xfrm>
          <a:prstGeom prst="rect">
            <a:avLst/>
          </a:prstGeom>
        </p:spPr>
        <p:txBody>
          <a:bodyPr>
            <a:spAutoFit/>
          </a:bodyPr>
          <a:lstStyle/>
          <a:p>
            <a:r>
              <a:rPr lang="en-US" dirty="0"/>
              <a:t>Q4: Which type of public IP address is retained when the instance is stopped?</a:t>
            </a:r>
          </a:p>
          <a:p>
            <a:pPr lvl="1"/>
            <a:r>
              <a:rPr lang="en-US" b="1" dirty="0"/>
              <a:t>A. Public IP address</a:t>
            </a:r>
          </a:p>
          <a:p>
            <a:pPr lvl="1"/>
            <a:r>
              <a:rPr lang="en-US" b="1" dirty="0"/>
              <a:t>B. Private IP address</a:t>
            </a:r>
          </a:p>
          <a:p>
            <a:pPr lvl="1"/>
            <a:r>
              <a:rPr lang="en-US" b="1" dirty="0"/>
              <a:t>C. Elastic IP address</a:t>
            </a:r>
          </a:p>
          <a:p>
            <a:pPr lvl="1"/>
            <a:r>
              <a:rPr lang="en-US" b="1" dirty="0"/>
              <a:t>D. Local IP address</a:t>
            </a:r>
          </a:p>
          <a:p>
            <a:endParaRPr lang="en-US" dirty="0"/>
          </a:p>
          <a:p>
            <a:r>
              <a:rPr lang="en-US" dirty="0"/>
              <a:t>Q5: Which AWS-managed network service can be used to enable Internet connectivity for EC2 instances in private subnets?</a:t>
            </a:r>
          </a:p>
          <a:p>
            <a:pPr lvl="1"/>
            <a:r>
              <a:rPr lang="en-US" b="1" dirty="0"/>
              <a:t>A. NAT Instance</a:t>
            </a:r>
          </a:p>
          <a:p>
            <a:pPr lvl="1"/>
            <a:r>
              <a:rPr lang="en-US" b="1" dirty="0"/>
              <a:t>B. NAT Gateway</a:t>
            </a:r>
          </a:p>
          <a:p>
            <a:pPr lvl="1"/>
            <a:r>
              <a:rPr lang="en-US" b="1" dirty="0"/>
              <a:t>C. Internet Gateway</a:t>
            </a:r>
          </a:p>
          <a:p>
            <a:pPr lvl="1"/>
            <a:r>
              <a:rPr lang="en-US" b="1" dirty="0"/>
              <a:t>D. Network ACL</a:t>
            </a:r>
          </a:p>
        </p:txBody>
      </p:sp>
      <p:sp>
        <p:nvSpPr>
          <p:cNvPr id="6" name="Rectangle 5"/>
          <p:cNvSpPr/>
          <p:nvPr/>
        </p:nvSpPr>
        <p:spPr>
          <a:xfrm>
            <a:off x="301658" y="1545996"/>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3802" y="2791906"/>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4482" y="5762921"/>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66033" y="1723213"/>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04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121" y="1129553"/>
            <a:ext cx="5840059" cy="5540188"/>
          </a:xfrm>
        </p:spPr>
        <p:txBody>
          <a:bodyPr>
            <a:noAutofit/>
          </a:bodyPr>
          <a:lstStyle/>
          <a:p>
            <a:pPr marL="457200" indent="-457200">
              <a:buFont typeface="+mj-lt"/>
              <a:buAutoNum type="arabicPeriod"/>
            </a:pPr>
            <a:r>
              <a:rPr lang="en-US" sz="2200" dirty="0"/>
              <a:t> Subnets</a:t>
            </a:r>
          </a:p>
          <a:p>
            <a:pPr marL="457200" indent="-457200">
              <a:buFont typeface="+mj-lt"/>
              <a:buAutoNum type="arabicPeriod"/>
            </a:pPr>
            <a:r>
              <a:rPr lang="en-US" sz="2200" dirty="0"/>
              <a:t> Route Tables</a:t>
            </a:r>
          </a:p>
          <a:p>
            <a:pPr marL="457200" indent="-457200">
              <a:buFont typeface="+mj-lt"/>
              <a:buAutoNum type="arabicPeriod"/>
            </a:pPr>
            <a:r>
              <a:rPr lang="en-US" sz="2200" dirty="0"/>
              <a:t> IP Addressing</a:t>
            </a:r>
          </a:p>
          <a:p>
            <a:pPr marL="457200" indent="-457200">
              <a:buFont typeface="+mj-lt"/>
              <a:buAutoNum type="arabicPeriod"/>
            </a:pPr>
            <a:r>
              <a:rPr lang="en-US" sz="2200" dirty="0"/>
              <a:t> Security Groups</a:t>
            </a:r>
          </a:p>
          <a:p>
            <a:pPr marL="457200" indent="-457200">
              <a:buFont typeface="+mj-lt"/>
              <a:buAutoNum type="arabicPeriod"/>
            </a:pPr>
            <a:r>
              <a:rPr lang="en-US" sz="2200" dirty="0"/>
              <a:t> Network Access Control Lists (ACLs)</a:t>
            </a:r>
          </a:p>
          <a:p>
            <a:pPr marL="457200" indent="-457200">
              <a:buFont typeface="+mj-lt"/>
              <a:buAutoNum type="arabicPeriod"/>
            </a:pPr>
            <a:r>
              <a:rPr lang="en-US" sz="2200" dirty="0"/>
              <a:t> Internet Gateways</a:t>
            </a:r>
          </a:p>
          <a:p>
            <a:pPr marL="457200" indent="-457200">
              <a:buFont typeface="+mj-lt"/>
              <a:buAutoNum type="arabicPeriod"/>
            </a:pPr>
            <a:r>
              <a:rPr lang="en-US" sz="2200" dirty="0"/>
              <a:t> Network Address Translation (NAT) Instances and NAT Gateways</a:t>
            </a:r>
          </a:p>
          <a:p>
            <a:pPr marL="457200" indent="-457200">
              <a:buFont typeface="+mj-lt"/>
              <a:buAutoNum type="arabicPeriod"/>
            </a:pPr>
            <a:r>
              <a:rPr lang="en-US" sz="2200" dirty="0"/>
              <a:t> Egress Only Internet Gateways (EIGWs)</a:t>
            </a:r>
          </a:p>
          <a:p>
            <a:pPr marL="457200" indent="-457200">
              <a:buFont typeface="+mj-lt"/>
              <a:buAutoNum type="arabicPeriod"/>
            </a:pPr>
            <a:r>
              <a:rPr lang="en-US" sz="2200" dirty="0"/>
              <a:t> Virtual Private Gateways (VGWs),</a:t>
            </a:r>
          </a:p>
          <a:p>
            <a:pPr marL="914400" lvl="1" indent="-457200">
              <a:buFont typeface="+mj-lt"/>
              <a:buAutoNum type="romanUcPeriod"/>
            </a:pPr>
            <a:r>
              <a:rPr lang="en-US" sz="1800" dirty="0"/>
              <a:t>Customer Gateways,</a:t>
            </a:r>
          </a:p>
          <a:p>
            <a:pPr marL="914400" lvl="1" indent="-457200">
              <a:buFont typeface="+mj-lt"/>
              <a:buAutoNum type="romanUcPeriod"/>
            </a:pPr>
            <a:r>
              <a:rPr lang="en-US" sz="1800" dirty="0"/>
              <a:t>Virtual Private Networks (VPNs) </a:t>
            </a:r>
          </a:p>
          <a:p>
            <a:pPr marL="914400" lvl="1" indent="-457200">
              <a:buFont typeface="+mj-lt"/>
              <a:buAutoNum type="romanUcPeriod"/>
            </a:pPr>
            <a:r>
              <a:rPr lang="en-US" sz="1800" dirty="0"/>
              <a:t>Direct Connect</a:t>
            </a:r>
          </a:p>
        </p:txBody>
      </p:sp>
      <p:sp>
        <p:nvSpPr>
          <p:cNvPr id="4" name="Rectangle 3"/>
          <p:cNvSpPr/>
          <p:nvPr/>
        </p:nvSpPr>
        <p:spPr>
          <a:xfrm>
            <a:off x="6178475" y="1090148"/>
            <a:ext cx="5683673" cy="4832092"/>
          </a:xfrm>
          <a:prstGeom prst="rect">
            <a:avLst/>
          </a:prstGeom>
        </p:spPr>
        <p:txBody>
          <a:bodyPr wrap="square">
            <a:spAutoFit/>
          </a:bodyPr>
          <a:lstStyle/>
          <a:p>
            <a:r>
              <a:rPr lang="en-US" sz="2200" dirty="0"/>
              <a:t>10. VPC Endpoints</a:t>
            </a:r>
          </a:p>
          <a:p>
            <a:endParaRPr lang="en-US" sz="2200" dirty="0"/>
          </a:p>
          <a:p>
            <a:r>
              <a:rPr lang="en-US" sz="2200" dirty="0"/>
              <a:t>11. VPC Peering</a:t>
            </a:r>
          </a:p>
          <a:p>
            <a:endParaRPr lang="en-US" sz="2200" dirty="0"/>
          </a:p>
          <a:p>
            <a:r>
              <a:rPr lang="en-US" sz="2200" dirty="0"/>
              <a:t>12. Placement Groups</a:t>
            </a:r>
          </a:p>
          <a:p>
            <a:endParaRPr lang="en-US" sz="2200" dirty="0"/>
          </a:p>
          <a:p>
            <a:r>
              <a:rPr lang="en-US" sz="2200" dirty="0"/>
              <a:t>13. Elastic Network Interfaces</a:t>
            </a:r>
          </a:p>
          <a:p>
            <a:endParaRPr lang="en-US" sz="2200" dirty="0"/>
          </a:p>
          <a:p>
            <a:r>
              <a:rPr lang="en-US" sz="2200" dirty="0"/>
              <a:t>14. Dynamic Host Configuration Protocol (DHCP)        Option Sets</a:t>
            </a:r>
          </a:p>
          <a:p>
            <a:endParaRPr lang="en-US" sz="2200" dirty="0"/>
          </a:p>
          <a:p>
            <a:r>
              <a:rPr lang="en-US" sz="2200" dirty="0"/>
              <a:t>15. Amazon Domain Name Service (DNS) Server</a:t>
            </a:r>
          </a:p>
          <a:p>
            <a:endParaRPr lang="en-US" sz="2200" dirty="0"/>
          </a:p>
          <a:p>
            <a:r>
              <a:rPr lang="en-US" sz="2200" dirty="0"/>
              <a:t>16. VPC Flow Logs</a:t>
            </a:r>
          </a:p>
        </p:txBody>
      </p:sp>
      <p:sp>
        <p:nvSpPr>
          <p:cNvPr id="6" name="Title 1"/>
          <p:cNvSpPr>
            <a:spLocks noGrp="1"/>
          </p:cNvSpPr>
          <p:nvPr>
            <p:ph type="title"/>
          </p:nvPr>
        </p:nvSpPr>
        <p:spPr>
          <a:xfrm>
            <a:off x="49754" y="67236"/>
            <a:ext cx="11984017" cy="840441"/>
          </a:xfrm>
        </p:spPr>
        <p:txBody>
          <a:bodyPr>
            <a:normAutofit/>
          </a:bodyPr>
          <a:lstStyle/>
          <a:p>
            <a:r>
              <a:rPr lang="en-US" b="1" dirty="0">
                <a:solidFill>
                  <a:schemeClr val="accent6">
                    <a:lumMod val="50000"/>
                  </a:schemeClr>
                </a:solidFill>
              </a:rPr>
              <a:t>Cloud Networking components:</a:t>
            </a:r>
          </a:p>
        </p:txBody>
      </p:sp>
    </p:spTree>
    <p:extLst>
      <p:ext uri="{BB962C8B-B14F-4D97-AF65-F5344CB8AC3E}">
        <p14:creationId xmlns:p14="http://schemas.microsoft.com/office/powerpoint/2010/main" val="183131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Questions ?</a:t>
            </a:r>
          </a:p>
        </p:txBody>
      </p:sp>
      <p:sp>
        <p:nvSpPr>
          <p:cNvPr id="3" name="Content Placeholder 2"/>
          <p:cNvSpPr>
            <a:spLocks noGrp="1"/>
          </p:cNvSpPr>
          <p:nvPr>
            <p:ph idx="1"/>
          </p:nvPr>
        </p:nvSpPr>
        <p:spPr>
          <a:xfrm>
            <a:off x="76326" y="929256"/>
            <a:ext cx="6141593" cy="5540188"/>
          </a:xfrm>
        </p:spPr>
        <p:txBody>
          <a:bodyPr>
            <a:noAutofit/>
          </a:bodyPr>
          <a:lstStyle/>
          <a:p>
            <a:pPr marL="0" indent="0">
              <a:buNone/>
            </a:pPr>
            <a:r>
              <a:rPr lang="en-US" sz="2000" dirty="0"/>
              <a:t>Q1: What is the scope of an Amazon VPC?</a:t>
            </a:r>
          </a:p>
          <a:p>
            <a:pPr marL="457200" lvl="1" indent="0">
              <a:buNone/>
            </a:pPr>
            <a:r>
              <a:rPr lang="en-US" sz="1600" b="1" dirty="0"/>
              <a:t>A. A data center</a:t>
            </a:r>
          </a:p>
          <a:p>
            <a:pPr marL="457200" lvl="1" indent="0">
              <a:buNone/>
            </a:pPr>
            <a:r>
              <a:rPr lang="en-US" sz="1600" b="1" dirty="0"/>
              <a:t>B. A region</a:t>
            </a:r>
          </a:p>
          <a:p>
            <a:pPr marL="457200" lvl="1" indent="0">
              <a:buNone/>
            </a:pPr>
            <a:r>
              <a:rPr lang="en-US" sz="1600" b="1" dirty="0"/>
              <a:t>C. An availability zone</a:t>
            </a:r>
          </a:p>
          <a:p>
            <a:pPr marL="457200" lvl="1" indent="0">
              <a:buNone/>
            </a:pPr>
            <a:r>
              <a:rPr lang="en-US" sz="1600" b="1" dirty="0"/>
              <a:t>D. A subnet</a:t>
            </a:r>
          </a:p>
          <a:p>
            <a:pPr marL="0" indent="0">
              <a:buNone/>
            </a:pPr>
            <a:r>
              <a:rPr lang="en-US" sz="2000" dirty="0"/>
              <a:t>Q2: Which type of firewall operates at the instance level?</a:t>
            </a:r>
          </a:p>
          <a:p>
            <a:pPr marL="457200" lvl="1" indent="0">
              <a:buNone/>
            </a:pPr>
            <a:r>
              <a:rPr lang="en-US" sz="1600" b="1" dirty="0"/>
              <a:t>A. A security group</a:t>
            </a:r>
          </a:p>
          <a:p>
            <a:pPr marL="457200" lvl="1" indent="0">
              <a:buNone/>
            </a:pPr>
            <a:r>
              <a:rPr lang="en-US" sz="1600" b="1" dirty="0"/>
              <a:t>B. A network access control list (NACL)</a:t>
            </a:r>
          </a:p>
          <a:p>
            <a:pPr marL="457200" lvl="1" indent="0">
              <a:buNone/>
            </a:pPr>
            <a:r>
              <a:rPr lang="en-US" sz="1600" b="1" dirty="0"/>
              <a:t>C. A route table</a:t>
            </a:r>
          </a:p>
          <a:p>
            <a:pPr marL="457200" lvl="1" indent="0">
              <a:buNone/>
            </a:pPr>
            <a:r>
              <a:rPr lang="en-US" sz="1600" b="1" dirty="0"/>
              <a:t>D. A NAT Gateway</a:t>
            </a:r>
          </a:p>
          <a:p>
            <a:pPr marL="0" indent="0">
              <a:buNone/>
            </a:pPr>
            <a:r>
              <a:rPr lang="en-US" sz="2000" dirty="0"/>
              <a:t>Q3: How can an organization create a private hybrid cloud connection between their on-premises data center and the AWS Cloud?</a:t>
            </a:r>
          </a:p>
          <a:p>
            <a:pPr marL="457200" lvl="1" indent="0">
              <a:buNone/>
            </a:pPr>
            <a:r>
              <a:rPr lang="en-US" sz="1600" b="1" dirty="0"/>
              <a:t>A. AWS managed VPN</a:t>
            </a:r>
          </a:p>
          <a:p>
            <a:pPr marL="457200" lvl="1" indent="0">
              <a:buNone/>
            </a:pPr>
            <a:r>
              <a:rPr lang="en-US" sz="1600" b="1" dirty="0"/>
              <a:t>B. VPN </a:t>
            </a:r>
            <a:r>
              <a:rPr lang="en-US" sz="1600" b="1" dirty="0" err="1"/>
              <a:t>CloudHub</a:t>
            </a:r>
            <a:endParaRPr lang="en-US" sz="1600" b="1" dirty="0"/>
          </a:p>
          <a:p>
            <a:pPr marL="457200" lvl="1" indent="0">
              <a:buNone/>
            </a:pPr>
            <a:r>
              <a:rPr lang="en-US" sz="1600" b="1" dirty="0"/>
              <a:t>C. Software VPN</a:t>
            </a:r>
          </a:p>
          <a:p>
            <a:pPr marL="457200" lvl="1" indent="0">
              <a:buNone/>
            </a:pPr>
            <a:r>
              <a:rPr lang="en-US" sz="1600" b="1" dirty="0"/>
              <a:t>D. AWS Direct Connect</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6226629" y="868238"/>
            <a:ext cx="6096000" cy="3970318"/>
          </a:xfrm>
          <a:prstGeom prst="rect">
            <a:avLst/>
          </a:prstGeom>
        </p:spPr>
        <p:txBody>
          <a:bodyPr>
            <a:spAutoFit/>
          </a:bodyPr>
          <a:lstStyle/>
          <a:p>
            <a:r>
              <a:rPr lang="en-US" dirty="0"/>
              <a:t>Q4: Which type of public IP address is retained when the instance is stopped?</a:t>
            </a:r>
          </a:p>
          <a:p>
            <a:pPr lvl="1"/>
            <a:r>
              <a:rPr lang="en-US" b="1" dirty="0"/>
              <a:t>A. Public IP address</a:t>
            </a:r>
          </a:p>
          <a:p>
            <a:pPr lvl="1"/>
            <a:r>
              <a:rPr lang="en-US" b="1" dirty="0"/>
              <a:t>B. Private IP address</a:t>
            </a:r>
          </a:p>
          <a:p>
            <a:pPr lvl="1"/>
            <a:r>
              <a:rPr lang="en-US" b="1" dirty="0"/>
              <a:t>C. Elastic IP address</a:t>
            </a:r>
          </a:p>
          <a:p>
            <a:pPr lvl="1"/>
            <a:r>
              <a:rPr lang="en-US" b="1" dirty="0"/>
              <a:t>D. Local IP address</a:t>
            </a:r>
          </a:p>
          <a:p>
            <a:endParaRPr lang="en-US" dirty="0"/>
          </a:p>
          <a:p>
            <a:r>
              <a:rPr lang="en-US" dirty="0"/>
              <a:t>Q5: Which AWS-managed network service can be used to enable Internet connectivity for EC2 instances in private subnets?</a:t>
            </a:r>
          </a:p>
          <a:p>
            <a:pPr lvl="1"/>
            <a:r>
              <a:rPr lang="en-US" b="1" dirty="0"/>
              <a:t>A. NAT Instance</a:t>
            </a:r>
          </a:p>
          <a:p>
            <a:pPr lvl="1"/>
            <a:r>
              <a:rPr lang="en-US" b="1" dirty="0"/>
              <a:t>B. NAT Gateway</a:t>
            </a:r>
          </a:p>
          <a:p>
            <a:pPr lvl="1"/>
            <a:r>
              <a:rPr lang="en-US" b="1" dirty="0"/>
              <a:t>C. Internet Gateway</a:t>
            </a:r>
          </a:p>
          <a:p>
            <a:pPr lvl="1"/>
            <a:r>
              <a:rPr lang="en-US" b="1" dirty="0"/>
              <a:t>D. Network ACL</a:t>
            </a:r>
          </a:p>
        </p:txBody>
      </p:sp>
      <p:sp>
        <p:nvSpPr>
          <p:cNvPr id="6" name="Rectangle 5"/>
          <p:cNvSpPr/>
          <p:nvPr/>
        </p:nvSpPr>
        <p:spPr>
          <a:xfrm>
            <a:off x="301658" y="1545996"/>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3802" y="2791906"/>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4482" y="5762921"/>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3355" y="1741874"/>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30185" y="4207497"/>
            <a:ext cx="218701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74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32" y="108341"/>
            <a:ext cx="10515600" cy="630695"/>
          </a:xfrm>
        </p:spPr>
        <p:txBody>
          <a:bodyPr>
            <a:normAutofit fontScale="90000"/>
          </a:bodyPr>
          <a:lstStyle/>
          <a:p>
            <a:r>
              <a:rPr lang="en-US" b="1" dirty="0">
                <a:solidFill>
                  <a:schemeClr val="accent6">
                    <a:lumMod val="50000"/>
                  </a:schemeClr>
                </a:solidFill>
              </a:rPr>
              <a:t>Amazon VPC ( Virtual Private Cloud)</a:t>
            </a: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6" name="Picture 25"/>
          <p:cNvPicPr>
            <a:picLocks noChangeAspect="1"/>
          </p:cNvPicPr>
          <p:nvPr/>
        </p:nvPicPr>
        <p:blipFill>
          <a:blip r:embed="rId3"/>
          <a:stretch>
            <a:fillRect/>
          </a:stretch>
        </p:blipFill>
        <p:spPr>
          <a:xfrm>
            <a:off x="7113994" y="951699"/>
            <a:ext cx="4984802" cy="5032126"/>
          </a:xfrm>
          <a:prstGeom prst="rect">
            <a:avLst/>
          </a:prstGeom>
        </p:spPr>
      </p:pic>
      <p:sp>
        <p:nvSpPr>
          <p:cNvPr id="28" name="Rectangle 27"/>
          <p:cNvSpPr/>
          <p:nvPr/>
        </p:nvSpPr>
        <p:spPr>
          <a:xfrm>
            <a:off x="297242" y="836253"/>
            <a:ext cx="6904603" cy="4801314"/>
          </a:xfrm>
          <a:prstGeom prst="rect">
            <a:avLst/>
          </a:prstGeom>
        </p:spPr>
        <p:txBody>
          <a:bodyPr wrap="square">
            <a:spAutoFit/>
          </a:bodyPr>
          <a:lstStyle/>
          <a:p>
            <a:pPr marL="285750" indent="-285750">
              <a:buFont typeface="Arial" panose="020B0604020202020204" pitchFamily="34" charset="0"/>
              <a:buChar char="•"/>
            </a:pPr>
            <a:r>
              <a:rPr lang="en-US" dirty="0"/>
              <a:t>Virtual private cloud (VPC) is a virtual network </a:t>
            </a:r>
            <a:r>
              <a:rPr lang="en-US" b="1" i="1" dirty="0">
                <a:solidFill>
                  <a:schemeClr val="accent6">
                    <a:lumMod val="50000"/>
                  </a:schemeClr>
                </a:solidFill>
              </a:rPr>
              <a:t>dedicated to </a:t>
            </a:r>
            <a:r>
              <a:rPr lang="en-US" dirty="0"/>
              <a:t>your AWS </a:t>
            </a:r>
            <a:r>
              <a:rPr lang="en-US" b="1" i="1" dirty="0">
                <a:solidFill>
                  <a:schemeClr val="accent6">
                    <a:lumMod val="50000"/>
                  </a:schemeClr>
                </a:solidFill>
              </a:rPr>
              <a:t>account</a:t>
            </a:r>
            <a:r>
              <a:rPr lang="en-US" dirty="0"/>
              <a:t>. </a:t>
            </a:r>
          </a:p>
          <a:p>
            <a:pPr marL="285750" indent="-285750">
              <a:buFont typeface="Arial" panose="020B0604020202020204" pitchFamily="34" charset="0"/>
              <a:buChar char="•"/>
            </a:pPr>
            <a:r>
              <a:rPr lang="en-US" dirty="0"/>
              <a:t>Analogous to having your own Data Centre (DC) inside AWS. </a:t>
            </a:r>
          </a:p>
          <a:p>
            <a:pPr marL="285750" indent="-285750">
              <a:buFont typeface="Arial" panose="020B0604020202020204" pitchFamily="34" charset="0"/>
              <a:buChar char="•"/>
            </a:pPr>
            <a:r>
              <a:rPr lang="en-US" dirty="0"/>
              <a:t>It is logically</a:t>
            </a:r>
            <a:r>
              <a:rPr lang="en-US" b="1" i="1" dirty="0">
                <a:solidFill>
                  <a:schemeClr val="accent6">
                    <a:lumMod val="50000"/>
                  </a:schemeClr>
                </a:solidFill>
              </a:rPr>
              <a:t> isolated </a:t>
            </a:r>
            <a:r>
              <a:rPr lang="en-US" dirty="0"/>
              <a:t>from other virtual networks in the AWS Cloud. </a:t>
            </a:r>
          </a:p>
          <a:p>
            <a:pPr marL="285750" indent="-285750">
              <a:buFont typeface="Arial" panose="020B0604020202020204" pitchFamily="34" charset="0"/>
              <a:buChar char="•"/>
            </a:pPr>
            <a:r>
              <a:rPr lang="en-US" dirty="0"/>
              <a:t>Provides </a:t>
            </a:r>
            <a:r>
              <a:rPr lang="en-US" b="1" i="1" dirty="0">
                <a:solidFill>
                  <a:schemeClr val="accent6">
                    <a:lumMod val="50000"/>
                  </a:schemeClr>
                </a:solidFill>
              </a:rPr>
              <a:t>complete control </a:t>
            </a:r>
            <a:r>
              <a:rPr lang="en-US" dirty="0"/>
              <a:t>over the virtual networking environment including selection of IP ranges, creation of subnets and configuration of route tables and gateways. </a:t>
            </a:r>
          </a:p>
          <a:p>
            <a:pPr marL="285750" indent="-285750">
              <a:buFont typeface="Arial" panose="020B0604020202020204" pitchFamily="34" charset="0"/>
              <a:buChar char="•"/>
            </a:pPr>
            <a:r>
              <a:rPr lang="en-US" dirty="0"/>
              <a:t>You can launch your AWS resources, such as Amazon EC2 instances, into your VPC. </a:t>
            </a:r>
          </a:p>
          <a:p>
            <a:pPr marL="285750" indent="-285750">
              <a:buFont typeface="Arial" panose="020B0604020202020204" pitchFamily="34" charset="0"/>
              <a:buChar char="•"/>
            </a:pPr>
            <a:r>
              <a:rPr lang="en-US" dirty="0"/>
              <a:t>When you create a VPC, </a:t>
            </a:r>
            <a:r>
              <a:rPr lang="en-US" b="1" i="1" dirty="0">
                <a:solidFill>
                  <a:schemeClr val="accent6">
                    <a:lumMod val="50000"/>
                  </a:schemeClr>
                </a:solidFill>
              </a:rPr>
              <a:t>you must specify a range of IPv4 </a:t>
            </a:r>
            <a:r>
              <a:rPr lang="en-US" dirty="0"/>
              <a:t>addresses for the VPC in the form of a Classless Inter-Domain Routing (CIDR) block; e.g. 10.0.0.0/16. This is the primary CIDR block for your VPC. </a:t>
            </a:r>
          </a:p>
          <a:p>
            <a:pPr marL="285750" indent="-285750">
              <a:buFont typeface="Arial" panose="020B0604020202020204" pitchFamily="34" charset="0"/>
              <a:buChar char="•"/>
            </a:pPr>
            <a:r>
              <a:rPr lang="en-US" dirty="0"/>
              <a:t>A VPC spans all the Availability Zones in the region. </a:t>
            </a:r>
          </a:p>
          <a:p>
            <a:pPr marL="285750" indent="-285750">
              <a:buFont typeface="Arial" panose="020B0604020202020204" pitchFamily="34" charset="0"/>
              <a:buChar char="•"/>
            </a:pPr>
            <a:r>
              <a:rPr lang="en-US" dirty="0"/>
              <a:t>You can </a:t>
            </a:r>
            <a:r>
              <a:rPr lang="en-US" b="1" i="1" dirty="0">
                <a:solidFill>
                  <a:schemeClr val="accent6">
                    <a:lumMod val="50000"/>
                  </a:schemeClr>
                </a:solidFill>
              </a:rPr>
              <a:t>create your own IP address </a:t>
            </a:r>
            <a:r>
              <a:rPr lang="en-US" dirty="0"/>
              <a:t>ranges, and create subnets, route tables and network gateways. </a:t>
            </a:r>
          </a:p>
          <a:p>
            <a:pPr marL="285750" indent="-285750">
              <a:buFont typeface="Arial" panose="020B0604020202020204" pitchFamily="34" charset="0"/>
              <a:buChar char="•"/>
            </a:pPr>
            <a:r>
              <a:rPr lang="en-US" dirty="0"/>
              <a:t>When you first create your AWS account a </a:t>
            </a:r>
            <a:r>
              <a:rPr lang="en-US" b="1" i="1" dirty="0">
                <a:solidFill>
                  <a:schemeClr val="accent6">
                    <a:lumMod val="50000"/>
                  </a:schemeClr>
                </a:solidFill>
              </a:rPr>
              <a:t>default VPC</a:t>
            </a:r>
            <a:r>
              <a:rPr lang="en-US" dirty="0"/>
              <a:t> is created for you in </a:t>
            </a:r>
            <a:r>
              <a:rPr lang="en-US" dirty="0">
                <a:solidFill>
                  <a:srgbClr val="FF0000"/>
                </a:solidFill>
              </a:rPr>
              <a:t>each AWS region</a:t>
            </a:r>
            <a:r>
              <a:rPr lang="en-US" dirty="0"/>
              <a:t>. </a:t>
            </a:r>
          </a:p>
        </p:txBody>
      </p:sp>
    </p:spTree>
    <p:extLst>
      <p:ext uri="{BB962C8B-B14F-4D97-AF65-F5344CB8AC3E}">
        <p14:creationId xmlns:p14="http://schemas.microsoft.com/office/powerpoint/2010/main" val="118972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32" y="108341"/>
            <a:ext cx="10515600" cy="630695"/>
          </a:xfrm>
        </p:spPr>
        <p:txBody>
          <a:bodyPr>
            <a:normAutofit fontScale="90000"/>
          </a:bodyPr>
          <a:lstStyle/>
          <a:p>
            <a:r>
              <a:rPr lang="en-US" b="1" dirty="0">
                <a:solidFill>
                  <a:schemeClr val="accent6">
                    <a:lumMod val="50000"/>
                  </a:schemeClr>
                </a:solidFill>
              </a:rPr>
              <a:t>Amazon VPC ( Virtual Private Cloud)</a:t>
            </a: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251900" y="1075882"/>
            <a:ext cx="6957501" cy="3970318"/>
          </a:xfrm>
          <a:prstGeom prst="rect">
            <a:avLst/>
          </a:prstGeom>
        </p:spPr>
        <p:txBody>
          <a:bodyPr wrap="square">
            <a:spAutoFit/>
          </a:bodyPr>
          <a:lstStyle/>
          <a:p>
            <a:pPr marL="285750" indent="-285750">
              <a:buFont typeface="Arial" panose="020B0604020202020204" pitchFamily="34" charset="0"/>
              <a:buChar char="•"/>
            </a:pPr>
            <a:r>
              <a:rPr lang="en-US" dirty="0"/>
              <a:t>A default VPC is created in each region with a subnet in each AZ. </a:t>
            </a:r>
          </a:p>
          <a:p>
            <a:pPr marL="285750" indent="-285750">
              <a:buFont typeface="Arial" panose="020B0604020202020204" pitchFamily="34" charset="0"/>
              <a:buChar char="•"/>
            </a:pPr>
            <a:r>
              <a:rPr lang="en-US" dirty="0"/>
              <a:t>By default, you can create up to 5 VPCs per region. </a:t>
            </a:r>
          </a:p>
          <a:p>
            <a:pPr marL="285750" indent="-285750">
              <a:buFont typeface="Arial" panose="020B0604020202020204" pitchFamily="34" charset="0"/>
              <a:buChar char="•"/>
            </a:pPr>
            <a:r>
              <a:rPr lang="en-US" dirty="0"/>
              <a:t>You can define dedicated tenancy for a VPC to ensure instances are launched on dedicated hardware (overrides the configuration specified at launch).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dirty="0">
                <a:solidFill>
                  <a:srgbClr val="FF0000"/>
                </a:solidFill>
              </a:rPr>
              <a:t>default VPC has all-public subnets</a:t>
            </a:r>
            <a:r>
              <a:rPr lang="en-US" dirty="0"/>
              <a:t>. </a:t>
            </a:r>
          </a:p>
          <a:p>
            <a:pPr marL="285750" indent="-285750">
              <a:buFont typeface="Arial" panose="020B0604020202020204" pitchFamily="34" charset="0"/>
              <a:buChar char="•"/>
            </a:pPr>
            <a:r>
              <a:rPr lang="en-US" dirty="0"/>
              <a:t>Public subnets are subnets that have: </a:t>
            </a:r>
          </a:p>
          <a:p>
            <a:pPr marL="742950" lvl="1" indent="-285750">
              <a:buFont typeface="Arial" panose="020B0604020202020204" pitchFamily="34" charset="0"/>
              <a:buChar char="•"/>
            </a:pPr>
            <a:r>
              <a:rPr lang="en-US" dirty="0"/>
              <a:t> “Auto-assign public IPv4 address” </a:t>
            </a:r>
          </a:p>
          <a:p>
            <a:pPr marL="742950" lvl="1" indent="-285750">
              <a:buFont typeface="Arial" panose="020B0604020202020204" pitchFamily="34" charset="0"/>
              <a:buChar char="•"/>
            </a:pPr>
            <a:r>
              <a:rPr lang="en-US" dirty="0"/>
              <a:t>The subnet route table has an attached Internet Gateway </a:t>
            </a:r>
          </a:p>
          <a:p>
            <a:endParaRPr lang="en-US" dirty="0"/>
          </a:p>
          <a:p>
            <a:r>
              <a:rPr lang="en-US" b="1" dirty="0">
                <a:solidFill>
                  <a:schemeClr val="accent6">
                    <a:lumMod val="50000"/>
                  </a:schemeClr>
                </a:solidFill>
              </a:rPr>
              <a:t>Instances in the default VPC always have both a public and private IP address. </a:t>
            </a:r>
          </a:p>
          <a:p>
            <a:endParaRPr lang="en-US" dirty="0"/>
          </a:p>
        </p:txBody>
      </p:sp>
      <p:pic>
        <p:nvPicPr>
          <p:cNvPr id="4" name="Picture 3"/>
          <p:cNvPicPr>
            <a:picLocks noChangeAspect="1"/>
          </p:cNvPicPr>
          <p:nvPr/>
        </p:nvPicPr>
        <p:blipFill>
          <a:blip r:embed="rId2"/>
          <a:stretch>
            <a:fillRect/>
          </a:stretch>
        </p:blipFill>
        <p:spPr>
          <a:xfrm>
            <a:off x="7101478" y="831273"/>
            <a:ext cx="4994091" cy="5544062"/>
          </a:xfrm>
          <a:prstGeom prst="rect">
            <a:avLst/>
          </a:prstGeom>
        </p:spPr>
      </p:pic>
    </p:spTree>
    <p:extLst>
      <p:ext uri="{BB962C8B-B14F-4D97-AF65-F5344CB8AC3E}">
        <p14:creationId xmlns:p14="http://schemas.microsoft.com/office/powerpoint/2010/main" val="148172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1. Subnets</a:t>
            </a:r>
          </a:p>
        </p:txBody>
      </p:sp>
      <p:sp>
        <p:nvSpPr>
          <p:cNvPr id="3" name="Content Placeholder 2"/>
          <p:cNvSpPr>
            <a:spLocks noGrp="1"/>
          </p:cNvSpPr>
          <p:nvPr>
            <p:ph idx="1"/>
          </p:nvPr>
        </p:nvSpPr>
        <p:spPr>
          <a:xfrm>
            <a:off x="172121" y="1129553"/>
            <a:ext cx="6827073" cy="5540188"/>
          </a:xfrm>
        </p:spPr>
        <p:txBody>
          <a:bodyPr>
            <a:noAutofit/>
          </a:bodyPr>
          <a:lstStyle/>
          <a:p>
            <a:r>
              <a:rPr lang="en-US" sz="2000" dirty="0"/>
              <a:t>VPC spans all Availability Zones in a region, a </a:t>
            </a:r>
            <a:r>
              <a:rPr lang="en-US" sz="2000" b="1" i="1" dirty="0">
                <a:solidFill>
                  <a:schemeClr val="accent6">
                    <a:lumMod val="50000"/>
                  </a:schemeClr>
                </a:solidFill>
              </a:rPr>
              <a:t>subnet cannot span more than one Availability Zone</a:t>
            </a:r>
            <a:r>
              <a:rPr lang="en-US" sz="2000" dirty="0"/>
              <a:t>. You may create zero, one, or more subnets in each Availability Zone</a:t>
            </a:r>
          </a:p>
          <a:p>
            <a:r>
              <a:rPr lang="en-US" sz="2000" dirty="0"/>
              <a:t>Within Amazon VPC, broadcast and multicast traffic is not forwarded. Subnets can be as large as you like without impacting performance and traffic forwarding. </a:t>
            </a:r>
          </a:p>
          <a:p>
            <a:r>
              <a:rPr lang="en-US" sz="2000" dirty="0"/>
              <a:t>If you disassociate an IPv6 CIDR from your VPC, you cannot expect to receive the same CIDR if you subsequently request an IPv6 block from Amazon. </a:t>
            </a:r>
          </a:p>
          <a:p>
            <a:r>
              <a:rPr lang="en-US" sz="2000" dirty="0"/>
              <a:t>While subnets are often referred to as “public” or “private” in AWS documentation, their underlying capabilities are the same. </a:t>
            </a:r>
            <a:r>
              <a:rPr lang="en-US" sz="2000" b="1" i="1" dirty="0">
                <a:solidFill>
                  <a:schemeClr val="accent6">
                    <a:lumMod val="50000"/>
                  </a:schemeClr>
                </a:solidFill>
              </a:rPr>
              <a:t>The defining distinction between a private subnet and a public subnet is a route to an attached Internet gateway. </a:t>
            </a:r>
          </a:p>
          <a:p>
            <a:r>
              <a:rPr lang="en-US" sz="2000" dirty="0">
                <a:solidFill>
                  <a:srgbClr val="FF0000"/>
                </a:solidFill>
              </a:rPr>
              <a:t>Each subnet has own route table*</a:t>
            </a:r>
          </a:p>
          <a:p>
            <a:pPr marL="457200" indent="-457200">
              <a:buFont typeface="+mj-lt"/>
              <a:buAutoNum type="arabicPeriod"/>
            </a:pPr>
            <a:endParaRPr lang="en-US" sz="2000" dirty="0"/>
          </a:p>
        </p:txBody>
      </p:sp>
      <p:sp>
        <p:nvSpPr>
          <p:cNvPr id="7" name="Rectangle 6"/>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8" name="Table Placeholder 3">
            <a:extLst>
              <a:ext uri="{FF2B5EF4-FFF2-40B4-BE49-F238E27FC236}">
                <a16:creationId xmlns:a16="http://schemas.microsoft.com/office/drawing/2014/main" id="{C5BF2946-AEB8-4B04-A50D-74B1FB17B23B}"/>
              </a:ext>
            </a:extLst>
          </p:cNvPr>
          <p:cNvGraphicFramePr>
            <a:graphicFrameLocks/>
          </p:cNvGraphicFramePr>
          <p:nvPr>
            <p:extLst>
              <p:ext uri="{D42A27DB-BD31-4B8C-83A1-F6EECF244321}">
                <p14:modId xmlns:p14="http://schemas.microsoft.com/office/powerpoint/2010/main" val="3706632754"/>
              </p:ext>
            </p:extLst>
          </p:nvPr>
        </p:nvGraphicFramePr>
        <p:xfrm>
          <a:off x="7235360" y="3313133"/>
          <a:ext cx="4742524" cy="3080112"/>
        </p:xfrm>
        <a:graphic>
          <a:graphicData uri="http://schemas.openxmlformats.org/drawingml/2006/table">
            <a:tbl>
              <a:tblPr firstRow="1" bandRow="1"/>
              <a:tblGrid>
                <a:gridCol w="2371262">
                  <a:extLst>
                    <a:ext uri="{9D8B030D-6E8A-4147-A177-3AD203B41FA5}">
                      <a16:colId xmlns:a16="http://schemas.microsoft.com/office/drawing/2014/main" val="20000"/>
                    </a:ext>
                  </a:extLst>
                </a:gridCol>
                <a:gridCol w="2371262">
                  <a:extLst>
                    <a:ext uri="{9D8B030D-6E8A-4147-A177-3AD203B41FA5}">
                      <a16:colId xmlns:a16="http://schemas.microsoft.com/office/drawing/2014/main" val="20001"/>
                    </a:ext>
                  </a:extLst>
                </a:gridCol>
              </a:tblGrid>
              <a:tr h="68438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i="0" dirty="0">
                          <a:solidFill>
                            <a:schemeClr val="accent4">
                              <a:lumMod val="40000"/>
                              <a:lumOff val="60000"/>
                            </a:schemeClr>
                          </a:solidFill>
                          <a:latin typeface="+mn-lt"/>
                          <a:ea typeface="Amazon Ember Light" panose="020B0403020204020204" pitchFamily="34" charset="0"/>
                          <a:cs typeface="Amazon Ember Light" panose="020B0403020204020204" pitchFamily="34" charset="0"/>
                        </a:rPr>
                        <a:t>IP Addresses for CIDR block 10.0.0.0/24</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i="0" dirty="0">
                          <a:solidFill>
                            <a:schemeClr val="accent4">
                              <a:lumMod val="40000"/>
                              <a:lumOff val="60000"/>
                            </a:schemeClr>
                          </a:solidFill>
                          <a:latin typeface="+mn-lt"/>
                          <a:ea typeface="Amazon Ember Light" panose="020B0403020204020204" pitchFamily="34" charset="0"/>
                          <a:cs typeface="Amazon Ember Light" panose="020B0403020204020204" pitchFamily="34" charset="0"/>
                        </a:rPr>
                        <a:t>Reserved for</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lumMod val="50000"/>
                      </a:schemeClr>
                    </a:solidFill>
                  </a:tcPr>
                </a:tc>
                <a:extLst>
                  <a:ext uri="{0D108BD9-81ED-4DB2-BD59-A6C34878D82A}">
                    <a16:rowId xmlns:a16="http://schemas.microsoft.com/office/drawing/2014/main" val="10000"/>
                  </a:ext>
                </a:extLst>
              </a:tr>
              <a:tr h="38033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600" b="0" i="0" dirty="0">
                          <a:solidFill>
                            <a:srgbClr val="232F3E"/>
                          </a:solidFill>
                          <a:latin typeface="+mn-lt"/>
                          <a:ea typeface="Amazon Ember Light" panose="020B0403020204020204" pitchFamily="34" charset="0"/>
                          <a:cs typeface="Amazon Ember Light" panose="020B0403020204020204" pitchFamily="34" charset="0"/>
                        </a:rPr>
                        <a:t>10.0.0.0</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600" b="0" i="0" dirty="0">
                          <a:solidFill>
                            <a:srgbClr val="232F3E"/>
                          </a:solidFill>
                          <a:latin typeface="+mn-lt"/>
                          <a:ea typeface="Amazon Ember Light" panose="020B0403020204020204" pitchFamily="34" charset="0"/>
                          <a:cs typeface="Amazon Ember Light" panose="020B0403020204020204" pitchFamily="34" charset="0"/>
                        </a:rPr>
                        <a:t>Network address</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38033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10.0.0.1</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Internal communication</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623578">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10.0.0.2</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Domain</a:t>
                      </a:r>
                      <a:r>
                        <a:rPr lang="en-US" sz="1600" b="0" i="0" baseline="0" dirty="0">
                          <a:solidFill>
                            <a:srgbClr val="232F3E"/>
                          </a:solidFill>
                          <a:latin typeface="+mn-lt"/>
                          <a:ea typeface="Amazon Ember Light" panose="020B0403020204020204" pitchFamily="34" charset="0"/>
                          <a:cs typeface="Amazon Ember Light" panose="020B0403020204020204" pitchFamily="34" charset="0"/>
                        </a:rPr>
                        <a:t> Name System (</a:t>
                      </a:r>
                      <a:r>
                        <a:rPr lang="en-US" sz="1600" b="0" i="0" dirty="0">
                          <a:solidFill>
                            <a:srgbClr val="232F3E"/>
                          </a:solidFill>
                          <a:latin typeface="+mn-lt"/>
                          <a:ea typeface="Amazon Ember Light" panose="020B0403020204020204" pitchFamily="34" charset="0"/>
                          <a:cs typeface="Amazon Ember Light" panose="020B0403020204020204" pitchFamily="34" charset="0"/>
                        </a:rPr>
                        <a:t>DNS) resolution</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38033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10.0.0.3</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Future use</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6235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10.0.0.255</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Network broadcast address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113478091"/>
                  </a:ext>
                </a:extLst>
              </a:tr>
            </a:tbl>
          </a:graphicData>
        </a:graphic>
      </p:graphicFrame>
      <p:pic>
        <p:nvPicPr>
          <p:cNvPr id="4" name="Picture 3"/>
          <p:cNvPicPr>
            <a:picLocks noChangeAspect="1"/>
          </p:cNvPicPr>
          <p:nvPr/>
        </p:nvPicPr>
        <p:blipFill>
          <a:blip r:embed="rId3"/>
          <a:stretch>
            <a:fillRect/>
          </a:stretch>
        </p:blipFill>
        <p:spPr>
          <a:xfrm>
            <a:off x="7229997" y="526936"/>
            <a:ext cx="4794989" cy="2734920"/>
          </a:xfrm>
          <a:prstGeom prst="rect">
            <a:avLst/>
          </a:prstGeom>
        </p:spPr>
      </p:pic>
    </p:spTree>
    <p:extLst>
      <p:ext uri="{BB962C8B-B14F-4D97-AF65-F5344CB8AC3E}">
        <p14:creationId xmlns:p14="http://schemas.microsoft.com/office/powerpoint/2010/main" val="336183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1. Subnets</a:t>
            </a:r>
          </a:p>
        </p:txBody>
      </p:sp>
      <p:sp>
        <p:nvSpPr>
          <p:cNvPr id="7" name="Rectangle 6"/>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p:cNvPicPr>
            <a:picLocks noChangeAspect="1"/>
          </p:cNvPicPr>
          <p:nvPr/>
        </p:nvPicPr>
        <p:blipFill>
          <a:blip r:embed="rId2"/>
          <a:stretch>
            <a:fillRect/>
          </a:stretch>
        </p:blipFill>
        <p:spPr>
          <a:xfrm>
            <a:off x="6720254" y="281823"/>
            <a:ext cx="5471746" cy="6198912"/>
          </a:xfrm>
          <a:prstGeom prst="rect">
            <a:avLst/>
          </a:prstGeom>
        </p:spPr>
      </p:pic>
      <p:sp>
        <p:nvSpPr>
          <p:cNvPr id="9" name="Rectangle 8"/>
          <p:cNvSpPr/>
          <p:nvPr/>
        </p:nvSpPr>
        <p:spPr>
          <a:xfrm>
            <a:off x="85968" y="1144679"/>
            <a:ext cx="6650893" cy="4247317"/>
          </a:xfrm>
          <a:prstGeom prst="rect">
            <a:avLst/>
          </a:prstGeom>
        </p:spPr>
        <p:txBody>
          <a:bodyPr wrap="square">
            <a:spAutoFit/>
          </a:bodyPr>
          <a:lstStyle/>
          <a:p>
            <a:r>
              <a:rPr lang="en-US" dirty="0"/>
              <a:t>Each subnet must reside entirely within one Availability Zone and cannot span zones.</a:t>
            </a:r>
          </a:p>
          <a:p>
            <a:endParaRPr lang="en-US" dirty="0"/>
          </a:p>
          <a:p>
            <a:r>
              <a:rPr lang="en-US" dirty="0"/>
              <a:t>Types of subnet:</a:t>
            </a:r>
          </a:p>
          <a:p>
            <a:r>
              <a:rPr lang="en-US" dirty="0"/>
              <a:t>• If a subnet’s </a:t>
            </a:r>
            <a:r>
              <a:rPr lang="en-US" b="1" i="1" dirty="0">
                <a:solidFill>
                  <a:schemeClr val="accent6">
                    <a:lumMod val="50000"/>
                  </a:schemeClr>
                </a:solidFill>
              </a:rPr>
              <a:t>traffic is routed to an internet gateway</a:t>
            </a:r>
            <a:r>
              <a:rPr lang="en-US" dirty="0"/>
              <a:t>, the subnet is known as a public subnet.</a:t>
            </a:r>
          </a:p>
          <a:p>
            <a:r>
              <a:rPr lang="en-US" dirty="0"/>
              <a:t>• If a subnet </a:t>
            </a:r>
            <a:r>
              <a:rPr lang="en-US" b="1" i="1" dirty="0">
                <a:solidFill>
                  <a:schemeClr val="accent6">
                    <a:lumMod val="50000"/>
                  </a:schemeClr>
                </a:solidFill>
              </a:rPr>
              <a:t>doesn’t have a route to the internet gateway</a:t>
            </a:r>
            <a:r>
              <a:rPr lang="en-US" dirty="0"/>
              <a:t>, the subnet is known as a private subnet.</a:t>
            </a:r>
          </a:p>
          <a:p>
            <a:r>
              <a:rPr lang="en-US" dirty="0"/>
              <a:t>• If a subnet doesn’t have a route to the internet gateway, but has its traffic </a:t>
            </a:r>
            <a:r>
              <a:rPr lang="en-US" b="1" i="1" dirty="0">
                <a:solidFill>
                  <a:schemeClr val="accent6">
                    <a:lumMod val="50000"/>
                  </a:schemeClr>
                </a:solidFill>
              </a:rPr>
              <a:t>routed to a virtual private gateway </a:t>
            </a:r>
            <a:r>
              <a:rPr lang="en-US" dirty="0"/>
              <a:t>for a VPN connection, the subnet is known as a VPN-only subnet.</a:t>
            </a:r>
          </a:p>
          <a:p>
            <a:endParaRPr lang="en-US" dirty="0"/>
          </a:p>
          <a:p>
            <a:r>
              <a:rPr lang="en-US" dirty="0"/>
              <a:t>An </a:t>
            </a:r>
            <a:r>
              <a:rPr lang="en-US" b="1" i="1" dirty="0">
                <a:solidFill>
                  <a:schemeClr val="accent6">
                    <a:lumMod val="50000"/>
                  </a:schemeClr>
                </a:solidFill>
              </a:rPr>
              <a:t>Internet Gateway is a horizontally scaled, redundant</a:t>
            </a:r>
            <a:r>
              <a:rPr lang="en-US" dirty="0"/>
              <a:t>, and highly available VPC component that allows communication between instances in your VPC and the internet.</a:t>
            </a:r>
          </a:p>
        </p:txBody>
      </p:sp>
    </p:spTree>
    <p:extLst>
      <p:ext uri="{BB962C8B-B14F-4D97-AF65-F5344CB8AC3E}">
        <p14:creationId xmlns:p14="http://schemas.microsoft.com/office/powerpoint/2010/main" val="81664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9" y="0"/>
            <a:ext cx="11984017" cy="1237764"/>
          </a:xfrm>
        </p:spPr>
        <p:txBody>
          <a:bodyPr>
            <a:normAutofit/>
          </a:bodyPr>
          <a:lstStyle/>
          <a:p>
            <a:r>
              <a:rPr lang="en-US" b="1" dirty="0">
                <a:solidFill>
                  <a:schemeClr val="accent6">
                    <a:lumMod val="50000"/>
                  </a:schemeClr>
                </a:solidFill>
              </a:rPr>
              <a:t>2. Route Tables</a:t>
            </a: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248433" y="1099174"/>
            <a:ext cx="6985348" cy="1754326"/>
          </a:xfrm>
          <a:prstGeom prst="rect">
            <a:avLst/>
          </a:prstGeom>
        </p:spPr>
        <p:txBody>
          <a:bodyPr wrap="square">
            <a:spAutoFit/>
          </a:bodyPr>
          <a:lstStyle/>
          <a:p>
            <a:pPr marL="285750" indent="-285750">
              <a:buFont typeface="Arial" panose="020B0604020202020204" pitchFamily="34" charset="0"/>
              <a:buChar char="•"/>
            </a:pPr>
            <a:r>
              <a:rPr lang="en-US" b="0" i="0" u="none" strike="noStrike" baseline="0" dirty="0"/>
              <a:t>Your VPC has an implicit router.</a:t>
            </a:r>
          </a:p>
          <a:p>
            <a:pPr marL="285750" indent="-285750">
              <a:buFont typeface="Arial" panose="020B0604020202020204" pitchFamily="34" charset="0"/>
              <a:buChar char="•"/>
            </a:pPr>
            <a:r>
              <a:rPr lang="en-US" b="0" i="0" u="none" strike="noStrike" baseline="0" dirty="0"/>
              <a:t>Your </a:t>
            </a:r>
            <a:r>
              <a:rPr lang="en-US" b="1" i="1" u="none" strike="noStrike" baseline="0" dirty="0">
                <a:solidFill>
                  <a:schemeClr val="accent6">
                    <a:lumMod val="50000"/>
                  </a:schemeClr>
                </a:solidFill>
              </a:rPr>
              <a:t>VPC automatically comes with a main route table </a:t>
            </a:r>
            <a:r>
              <a:rPr lang="en-US" b="0" i="0" u="none" strike="noStrike" baseline="0" dirty="0"/>
              <a:t>that you can modify.</a:t>
            </a:r>
          </a:p>
          <a:p>
            <a:pPr marL="285750" indent="-285750">
              <a:buFont typeface="Arial" panose="020B0604020202020204" pitchFamily="34" charset="0"/>
              <a:buChar char="•"/>
            </a:pPr>
            <a:r>
              <a:rPr lang="en-US" b="0" i="0" u="none" strike="noStrike" baseline="0" dirty="0"/>
              <a:t>You can create additional custom route tables for your VPC.</a:t>
            </a:r>
          </a:p>
          <a:p>
            <a:pPr marL="285750" indent="-285750">
              <a:buFont typeface="Arial" panose="020B0604020202020204" pitchFamily="34" charset="0"/>
              <a:buChar char="•"/>
            </a:pPr>
            <a:r>
              <a:rPr lang="en-US" b="1" i="1" u="none" strike="noStrike" baseline="0" dirty="0">
                <a:solidFill>
                  <a:schemeClr val="accent6">
                    <a:lumMod val="50000"/>
                  </a:schemeClr>
                </a:solidFill>
              </a:rPr>
              <a:t>Each subnet is associated with a route table</a:t>
            </a:r>
            <a:r>
              <a:rPr lang="en-US" b="0" i="0" u="none" strike="noStrike" baseline="0" dirty="0"/>
              <a:t>, which controls the routing for the subnet.</a:t>
            </a:r>
          </a:p>
        </p:txBody>
      </p:sp>
      <p:pic>
        <p:nvPicPr>
          <p:cNvPr id="8" name="Picture 7"/>
          <p:cNvPicPr>
            <a:picLocks noChangeAspect="1"/>
          </p:cNvPicPr>
          <p:nvPr/>
        </p:nvPicPr>
        <p:blipFill>
          <a:blip r:embed="rId2"/>
          <a:stretch>
            <a:fillRect/>
          </a:stretch>
        </p:blipFill>
        <p:spPr>
          <a:xfrm>
            <a:off x="7041781" y="129429"/>
            <a:ext cx="4720160" cy="2278504"/>
          </a:xfrm>
          <a:prstGeom prst="rect">
            <a:avLst/>
          </a:prstGeom>
        </p:spPr>
      </p:pic>
      <p:sp>
        <p:nvSpPr>
          <p:cNvPr id="9" name="Rectangle 8"/>
          <p:cNvSpPr/>
          <p:nvPr/>
        </p:nvSpPr>
        <p:spPr>
          <a:xfrm>
            <a:off x="317326" y="2917789"/>
            <a:ext cx="11582400" cy="1477328"/>
          </a:xfrm>
          <a:prstGeom prst="rect">
            <a:avLst/>
          </a:prstGeom>
        </p:spPr>
        <p:txBody>
          <a:bodyPr wrap="square">
            <a:spAutoFit/>
          </a:bodyPr>
          <a:lstStyle/>
          <a:p>
            <a:pPr marL="285750" indent="-285750">
              <a:buFont typeface="Arial" panose="020B0604020202020204" pitchFamily="34" charset="0"/>
              <a:buChar char="•"/>
            </a:pPr>
            <a:r>
              <a:rPr lang="en-US" dirty="0"/>
              <a:t>If you don’t explicitly associate a subnet with a particular route table, the subnet uses the main route table.</a:t>
            </a:r>
          </a:p>
          <a:p>
            <a:pPr marL="285750" indent="-285750">
              <a:buFont typeface="Arial" panose="020B0604020202020204" pitchFamily="34" charset="0"/>
              <a:buChar char="•"/>
            </a:pPr>
            <a:r>
              <a:rPr lang="en-US" dirty="0"/>
              <a:t>You can </a:t>
            </a:r>
            <a:r>
              <a:rPr lang="en-US" b="1" i="1" dirty="0">
                <a:solidFill>
                  <a:schemeClr val="accent6">
                    <a:lumMod val="50000"/>
                  </a:schemeClr>
                </a:solidFill>
              </a:rPr>
              <a:t>set a custom route table </a:t>
            </a:r>
            <a:r>
              <a:rPr lang="en-US" dirty="0"/>
              <a:t>as the main route table so that new subnets are automatically associated with it.</a:t>
            </a:r>
          </a:p>
          <a:p>
            <a:pPr marL="285750" indent="-285750">
              <a:buFont typeface="Arial" panose="020B0604020202020204" pitchFamily="34" charset="0"/>
              <a:buChar char="•"/>
            </a:pPr>
            <a:r>
              <a:rPr lang="en-US" dirty="0"/>
              <a:t>Each route in a table specifies a destination CIDR and a target; for example, traffic destined for 172.16.0.0/12 is targeted for the VGW. </a:t>
            </a:r>
          </a:p>
          <a:p>
            <a:pPr marL="285750" indent="-285750">
              <a:buFont typeface="Arial" panose="020B0604020202020204" pitchFamily="34" charset="0"/>
              <a:buChar char="•"/>
            </a:pPr>
            <a:r>
              <a:rPr lang="en-US" dirty="0"/>
              <a:t>AWS uses a predefined route priority process to determine how to route the traffic</a:t>
            </a:r>
          </a:p>
        </p:txBody>
      </p:sp>
      <p:sp>
        <p:nvSpPr>
          <p:cNvPr id="10" name="Rectangle 9"/>
          <p:cNvSpPr/>
          <p:nvPr/>
        </p:nvSpPr>
        <p:spPr>
          <a:xfrm>
            <a:off x="9839195" y="895611"/>
            <a:ext cx="1997901" cy="1139868"/>
          </a:xfrm>
          <a:prstGeom prst="rect">
            <a:avLst/>
          </a:prstGeom>
          <a:noFill/>
          <a:ln w="28575">
            <a:solidFill>
              <a:schemeClr val="accent6">
                <a:lumMod val="50000"/>
              </a:schemeClr>
            </a:solidFill>
          </a:ln>
          <a:effectLst>
            <a:glow rad="63500">
              <a:schemeClr val="accent6">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0189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2823</TotalTime>
  <Words>5631</Words>
  <Application>Microsoft Office PowerPoint</Application>
  <PresentationFormat>Widescreen</PresentationFormat>
  <Paragraphs>529</Paragraphs>
  <Slides>40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PowerPoint Presentation</vt:lpstr>
      <vt:lpstr>Basic Networking</vt:lpstr>
      <vt:lpstr>Basic Networking</vt:lpstr>
      <vt:lpstr>Cloud Networking components:</vt:lpstr>
      <vt:lpstr>Amazon VPC ( Virtual Private Cloud)</vt:lpstr>
      <vt:lpstr>Amazon VPC ( Virtual Private Cloud)</vt:lpstr>
      <vt:lpstr>1. Subnets</vt:lpstr>
      <vt:lpstr>1. Subnets</vt:lpstr>
      <vt:lpstr>2. Route Tables</vt:lpstr>
      <vt:lpstr>3. IP Addresses</vt:lpstr>
      <vt:lpstr>3. IP Addresses</vt:lpstr>
      <vt:lpstr>4. Security Groups</vt:lpstr>
      <vt:lpstr>4. Security Groups</vt:lpstr>
      <vt:lpstr>5. Network Access Control Lists (ACLs)</vt:lpstr>
      <vt:lpstr>5. Network Access Control Lists (ACLs)</vt:lpstr>
      <vt:lpstr>ACLs vs Security Groups </vt:lpstr>
      <vt:lpstr>6. Internet Gateways</vt:lpstr>
      <vt:lpstr>7.    Network Address Translation (NAT) Instances and         NAT Gateways</vt:lpstr>
      <vt:lpstr>7. NAT Instances</vt:lpstr>
      <vt:lpstr>7. NAT Gateways</vt:lpstr>
      <vt:lpstr>Bastion Host</vt:lpstr>
      <vt:lpstr>8. Egress Only Internet Gateways (EIGWs)</vt:lpstr>
      <vt:lpstr>9. Virtual Private Gateways (VGWs),Customer Gateways, and Virtual Private Networks (VPNs)</vt:lpstr>
      <vt:lpstr>9. Direct Connect</vt:lpstr>
      <vt:lpstr>10. VPC Endpoints </vt:lpstr>
      <vt:lpstr>11. VPC Peering</vt:lpstr>
      <vt:lpstr>12. Placement Groups</vt:lpstr>
      <vt:lpstr>13. Elastic Network Interfaces </vt:lpstr>
      <vt:lpstr>14. Dynamic Host Configuration Protocol (DHCP)        Option Sets</vt:lpstr>
      <vt:lpstr>15. Amazon Domain Name Service (DNS) Server  Amazon Route 53</vt:lpstr>
      <vt:lpstr>15. Amazon Domain Name Service (DNS) Server  Amazon Route 53</vt:lpstr>
      <vt:lpstr>16. VPC Flow Logs </vt:lpstr>
      <vt:lpstr>Label this network diagram</vt:lpstr>
      <vt:lpstr>Solution</vt:lpstr>
      <vt:lpstr>Questions ?</vt:lpstr>
      <vt:lpstr>Questions ?</vt:lpstr>
      <vt:lpstr>Questions ?</vt:lpstr>
      <vt:lpstr>Questions ?</vt:lpstr>
      <vt:lpstr>Questions ?</vt:lpstr>
      <vt:lpstr>Questions ?</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Grau, Tom Marino</cp:lastModifiedBy>
  <cp:revision>60</cp:revision>
  <dcterms:created xsi:type="dcterms:W3CDTF">2022-04-06T20:10:16Z</dcterms:created>
  <dcterms:modified xsi:type="dcterms:W3CDTF">2022-09-28T16:01:46Z</dcterms:modified>
</cp:coreProperties>
</file>