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75" r:id="rId2"/>
    <p:sldId id="924" r:id="rId3"/>
    <p:sldId id="276" r:id="rId4"/>
    <p:sldId id="282" r:id="rId5"/>
    <p:sldId id="285" r:id="rId6"/>
    <p:sldId id="286" r:id="rId7"/>
    <p:sldId id="281" r:id="rId8"/>
    <p:sldId id="283"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70" r:id="rId34"/>
    <p:sldId id="371" r:id="rId35"/>
    <p:sldId id="372" r:id="rId36"/>
    <p:sldId id="373" r:id="rId37"/>
    <p:sldId id="37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19" autoAdjust="0"/>
    <p:restoredTop sz="64721" autoAdjust="0"/>
  </p:normalViewPr>
  <p:slideViewPr>
    <p:cSldViewPr snapToGrid="0">
      <p:cViewPr varScale="1">
        <p:scale>
          <a:sx n="72" d="100"/>
          <a:sy n="72" d="100"/>
        </p:scale>
        <p:origin x="15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58084C-37E3-40A1-A2E2-8CF34ED2F4EA}" type="datetimeFigureOut">
              <a:rPr lang="en-US" smtClean="0"/>
              <a:t>1/9/2023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98D607-37FF-4E1E-A15F-15311D311863}" type="slidenum">
              <a:rPr lang="en-US" smtClean="0"/>
              <a:t>‹#›</a:t>
            </a:fld>
            <a:endParaRPr lang="en-US"/>
          </a:p>
        </p:txBody>
      </p:sp>
    </p:spTree>
    <p:extLst>
      <p:ext uri="{BB962C8B-B14F-4D97-AF65-F5344CB8AC3E}">
        <p14:creationId xmlns:p14="http://schemas.microsoft.com/office/powerpoint/2010/main" val="569476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C65D42-7CDE-4434-9B3E-C79A5DF1DD45}" type="datetimeFigureOut">
              <a:rPr lang="en-US" smtClean="0"/>
              <a:t>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B46A9-B94A-49AD-9E97-386ECD73DB37}" type="slidenum">
              <a:rPr lang="en-US" smtClean="0"/>
              <a:t>‹#›</a:t>
            </a:fld>
            <a:endParaRPr lang="en-US"/>
          </a:p>
        </p:txBody>
      </p:sp>
    </p:spTree>
    <p:extLst>
      <p:ext uri="{BB962C8B-B14F-4D97-AF65-F5344CB8AC3E}">
        <p14:creationId xmlns:p14="http://schemas.microsoft.com/office/powerpoint/2010/main" val="181852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aws.amazon.com/AmazonS3/latest/dev/storage-class-intro.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aws.amazon.com/AWSEC2/latest/UserGuide/EBSVolumeType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C6AA2D-A23B-4E2A-9B77-768C62C15C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33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06554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Amazon EFS, a file system is the primary resource. Each file system has properties such as:</a:t>
            </a:r>
          </a:p>
          <a:p>
            <a:r>
              <a:rPr lang="en-US" sz="1100" dirty="0"/>
              <a:t>ID</a:t>
            </a:r>
          </a:p>
          <a:p>
            <a:r>
              <a:rPr lang="en-US" sz="1100" dirty="0"/>
              <a:t>Creation token</a:t>
            </a:r>
          </a:p>
          <a:p>
            <a:r>
              <a:rPr lang="en-US" sz="1100" dirty="0"/>
              <a:t>Creation time</a:t>
            </a:r>
          </a:p>
          <a:p>
            <a:r>
              <a:rPr lang="en-US" sz="1100" dirty="0"/>
              <a:t>File system size in bytes</a:t>
            </a:r>
          </a:p>
          <a:p>
            <a:r>
              <a:rPr lang="en-US" sz="1100" dirty="0"/>
              <a:t>Number of mount targets that are created for the file system</a:t>
            </a:r>
          </a:p>
          <a:p>
            <a:r>
              <a:rPr lang="en-US" sz="1100" dirty="0"/>
              <a:t>File system state </a:t>
            </a:r>
          </a:p>
          <a:p>
            <a:endParaRPr lang="en-US" sz="1100" dirty="0"/>
          </a:p>
          <a:p>
            <a:r>
              <a:rPr lang="en-US" sz="1100" dirty="0"/>
              <a:t>Amazon EFS also supports other resources to configure the primary resource. These resources include mount targets and tags.</a:t>
            </a:r>
          </a:p>
          <a:p>
            <a:r>
              <a:rPr lang="en-US" sz="1100" dirty="0"/>
              <a:t> </a:t>
            </a:r>
          </a:p>
          <a:p>
            <a:r>
              <a:rPr lang="en-US" sz="1100" dirty="0"/>
              <a:t>Mount target: To access your file system, you must create mount targets in your VPC. </a:t>
            </a:r>
          </a:p>
          <a:p>
            <a:r>
              <a:rPr lang="en-US" sz="1100" dirty="0"/>
              <a:t>Each mount target has the following properties: </a:t>
            </a:r>
          </a:p>
          <a:p>
            <a:r>
              <a:rPr lang="en-US" sz="1100" dirty="0"/>
              <a:t>The mount target ID</a:t>
            </a:r>
          </a:p>
          <a:p>
            <a:r>
              <a:rPr lang="en-US" sz="1100" dirty="0"/>
              <a:t>The subnet ID for the subnet where it was created</a:t>
            </a:r>
          </a:p>
          <a:p>
            <a:r>
              <a:rPr lang="en-US" sz="1100" dirty="0"/>
              <a:t>The file system ID for the file system where it was created</a:t>
            </a:r>
          </a:p>
          <a:p>
            <a:r>
              <a:rPr lang="en-US" sz="1100" dirty="0"/>
              <a:t>An IP address where the file system can be mounted</a:t>
            </a:r>
          </a:p>
          <a:p>
            <a:r>
              <a:rPr lang="en-US" sz="1100" dirty="0"/>
              <a:t>The mount target state</a:t>
            </a:r>
          </a:p>
          <a:p>
            <a:endParaRPr lang="en-US" sz="1100" dirty="0"/>
          </a:p>
          <a:p>
            <a:r>
              <a:rPr lang="en-US" sz="1100" dirty="0"/>
              <a:t>You can use the IP address or the Domain Name System (DNS) name in your mount command.</a:t>
            </a:r>
          </a:p>
          <a:p>
            <a:endParaRPr lang="en-US" sz="1100" dirty="0"/>
          </a:p>
          <a:p>
            <a:r>
              <a:rPr lang="en-US" sz="1100" dirty="0"/>
              <a:t>Tags: To help organize your file systems, you can assign your own metadata to each of the file systems that you create. Each tag is a key-value pair. </a:t>
            </a:r>
          </a:p>
          <a:p>
            <a:endParaRPr lang="en-US" sz="1100" dirty="0"/>
          </a:p>
          <a:p>
            <a:r>
              <a:rPr lang="en-US" sz="1100" dirty="0"/>
              <a:t>Think of mount targets and tags as </a:t>
            </a:r>
            <a:r>
              <a:rPr lang="en-US" sz="1100" dirty="0" err="1"/>
              <a:t>subresources</a:t>
            </a:r>
            <a:r>
              <a:rPr lang="en-US" sz="1100" dirty="0"/>
              <a:t> that do not exist unless they are associated with a file system.</a:t>
            </a:r>
          </a:p>
          <a:p>
            <a:endParaRPr lang="en-US" sz="1100" dirty="0"/>
          </a:p>
        </p:txBody>
      </p:sp>
    </p:spTree>
    <p:extLst>
      <p:ext uri="{BB962C8B-B14F-4D97-AF65-F5344CB8AC3E}">
        <p14:creationId xmlns:p14="http://schemas.microsoft.com/office/powerpoint/2010/main" val="893682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70941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236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Objects can be almost any data file, such as images, videos, or server logs. Because Amazon S3 supports objects as large as several terabytes in size, you can even store database snapshots as objects. Amazon S3 also provides low-latency access to the data over the internet by Hypertext Transfer Protocol (HTTP) or Secure HTTP (HTTPS), so you can retrieve data anytime from anywhere. You can also access Amazon S3 privately through a virtual private cloud (VPC) endpoint. You get fine-grained control over who can access your data by using AWS Identity and Access Management (IAM) policies, Amazon S3 bucket policies, and even per-object access control lists.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By default, none of your data is shared publicly. You can also encrypt your data in transit and choose to enable server-side encryption on your objects. </a:t>
            </a:r>
          </a:p>
          <a:p>
            <a:r>
              <a:rPr lang="en-US" sz="1100" kern="1200" dirty="0">
                <a:solidFill>
                  <a:schemeClr val="tx1"/>
                </a:solidFill>
                <a:effectLst/>
                <a:latin typeface="+mn-lt"/>
                <a:ea typeface="+mn-ea"/>
                <a:cs typeface="+mn-cs"/>
              </a:rPr>
              <a:t>You can access Amazon S3 through the web-based AWS Management Console; programmatically through the API and SDKs; or with third-party solutions, which use the API or the SDKs.</a:t>
            </a: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4235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800927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49"/>
            <a:ext cx="5486400" cy="3750674"/>
          </a:xfrm>
        </p:spPr>
        <p:txBody>
          <a:bodyPr/>
          <a:lstStyle/>
          <a:p>
            <a:r>
              <a:rPr lang="en-US" sz="1100" dirty="0"/>
              <a:t>To use Amazon S3 effectively, you must understand a few simple concepts. First, Amazon S3 stores data inside </a:t>
            </a:r>
            <a:r>
              <a:rPr lang="en-US" sz="1100" b="1" dirty="0"/>
              <a:t>buckets</a:t>
            </a:r>
            <a:r>
              <a:rPr lang="en-US" sz="1100" dirty="0"/>
              <a:t>. Buckets are essentially the prefix for a set of files, and must be uniquely named across all of Amazon S3 globally. Buckets are logical containers for objects. You can have one or more buckets in your account. You</a:t>
            </a:r>
            <a:r>
              <a:rPr lang="en-US" sz="1100" baseline="0" dirty="0"/>
              <a:t> can control access f</a:t>
            </a:r>
            <a:r>
              <a:rPr lang="en-US" sz="1100" dirty="0"/>
              <a:t>or each bucket—who can create, delete, and list objects in the bucket. You can also view access logs for the bucket and its objects, and choose the geographical region where Amazon S3 stores the bucket and its contents. </a:t>
            </a:r>
          </a:p>
          <a:p>
            <a:r>
              <a:rPr lang="en-US" sz="1100" dirty="0"/>
              <a:t> </a:t>
            </a:r>
          </a:p>
          <a:p>
            <a:r>
              <a:rPr lang="en-US" sz="1100" dirty="0"/>
              <a:t>To upload your data (such as photos, videos, or documents), create a bucket in an AWS Region, and then upload</a:t>
            </a:r>
            <a:r>
              <a:rPr lang="en-US" sz="1100" baseline="0" dirty="0"/>
              <a:t> almost </a:t>
            </a:r>
            <a:r>
              <a:rPr lang="en-US" sz="1100" dirty="0"/>
              <a:t>any number of objects to the bucket. </a:t>
            </a:r>
          </a:p>
          <a:p>
            <a:r>
              <a:rPr lang="en-US" sz="1100" dirty="0"/>
              <a:t> </a:t>
            </a:r>
          </a:p>
          <a:p>
            <a:r>
              <a:rPr lang="en-US" sz="1100" dirty="0"/>
              <a:t>In the example, Amazon S3 was used to create a bucket in the Tokyo Region, which is identified within AWS formally by its Region code: </a:t>
            </a:r>
            <a:r>
              <a:rPr lang="en-US" sz="1100" i="1" dirty="0"/>
              <a:t>ap-northeast-1</a:t>
            </a:r>
          </a:p>
          <a:p>
            <a:r>
              <a:rPr lang="en-US" sz="1100" dirty="0"/>
              <a:t> </a:t>
            </a:r>
          </a:p>
          <a:p>
            <a:r>
              <a:rPr lang="en-US" sz="1100" dirty="0"/>
              <a:t>The URL for a bucket is structured like the examples. You can use two different URL styles to refer to buckets. </a:t>
            </a:r>
          </a:p>
          <a:p>
            <a:endParaRPr lang="en-US" sz="1100" dirty="0"/>
          </a:p>
          <a:p>
            <a:r>
              <a:rPr lang="en-US" sz="1100" dirty="0"/>
              <a:t>Amazon S3 refers to files as </a:t>
            </a:r>
            <a:r>
              <a:rPr lang="en-US" sz="1100" i="1" dirty="0"/>
              <a:t>objects</a:t>
            </a:r>
            <a:r>
              <a:rPr lang="en-US" sz="1100" dirty="0"/>
              <a:t>. As soon as you have a bucket, you can store almost any number of objects inside it. An object is composed of data and any metadata that describes that file, including a URL. To store an object in Amazon S3, you upload the file that you want to store to a bucket. </a:t>
            </a:r>
          </a:p>
          <a:p>
            <a:endParaRPr lang="en-US" sz="1100" dirty="0"/>
          </a:p>
          <a:p>
            <a:r>
              <a:rPr lang="en-US" sz="1100" dirty="0"/>
              <a:t>When you upload a file, you can set permissions on the data and any metadata. </a:t>
            </a:r>
          </a:p>
          <a:p>
            <a:endParaRPr lang="en-US" sz="1100" dirty="0"/>
          </a:p>
          <a:p>
            <a:r>
              <a:rPr lang="en-US" sz="1100" dirty="0"/>
              <a:t>In this example, the object </a:t>
            </a:r>
            <a:r>
              <a:rPr lang="en-US" sz="1100" i="1" dirty="0"/>
              <a:t>Preview2.mp4</a:t>
            </a:r>
            <a:r>
              <a:rPr lang="en-US" sz="1100" dirty="0"/>
              <a:t> is stored inside the bucket. The URL for the file includes the object name at the end.</a:t>
            </a:r>
          </a:p>
        </p:txBody>
      </p:sp>
      <p:sp>
        <p:nvSpPr>
          <p:cNvPr id="4" name="Slide Image Placeholder 3"/>
          <p:cNvSpPr>
            <a:spLocks noGrp="1" noRot="1" noChangeAspect="1"/>
          </p:cNvSpPr>
          <p:nvPr>
            <p:ph type="sldImg"/>
          </p:nvPr>
        </p:nvSpPr>
        <p:spPr/>
      </p:sp>
    </p:spTree>
    <p:extLst>
      <p:ext uri="{BB962C8B-B14F-4D97-AF65-F5344CB8AC3E}">
        <p14:creationId xmlns:p14="http://schemas.microsoft.com/office/powerpoint/2010/main" val="3958707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3415937"/>
          </a:xfrm>
        </p:spPr>
        <p:txBody>
          <a:bodyPr>
            <a:noAutofit/>
          </a:bodyPr>
          <a:lstStyle/>
          <a:p>
            <a:r>
              <a:rPr lang="en-US" sz="1100" dirty="0"/>
              <a:t>Amazon S3 offers a range of object-level storage classes that are designed for different use cases. These classes include:</a:t>
            </a:r>
          </a:p>
          <a:p>
            <a:endParaRPr lang="en-US" sz="1100" b="0" i="0" kern="1200" dirty="0">
              <a:solidFill>
                <a:schemeClr val="tx1"/>
              </a:solidFill>
              <a:effectLst/>
              <a:ea typeface="+mn-ea"/>
              <a:cs typeface="+mn-cs"/>
            </a:endParaRPr>
          </a:p>
          <a:p>
            <a:pPr marL="171450" indent="-171450">
              <a:buFont typeface="Arial" panose="020B0604020202020204" pitchFamily="34" charset="0"/>
              <a:buChar char="•"/>
            </a:pPr>
            <a:r>
              <a:rPr lang="en-US" sz="1100" b="1" i="0" kern="1200" dirty="0">
                <a:solidFill>
                  <a:schemeClr val="tx1"/>
                </a:solidFill>
                <a:effectLst/>
                <a:ea typeface="+mn-ea"/>
                <a:cs typeface="+mn-cs"/>
              </a:rPr>
              <a:t>Amazon S3 Standard</a:t>
            </a:r>
            <a:r>
              <a:rPr lang="en-US" sz="1100" b="0" i="0" kern="1200" dirty="0">
                <a:solidFill>
                  <a:schemeClr val="tx1"/>
                </a:solidFill>
                <a:effectLst/>
                <a:ea typeface="+mn-ea"/>
                <a:cs typeface="+mn-cs"/>
              </a:rPr>
              <a:t> – </a:t>
            </a:r>
            <a:r>
              <a:rPr lang="en-US" sz="1100" dirty="0"/>
              <a:t>Amazon S3 Standard is designed for high durability, availability, and performance object storage for frequently accessed data. Because it delivers low latency and high throughput, Amazon S3 Standard is appropriate for a variety of use cases, including cloud applications, dynamic websites, content distribution, mobile and gaming applications, and big data analytics.</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b="1" i="0" kern="1200" dirty="0">
                <a:solidFill>
                  <a:schemeClr val="tx1"/>
                </a:solidFill>
                <a:effectLst/>
                <a:ea typeface="+mn-ea"/>
                <a:cs typeface="+mn-cs"/>
              </a:rPr>
              <a:t>Amazon S3 Intelligent-Tiering</a:t>
            </a:r>
            <a:r>
              <a:rPr lang="en-US" sz="1100" b="0" i="0" kern="1200" dirty="0">
                <a:solidFill>
                  <a:schemeClr val="tx1"/>
                </a:solidFill>
                <a:effectLst/>
                <a:ea typeface="+mn-ea"/>
                <a:cs typeface="+mn-cs"/>
              </a:rPr>
              <a:t> – </a:t>
            </a:r>
            <a:r>
              <a:rPr lang="en-US" sz="1100" dirty="0"/>
              <a:t>The Amazon S3 Intelligent-Tiering storage class is designed to optimize costs by automatically moving data to the most cost-effective access tier, without performance impact or operational overhead. For a small monthly monitoring and automation fee per object, Amazon S3 monitors access patterns of the objects in Amazon S3 Intelligent-Tiering, and moves the objects that have not been accessed for 30 consecutive days to the infrequent access tier. If an object in the infrequent access tier is accessed, it is automatically moved back to the frequent access tier. There are no retrieval fees when you use the Amazon S3 Intelligent-Tiering storage class, and no additional fees when objects are moved between access tiers. It works</a:t>
            </a:r>
            <a:r>
              <a:rPr lang="en-US" sz="1100" baseline="0" dirty="0"/>
              <a:t> well </a:t>
            </a:r>
            <a:r>
              <a:rPr lang="en-US" sz="1100" dirty="0"/>
              <a:t>for long-lived data with access patterns that are unknown or unpredictable.</a:t>
            </a:r>
          </a:p>
          <a:p>
            <a:pPr marL="171450" indent="-171450">
              <a:buFont typeface="Arial" panose="020B0604020202020204" pitchFamily="34" charset="0"/>
              <a:buChar char="•"/>
            </a:pPr>
            <a:endParaRPr lang="en-US" sz="1100" b="1" i="0" kern="1200" dirty="0">
              <a:solidFill>
                <a:schemeClr val="tx1"/>
              </a:solidFill>
              <a:effectLst/>
              <a:ea typeface="+mn-ea"/>
              <a:cs typeface="+mn-cs"/>
            </a:endParaRPr>
          </a:p>
          <a:p>
            <a:pPr marL="171450" indent="-171450">
              <a:buFont typeface="Arial" panose="020B0604020202020204" pitchFamily="34" charset="0"/>
              <a:buChar char="•"/>
            </a:pPr>
            <a:r>
              <a:rPr lang="en-US" sz="1100" b="1" i="0" kern="1200" dirty="0">
                <a:solidFill>
                  <a:schemeClr val="tx1"/>
                </a:solidFill>
                <a:effectLst/>
                <a:ea typeface="+mn-ea"/>
                <a:cs typeface="+mn-cs"/>
              </a:rPr>
              <a:t>Amazon S3 Standard-Infrequent Access (Amazon S3</a:t>
            </a:r>
            <a:r>
              <a:rPr lang="en-US" sz="1100" b="1" i="0" kern="1200" baseline="0" dirty="0">
                <a:solidFill>
                  <a:schemeClr val="tx1"/>
                </a:solidFill>
                <a:effectLst/>
                <a:ea typeface="+mn-ea"/>
                <a:cs typeface="+mn-cs"/>
              </a:rPr>
              <a:t> Standard-IA</a:t>
            </a:r>
            <a:r>
              <a:rPr lang="en-US" sz="1100" b="1" i="0" kern="1200" dirty="0">
                <a:solidFill>
                  <a:schemeClr val="tx1"/>
                </a:solidFill>
                <a:effectLst/>
                <a:ea typeface="+mn-ea"/>
                <a:cs typeface="+mn-cs"/>
              </a:rPr>
              <a:t>)</a:t>
            </a:r>
            <a:r>
              <a:rPr lang="en-US" sz="1100" b="0" i="0" kern="1200" dirty="0">
                <a:solidFill>
                  <a:schemeClr val="tx1"/>
                </a:solidFill>
                <a:effectLst/>
                <a:ea typeface="+mn-ea"/>
                <a:cs typeface="+mn-cs"/>
              </a:rPr>
              <a:t> – The </a:t>
            </a:r>
            <a:r>
              <a:rPr lang="en-US" sz="1100" dirty="0"/>
              <a:t>Amazon S3 Standard-IA storage class is used for data that is accessed less frequently, but requires rapid access when needed. Amazon S3 Standard-IA is designed to provide the high durability, high throughput, and low latency of Amazon S3 Standard, with a low per-GB storage price and per-GB retrieval fee. This combination of low cost and high performance makes Amazon S3 Standard-IA good for long-term storage</a:t>
            </a:r>
            <a:r>
              <a:rPr lang="en-US" sz="1100" baseline="0" dirty="0"/>
              <a:t> and</a:t>
            </a:r>
            <a:r>
              <a:rPr lang="en-US" sz="1100" dirty="0"/>
              <a:t> backups, and as a data store for disaster recovery files. </a:t>
            </a:r>
            <a:endParaRPr lang="en-US" sz="1100" b="0" i="0" kern="1200" dirty="0">
              <a:solidFill>
                <a:schemeClr val="tx1"/>
              </a:solidFill>
              <a:effectLst/>
              <a:ea typeface="+mn-ea"/>
              <a:cs typeface="+mn-cs"/>
            </a:endParaRPr>
          </a:p>
          <a:p>
            <a:pPr marL="0" indent="0">
              <a:buFont typeface="Arial" panose="020B0604020202020204" pitchFamily="34" charset="0"/>
              <a:buNone/>
            </a:pPr>
            <a:endParaRPr lang="en-US" sz="1100" b="0" i="0" kern="1200" dirty="0">
              <a:solidFill>
                <a:schemeClr val="tx1"/>
              </a:solidFill>
              <a:effectLst/>
              <a:ea typeface="+mn-ea"/>
              <a:cs typeface="+mn-cs"/>
            </a:endParaRPr>
          </a:p>
          <a:p>
            <a:pPr marL="171450" indent="-171450">
              <a:buFont typeface="Arial" panose="020B0604020202020204" pitchFamily="34" charset="0"/>
              <a:buChar char="•"/>
            </a:pPr>
            <a:r>
              <a:rPr lang="en-US" sz="1100" b="1" i="0" kern="1200" dirty="0">
                <a:solidFill>
                  <a:schemeClr val="tx1"/>
                </a:solidFill>
                <a:effectLst/>
                <a:ea typeface="+mn-ea"/>
                <a:cs typeface="+mn-cs"/>
              </a:rPr>
              <a:t>Amazon S3 One Zone-Infrequent Access (Amazon S3 One Zone-IA)</a:t>
            </a:r>
            <a:r>
              <a:rPr lang="en-US" sz="1100" b="0" i="0" kern="1200" dirty="0">
                <a:solidFill>
                  <a:schemeClr val="tx1"/>
                </a:solidFill>
                <a:effectLst/>
                <a:ea typeface="+mn-ea"/>
                <a:cs typeface="+mn-cs"/>
              </a:rPr>
              <a:t> – </a:t>
            </a:r>
            <a:r>
              <a:rPr lang="en-US" sz="1100" dirty="0"/>
              <a:t>Amazon S3 One Zone-IA is for data that is accessed less frequently, but requires rapid access when needed. Unlike other Amazon S3 storage classes, which store data in a minimum of three Availability Zones,</a:t>
            </a:r>
            <a:r>
              <a:rPr lang="en-US" sz="1100" baseline="0" dirty="0"/>
              <a:t> </a:t>
            </a:r>
            <a:r>
              <a:rPr lang="en-US" sz="1100" dirty="0"/>
              <a:t>Amazon S3 One Zone-IA stores data in a single Availability Zone and it costs less than Amazon S3 Standard-IA. Amazon S3 One Zone-IA works</a:t>
            </a:r>
            <a:r>
              <a:rPr lang="en-US" sz="1100" baseline="0" dirty="0"/>
              <a:t> well </a:t>
            </a:r>
            <a:r>
              <a:rPr lang="en-US" sz="1100" dirty="0"/>
              <a:t>for customers who want a lower-cost option for infrequently accessed data,</a:t>
            </a:r>
            <a:r>
              <a:rPr lang="en-US" sz="1100" baseline="0" dirty="0"/>
              <a:t> </a:t>
            </a:r>
            <a:r>
              <a:rPr lang="en-US" sz="1100" dirty="0"/>
              <a:t>but do not require the availability and resilience of Amazon S3 Standard or Amazon S3 Standard-IA. It is a good choice for storing secondary backup copies of on-premises data or easily re-creatable data. You can also use it as cost-effective storage for data that is replicated from another AWS Region by using Amazon S3 Cross-Region Replication.</a:t>
            </a:r>
          </a:p>
          <a:p>
            <a:pPr marL="171450" indent="-171450">
              <a:buFont typeface="Arial" panose="020B0604020202020204" pitchFamily="34" charset="0"/>
              <a:buChar char="•"/>
            </a:pPr>
            <a:endParaRPr lang="en-US" sz="1100" b="0" i="0" kern="1200" dirty="0">
              <a:solidFill>
                <a:schemeClr val="tx1"/>
              </a:solidFill>
              <a:effectLst/>
              <a:ea typeface="+mn-ea"/>
              <a:cs typeface="+mn-cs"/>
            </a:endParaRPr>
          </a:p>
          <a:p>
            <a:pPr marL="171450" indent="-171450">
              <a:buFont typeface="Arial" panose="020B0604020202020204" pitchFamily="34" charset="0"/>
              <a:buChar char="•"/>
            </a:pPr>
            <a:r>
              <a:rPr lang="en-US" sz="1100" b="1" i="0" kern="1200" dirty="0">
                <a:solidFill>
                  <a:schemeClr val="tx1"/>
                </a:solidFill>
                <a:effectLst/>
                <a:ea typeface="+mn-ea"/>
                <a:cs typeface="+mn-cs"/>
              </a:rPr>
              <a:t>Amazon S3 Glacier</a:t>
            </a:r>
            <a:r>
              <a:rPr lang="en-US" sz="1100" b="0" i="0" kern="1200" dirty="0">
                <a:solidFill>
                  <a:schemeClr val="tx1"/>
                </a:solidFill>
                <a:effectLst/>
                <a:ea typeface="+mn-ea"/>
                <a:cs typeface="+mn-cs"/>
              </a:rPr>
              <a:t> – </a:t>
            </a:r>
            <a:r>
              <a:rPr lang="en-US" sz="1100" dirty="0"/>
              <a:t>Amazon S3 Glacier is a secure, durable, and low-cost storage class for data archiving. You can reliably store any amount of data at costs that are competitive with—or cheaper than—on-premises solutions. To keep costs low yet suitable for varying needs, Amazon S3 Glacier provides three retrieval options that range from a few minutes to hours. You can upload objects directly to Amazon S3 Glacier, or use Amazon S3 lifecycle policies to transfer data between any of the Amazon S3 storage classes for active data (Amazon S3 Standard, Amazon S3 Intelligent-Tiering, Amazon S3 Standard-IA, and Amazon S3 One Zone-IA) and Amazon S3 Glacier.</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b="1" kern="1200" dirty="0">
                <a:solidFill>
                  <a:schemeClr val="tx1"/>
                </a:solidFill>
                <a:effectLst/>
              </a:rPr>
              <a:t>Amazon S3 Glacier Deep</a:t>
            </a:r>
            <a:r>
              <a:rPr lang="en-US" sz="1100" b="1" kern="1200" baseline="0" dirty="0">
                <a:solidFill>
                  <a:schemeClr val="tx1"/>
                </a:solidFill>
                <a:effectLst/>
              </a:rPr>
              <a:t> Archive</a:t>
            </a:r>
            <a:r>
              <a:rPr lang="en-US" sz="1100" b="0" i="0" kern="1200" dirty="0">
                <a:solidFill>
                  <a:schemeClr val="tx1"/>
                </a:solidFill>
                <a:effectLst/>
                <a:ea typeface="+mn-ea"/>
                <a:cs typeface="+mn-cs"/>
              </a:rPr>
              <a:t> – </a:t>
            </a:r>
            <a:r>
              <a:rPr lang="en-US" sz="1100" dirty="0"/>
              <a:t>Amazon S3 Glacier Deep Archive is the lowest-cost storage class for Amazon S3.</a:t>
            </a:r>
            <a:r>
              <a:rPr lang="en-US" sz="1100" baseline="0" dirty="0"/>
              <a:t> I</a:t>
            </a:r>
            <a:r>
              <a:rPr lang="en-US" sz="1100" dirty="0"/>
              <a:t>t supports long-term retention and digital preservation for data that might be accessed once or twice in a year. It is designed for customers — particularly customers in highly regulated industries, such as financial services, healthcare, and public sectors — that retain datasets for 7–10 years (or</a:t>
            </a:r>
            <a:r>
              <a:rPr lang="en-US" sz="1100" baseline="0" dirty="0"/>
              <a:t> more) </a:t>
            </a:r>
            <a:r>
              <a:rPr lang="en-US" sz="1100" dirty="0"/>
              <a:t>to meet regulatory compliance requirements. Amazon S3 Glacier Deep Archive can also be used for backup and disaster recovery use cases.</a:t>
            </a:r>
            <a:r>
              <a:rPr lang="en-US" sz="1100" baseline="0" dirty="0"/>
              <a:t> I</a:t>
            </a:r>
            <a:r>
              <a:rPr lang="en-US" sz="1100" dirty="0"/>
              <a:t>t is a cost-effective and easy-to-manage alternative to magnetic tape systems, whether these</a:t>
            </a:r>
            <a:r>
              <a:rPr lang="en-US" sz="1100" baseline="0" dirty="0"/>
              <a:t> tape systems</a:t>
            </a:r>
            <a:r>
              <a:rPr lang="en-US" sz="1100" dirty="0"/>
              <a:t> are on-premises libraries or off-premises services. Amazon S3 Glacier Deep Archive complements Amazon S3 Glacier, and it is also designed to provide</a:t>
            </a:r>
            <a:r>
              <a:rPr lang="en-US" sz="1100" baseline="0" dirty="0"/>
              <a:t> 11 9s of durability</a:t>
            </a:r>
            <a:r>
              <a:rPr lang="en-US" sz="1100" dirty="0"/>
              <a:t>. All objects that are stored in Amazon S3 Glacier Deep Archive are replicated and stored across at least three geographically dispersed Availability Zones, and these objects</a:t>
            </a:r>
            <a:r>
              <a:rPr lang="en-US" sz="1100" baseline="0" dirty="0"/>
              <a:t> </a:t>
            </a:r>
            <a:r>
              <a:rPr lang="en-US" sz="1100" dirty="0"/>
              <a:t>can be restored within 12 hours.</a:t>
            </a:r>
          </a:p>
          <a:p>
            <a:pPr marL="171450" indent="-171450">
              <a:buFont typeface="Arial" panose="020B0604020202020204" pitchFamily="34" charset="0"/>
              <a:buChar char="•"/>
            </a:pPr>
            <a:endParaRPr lang="en-US" sz="1100" kern="1200" dirty="0">
              <a:solidFill>
                <a:schemeClr val="tx1"/>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dirty="0"/>
              <a:t>For more information see, </a:t>
            </a:r>
            <a:r>
              <a:rPr lang="en-US" sz="1100" b="0" u="none" kern="1200" baseline="0" dirty="0">
                <a:solidFill>
                  <a:schemeClr val="tx1"/>
                </a:solidFill>
                <a:ea typeface="+mn-ea"/>
                <a:cs typeface="+mn-cs"/>
                <a:hlinkClick r:id="rId3">
                  <a:extLst>
                    <a:ext uri="{A12FA001-AC4F-418D-AE19-62706E023703}">
                      <ahyp:hlinkClr xmlns:ahyp="http://schemas.microsoft.com/office/drawing/2018/hyperlinkcolor" val="tx"/>
                    </a:ext>
                  </a:extLst>
                </a:hlinkClick>
              </a:rPr>
              <a:t> </a:t>
            </a:r>
            <a:r>
              <a:rPr lang="en-US" sz="1100" dirty="0">
                <a:ea typeface="Amazon Ember Light" panose="020B0403020204020204" pitchFamily="34" charset="0"/>
                <a:cs typeface="Amazon Ember Light" panose="020B0403020204020204" pitchFamily="34" charset="0"/>
                <a:hlinkClick r:id="rId3"/>
              </a:rPr>
              <a:t>Amazon S3 storage classes</a:t>
            </a:r>
            <a:r>
              <a:rPr lang="en-US" sz="1100" dirty="0">
                <a:ea typeface="Amazon Ember Light" panose="020B0403020204020204" pitchFamily="34" charset="0"/>
                <a:cs typeface="Amazon Ember Light" panose="020B0403020204020204" pitchFamily="34" charset="0"/>
              </a:rPr>
              <a:t>.</a:t>
            </a:r>
          </a:p>
        </p:txBody>
      </p:sp>
    </p:spTree>
    <p:extLst>
      <p:ext uri="{BB962C8B-B14F-4D97-AF65-F5344CB8AC3E}">
        <p14:creationId xmlns:p14="http://schemas.microsoft.com/office/powerpoint/2010/main" val="15458617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With Amazon S3, specific costs vary depending on the Region and the specific requests that were made. You pay only for what you use, including gigabytes per month;</a:t>
            </a:r>
            <a:r>
              <a:rPr lang="en-US" sz="1100" baseline="0" dirty="0"/>
              <a:t> </a:t>
            </a:r>
            <a:r>
              <a:rPr lang="en-US" sz="1100" dirty="0"/>
              <a:t>transfer out of other Regions;</a:t>
            </a:r>
            <a:r>
              <a:rPr lang="en-US" sz="1100" baseline="0" dirty="0"/>
              <a:t> and</a:t>
            </a:r>
            <a:r>
              <a:rPr lang="en-US" sz="1100" dirty="0"/>
              <a:t> PUT, COPY, POST, LIST, and GET requests. </a:t>
            </a:r>
            <a:br>
              <a:rPr lang="en-US" sz="1100" dirty="0"/>
            </a:br>
            <a:br>
              <a:rPr lang="en-US" sz="1100" dirty="0"/>
            </a:br>
            <a:r>
              <a:rPr lang="en-US" sz="1100" dirty="0"/>
              <a:t>As a general rule, you pay only for transfers that cross the boundary of your Region, which means you do not pay for transfers </a:t>
            </a:r>
            <a:r>
              <a:rPr lang="en-US" sz="1100" b="1" dirty="0"/>
              <a:t>in to</a:t>
            </a:r>
            <a:r>
              <a:rPr lang="en-US" sz="1100" dirty="0"/>
              <a:t> Amazon S3 or transfers out from Amazon S3 to Amazon CloudFront edge locations within that same Region.</a:t>
            </a:r>
          </a:p>
        </p:txBody>
      </p:sp>
    </p:spTree>
    <p:extLst>
      <p:ext uri="{BB962C8B-B14F-4D97-AF65-F5344CB8AC3E}">
        <p14:creationId xmlns:p14="http://schemas.microsoft.com/office/powerpoint/2010/main" val="2403570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59764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15987"/>
          </a:xfrm>
        </p:spPr>
        <p:txBody>
          <a:bodyPr/>
          <a:lstStyle/>
          <a:p>
            <a:r>
              <a:rPr lang="en-US" sz="1100" dirty="0"/>
              <a:t>Amazon EBS enables you to create individual storage volumes and attach them to an Amazon EC2 instance. Amazon EBS offers block-level storage, where its volumes are automatically replicated within its Availability Zone. Amazon EBS is designed to provide durable, detachable, block-level storage (which is like an external hard drive) for your Amazon EC2 instances. Because they are directly attached to the instances, they can provide low latency between where the data is stored and where it might be used on the instance. </a:t>
            </a:r>
          </a:p>
          <a:p>
            <a:r>
              <a:rPr lang="en-US" sz="1100" dirty="0"/>
              <a:t> </a:t>
            </a:r>
          </a:p>
          <a:p>
            <a:r>
              <a:rPr lang="en-US" sz="1100" dirty="0"/>
              <a:t>For this reason, they can be used to run a database with an Amazon EC2 instance. Amazon EBS volumes are included as part of the backup of your instances into Amazon Machine Images (or AMIs). AMIs are stored in Amazon S3 and can be reused to create new Amazon EC2 instances later.</a:t>
            </a:r>
          </a:p>
          <a:p>
            <a:endParaRPr lang="en-US" sz="1100" dirty="0"/>
          </a:p>
          <a:p>
            <a:r>
              <a:rPr lang="en-US" sz="1100" dirty="0"/>
              <a:t>A backup of an Amazon EBS volume is called a </a:t>
            </a:r>
            <a:r>
              <a:rPr lang="en-US" sz="1100" i="1" dirty="0"/>
              <a:t>snapshot</a:t>
            </a:r>
            <a:r>
              <a:rPr lang="en-US" sz="1100" dirty="0"/>
              <a:t>. The first snapshot is called the </a:t>
            </a:r>
            <a:r>
              <a:rPr lang="en-US" sz="1100" i="1" dirty="0"/>
              <a:t>baseline snapshot</a:t>
            </a:r>
            <a:r>
              <a:rPr lang="en-US" sz="1100" dirty="0"/>
              <a:t>. Any other snapshot after the baseline captures only what is different from the previous snapshot. </a:t>
            </a:r>
          </a:p>
          <a:p>
            <a:r>
              <a:rPr lang="en-US" sz="1100" dirty="0"/>
              <a:t> </a:t>
            </a:r>
          </a:p>
          <a:p>
            <a:r>
              <a:rPr lang="en-US" sz="1100" dirty="0"/>
              <a:t>Amazon EBS volumes uses include: </a:t>
            </a:r>
          </a:p>
          <a:p>
            <a:pPr marL="171450" lvl="0" indent="-171450">
              <a:buFont typeface="Arial" panose="020B0604020202020204" pitchFamily="34" charset="0"/>
              <a:buChar char="•"/>
            </a:pPr>
            <a:r>
              <a:rPr lang="en-US" sz="1100" dirty="0"/>
              <a:t>Boot volumes and storage for Amazon EC2 instances</a:t>
            </a:r>
          </a:p>
          <a:p>
            <a:pPr marL="171450" lvl="0" indent="-171450">
              <a:buFont typeface="Arial" panose="020B0604020202020204" pitchFamily="34" charset="0"/>
              <a:buChar char="•"/>
            </a:pPr>
            <a:r>
              <a:rPr lang="en-US" sz="1100" dirty="0"/>
              <a:t>Data storage with a file system</a:t>
            </a:r>
          </a:p>
          <a:p>
            <a:pPr marL="171450" lvl="0" indent="-171450">
              <a:buFont typeface="Arial" panose="020B0604020202020204" pitchFamily="34" charset="0"/>
              <a:buChar char="•"/>
            </a:pPr>
            <a:r>
              <a:rPr lang="en-US" sz="1100" dirty="0"/>
              <a:t>Database hosts</a:t>
            </a:r>
          </a:p>
          <a:p>
            <a:pPr marL="171450" lvl="0" indent="-171450">
              <a:buFont typeface="Arial" panose="020B0604020202020204" pitchFamily="34" charset="0"/>
              <a:buChar char="•"/>
            </a:pPr>
            <a:r>
              <a:rPr lang="en-US" sz="1100" dirty="0"/>
              <a:t>Enterprise applications</a:t>
            </a:r>
          </a:p>
          <a:p>
            <a:endParaRPr lang="en-US" sz="1100" dirty="0"/>
          </a:p>
          <a:p>
            <a:endParaRPr lang="en-US" sz="1100" dirty="0"/>
          </a:p>
          <a:p>
            <a:endParaRPr lang="en-US" sz="1100" dirty="0"/>
          </a:p>
          <a:p>
            <a:endParaRPr lang="en-US" sz="1050" kern="1200" dirty="0">
              <a:solidFill>
                <a:schemeClr val="tx1"/>
              </a:solidFill>
              <a:effectLst/>
              <a:ea typeface="+mn-ea"/>
              <a:cs typeface="+mn-cs"/>
            </a:endParaRPr>
          </a:p>
        </p:txBody>
      </p:sp>
    </p:spTree>
    <p:extLst>
      <p:ext uri="{BB962C8B-B14F-4D97-AF65-F5344CB8AC3E}">
        <p14:creationId xmlns:p14="http://schemas.microsoft.com/office/powerpoint/2010/main" val="1409537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21135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54559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5839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ea typeface="+mn-ea"/>
                <a:cs typeface="+mn-cs"/>
              </a:rPr>
              <a:t>While </a:t>
            </a:r>
            <a:r>
              <a:rPr lang="en-US" sz="1100" b="1" kern="1200" dirty="0">
                <a:solidFill>
                  <a:schemeClr val="tx1"/>
                </a:solidFill>
                <a:effectLst/>
                <a:ea typeface="+mn-ea"/>
                <a:cs typeface="+mn-cs"/>
              </a:rPr>
              <a:t>Amazon S3 </a:t>
            </a:r>
            <a:r>
              <a:rPr lang="en-US" sz="1100" b="0" kern="1200" dirty="0">
                <a:solidFill>
                  <a:schemeClr val="tx1"/>
                </a:solidFill>
                <a:effectLst/>
                <a:ea typeface="+mn-ea"/>
                <a:cs typeface="+mn-cs"/>
              </a:rPr>
              <a:t>and</a:t>
            </a:r>
            <a:r>
              <a:rPr lang="en-US" sz="1100" b="1" kern="1200" dirty="0">
                <a:solidFill>
                  <a:schemeClr val="tx1"/>
                </a:solidFill>
                <a:effectLst/>
                <a:ea typeface="+mn-ea"/>
                <a:cs typeface="+mn-cs"/>
              </a:rPr>
              <a:t> Amazon S3 Glacier </a:t>
            </a:r>
            <a:r>
              <a:rPr lang="en-US" sz="1100" kern="1200" dirty="0">
                <a:solidFill>
                  <a:schemeClr val="tx1"/>
                </a:solidFill>
                <a:effectLst/>
                <a:ea typeface="+mn-ea"/>
                <a:cs typeface="+mn-cs"/>
              </a:rPr>
              <a:t>are both object storage solutions that enable you to store a virtually unlimited amount of data, they have some critical differences between them.</a:t>
            </a:r>
            <a:r>
              <a:rPr lang="en-US" sz="1100" kern="1200" baseline="0" dirty="0">
                <a:solidFill>
                  <a:schemeClr val="tx1"/>
                </a:solidFill>
                <a:effectLst/>
                <a:ea typeface="+mn-ea"/>
                <a:cs typeface="+mn-cs"/>
              </a:rPr>
              <a:t> The chart outlines some of these differences.</a:t>
            </a:r>
            <a:r>
              <a:rPr lang="en-US" sz="1100" kern="1200" dirty="0">
                <a:solidFill>
                  <a:schemeClr val="tx1"/>
                </a:solidFill>
                <a:effectLst/>
                <a:ea typeface="+mn-ea"/>
                <a:cs typeface="+mn-cs"/>
              </a:rPr>
              <a:t> </a:t>
            </a:r>
          </a:p>
          <a:p>
            <a:endParaRPr lang="en-US" sz="1100" kern="1200" dirty="0">
              <a:solidFill>
                <a:schemeClr val="tx1"/>
              </a:solidFill>
              <a:effectLst/>
              <a:ea typeface="+mn-ea"/>
              <a:cs typeface="+mn-cs"/>
            </a:endParaRPr>
          </a:p>
          <a:p>
            <a:pPr marL="228600" indent="-228600">
              <a:buFont typeface="+mj-lt"/>
              <a:buAutoNum type="arabicPeriod"/>
            </a:pPr>
            <a:r>
              <a:rPr lang="en-US" sz="1100" kern="1200" dirty="0">
                <a:solidFill>
                  <a:schemeClr val="tx1"/>
                </a:solidFill>
                <a:effectLst/>
                <a:ea typeface="+mn-ea"/>
                <a:cs typeface="+mn-cs"/>
              </a:rPr>
              <a:t>Be careful when you decide which storage solution is correct for your needs. These two services serve very different storage needs. Amazon S3 is designed for frequent, low-latency access to your data, but Amazon S3 Glacier is designed for low-cost, long-term storage of infrequently accessed data.</a:t>
            </a:r>
          </a:p>
          <a:p>
            <a:pPr marL="228600" indent="-228600">
              <a:buFont typeface="+mj-lt"/>
              <a:buAutoNum type="arabicPeriod"/>
            </a:pPr>
            <a:r>
              <a:rPr lang="en-US" sz="1100" kern="1200" dirty="0">
                <a:solidFill>
                  <a:schemeClr val="tx1"/>
                </a:solidFill>
                <a:effectLst/>
                <a:ea typeface="+mn-ea"/>
                <a:cs typeface="+mn-cs"/>
              </a:rPr>
              <a:t>The maximum item size in Amazon S3 is 5 TB, but Amazon S3 Glacier can store items that are up to 40 TB.</a:t>
            </a:r>
          </a:p>
          <a:p>
            <a:pPr marL="228600" indent="-228600">
              <a:buFont typeface="+mj-lt"/>
              <a:buAutoNum type="arabicPeriod"/>
            </a:pPr>
            <a:r>
              <a:rPr lang="en-US" sz="1100" kern="1200" dirty="0">
                <a:solidFill>
                  <a:schemeClr val="tx1"/>
                </a:solidFill>
                <a:effectLst/>
                <a:ea typeface="+mn-ea"/>
                <a:cs typeface="+mn-cs"/>
              </a:rPr>
              <a:t>Because Amazon S3 gives you faster access to your data, the storage cost per gigabyte is higher than it is with Amazon S3 Glacier. </a:t>
            </a:r>
          </a:p>
          <a:p>
            <a:pPr marL="228600" indent="-228600">
              <a:buFont typeface="+mj-lt"/>
              <a:buAutoNum type="arabicPeriod"/>
            </a:pPr>
            <a:r>
              <a:rPr lang="en-US" sz="1100" kern="1200" dirty="0">
                <a:solidFill>
                  <a:schemeClr val="tx1"/>
                </a:solidFill>
                <a:effectLst/>
                <a:ea typeface="+mn-ea"/>
                <a:cs typeface="+mn-cs"/>
              </a:rPr>
              <a:t>While both services have per-request charges,</a:t>
            </a:r>
            <a:r>
              <a:rPr lang="en-US" sz="1100" kern="1200" baseline="0" dirty="0">
                <a:solidFill>
                  <a:schemeClr val="tx1"/>
                </a:solidFill>
                <a:effectLst/>
                <a:ea typeface="+mn-ea"/>
                <a:cs typeface="+mn-cs"/>
              </a:rPr>
              <a:t> </a:t>
            </a:r>
            <a:r>
              <a:rPr lang="en-US" sz="1100" kern="1200" dirty="0">
                <a:solidFill>
                  <a:schemeClr val="tx1"/>
                </a:solidFill>
                <a:effectLst/>
                <a:ea typeface="+mn-ea"/>
                <a:cs typeface="+mn-cs"/>
              </a:rPr>
              <a:t>Amazon S3 charges for </a:t>
            </a:r>
            <a:r>
              <a:rPr lang="en-US" sz="1100" b="1" kern="1200" dirty="0">
                <a:solidFill>
                  <a:schemeClr val="tx1"/>
                </a:solidFill>
                <a:effectLst/>
                <a:ea typeface="+mn-ea"/>
                <a:cs typeface="+mn-cs"/>
              </a:rPr>
              <a:t>PUT, COPY, POST, LIST, GET </a:t>
            </a:r>
            <a:r>
              <a:rPr lang="en-US" sz="1100" b="0" kern="1200" dirty="0">
                <a:solidFill>
                  <a:schemeClr val="tx1"/>
                </a:solidFill>
                <a:effectLst/>
                <a:ea typeface="+mn-ea"/>
                <a:cs typeface="+mn-cs"/>
              </a:rPr>
              <a:t>operations. In </a:t>
            </a:r>
            <a:r>
              <a:rPr lang="en-US" sz="1100" kern="1200" dirty="0">
                <a:solidFill>
                  <a:schemeClr val="tx1"/>
                </a:solidFill>
                <a:effectLst/>
                <a:ea typeface="+mn-ea"/>
                <a:cs typeface="+mn-cs"/>
              </a:rPr>
              <a:t>contrast, Amazon S3 Glacier charges for </a:t>
            </a:r>
            <a:r>
              <a:rPr lang="en-US" sz="1100" b="1" kern="1200" dirty="0">
                <a:solidFill>
                  <a:schemeClr val="tx1"/>
                </a:solidFill>
                <a:effectLst/>
                <a:ea typeface="+mn-ea"/>
                <a:cs typeface="+mn-cs"/>
              </a:rPr>
              <a:t>UPLOAD </a:t>
            </a:r>
            <a:r>
              <a:rPr lang="en-US" sz="1100" b="0" kern="1200" dirty="0">
                <a:solidFill>
                  <a:schemeClr val="tx1"/>
                </a:solidFill>
                <a:effectLst/>
                <a:ea typeface="+mn-ea"/>
                <a:cs typeface="+mn-cs"/>
              </a:rPr>
              <a:t>and </a:t>
            </a:r>
            <a:r>
              <a:rPr lang="en-US" sz="1100" b="1" kern="1200" dirty="0">
                <a:solidFill>
                  <a:schemeClr val="tx1"/>
                </a:solidFill>
                <a:effectLst/>
                <a:ea typeface="+mn-ea"/>
                <a:cs typeface="+mn-cs"/>
              </a:rPr>
              <a:t>retrieval</a:t>
            </a:r>
            <a:r>
              <a:rPr lang="en-US" sz="1100" b="0" kern="1200" baseline="0" dirty="0">
                <a:solidFill>
                  <a:schemeClr val="tx1"/>
                </a:solidFill>
                <a:effectLst/>
                <a:ea typeface="+mn-ea"/>
                <a:cs typeface="+mn-cs"/>
              </a:rPr>
              <a:t> operations.</a:t>
            </a:r>
            <a:endParaRPr lang="en-US" sz="1100" kern="1200" dirty="0">
              <a:solidFill>
                <a:schemeClr val="tx1"/>
              </a:solidFill>
              <a:effectLst/>
              <a:ea typeface="+mn-ea"/>
              <a:cs typeface="+mn-cs"/>
            </a:endParaRPr>
          </a:p>
          <a:p>
            <a:pPr marL="228600" indent="-228600">
              <a:buFont typeface="+mj-lt"/>
              <a:buAutoNum type="arabicPeriod"/>
            </a:pPr>
            <a:r>
              <a:rPr lang="en-US" sz="1100" kern="1200" dirty="0">
                <a:solidFill>
                  <a:schemeClr val="tx1"/>
                </a:solidFill>
                <a:effectLst/>
                <a:ea typeface="+mn-ea"/>
                <a:cs typeface="+mn-cs"/>
              </a:rPr>
              <a:t>Because Amazon S3 Glacier was designed for less-frequent access to data, it costs more for each retrieval request than Amazon S3. </a:t>
            </a:r>
          </a:p>
        </p:txBody>
      </p:sp>
      <p:sp>
        <p:nvSpPr>
          <p:cNvPr id="4" name="Slide Number Placeholder 3">
            <a:extLst>
              <a:ext uri="{FF2B5EF4-FFF2-40B4-BE49-F238E27FC236}">
                <a16:creationId xmlns:a16="http://schemas.microsoft.com/office/drawing/2014/main" id="{2BFFD53F-DA21-294F-BF65-24C3D43F7DEE}"/>
              </a:ext>
            </a:extLst>
          </p:cNvPr>
          <p:cNvSpPr txBox="1">
            <a:spLocks/>
          </p:cNvSpPr>
          <p:nvPr/>
        </p:nvSpPr>
        <p:spPr>
          <a:xfrm>
            <a:off x="3884613" y="8685213"/>
            <a:ext cx="2971800" cy="458787"/>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01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43200"/>
          </a:xfrm>
        </p:spPr>
        <p:txBody>
          <a:bodyPr/>
          <a:lstStyle/>
          <a:p>
            <a:r>
              <a:rPr lang="en-US" b="1" kern="1200" dirty="0">
                <a:solidFill>
                  <a:schemeClr val="tx1"/>
                </a:solidFill>
                <a:effectLst/>
                <a:ea typeface="+mn-ea"/>
                <a:cs typeface="+mn-cs"/>
              </a:rPr>
              <a:t>AWS Snowball </a:t>
            </a:r>
            <a:r>
              <a:rPr lang="en-US" kern="1200" dirty="0">
                <a:solidFill>
                  <a:schemeClr val="tx1"/>
                </a:solidFill>
                <a:effectLst/>
                <a:ea typeface="+mn-ea"/>
                <a:cs typeface="+mn-cs"/>
              </a:rPr>
              <a:t>is a petabyte-scale data transport option that doesn’t require you to write any code or purchase any hardware to transfer your data. All you need to do is create a job in the AWS Management Console, and a Snowball appliance will be shipped to you. Attach the appliance to your local network and transfer files directly onto it</a:t>
            </a:r>
            <a:r>
              <a:rPr lang="en-US" dirty="0"/>
              <a:t>. Then, ship it back and track the status of your shipment. When it arrives at the</a:t>
            </a:r>
            <a:r>
              <a:rPr lang="en-US" kern="1200" dirty="0">
                <a:solidFill>
                  <a:schemeClr val="tx1"/>
                </a:solidFill>
                <a:effectLst/>
                <a:ea typeface="+mn-ea"/>
                <a:cs typeface="+mn-cs"/>
              </a:rPr>
              <a:t> secure Amazon facility, the data will be transferred into your AWS account.</a:t>
            </a:r>
          </a:p>
          <a:p>
            <a:endParaRPr lang="en-US" kern="1200" dirty="0">
              <a:solidFill>
                <a:schemeClr val="tx1"/>
              </a:solidFill>
              <a:effectLst/>
              <a:latin typeface="Calibri" panose="020F0502020204030204" pitchFamily="34" charset="0"/>
              <a:ea typeface="+mn-ea"/>
              <a:cs typeface="+mn-cs"/>
            </a:endParaRPr>
          </a:p>
          <a:p>
            <a:endParaRPr lang="en-US" kern="1200" dirty="0">
              <a:solidFill>
                <a:schemeClr val="tx1"/>
              </a:solidFill>
              <a:effectLst/>
              <a:latin typeface="Calibri" panose="020F0502020204030204" pitchFamily="34" charset="0"/>
              <a:ea typeface="+mn-ea"/>
              <a:cs typeface="+mn-cs"/>
            </a:endParaRPr>
          </a:p>
          <a:p>
            <a:endParaRPr lang="en-US" dirty="0"/>
          </a:p>
        </p:txBody>
      </p:sp>
    </p:spTree>
    <p:extLst>
      <p:ext uri="{BB962C8B-B14F-4D97-AF65-F5344CB8AC3E}">
        <p14:creationId xmlns:p14="http://schemas.microsoft.com/office/powerpoint/2010/main" val="1328813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4432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kern="1200" dirty="0">
                <a:solidFill>
                  <a:schemeClr val="tx1"/>
                </a:solidFill>
                <a:effectLst/>
                <a:ea typeface="+mn-ea"/>
                <a:cs typeface="+mn-cs"/>
              </a:rPr>
              <a:t>AWS Snowmobile </a:t>
            </a:r>
            <a:r>
              <a:rPr lang="en-US" kern="1200" dirty="0">
                <a:solidFill>
                  <a:schemeClr val="tx1"/>
                </a:solidFill>
                <a:effectLst/>
                <a:ea typeface="+mn-ea"/>
                <a:cs typeface="+mn-cs"/>
              </a:rPr>
              <a:t>is an even larger data transfer option that operates in exabyte scale. An exabyte is 1 million terabytes or 1 billion gigabytes. It should only be used to move extremely large amounts of data into AWS. A</a:t>
            </a:r>
            <a:r>
              <a:rPr lang="en-US" kern="1200" baseline="0" dirty="0">
                <a:solidFill>
                  <a:schemeClr val="tx1"/>
                </a:solidFill>
                <a:effectLst/>
                <a:ea typeface="+mn-ea"/>
                <a:cs typeface="+mn-cs"/>
              </a:rPr>
              <a:t> S</a:t>
            </a:r>
            <a:r>
              <a:rPr lang="en-US" kern="1200" dirty="0">
                <a:solidFill>
                  <a:schemeClr val="tx1"/>
                </a:solidFill>
                <a:effectLst/>
                <a:ea typeface="+mn-ea"/>
                <a:cs typeface="+mn-cs"/>
              </a:rPr>
              <a:t>nowmobile is</a:t>
            </a:r>
            <a:r>
              <a:rPr lang="en-US" kern="1200" baseline="0" dirty="0">
                <a:solidFill>
                  <a:schemeClr val="tx1"/>
                </a:solidFill>
                <a:effectLst/>
                <a:ea typeface="+mn-ea"/>
                <a:cs typeface="+mn-cs"/>
              </a:rPr>
              <a:t> a </a:t>
            </a:r>
            <a:r>
              <a:rPr lang="en-US" kern="1200" dirty="0">
                <a:solidFill>
                  <a:schemeClr val="tx1"/>
                </a:solidFill>
                <a:effectLst/>
                <a:ea typeface="+mn-ea"/>
                <a:cs typeface="+mn-cs"/>
              </a:rPr>
              <a:t>45-foot-lonf (13.7 meters) ruggedized shipping container that is pulled by a semi-trailer truck. You can transfer 100 PB per</a:t>
            </a:r>
            <a:r>
              <a:rPr lang="en-US" kern="1200" baseline="0" dirty="0">
                <a:solidFill>
                  <a:schemeClr val="tx1"/>
                </a:solidFill>
                <a:effectLst/>
                <a:ea typeface="+mn-ea"/>
                <a:cs typeface="+mn-cs"/>
              </a:rPr>
              <a:t> S</a:t>
            </a:r>
            <a:r>
              <a:rPr lang="en-US" kern="1200" dirty="0">
                <a:solidFill>
                  <a:schemeClr val="tx1"/>
                </a:solidFill>
                <a:effectLst/>
                <a:ea typeface="+mn-ea"/>
                <a:cs typeface="+mn-cs"/>
              </a:rPr>
              <a:t>nowmobile.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kern="1200" dirty="0">
                <a:solidFill>
                  <a:schemeClr val="tx1"/>
                </a:solidFill>
                <a:effectLst/>
                <a:ea typeface="+mn-ea"/>
                <a:cs typeface="+mn-cs"/>
              </a:rPr>
              <a:t>If you tried to transfer 100 petabytes of data over the internet, with an upload speed of 10 Gbps (assuming a TCP/IP overhead of 10%), it would take approximately 1018 days (almost three years) to finish uploading the data. That would not be practical. In such cases, using AWS Snowmobile to transfer the data would be a better option.</a:t>
            </a:r>
          </a:p>
          <a:p>
            <a:endParaRPr lang="en-US" kern="1200" dirty="0">
              <a:solidFill>
                <a:schemeClr val="tx1"/>
              </a:solidFill>
              <a:effectLst/>
              <a:ea typeface="+mn-ea"/>
              <a:cs typeface="+mn-cs"/>
            </a:endParaRPr>
          </a:p>
          <a:p>
            <a:r>
              <a:rPr lang="en-US" kern="1200" dirty="0">
                <a:solidFill>
                  <a:schemeClr val="tx1"/>
                </a:solidFill>
                <a:effectLst/>
                <a:ea typeface="+mn-ea"/>
                <a:cs typeface="+mn-cs"/>
              </a:rPr>
              <a:t>Snowmobile uses multiple layers of security designed to protect your data, including dedicated security personnel, GPS tracking, alarm monitoring, 24/7 video surveillance, and an optional escort security vehicle while in transit. All data is encrypted with 256-bit encryption keys managed through AWS Key Management Service (AWS KMS) and designed to ensure both security and full chain-of-custody of your data.</a:t>
            </a:r>
          </a:p>
          <a:p>
            <a:endParaRPr lang="en-US" kern="1200" dirty="0">
              <a:solidFill>
                <a:schemeClr val="tx1"/>
              </a:solidFill>
              <a:effectLst/>
              <a:latin typeface="Calibri" panose="020F0502020204030204" pitchFamily="34" charset="0"/>
              <a:ea typeface="+mn-ea"/>
              <a:cs typeface="+mn-cs"/>
            </a:endParaRPr>
          </a:p>
          <a:p>
            <a:endParaRPr lang="en-US" kern="1200" dirty="0">
              <a:solidFill>
                <a:schemeClr val="tx1"/>
              </a:solidFill>
              <a:effectLst/>
              <a:latin typeface="Calibri" panose="020F0502020204030204" pitchFamily="34" charset="0"/>
              <a:ea typeface="+mn-ea"/>
              <a:cs typeface="+mn-cs"/>
            </a:endParaRPr>
          </a:p>
          <a:p>
            <a:endParaRPr lang="en-US" kern="1200" dirty="0">
              <a:solidFill>
                <a:schemeClr val="tx1"/>
              </a:solidFill>
              <a:effectLst/>
              <a:latin typeface="Calibri" panose="020F0502020204030204" pitchFamily="34" charset="0"/>
              <a:ea typeface="+mn-ea"/>
              <a:cs typeface="+mn-cs"/>
            </a:endParaRPr>
          </a:p>
          <a:p>
            <a:endParaRPr lang="en-US" dirty="0"/>
          </a:p>
        </p:txBody>
      </p:sp>
    </p:spTree>
    <p:extLst>
      <p:ext uri="{BB962C8B-B14F-4D97-AF65-F5344CB8AC3E}">
        <p14:creationId xmlns:p14="http://schemas.microsoft.com/office/powerpoint/2010/main" val="3040619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311144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057108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478875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84664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a:xfrm>
            <a:off x="685800" y="4343400"/>
            <a:ext cx="5486400" cy="4114800"/>
          </a:xfrm>
        </p:spPr>
        <p:txBody>
          <a:bodyPr/>
          <a:lstStyle/>
          <a:p>
            <a:r>
              <a:rPr lang="en-US" sz="1100" kern="1200" dirty="0">
                <a:solidFill>
                  <a:schemeClr val="tx1"/>
                </a:solidFill>
                <a:effectLst/>
                <a:ea typeface="+mn-ea"/>
                <a:cs typeface="+mn-cs"/>
              </a:rPr>
              <a:t>Matching the correct technology to your workload is a best practice for reducing storage costs. Provisioned IOPS SSD-backed Amazon EBS volumes can give you the highest performance. However, if your application doesn't require or won't use performance that high, General Purpose SSD is usually sufficient. Only SSDs can be used as boot volumes for EC2 instances. The lower-cost options might be a solution for additional storage or use cases other than boot volumes. </a:t>
            </a:r>
          </a:p>
          <a:p>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To learn more, see: </a:t>
            </a:r>
            <a:r>
              <a:rPr lang="en-US" sz="1100" dirty="0">
                <a:ea typeface="Amazon Ember Light" panose="020B0403020204020204" pitchFamily="34" charset="0"/>
                <a:cs typeface="Amazon Ember Light" panose="020B0403020204020204" pitchFamily="34" charset="0"/>
                <a:hlinkClick r:id="rId3"/>
              </a:rPr>
              <a:t>EBS Volume Types</a:t>
            </a:r>
            <a:endParaRPr lang="en-US" sz="1100" kern="1200" dirty="0">
              <a:solidFill>
                <a:schemeClr val="tx1"/>
              </a:solidFill>
              <a:effectLst/>
              <a:ea typeface="+mn-ea"/>
              <a:cs typeface="+mn-cs"/>
            </a:endParaRPr>
          </a:p>
          <a:p>
            <a:endParaRPr lang="en-US" sz="1100" kern="1200" dirty="0">
              <a:solidFill>
                <a:schemeClr val="tx1"/>
              </a:solidFill>
              <a:effectLst/>
              <a:ea typeface="+mn-ea"/>
              <a:cs typeface="+mn-cs"/>
            </a:endParaRPr>
          </a:p>
          <a:p>
            <a:endParaRPr lang="en-US" sz="1100" kern="1200" baseline="0" dirty="0">
              <a:solidFill>
                <a:schemeClr val="tx1"/>
              </a:solidFill>
              <a:effectLst/>
              <a:ea typeface="+mn-ea"/>
              <a:cs typeface="+mn-cs"/>
            </a:endParaRPr>
          </a:p>
        </p:txBody>
      </p:sp>
    </p:spTree>
    <p:extLst>
      <p:ext uri="{BB962C8B-B14F-4D97-AF65-F5344CB8AC3E}">
        <p14:creationId xmlns:p14="http://schemas.microsoft.com/office/powerpoint/2010/main" val="295616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26827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To provide an even higher level of data durability, Amazon EBS enables you to create </a:t>
            </a:r>
            <a:r>
              <a:rPr lang="en-US" sz="1100" b="1" kern="1200" dirty="0">
                <a:solidFill>
                  <a:schemeClr val="tx1"/>
                </a:solidFill>
                <a:effectLst/>
                <a:latin typeface="+mn-lt"/>
                <a:ea typeface="+mn-ea"/>
                <a:cs typeface="+mn-cs"/>
              </a:rPr>
              <a:t>point-in-time snapshots </a:t>
            </a:r>
            <a:r>
              <a:rPr lang="en-US" sz="1100" kern="1200" dirty="0">
                <a:solidFill>
                  <a:schemeClr val="tx1"/>
                </a:solidFill>
                <a:effectLst/>
                <a:latin typeface="+mn-lt"/>
                <a:ea typeface="+mn-ea"/>
                <a:cs typeface="+mn-cs"/>
              </a:rPr>
              <a:t>of your volumes, and you can re-create a new volume from a snapshot at any time. You can also</a:t>
            </a:r>
            <a:r>
              <a:rPr lang="en-US" sz="1100" kern="1200" baseline="0" dirty="0">
                <a:solidFill>
                  <a:schemeClr val="tx1"/>
                </a:solidFill>
                <a:effectLst/>
                <a:latin typeface="+mn-lt"/>
                <a:ea typeface="+mn-ea"/>
                <a:cs typeface="+mn-cs"/>
              </a:rPr>
              <a:t> s</a:t>
            </a:r>
            <a:r>
              <a:rPr lang="en-US" sz="1100" kern="1200" dirty="0">
                <a:solidFill>
                  <a:schemeClr val="tx1"/>
                </a:solidFill>
                <a:effectLst/>
                <a:latin typeface="+mn-lt"/>
                <a:ea typeface="+mn-ea"/>
                <a:cs typeface="+mn-cs"/>
              </a:rPr>
              <a:t>hare snapshots or even copy snapshots to different AWS Regions for even greater </a:t>
            </a:r>
            <a:r>
              <a:rPr lang="en-US" sz="1100" b="1" kern="1200" dirty="0">
                <a:solidFill>
                  <a:schemeClr val="tx1"/>
                </a:solidFill>
                <a:effectLst/>
                <a:latin typeface="+mn-lt"/>
                <a:ea typeface="+mn-ea"/>
                <a:cs typeface="+mn-cs"/>
              </a:rPr>
              <a:t>disaster recovery (DR) protection</a:t>
            </a:r>
            <a:r>
              <a:rPr lang="en-US" sz="1100" kern="1200" dirty="0">
                <a:solidFill>
                  <a:schemeClr val="tx1"/>
                </a:solidFill>
                <a:effectLst/>
                <a:latin typeface="+mn-lt"/>
                <a:ea typeface="+mn-ea"/>
                <a:cs typeface="+mn-cs"/>
              </a:rPr>
              <a:t>. For example, you can encrypt and share your snapshots from Virginia</a:t>
            </a:r>
            <a:r>
              <a:rPr lang="en-US" sz="1100" kern="1200" baseline="0" dirty="0">
                <a:solidFill>
                  <a:schemeClr val="tx1"/>
                </a:solidFill>
                <a:effectLst/>
                <a:latin typeface="+mn-lt"/>
                <a:ea typeface="+mn-ea"/>
                <a:cs typeface="+mn-cs"/>
              </a:rPr>
              <a:t> in the </a:t>
            </a:r>
            <a:r>
              <a:rPr lang="en-US" sz="1100" kern="1200" dirty="0">
                <a:solidFill>
                  <a:schemeClr val="tx1"/>
                </a:solidFill>
                <a:effectLst/>
                <a:latin typeface="+mn-lt"/>
                <a:ea typeface="+mn-ea"/>
                <a:cs typeface="+mn-cs"/>
              </a:rPr>
              <a:t>US to Tokyo, Japan. </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You can also have encrypted Amazon EBS volumes at no additional cost, so the data that moves between the EC2 instance and the EBS volume inside AWS data centers is encrypted in transit.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As your company grows, the amount of data that is stored on your Amazon EBS volumes is also likely to grow. Amazon EBS volumes can increase capacity and change to different types, so you can change from hard disk drives (HDDs) to solid state drives (SSDs) or increase from a 50-GB volume to a 16-TB volume. For example, you can do this resize operation dynamically without needing to stop the instances. </a:t>
            </a:r>
          </a:p>
        </p:txBody>
      </p:sp>
    </p:spTree>
    <p:extLst>
      <p:ext uri="{BB962C8B-B14F-4D97-AF65-F5344CB8AC3E}">
        <p14:creationId xmlns:p14="http://schemas.microsoft.com/office/powerpoint/2010/main" val="2703523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To provide an even higher level of data durability, Amazon EBS enables you to create </a:t>
            </a:r>
            <a:r>
              <a:rPr lang="en-US" sz="1100" b="1" kern="1200" dirty="0">
                <a:solidFill>
                  <a:schemeClr val="tx1"/>
                </a:solidFill>
                <a:effectLst/>
                <a:latin typeface="+mn-lt"/>
                <a:ea typeface="+mn-ea"/>
                <a:cs typeface="+mn-cs"/>
              </a:rPr>
              <a:t>point-in-time snapshots </a:t>
            </a:r>
            <a:r>
              <a:rPr lang="en-US" sz="1100" kern="1200" dirty="0">
                <a:solidFill>
                  <a:schemeClr val="tx1"/>
                </a:solidFill>
                <a:effectLst/>
                <a:latin typeface="+mn-lt"/>
                <a:ea typeface="+mn-ea"/>
                <a:cs typeface="+mn-cs"/>
              </a:rPr>
              <a:t>of your volumes, and you can re-create a new volume from a snapshot at any time. You can also</a:t>
            </a:r>
            <a:r>
              <a:rPr lang="en-US" sz="1100" kern="1200" baseline="0" dirty="0">
                <a:solidFill>
                  <a:schemeClr val="tx1"/>
                </a:solidFill>
                <a:effectLst/>
                <a:latin typeface="+mn-lt"/>
                <a:ea typeface="+mn-ea"/>
                <a:cs typeface="+mn-cs"/>
              </a:rPr>
              <a:t> s</a:t>
            </a:r>
            <a:r>
              <a:rPr lang="en-US" sz="1100" kern="1200" dirty="0">
                <a:solidFill>
                  <a:schemeClr val="tx1"/>
                </a:solidFill>
                <a:effectLst/>
                <a:latin typeface="+mn-lt"/>
                <a:ea typeface="+mn-ea"/>
                <a:cs typeface="+mn-cs"/>
              </a:rPr>
              <a:t>hare snapshots or even copy snapshots to different AWS Regions for even greater </a:t>
            </a:r>
            <a:r>
              <a:rPr lang="en-US" sz="1100" b="1" kern="1200" dirty="0">
                <a:solidFill>
                  <a:schemeClr val="tx1"/>
                </a:solidFill>
                <a:effectLst/>
                <a:latin typeface="+mn-lt"/>
                <a:ea typeface="+mn-ea"/>
                <a:cs typeface="+mn-cs"/>
              </a:rPr>
              <a:t>disaster recovery (DR) protection</a:t>
            </a:r>
            <a:r>
              <a:rPr lang="en-US" sz="1100" kern="1200" dirty="0">
                <a:solidFill>
                  <a:schemeClr val="tx1"/>
                </a:solidFill>
                <a:effectLst/>
                <a:latin typeface="+mn-lt"/>
                <a:ea typeface="+mn-ea"/>
                <a:cs typeface="+mn-cs"/>
              </a:rPr>
              <a:t>. For example, you can encrypt and share your snapshots from Virginia</a:t>
            </a:r>
            <a:r>
              <a:rPr lang="en-US" sz="1100" kern="1200" baseline="0" dirty="0">
                <a:solidFill>
                  <a:schemeClr val="tx1"/>
                </a:solidFill>
                <a:effectLst/>
                <a:latin typeface="+mn-lt"/>
                <a:ea typeface="+mn-ea"/>
                <a:cs typeface="+mn-cs"/>
              </a:rPr>
              <a:t> in the </a:t>
            </a:r>
            <a:r>
              <a:rPr lang="en-US" sz="1100" kern="1200" dirty="0">
                <a:solidFill>
                  <a:schemeClr val="tx1"/>
                </a:solidFill>
                <a:effectLst/>
                <a:latin typeface="+mn-lt"/>
                <a:ea typeface="+mn-ea"/>
                <a:cs typeface="+mn-cs"/>
              </a:rPr>
              <a:t>US to Tokyo, Japan. </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You can also have encrypted Amazon EBS volumes at no additional cost, so the data that moves between the EC2 instance and the EBS volume inside AWS data centers is encrypted in transit.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As your company grows, the amount of data that is stored on your Amazon EBS volumes is also likely to grow. Amazon EBS volumes can increase capacity and change to different types, so you can change from hard disk drives (HDDs) to solid state drives (SSDs) or increase from a 50-GB volume to a 16-TB volume. For example, you can do this resize operation dynamically without needing to stop the instances. </a:t>
            </a:r>
          </a:p>
        </p:txBody>
      </p:sp>
    </p:spTree>
    <p:extLst>
      <p:ext uri="{BB962C8B-B14F-4D97-AF65-F5344CB8AC3E}">
        <p14:creationId xmlns:p14="http://schemas.microsoft.com/office/powerpoint/2010/main" val="85990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46100" y="4343400"/>
            <a:ext cx="5626100" cy="4114800"/>
          </a:xfrm>
        </p:spPr>
        <p:txBody>
          <a:bodyPr/>
          <a:lstStyle/>
          <a:p>
            <a:r>
              <a:rPr lang="en-US" sz="1100" kern="1200" baseline="0" dirty="0">
                <a:solidFill>
                  <a:schemeClr val="tx1"/>
                </a:solidFill>
                <a:effectLst/>
                <a:ea typeface="+mn-ea"/>
                <a:cs typeface="+mn-cs"/>
              </a:rPr>
              <a:t>As mentioned previously an</a:t>
            </a:r>
            <a:r>
              <a:rPr lang="en-US" sz="1100" b="1" kern="1200" baseline="0" dirty="0">
                <a:solidFill>
                  <a:schemeClr val="tx1"/>
                </a:solidFill>
                <a:effectLst/>
                <a:ea typeface="+mn-ea"/>
                <a:cs typeface="+mn-cs"/>
              </a:rPr>
              <a:t> Amazon EBS volume </a:t>
            </a:r>
            <a:r>
              <a:rPr lang="en-US" sz="1100" kern="1200" baseline="0" dirty="0">
                <a:solidFill>
                  <a:schemeClr val="tx1"/>
                </a:solidFill>
                <a:effectLst/>
                <a:ea typeface="+mn-ea"/>
                <a:cs typeface="+mn-cs"/>
              </a:rPr>
              <a:t>is a durable, block-level storage device that you can attach to a single EC2 instance. You can use Amazon EBS volumes as primary storage for data that requires frequent updates, such as the system drive for an instance or storage for a database application. You can also use them for throughput-intensive applications that perform continuous disk scans. Amazon EBS volumes persist independently from the running life of an EC2 instance.</a:t>
            </a:r>
          </a:p>
          <a:p>
            <a:endParaRPr lang="en-US" sz="1100" dirty="0"/>
          </a:p>
          <a:p>
            <a:r>
              <a:rPr lang="en-US" sz="1100" dirty="0"/>
              <a:t>Use cases for EBS vary by the storage type used and whether you are using General Purpose of Provisioned IOPS.</a:t>
            </a:r>
          </a:p>
          <a:p>
            <a:endParaRPr lang="en-US" sz="1100" kern="1200" baseline="0" dirty="0">
              <a:solidFill>
                <a:schemeClr val="tx1"/>
              </a:solidFill>
              <a:effectLst/>
              <a:ea typeface="+mn-ea"/>
              <a:cs typeface="+mn-cs"/>
            </a:endParaRPr>
          </a:p>
        </p:txBody>
      </p:sp>
      <p:sp>
        <p:nvSpPr>
          <p:cNvPr id="4" name="Slide Number Placeholder 3">
            <a:extLst>
              <a:ext uri="{FF2B5EF4-FFF2-40B4-BE49-F238E27FC236}">
                <a16:creationId xmlns:a16="http://schemas.microsoft.com/office/drawing/2014/main" id="{1EA7F1A2-5060-EB4F-9F22-761CA91F1644}"/>
              </a:ext>
            </a:extLst>
          </p:cNvPr>
          <p:cNvSpPr txBox="1">
            <a:spLocks/>
          </p:cNvSpPr>
          <p:nvPr/>
        </p:nvSpPr>
        <p:spPr>
          <a:xfrm>
            <a:off x="3884613" y="8685213"/>
            <a:ext cx="2971800" cy="458787"/>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2325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To provide an even higher level of data durability, Amazon EBS enables you to create </a:t>
            </a:r>
            <a:r>
              <a:rPr lang="en-US" sz="1100" b="1" kern="1200" dirty="0">
                <a:solidFill>
                  <a:schemeClr val="tx1"/>
                </a:solidFill>
                <a:effectLst/>
                <a:latin typeface="+mn-lt"/>
                <a:ea typeface="+mn-ea"/>
                <a:cs typeface="+mn-cs"/>
              </a:rPr>
              <a:t>point-in-time snapshots </a:t>
            </a:r>
            <a:r>
              <a:rPr lang="en-US" sz="1100" kern="1200" dirty="0">
                <a:solidFill>
                  <a:schemeClr val="tx1"/>
                </a:solidFill>
                <a:effectLst/>
                <a:latin typeface="+mn-lt"/>
                <a:ea typeface="+mn-ea"/>
                <a:cs typeface="+mn-cs"/>
              </a:rPr>
              <a:t>of your volumes, and you can re-create a new volume from a snapshot at any time. You can also</a:t>
            </a:r>
            <a:r>
              <a:rPr lang="en-US" sz="1100" kern="1200" baseline="0" dirty="0">
                <a:solidFill>
                  <a:schemeClr val="tx1"/>
                </a:solidFill>
                <a:effectLst/>
                <a:latin typeface="+mn-lt"/>
                <a:ea typeface="+mn-ea"/>
                <a:cs typeface="+mn-cs"/>
              </a:rPr>
              <a:t> s</a:t>
            </a:r>
            <a:r>
              <a:rPr lang="en-US" sz="1100" kern="1200" dirty="0">
                <a:solidFill>
                  <a:schemeClr val="tx1"/>
                </a:solidFill>
                <a:effectLst/>
                <a:latin typeface="+mn-lt"/>
                <a:ea typeface="+mn-ea"/>
                <a:cs typeface="+mn-cs"/>
              </a:rPr>
              <a:t>hare snapshots or even copy snapshots to different AWS Regions for even greater </a:t>
            </a:r>
            <a:r>
              <a:rPr lang="en-US" sz="1100" b="1" kern="1200" dirty="0">
                <a:solidFill>
                  <a:schemeClr val="tx1"/>
                </a:solidFill>
                <a:effectLst/>
                <a:latin typeface="+mn-lt"/>
                <a:ea typeface="+mn-ea"/>
                <a:cs typeface="+mn-cs"/>
              </a:rPr>
              <a:t>disaster recovery (DR) protection</a:t>
            </a:r>
            <a:r>
              <a:rPr lang="en-US" sz="1100" kern="1200" dirty="0">
                <a:solidFill>
                  <a:schemeClr val="tx1"/>
                </a:solidFill>
                <a:effectLst/>
                <a:latin typeface="+mn-lt"/>
                <a:ea typeface="+mn-ea"/>
                <a:cs typeface="+mn-cs"/>
              </a:rPr>
              <a:t>. For example, you can encrypt and share your snapshots from Virginia</a:t>
            </a:r>
            <a:r>
              <a:rPr lang="en-US" sz="1100" kern="1200" baseline="0" dirty="0">
                <a:solidFill>
                  <a:schemeClr val="tx1"/>
                </a:solidFill>
                <a:effectLst/>
                <a:latin typeface="+mn-lt"/>
                <a:ea typeface="+mn-ea"/>
                <a:cs typeface="+mn-cs"/>
              </a:rPr>
              <a:t> in the </a:t>
            </a:r>
            <a:r>
              <a:rPr lang="en-US" sz="1100" kern="1200" dirty="0">
                <a:solidFill>
                  <a:schemeClr val="tx1"/>
                </a:solidFill>
                <a:effectLst/>
                <a:latin typeface="+mn-lt"/>
                <a:ea typeface="+mn-ea"/>
                <a:cs typeface="+mn-cs"/>
              </a:rPr>
              <a:t>US to Tokyo, Japan. </a:t>
            </a:r>
          </a:p>
          <a:p>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You can also have encrypted Amazon EBS volumes at no additional cost, so the data that moves between the EC2 instance and the EBS volume inside AWS data centers is encrypted in transit.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As your company grows, the amount of data that is stored on your Amazon EBS volumes is also likely to grow. Amazon EBS volumes can increase capacity and change to different types, so you can change from hard disk drives (HDDs) to solid state drives (SSDs) or increase from a 50-GB volume to a 16-TB volume. For example, you can do this resize operation dynamically without needing to stop the instances. </a:t>
            </a:r>
          </a:p>
        </p:txBody>
      </p:sp>
    </p:spTree>
    <p:extLst>
      <p:ext uri="{BB962C8B-B14F-4D97-AF65-F5344CB8AC3E}">
        <p14:creationId xmlns:p14="http://schemas.microsoft.com/office/powerpoint/2010/main" val="1227012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81692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In the diagram, the VPC has three Availability Zones, and each Availability Zone has one mount target that was created in it. We recommend that you access the file system from a mount target within the same Availability Zone. One of the Availability Zones has two subnets. However, a mount target is created in only one of the subnets.</a:t>
            </a:r>
          </a:p>
        </p:txBody>
      </p:sp>
    </p:spTree>
    <p:extLst>
      <p:ext uri="{BB962C8B-B14F-4D97-AF65-F5344CB8AC3E}">
        <p14:creationId xmlns:p14="http://schemas.microsoft.com/office/powerpoint/2010/main" val="168144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B8501A6-626B-4D19-8372-460779AAB81A}" type="datetime1">
              <a:rPr lang="en-US" smtClean="0"/>
              <a:t>1/9/2023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28804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921E4E-5096-4A4B-8E6A-CEC484B93771}" type="datetime1">
              <a:rPr lang="en-US" smtClean="0"/>
              <a:t>1/9/2023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982599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F50DA-D3A0-4B5E-8403-168681253FC5}" type="datetime1">
              <a:rPr lang="en-US" smtClean="0"/>
              <a:t>1/9/2023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938835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2020,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76973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7A33B-22FA-4AC8-B059-38446E08612A}" type="datetime1">
              <a:rPr lang="en-US" smtClean="0"/>
              <a:t>1/9/2023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56473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51A63B5-C93A-4C02-BE71-D28EFC6D763C}" type="datetime1">
              <a:rPr lang="en-US" smtClean="0"/>
              <a:t>1/9/2023</a:t>
            </a:fld>
            <a:endParaRPr lang="en-US"/>
          </a:p>
        </p:txBody>
      </p:sp>
      <p:sp>
        <p:nvSpPr>
          <p:cNvPr id="5" name="Footer Placeholder 4"/>
          <p:cNvSpPr>
            <a:spLocks noGrp="1"/>
          </p:cNvSpPr>
          <p:nvPr>
            <p:ph type="ftr" sz="quarter" idx="11"/>
          </p:nvPr>
        </p:nvSpPr>
        <p:spPr/>
        <p:txBody>
          <a:bodyPr/>
          <a:lstStyle/>
          <a:p>
            <a:r>
              <a:rPr lang="en-US"/>
              <a:t>© 2020, Amazon Web Services, Inc. or its Affiliates. All rights reserved.</a:t>
            </a:r>
          </a:p>
        </p:txBody>
      </p:sp>
      <p:sp>
        <p:nvSpPr>
          <p:cNvPr id="6" name="Slide Number Placeholder 5"/>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438308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6CB2-E2E1-41B9-B340-E5160650AE2B}" type="datetime1">
              <a:rPr lang="en-US" smtClean="0"/>
              <a:t>1/9/2023</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3175038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638CB6-E5B1-4ECB-BFC3-577EF7EBD155}" type="datetime1">
              <a:rPr lang="en-US" smtClean="0"/>
              <a:t>1/9/2023</a:t>
            </a:fld>
            <a:endParaRPr lang="en-US"/>
          </a:p>
        </p:txBody>
      </p:sp>
      <p:sp>
        <p:nvSpPr>
          <p:cNvPr id="8" name="Footer Placeholder 7"/>
          <p:cNvSpPr>
            <a:spLocks noGrp="1"/>
          </p:cNvSpPr>
          <p:nvPr>
            <p:ph type="ftr" sz="quarter" idx="11"/>
          </p:nvPr>
        </p:nvSpPr>
        <p:spPr/>
        <p:txBody>
          <a:bodyPr/>
          <a:lstStyle/>
          <a:p>
            <a:r>
              <a:rPr lang="en-US"/>
              <a:t>© 2020, Amazon Web Services, Inc. or its Affiliates. All rights reserved.</a:t>
            </a:r>
          </a:p>
        </p:txBody>
      </p:sp>
      <p:sp>
        <p:nvSpPr>
          <p:cNvPr id="9" name="Slide Number Placeholder 8"/>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93530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8A404A-95D0-4F05-B97F-05874536D2A8}" type="datetime1">
              <a:rPr lang="en-US" smtClean="0"/>
              <a:t>1/9/2023</a:t>
            </a:fld>
            <a:endParaRPr lang="en-US"/>
          </a:p>
        </p:txBody>
      </p:sp>
      <p:sp>
        <p:nvSpPr>
          <p:cNvPr id="4" name="Footer Placeholder 3"/>
          <p:cNvSpPr>
            <a:spLocks noGrp="1"/>
          </p:cNvSpPr>
          <p:nvPr>
            <p:ph type="ftr" sz="quarter" idx="11"/>
          </p:nvPr>
        </p:nvSpPr>
        <p:spPr/>
        <p:txBody>
          <a:bodyPr/>
          <a:lstStyle/>
          <a:p>
            <a:r>
              <a:rPr lang="en-US"/>
              <a:t>© 2020, Amazon Web Services, Inc. or its Affiliates. All rights reserved.</a:t>
            </a:r>
          </a:p>
        </p:txBody>
      </p:sp>
      <p:sp>
        <p:nvSpPr>
          <p:cNvPr id="5" name="Slide Number Placeholder 4"/>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710547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50A2E-A394-4C6D-BFAD-A3A4182CBD00}" type="datetime1">
              <a:rPr lang="en-US" smtClean="0"/>
              <a:t>1/9/2023</a:t>
            </a:fld>
            <a:endParaRPr lang="en-US"/>
          </a:p>
        </p:txBody>
      </p:sp>
      <p:sp>
        <p:nvSpPr>
          <p:cNvPr id="3" name="Footer Placeholder 2"/>
          <p:cNvSpPr>
            <a:spLocks noGrp="1"/>
          </p:cNvSpPr>
          <p:nvPr>
            <p:ph type="ftr" sz="quarter" idx="11"/>
          </p:nvPr>
        </p:nvSpPr>
        <p:spPr/>
        <p:txBody>
          <a:bodyPr/>
          <a:lstStyle/>
          <a:p>
            <a:r>
              <a:rPr lang="en-US"/>
              <a:t>© 2020, Amazon Web Services, Inc. or its Affiliates. All rights reserved.</a:t>
            </a:r>
          </a:p>
        </p:txBody>
      </p:sp>
      <p:sp>
        <p:nvSpPr>
          <p:cNvPr id="4" name="Slide Number Placeholder 3"/>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604402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67A569-2AC9-4944-8426-EFBE23FCE035}" type="datetime1">
              <a:rPr lang="en-US" smtClean="0"/>
              <a:t>1/9/2023</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2262851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832151-6C1D-4580-80EB-7793184C5100}" type="datetime1">
              <a:rPr lang="en-US" smtClean="0"/>
              <a:t>1/9/2023</a:t>
            </a:fld>
            <a:endParaRPr lang="en-US"/>
          </a:p>
        </p:txBody>
      </p:sp>
      <p:sp>
        <p:nvSpPr>
          <p:cNvPr id="6" name="Footer Placeholder 5"/>
          <p:cNvSpPr>
            <a:spLocks noGrp="1"/>
          </p:cNvSpPr>
          <p:nvPr>
            <p:ph type="ftr" sz="quarter" idx="11"/>
          </p:nvPr>
        </p:nvSpPr>
        <p:spPr/>
        <p:txBody>
          <a:bodyPr/>
          <a:lstStyle/>
          <a:p>
            <a:r>
              <a:rPr lang="en-US"/>
              <a:t>© 2020, Amazon Web Services, Inc. or its Affiliates. All rights reserved.</a:t>
            </a:r>
          </a:p>
        </p:txBody>
      </p:sp>
      <p:sp>
        <p:nvSpPr>
          <p:cNvPr id="7" name="Slide Number Placeholder 6"/>
          <p:cNvSpPr>
            <a:spLocks noGrp="1"/>
          </p:cNvSpPr>
          <p:nvPr>
            <p:ph type="sldNum" sz="quarter" idx="12"/>
          </p:nvPr>
        </p:nvSpPr>
        <p:spPr/>
        <p:txBody>
          <a:bodyPr/>
          <a:lstStyle/>
          <a:p>
            <a:fld id="{2064A71A-A1D7-4D0F-B58A-2B8B2BA762F8}" type="slidenum">
              <a:rPr lang="en-US" smtClean="0"/>
              <a:t>‹#›</a:t>
            </a:fld>
            <a:endParaRPr lang="en-US"/>
          </a:p>
        </p:txBody>
      </p:sp>
    </p:spTree>
    <p:extLst>
      <p:ext uri="{BB962C8B-B14F-4D97-AF65-F5344CB8AC3E}">
        <p14:creationId xmlns:p14="http://schemas.microsoft.com/office/powerpoint/2010/main" val="1511774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4CF7C-55D0-4AA7-9D03-B3E01D888CA4}" type="datetime1">
              <a:rPr lang="en-US" smtClean="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2020, Amazon Web Services, Inc. or its Affiliates. All rights reserved.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4A71A-A1D7-4D0F-B58A-2B8B2BA762F8}" type="slidenum">
              <a:rPr lang="en-US" smtClean="0"/>
              <a:t>‹#›</a:t>
            </a:fld>
            <a:endParaRPr lang="en-US"/>
          </a:p>
        </p:txBody>
      </p:sp>
    </p:spTree>
    <p:extLst>
      <p:ext uri="{BB962C8B-B14F-4D97-AF65-F5344CB8AC3E}">
        <p14:creationId xmlns:p14="http://schemas.microsoft.com/office/powerpoint/2010/main" val="1730191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3.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18.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21.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22.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image" Target="../media/image19.png"/><Relationship Id="rId5" Type="http://schemas.openxmlformats.org/officeDocument/2006/relationships/hyperlink" Target="https://s3/" TargetMode="Externa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26.tif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27.tif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29464" y="869229"/>
            <a:ext cx="10654301" cy="1416771"/>
          </a:xfrm>
        </p:spPr>
        <p:txBody>
          <a:bodyPr>
            <a:noAutofit/>
          </a:bodyPr>
          <a:lstStyle/>
          <a:p>
            <a:pPr algn="l"/>
            <a:r>
              <a:rPr lang="en-US" sz="3200" b="1" dirty="0">
                <a:solidFill>
                  <a:schemeClr val="accent6">
                    <a:lumMod val="50000"/>
                  </a:schemeClr>
                </a:solidFill>
              </a:rPr>
              <a:t>Cloud based Storage Systems</a:t>
            </a:r>
          </a:p>
          <a:p>
            <a:pPr algn="l"/>
            <a:r>
              <a:rPr lang="en-US" sz="3200" b="1" dirty="0">
                <a:solidFill>
                  <a:schemeClr val="accent6">
                    <a:lumMod val="50000"/>
                  </a:schemeClr>
                </a:solidFill>
              </a:rPr>
              <a:t>Cloud Backups, Disaster Recovery, and Business Continuity</a:t>
            </a:r>
          </a:p>
        </p:txBody>
      </p:sp>
      <p:pic>
        <p:nvPicPr>
          <p:cNvPr id="4" name="Picture 3"/>
          <p:cNvPicPr>
            <a:picLocks noChangeAspect="1"/>
          </p:cNvPicPr>
          <p:nvPr/>
        </p:nvPicPr>
        <p:blipFill>
          <a:blip r:embed="rId2"/>
          <a:stretch>
            <a:fillRect/>
          </a:stretch>
        </p:blipFill>
        <p:spPr>
          <a:xfrm>
            <a:off x="1420091" y="2473037"/>
            <a:ext cx="9483436" cy="3137378"/>
          </a:xfrm>
          <a:prstGeom prst="rect">
            <a:avLst/>
          </a:prstGeom>
        </p:spPr>
      </p:pic>
      <p:sp>
        <p:nvSpPr>
          <p:cNvPr id="5" name="Rectangle 4"/>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89191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0650" y="161925"/>
            <a:ext cx="10020300" cy="638175"/>
          </a:xfrm>
        </p:spPr>
        <p:txBody>
          <a:bodyPr>
            <a:noAutofit/>
          </a:bodyPr>
          <a:lstStyle/>
          <a:p>
            <a:r>
              <a:rPr lang="en-US" b="1" dirty="0">
                <a:solidFill>
                  <a:schemeClr val="accent6">
                    <a:lumMod val="50000"/>
                  </a:schemeClr>
                </a:solidFill>
              </a:rPr>
              <a:t>Amazon EBS volume types and use cases</a:t>
            </a:r>
          </a:p>
        </p:txBody>
      </p:sp>
      <p:pic>
        <p:nvPicPr>
          <p:cNvPr id="8" name="Content Placeholder 7" descr="Table comparing EBS volume types.">
            <a:extLst>
              <a:ext uri="{FF2B5EF4-FFF2-40B4-BE49-F238E27FC236}">
                <a16:creationId xmlns:a16="http://schemas.microsoft.com/office/drawing/2014/main" id="{FE0092F5-5FB4-443D-96C8-39CCE867F8FC}"/>
              </a:ext>
            </a:extLst>
          </p:cNvPr>
          <p:cNvPicPr>
            <a:picLocks noGrp="1" noChangeAspect="1"/>
          </p:cNvPicPr>
          <p:nvPr>
            <p:ph idx="4294967295"/>
          </p:nvPr>
        </p:nvPicPr>
        <p:blipFill>
          <a:blip r:embed="rId4"/>
          <a:stretch>
            <a:fillRect/>
          </a:stretch>
        </p:blipFill>
        <p:spPr>
          <a:xfrm>
            <a:off x="3676650" y="910364"/>
            <a:ext cx="8460569" cy="1705836"/>
          </a:xfrm>
        </p:spPr>
      </p:pic>
      <p:pic>
        <p:nvPicPr>
          <p:cNvPr id="6" name="Picture 5"/>
          <p:cNvPicPr>
            <a:picLocks noChangeAspect="1"/>
          </p:cNvPicPr>
          <p:nvPr/>
        </p:nvPicPr>
        <p:blipFill>
          <a:blip r:embed="rId5"/>
          <a:stretch>
            <a:fillRect/>
          </a:stretch>
        </p:blipFill>
        <p:spPr>
          <a:xfrm>
            <a:off x="11281843" y="0"/>
            <a:ext cx="865707" cy="865707"/>
          </a:xfrm>
          <a:prstGeom prst="rect">
            <a:avLst/>
          </a:prstGeom>
        </p:spPr>
      </p:pic>
      <p:pic>
        <p:nvPicPr>
          <p:cNvPr id="4" name="Picture 3"/>
          <p:cNvPicPr>
            <a:picLocks noChangeAspect="1"/>
          </p:cNvPicPr>
          <p:nvPr/>
        </p:nvPicPr>
        <p:blipFill>
          <a:blip r:embed="rId6"/>
          <a:stretch>
            <a:fillRect/>
          </a:stretch>
        </p:blipFill>
        <p:spPr>
          <a:xfrm>
            <a:off x="0" y="2739233"/>
            <a:ext cx="6926073" cy="3350417"/>
          </a:xfrm>
          <a:prstGeom prst="rect">
            <a:avLst/>
          </a:prstGeom>
        </p:spPr>
      </p:pic>
      <p:sp>
        <p:nvSpPr>
          <p:cNvPr id="9" name="Rectangle 8"/>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p:cNvSpPr/>
          <p:nvPr/>
        </p:nvSpPr>
        <p:spPr>
          <a:xfrm>
            <a:off x="8255350" y="2583934"/>
            <a:ext cx="2691699" cy="369332"/>
          </a:xfrm>
          <a:prstGeom prst="rect">
            <a:avLst/>
          </a:prstGeom>
        </p:spPr>
        <p:txBody>
          <a:bodyPr wrap="none">
            <a:spAutoFit/>
          </a:bodyPr>
          <a:lstStyle/>
          <a:p>
            <a:r>
              <a:rPr lang="en-US" dirty="0"/>
              <a:t>Volumes, IOPS, and pricing</a:t>
            </a:r>
          </a:p>
        </p:txBody>
      </p:sp>
      <p:sp>
        <p:nvSpPr>
          <p:cNvPr id="10" name="Rectangle 9"/>
          <p:cNvSpPr/>
          <p:nvPr/>
        </p:nvSpPr>
        <p:spPr>
          <a:xfrm>
            <a:off x="6883400" y="2774950"/>
            <a:ext cx="5308600" cy="3354765"/>
          </a:xfrm>
          <a:prstGeom prst="rect">
            <a:avLst/>
          </a:prstGeom>
        </p:spPr>
        <p:txBody>
          <a:bodyPr wrap="square">
            <a:spAutoFit/>
          </a:bodyPr>
          <a:lstStyle/>
          <a:p>
            <a:r>
              <a:rPr lang="en-US" dirty="0"/>
              <a:t>Volumes – </a:t>
            </a:r>
          </a:p>
          <a:p>
            <a:pPr marL="285750" indent="-285750">
              <a:buFont typeface="Arial" panose="020B0604020202020204" pitchFamily="34" charset="0"/>
              <a:buChar char="•"/>
            </a:pPr>
            <a:r>
              <a:rPr lang="en-US" sz="1600" dirty="0"/>
              <a:t>Amazon EBS volumes persist independently from the instance.</a:t>
            </a:r>
          </a:p>
          <a:p>
            <a:pPr marL="285750" indent="-285750">
              <a:buFont typeface="Arial" panose="020B0604020202020204" pitchFamily="34" charset="0"/>
              <a:buChar char="•"/>
            </a:pPr>
            <a:r>
              <a:rPr lang="en-US" sz="1600" dirty="0"/>
              <a:t>All volume types are charged by the </a:t>
            </a:r>
            <a:r>
              <a:rPr lang="en-US" sz="1600" b="1" i="1" dirty="0">
                <a:solidFill>
                  <a:schemeClr val="accent6">
                    <a:lumMod val="50000"/>
                  </a:schemeClr>
                </a:solidFill>
              </a:rPr>
              <a:t>amoun</a:t>
            </a:r>
            <a:r>
              <a:rPr lang="en-US" sz="1600" dirty="0"/>
              <a:t>t that is provisioned per month.</a:t>
            </a:r>
          </a:p>
          <a:p>
            <a:r>
              <a:rPr lang="en-US" dirty="0"/>
              <a:t>IOPS – </a:t>
            </a:r>
          </a:p>
          <a:p>
            <a:pPr marL="285750" indent="-285750">
              <a:buFont typeface="Arial" panose="020B0604020202020204" pitchFamily="34" charset="0"/>
              <a:buChar char="•"/>
            </a:pPr>
            <a:r>
              <a:rPr lang="en-US" sz="1600" b="1" i="1" dirty="0">
                <a:solidFill>
                  <a:schemeClr val="accent6">
                    <a:lumMod val="50000"/>
                  </a:schemeClr>
                </a:solidFill>
              </a:rPr>
              <a:t>General Purpose SSD: </a:t>
            </a:r>
            <a:r>
              <a:rPr lang="en-US" sz="1600" dirty="0"/>
              <a:t>Charged by the amount that you provision in GB per month until storage is released.</a:t>
            </a:r>
          </a:p>
          <a:p>
            <a:pPr marL="285750" indent="-285750">
              <a:buFont typeface="Arial" panose="020B0604020202020204" pitchFamily="34" charset="0"/>
              <a:buChar char="•"/>
            </a:pPr>
            <a:r>
              <a:rPr lang="en-US" sz="1600" b="1" i="1" dirty="0">
                <a:solidFill>
                  <a:schemeClr val="accent6">
                    <a:lumMod val="50000"/>
                  </a:schemeClr>
                </a:solidFill>
              </a:rPr>
              <a:t>Magnetic: </a:t>
            </a:r>
            <a:r>
              <a:rPr lang="en-US" sz="1600" dirty="0"/>
              <a:t>Charged by the number of requests to the volume.</a:t>
            </a:r>
          </a:p>
          <a:p>
            <a:pPr marL="285750" indent="-285750">
              <a:buFont typeface="Arial" panose="020B0604020202020204" pitchFamily="34" charset="0"/>
              <a:buChar char="•"/>
            </a:pPr>
            <a:r>
              <a:rPr lang="en-US" sz="1600" b="1" i="1" dirty="0">
                <a:solidFill>
                  <a:schemeClr val="accent6">
                    <a:lumMod val="50000"/>
                  </a:schemeClr>
                </a:solidFill>
              </a:rPr>
              <a:t>Provisioned IOPS SSD: </a:t>
            </a:r>
            <a:r>
              <a:rPr lang="en-US" sz="1600" dirty="0"/>
              <a:t>Charged by the amount that you provision in IOPS (multiplied by the percentage of days that you provision for the month).</a:t>
            </a:r>
          </a:p>
        </p:txBody>
      </p:sp>
      <p:pic>
        <p:nvPicPr>
          <p:cNvPr id="11" name="Picture 10"/>
          <p:cNvPicPr>
            <a:picLocks noChangeAspect="1"/>
          </p:cNvPicPr>
          <p:nvPr/>
        </p:nvPicPr>
        <p:blipFill>
          <a:blip r:embed="rId7"/>
          <a:stretch>
            <a:fillRect/>
          </a:stretch>
        </p:blipFill>
        <p:spPr>
          <a:xfrm>
            <a:off x="50799" y="878926"/>
            <a:ext cx="3867151" cy="1718223"/>
          </a:xfrm>
          <a:prstGeom prst="rect">
            <a:avLst/>
          </a:prstGeom>
        </p:spPr>
      </p:pic>
    </p:spTree>
    <p:custDataLst>
      <p:tags r:id="rId1"/>
    </p:custDataLst>
    <p:extLst>
      <p:ext uri="{BB962C8B-B14F-4D97-AF65-F5344CB8AC3E}">
        <p14:creationId xmlns:p14="http://schemas.microsoft.com/office/powerpoint/2010/main" val="137721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644526" y="1067543"/>
            <a:ext cx="11547474" cy="3809256"/>
          </a:xfrm>
          <a:prstGeom prst="rect">
            <a:avLst/>
          </a:prstGeom>
        </p:spPr>
      </p:pic>
      <p:sp>
        <p:nvSpPr>
          <p:cNvPr id="3" name="Title 2"/>
          <p:cNvSpPr>
            <a:spLocks noGrp="1"/>
          </p:cNvSpPr>
          <p:nvPr>
            <p:ph type="title" idx="4294967295"/>
          </p:nvPr>
        </p:nvSpPr>
        <p:spPr>
          <a:xfrm>
            <a:off x="0" y="1"/>
            <a:ext cx="9034463" cy="839788"/>
          </a:xfrm>
        </p:spPr>
        <p:txBody>
          <a:bodyPr>
            <a:normAutofit/>
          </a:bodyPr>
          <a:lstStyle/>
          <a:p>
            <a:r>
              <a:rPr lang="en-US" b="1" dirty="0">
                <a:solidFill>
                  <a:schemeClr val="accent6">
                    <a:lumMod val="50000"/>
                  </a:schemeClr>
                </a:solidFill>
              </a:rPr>
              <a:t>Adding EBS</a:t>
            </a:r>
          </a:p>
        </p:txBody>
      </p:sp>
      <p:pic>
        <p:nvPicPr>
          <p:cNvPr id="9" name="Picture 8"/>
          <p:cNvPicPr>
            <a:picLocks noChangeAspect="1"/>
          </p:cNvPicPr>
          <p:nvPr/>
        </p:nvPicPr>
        <p:blipFill>
          <a:blip r:embed="rId5"/>
          <a:stretch>
            <a:fillRect/>
          </a:stretch>
        </p:blipFill>
        <p:spPr>
          <a:xfrm>
            <a:off x="11154843" y="120649"/>
            <a:ext cx="865707" cy="865707"/>
          </a:xfrm>
          <a:prstGeom prst="rect">
            <a:avLst/>
          </a:prstGeom>
        </p:spPr>
      </p:pic>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3833900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644526" y="1067543"/>
            <a:ext cx="11547474" cy="3809256"/>
          </a:xfrm>
          <a:prstGeom prst="rect">
            <a:avLst/>
          </a:prstGeom>
        </p:spPr>
      </p:pic>
      <p:sp>
        <p:nvSpPr>
          <p:cNvPr id="3" name="Title 2"/>
          <p:cNvSpPr>
            <a:spLocks noGrp="1"/>
          </p:cNvSpPr>
          <p:nvPr>
            <p:ph type="title" idx="4294967295"/>
          </p:nvPr>
        </p:nvSpPr>
        <p:spPr>
          <a:xfrm>
            <a:off x="0" y="1"/>
            <a:ext cx="9034463" cy="839788"/>
          </a:xfrm>
        </p:spPr>
        <p:txBody>
          <a:bodyPr>
            <a:normAutofit/>
          </a:bodyPr>
          <a:lstStyle/>
          <a:p>
            <a:r>
              <a:rPr lang="en-US" b="1" dirty="0">
                <a:solidFill>
                  <a:schemeClr val="accent6">
                    <a:lumMod val="50000"/>
                  </a:schemeClr>
                </a:solidFill>
              </a:rPr>
              <a:t>Adding EBS</a:t>
            </a:r>
          </a:p>
        </p:txBody>
      </p:sp>
      <p:pic>
        <p:nvPicPr>
          <p:cNvPr id="9" name="Picture 8"/>
          <p:cNvPicPr>
            <a:picLocks noChangeAspect="1"/>
          </p:cNvPicPr>
          <p:nvPr/>
        </p:nvPicPr>
        <p:blipFill>
          <a:blip r:embed="rId5"/>
          <a:stretch>
            <a:fillRect/>
          </a:stretch>
        </p:blipFill>
        <p:spPr>
          <a:xfrm>
            <a:off x="11154843" y="120649"/>
            <a:ext cx="865707" cy="865707"/>
          </a:xfrm>
          <a:prstGeom prst="rect">
            <a:avLst/>
          </a:prstGeom>
        </p:spPr>
      </p:pic>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Left Arrow 13"/>
          <p:cNvSpPr/>
          <p:nvPr/>
        </p:nvSpPr>
        <p:spPr>
          <a:xfrm rot="4289643">
            <a:off x="680705" y="4483632"/>
            <a:ext cx="959821" cy="162567"/>
          </a:xfrm>
          <a:prstGeom prst="leftArrow">
            <a:avLst>
              <a:gd name="adj1" fmla="val 0"/>
              <a:gd name="adj2" fmla="val 50000"/>
            </a:avLst>
          </a:prstGeom>
          <a:solidFill>
            <a:schemeClr val="accent6">
              <a:lumMod val="50000"/>
            </a:schemeClr>
          </a:solidFill>
          <a:ln>
            <a:solidFill>
              <a:schemeClr val="accent6">
                <a:lumMod val="50000"/>
              </a:schemeClr>
            </a:solidFill>
          </a:ln>
          <a:effectLst>
            <a:glow rad="101600">
              <a:schemeClr val="accent6">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42900" y="5010150"/>
            <a:ext cx="4381500" cy="369332"/>
          </a:xfrm>
          <a:prstGeom prst="rect">
            <a:avLst/>
          </a:prstGeom>
          <a:noFill/>
        </p:spPr>
        <p:txBody>
          <a:bodyPr wrap="square" rtlCol="0">
            <a:spAutoFit/>
          </a:bodyPr>
          <a:lstStyle/>
          <a:p>
            <a:r>
              <a:rPr lang="en-US" b="1" dirty="0">
                <a:solidFill>
                  <a:schemeClr val="accent6">
                    <a:lumMod val="50000"/>
                  </a:schemeClr>
                </a:solidFill>
              </a:rPr>
              <a:t>What is this?  Volume type :Root</a:t>
            </a:r>
          </a:p>
        </p:txBody>
      </p:sp>
    </p:spTree>
    <p:custDataLst>
      <p:tags r:id="rId1"/>
    </p:custDataLst>
    <p:extLst>
      <p:ext uri="{BB962C8B-B14F-4D97-AF65-F5344CB8AC3E}">
        <p14:creationId xmlns:p14="http://schemas.microsoft.com/office/powerpoint/2010/main" val="81447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10000" fill="hold" grpId="0" nodeType="withEffect">
                                  <p:stCondLst>
                                    <p:cond delay="1000"/>
                                  </p:stCondLst>
                                  <p:childTnLst>
                                    <p:animRot by="120000">
                                      <p:cBhvr>
                                        <p:cTn id="6" dur="100" fill="hold">
                                          <p:stCondLst>
                                            <p:cond delay="0"/>
                                          </p:stCondLst>
                                        </p:cTn>
                                        <p:tgtEl>
                                          <p:spTgt spid="14"/>
                                        </p:tgtEl>
                                        <p:attrNameLst>
                                          <p:attrName>r</p:attrName>
                                        </p:attrNameLst>
                                      </p:cBhvr>
                                    </p:animRot>
                                    <p:animRot by="-240000">
                                      <p:cBhvr>
                                        <p:cTn id="7" dur="200" fill="hold">
                                          <p:stCondLst>
                                            <p:cond delay="200"/>
                                          </p:stCondLst>
                                        </p:cTn>
                                        <p:tgtEl>
                                          <p:spTgt spid="14"/>
                                        </p:tgtEl>
                                        <p:attrNameLst>
                                          <p:attrName>r</p:attrName>
                                        </p:attrNameLst>
                                      </p:cBhvr>
                                    </p:animRot>
                                    <p:animRot by="240000">
                                      <p:cBhvr>
                                        <p:cTn id="8" dur="200" fill="hold">
                                          <p:stCondLst>
                                            <p:cond delay="400"/>
                                          </p:stCondLst>
                                        </p:cTn>
                                        <p:tgtEl>
                                          <p:spTgt spid="14"/>
                                        </p:tgtEl>
                                        <p:attrNameLst>
                                          <p:attrName>r</p:attrName>
                                        </p:attrNameLst>
                                      </p:cBhvr>
                                    </p:animRot>
                                    <p:animRot by="-240000">
                                      <p:cBhvr>
                                        <p:cTn id="9" dur="200" fill="hold">
                                          <p:stCondLst>
                                            <p:cond delay="600"/>
                                          </p:stCondLst>
                                        </p:cTn>
                                        <p:tgtEl>
                                          <p:spTgt spid="14"/>
                                        </p:tgtEl>
                                        <p:attrNameLst>
                                          <p:attrName>r</p:attrName>
                                        </p:attrNameLst>
                                      </p:cBhvr>
                                    </p:animRot>
                                    <p:animRot by="120000">
                                      <p:cBhvr>
                                        <p:cTn id="10" dur="200" fill="hold">
                                          <p:stCondLst>
                                            <p:cond delay="80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9700" y="180975"/>
            <a:ext cx="9034463" cy="708025"/>
          </a:xfrm>
        </p:spPr>
        <p:txBody>
          <a:bodyPr>
            <a:normAutofit/>
          </a:bodyPr>
          <a:lstStyle/>
          <a:p>
            <a:r>
              <a:rPr lang="en-US" b="1" dirty="0">
                <a:solidFill>
                  <a:schemeClr val="accent6">
                    <a:lumMod val="50000"/>
                  </a:schemeClr>
                </a:solidFill>
              </a:rPr>
              <a:t>Instance Store </a:t>
            </a:r>
            <a:r>
              <a:rPr lang="en-US" sz="3600" i="1" dirty="0">
                <a:solidFill>
                  <a:schemeClr val="accent6">
                    <a:lumMod val="50000"/>
                  </a:schemeClr>
                </a:solidFill>
              </a:rPr>
              <a:t>(Ephemeral Storage)</a:t>
            </a:r>
            <a:endParaRPr lang="en-US" i="1" dirty="0">
              <a:solidFill>
                <a:schemeClr val="accent6">
                  <a:lumMod val="50000"/>
                </a:schemeClr>
              </a:solidFill>
            </a:endParaRPr>
          </a:p>
        </p:txBody>
      </p:sp>
      <p:pic>
        <p:nvPicPr>
          <p:cNvPr id="6" name="Picture 5"/>
          <p:cNvPicPr>
            <a:picLocks noChangeAspect="1"/>
          </p:cNvPicPr>
          <p:nvPr/>
        </p:nvPicPr>
        <p:blipFill>
          <a:blip r:embed="rId4"/>
          <a:stretch>
            <a:fillRect/>
          </a:stretch>
        </p:blipFill>
        <p:spPr>
          <a:xfrm>
            <a:off x="11154843" y="120649"/>
            <a:ext cx="865707" cy="865707"/>
          </a:xfrm>
          <a:prstGeom prst="rect">
            <a:avLst/>
          </a:prstGeom>
        </p:spPr>
      </p:pic>
      <p:sp>
        <p:nvSpPr>
          <p:cNvPr id="7" name="Rectangle 6"/>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p:cNvSpPr/>
          <p:nvPr/>
        </p:nvSpPr>
        <p:spPr>
          <a:xfrm>
            <a:off x="445157" y="937196"/>
            <a:ext cx="11207750" cy="1754326"/>
          </a:xfrm>
          <a:prstGeom prst="rect">
            <a:avLst/>
          </a:prstGeom>
        </p:spPr>
        <p:txBody>
          <a:bodyPr wrap="square">
            <a:spAutoFit/>
          </a:bodyPr>
          <a:lstStyle/>
          <a:p>
            <a:pPr marL="285750" indent="-285750">
              <a:buFont typeface="Arial" panose="020B0604020202020204" pitchFamily="34" charset="0"/>
              <a:buChar char="•"/>
            </a:pPr>
            <a:r>
              <a:rPr lang="en-US" dirty="0"/>
              <a:t>An instance store provides block-level storage directly attached to the machine hosting your VM.</a:t>
            </a:r>
          </a:p>
          <a:p>
            <a:pPr marL="285750" indent="-285750">
              <a:buFont typeface="Arial" panose="020B0604020202020204" pitchFamily="34" charset="0"/>
              <a:buChar char="•"/>
            </a:pPr>
            <a:r>
              <a:rPr lang="en-US" dirty="0"/>
              <a:t>It is attached only if your instance is running; it won’t persist your data will lost if you stop or terminate the instance. ( temporary storage) </a:t>
            </a:r>
          </a:p>
          <a:p>
            <a:pPr marL="285750" indent="-285750">
              <a:buFont typeface="Arial" panose="020B0604020202020204" pitchFamily="34" charset="0"/>
              <a:buChar char="•"/>
            </a:pPr>
            <a:r>
              <a:rPr lang="en-US" dirty="0"/>
              <a:t>You don’t pay separately for an instance store; instance store charges are included in the EC2 instance price.</a:t>
            </a:r>
          </a:p>
          <a:p>
            <a:pPr marL="285750" indent="-285750">
              <a:buFont typeface="Arial" panose="020B0604020202020204" pitchFamily="34" charset="0"/>
              <a:buChar char="•"/>
            </a:pPr>
            <a:r>
              <a:rPr lang="en-US" dirty="0"/>
              <a:t>Instance store volume root devices are created from AMI templates stored on S3. </a:t>
            </a:r>
          </a:p>
          <a:p>
            <a:pPr marL="285750" indent="-285750">
              <a:buFont typeface="Arial" panose="020B0604020202020204" pitchFamily="34" charset="0"/>
              <a:buChar char="•"/>
            </a:pPr>
            <a:r>
              <a:rPr lang="en-US" dirty="0"/>
              <a:t>Instance store volumes cannot be detached/reattached. </a:t>
            </a:r>
          </a:p>
        </p:txBody>
      </p:sp>
      <p:pic>
        <p:nvPicPr>
          <p:cNvPr id="9" name="Picture 8"/>
          <p:cNvPicPr>
            <a:picLocks noChangeAspect="1"/>
          </p:cNvPicPr>
          <p:nvPr/>
        </p:nvPicPr>
        <p:blipFill>
          <a:blip r:embed="rId5"/>
          <a:stretch>
            <a:fillRect/>
          </a:stretch>
        </p:blipFill>
        <p:spPr>
          <a:xfrm>
            <a:off x="49027" y="2863818"/>
            <a:ext cx="4873625" cy="3567893"/>
          </a:xfrm>
          <a:prstGeom prst="rect">
            <a:avLst/>
          </a:prstGeom>
        </p:spPr>
      </p:pic>
      <p:sp>
        <p:nvSpPr>
          <p:cNvPr id="10" name="Left Arrow 9"/>
          <p:cNvSpPr/>
          <p:nvPr/>
        </p:nvSpPr>
        <p:spPr>
          <a:xfrm>
            <a:off x="3615325" y="5434336"/>
            <a:ext cx="1897395" cy="101069"/>
          </a:xfrm>
          <a:prstGeom prst="leftArrow">
            <a:avLst>
              <a:gd name="adj1" fmla="val 0"/>
              <a:gd name="adj2" fmla="val 50000"/>
            </a:avLst>
          </a:prstGeom>
          <a:solidFill>
            <a:schemeClr val="accent6">
              <a:lumMod val="50000"/>
            </a:schemeClr>
          </a:solidFill>
          <a:ln>
            <a:solidFill>
              <a:schemeClr val="accent6">
                <a:lumMod val="50000"/>
              </a:schemeClr>
            </a:solidFill>
          </a:ln>
          <a:effectLst>
            <a:glow rad="101600">
              <a:schemeClr val="accent6">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055012" y="5064989"/>
            <a:ext cx="2507481" cy="369332"/>
          </a:xfrm>
          <a:prstGeom prst="rect">
            <a:avLst/>
          </a:prstGeom>
        </p:spPr>
        <p:txBody>
          <a:bodyPr wrap="none">
            <a:spAutoFit/>
          </a:bodyPr>
          <a:lstStyle/>
          <a:p>
            <a:r>
              <a:rPr lang="en-US" dirty="0"/>
              <a:t>Instance Storage Sources</a:t>
            </a:r>
          </a:p>
        </p:txBody>
      </p:sp>
    </p:spTree>
    <p:custDataLst>
      <p:tags r:id="rId1"/>
    </p:custDataLst>
    <p:extLst>
      <p:ext uri="{BB962C8B-B14F-4D97-AF65-F5344CB8AC3E}">
        <p14:creationId xmlns:p14="http://schemas.microsoft.com/office/powerpoint/2010/main" val="51980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10000" fill="hold" grpId="0" nodeType="withEffect">
                                  <p:stCondLst>
                                    <p:cond delay="1000"/>
                                  </p:stCondLst>
                                  <p:childTnLst>
                                    <p:animRot by="120000">
                                      <p:cBhvr>
                                        <p:cTn id="6" dur="100" fill="hold">
                                          <p:stCondLst>
                                            <p:cond delay="0"/>
                                          </p:stCondLst>
                                        </p:cTn>
                                        <p:tgtEl>
                                          <p:spTgt spid="10"/>
                                        </p:tgtEl>
                                        <p:attrNameLst>
                                          <p:attrName>r</p:attrName>
                                        </p:attrNameLst>
                                      </p:cBhvr>
                                    </p:animRot>
                                    <p:animRot by="-240000">
                                      <p:cBhvr>
                                        <p:cTn id="7" dur="200" fill="hold">
                                          <p:stCondLst>
                                            <p:cond delay="200"/>
                                          </p:stCondLst>
                                        </p:cTn>
                                        <p:tgtEl>
                                          <p:spTgt spid="10"/>
                                        </p:tgtEl>
                                        <p:attrNameLst>
                                          <p:attrName>r</p:attrName>
                                        </p:attrNameLst>
                                      </p:cBhvr>
                                    </p:animRot>
                                    <p:animRot by="240000">
                                      <p:cBhvr>
                                        <p:cTn id="8" dur="200" fill="hold">
                                          <p:stCondLst>
                                            <p:cond delay="400"/>
                                          </p:stCondLst>
                                        </p:cTn>
                                        <p:tgtEl>
                                          <p:spTgt spid="10"/>
                                        </p:tgtEl>
                                        <p:attrNameLst>
                                          <p:attrName>r</p:attrName>
                                        </p:attrNameLst>
                                      </p:cBhvr>
                                    </p:animRot>
                                    <p:animRot by="-240000">
                                      <p:cBhvr>
                                        <p:cTn id="9" dur="200" fill="hold">
                                          <p:stCondLst>
                                            <p:cond delay="600"/>
                                          </p:stCondLst>
                                        </p:cTn>
                                        <p:tgtEl>
                                          <p:spTgt spid="10"/>
                                        </p:tgtEl>
                                        <p:attrNameLst>
                                          <p:attrName>r</p:attrName>
                                        </p:attrNameLst>
                                      </p:cBhvr>
                                    </p:animRot>
                                    <p:animRot by="120000">
                                      <p:cBhvr>
                                        <p:cTn id="10" dur="200" fill="hold">
                                          <p:stCondLst>
                                            <p:cond delay="80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1"/>
            <a:ext cx="9034463" cy="839788"/>
          </a:xfrm>
        </p:spPr>
        <p:txBody>
          <a:bodyPr>
            <a:normAutofit/>
          </a:bodyPr>
          <a:lstStyle/>
          <a:p>
            <a:r>
              <a:rPr lang="en-US" b="1" dirty="0">
                <a:solidFill>
                  <a:schemeClr val="accent6">
                    <a:lumMod val="50000"/>
                  </a:schemeClr>
                </a:solidFill>
              </a:rPr>
              <a:t>Amazon EBS features</a:t>
            </a:r>
          </a:p>
        </p:txBody>
      </p:sp>
      <p:sp>
        <p:nvSpPr>
          <p:cNvPr id="10" name="Content Placeholder 3">
            <a:extLst>
              <a:ext uri="{FF2B5EF4-FFF2-40B4-BE49-F238E27FC236}">
                <a16:creationId xmlns:a16="http://schemas.microsoft.com/office/drawing/2014/main" id="{526F38D6-6265-B441-975D-88B027AB9FBA}"/>
              </a:ext>
            </a:extLst>
          </p:cNvPr>
          <p:cNvSpPr>
            <a:spLocks noGrp="1"/>
          </p:cNvSpPr>
          <p:nvPr>
            <p:ph idx="4294967295"/>
          </p:nvPr>
        </p:nvSpPr>
        <p:spPr>
          <a:xfrm>
            <a:off x="266700" y="995363"/>
            <a:ext cx="11353800" cy="4648200"/>
          </a:xfrm>
        </p:spPr>
        <p:txBody>
          <a:bodyPr>
            <a:normAutofit fontScale="85000" lnSpcReduction="20000"/>
          </a:bodyPr>
          <a:lstStyle/>
          <a:p>
            <a:r>
              <a:rPr lang="en-US" dirty="0"/>
              <a:t>Snapshots – </a:t>
            </a:r>
          </a:p>
          <a:p>
            <a:pPr lvl="1"/>
            <a:r>
              <a:rPr lang="en-US" dirty="0"/>
              <a:t>Point-in-time snapshots</a:t>
            </a:r>
          </a:p>
          <a:p>
            <a:pPr lvl="1"/>
            <a:r>
              <a:rPr lang="en-US" dirty="0"/>
              <a:t>Recreate a new volume at any time</a:t>
            </a:r>
          </a:p>
          <a:p>
            <a:pPr lvl="1"/>
            <a:r>
              <a:rPr lang="en-US" dirty="0"/>
              <a:t>Added cost of Amazon EBS snapshots to Amazon S3 is per GB-month of data stored.</a:t>
            </a:r>
          </a:p>
          <a:p>
            <a:r>
              <a:rPr lang="en-US" dirty="0"/>
              <a:t>Encryption – </a:t>
            </a:r>
          </a:p>
          <a:p>
            <a:pPr lvl="1"/>
            <a:r>
              <a:rPr lang="en-US" dirty="0"/>
              <a:t>Encrypted Amazon EBS volumes</a:t>
            </a:r>
          </a:p>
          <a:p>
            <a:pPr lvl="1"/>
            <a:r>
              <a:rPr lang="en-US" dirty="0"/>
              <a:t>No additional cost</a:t>
            </a:r>
          </a:p>
          <a:p>
            <a:r>
              <a:rPr lang="en-US" dirty="0"/>
              <a:t>Elasticity – </a:t>
            </a:r>
          </a:p>
          <a:p>
            <a:pPr lvl="1"/>
            <a:r>
              <a:rPr lang="en-US" dirty="0"/>
              <a:t>Increase capacity</a:t>
            </a:r>
          </a:p>
          <a:p>
            <a:pPr lvl="1"/>
            <a:r>
              <a:rPr lang="en-US" dirty="0"/>
              <a:t>Change to different types</a:t>
            </a:r>
          </a:p>
          <a:p>
            <a:pPr lvl="1"/>
            <a:endParaRPr lang="en-US" dirty="0"/>
          </a:p>
          <a:p>
            <a:pPr marL="0" indent="0">
              <a:buNone/>
            </a:pPr>
            <a:r>
              <a:rPr lang="en-US" b="1" i="1" dirty="0">
                <a:solidFill>
                  <a:schemeClr val="accent6">
                    <a:lumMod val="50000"/>
                  </a:schemeClr>
                </a:solidFill>
              </a:rPr>
              <a:t>It is true FOR all kind STORAGE Data transfer </a:t>
            </a:r>
          </a:p>
          <a:p>
            <a:pPr marL="922338" lvl="1" indent="-465138"/>
            <a:r>
              <a:rPr lang="en-US" sz="2800" dirty="0"/>
              <a:t>Inbound data transfer is free.</a:t>
            </a:r>
          </a:p>
          <a:p>
            <a:pPr marL="922338" lvl="1" indent="-465138"/>
            <a:r>
              <a:rPr lang="en-US" sz="2800" dirty="0"/>
              <a:t>Outbound data transfer across Regions incurs charges.</a:t>
            </a:r>
            <a:endParaRPr lang="en-US" b="1" dirty="0"/>
          </a:p>
          <a:p>
            <a:pPr lvl="1"/>
            <a:endParaRPr lang="en-US" dirty="0"/>
          </a:p>
        </p:txBody>
      </p:sp>
      <p:pic>
        <p:nvPicPr>
          <p:cNvPr id="9" name="Picture 8"/>
          <p:cNvPicPr>
            <a:picLocks noChangeAspect="1"/>
          </p:cNvPicPr>
          <p:nvPr/>
        </p:nvPicPr>
        <p:blipFill>
          <a:blip r:embed="rId4"/>
          <a:stretch>
            <a:fillRect/>
          </a:stretch>
        </p:blipFill>
        <p:spPr>
          <a:xfrm>
            <a:off x="11154843" y="120649"/>
            <a:ext cx="865707" cy="865707"/>
          </a:xfrm>
          <a:prstGeom prst="rect">
            <a:avLst/>
          </a:prstGeom>
        </p:spPr>
      </p:pic>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206993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Amazon </a:t>
            </a:r>
            <a:r>
              <a:rPr lang="sv-SE" dirty="0">
                <a:solidFill>
                  <a:schemeClr val="accent6">
                    <a:lumMod val="50000"/>
                  </a:schemeClr>
                </a:solidFill>
                <a:latin typeface="+mn-lt"/>
              </a:rPr>
              <a:t>Elastic File System (Amazon EFS)</a:t>
            </a:r>
            <a:endParaRPr lang="en-US" dirty="0">
              <a:solidFill>
                <a:schemeClr val="accent6">
                  <a:lumMod val="50000"/>
                </a:schemeClr>
              </a:solidFill>
              <a:latin typeface="+mn-lt"/>
            </a:endParaRP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11247140" y="88286"/>
            <a:ext cx="869711" cy="869711"/>
          </a:xfrm>
          <a:prstGeom prst="rect">
            <a:avLst/>
          </a:prstGeom>
        </p:spPr>
      </p:pic>
      <p:sp>
        <p:nvSpPr>
          <p:cNvPr id="4" name="Rectangle 3"/>
          <p:cNvSpPr/>
          <p:nvPr/>
        </p:nvSpPr>
        <p:spPr>
          <a:xfrm>
            <a:off x="304799" y="963366"/>
            <a:ext cx="11517745" cy="5170646"/>
          </a:xfrm>
          <a:prstGeom prst="rect">
            <a:avLst/>
          </a:prstGeom>
        </p:spPr>
        <p:txBody>
          <a:bodyPr wrap="square">
            <a:spAutoFit/>
          </a:bodyPr>
          <a:lstStyle/>
          <a:p>
            <a:r>
              <a:rPr lang="en-US" sz="2200" dirty="0"/>
              <a:t> EFS is a fully managed File system service that makes it easy to set up and scale file storage in the Amazon Cloud. </a:t>
            </a:r>
          </a:p>
          <a:p>
            <a:pPr marL="742950" lvl="1" indent="-285750">
              <a:buFont typeface="Arial" panose="020B0604020202020204" pitchFamily="34" charset="0"/>
              <a:buChar char="•"/>
            </a:pPr>
            <a:r>
              <a:rPr lang="en-US" sz="2200" dirty="0"/>
              <a:t>Works well for big data and analytics, media processing workflows, content management, web serving, and home directories etc.</a:t>
            </a:r>
          </a:p>
          <a:p>
            <a:pPr marL="742950" lvl="1" indent="-285750">
              <a:buFont typeface="Arial" panose="020B0604020202020204" pitchFamily="34" charset="0"/>
              <a:buChar char="•"/>
            </a:pPr>
            <a:r>
              <a:rPr lang="en-US" sz="2200" dirty="0"/>
              <a:t>Petabyte-scale, low-latency file system</a:t>
            </a:r>
          </a:p>
          <a:p>
            <a:pPr marL="742950" lvl="1" indent="-285750">
              <a:buFont typeface="Arial" panose="020B0604020202020204" pitchFamily="34" charset="0"/>
              <a:buChar char="•"/>
            </a:pPr>
            <a:r>
              <a:rPr lang="en-US" sz="2200" dirty="0"/>
              <a:t>Shared storage</a:t>
            </a:r>
          </a:p>
          <a:p>
            <a:pPr marL="742950" lvl="1" indent="-285750">
              <a:buFont typeface="Arial" panose="020B0604020202020204" pitchFamily="34" charset="0"/>
              <a:buChar char="•"/>
            </a:pPr>
            <a:r>
              <a:rPr lang="en-US" sz="2200" dirty="0"/>
              <a:t>Elastic capacity , easily  it can scale up to petabytes. </a:t>
            </a:r>
          </a:p>
          <a:p>
            <a:pPr marL="742950" lvl="1" indent="-285750">
              <a:buFont typeface="Arial" panose="020B0604020202020204" pitchFamily="34" charset="0"/>
              <a:buChar char="•"/>
            </a:pPr>
            <a:r>
              <a:rPr lang="en-US" sz="2200" dirty="0"/>
              <a:t>Supports Network File System (NFS) versions 4.0 and 4.1 (NFSv4)</a:t>
            </a:r>
          </a:p>
          <a:p>
            <a:pPr marL="742950" lvl="1" indent="-285750">
              <a:buFont typeface="Arial" panose="020B0604020202020204" pitchFamily="34" charset="0"/>
              <a:buChar char="•"/>
            </a:pPr>
            <a:r>
              <a:rPr lang="en-US" sz="2200" dirty="0"/>
              <a:t>Compatible with all Linux-based AMIs for Amazon EC2</a:t>
            </a:r>
          </a:p>
          <a:p>
            <a:pPr marL="742950" lvl="1" indent="-285750">
              <a:buFont typeface="Arial" panose="020B0604020202020204" pitchFamily="34" charset="0"/>
              <a:buChar char="•"/>
            </a:pPr>
            <a:r>
              <a:rPr lang="en-US" sz="2200" dirty="0"/>
              <a:t>Pay for what you use (no pre-provisioning required). </a:t>
            </a:r>
          </a:p>
          <a:p>
            <a:pPr marL="742950" lvl="1" indent="-285750">
              <a:buFont typeface="Arial" panose="020B0604020202020204" pitchFamily="34" charset="0"/>
              <a:buChar char="•"/>
            </a:pPr>
            <a:r>
              <a:rPr lang="en-US" sz="2200" dirty="0"/>
              <a:t>EFS is elastic and grows and shrinks as you add and remove data. </a:t>
            </a:r>
          </a:p>
          <a:p>
            <a:pPr marL="742950" lvl="1" indent="-285750">
              <a:buFont typeface="Arial" panose="020B0604020202020204" pitchFamily="34" charset="0"/>
              <a:buChar char="•"/>
            </a:pPr>
            <a:r>
              <a:rPr lang="en-US" sz="2200" dirty="0"/>
              <a:t>Can concurrently connect 1 to 1000s of EC2 instances, from multiple AZs. </a:t>
            </a:r>
          </a:p>
          <a:p>
            <a:pPr marL="742950" lvl="1" indent="-285750">
              <a:buFont typeface="Arial" panose="020B0604020202020204" pitchFamily="34" charset="0"/>
              <a:buChar char="•"/>
            </a:pPr>
            <a:r>
              <a:rPr lang="en-US" sz="2200" dirty="0"/>
              <a:t>A file system can be accessed concurrently from all AZs in the region where it is located. </a:t>
            </a:r>
          </a:p>
          <a:p>
            <a:pPr marL="742950" lvl="1" indent="-285750">
              <a:buFont typeface="Arial" panose="020B0604020202020204" pitchFamily="34" charset="0"/>
              <a:buChar char="•"/>
            </a:pPr>
            <a:r>
              <a:rPr lang="en-US" sz="2200" dirty="0"/>
              <a:t>Read after write consistency.</a:t>
            </a:r>
          </a:p>
          <a:p>
            <a:pPr marL="742950" lvl="1" indent="-285750">
              <a:buFont typeface="Arial" panose="020B0604020202020204" pitchFamily="34" charset="0"/>
              <a:buChar char="•"/>
            </a:pPr>
            <a:r>
              <a:rPr lang="en-US" sz="2200" dirty="0"/>
              <a:t>Need to create mount targets and choose AZ’s to include (recommended to include all AZ’s).</a:t>
            </a:r>
          </a:p>
        </p:txBody>
      </p:sp>
    </p:spTree>
    <p:custDataLst>
      <p:tags r:id="rId1"/>
    </p:custDataLst>
    <p:extLst>
      <p:ext uri="{BB962C8B-B14F-4D97-AF65-F5344CB8AC3E}">
        <p14:creationId xmlns:p14="http://schemas.microsoft.com/office/powerpoint/2010/main" val="57399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113953" y="1148339"/>
            <a:ext cx="7664884" cy="5491433"/>
          </a:xfrm>
          <a:prstGeom prst="rect">
            <a:avLst/>
          </a:prstGeom>
        </p:spPr>
      </p:pic>
      <p:sp>
        <p:nvSpPr>
          <p:cNvPr id="2" name="Title 1"/>
          <p:cNvSpPr>
            <a:spLocks noGrp="1"/>
          </p:cNvSpPr>
          <p:nvPr>
            <p:ph type="title" idx="4294967295"/>
          </p:nvPr>
        </p:nvSpPr>
        <p:spPr>
          <a:xfrm>
            <a:off x="0" y="365125"/>
            <a:ext cx="9034463" cy="474663"/>
          </a:xfrm>
        </p:spPr>
        <p:txBody>
          <a:bodyPr>
            <a:noAutofit/>
          </a:bodyPr>
          <a:lstStyle/>
          <a:p>
            <a:r>
              <a:rPr lang="en-US" sz="4800" b="1" dirty="0">
                <a:solidFill>
                  <a:schemeClr val="accent6">
                    <a:lumMod val="50000"/>
                  </a:schemeClr>
                </a:solidFill>
              </a:rPr>
              <a:t>Amazon EFS architecture</a:t>
            </a:r>
          </a:p>
        </p:txBody>
      </p:sp>
      <p:pic>
        <p:nvPicPr>
          <p:cNvPr id="3" name="Picture 2"/>
          <p:cNvPicPr>
            <a:picLocks noChangeAspect="1"/>
          </p:cNvPicPr>
          <p:nvPr/>
        </p:nvPicPr>
        <p:blipFill>
          <a:blip r:embed="rId5"/>
          <a:stretch>
            <a:fillRect/>
          </a:stretch>
        </p:blipFill>
        <p:spPr>
          <a:xfrm>
            <a:off x="11248098" y="74407"/>
            <a:ext cx="871804" cy="871804"/>
          </a:xfrm>
          <a:prstGeom prst="rect">
            <a:avLst/>
          </a:prstGeom>
        </p:spPr>
      </p:pic>
      <p:sp>
        <p:nvSpPr>
          <p:cNvPr id="41" name="Left Arrow 40"/>
          <p:cNvSpPr/>
          <p:nvPr/>
        </p:nvSpPr>
        <p:spPr>
          <a:xfrm rot="10800000">
            <a:off x="2688449" y="4054764"/>
            <a:ext cx="2243768" cy="192438"/>
          </a:xfrm>
          <a:prstGeom prst="leftArrow">
            <a:avLst>
              <a:gd name="adj1" fmla="val 0"/>
              <a:gd name="adj2" fmla="val 50000"/>
            </a:avLst>
          </a:prstGeom>
          <a:solidFill>
            <a:schemeClr val="accent6">
              <a:lumMod val="50000"/>
            </a:schemeClr>
          </a:solidFill>
          <a:ln>
            <a:solidFill>
              <a:schemeClr val="accent6">
                <a:lumMod val="50000"/>
              </a:schemeClr>
            </a:solidFill>
          </a:ln>
          <a:effectLst>
            <a:glow rad="101600">
              <a:schemeClr val="accent6">
                <a:lumMod val="5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480540" y="3965861"/>
            <a:ext cx="2069797" cy="646331"/>
          </a:xfrm>
          <a:prstGeom prst="rect">
            <a:avLst/>
          </a:prstGeom>
        </p:spPr>
        <p:txBody>
          <a:bodyPr wrap="none">
            <a:spAutoFit/>
          </a:bodyPr>
          <a:lstStyle/>
          <a:p>
            <a:r>
              <a:rPr lang="en-US" dirty="0"/>
              <a:t>Can only one per AZ</a:t>
            </a:r>
          </a:p>
          <a:p>
            <a:r>
              <a:rPr lang="en-US" dirty="0"/>
              <a:t>/</a:t>
            </a:r>
            <a:r>
              <a:rPr lang="en-US" dirty="0" err="1"/>
              <a:t>mnt</a:t>
            </a:r>
            <a:r>
              <a:rPr lang="en-US" dirty="0"/>
              <a:t>/</a:t>
            </a:r>
            <a:r>
              <a:rPr lang="en-US" dirty="0" err="1"/>
              <a:t>efs</a:t>
            </a:r>
            <a:endParaRPr lang="en-US" dirty="0"/>
          </a:p>
        </p:txBody>
      </p:sp>
    </p:spTree>
    <p:custDataLst>
      <p:tags r:id="rId1"/>
    </p:custDataLst>
    <p:extLst>
      <p:ext uri="{BB962C8B-B14F-4D97-AF65-F5344CB8AC3E}">
        <p14:creationId xmlns:p14="http://schemas.microsoft.com/office/powerpoint/2010/main" val="394748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10000" fill="hold" grpId="0" nodeType="withEffect">
                                  <p:stCondLst>
                                    <p:cond delay="1000"/>
                                  </p:stCondLst>
                                  <p:childTnLst>
                                    <p:animRot by="120000">
                                      <p:cBhvr>
                                        <p:cTn id="6" dur="100" fill="hold">
                                          <p:stCondLst>
                                            <p:cond delay="0"/>
                                          </p:stCondLst>
                                        </p:cTn>
                                        <p:tgtEl>
                                          <p:spTgt spid="41"/>
                                        </p:tgtEl>
                                        <p:attrNameLst>
                                          <p:attrName>r</p:attrName>
                                        </p:attrNameLst>
                                      </p:cBhvr>
                                    </p:animRot>
                                    <p:animRot by="-240000">
                                      <p:cBhvr>
                                        <p:cTn id="7" dur="200" fill="hold">
                                          <p:stCondLst>
                                            <p:cond delay="200"/>
                                          </p:stCondLst>
                                        </p:cTn>
                                        <p:tgtEl>
                                          <p:spTgt spid="41"/>
                                        </p:tgtEl>
                                        <p:attrNameLst>
                                          <p:attrName>r</p:attrName>
                                        </p:attrNameLst>
                                      </p:cBhvr>
                                    </p:animRot>
                                    <p:animRot by="240000">
                                      <p:cBhvr>
                                        <p:cTn id="8" dur="200" fill="hold">
                                          <p:stCondLst>
                                            <p:cond delay="400"/>
                                          </p:stCondLst>
                                        </p:cTn>
                                        <p:tgtEl>
                                          <p:spTgt spid="41"/>
                                        </p:tgtEl>
                                        <p:attrNameLst>
                                          <p:attrName>r</p:attrName>
                                        </p:attrNameLst>
                                      </p:cBhvr>
                                    </p:animRot>
                                    <p:animRot by="-240000">
                                      <p:cBhvr>
                                        <p:cTn id="9" dur="200" fill="hold">
                                          <p:stCondLst>
                                            <p:cond delay="600"/>
                                          </p:stCondLst>
                                        </p:cTn>
                                        <p:tgtEl>
                                          <p:spTgt spid="41"/>
                                        </p:tgtEl>
                                        <p:attrNameLst>
                                          <p:attrName>r</p:attrName>
                                        </p:attrNameLst>
                                      </p:cBhvr>
                                    </p:animRot>
                                    <p:animRot by="120000">
                                      <p:cBhvr>
                                        <p:cTn id="10" dur="200" fill="hold">
                                          <p:stCondLst>
                                            <p:cond delay="800"/>
                                          </p:stCondLst>
                                        </p:cTn>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Amazon </a:t>
            </a:r>
            <a:r>
              <a:rPr lang="sv-SE" dirty="0">
                <a:solidFill>
                  <a:schemeClr val="accent6">
                    <a:lumMod val="50000"/>
                  </a:schemeClr>
                </a:solidFill>
                <a:latin typeface="+mn-lt"/>
              </a:rPr>
              <a:t>Elastic File System (Amazon EFS)</a:t>
            </a:r>
            <a:endParaRPr lang="en-US" dirty="0">
              <a:solidFill>
                <a:schemeClr val="accent6">
                  <a:lumMod val="50000"/>
                </a:schemeClr>
              </a:solidFill>
              <a:latin typeface="+mn-lt"/>
            </a:endParaRP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11247140" y="88286"/>
            <a:ext cx="869711" cy="869711"/>
          </a:xfrm>
          <a:prstGeom prst="rect">
            <a:avLst/>
          </a:prstGeom>
        </p:spPr>
      </p:pic>
      <p:sp>
        <p:nvSpPr>
          <p:cNvPr id="4" name="Rectangle 3"/>
          <p:cNvSpPr/>
          <p:nvPr/>
        </p:nvSpPr>
        <p:spPr>
          <a:xfrm>
            <a:off x="314036" y="1323584"/>
            <a:ext cx="11517745" cy="2123658"/>
          </a:xfrm>
          <a:prstGeom prst="rect">
            <a:avLst/>
          </a:prstGeom>
        </p:spPr>
        <p:txBody>
          <a:bodyPr wrap="square">
            <a:spAutoFit/>
          </a:bodyPr>
          <a:lstStyle/>
          <a:p>
            <a:pPr marL="342900" indent="-342900">
              <a:buFont typeface="Arial" panose="020B0604020202020204" pitchFamily="34" charset="0"/>
              <a:buChar char="•"/>
            </a:pPr>
            <a:r>
              <a:rPr lang="en-US" sz="2200" dirty="0"/>
              <a:t>EFS provides a NFSv4.1-compliant </a:t>
            </a:r>
            <a:r>
              <a:rPr lang="en-US" sz="2200" dirty="0" err="1"/>
              <a:t>filesystem</a:t>
            </a:r>
            <a:r>
              <a:rPr lang="en-US" sz="2200" dirty="0"/>
              <a:t> that can be shared between Linux</a:t>
            </a:r>
          </a:p>
          <a:p>
            <a:pPr marL="342900" indent="-342900">
              <a:buFont typeface="Arial" panose="020B0604020202020204" pitchFamily="34" charset="0"/>
              <a:buChar char="•"/>
            </a:pPr>
            <a:r>
              <a:rPr lang="en-US" sz="2200" dirty="0"/>
              <a:t>EC2 instances in different availability zones.</a:t>
            </a:r>
          </a:p>
          <a:p>
            <a:pPr marL="342900" indent="-342900">
              <a:buFont typeface="Arial" panose="020B0604020202020204" pitchFamily="34" charset="0"/>
              <a:buChar char="•"/>
            </a:pPr>
            <a:r>
              <a:rPr lang="en-US" sz="2200" dirty="0"/>
              <a:t>EFS mount targets are bound to an availability zone and are protected by security groups.</a:t>
            </a:r>
          </a:p>
          <a:p>
            <a:pPr marL="342900" indent="-342900">
              <a:buFont typeface="Arial" panose="020B0604020202020204" pitchFamily="34" charset="0"/>
              <a:buChar char="•"/>
            </a:pPr>
            <a:r>
              <a:rPr lang="en-US" sz="2200" dirty="0"/>
              <a:t>You need at least two mount targets in different AZs for high availability.</a:t>
            </a:r>
          </a:p>
          <a:p>
            <a:pPr marL="342900" indent="-342900">
              <a:buFont typeface="Arial" panose="020B0604020202020204" pitchFamily="34" charset="0"/>
              <a:buChar char="•"/>
            </a:pPr>
            <a:r>
              <a:rPr lang="en-US" sz="2200" dirty="0"/>
              <a:t>EFS does </a:t>
            </a:r>
            <a:r>
              <a:rPr lang="en-US" sz="2200" b="1" i="1" dirty="0">
                <a:solidFill>
                  <a:schemeClr val="accent6">
                    <a:lumMod val="50000"/>
                  </a:schemeClr>
                </a:solidFill>
              </a:rPr>
              <a:t>not provide snapshots </a:t>
            </a:r>
            <a:r>
              <a:rPr lang="en-US" sz="2200" dirty="0"/>
              <a:t>for point-in-time recovery.</a:t>
            </a:r>
          </a:p>
          <a:p>
            <a:pPr marL="342900" indent="-342900">
              <a:buFont typeface="Arial" panose="020B0604020202020204" pitchFamily="34" charset="0"/>
              <a:buChar char="•"/>
            </a:pPr>
            <a:r>
              <a:rPr lang="en-US" sz="2200" dirty="0"/>
              <a:t>Data that is stored in EFS is replicated across multiple AZs.</a:t>
            </a:r>
          </a:p>
        </p:txBody>
      </p:sp>
      <p:pic>
        <p:nvPicPr>
          <p:cNvPr id="5" name="Picture 4"/>
          <p:cNvPicPr>
            <a:picLocks noChangeAspect="1"/>
          </p:cNvPicPr>
          <p:nvPr/>
        </p:nvPicPr>
        <p:blipFill>
          <a:blip r:embed="rId5"/>
          <a:stretch>
            <a:fillRect/>
          </a:stretch>
        </p:blipFill>
        <p:spPr>
          <a:xfrm>
            <a:off x="7379855" y="3110628"/>
            <a:ext cx="4812146" cy="3373299"/>
          </a:xfrm>
          <a:prstGeom prst="rect">
            <a:avLst/>
          </a:prstGeom>
        </p:spPr>
      </p:pic>
    </p:spTree>
    <p:custDataLst>
      <p:tags r:id="rId1"/>
    </p:custDataLst>
    <p:extLst>
      <p:ext uri="{BB962C8B-B14F-4D97-AF65-F5344CB8AC3E}">
        <p14:creationId xmlns:p14="http://schemas.microsoft.com/office/powerpoint/2010/main" val="751231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
            <a:ext cx="9034463" cy="839788"/>
          </a:xfrm>
        </p:spPr>
        <p:txBody>
          <a:bodyPr>
            <a:normAutofit/>
          </a:bodyPr>
          <a:lstStyle/>
          <a:p>
            <a:r>
              <a:rPr lang="en-US" b="1" dirty="0">
                <a:solidFill>
                  <a:schemeClr val="accent6">
                    <a:lumMod val="50000"/>
                  </a:schemeClr>
                </a:solidFill>
              </a:rPr>
              <a:t>Amazon EFS implementation</a:t>
            </a:r>
          </a:p>
        </p:txBody>
      </p:sp>
      <p:sp>
        <p:nvSpPr>
          <p:cNvPr id="4" name="Rectangle 3"/>
          <p:cNvSpPr/>
          <p:nvPr/>
        </p:nvSpPr>
        <p:spPr>
          <a:xfrm>
            <a:off x="166255" y="979055"/>
            <a:ext cx="11859490" cy="5632311"/>
          </a:xfrm>
          <a:prstGeom prst="rect">
            <a:avLst/>
          </a:prstGeom>
        </p:spPr>
        <p:txBody>
          <a:bodyPr wrap="square">
            <a:spAutoFit/>
          </a:bodyPr>
          <a:lstStyle/>
          <a:p>
            <a:r>
              <a:rPr lang="en-US" sz="2400" dirty="0"/>
              <a:t>You must below steps to create and use your first Amazon EFS file system, mount it on an Amazon EC2 instance in your VPC, and test the end-to-end setup: </a:t>
            </a:r>
          </a:p>
          <a:p>
            <a:endParaRPr lang="en-US" sz="2400" dirty="0"/>
          </a:p>
          <a:p>
            <a:pPr marL="342900" indent="-342900">
              <a:buFont typeface="+mj-lt"/>
              <a:buAutoNum type="arabicPeriod"/>
            </a:pPr>
            <a:r>
              <a:rPr lang="en-US" sz="2400" dirty="0"/>
              <a:t>Create your Amazon EC2 resources and launch your instance. (Before you can launch and connect to an Amazon EC2 instance, you must create a key pair, unless you already have one.)</a:t>
            </a:r>
          </a:p>
          <a:p>
            <a:pPr marL="342900" indent="-342900">
              <a:buFont typeface="+mj-lt"/>
              <a:buAutoNum type="arabicPeriod"/>
            </a:pPr>
            <a:r>
              <a:rPr lang="en-US" sz="2400" dirty="0"/>
              <a:t>Create your Amazon EFS file system.</a:t>
            </a:r>
          </a:p>
          <a:p>
            <a:pPr marL="342900" indent="-342900">
              <a:buFont typeface="+mj-lt"/>
              <a:buAutoNum type="arabicPeriod"/>
            </a:pPr>
            <a:r>
              <a:rPr lang="en-US" sz="2400" dirty="0"/>
              <a:t>In the appropriate subnets, </a:t>
            </a:r>
            <a:r>
              <a:rPr lang="en-US" sz="2400" b="1" i="1" dirty="0">
                <a:solidFill>
                  <a:schemeClr val="accent6">
                    <a:lumMod val="50000"/>
                  </a:schemeClr>
                </a:solidFill>
              </a:rPr>
              <a:t>create your mount targets.</a:t>
            </a:r>
          </a:p>
          <a:p>
            <a:pPr marL="971550" lvl="1" indent="-514350">
              <a:buFont typeface="+mj-lt"/>
              <a:buAutoNum type="romanLcPeriod"/>
            </a:pPr>
            <a:r>
              <a:rPr lang="en-US" sz="2400" b="1" i="1" dirty="0">
                <a:solidFill>
                  <a:schemeClr val="accent6">
                    <a:lumMod val="50000"/>
                  </a:schemeClr>
                </a:solidFill>
              </a:rPr>
              <a:t>Each mount target has the following properties: </a:t>
            </a:r>
          </a:p>
          <a:p>
            <a:pPr marL="971550" lvl="1" indent="-514350">
              <a:buFont typeface="+mj-lt"/>
              <a:buAutoNum type="romanLcPeriod"/>
            </a:pPr>
            <a:r>
              <a:rPr lang="en-US" sz="2400" b="1" i="1" dirty="0">
                <a:solidFill>
                  <a:schemeClr val="accent6">
                    <a:lumMod val="50000"/>
                  </a:schemeClr>
                </a:solidFill>
              </a:rPr>
              <a:t>The mount target ID</a:t>
            </a:r>
          </a:p>
          <a:p>
            <a:pPr marL="971550" lvl="1" indent="-514350">
              <a:buFont typeface="+mj-lt"/>
              <a:buAutoNum type="romanLcPeriod"/>
            </a:pPr>
            <a:r>
              <a:rPr lang="en-US" sz="2400" b="1" i="1" dirty="0">
                <a:solidFill>
                  <a:schemeClr val="accent6">
                    <a:lumMod val="50000"/>
                  </a:schemeClr>
                </a:solidFill>
              </a:rPr>
              <a:t>The subnet ID for the subnet where it was created</a:t>
            </a:r>
          </a:p>
          <a:p>
            <a:pPr marL="971550" lvl="1" indent="-514350">
              <a:buFont typeface="+mj-lt"/>
              <a:buAutoNum type="romanLcPeriod"/>
            </a:pPr>
            <a:r>
              <a:rPr lang="en-US" sz="2400" b="1" i="1" dirty="0">
                <a:solidFill>
                  <a:schemeClr val="accent6">
                    <a:lumMod val="50000"/>
                  </a:schemeClr>
                </a:solidFill>
              </a:rPr>
              <a:t>The file system ID for the file system where it was created</a:t>
            </a:r>
          </a:p>
          <a:p>
            <a:pPr marL="971550" lvl="1" indent="-514350">
              <a:buFont typeface="+mj-lt"/>
              <a:buAutoNum type="romanLcPeriod"/>
            </a:pPr>
            <a:r>
              <a:rPr lang="en-US" sz="2400" b="1" i="1" dirty="0">
                <a:solidFill>
                  <a:schemeClr val="accent6">
                    <a:lumMod val="50000"/>
                  </a:schemeClr>
                </a:solidFill>
              </a:rPr>
              <a:t>An IP address where the file system can be mounted</a:t>
            </a:r>
          </a:p>
          <a:p>
            <a:pPr marL="971550" lvl="1" indent="-514350">
              <a:buFont typeface="+mj-lt"/>
              <a:buAutoNum type="romanLcPeriod"/>
            </a:pPr>
            <a:r>
              <a:rPr lang="en-US" sz="2400" b="1" i="1" dirty="0">
                <a:solidFill>
                  <a:schemeClr val="accent6">
                    <a:lumMod val="50000"/>
                  </a:schemeClr>
                </a:solidFill>
              </a:rPr>
              <a:t>The mount target state</a:t>
            </a:r>
          </a:p>
          <a:p>
            <a:pPr marL="342900" indent="-342900">
              <a:buFont typeface="+mj-lt"/>
              <a:buAutoNum type="arabicPeriod"/>
            </a:pPr>
            <a:r>
              <a:rPr lang="en-US" sz="2400" dirty="0"/>
              <a:t>Next, connect to your Amazon EC2 instance and mount the Amazon EFS file system.</a:t>
            </a:r>
          </a:p>
        </p:txBody>
      </p:sp>
      <p:pic>
        <p:nvPicPr>
          <p:cNvPr id="5" name="Picture 4"/>
          <p:cNvPicPr>
            <a:picLocks noChangeAspect="1"/>
          </p:cNvPicPr>
          <p:nvPr/>
        </p:nvPicPr>
        <p:blipFill>
          <a:blip r:embed="rId4"/>
          <a:stretch>
            <a:fillRect/>
          </a:stretch>
        </p:blipFill>
        <p:spPr>
          <a:xfrm>
            <a:off x="11247140" y="88286"/>
            <a:ext cx="869711" cy="869711"/>
          </a:xfrm>
          <a:prstGeom prst="rect">
            <a:avLst/>
          </a:prstGeom>
        </p:spPr>
      </p:pic>
    </p:spTree>
    <p:custDataLst>
      <p:tags r:id="rId1"/>
    </p:custDataLst>
    <p:extLst>
      <p:ext uri="{BB962C8B-B14F-4D97-AF65-F5344CB8AC3E}">
        <p14:creationId xmlns:p14="http://schemas.microsoft.com/office/powerpoint/2010/main" val="122785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Amazon </a:t>
            </a:r>
            <a:r>
              <a:rPr lang="sv-SE" dirty="0">
                <a:solidFill>
                  <a:schemeClr val="accent6">
                    <a:lumMod val="50000"/>
                  </a:schemeClr>
                </a:solidFill>
                <a:latin typeface="+mn-lt"/>
              </a:rPr>
              <a:t>Storage Solutions</a:t>
            </a:r>
            <a:endParaRPr lang="en-US" dirty="0">
              <a:solidFill>
                <a:schemeClr val="accent6">
                  <a:lumMod val="50000"/>
                </a:schemeClr>
              </a:solidFill>
              <a:latin typeface="+mn-lt"/>
            </a:endParaRP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p:cNvPicPr>
            <a:picLocks noChangeAspect="1"/>
          </p:cNvPicPr>
          <p:nvPr/>
        </p:nvPicPr>
        <p:blipFill>
          <a:blip r:embed="rId4"/>
          <a:stretch>
            <a:fillRect/>
          </a:stretch>
        </p:blipFill>
        <p:spPr>
          <a:xfrm>
            <a:off x="11247140" y="88286"/>
            <a:ext cx="869711" cy="869711"/>
          </a:xfrm>
          <a:prstGeom prst="rect">
            <a:avLst/>
          </a:prstGeom>
        </p:spPr>
      </p:pic>
      <p:pic>
        <p:nvPicPr>
          <p:cNvPr id="4" name="Picture 3"/>
          <p:cNvPicPr>
            <a:picLocks noChangeAspect="1"/>
          </p:cNvPicPr>
          <p:nvPr/>
        </p:nvPicPr>
        <p:blipFill>
          <a:blip r:embed="rId5"/>
          <a:stretch>
            <a:fillRect/>
          </a:stretch>
        </p:blipFill>
        <p:spPr>
          <a:xfrm>
            <a:off x="350981" y="846570"/>
            <a:ext cx="7737764" cy="5659269"/>
          </a:xfrm>
          <a:prstGeom prst="rect">
            <a:avLst/>
          </a:prstGeom>
        </p:spPr>
      </p:pic>
    </p:spTree>
    <p:custDataLst>
      <p:tags r:id="rId1"/>
    </p:custDataLst>
    <p:extLst>
      <p:ext uri="{BB962C8B-B14F-4D97-AF65-F5344CB8AC3E}">
        <p14:creationId xmlns:p14="http://schemas.microsoft.com/office/powerpoint/2010/main" val="285152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1B4861-DEB6-8811-6B0B-3A77E761DBB1}"/>
              </a:ext>
            </a:extLst>
          </p:cNvPr>
          <p:cNvSpPr txBox="1">
            <a:spLocks/>
          </p:cNvSpPr>
          <p:nvPr/>
        </p:nvSpPr>
        <p:spPr>
          <a:xfrm>
            <a:off x="75158" y="0"/>
            <a:ext cx="12116842" cy="958241"/>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70AD47">
                    <a:lumMod val="50000"/>
                  </a:srgbClr>
                </a:solidFill>
                <a:effectLst/>
                <a:uLnTx/>
                <a:uFillTx/>
                <a:latin typeface="Calibri Light" panose="020F0302020204030204"/>
                <a:ea typeface="+mj-ea"/>
                <a:cs typeface="+mj-cs"/>
              </a:rPr>
              <a:t>Module Objectives</a:t>
            </a:r>
          </a:p>
        </p:txBody>
      </p:sp>
      <p:sp>
        <p:nvSpPr>
          <p:cNvPr id="7" name="Rectangle 6">
            <a:extLst>
              <a:ext uri="{FF2B5EF4-FFF2-40B4-BE49-F238E27FC236}">
                <a16:creationId xmlns:a16="http://schemas.microsoft.com/office/drawing/2014/main" id="{B3C56530-A068-33FE-F175-FEA674A2E59D}"/>
              </a:ext>
            </a:extLst>
          </p:cNvPr>
          <p:cNvSpPr/>
          <p:nvPr/>
        </p:nvSpPr>
        <p:spPr>
          <a:xfrm>
            <a:off x="1" y="0"/>
            <a:ext cx="75156" cy="6858000"/>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5694C98-680E-1D4E-5F62-0C5D323C621D}"/>
              </a:ext>
            </a:extLst>
          </p:cNvPr>
          <p:cNvSpPr txBox="1"/>
          <p:nvPr/>
        </p:nvSpPr>
        <p:spPr>
          <a:xfrm>
            <a:off x="526408" y="1033657"/>
            <a:ext cx="11361421" cy="5909310"/>
          </a:xfrm>
          <a:prstGeom prst="rect">
            <a:avLst/>
          </a:prstGeom>
          <a:noFill/>
        </p:spPr>
        <p:txBody>
          <a:bodyPr wrap="square" rtlCol="0">
            <a:spAutoFit/>
          </a:bodyPr>
          <a:lstStyle/>
          <a:p>
            <a:r>
              <a:rPr lang="en-US" sz="2400" dirty="0"/>
              <a:t>You should be able to answer the below questions end of this module.</a:t>
            </a:r>
          </a:p>
          <a:p>
            <a:pPr marL="342900" indent="-342900">
              <a:buFont typeface="Arial" panose="020B0604020202020204" pitchFamily="34" charset="0"/>
              <a:buChar char="•"/>
            </a:pPr>
            <a:r>
              <a:rPr lang="en-US" sz="2400" dirty="0"/>
              <a:t>After completing this module, you should be able to:</a:t>
            </a:r>
          </a:p>
          <a:p>
            <a:pPr marL="342900" indent="-342900">
              <a:buFont typeface="Arial" panose="020B0604020202020204" pitchFamily="34" charset="0"/>
              <a:buChar char="•"/>
            </a:pPr>
            <a:r>
              <a:rPr lang="en-US" sz="2400" dirty="0"/>
              <a:t>Identify the different types of storage</a:t>
            </a:r>
          </a:p>
          <a:p>
            <a:pPr marL="342900" indent="-342900">
              <a:buFont typeface="Arial" panose="020B0604020202020204" pitchFamily="34" charset="0"/>
              <a:buChar char="•"/>
            </a:pPr>
            <a:r>
              <a:rPr lang="en-US" sz="2400" dirty="0"/>
              <a:t>Explain Amazon S3</a:t>
            </a:r>
          </a:p>
          <a:p>
            <a:pPr marL="342900" indent="-342900">
              <a:buFont typeface="Arial" panose="020B0604020202020204" pitchFamily="34" charset="0"/>
              <a:buChar char="•"/>
            </a:pPr>
            <a:r>
              <a:rPr lang="en-US" sz="2400" dirty="0"/>
              <a:t>Identify the functionality in Amazon S3</a:t>
            </a:r>
          </a:p>
          <a:p>
            <a:pPr marL="342900" indent="-342900">
              <a:buFont typeface="Arial" panose="020B0604020202020204" pitchFamily="34" charset="0"/>
              <a:buChar char="•"/>
            </a:pPr>
            <a:r>
              <a:rPr lang="en-US" sz="2400" dirty="0"/>
              <a:t>Explain Amazon EBS</a:t>
            </a:r>
          </a:p>
          <a:p>
            <a:pPr marL="342900" indent="-342900">
              <a:buFont typeface="Arial" panose="020B0604020202020204" pitchFamily="34" charset="0"/>
              <a:buChar char="•"/>
            </a:pPr>
            <a:r>
              <a:rPr lang="en-US" sz="2400" dirty="0"/>
              <a:t>Identify the functionality in Amazon EBS</a:t>
            </a:r>
          </a:p>
          <a:p>
            <a:pPr marL="342900" indent="-342900">
              <a:buFont typeface="Arial" panose="020B0604020202020204" pitchFamily="34" charset="0"/>
              <a:buChar char="•"/>
            </a:pPr>
            <a:r>
              <a:rPr lang="en-US" sz="2400" dirty="0"/>
              <a:t>Perform functions in Amazon EBS to build an Amazon EC2 storage solution </a:t>
            </a:r>
          </a:p>
          <a:p>
            <a:pPr marL="342900" indent="-342900">
              <a:buFont typeface="Arial" panose="020B0604020202020204" pitchFamily="34" charset="0"/>
              <a:buChar char="•"/>
            </a:pPr>
            <a:r>
              <a:rPr lang="en-US" sz="2400" dirty="0"/>
              <a:t>Explain Amazon EFS</a:t>
            </a:r>
          </a:p>
          <a:p>
            <a:pPr marL="342900" indent="-342900">
              <a:buFont typeface="Arial" panose="020B0604020202020204" pitchFamily="34" charset="0"/>
              <a:buChar char="•"/>
            </a:pPr>
            <a:r>
              <a:rPr lang="en-US" sz="2400" dirty="0"/>
              <a:t>Identify the functionality in Amazon EFS</a:t>
            </a:r>
          </a:p>
          <a:p>
            <a:pPr marL="342900" indent="-342900">
              <a:buFont typeface="Arial" panose="020B0604020202020204" pitchFamily="34" charset="0"/>
              <a:buChar char="•"/>
            </a:pPr>
            <a:r>
              <a:rPr lang="en-US" sz="2400" dirty="0"/>
              <a:t>Explain Amazon S3 Glacier</a:t>
            </a:r>
          </a:p>
          <a:p>
            <a:pPr marL="342900" indent="-342900">
              <a:buFont typeface="Arial" panose="020B0604020202020204" pitchFamily="34" charset="0"/>
              <a:buChar char="•"/>
            </a:pPr>
            <a:r>
              <a:rPr lang="en-US" sz="2400" dirty="0"/>
              <a:t>Identify the functionality in Amazon S3 Glacier</a:t>
            </a:r>
          </a:p>
          <a:p>
            <a:pPr marL="342900" indent="-342900">
              <a:buFont typeface="Arial" panose="020B0604020202020204" pitchFamily="34" charset="0"/>
              <a:buChar char="•"/>
            </a:pPr>
            <a:r>
              <a:rPr lang="en-US" sz="2400" dirty="0"/>
              <a:t>Differentiate between Amazon EBS, Amazon S3, Amazon EFS, and Amazon S3 Glacier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1129029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fontScale="90000"/>
          </a:bodyPr>
          <a:lstStyle/>
          <a:p>
            <a:r>
              <a:rPr lang="en-US" dirty="0">
                <a:solidFill>
                  <a:schemeClr val="accent6">
                    <a:lumMod val="50000"/>
                  </a:schemeClr>
                </a:solidFill>
                <a:latin typeface="+mn-lt"/>
              </a:rPr>
              <a:t>Amazon </a:t>
            </a:r>
            <a:r>
              <a:rPr lang="sv-SE" dirty="0">
                <a:solidFill>
                  <a:schemeClr val="accent6">
                    <a:lumMod val="50000"/>
                  </a:schemeClr>
                </a:solidFill>
                <a:latin typeface="+mn-lt"/>
              </a:rPr>
              <a:t>Simple Storage Solution (Amazon S3)</a:t>
            </a:r>
            <a:endParaRPr lang="en-US" dirty="0">
              <a:solidFill>
                <a:schemeClr val="accent6">
                  <a:lumMod val="50000"/>
                </a:schemeClr>
              </a:solidFill>
              <a:latin typeface="+mn-lt"/>
            </a:endParaRP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p:cNvPicPr>
            <a:picLocks noChangeAspect="1"/>
          </p:cNvPicPr>
          <p:nvPr/>
        </p:nvPicPr>
        <p:blipFill>
          <a:blip r:embed="rId4"/>
          <a:stretch>
            <a:fillRect/>
          </a:stretch>
        </p:blipFill>
        <p:spPr>
          <a:xfrm>
            <a:off x="11072280" y="92364"/>
            <a:ext cx="1001956" cy="1001956"/>
          </a:xfrm>
          <a:prstGeom prst="rect">
            <a:avLst/>
          </a:prstGeom>
        </p:spPr>
      </p:pic>
      <p:sp>
        <p:nvSpPr>
          <p:cNvPr id="6" name="Rectangle 5"/>
          <p:cNvSpPr/>
          <p:nvPr/>
        </p:nvSpPr>
        <p:spPr>
          <a:xfrm>
            <a:off x="168412" y="1175271"/>
            <a:ext cx="11659793" cy="5262979"/>
          </a:xfrm>
          <a:prstGeom prst="rect">
            <a:avLst/>
          </a:prstGeom>
        </p:spPr>
        <p:txBody>
          <a:bodyPr wrap="square">
            <a:spAutoFit/>
          </a:bodyPr>
          <a:lstStyle/>
          <a:p>
            <a:pPr marL="342900" indent="-342900">
              <a:buFont typeface="Arial" panose="020B0604020202020204" pitchFamily="34" charset="0"/>
              <a:buChar char="•"/>
            </a:pPr>
            <a:r>
              <a:rPr lang="en-US" sz="2400" dirty="0"/>
              <a:t>Amazon S3 is object storage built to store and retrieve any amount of data from anywhere – web sites and mobile apps, corporate applications and data from </a:t>
            </a:r>
            <a:r>
              <a:rPr lang="en-US" sz="2400" dirty="0" err="1"/>
              <a:t>IoT</a:t>
            </a:r>
            <a:r>
              <a:rPr lang="en-US" sz="2400" dirty="0"/>
              <a:t> sensors or devices.</a:t>
            </a:r>
          </a:p>
          <a:p>
            <a:pPr marL="342900" indent="-342900">
              <a:buFont typeface="Arial" panose="020B0604020202020204" pitchFamily="34" charset="0"/>
              <a:buChar char="•"/>
            </a:pPr>
            <a:r>
              <a:rPr lang="en-US" sz="2400" dirty="0"/>
              <a:t>You can store any type of file in S3.</a:t>
            </a:r>
          </a:p>
          <a:p>
            <a:pPr marL="342900" indent="-342900">
              <a:buFont typeface="Arial" panose="020B0604020202020204" pitchFamily="34" charset="0"/>
              <a:buChar char="•"/>
            </a:pPr>
            <a:r>
              <a:rPr lang="en-US" sz="2400" dirty="0"/>
              <a:t>S3 is designed to deliver 99.999999999% durability, and stores data for millions of applications used by market leaders in every industry.</a:t>
            </a:r>
          </a:p>
          <a:p>
            <a:pPr marL="342900" indent="-342900">
              <a:buFont typeface="Arial" panose="020B0604020202020204" pitchFamily="34" charset="0"/>
              <a:buChar char="•"/>
            </a:pPr>
            <a:r>
              <a:rPr lang="en-US" sz="2400" dirty="0"/>
              <a:t>S3 provides comprehensive security and compliance capabilities that meet even the most stringent regulatory requirements.</a:t>
            </a:r>
          </a:p>
          <a:p>
            <a:pPr marL="342900" indent="-342900">
              <a:buFont typeface="Arial" panose="020B0604020202020204" pitchFamily="34" charset="0"/>
              <a:buChar char="•"/>
            </a:pPr>
            <a:r>
              <a:rPr lang="en-US" sz="2400" dirty="0"/>
              <a:t>S3 gives customers flexibility in the way they manage data for cost optimization, access control, and compliance.</a:t>
            </a:r>
          </a:p>
          <a:p>
            <a:pPr marL="342900" indent="-342900">
              <a:buFont typeface="Arial" panose="020B0604020202020204" pitchFamily="34" charset="0"/>
              <a:buChar char="•"/>
            </a:pPr>
            <a:r>
              <a:rPr lang="en-US" sz="2400" dirty="0"/>
              <a:t>Files can be anywhere from 0 bytes to 5 TB.</a:t>
            </a:r>
          </a:p>
          <a:p>
            <a:pPr marL="342900" indent="-342900">
              <a:buFont typeface="Arial" panose="020B0604020202020204" pitchFamily="34" charset="0"/>
              <a:buChar char="•"/>
            </a:pPr>
            <a:r>
              <a:rPr lang="en-US" sz="2400" dirty="0"/>
              <a:t>There is unlimited storage available.</a:t>
            </a:r>
          </a:p>
          <a:p>
            <a:pPr marL="342900" indent="-342900">
              <a:buFont typeface="Arial" panose="020B0604020202020204" pitchFamily="34" charset="0"/>
              <a:buChar char="•"/>
            </a:pPr>
            <a:r>
              <a:rPr lang="en-US" sz="2400" dirty="0"/>
              <a:t>Files are stored in buckets.</a:t>
            </a:r>
          </a:p>
          <a:p>
            <a:pPr marL="342900" indent="-342900">
              <a:buFont typeface="Arial" panose="020B0604020202020204" pitchFamily="34" charset="0"/>
              <a:buChar char="•"/>
            </a:pPr>
            <a:r>
              <a:rPr lang="en-US" sz="2400" dirty="0"/>
              <a:t>Buckets are root level folders. </a:t>
            </a:r>
          </a:p>
          <a:p>
            <a:pPr marL="342900" indent="-342900">
              <a:buFont typeface="Arial" panose="020B0604020202020204" pitchFamily="34" charset="0"/>
              <a:buChar char="•"/>
            </a:pPr>
            <a:r>
              <a:rPr lang="en-US" sz="2400" dirty="0"/>
              <a:t>S3 is a universal namespace so bucket names must be unique globally.</a:t>
            </a:r>
          </a:p>
        </p:txBody>
      </p:sp>
      <p:pic>
        <p:nvPicPr>
          <p:cNvPr id="7" name="Picture 6"/>
          <p:cNvPicPr>
            <a:picLocks noChangeAspect="1"/>
          </p:cNvPicPr>
          <p:nvPr/>
        </p:nvPicPr>
        <p:blipFill>
          <a:blip r:embed="rId5"/>
          <a:stretch>
            <a:fillRect/>
          </a:stretch>
        </p:blipFill>
        <p:spPr>
          <a:xfrm>
            <a:off x="6707596" y="4434348"/>
            <a:ext cx="4543425" cy="1219200"/>
          </a:xfrm>
          <a:prstGeom prst="rect">
            <a:avLst/>
          </a:prstGeom>
        </p:spPr>
      </p:pic>
    </p:spTree>
    <p:custDataLst>
      <p:tags r:id="rId1"/>
    </p:custDataLst>
    <p:extLst>
      <p:ext uri="{BB962C8B-B14F-4D97-AF65-F5344CB8AC3E}">
        <p14:creationId xmlns:p14="http://schemas.microsoft.com/office/powerpoint/2010/main" val="1369989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fontScale="90000"/>
          </a:bodyPr>
          <a:lstStyle/>
          <a:p>
            <a:r>
              <a:rPr lang="en-US" dirty="0">
                <a:solidFill>
                  <a:schemeClr val="accent6">
                    <a:lumMod val="50000"/>
                  </a:schemeClr>
                </a:solidFill>
                <a:latin typeface="+mn-lt"/>
              </a:rPr>
              <a:t>Amazon </a:t>
            </a:r>
            <a:r>
              <a:rPr lang="sv-SE" dirty="0">
                <a:solidFill>
                  <a:schemeClr val="accent6">
                    <a:lumMod val="50000"/>
                  </a:schemeClr>
                </a:solidFill>
                <a:latin typeface="+mn-lt"/>
              </a:rPr>
              <a:t>Simple Storage Solution (Amazon S3)</a:t>
            </a:r>
            <a:endParaRPr lang="en-US" dirty="0">
              <a:solidFill>
                <a:schemeClr val="accent6">
                  <a:lumMod val="50000"/>
                </a:schemeClr>
              </a:solidFill>
              <a:latin typeface="+mn-lt"/>
            </a:endParaRP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p:cNvPicPr>
            <a:picLocks noChangeAspect="1"/>
          </p:cNvPicPr>
          <p:nvPr/>
        </p:nvPicPr>
        <p:blipFill>
          <a:blip r:embed="rId4"/>
          <a:stretch>
            <a:fillRect/>
          </a:stretch>
        </p:blipFill>
        <p:spPr>
          <a:xfrm>
            <a:off x="11072280" y="92364"/>
            <a:ext cx="1001956" cy="1001956"/>
          </a:xfrm>
          <a:prstGeom prst="rect">
            <a:avLst/>
          </a:prstGeom>
        </p:spPr>
      </p:pic>
      <p:sp>
        <p:nvSpPr>
          <p:cNvPr id="2" name="Rectangle 1"/>
          <p:cNvSpPr/>
          <p:nvPr/>
        </p:nvSpPr>
        <p:spPr>
          <a:xfrm>
            <a:off x="157316" y="1349494"/>
            <a:ext cx="11892116" cy="2462213"/>
          </a:xfrm>
          <a:prstGeom prst="rect">
            <a:avLst/>
          </a:prstGeom>
        </p:spPr>
        <p:txBody>
          <a:bodyPr wrap="square">
            <a:spAutoFit/>
          </a:bodyPr>
          <a:lstStyle/>
          <a:p>
            <a:r>
              <a:rPr lang="en-US" sz="2200" dirty="0"/>
              <a:t>Typical use cases include:</a:t>
            </a:r>
          </a:p>
          <a:p>
            <a:r>
              <a:rPr lang="en-US" sz="2200" dirty="0"/>
              <a:t>• Backup and Storage – Provide data backup and storage services for others.</a:t>
            </a:r>
          </a:p>
          <a:p>
            <a:r>
              <a:rPr lang="en-US" sz="2200" dirty="0"/>
              <a:t>• Application Hosting – Provide services that deploy, install, and manage web applications.</a:t>
            </a:r>
          </a:p>
          <a:p>
            <a:r>
              <a:rPr lang="en-US" sz="2200" dirty="0"/>
              <a:t>• Media Hosting – Build a redundant, scalable, and highly available infrastructure that hosts video, photo, or music uploads and downloads.</a:t>
            </a:r>
          </a:p>
          <a:p>
            <a:r>
              <a:rPr lang="en-US" sz="2200" dirty="0"/>
              <a:t>• Software Delivery – Host your software applications that customers can download.</a:t>
            </a:r>
          </a:p>
          <a:p>
            <a:r>
              <a:rPr lang="en-US" sz="2200" dirty="0"/>
              <a:t>• Static Website – you can configure a static website to run from an S3 bucket.</a:t>
            </a:r>
          </a:p>
        </p:txBody>
      </p:sp>
      <p:pic>
        <p:nvPicPr>
          <p:cNvPr id="4" name="Picture 3"/>
          <p:cNvPicPr>
            <a:picLocks noChangeAspect="1"/>
          </p:cNvPicPr>
          <p:nvPr/>
        </p:nvPicPr>
        <p:blipFill>
          <a:blip r:embed="rId5"/>
          <a:stretch>
            <a:fillRect/>
          </a:stretch>
        </p:blipFill>
        <p:spPr>
          <a:xfrm>
            <a:off x="6514453" y="4077673"/>
            <a:ext cx="5194242" cy="2243522"/>
          </a:xfrm>
          <a:prstGeom prst="rect">
            <a:avLst/>
          </a:prstGeom>
        </p:spPr>
      </p:pic>
    </p:spTree>
    <p:custDataLst>
      <p:tags r:id="rId1"/>
    </p:custDataLst>
    <p:extLst>
      <p:ext uri="{BB962C8B-B14F-4D97-AF65-F5344CB8AC3E}">
        <p14:creationId xmlns:p14="http://schemas.microsoft.com/office/powerpoint/2010/main" val="3425270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sv-SE" dirty="0">
                <a:solidFill>
                  <a:schemeClr val="accent6">
                    <a:lumMod val="50000"/>
                  </a:schemeClr>
                </a:solidFill>
                <a:latin typeface="+mn-lt"/>
              </a:rPr>
              <a:t>Amazon S3 Bucket</a:t>
            </a:r>
            <a:endParaRPr lang="en-US" dirty="0">
              <a:solidFill>
                <a:schemeClr val="accent6">
                  <a:lumMod val="50000"/>
                </a:schemeClr>
              </a:solidFill>
              <a:latin typeface="+mn-lt"/>
            </a:endParaRP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p:cNvPicPr>
            <a:picLocks noChangeAspect="1"/>
          </p:cNvPicPr>
          <p:nvPr/>
        </p:nvPicPr>
        <p:blipFill>
          <a:blip r:embed="rId4"/>
          <a:stretch>
            <a:fillRect/>
          </a:stretch>
        </p:blipFill>
        <p:spPr>
          <a:xfrm>
            <a:off x="11072280" y="92364"/>
            <a:ext cx="1001956" cy="1001956"/>
          </a:xfrm>
          <a:prstGeom prst="rect">
            <a:avLst/>
          </a:prstGeom>
        </p:spPr>
      </p:pic>
      <p:pic>
        <p:nvPicPr>
          <p:cNvPr id="4" name="Picture 3"/>
          <p:cNvPicPr>
            <a:picLocks noChangeAspect="1"/>
          </p:cNvPicPr>
          <p:nvPr/>
        </p:nvPicPr>
        <p:blipFill>
          <a:blip r:embed="rId5"/>
          <a:stretch>
            <a:fillRect/>
          </a:stretch>
        </p:blipFill>
        <p:spPr>
          <a:xfrm>
            <a:off x="122750" y="1223040"/>
            <a:ext cx="4305376" cy="3850405"/>
          </a:xfrm>
          <a:prstGeom prst="rect">
            <a:avLst/>
          </a:prstGeom>
        </p:spPr>
      </p:pic>
      <p:sp>
        <p:nvSpPr>
          <p:cNvPr id="6" name="Rectangle 5"/>
          <p:cNvSpPr/>
          <p:nvPr/>
        </p:nvSpPr>
        <p:spPr>
          <a:xfrm>
            <a:off x="4402394" y="1179981"/>
            <a:ext cx="7521676" cy="5078313"/>
          </a:xfrm>
          <a:prstGeom prst="rect">
            <a:avLst/>
          </a:prstGeom>
        </p:spPr>
        <p:txBody>
          <a:bodyPr wrap="square">
            <a:spAutoFit/>
          </a:bodyPr>
          <a:lstStyle/>
          <a:p>
            <a:r>
              <a:rPr lang="en-US" dirty="0"/>
              <a:t>Bucket names must follow a set of rules:</a:t>
            </a:r>
          </a:p>
          <a:p>
            <a:pPr marL="742950" lvl="1" indent="-285750">
              <a:buFont typeface="Arial" panose="020B0604020202020204" pitchFamily="34" charset="0"/>
              <a:buChar char="•"/>
            </a:pPr>
            <a:r>
              <a:rPr lang="en-US" dirty="0"/>
              <a:t>Names must be unique across all of AWS.</a:t>
            </a:r>
          </a:p>
          <a:p>
            <a:pPr marL="742950" lvl="1" indent="-285750">
              <a:buFont typeface="Arial" panose="020B0604020202020204" pitchFamily="34" charset="0"/>
              <a:buChar char="•"/>
            </a:pPr>
            <a:r>
              <a:rPr lang="en-US" dirty="0"/>
              <a:t>Names must be 3 to 63 characters in length.</a:t>
            </a:r>
          </a:p>
          <a:p>
            <a:pPr marL="742950" lvl="1" indent="-285750">
              <a:buFont typeface="Arial" panose="020B0604020202020204" pitchFamily="34" charset="0"/>
              <a:buChar char="•"/>
            </a:pPr>
            <a:r>
              <a:rPr lang="en-US" dirty="0"/>
              <a:t>Names can only contain lowercase letters, numbers and hyphens.</a:t>
            </a:r>
          </a:p>
          <a:p>
            <a:pPr marL="742950" lvl="1" indent="-285750">
              <a:buFont typeface="Arial" panose="020B0604020202020204" pitchFamily="34" charset="0"/>
              <a:buChar char="•"/>
            </a:pPr>
            <a:r>
              <a:rPr lang="en-US" dirty="0"/>
              <a:t>Names cannot be formatted as an IP address.</a:t>
            </a:r>
          </a:p>
          <a:p>
            <a:pPr marL="742950" lvl="1" indent="-285750">
              <a:buFont typeface="Arial" panose="020B0604020202020204" pitchFamily="34" charset="0"/>
              <a:buChar char="•"/>
            </a:pPr>
            <a:r>
              <a:rPr lang="en-US" dirty="0"/>
              <a:t>When you create a bucket, you need to select the region where it will be created. </a:t>
            </a:r>
          </a:p>
          <a:p>
            <a:pPr marL="742950" lvl="1" indent="-285750">
              <a:buFont typeface="Arial" panose="020B0604020202020204" pitchFamily="34" charset="0"/>
              <a:buChar char="•"/>
            </a:pPr>
            <a:r>
              <a:rPr lang="en-US" dirty="0"/>
              <a:t>It is a best practice to create buckets in regions that are physically closest to your users to reduce latency. </a:t>
            </a:r>
          </a:p>
          <a:p>
            <a:r>
              <a:rPr lang="en-US" dirty="0"/>
              <a:t>Data consistency:</a:t>
            </a:r>
          </a:p>
          <a:p>
            <a:pPr marL="742950" lvl="1" indent="-285750">
              <a:buFont typeface="Arial" panose="020B0604020202020204" pitchFamily="34" charset="0"/>
              <a:buChar char="•"/>
            </a:pPr>
            <a:r>
              <a:rPr lang="en-US" dirty="0"/>
              <a:t>Read after write consistency for PUTS of new objects.</a:t>
            </a:r>
          </a:p>
          <a:p>
            <a:pPr marL="742950" lvl="1" indent="-285750">
              <a:buFont typeface="Arial" panose="020B0604020202020204" pitchFamily="34" charset="0"/>
              <a:buChar char="•"/>
            </a:pPr>
            <a:r>
              <a:rPr lang="en-US" dirty="0"/>
              <a:t>Eventual consistency for overwrite PUTS and DELETES (takes time to propagate).</a:t>
            </a:r>
          </a:p>
          <a:p>
            <a:r>
              <a:rPr lang="en-US" dirty="0"/>
              <a:t>Objects consist of:</a:t>
            </a:r>
          </a:p>
          <a:p>
            <a:pPr marL="742950" lvl="1" indent="-285750">
              <a:buFont typeface="Arial" panose="020B0604020202020204" pitchFamily="34" charset="0"/>
              <a:buChar char="•"/>
            </a:pPr>
            <a:r>
              <a:rPr lang="en-US" dirty="0"/>
              <a:t>Key (name of the object).</a:t>
            </a:r>
          </a:p>
          <a:p>
            <a:pPr marL="742950" lvl="1" indent="-285750">
              <a:buFont typeface="Arial" panose="020B0604020202020204" pitchFamily="34" charset="0"/>
              <a:buChar char="•"/>
            </a:pPr>
            <a:r>
              <a:rPr lang="en-US" dirty="0"/>
              <a:t>Value (data made up of a sequence of bytes).</a:t>
            </a:r>
          </a:p>
          <a:p>
            <a:pPr marL="742950" lvl="1" indent="-285750">
              <a:buFont typeface="Arial" panose="020B0604020202020204" pitchFamily="34" charset="0"/>
              <a:buChar char="•"/>
            </a:pPr>
            <a:r>
              <a:rPr lang="en-US" dirty="0"/>
              <a:t>Version ID (used for versioning).</a:t>
            </a:r>
          </a:p>
          <a:p>
            <a:pPr marL="742950" lvl="1" indent="-285750">
              <a:buFont typeface="Arial" panose="020B0604020202020204" pitchFamily="34" charset="0"/>
              <a:buChar char="•"/>
            </a:pPr>
            <a:r>
              <a:rPr lang="en-US" dirty="0"/>
              <a:t>Metadata (data about the data that is stored).</a:t>
            </a:r>
          </a:p>
        </p:txBody>
      </p:sp>
    </p:spTree>
    <p:custDataLst>
      <p:tags r:id="rId1"/>
    </p:custDataLst>
    <p:extLst>
      <p:ext uri="{BB962C8B-B14F-4D97-AF65-F5344CB8AC3E}">
        <p14:creationId xmlns:p14="http://schemas.microsoft.com/office/powerpoint/2010/main" val="4235206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3891"/>
            <a:ext cx="9034463" cy="765897"/>
          </a:xfrm>
        </p:spPr>
        <p:txBody>
          <a:bodyPr vert="horz" lIns="91440" tIns="45720" rIns="91440" bIns="45720" rtlCol="0" anchor="ctr">
            <a:normAutofit/>
          </a:bodyPr>
          <a:lstStyle/>
          <a:p>
            <a:r>
              <a:rPr lang="en-US" b="1" dirty="0">
                <a:solidFill>
                  <a:schemeClr val="accent6">
                    <a:lumMod val="50000"/>
                  </a:schemeClr>
                </a:solidFill>
              </a:rPr>
              <a:t>Amazon S3 bucket URLs (two styles)</a:t>
            </a:r>
          </a:p>
        </p:txBody>
      </p:sp>
      <p:sp>
        <p:nvSpPr>
          <p:cNvPr id="29" name="Content Placeholder 2"/>
          <p:cNvSpPr>
            <a:spLocks noGrp="1"/>
          </p:cNvSpPr>
          <p:nvPr>
            <p:ph idx="4294967295"/>
          </p:nvPr>
        </p:nvSpPr>
        <p:spPr>
          <a:xfrm>
            <a:off x="2990850" y="1319213"/>
            <a:ext cx="9201150" cy="1708150"/>
          </a:xfrm>
        </p:spPr>
        <p:txBody>
          <a:bodyPr>
            <a:noAutofit/>
          </a:bodyPr>
          <a:lstStyle/>
          <a:p>
            <a:pPr marL="4233" lvl="1" indent="0">
              <a:spcBef>
                <a:spcPts val="1200"/>
              </a:spcBef>
              <a:buNone/>
            </a:pPr>
            <a:r>
              <a:rPr lang="en-US" sz="2800" dirty="0"/>
              <a:t>To upload your data: </a:t>
            </a:r>
          </a:p>
          <a:p>
            <a:pPr marL="766214" lvl="1" indent="-452955">
              <a:spcBef>
                <a:spcPts val="1200"/>
              </a:spcBef>
              <a:buSzPct val="100000"/>
              <a:buFont typeface="+mj-lt"/>
              <a:buAutoNum type="arabicPeriod"/>
            </a:pPr>
            <a:r>
              <a:rPr lang="en-US" sz="2800" dirty="0"/>
              <a:t>Create a </a:t>
            </a:r>
            <a:r>
              <a:rPr lang="en-US" sz="2800" b="1" dirty="0">
                <a:solidFill>
                  <a:schemeClr val="accent5"/>
                </a:solidFill>
              </a:rPr>
              <a:t>bucket</a:t>
            </a:r>
            <a:r>
              <a:rPr lang="en-US" sz="2800" dirty="0"/>
              <a:t> in an AWS Region.</a:t>
            </a:r>
          </a:p>
          <a:p>
            <a:pPr marL="766214" lvl="1" indent="-452955">
              <a:spcBef>
                <a:spcPts val="1200"/>
              </a:spcBef>
              <a:buSzPct val="100000"/>
              <a:buFont typeface="+mj-lt"/>
              <a:buAutoNum type="arabicPeriod"/>
            </a:pPr>
            <a:r>
              <a:rPr lang="en-US" sz="2800" dirty="0"/>
              <a:t>Upload almost any number of </a:t>
            </a:r>
            <a:r>
              <a:rPr lang="en-US" sz="2800" b="1" dirty="0">
                <a:solidFill>
                  <a:schemeClr val="accent5"/>
                </a:solidFill>
              </a:rPr>
              <a:t>objects</a:t>
            </a:r>
            <a:r>
              <a:rPr lang="en-US" sz="2800" dirty="0"/>
              <a:t> to the bucket.</a:t>
            </a:r>
          </a:p>
        </p:txBody>
      </p:sp>
      <p:grpSp>
        <p:nvGrpSpPr>
          <p:cNvPr id="8" name="Group 7" descr="amazon s3 service, amazon s3 bucket, and bucket object.">
            <a:extLst>
              <a:ext uri="{FF2B5EF4-FFF2-40B4-BE49-F238E27FC236}">
                <a16:creationId xmlns:a16="http://schemas.microsoft.com/office/drawing/2014/main" id="{ADC9CAF9-9149-42A6-9541-4194E2387FC7}"/>
              </a:ext>
            </a:extLst>
          </p:cNvPr>
          <p:cNvGrpSpPr/>
          <p:nvPr/>
        </p:nvGrpSpPr>
        <p:grpSpPr>
          <a:xfrm>
            <a:off x="517236" y="1297944"/>
            <a:ext cx="2072112" cy="5112091"/>
            <a:chOff x="854562" y="1297945"/>
            <a:chExt cx="1734786" cy="5040328"/>
          </a:xfrm>
        </p:grpSpPr>
        <p:pic>
          <p:nvPicPr>
            <p:cNvPr id="35" name="Graphic 34" descr="s3 bucket.">
              <a:extLst>
                <a:ext uri="{FF2B5EF4-FFF2-40B4-BE49-F238E27FC236}">
                  <a16:creationId xmlns:a16="http://schemas.microsoft.com/office/drawing/2014/main" id="{3D8E4413-387B-4D9A-A617-24DE97E1E0EB}"/>
                </a:ext>
                <a:ext uri="{C183D7F6-B498-43B3-948B-1728B52AA6E4}">
                  <adec:decorative xmlns:adec="http://schemas.microsoft.com/office/drawing/2017/decorative" val="0"/>
                </a:ext>
              </a:extLst>
            </p:cNvPr>
            <p:cNvPicPr>
              <a:picLocks noChangeAspect="1"/>
            </p:cNvPicPr>
            <p:nvPr/>
          </p:nvPicPr>
          <p:blipFill>
            <a:blip/>
            <a:stretch>
              <a:fillRect/>
            </a:stretch>
          </p:blipFill>
          <p:spPr>
            <a:xfrm>
              <a:off x="1362785" y="3013005"/>
              <a:ext cx="731520" cy="731520"/>
            </a:xfrm>
            <a:prstGeom prst="rect">
              <a:avLst/>
            </a:prstGeom>
          </p:spPr>
        </p:pic>
        <p:sp>
          <p:nvSpPr>
            <p:cNvPr id="32" name="TextBox 46"/>
            <p:cNvSpPr txBox="1">
              <a:spLocks noChangeArrowheads="1"/>
            </p:cNvSpPr>
            <p:nvPr/>
          </p:nvSpPr>
          <p:spPr bwMode="auto">
            <a:xfrm>
              <a:off x="1019412" y="1297945"/>
              <a:ext cx="1435139"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a:ea typeface="ＭＳ Ｐゴシック" charset="0"/>
                  <a:cs typeface="Arial" charset="0"/>
                </a:rPr>
                <a:t>Amazon S3</a:t>
              </a:r>
            </a:p>
          </p:txBody>
        </p:sp>
        <p:sp>
          <p:nvSpPr>
            <p:cNvPr id="37" name="TextBox 52"/>
            <p:cNvSpPr txBox="1">
              <a:spLocks noChangeArrowheads="1"/>
            </p:cNvSpPr>
            <p:nvPr/>
          </p:nvSpPr>
          <p:spPr bwMode="auto">
            <a:xfrm>
              <a:off x="980301" y="3809807"/>
              <a:ext cx="147949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000000"/>
                  </a:solidFill>
                  <a:effectLst/>
                  <a:uLnTx/>
                  <a:uFillTx/>
                  <a:latin typeface="Amazon Ember Light"/>
                  <a:ea typeface="ＭＳ Ｐゴシック" charset="0"/>
                  <a:cs typeface="Arial" charset="0"/>
                </a:rPr>
                <a:t>[bucket name]</a:t>
              </a:r>
              <a:endParaRPr kumimoji="0" lang="en-US" sz="1867" b="0" i="1" u="none" strike="noStrike" kern="1200" cap="none" spc="0" normalizeH="0" baseline="0" noProof="0" dirty="0">
                <a:ln>
                  <a:noFill/>
                </a:ln>
                <a:solidFill>
                  <a:srgbClr val="000000"/>
                </a:solidFill>
                <a:effectLst/>
                <a:uLnTx/>
                <a:uFillTx/>
                <a:latin typeface="Amazon Ember Light"/>
                <a:ea typeface="ＭＳ Ｐゴシック" charset="0"/>
                <a:cs typeface="Arial" charset="0"/>
              </a:endParaRPr>
            </a:p>
          </p:txBody>
        </p:sp>
        <p:pic>
          <p:nvPicPr>
            <p:cNvPr id="45" name="Picture 44">
              <a:extLst>
                <a:ext uri="{C183D7F6-B498-43B3-948B-1728B52AA6E4}">
                  <adec:decorative xmlns:adec="http://schemas.microsoft.com/office/drawing/2017/decorative" val="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33334" y="4489737"/>
              <a:ext cx="975360" cy="975360"/>
            </a:xfrm>
            <a:prstGeom prst="rect">
              <a:avLst/>
            </a:prstGeom>
          </p:spPr>
        </p:pic>
        <p:sp>
          <p:nvSpPr>
            <p:cNvPr id="46" name="TextBox 52"/>
            <p:cNvSpPr txBox="1">
              <a:spLocks noChangeArrowheads="1"/>
            </p:cNvSpPr>
            <p:nvPr/>
          </p:nvSpPr>
          <p:spPr bwMode="auto">
            <a:xfrm>
              <a:off x="957962" y="5441050"/>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000000"/>
                  </a:solidFill>
                  <a:effectLst/>
                  <a:uLnTx/>
                  <a:uFillTx/>
                  <a:latin typeface="Amazon Ember Light"/>
                  <a:ea typeface="ＭＳ Ｐゴシック" charset="0"/>
                  <a:cs typeface="Arial" charset="0"/>
                </a:rPr>
                <a:t>Preview2.mp4</a:t>
              </a:r>
              <a:endParaRPr kumimoji="0" lang="en-US" sz="1867" b="0" i="1" u="none" strike="noStrike" kern="1200" cap="none" spc="0" normalizeH="0" baseline="0" noProof="0" dirty="0">
                <a:ln>
                  <a:noFill/>
                </a:ln>
                <a:solidFill>
                  <a:srgbClr val="000000"/>
                </a:solidFill>
                <a:effectLst/>
                <a:uLnTx/>
                <a:uFillTx/>
                <a:latin typeface="Amazon Ember Light"/>
                <a:ea typeface="ＭＳ Ｐゴシック" charset="0"/>
                <a:cs typeface="Arial" charset="0"/>
              </a:endParaRPr>
            </a:p>
          </p:txBody>
        </p:sp>
        <p:sp>
          <p:nvSpPr>
            <p:cNvPr id="48" name="TextBox 33"/>
            <p:cNvSpPr txBox="1">
              <a:spLocks noChangeArrowheads="1"/>
            </p:cNvSpPr>
            <p:nvPr/>
          </p:nvSpPr>
          <p:spPr bwMode="auto">
            <a:xfrm>
              <a:off x="854562" y="5753498"/>
              <a:ext cx="1730974" cy="584775"/>
            </a:xfrm>
            <a:prstGeom prst="rect">
              <a:avLst/>
            </a:prstGeom>
            <a:noFill/>
            <a:ln w="9525">
              <a:noFill/>
              <a:miter lim="800000"/>
              <a:headEnd/>
              <a:tailEnd/>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a:ea typeface="Verdana" pitchFamily="34" charset="0"/>
                  <a:cs typeface="Helvetica Neue"/>
                </a:rPr>
                <a:t>Tokyo Region (ap-northeast-1)</a:t>
              </a:r>
            </a:p>
          </p:txBody>
        </p:sp>
        <p:cxnSp>
          <p:nvCxnSpPr>
            <p:cNvPr id="14" name="Straight Connector 13">
              <a:extLst>
                <a:ext uri="{C183D7F6-B498-43B3-948B-1728B52AA6E4}">
                  <adec:decorative xmlns:adec="http://schemas.microsoft.com/office/drawing/2017/decorative" val="1"/>
                </a:ext>
              </a:extLst>
            </p:cNvPr>
            <p:cNvCxnSpPr>
              <a:cxnSpLocks/>
            </p:cNvCxnSpPr>
            <p:nvPr/>
          </p:nvCxnSpPr>
          <p:spPr>
            <a:xfrm>
              <a:off x="1729658" y="2472012"/>
              <a:ext cx="3904" cy="446749"/>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Straight Connector 56">
              <a:extLst>
                <a:ext uri="{C183D7F6-B498-43B3-948B-1728B52AA6E4}">
                  <adec:decorative xmlns:adec="http://schemas.microsoft.com/office/drawing/2017/decorative" val="1"/>
                </a:ext>
              </a:extLst>
            </p:cNvPr>
            <p:cNvCxnSpPr>
              <a:stCxn id="37" idx="2"/>
              <a:endCxn id="45" idx="0"/>
            </p:cNvCxnSpPr>
            <p:nvPr/>
          </p:nvCxnSpPr>
          <p:spPr>
            <a:xfrm>
              <a:off x="1720050" y="4056028"/>
              <a:ext cx="964" cy="433709"/>
            </a:xfrm>
            <a:prstGeom prst="line">
              <a:avLst/>
            </a:prstGeom>
            <a:ln w="28575"/>
          </p:spPr>
          <p:style>
            <a:lnRef idx="1">
              <a:schemeClr val="dk1"/>
            </a:lnRef>
            <a:fillRef idx="0">
              <a:schemeClr val="dk1"/>
            </a:fillRef>
            <a:effectRef idx="0">
              <a:schemeClr val="dk1"/>
            </a:effectRef>
            <a:fontRef idx="minor">
              <a:schemeClr val="tx1"/>
            </a:fontRef>
          </p:style>
        </p:cxnSp>
        <p:sp>
          <p:nvSpPr>
            <p:cNvPr id="47" name="Rounded Rectangle 46">
              <a:extLst>
                <a:ext uri="{C183D7F6-B498-43B3-948B-1728B52AA6E4}">
                  <adec:decorative xmlns:adec="http://schemas.microsoft.com/office/drawing/2017/decorative" val="1"/>
                </a:ext>
              </a:extLst>
            </p:cNvPr>
            <p:cNvSpPr/>
            <p:nvPr/>
          </p:nvSpPr>
          <p:spPr>
            <a:xfrm>
              <a:off x="864464" y="2716427"/>
              <a:ext cx="1724884" cy="3585468"/>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mazon Ember Light"/>
                <a:ea typeface="+mn-ea"/>
                <a:cs typeface="Helvetica Neue"/>
              </a:endParaRPr>
            </a:p>
          </p:txBody>
        </p:sp>
        <p:pic>
          <p:nvPicPr>
            <p:cNvPr id="26" name="Graphic 25" descr="Amazon Simple Storage Service icon.">
              <a:extLst>
                <a:ext uri="{FF2B5EF4-FFF2-40B4-BE49-F238E27FC236}">
                  <a16:creationId xmlns:a16="http://schemas.microsoft.com/office/drawing/2014/main" id="{DEA7F99F-A445-43E8-BF98-9EFD8D3C3247}"/>
                </a:ext>
              </a:extLst>
            </p:cNvPr>
            <p:cNvPicPr>
              <a:picLocks noChangeAspect="1"/>
            </p:cNvPicPr>
            <p:nvPr/>
          </p:nvPicPr>
          <p:blipFill>
            <a:blip/>
            <a:stretch>
              <a:fillRect/>
            </a:stretch>
          </p:blipFill>
          <p:spPr>
            <a:xfrm>
              <a:off x="1363750" y="1630899"/>
              <a:ext cx="754380" cy="754380"/>
            </a:xfrm>
            <a:prstGeom prst="rect">
              <a:avLst/>
            </a:prstGeom>
          </p:spPr>
        </p:pic>
      </p:grpSp>
      <p:grpSp>
        <p:nvGrpSpPr>
          <p:cNvPr id="12" name="Group 11" descr="bucket path-style url endpoint.">
            <a:extLst>
              <a:ext uri="{FF2B5EF4-FFF2-40B4-BE49-F238E27FC236}">
                <a16:creationId xmlns:a16="http://schemas.microsoft.com/office/drawing/2014/main" id="{53E5C928-DE7F-49F1-95B8-75787383AD3F}"/>
              </a:ext>
            </a:extLst>
          </p:cNvPr>
          <p:cNvGrpSpPr/>
          <p:nvPr/>
        </p:nvGrpSpPr>
        <p:grpSpPr>
          <a:xfrm>
            <a:off x="2839486" y="3190505"/>
            <a:ext cx="9276039" cy="1501674"/>
            <a:chOff x="2839486" y="3190505"/>
            <a:chExt cx="9276039" cy="1501674"/>
          </a:xfrm>
        </p:grpSpPr>
        <p:sp>
          <p:nvSpPr>
            <p:cNvPr id="51" name="TextBox 52"/>
            <p:cNvSpPr txBox="1">
              <a:spLocks noChangeArrowheads="1"/>
            </p:cNvSpPr>
            <p:nvPr/>
          </p:nvSpPr>
          <p:spPr bwMode="auto">
            <a:xfrm>
              <a:off x="2839486" y="3190505"/>
              <a:ext cx="85793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mazon Ember Light"/>
                  <a:ea typeface="ＭＳ Ｐゴシック" charset="0"/>
                  <a:cs typeface="Arial" charset="0"/>
                </a:rPr>
                <a:t>Bucket path-style URL endpoint: </a:t>
              </a:r>
              <a:endParaRPr kumimoji="0" lang="en-US" sz="1867" b="0" i="0" u="none" strike="noStrike" kern="1200" cap="none" spc="0" normalizeH="0" baseline="0" noProof="0" dirty="0">
                <a:ln>
                  <a:noFill/>
                </a:ln>
                <a:solidFill>
                  <a:srgbClr val="000000"/>
                </a:solidFill>
                <a:effectLst/>
                <a:uLnTx/>
                <a:uFillTx/>
                <a:latin typeface="Amazon Ember Light"/>
                <a:ea typeface="ＭＳ Ｐゴシック" charset="0"/>
                <a:cs typeface="Arial" charset="0"/>
              </a:endParaRPr>
            </a:p>
          </p:txBody>
        </p:sp>
        <p:sp>
          <p:nvSpPr>
            <p:cNvPr id="58" name="TextBox 52">
              <a:extLst>
                <a:ext uri="{C183D7F6-B498-43B3-948B-1728B52AA6E4}">
                  <adec:decorative xmlns:adec="http://schemas.microsoft.com/office/drawing/2017/decorative" val="1"/>
                </a:ext>
              </a:extLst>
            </p:cNvPr>
            <p:cNvSpPr txBox="1">
              <a:spLocks noChangeArrowheads="1"/>
            </p:cNvSpPr>
            <p:nvPr/>
          </p:nvSpPr>
          <p:spPr bwMode="auto">
            <a:xfrm>
              <a:off x="2839486" y="3695051"/>
              <a:ext cx="9276039" cy="287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67" b="1" i="1" u="none" strike="noStrike" kern="1200" cap="none" spc="0" normalizeH="0" baseline="0" noProof="0" dirty="0">
                  <a:ln>
                    <a:noFill/>
                  </a:ln>
                  <a:solidFill>
                    <a:srgbClr val="000000"/>
                  </a:solidFill>
                  <a:effectLst/>
                  <a:uLnTx/>
                  <a:uFillTx/>
                  <a:latin typeface="Amazon Ember Light"/>
                  <a:ea typeface="ＭＳ Ｐゴシック" charset="0"/>
                  <a:cs typeface="Arial" charset="0"/>
                  <a:hlinkClick r:id="rId5">
                    <a:extLst>
                      <a:ext uri="{A12FA001-AC4F-418D-AE19-62706E023703}">
                        <ahyp:hlinkClr xmlns:ahyp="http://schemas.microsoft.com/office/drawing/2018/hyperlinkcolor" val="tx"/>
                      </a:ext>
                    </a:extLst>
                  </a:hlinkClick>
                </a:rPr>
                <a:t>https://</a:t>
              </a:r>
              <a:r>
                <a:rPr kumimoji="0" lang="en-US" sz="1867" b="1" i="1" u="none" strike="noStrike" kern="1200" cap="none" spc="0" normalizeH="0" baseline="0" noProof="0" dirty="0">
                  <a:ln>
                    <a:noFill/>
                  </a:ln>
                  <a:solidFill>
                    <a:srgbClr val="000000"/>
                  </a:solidFill>
                  <a:effectLst/>
                  <a:uLnTx/>
                  <a:uFillTx/>
                  <a:latin typeface="Amazon Ember Light"/>
                  <a:ea typeface="ＭＳ Ｐゴシック" charset="0"/>
                  <a:cs typeface="Arial" charset="0"/>
                </a:rPr>
                <a:t>s3.</a:t>
              </a:r>
              <a:r>
                <a:rPr kumimoji="0" lang="en-US" sz="1867" b="1" i="1" u="none" strike="noStrike" kern="1200" cap="none" spc="0" normalizeH="0" baseline="0" noProof="0" dirty="0">
                  <a:ln>
                    <a:noFill/>
                  </a:ln>
                  <a:solidFill>
                    <a:srgbClr val="FF9933"/>
                  </a:solidFill>
                  <a:effectLst/>
                  <a:uLnTx/>
                  <a:uFillTx/>
                  <a:latin typeface="Amazon Ember Light"/>
                  <a:ea typeface="ＭＳ Ｐゴシック" charset="0"/>
                  <a:cs typeface="Arial" charset="0"/>
                </a:rPr>
                <a:t>ap-northeast-1</a:t>
              </a:r>
              <a:r>
                <a:rPr kumimoji="0" lang="en-US" sz="1867" b="1" i="1" u="none" strike="noStrike" kern="1200" cap="none" spc="0" normalizeH="0" baseline="0" noProof="0" dirty="0">
                  <a:ln>
                    <a:noFill/>
                  </a:ln>
                  <a:solidFill>
                    <a:srgbClr val="000000"/>
                  </a:solidFill>
                  <a:effectLst/>
                  <a:uLnTx/>
                  <a:uFillTx/>
                  <a:latin typeface="Amazon Ember Light"/>
                  <a:ea typeface="ＭＳ Ｐゴシック" charset="0"/>
                  <a:cs typeface="Arial" charset="0"/>
                </a:rPr>
                <a:t>.amazonaws.com/</a:t>
              </a:r>
              <a:r>
                <a:rPr kumimoji="0" lang="en-US" sz="1867" b="1" i="1" u="none" strike="noStrike" kern="1200" cap="none" spc="0" normalizeH="0" baseline="0" noProof="0" dirty="0">
                  <a:ln>
                    <a:noFill/>
                  </a:ln>
                  <a:solidFill>
                    <a:srgbClr val="FF9933"/>
                  </a:solidFill>
                  <a:effectLst/>
                  <a:uLnTx/>
                  <a:uFillTx/>
                  <a:latin typeface="Amazon Ember Light"/>
                  <a:ea typeface="ＭＳ Ｐゴシック" charset="0"/>
                  <a:cs typeface="Arial" charset="0"/>
                </a:rPr>
                <a:t>bucket-name</a:t>
              </a:r>
              <a:endParaRPr kumimoji="0" lang="en-US" sz="2133" b="1" i="1" u="none" strike="noStrike" kern="1200" cap="none" spc="0" normalizeH="0" baseline="0" noProof="0" dirty="0">
                <a:ln>
                  <a:noFill/>
                </a:ln>
                <a:solidFill>
                  <a:srgbClr val="FF9933"/>
                </a:solidFill>
                <a:effectLst/>
                <a:uLnTx/>
                <a:uFillTx/>
                <a:latin typeface="Amazon Ember Light"/>
                <a:ea typeface="ＭＳ Ｐゴシック" charset="0"/>
                <a:cs typeface="Arial" charset="0"/>
              </a:endParaRPr>
            </a:p>
          </p:txBody>
        </p:sp>
        <p:sp>
          <p:nvSpPr>
            <p:cNvPr id="59" name="TextBox 52"/>
            <p:cNvSpPr txBox="1">
              <a:spLocks noChangeArrowheads="1"/>
            </p:cNvSpPr>
            <p:nvPr/>
          </p:nvSpPr>
          <p:spPr bwMode="auto">
            <a:xfrm>
              <a:off x="3915071" y="4445958"/>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5DBDB"/>
                  </a:solidFill>
                  <a:effectLst/>
                  <a:uLnTx/>
                  <a:uFillTx/>
                  <a:latin typeface="Amazon Ember Light"/>
                  <a:ea typeface="ＭＳ Ｐゴシック" charset="0"/>
                  <a:cs typeface="Arial" charset="0"/>
                </a:rPr>
                <a:t>Region code</a:t>
              </a:r>
              <a:endParaRPr kumimoji="0" lang="en-US" sz="1867" b="1" i="0" u="none" strike="noStrike" kern="1200" cap="none" spc="0" normalizeH="0" baseline="0" noProof="0" dirty="0">
                <a:ln>
                  <a:noFill/>
                </a:ln>
                <a:solidFill>
                  <a:srgbClr val="D5DBDB"/>
                </a:solidFill>
                <a:effectLst/>
                <a:uLnTx/>
                <a:uFillTx/>
                <a:latin typeface="Amazon Ember Light"/>
                <a:ea typeface="ＭＳ Ｐゴシック" charset="0"/>
                <a:cs typeface="Arial" charset="0"/>
              </a:endParaRPr>
            </a:p>
          </p:txBody>
        </p:sp>
        <p:sp>
          <p:nvSpPr>
            <p:cNvPr id="17" name="Right Brace 16">
              <a:extLst>
                <a:ext uri="{C183D7F6-B498-43B3-948B-1728B52AA6E4}">
                  <adec:decorative xmlns:adec="http://schemas.microsoft.com/office/drawing/2017/decorative" val="1"/>
                </a:ext>
              </a:extLst>
            </p:cNvPr>
            <p:cNvSpPr/>
            <p:nvPr/>
          </p:nvSpPr>
          <p:spPr>
            <a:xfrm rot="5400000">
              <a:off x="4512720" y="3375972"/>
              <a:ext cx="367701" cy="1570601"/>
            </a:xfrm>
            <a:prstGeom prst="rightBrace">
              <a:avLst>
                <a:gd name="adj1" fmla="val 38120"/>
                <a:gd name="adj2" fmla="val 50000"/>
              </a:avLst>
            </a:prstGeom>
            <a:ln w="19050">
              <a:solidFill>
                <a:srgbClr val="FF9933"/>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62" name="TextBox 52"/>
            <p:cNvSpPr txBox="1">
              <a:spLocks noChangeArrowheads="1"/>
            </p:cNvSpPr>
            <p:nvPr/>
          </p:nvSpPr>
          <p:spPr bwMode="auto">
            <a:xfrm>
              <a:off x="7217582" y="4437860"/>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5DBDB"/>
                  </a:solidFill>
                  <a:effectLst/>
                  <a:uLnTx/>
                  <a:uFillTx/>
                  <a:latin typeface="Amazon Ember Light"/>
                  <a:ea typeface="ＭＳ Ｐゴシック" charset="0"/>
                  <a:cs typeface="Arial" charset="0"/>
                </a:rPr>
                <a:t>Bucket name</a:t>
              </a:r>
              <a:endParaRPr kumimoji="0" lang="en-US" sz="1867" b="1" i="0" u="none" strike="noStrike" kern="1200" cap="none" spc="0" normalizeH="0" baseline="0" noProof="0" dirty="0">
                <a:ln>
                  <a:noFill/>
                </a:ln>
                <a:solidFill>
                  <a:srgbClr val="D5DBDB"/>
                </a:solidFill>
                <a:effectLst/>
                <a:uLnTx/>
                <a:uFillTx/>
                <a:latin typeface="Amazon Ember Light"/>
                <a:ea typeface="ＭＳ Ｐゴシック" charset="0"/>
                <a:cs typeface="Arial" charset="0"/>
              </a:endParaRPr>
            </a:p>
          </p:txBody>
        </p:sp>
        <p:sp>
          <p:nvSpPr>
            <p:cNvPr id="63" name="Right Brace 62">
              <a:extLst>
                <a:ext uri="{C183D7F6-B498-43B3-948B-1728B52AA6E4}">
                  <adec:decorative xmlns:adec="http://schemas.microsoft.com/office/drawing/2017/decorative" val="1"/>
                </a:ext>
              </a:extLst>
            </p:cNvPr>
            <p:cNvSpPr/>
            <p:nvPr/>
          </p:nvSpPr>
          <p:spPr>
            <a:xfrm rot="5400000">
              <a:off x="7808516" y="3505858"/>
              <a:ext cx="369333" cy="1387233"/>
            </a:xfrm>
            <a:prstGeom prst="rightBrace">
              <a:avLst>
                <a:gd name="adj1" fmla="val 38120"/>
                <a:gd name="adj2" fmla="val 50000"/>
              </a:avLst>
            </a:prstGeom>
            <a:ln w="19050">
              <a:solidFill>
                <a:srgbClr val="FF9933"/>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mazon Ember Light"/>
                <a:ea typeface="+mn-ea"/>
                <a:cs typeface="+mn-cs"/>
              </a:endParaRPr>
            </a:p>
          </p:txBody>
        </p:sp>
      </p:grpSp>
      <p:grpSp>
        <p:nvGrpSpPr>
          <p:cNvPr id="11" name="Group 10" descr="bucket virtual hosted-style url endpoint.">
            <a:extLst>
              <a:ext uri="{FF2B5EF4-FFF2-40B4-BE49-F238E27FC236}">
                <a16:creationId xmlns:a16="http://schemas.microsoft.com/office/drawing/2014/main" id="{7A8719D8-3404-4086-9C95-6003183DA4EC}"/>
              </a:ext>
            </a:extLst>
          </p:cNvPr>
          <p:cNvGrpSpPr/>
          <p:nvPr/>
        </p:nvGrpSpPr>
        <p:grpSpPr>
          <a:xfrm>
            <a:off x="2791168" y="4837156"/>
            <a:ext cx="9517923" cy="1502383"/>
            <a:chOff x="2791168" y="4837156"/>
            <a:chExt cx="9517923" cy="1502383"/>
          </a:xfrm>
        </p:grpSpPr>
        <p:sp>
          <p:nvSpPr>
            <p:cNvPr id="27" name="TextBox 52">
              <a:extLst>
                <a:ext uri="{FF2B5EF4-FFF2-40B4-BE49-F238E27FC236}">
                  <a16:creationId xmlns:a16="http://schemas.microsoft.com/office/drawing/2014/main" id="{EC686093-95F1-444D-ABE6-36DBF6AFF662}"/>
                </a:ext>
              </a:extLst>
            </p:cNvPr>
            <p:cNvSpPr txBox="1">
              <a:spLocks noChangeArrowheads="1"/>
            </p:cNvSpPr>
            <p:nvPr/>
          </p:nvSpPr>
          <p:spPr bwMode="auto">
            <a:xfrm>
              <a:off x="2791168" y="4837156"/>
              <a:ext cx="612980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Amazon Ember Light"/>
                  <a:ea typeface="ＭＳ Ｐゴシック" charset="0"/>
                  <a:cs typeface="Arial" charset="0"/>
                </a:rPr>
                <a:t>Bucket virtual hosted-style URL endpoint:</a:t>
              </a:r>
              <a:endParaRPr kumimoji="0" lang="en-US" sz="1867" b="0" i="0" u="none" strike="noStrike" kern="1200" cap="none" spc="0" normalizeH="0" baseline="0" noProof="0" dirty="0">
                <a:ln>
                  <a:noFill/>
                </a:ln>
                <a:solidFill>
                  <a:srgbClr val="000000"/>
                </a:solidFill>
                <a:effectLst/>
                <a:uLnTx/>
                <a:uFillTx/>
                <a:latin typeface="Amazon Ember Light"/>
                <a:ea typeface="ＭＳ Ｐゴシック" charset="0"/>
                <a:cs typeface="Arial" charset="0"/>
              </a:endParaRPr>
            </a:p>
          </p:txBody>
        </p:sp>
        <p:sp>
          <p:nvSpPr>
            <p:cNvPr id="28" name="TextBox 52">
              <a:extLst>
                <a:ext uri="{FF2B5EF4-FFF2-40B4-BE49-F238E27FC236}">
                  <a16:creationId xmlns:a16="http://schemas.microsoft.com/office/drawing/2014/main" id="{48CC71B6-3221-AA42-BD4C-D2D4AC9A3295}"/>
                </a:ext>
                <a:ext uri="{C183D7F6-B498-43B3-948B-1728B52AA6E4}">
                  <adec:decorative xmlns:adec="http://schemas.microsoft.com/office/drawing/2017/decorative" val="1"/>
                </a:ext>
              </a:extLst>
            </p:cNvPr>
            <p:cNvSpPr txBox="1">
              <a:spLocks noChangeArrowheads="1"/>
            </p:cNvSpPr>
            <p:nvPr/>
          </p:nvSpPr>
          <p:spPr bwMode="auto">
            <a:xfrm>
              <a:off x="3033052" y="5363809"/>
              <a:ext cx="9276039" cy="2873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67" b="1" i="1" u="none" strike="noStrike" kern="1200" cap="none" spc="0" normalizeH="0" baseline="0" noProof="0" dirty="0">
                  <a:ln>
                    <a:noFill/>
                  </a:ln>
                  <a:solidFill>
                    <a:srgbClr val="000000"/>
                  </a:solidFill>
                  <a:effectLst/>
                  <a:uLnTx/>
                  <a:uFillTx/>
                  <a:latin typeface="Amazon Ember Light"/>
                  <a:ea typeface="ＭＳ Ｐゴシック" charset="0"/>
                  <a:cs typeface="Arial" charset="0"/>
                  <a:hlinkClick r:id="rId5">
                    <a:extLst>
                      <a:ext uri="{A12FA001-AC4F-418D-AE19-62706E023703}">
                        <ahyp:hlinkClr xmlns:ahyp="http://schemas.microsoft.com/office/drawing/2018/hyperlinkcolor" val="tx"/>
                      </a:ext>
                    </a:extLst>
                  </a:hlinkClick>
                </a:rPr>
                <a:t>https://</a:t>
              </a:r>
              <a:r>
                <a:rPr kumimoji="0" lang="en-US" sz="1867" b="1" i="1" u="none" strike="noStrike" kern="1200" cap="none" spc="0" normalizeH="0" baseline="0" noProof="0" dirty="0">
                  <a:ln>
                    <a:noFill/>
                  </a:ln>
                  <a:solidFill>
                    <a:srgbClr val="FF9933"/>
                  </a:solidFill>
                  <a:effectLst/>
                  <a:uLnTx/>
                  <a:uFillTx/>
                  <a:latin typeface="Amazon Ember Light"/>
                  <a:ea typeface="ＭＳ Ｐゴシック" charset="0"/>
                  <a:cs typeface="Arial" charset="0"/>
                </a:rPr>
                <a:t> bucket-name</a:t>
              </a:r>
              <a:r>
                <a:rPr kumimoji="0" lang="en-US" sz="1867" b="1" i="1" u="none" strike="noStrike" kern="1200" cap="none" spc="0" normalizeH="0" baseline="0" noProof="0" dirty="0">
                  <a:ln>
                    <a:noFill/>
                  </a:ln>
                  <a:solidFill>
                    <a:srgbClr val="000000"/>
                  </a:solidFill>
                  <a:effectLst/>
                  <a:uLnTx/>
                  <a:uFillTx/>
                  <a:latin typeface="Amazon Ember Light"/>
                  <a:ea typeface="ＭＳ Ｐゴシック" charset="0"/>
                  <a:cs typeface="Arial" charset="0"/>
                </a:rPr>
                <a:t>.s3-</a:t>
              </a:r>
              <a:r>
                <a:rPr kumimoji="0" lang="en-US" sz="1867" b="1" i="1" u="none" strike="noStrike" kern="1200" cap="none" spc="0" normalizeH="0" baseline="0" noProof="0" dirty="0">
                  <a:ln>
                    <a:noFill/>
                  </a:ln>
                  <a:solidFill>
                    <a:srgbClr val="FF9933"/>
                  </a:solidFill>
                  <a:effectLst/>
                  <a:uLnTx/>
                  <a:uFillTx/>
                  <a:latin typeface="Amazon Ember Light"/>
                  <a:ea typeface="ＭＳ Ｐゴシック" charset="0"/>
                  <a:cs typeface="Arial" charset="0"/>
                </a:rPr>
                <a:t>ap-northeast-1</a:t>
              </a:r>
              <a:r>
                <a:rPr kumimoji="0" lang="en-US" sz="1867" b="1" i="1" u="none" strike="noStrike" kern="1200" cap="none" spc="0" normalizeH="0" baseline="0" noProof="0" dirty="0">
                  <a:ln>
                    <a:noFill/>
                  </a:ln>
                  <a:solidFill>
                    <a:srgbClr val="000000"/>
                  </a:solidFill>
                  <a:effectLst/>
                  <a:uLnTx/>
                  <a:uFillTx/>
                  <a:latin typeface="Amazon Ember Light"/>
                  <a:ea typeface="ＭＳ Ｐゴシック" charset="0"/>
                  <a:cs typeface="Arial" charset="0"/>
                </a:rPr>
                <a:t>.amazonaws.com</a:t>
              </a:r>
              <a:endParaRPr kumimoji="0" lang="en-US" sz="2133" b="1" i="1" u="none" strike="noStrike" kern="1200" cap="none" spc="0" normalizeH="0" baseline="0" noProof="0" dirty="0">
                <a:ln>
                  <a:noFill/>
                </a:ln>
                <a:solidFill>
                  <a:srgbClr val="FF9933"/>
                </a:solidFill>
                <a:effectLst/>
                <a:uLnTx/>
                <a:uFillTx/>
                <a:latin typeface="Amazon Ember Light"/>
                <a:ea typeface="ＭＳ Ｐゴシック" charset="0"/>
                <a:cs typeface="Arial" charset="0"/>
              </a:endParaRPr>
            </a:p>
          </p:txBody>
        </p:sp>
        <p:sp>
          <p:nvSpPr>
            <p:cNvPr id="30" name="TextBox 52">
              <a:extLst>
                <a:ext uri="{FF2B5EF4-FFF2-40B4-BE49-F238E27FC236}">
                  <a16:creationId xmlns:a16="http://schemas.microsoft.com/office/drawing/2014/main" id="{FE3B8F2B-15EB-A541-AE89-107F96B2DC1B}"/>
                </a:ext>
              </a:extLst>
            </p:cNvPr>
            <p:cNvSpPr txBox="1">
              <a:spLocks noChangeArrowheads="1"/>
            </p:cNvSpPr>
            <p:nvPr/>
          </p:nvSpPr>
          <p:spPr bwMode="auto">
            <a:xfrm>
              <a:off x="5596172" y="6093317"/>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5DBDB"/>
                  </a:solidFill>
                  <a:effectLst/>
                  <a:uLnTx/>
                  <a:uFillTx/>
                  <a:latin typeface="Amazon Ember Light"/>
                  <a:ea typeface="ＭＳ Ｐゴシック" charset="0"/>
                  <a:cs typeface="Arial" charset="0"/>
                </a:rPr>
                <a:t>Region code </a:t>
              </a:r>
              <a:endParaRPr kumimoji="0" lang="en-US" sz="1867" b="1" i="0" u="none" strike="noStrike" kern="1200" cap="none" spc="0" normalizeH="0" baseline="0" noProof="0" dirty="0">
                <a:ln>
                  <a:noFill/>
                </a:ln>
                <a:solidFill>
                  <a:srgbClr val="D5DBDB"/>
                </a:solidFill>
                <a:effectLst/>
                <a:uLnTx/>
                <a:uFillTx/>
                <a:latin typeface="Amazon Ember Light"/>
                <a:ea typeface="ＭＳ Ｐゴシック" charset="0"/>
                <a:cs typeface="Arial" charset="0"/>
              </a:endParaRPr>
            </a:p>
          </p:txBody>
        </p:sp>
        <p:sp>
          <p:nvSpPr>
            <p:cNvPr id="31" name="Right Brace 30">
              <a:extLst>
                <a:ext uri="{FF2B5EF4-FFF2-40B4-BE49-F238E27FC236}">
                  <a16:creationId xmlns:a16="http://schemas.microsoft.com/office/drawing/2014/main" id="{DD2F4957-4EAF-E743-8E49-6C732E607B6D}"/>
                </a:ext>
                <a:ext uri="{C183D7F6-B498-43B3-948B-1728B52AA6E4}">
                  <adec:decorative xmlns:adec="http://schemas.microsoft.com/office/drawing/2017/decorative" val="1"/>
                </a:ext>
              </a:extLst>
            </p:cNvPr>
            <p:cNvSpPr/>
            <p:nvPr/>
          </p:nvSpPr>
          <p:spPr>
            <a:xfrm rot="5400000">
              <a:off x="4343547" y="5165781"/>
              <a:ext cx="396326" cy="1312911"/>
            </a:xfrm>
            <a:prstGeom prst="rightBrace">
              <a:avLst>
                <a:gd name="adj1" fmla="val 38120"/>
                <a:gd name="adj2" fmla="val 50000"/>
              </a:avLst>
            </a:prstGeom>
            <a:ln w="19050">
              <a:solidFill>
                <a:srgbClr val="FF9933"/>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mazon Ember Light"/>
                <a:ea typeface="+mn-ea"/>
                <a:cs typeface="+mn-cs"/>
              </a:endParaRPr>
            </a:p>
          </p:txBody>
        </p:sp>
        <p:sp>
          <p:nvSpPr>
            <p:cNvPr id="33" name="TextBox 52">
              <a:extLst>
                <a:ext uri="{FF2B5EF4-FFF2-40B4-BE49-F238E27FC236}">
                  <a16:creationId xmlns:a16="http://schemas.microsoft.com/office/drawing/2014/main" id="{ED7F6589-6F7C-3A45-A564-7E2F0B15914D}"/>
                </a:ext>
              </a:extLst>
            </p:cNvPr>
            <p:cNvSpPr txBox="1">
              <a:spLocks noChangeArrowheads="1"/>
            </p:cNvSpPr>
            <p:nvPr/>
          </p:nvSpPr>
          <p:spPr bwMode="auto">
            <a:xfrm>
              <a:off x="3771647" y="6093318"/>
              <a:ext cx="155120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defRPr sz="2400">
                  <a:solidFill>
                    <a:schemeClr val="tx1"/>
                  </a:solidFill>
                  <a:latin typeface="Calibri" charset="0"/>
                  <a:ea typeface="ＭＳ Ｐゴシック" charset="0"/>
                  <a:cs typeface="ＭＳ Ｐゴシック" charset="0"/>
                </a:defRPr>
              </a:lvl1pPr>
              <a:lvl2pPr marL="742950" indent="-285750">
                <a:defRPr sz="2400">
                  <a:solidFill>
                    <a:schemeClr val="tx1"/>
                  </a:solidFill>
                  <a:latin typeface="Calibri" charset="0"/>
                  <a:ea typeface="ＭＳ Ｐゴシック" charset="0"/>
                </a:defRPr>
              </a:lvl2pPr>
              <a:lvl3pPr marL="1143000" indent="-228600">
                <a:defRPr sz="2400">
                  <a:solidFill>
                    <a:schemeClr val="tx1"/>
                  </a:solidFill>
                  <a:latin typeface="Calibri" charset="0"/>
                  <a:ea typeface="ＭＳ Ｐゴシック" charset="0"/>
                </a:defRPr>
              </a:lvl3pPr>
              <a:lvl4pPr marL="1600200" indent="-228600">
                <a:defRPr sz="2400">
                  <a:solidFill>
                    <a:schemeClr val="tx1"/>
                  </a:solidFill>
                  <a:latin typeface="Calibri" charset="0"/>
                  <a:ea typeface="ＭＳ Ｐゴシック" charset="0"/>
                </a:defRPr>
              </a:lvl4pPr>
              <a:lvl5pPr marL="2057400" indent="-22860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D5DBDB"/>
                  </a:solidFill>
                  <a:effectLst/>
                  <a:uLnTx/>
                  <a:uFillTx/>
                  <a:latin typeface="Amazon Ember Light"/>
                  <a:ea typeface="ＭＳ Ｐゴシック" charset="0"/>
                  <a:cs typeface="Arial" charset="0"/>
                </a:rPr>
                <a:t>Bucket name</a:t>
              </a:r>
              <a:endParaRPr kumimoji="0" lang="en-US" sz="1867" b="1" i="0" u="none" strike="noStrike" kern="1200" cap="none" spc="0" normalizeH="0" baseline="0" noProof="0" dirty="0">
                <a:ln>
                  <a:noFill/>
                </a:ln>
                <a:solidFill>
                  <a:srgbClr val="D5DBDB"/>
                </a:solidFill>
                <a:effectLst/>
                <a:uLnTx/>
                <a:uFillTx/>
                <a:latin typeface="Amazon Ember Light"/>
                <a:ea typeface="ＭＳ Ｐゴシック" charset="0"/>
                <a:cs typeface="Arial" charset="0"/>
              </a:endParaRPr>
            </a:p>
          </p:txBody>
        </p:sp>
        <p:sp>
          <p:nvSpPr>
            <p:cNvPr id="34" name="Right Brace 33">
              <a:extLst>
                <a:ext uri="{FF2B5EF4-FFF2-40B4-BE49-F238E27FC236}">
                  <a16:creationId xmlns:a16="http://schemas.microsoft.com/office/drawing/2014/main" id="{F65C1671-695E-ED4D-839C-65898017F4D2}"/>
                </a:ext>
                <a:ext uri="{C183D7F6-B498-43B3-948B-1728B52AA6E4}">
                  <adec:decorative xmlns:adec="http://schemas.microsoft.com/office/drawing/2017/decorative" val="1"/>
                </a:ext>
              </a:extLst>
            </p:cNvPr>
            <p:cNvSpPr/>
            <p:nvPr/>
          </p:nvSpPr>
          <p:spPr>
            <a:xfrm rot="5400000">
              <a:off x="6176598" y="5070642"/>
              <a:ext cx="369333" cy="1530184"/>
            </a:xfrm>
            <a:prstGeom prst="rightBrace">
              <a:avLst>
                <a:gd name="adj1" fmla="val 38120"/>
                <a:gd name="adj2" fmla="val 50000"/>
              </a:avLst>
            </a:prstGeom>
            <a:ln w="19050">
              <a:solidFill>
                <a:srgbClr val="FF9933"/>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mazon Ember Light"/>
                <a:ea typeface="+mn-ea"/>
                <a:cs typeface="+mn-cs"/>
              </a:endParaRPr>
            </a:p>
          </p:txBody>
        </p:sp>
      </p:grpSp>
      <p:pic>
        <p:nvPicPr>
          <p:cNvPr id="36" name="Picture 35"/>
          <p:cNvPicPr>
            <a:picLocks noChangeAspect="1"/>
          </p:cNvPicPr>
          <p:nvPr/>
        </p:nvPicPr>
        <p:blipFill>
          <a:blip r:embed="rId6"/>
          <a:stretch>
            <a:fillRect/>
          </a:stretch>
        </p:blipFill>
        <p:spPr>
          <a:xfrm>
            <a:off x="11072280" y="92364"/>
            <a:ext cx="1001956" cy="1001956"/>
          </a:xfrm>
          <a:prstGeom prst="rect">
            <a:avLst/>
          </a:prstGeom>
        </p:spPr>
      </p:pic>
      <p:sp>
        <p:nvSpPr>
          <p:cNvPr id="38" name="Rectangle 37"/>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2999238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9034463" cy="1021404"/>
          </a:xfrm>
        </p:spPr>
        <p:txBody>
          <a:bodyPr>
            <a:normAutofit/>
          </a:bodyPr>
          <a:lstStyle/>
          <a:p>
            <a:r>
              <a:rPr lang="en-US" b="1" dirty="0">
                <a:solidFill>
                  <a:schemeClr val="accent6">
                    <a:lumMod val="50000"/>
                  </a:schemeClr>
                </a:solidFill>
              </a:rPr>
              <a:t>Amazon S3 storage classes</a:t>
            </a:r>
          </a:p>
        </p:txBody>
      </p:sp>
      <p:sp>
        <p:nvSpPr>
          <p:cNvPr id="3" name="Content Placeholder 2"/>
          <p:cNvSpPr>
            <a:spLocks noGrp="1"/>
          </p:cNvSpPr>
          <p:nvPr>
            <p:ph idx="4294967295"/>
          </p:nvPr>
        </p:nvSpPr>
        <p:spPr>
          <a:xfrm>
            <a:off x="0" y="1439863"/>
            <a:ext cx="11331575" cy="4913312"/>
          </a:xfrm>
        </p:spPr>
        <p:txBody>
          <a:bodyPr>
            <a:normAutofit lnSpcReduction="10000"/>
          </a:bodyPr>
          <a:lstStyle/>
          <a:p>
            <a:pPr marL="0" lvl="1" indent="0">
              <a:lnSpc>
                <a:spcPct val="110000"/>
              </a:lnSpc>
              <a:spcBef>
                <a:spcPts val="1000"/>
              </a:spcBef>
              <a:spcAft>
                <a:spcPts val="800"/>
              </a:spcAft>
              <a:buNone/>
            </a:pPr>
            <a:r>
              <a:rPr lang="en-US" sz="3000" dirty="0"/>
              <a:t>Amazon S3 offers a range of object-level storage classes that are designed for different use cases:</a:t>
            </a:r>
          </a:p>
          <a:p>
            <a:pPr marL="914400" lvl="2" indent="-457200">
              <a:lnSpc>
                <a:spcPct val="110000"/>
              </a:lnSpc>
              <a:spcBef>
                <a:spcPts val="1000"/>
              </a:spcBef>
              <a:spcAft>
                <a:spcPts val="800"/>
              </a:spcAft>
            </a:pPr>
            <a:r>
              <a:rPr lang="en-US" sz="2600" dirty="0"/>
              <a:t>Amazon S3 Standard</a:t>
            </a:r>
          </a:p>
          <a:p>
            <a:pPr marL="914400" lvl="2" indent="-457200">
              <a:lnSpc>
                <a:spcPct val="110000"/>
              </a:lnSpc>
              <a:spcBef>
                <a:spcPts val="1000"/>
              </a:spcBef>
              <a:spcAft>
                <a:spcPts val="800"/>
              </a:spcAft>
            </a:pPr>
            <a:r>
              <a:rPr lang="en-US" sz="2600" dirty="0"/>
              <a:t>Amazon S3 Intelligent-Tiering</a:t>
            </a:r>
          </a:p>
          <a:p>
            <a:pPr marL="914400" lvl="2" indent="-457200">
              <a:lnSpc>
                <a:spcPct val="110000"/>
              </a:lnSpc>
              <a:spcBef>
                <a:spcPts val="1000"/>
              </a:spcBef>
              <a:spcAft>
                <a:spcPts val="800"/>
              </a:spcAft>
            </a:pPr>
            <a:r>
              <a:rPr lang="en-US" sz="2600" dirty="0"/>
              <a:t>Amazon S3 Standard-Infrequent Access (Amazon S3 Standard-IA)</a:t>
            </a:r>
          </a:p>
          <a:p>
            <a:pPr marL="914400" lvl="2" indent="-457200">
              <a:lnSpc>
                <a:spcPct val="110000"/>
              </a:lnSpc>
              <a:spcBef>
                <a:spcPts val="1000"/>
              </a:spcBef>
              <a:spcAft>
                <a:spcPts val="800"/>
              </a:spcAft>
            </a:pPr>
            <a:r>
              <a:rPr lang="en-US" sz="2600" dirty="0"/>
              <a:t>Amazon S3 One Zone-Infrequent Access (Amazon S3 One Zone-IA)</a:t>
            </a:r>
          </a:p>
          <a:p>
            <a:pPr marL="914400" lvl="2" indent="-457200">
              <a:lnSpc>
                <a:spcPct val="110000"/>
              </a:lnSpc>
              <a:spcBef>
                <a:spcPts val="1000"/>
              </a:spcBef>
              <a:spcAft>
                <a:spcPts val="800"/>
              </a:spcAft>
            </a:pPr>
            <a:r>
              <a:rPr lang="en-US" sz="2600" dirty="0"/>
              <a:t>Amazon S3 Glacier </a:t>
            </a:r>
          </a:p>
          <a:p>
            <a:pPr marL="914400" lvl="2" indent="-457200">
              <a:lnSpc>
                <a:spcPct val="110000"/>
              </a:lnSpc>
              <a:spcBef>
                <a:spcPts val="1000"/>
              </a:spcBef>
              <a:spcAft>
                <a:spcPts val="800"/>
              </a:spcAft>
            </a:pPr>
            <a:r>
              <a:rPr lang="en-US" sz="2600" dirty="0"/>
              <a:t>Amazon S3 Glacier Deep Archive</a:t>
            </a:r>
          </a:p>
        </p:txBody>
      </p:sp>
      <p:sp>
        <p:nvSpPr>
          <p:cNvPr id="7" name="Rectangle 6"/>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p:cNvPicPr>
            <a:picLocks noChangeAspect="1"/>
          </p:cNvPicPr>
          <p:nvPr/>
        </p:nvPicPr>
        <p:blipFill>
          <a:blip r:embed="rId4"/>
          <a:stretch>
            <a:fillRect/>
          </a:stretch>
        </p:blipFill>
        <p:spPr>
          <a:xfrm>
            <a:off x="11072280" y="92364"/>
            <a:ext cx="1001956" cy="1001956"/>
          </a:xfrm>
          <a:prstGeom prst="rect">
            <a:avLst/>
          </a:prstGeom>
        </p:spPr>
      </p:pic>
    </p:spTree>
    <p:custDataLst>
      <p:tags r:id="rId1"/>
    </p:custDataLst>
    <p:extLst>
      <p:ext uri="{BB962C8B-B14F-4D97-AF65-F5344CB8AC3E}">
        <p14:creationId xmlns:p14="http://schemas.microsoft.com/office/powerpoint/2010/main" val="32449398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094" y="0"/>
            <a:ext cx="9034463" cy="870287"/>
          </a:xfrm>
        </p:spPr>
        <p:txBody>
          <a:bodyPr>
            <a:noAutofit/>
          </a:bodyPr>
          <a:lstStyle/>
          <a:p>
            <a:r>
              <a:rPr lang="en-US" b="1" dirty="0">
                <a:solidFill>
                  <a:schemeClr val="accent6">
                    <a:lumMod val="50000"/>
                  </a:schemeClr>
                </a:solidFill>
              </a:rPr>
              <a:t>Amazon S3 pricing </a:t>
            </a:r>
          </a:p>
        </p:txBody>
      </p:sp>
      <p:sp>
        <p:nvSpPr>
          <p:cNvPr id="3" name="Content Placeholder 2"/>
          <p:cNvSpPr>
            <a:spLocks noGrp="1"/>
          </p:cNvSpPr>
          <p:nvPr>
            <p:ph idx="4294967295"/>
          </p:nvPr>
        </p:nvSpPr>
        <p:spPr>
          <a:xfrm>
            <a:off x="0" y="865929"/>
            <a:ext cx="11916383" cy="5846155"/>
          </a:xfrm>
        </p:spPr>
        <p:txBody>
          <a:bodyPr>
            <a:normAutofit fontScale="47500" lnSpcReduction="20000"/>
          </a:bodyPr>
          <a:lstStyle/>
          <a:p>
            <a:pPr marL="0" indent="0">
              <a:spcAft>
                <a:spcPts val="800"/>
              </a:spcAft>
              <a:buNone/>
            </a:pPr>
            <a:r>
              <a:rPr lang="en-US" sz="4500" b="1" i="1" dirty="0">
                <a:solidFill>
                  <a:srgbClr val="FF0000"/>
                </a:solidFill>
              </a:rPr>
              <a:t>You do not pay for, </a:t>
            </a:r>
          </a:p>
          <a:p>
            <a:pPr marL="914400" lvl="1" indent="-457200">
              <a:lnSpc>
                <a:spcPct val="120000"/>
              </a:lnSpc>
              <a:spcBef>
                <a:spcPts val="0"/>
              </a:spcBef>
            </a:pPr>
            <a:r>
              <a:rPr lang="en-US" sz="4500" dirty="0"/>
              <a:t>Transfers IN to Amazon S3</a:t>
            </a:r>
          </a:p>
          <a:p>
            <a:pPr marL="914400" lvl="1" indent="-457200">
              <a:lnSpc>
                <a:spcPct val="120000"/>
              </a:lnSpc>
              <a:spcBef>
                <a:spcPts val="0"/>
              </a:spcBef>
            </a:pPr>
            <a:r>
              <a:rPr lang="en-US" sz="4500" dirty="0"/>
              <a:t>Transfers OUT from Amazon S3 to Amazon CloudFront or Amazon EC2 in the same Region</a:t>
            </a:r>
          </a:p>
          <a:p>
            <a:pPr marL="914400" lvl="1" indent="-457200">
              <a:lnSpc>
                <a:spcPct val="120000"/>
              </a:lnSpc>
              <a:spcBef>
                <a:spcPts val="0"/>
              </a:spcBef>
            </a:pPr>
            <a:r>
              <a:rPr lang="en-US" sz="4500" dirty="0"/>
              <a:t>To estimate Amazon S3 costs, consider the following:</a:t>
            </a:r>
          </a:p>
          <a:p>
            <a:pPr marL="0" indent="0">
              <a:lnSpc>
                <a:spcPct val="120000"/>
              </a:lnSpc>
              <a:spcBef>
                <a:spcPts val="0"/>
              </a:spcBef>
              <a:buNone/>
            </a:pPr>
            <a:r>
              <a:rPr lang="en-US" sz="4500" b="1" i="1" dirty="0">
                <a:solidFill>
                  <a:srgbClr val="FF0000"/>
                </a:solidFill>
              </a:rPr>
              <a:t>You pay for ,</a:t>
            </a:r>
          </a:p>
          <a:p>
            <a:pPr marL="0" indent="0">
              <a:lnSpc>
                <a:spcPct val="120000"/>
              </a:lnSpc>
              <a:spcBef>
                <a:spcPts val="0"/>
              </a:spcBef>
              <a:buNone/>
            </a:pPr>
            <a:r>
              <a:rPr lang="en-US" sz="4500" b="1" dirty="0">
                <a:solidFill>
                  <a:schemeClr val="accent6">
                    <a:lumMod val="50000"/>
                  </a:schemeClr>
                </a:solidFill>
              </a:rPr>
              <a:t>Storage class type ,</a:t>
            </a:r>
          </a:p>
          <a:p>
            <a:pPr marL="914400" lvl="1" indent="-457200">
              <a:lnSpc>
                <a:spcPct val="120000"/>
              </a:lnSpc>
              <a:spcBef>
                <a:spcPts val="0"/>
              </a:spcBef>
            </a:pPr>
            <a:r>
              <a:rPr lang="en-US" sz="4500" dirty="0"/>
              <a:t>Standard storage is designed for:</a:t>
            </a:r>
          </a:p>
          <a:p>
            <a:pPr marL="914400" lvl="1" indent="-457200">
              <a:lnSpc>
                <a:spcPct val="120000"/>
              </a:lnSpc>
              <a:spcBef>
                <a:spcPts val="0"/>
              </a:spcBef>
            </a:pPr>
            <a:r>
              <a:rPr lang="en-US" sz="4500" dirty="0"/>
              <a:t>S3 Standard-Infrequent Access (S-IA) is designed for:</a:t>
            </a:r>
          </a:p>
          <a:p>
            <a:pPr marL="0" indent="0">
              <a:lnSpc>
                <a:spcPct val="120000"/>
              </a:lnSpc>
              <a:spcBef>
                <a:spcPts val="0"/>
              </a:spcBef>
              <a:buNone/>
            </a:pPr>
            <a:r>
              <a:rPr lang="en-US" sz="4500" b="1" dirty="0">
                <a:solidFill>
                  <a:schemeClr val="accent6">
                    <a:lumMod val="50000"/>
                  </a:schemeClr>
                </a:solidFill>
              </a:rPr>
              <a:t>Amount of storage  : </a:t>
            </a:r>
            <a:r>
              <a:rPr lang="en-US" sz="4500" dirty="0"/>
              <a:t>The number and size of objects </a:t>
            </a:r>
            <a:r>
              <a:rPr lang="en-US" sz="4500" dirty="0" err="1"/>
              <a:t>GiB</a:t>
            </a:r>
            <a:endParaRPr lang="en-US" sz="4500" dirty="0"/>
          </a:p>
          <a:p>
            <a:pPr marL="0" indent="0">
              <a:lnSpc>
                <a:spcPct val="120000"/>
              </a:lnSpc>
              <a:spcBef>
                <a:spcPts val="0"/>
              </a:spcBef>
              <a:buNone/>
            </a:pPr>
            <a:r>
              <a:rPr lang="en-US" sz="4500" b="1" dirty="0">
                <a:solidFill>
                  <a:schemeClr val="accent6">
                    <a:lumMod val="50000"/>
                  </a:schemeClr>
                </a:solidFill>
              </a:rPr>
              <a:t>Requests</a:t>
            </a:r>
            <a:r>
              <a:rPr lang="en-US" sz="4500" b="1" dirty="0"/>
              <a:t>, </a:t>
            </a:r>
          </a:p>
          <a:p>
            <a:pPr marL="914400" lvl="1" indent="-457200">
              <a:lnSpc>
                <a:spcPct val="120000"/>
              </a:lnSpc>
              <a:spcBef>
                <a:spcPts val="0"/>
              </a:spcBef>
            </a:pPr>
            <a:r>
              <a:rPr lang="en-US" sz="4200" dirty="0"/>
              <a:t>The number and type of requests (GET, PUT, COPY)</a:t>
            </a:r>
          </a:p>
          <a:p>
            <a:pPr marL="914400" lvl="1" indent="-457200">
              <a:lnSpc>
                <a:spcPct val="120000"/>
              </a:lnSpc>
              <a:spcBef>
                <a:spcPts val="0"/>
              </a:spcBef>
            </a:pPr>
            <a:r>
              <a:rPr lang="en-US" sz="4200" dirty="0"/>
              <a:t>Type of requests:</a:t>
            </a:r>
          </a:p>
          <a:p>
            <a:pPr marL="914400" lvl="1" indent="-457200">
              <a:lnSpc>
                <a:spcPct val="120000"/>
              </a:lnSpc>
              <a:spcBef>
                <a:spcPts val="0"/>
              </a:spcBef>
            </a:pPr>
            <a:r>
              <a:rPr lang="en-US" sz="4200" dirty="0"/>
              <a:t>Different rates for GET requests than other requests.</a:t>
            </a:r>
          </a:p>
          <a:p>
            <a:pPr marL="0" indent="0">
              <a:lnSpc>
                <a:spcPct val="120000"/>
              </a:lnSpc>
              <a:spcBef>
                <a:spcPts val="0"/>
              </a:spcBef>
              <a:buNone/>
            </a:pPr>
            <a:r>
              <a:rPr lang="en-US" sz="4500" b="1" dirty="0">
                <a:solidFill>
                  <a:schemeClr val="accent6">
                    <a:lumMod val="50000"/>
                  </a:schemeClr>
                </a:solidFill>
              </a:rPr>
              <a:t>Data transfer, </a:t>
            </a:r>
          </a:p>
          <a:p>
            <a:pPr marL="914400" lvl="1" indent="-457200">
              <a:lnSpc>
                <a:spcPct val="120000"/>
              </a:lnSpc>
              <a:spcBef>
                <a:spcPts val="0"/>
              </a:spcBef>
            </a:pPr>
            <a:r>
              <a:rPr lang="en-US" sz="4200" dirty="0"/>
              <a:t>Pricing is based on the amount of data that is transferred out of the Amazon S3 Region</a:t>
            </a:r>
          </a:p>
          <a:p>
            <a:pPr marL="914400" lvl="1" indent="-457200">
              <a:lnSpc>
                <a:spcPct val="120000"/>
              </a:lnSpc>
              <a:spcBef>
                <a:spcPts val="0"/>
              </a:spcBef>
            </a:pPr>
            <a:r>
              <a:rPr lang="en-US" sz="4200" dirty="0"/>
              <a:t>Data transfer in is free, but you incur charges for data that is transferred out.</a:t>
            </a:r>
          </a:p>
          <a:p>
            <a:pPr marL="457200" indent="-457200">
              <a:lnSpc>
                <a:spcPct val="120000"/>
              </a:lnSpc>
              <a:spcBef>
                <a:spcPts val="0"/>
              </a:spcBef>
            </a:pPr>
            <a:endParaRPr lang="en-US" dirty="0"/>
          </a:p>
          <a:p>
            <a:pPr marL="914400" lvl="1" indent="-457200">
              <a:lnSpc>
                <a:spcPct val="120000"/>
              </a:lnSpc>
              <a:spcBef>
                <a:spcPts val="0"/>
              </a:spcBef>
            </a:pPr>
            <a:endParaRPr lang="en-US" dirty="0"/>
          </a:p>
          <a:p>
            <a:pPr marL="914400" lvl="1" indent="-457200">
              <a:lnSpc>
                <a:spcPct val="120000"/>
              </a:lnSpc>
              <a:spcBef>
                <a:spcPts val="0"/>
              </a:spcBef>
            </a:pPr>
            <a:endParaRPr lang="en-US" dirty="0"/>
          </a:p>
        </p:txBody>
      </p:sp>
      <p:sp>
        <p:nvSpPr>
          <p:cNvPr id="6" name="Rectangle 5"/>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p:cNvPicPr>
            <a:picLocks noChangeAspect="1"/>
          </p:cNvPicPr>
          <p:nvPr/>
        </p:nvPicPr>
        <p:blipFill>
          <a:blip r:embed="rId4"/>
          <a:stretch>
            <a:fillRect/>
          </a:stretch>
        </p:blipFill>
        <p:spPr>
          <a:xfrm>
            <a:off x="11072280" y="92364"/>
            <a:ext cx="1001956" cy="1001956"/>
          </a:xfrm>
          <a:prstGeom prst="rect">
            <a:avLst/>
          </a:prstGeom>
        </p:spPr>
      </p:pic>
    </p:spTree>
    <p:custDataLst>
      <p:tags r:id="rId1"/>
    </p:custDataLst>
    <p:extLst>
      <p:ext uri="{BB962C8B-B14F-4D97-AF65-F5344CB8AC3E}">
        <p14:creationId xmlns:p14="http://schemas.microsoft.com/office/powerpoint/2010/main" val="2029298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Amazon </a:t>
            </a:r>
            <a:r>
              <a:rPr lang="sv-SE" dirty="0">
                <a:solidFill>
                  <a:schemeClr val="accent6">
                    <a:lumMod val="50000"/>
                  </a:schemeClr>
                </a:solidFill>
                <a:latin typeface="+mn-lt"/>
              </a:rPr>
              <a:t>S3 Glacier</a:t>
            </a:r>
            <a:endParaRPr lang="en-US" dirty="0">
              <a:solidFill>
                <a:schemeClr val="accent6">
                  <a:lumMod val="50000"/>
                </a:schemeClr>
              </a:solidFill>
              <a:latin typeface="+mn-lt"/>
            </a:endParaRP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Graphic 4">
            <a:extLst>
              <a:ext uri="{FF2B5EF4-FFF2-40B4-BE49-F238E27FC236}">
                <a16:creationId xmlns:a16="http://schemas.microsoft.com/office/drawing/2014/main" id="{750985AA-AD6D-4C9D-91C1-78A1E9514CD0}"/>
              </a:ext>
              <a:ext uri="{C183D7F6-B498-43B3-948B-1728B52AA6E4}">
                <adec:decorative xmlns:adec="http://schemas.microsoft.com/office/drawing/2017/decorative" val="1"/>
              </a:ext>
            </a:extLst>
          </p:cNvPr>
          <p:cNvPicPr>
            <a:picLocks noChangeAspect="1"/>
          </p:cNvPicPr>
          <p:nvPr/>
        </p:nvPicPr>
        <p:blipFill>
          <a:blip/>
          <a:stretch>
            <a:fillRect/>
          </a:stretch>
        </p:blipFill>
        <p:spPr>
          <a:xfrm>
            <a:off x="11139542" y="89978"/>
            <a:ext cx="883844" cy="883844"/>
          </a:xfrm>
          <a:prstGeom prst="rect">
            <a:avLst/>
          </a:prstGeom>
        </p:spPr>
      </p:pic>
      <p:sp>
        <p:nvSpPr>
          <p:cNvPr id="2" name="Rectangle 1"/>
          <p:cNvSpPr/>
          <p:nvPr/>
        </p:nvSpPr>
        <p:spPr>
          <a:xfrm>
            <a:off x="285344" y="878201"/>
            <a:ext cx="11757499" cy="5632311"/>
          </a:xfrm>
          <a:prstGeom prst="rect">
            <a:avLst/>
          </a:prstGeom>
        </p:spPr>
        <p:txBody>
          <a:bodyPr wrap="square">
            <a:spAutoFit/>
          </a:bodyPr>
          <a:lstStyle/>
          <a:p>
            <a:r>
              <a:rPr lang="en-US" sz="2000" dirty="0"/>
              <a:t>Amazon S3 Glacier is a data archiving service.</a:t>
            </a:r>
          </a:p>
          <a:p>
            <a:r>
              <a:rPr lang="en-US" sz="2000" dirty="0"/>
              <a:t>When you use Amazon S3 Glacier to archive data, you can store your data at low cost (even in comparison to Amazon S3), but </a:t>
            </a:r>
            <a:r>
              <a:rPr lang="en-US" sz="2000" b="1" i="1" dirty="0">
                <a:solidFill>
                  <a:schemeClr val="accent6">
                    <a:lumMod val="50000"/>
                  </a:schemeClr>
                </a:solidFill>
              </a:rPr>
              <a:t>you cannot retrieve your data immediately </a:t>
            </a:r>
            <a:r>
              <a:rPr lang="en-US" sz="2000" dirty="0"/>
              <a:t>when you want it. </a:t>
            </a:r>
          </a:p>
          <a:p>
            <a:endParaRPr lang="en-US" sz="2000" dirty="0"/>
          </a:p>
          <a:p>
            <a:r>
              <a:rPr lang="en-US" sz="2000" dirty="0"/>
              <a:t>Data that is stored in Amazon S3 Glacier can take several hours to retrieve, which is why it works well for archiving.</a:t>
            </a:r>
          </a:p>
          <a:p>
            <a:endParaRPr lang="en-US" sz="2000" dirty="0"/>
          </a:p>
          <a:p>
            <a:r>
              <a:rPr lang="en-US" sz="2000" dirty="0"/>
              <a:t>There are </a:t>
            </a:r>
            <a:r>
              <a:rPr lang="en-US" sz="2000" b="1" i="1" dirty="0">
                <a:solidFill>
                  <a:schemeClr val="accent6">
                    <a:lumMod val="50000"/>
                  </a:schemeClr>
                </a:solidFill>
              </a:rPr>
              <a:t>three key Amazon S3 Glacier terms </a:t>
            </a:r>
            <a:r>
              <a:rPr lang="en-US" sz="2000" dirty="0"/>
              <a:t>you should be familiar with:</a:t>
            </a:r>
          </a:p>
          <a:p>
            <a:r>
              <a:rPr lang="en-US" sz="2000" b="1" dirty="0">
                <a:solidFill>
                  <a:schemeClr val="accent6">
                    <a:lumMod val="50000"/>
                  </a:schemeClr>
                </a:solidFill>
              </a:rPr>
              <a:t>Archive</a:t>
            </a:r>
            <a:r>
              <a:rPr lang="en-US" sz="2000" dirty="0"/>
              <a:t> – Any object (such as a photo, video, file, or document) that you store in Amazon S3 Glacier. It is the base unit of storage in Amazon S3 Glacier. Each archive has its own unique ID and it can also have a description.</a:t>
            </a:r>
          </a:p>
          <a:p>
            <a:r>
              <a:rPr lang="en-US" sz="2000" b="1" dirty="0">
                <a:solidFill>
                  <a:schemeClr val="accent6">
                    <a:lumMod val="50000"/>
                  </a:schemeClr>
                </a:solidFill>
              </a:rPr>
              <a:t>Vault </a:t>
            </a:r>
            <a:r>
              <a:rPr lang="en-US" sz="2000" dirty="0"/>
              <a:t>– A container for storing archives. When you create a vault, you specify the vault name and the Region where you want to locate the vault.</a:t>
            </a:r>
          </a:p>
          <a:p>
            <a:r>
              <a:rPr lang="en-US" sz="2000" b="1" dirty="0">
                <a:solidFill>
                  <a:schemeClr val="accent6">
                    <a:lumMod val="50000"/>
                  </a:schemeClr>
                </a:solidFill>
              </a:rPr>
              <a:t>Vault access policy </a:t>
            </a:r>
            <a:r>
              <a:rPr lang="en-US" sz="2000" dirty="0"/>
              <a:t>– Determine who can and cannot access the data that is stored in the vault, and what operations users can and cannot perform. </a:t>
            </a:r>
          </a:p>
          <a:p>
            <a:pPr marL="800100" lvl="1" indent="-342900">
              <a:buFont typeface="Arial" panose="020B0604020202020204" pitchFamily="34" charset="0"/>
              <a:buChar char="•"/>
            </a:pPr>
            <a:r>
              <a:rPr lang="en-US" sz="2000" dirty="0"/>
              <a:t>	One vault access permissions policy can be created for each vault to manage access permissions for that vault. </a:t>
            </a:r>
          </a:p>
          <a:p>
            <a:pPr marL="800100" lvl="1" indent="-342900">
              <a:buFont typeface="Arial" panose="020B0604020202020204" pitchFamily="34" charset="0"/>
              <a:buChar char="•"/>
            </a:pPr>
            <a:r>
              <a:rPr lang="en-US" sz="2000" dirty="0"/>
              <a:t>	You can also use a vault lock policy to make sure that a vault cannot be altered. </a:t>
            </a:r>
          </a:p>
          <a:p>
            <a:pPr marL="800100" lvl="1" indent="-342900">
              <a:buFont typeface="Arial" panose="020B0604020202020204" pitchFamily="34" charset="0"/>
              <a:buChar char="•"/>
            </a:pPr>
            <a:r>
              <a:rPr lang="en-US" sz="2000" dirty="0"/>
              <a:t>	Each vault can have one vault access policy and one vault lock policy that are attached to it.</a:t>
            </a:r>
          </a:p>
        </p:txBody>
      </p:sp>
    </p:spTree>
    <p:custDataLst>
      <p:tags r:id="rId1"/>
    </p:custDataLst>
    <p:extLst>
      <p:ext uri="{BB962C8B-B14F-4D97-AF65-F5344CB8AC3E}">
        <p14:creationId xmlns:p14="http://schemas.microsoft.com/office/powerpoint/2010/main" val="3471941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Amazon </a:t>
            </a:r>
            <a:r>
              <a:rPr lang="sv-SE" dirty="0">
                <a:solidFill>
                  <a:schemeClr val="accent6">
                    <a:lumMod val="50000"/>
                  </a:schemeClr>
                </a:solidFill>
                <a:latin typeface="+mn-lt"/>
              </a:rPr>
              <a:t>S3 Glacier</a:t>
            </a:r>
            <a:endParaRPr lang="en-US" dirty="0">
              <a:solidFill>
                <a:schemeClr val="accent6">
                  <a:lumMod val="50000"/>
                </a:schemeClr>
              </a:solidFill>
              <a:latin typeface="+mn-lt"/>
            </a:endParaRP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Graphic 4">
            <a:extLst>
              <a:ext uri="{FF2B5EF4-FFF2-40B4-BE49-F238E27FC236}">
                <a16:creationId xmlns:a16="http://schemas.microsoft.com/office/drawing/2014/main" id="{750985AA-AD6D-4C9D-91C1-78A1E9514CD0}"/>
              </a:ext>
              <a:ext uri="{C183D7F6-B498-43B3-948B-1728B52AA6E4}">
                <adec:decorative xmlns:adec="http://schemas.microsoft.com/office/drawing/2017/decorative" val="1"/>
              </a:ext>
            </a:extLst>
          </p:cNvPr>
          <p:cNvPicPr>
            <a:picLocks noChangeAspect="1"/>
          </p:cNvPicPr>
          <p:nvPr/>
        </p:nvPicPr>
        <p:blipFill>
          <a:blip/>
          <a:stretch>
            <a:fillRect/>
          </a:stretch>
        </p:blipFill>
        <p:spPr>
          <a:xfrm>
            <a:off x="11139542" y="89978"/>
            <a:ext cx="883844" cy="883844"/>
          </a:xfrm>
          <a:prstGeom prst="rect">
            <a:avLst/>
          </a:prstGeom>
        </p:spPr>
      </p:pic>
      <p:sp>
        <p:nvSpPr>
          <p:cNvPr id="4" name="Rectangle 3"/>
          <p:cNvSpPr/>
          <p:nvPr/>
        </p:nvSpPr>
        <p:spPr>
          <a:xfrm>
            <a:off x="262646" y="913444"/>
            <a:ext cx="11692647" cy="2462213"/>
          </a:xfrm>
          <a:prstGeom prst="rect">
            <a:avLst/>
          </a:prstGeom>
        </p:spPr>
        <p:txBody>
          <a:bodyPr wrap="square">
            <a:spAutoFit/>
          </a:bodyPr>
          <a:lstStyle/>
          <a:p>
            <a:r>
              <a:rPr lang="en-US" sz="2200" dirty="0"/>
              <a:t>You have three options for retrieving data, each with varying access times and cost:</a:t>
            </a:r>
          </a:p>
          <a:p>
            <a:pPr marL="800100" lvl="1" indent="-342900">
              <a:buFont typeface="Arial" panose="020B0604020202020204" pitchFamily="34" charset="0"/>
              <a:buChar char="•"/>
            </a:pPr>
            <a:r>
              <a:rPr lang="en-US" sz="2200" b="1" i="1" dirty="0">
                <a:solidFill>
                  <a:schemeClr val="accent6">
                    <a:lumMod val="50000"/>
                  </a:schemeClr>
                </a:solidFill>
              </a:rPr>
              <a:t>Expedited retrieva</a:t>
            </a:r>
            <a:r>
              <a:rPr lang="en-US" sz="2200" dirty="0"/>
              <a:t>ls are typically made available within 1–5 minutes (highest cost).</a:t>
            </a:r>
          </a:p>
          <a:p>
            <a:pPr marL="800100" lvl="1" indent="-342900">
              <a:buFont typeface="Arial" panose="020B0604020202020204" pitchFamily="34" charset="0"/>
              <a:buChar char="•"/>
            </a:pPr>
            <a:r>
              <a:rPr lang="en-US" sz="2200" b="1" i="1" dirty="0"/>
              <a:t>Standard retrievals </a:t>
            </a:r>
            <a:r>
              <a:rPr lang="en-US" sz="2200" dirty="0"/>
              <a:t>typically complete within 3–5 hours (less time than expedited, more time than bulk).</a:t>
            </a:r>
          </a:p>
          <a:p>
            <a:pPr marL="800100" lvl="1" indent="-342900">
              <a:buFont typeface="Arial" panose="020B0604020202020204" pitchFamily="34" charset="0"/>
              <a:buChar char="•"/>
            </a:pPr>
            <a:r>
              <a:rPr lang="en-US" sz="2200" b="1" i="1" dirty="0"/>
              <a:t>Bulk retrievals </a:t>
            </a:r>
            <a:r>
              <a:rPr lang="en-US" sz="2200" dirty="0"/>
              <a:t>typically complete within 5–12 hours (lowest cost).</a:t>
            </a:r>
          </a:p>
          <a:p>
            <a:r>
              <a:rPr lang="en-US" sz="2200" dirty="0"/>
              <a:t>You might compare these options to choosing the cost for shipping a package by using the most economical method for your needs.</a:t>
            </a:r>
          </a:p>
        </p:txBody>
      </p:sp>
    </p:spTree>
    <p:custDataLst>
      <p:tags r:id="rId1"/>
    </p:custDataLst>
    <p:extLst>
      <p:ext uri="{BB962C8B-B14F-4D97-AF65-F5344CB8AC3E}">
        <p14:creationId xmlns:p14="http://schemas.microsoft.com/office/powerpoint/2010/main" val="93750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Amazon </a:t>
            </a:r>
            <a:r>
              <a:rPr lang="sv-SE" dirty="0">
                <a:solidFill>
                  <a:schemeClr val="accent6">
                    <a:lumMod val="50000"/>
                  </a:schemeClr>
                </a:solidFill>
                <a:latin typeface="+mn-lt"/>
              </a:rPr>
              <a:t>S3 Glacier</a:t>
            </a:r>
            <a:endParaRPr lang="en-US" dirty="0">
              <a:solidFill>
                <a:schemeClr val="accent6">
                  <a:lumMod val="50000"/>
                </a:schemeClr>
              </a:solidFill>
              <a:latin typeface="+mn-lt"/>
            </a:endParaRP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Graphic 4">
            <a:extLst>
              <a:ext uri="{FF2B5EF4-FFF2-40B4-BE49-F238E27FC236}">
                <a16:creationId xmlns:a16="http://schemas.microsoft.com/office/drawing/2014/main" id="{750985AA-AD6D-4C9D-91C1-78A1E9514CD0}"/>
              </a:ext>
              <a:ext uri="{C183D7F6-B498-43B3-948B-1728B52AA6E4}">
                <adec:decorative xmlns:adec="http://schemas.microsoft.com/office/drawing/2017/decorative" val="1"/>
              </a:ext>
            </a:extLst>
          </p:cNvPr>
          <p:cNvPicPr>
            <a:picLocks noChangeAspect="1"/>
          </p:cNvPicPr>
          <p:nvPr/>
        </p:nvPicPr>
        <p:blipFill>
          <a:blip/>
          <a:stretch>
            <a:fillRect/>
          </a:stretch>
        </p:blipFill>
        <p:spPr>
          <a:xfrm>
            <a:off x="11139542" y="89978"/>
            <a:ext cx="883844" cy="883844"/>
          </a:xfrm>
          <a:prstGeom prst="rect">
            <a:avLst/>
          </a:prstGeom>
        </p:spPr>
      </p:pic>
      <p:sp>
        <p:nvSpPr>
          <p:cNvPr id="4" name="Rectangle 3"/>
          <p:cNvSpPr/>
          <p:nvPr/>
        </p:nvSpPr>
        <p:spPr>
          <a:xfrm>
            <a:off x="262646" y="913444"/>
            <a:ext cx="11692647" cy="2462213"/>
          </a:xfrm>
          <a:prstGeom prst="rect">
            <a:avLst/>
          </a:prstGeom>
        </p:spPr>
        <p:txBody>
          <a:bodyPr wrap="square">
            <a:spAutoFit/>
          </a:bodyPr>
          <a:lstStyle/>
          <a:p>
            <a:r>
              <a:rPr lang="en-US" sz="2200" dirty="0"/>
              <a:t>You have three options for retrieving data, each with varying access times and cost:</a:t>
            </a:r>
          </a:p>
          <a:p>
            <a:pPr marL="800100" lvl="1" indent="-342900">
              <a:buFont typeface="Arial" panose="020B0604020202020204" pitchFamily="34" charset="0"/>
              <a:buChar char="•"/>
            </a:pPr>
            <a:r>
              <a:rPr lang="en-US" sz="2200" b="1" i="1" dirty="0">
                <a:solidFill>
                  <a:schemeClr val="accent6">
                    <a:lumMod val="50000"/>
                  </a:schemeClr>
                </a:solidFill>
              </a:rPr>
              <a:t>Expedited retrieva</a:t>
            </a:r>
            <a:r>
              <a:rPr lang="en-US" sz="2200" dirty="0"/>
              <a:t>ls are typically made available within 1–5 minutes (highest cost).</a:t>
            </a:r>
          </a:p>
          <a:p>
            <a:pPr marL="800100" lvl="1" indent="-342900">
              <a:buFont typeface="Arial" panose="020B0604020202020204" pitchFamily="34" charset="0"/>
              <a:buChar char="•"/>
            </a:pPr>
            <a:r>
              <a:rPr lang="en-US" sz="2200" b="1" i="1" dirty="0"/>
              <a:t>Standard retrievals </a:t>
            </a:r>
            <a:r>
              <a:rPr lang="en-US" sz="2200" dirty="0"/>
              <a:t>typically complete within 3–5 hours (less time than expedited, more time than bulk).</a:t>
            </a:r>
          </a:p>
          <a:p>
            <a:pPr marL="800100" lvl="1" indent="-342900">
              <a:buFont typeface="Arial" panose="020B0604020202020204" pitchFamily="34" charset="0"/>
              <a:buChar char="•"/>
            </a:pPr>
            <a:r>
              <a:rPr lang="en-US" sz="2200" b="1" i="1" dirty="0"/>
              <a:t>Bulk retrievals </a:t>
            </a:r>
            <a:r>
              <a:rPr lang="en-US" sz="2200" dirty="0"/>
              <a:t>typically complete within 5–12 hours (lowest cost).</a:t>
            </a:r>
          </a:p>
          <a:p>
            <a:r>
              <a:rPr lang="en-US" sz="2200" dirty="0"/>
              <a:t>You might compare these options to choosing the cost for shipping a package by using the most economical method for your needs.</a:t>
            </a:r>
          </a:p>
        </p:txBody>
      </p:sp>
    </p:spTree>
    <p:custDataLst>
      <p:tags r:id="rId1"/>
    </p:custDataLst>
    <p:extLst>
      <p:ext uri="{BB962C8B-B14F-4D97-AF65-F5344CB8AC3E}">
        <p14:creationId xmlns:p14="http://schemas.microsoft.com/office/powerpoint/2010/main" val="4024261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Amazon </a:t>
            </a:r>
            <a:r>
              <a:rPr lang="sv-SE" dirty="0">
                <a:solidFill>
                  <a:schemeClr val="accent6">
                    <a:lumMod val="50000"/>
                  </a:schemeClr>
                </a:solidFill>
                <a:latin typeface="+mn-lt"/>
              </a:rPr>
              <a:t>S3 Lifecyce Policy Examples</a:t>
            </a:r>
            <a:endParaRPr lang="en-US" dirty="0">
              <a:solidFill>
                <a:schemeClr val="accent6">
                  <a:lumMod val="50000"/>
                </a:schemeClr>
              </a:solidFill>
              <a:latin typeface="+mn-lt"/>
            </a:endParaRPr>
          </a:p>
        </p:txBody>
      </p:sp>
      <p:sp>
        <p:nvSpPr>
          <p:cNvPr id="11" name="Rectangle 10"/>
          <p:cNvSpPr/>
          <p:nvPr/>
        </p:nvSpPr>
        <p:spPr>
          <a:xfrm>
            <a:off x="0" y="6462473"/>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Graphic 4">
            <a:extLst>
              <a:ext uri="{FF2B5EF4-FFF2-40B4-BE49-F238E27FC236}">
                <a16:creationId xmlns:a16="http://schemas.microsoft.com/office/drawing/2014/main" id="{750985AA-AD6D-4C9D-91C1-78A1E9514CD0}"/>
              </a:ext>
              <a:ext uri="{C183D7F6-B498-43B3-948B-1728B52AA6E4}">
                <adec:decorative xmlns:adec="http://schemas.microsoft.com/office/drawing/2017/decorative" val="1"/>
              </a:ext>
            </a:extLst>
          </p:cNvPr>
          <p:cNvPicPr>
            <a:picLocks noChangeAspect="1"/>
          </p:cNvPicPr>
          <p:nvPr/>
        </p:nvPicPr>
        <p:blipFill>
          <a:blip/>
          <a:stretch>
            <a:fillRect/>
          </a:stretch>
        </p:blipFill>
        <p:spPr>
          <a:xfrm>
            <a:off x="11139542" y="89978"/>
            <a:ext cx="883844" cy="883844"/>
          </a:xfrm>
          <a:prstGeom prst="rect">
            <a:avLst/>
          </a:prstGeom>
        </p:spPr>
      </p:pic>
      <p:pic>
        <p:nvPicPr>
          <p:cNvPr id="2" name="Picture 1"/>
          <p:cNvPicPr>
            <a:picLocks noChangeAspect="1"/>
          </p:cNvPicPr>
          <p:nvPr/>
        </p:nvPicPr>
        <p:blipFill>
          <a:blip r:embed="rId4"/>
          <a:stretch>
            <a:fillRect/>
          </a:stretch>
        </p:blipFill>
        <p:spPr>
          <a:xfrm>
            <a:off x="2016666" y="4288074"/>
            <a:ext cx="5162550" cy="2114550"/>
          </a:xfrm>
          <a:prstGeom prst="rect">
            <a:avLst/>
          </a:prstGeom>
        </p:spPr>
      </p:pic>
      <p:pic>
        <p:nvPicPr>
          <p:cNvPr id="5" name="Picture 4"/>
          <p:cNvPicPr>
            <a:picLocks noChangeAspect="1"/>
          </p:cNvPicPr>
          <p:nvPr/>
        </p:nvPicPr>
        <p:blipFill>
          <a:blip r:embed="rId5"/>
          <a:stretch>
            <a:fillRect/>
          </a:stretch>
        </p:blipFill>
        <p:spPr>
          <a:xfrm>
            <a:off x="339704" y="1090792"/>
            <a:ext cx="10150720" cy="3042168"/>
          </a:xfrm>
          <a:prstGeom prst="rect">
            <a:avLst/>
          </a:prstGeom>
        </p:spPr>
      </p:pic>
    </p:spTree>
    <p:custDataLst>
      <p:tags r:id="rId1"/>
    </p:custDataLst>
    <p:extLst>
      <p:ext uri="{BB962C8B-B14F-4D97-AF65-F5344CB8AC3E}">
        <p14:creationId xmlns:p14="http://schemas.microsoft.com/office/powerpoint/2010/main" val="608505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524" y="303481"/>
            <a:ext cx="10515600" cy="888322"/>
          </a:xfrm>
        </p:spPr>
        <p:txBody>
          <a:bodyPr/>
          <a:lstStyle/>
          <a:p>
            <a:r>
              <a:rPr lang="en-US" b="1" dirty="0">
                <a:solidFill>
                  <a:schemeClr val="accent6">
                    <a:lumMod val="50000"/>
                  </a:schemeClr>
                </a:solidFill>
              </a:rPr>
              <a:t>Cloud Storage Solutions</a:t>
            </a:r>
          </a:p>
        </p:txBody>
      </p:sp>
      <p:sp>
        <p:nvSpPr>
          <p:cNvPr id="3" name="Content Placeholder 2"/>
          <p:cNvSpPr>
            <a:spLocks noGrp="1"/>
          </p:cNvSpPr>
          <p:nvPr>
            <p:ph idx="1"/>
          </p:nvPr>
        </p:nvSpPr>
        <p:spPr>
          <a:xfrm>
            <a:off x="550524" y="1551031"/>
            <a:ext cx="10515600" cy="4351338"/>
          </a:xfrm>
        </p:spPr>
        <p:txBody>
          <a:bodyPr>
            <a:normAutofit/>
          </a:bodyPr>
          <a:lstStyle/>
          <a:p>
            <a:r>
              <a:rPr lang="en-US" dirty="0"/>
              <a:t>Cloud storage service is a cloud computing service offering in which data can be stored, managed, edited and retrieved from a remote cloud storage server over the Internet and/or network under a utility computing model.</a:t>
            </a:r>
          </a:p>
          <a:p>
            <a:r>
              <a:rPr lang="en-US" dirty="0"/>
              <a:t>Cloud storage service, an Infrastructure as a Service (IaaS) service model, delivers scalable, flexible and redundant storage capacity through Web services API, online interfaces and thin client applications.</a:t>
            </a:r>
          </a:p>
          <a:p>
            <a:r>
              <a:rPr lang="en-US" dirty="0"/>
              <a:t>Cloud storage service is also known as utility storage service and storage as a service.</a:t>
            </a:r>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522777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7277" y="73295"/>
            <a:ext cx="9034463" cy="821650"/>
          </a:xfrm>
        </p:spPr>
        <p:txBody>
          <a:bodyPr>
            <a:normAutofit/>
          </a:bodyPr>
          <a:lstStyle/>
          <a:p>
            <a:r>
              <a:rPr lang="en-US" b="1" dirty="0">
                <a:solidFill>
                  <a:schemeClr val="accent6">
                    <a:lumMod val="50000"/>
                  </a:schemeClr>
                </a:solidFill>
              </a:rPr>
              <a:t>Storage comparison</a:t>
            </a:r>
          </a:p>
        </p:txBody>
      </p:sp>
      <p:graphicFrame>
        <p:nvGraphicFramePr>
          <p:cNvPr id="6" name="Content Placeholder 5" descr="table comparing Amazon S3 with Amazon Glacier. The criteria are data volume, average latency, item size, cost per GB per month, type of billed requests, and price for retrieving data.">
            <a:extLst>
              <a:ext uri="{FF2B5EF4-FFF2-40B4-BE49-F238E27FC236}">
                <a16:creationId xmlns:a16="http://schemas.microsoft.com/office/drawing/2014/main" id="{A2ABB4F0-7911-D14F-BA18-7852C010C810}"/>
              </a:ext>
            </a:extLst>
          </p:cNvPr>
          <p:cNvGraphicFramePr>
            <a:graphicFrameLocks noGrp="1"/>
          </p:cNvGraphicFramePr>
          <p:nvPr>
            <p:ph idx="4294967295"/>
          </p:nvPr>
        </p:nvGraphicFramePr>
        <p:xfrm>
          <a:off x="0" y="1485900"/>
          <a:ext cx="10905919" cy="4541520"/>
        </p:xfrm>
        <a:graphic>
          <a:graphicData uri="http://schemas.openxmlformats.org/drawingml/2006/table">
            <a:tbl>
              <a:tblPr firstRow="1" bandRow="1">
                <a:tableStyleId>{85BE263C-DBD7-4A20-BB59-AAB30ACAA65A}</a:tableStyleId>
              </a:tblPr>
              <a:tblGrid>
                <a:gridCol w="3600450">
                  <a:extLst>
                    <a:ext uri="{9D8B030D-6E8A-4147-A177-3AD203B41FA5}">
                      <a16:colId xmlns:a16="http://schemas.microsoft.com/office/drawing/2014/main" val="4208479291"/>
                    </a:ext>
                  </a:extLst>
                </a:gridCol>
                <a:gridCol w="3228975">
                  <a:extLst>
                    <a:ext uri="{9D8B030D-6E8A-4147-A177-3AD203B41FA5}">
                      <a16:colId xmlns:a16="http://schemas.microsoft.com/office/drawing/2014/main" val="3877621433"/>
                    </a:ext>
                  </a:extLst>
                </a:gridCol>
                <a:gridCol w="4076494">
                  <a:extLst>
                    <a:ext uri="{9D8B030D-6E8A-4147-A177-3AD203B41FA5}">
                      <a16:colId xmlns:a16="http://schemas.microsoft.com/office/drawing/2014/main" val="1352277599"/>
                    </a:ext>
                  </a:extLst>
                </a:gridCol>
              </a:tblGrid>
              <a:tr h="370840">
                <a:tc>
                  <a:txBody>
                    <a:bodyPr/>
                    <a:lstStyle/>
                    <a:p>
                      <a:endParaRPr lang="en-US" b="0" i="0" dirty="0">
                        <a:latin typeface="Amazon Ember" panose="020B0603020204020204" pitchFamily="34" charset="0"/>
                        <a:ea typeface="Amazon Ember" panose="020B0603020204020204" pitchFamily="34" charset="0"/>
                        <a:cs typeface="Amazon Ember" panose="020B0603020204020204" pitchFamily="34" charset="0"/>
                      </a:endParaRPr>
                    </a:p>
                  </a:txBody>
                  <a:tcPr>
                    <a:lnL>
                      <a:noFill/>
                    </a:lnL>
                    <a:lnR w="12700" cap="flat" cmpd="sng" algn="ctr">
                      <a:solidFill>
                        <a:schemeClr val="tx1"/>
                      </a:solidFill>
                      <a:prstDash val="solid"/>
                      <a:round/>
                      <a:headEnd type="none" w="med" len="med"/>
                      <a:tailEnd type="none" w="med" len="med"/>
                    </a:lnR>
                    <a:lnT w="25400" cmpd="sng">
                      <a:noFill/>
                    </a:lnT>
                    <a:lnB w="25400" cmpd="sng">
                      <a:noFill/>
                    </a:lnB>
                    <a:lnTlToBr w="12700" cmpd="sng">
                      <a:noFill/>
                      <a:prstDash val="solid"/>
                    </a:lnTlToBr>
                    <a:lnBlToTr w="12700" cmpd="sng">
                      <a:noFill/>
                      <a:prstDash val="solid"/>
                    </a:lnBlToTr>
                    <a:noFill/>
                  </a:tcPr>
                </a:tc>
                <a:tc>
                  <a:txBody>
                    <a:bodyPr/>
                    <a:lstStyle/>
                    <a:p>
                      <a:pPr algn="ctr"/>
                      <a:r>
                        <a:rPr lang="en-US" sz="3200" b="0" i="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Amazon 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3200" b="0" i="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Amazon S3 Glacier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25313094"/>
                  </a:ext>
                </a:extLst>
              </a:tr>
              <a:tr h="370840">
                <a:tc>
                  <a:txBody>
                    <a:bodyPr/>
                    <a:lstStyle/>
                    <a:p>
                      <a:r>
                        <a:rPr lang="en-US" sz="2800" b="0" i="0" dirty="0">
                          <a:latin typeface="Amazon Ember" panose="020B0603020204020204" pitchFamily="34" charset="0"/>
                          <a:ea typeface="Amazon Ember" panose="020B0603020204020204" pitchFamily="34" charset="0"/>
                          <a:cs typeface="Amazon Ember" panose="020B0603020204020204" pitchFamily="34" charset="0"/>
                        </a:rPr>
                        <a:t>Data Volume</a:t>
                      </a:r>
                    </a:p>
                  </a:txBody>
                  <a:tcPr anchor="ctr">
                    <a:lnL>
                      <a:noFill/>
                    </a:lnL>
                    <a:lnR w="12700" cap="flat" cmpd="sng" algn="ctr">
                      <a:solidFill>
                        <a:schemeClr val="tx1"/>
                      </a:solidFill>
                      <a:prstDash val="solid"/>
                      <a:round/>
                      <a:headEnd type="none" w="med" len="med"/>
                      <a:tailEnd type="none" w="med" len="med"/>
                    </a:lnR>
                    <a:lnT w="25400" cmpd="sng">
                      <a:noFill/>
                    </a:lnT>
                    <a:lnB>
                      <a:noFill/>
                    </a:lnB>
                    <a:lnTlToBr w="12700" cmpd="sng">
                      <a:noFill/>
                      <a:prstDash val="solid"/>
                    </a:lnTlToBr>
                    <a:lnBlToTr w="12700" cmpd="sng">
                      <a:noFill/>
                      <a:prstDash val="solid"/>
                    </a:lnBlToTr>
                    <a:noFill/>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No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No limit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60860725"/>
                  </a:ext>
                </a:extLst>
              </a:tr>
              <a:tr h="370840">
                <a:tc>
                  <a:txBody>
                    <a:bodyPr/>
                    <a:lstStyle/>
                    <a:p>
                      <a:r>
                        <a:rPr lang="en-US" sz="2800" b="0" i="0" dirty="0">
                          <a:latin typeface="Amazon Ember" panose="020B0603020204020204" pitchFamily="34" charset="0"/>
                          <a:ea typeface="Amazon Ember" panose="020B0603020204020204" pitchFamily="34" charset="0"/>
                          <a:cs typeface="Amazon Ember" panose="020B0603020204020204" pitchFamily="34" charset="0"/>
                        </a:rPr>
                        <a:t>Average Latency</a:t>
                      </a:r>
                    </a:p>
                  </a:txBody>
                  <a:tcPr anchor="ctr">
                    <a:lnR w="12700" cap="flat" cmpd="sng" algn="ctr">
                      <a:solidFill>
                        <a:schemeClr val="tx1"/>
                      </a:solidFill>
                      <a:prstDash val="solid"/>
                      <a:round/>
                      <a:headEnd type="none" w="med" len="med"/>
                      <a:tailEnd type="none" w="med" len="med"/>
                    </a:lnR>
                    <a:lnT>
                      <a:noFill/>
                    </a:lnT>
                    <a:noFill/>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minutes/hours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39607568"/>
                  </a:ext>
                </a:extLst>
              </a:tr>
              <a:tr h="370840">
                <a:tc>
                  <a:txBody>
                    <a:bodyPr/>
                    <a:lstStyle/>
                    <a:p>
                      <a:r>
                        <a:rPr lang="en-US" sz="2800" b="0" i="0" dirty="0">
                          <a:latin typeface="Amazon Ember" panose="020B0603020204020204" pitchFamily="34" charset="0"/>
                          <a:ea typeface="Amazon Ember" panose="020B0603020204020204" pitchFamily="34" charset="0"/>
                          <a:cs typeface="Amazon Ember" panose="020B0603020204020204" pitchFamily="34" charset="0"/>
                        </a:rPr>
                        <a:t>Item Size</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5 TB maximum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40 TB maximum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36810272"/>
                  </a:ext>
                </a:extLst>
              </a:tr>
              <a:tr h="370840">
                <a:tc>
                  <a:txBody>
                    <a:bodyPr/>
                    <a:lstStyle/>
                    <a:p>
                      <a:r>
                        <a:rPr lang="en-US" sz="2800" b="0" i="0" dirty="0">
                          <a:latin typeface="Amazon Ember" panose="020B0603020204020204" pitchFamily="34" charset="0"/>
                          <a:ea typeface="Amazon Ember" panose="020B0603020204020204" pitchFamily="34" charset="0"/>
                          <a:cs typeface="Amazon Ember" panose="020B0603020204020204" pitchFamily="34" charset="0"/>
                        </a:rPr>
                        <a:t>Cost/GB per Month</a:t>
                      </a: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i="0" dirty="0">
                          <a:latin typeface="Amazon Ember" panose="020B0603020204020204" pitchFamily="34" charset="0"/>
                          <a:ea typeface="Amazon Ember" panose="020B0603020204020204" pitchFamily="34" charset="0"/>
                          <a:cs typeface="Amazon Ember" panose="020B0603020204020204" pitchFamily="34" charset="0"/>
                        </a:rPr>
                        <a:t>Higher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0" i="0" dirty="0">
                          <a:latin typeface="Amazon Ember" panose="020B0603020204020204" pitchFamily="34" charset="0"/>
                          <a:ea typeface="Amazon Ember" panose="020B0603020204020204" pitchFamily="34" charset="0"/>
                          <a:cs typeface="Amazon Ember" panose="020B0603020204020204" pitchFamily="34" charset="0"/>
                        </a:rPr>
                        <a:t>Lower 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84863636"/>
                  </a:ext>
                </a:extLst>
              </a:tr>
              <a:tr h="370840">
                <a:tc>
                  <a:txBody>
                    <a:bodyPr/>
                    <a:lstStyle/>
                    <a:p>
                      <a:r>
                        <a:rPr lang="en-US" sz="2800" b="0" i="0" dirty="0">
                          <a:latin typeface="Amazon Ember" panose="020B0603020204020204" pitchFamily="34" charset="0"/>
                          <a:ea typeface="Amazon Ember" panose="020B0603020204020204" pitchFamily="34" charset="0"/>
                          <a:cs typeface="Amazon Ember" panose="020B0603020204020204" pitchFamily="34" charset="0"/>
                        </a:rPr>
                        <a:t>Billed Requests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PUT, COPY, POST, LIST, and 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UPLOAD and retrieval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14348630"/>
                  </a:ext>
                </a:extLst>
              </a:tr>
              <a:tr h="370840">
                <a:tc>
                  <a:txBody>
                    <a:bodyPr/>
                    <a:lstStyle/>
                    <a:p>
                      <a:r>
                        <a:rPr lang="en-US" sz="2800" b="0" i="0" dirty="0">
                          <a:latin typeface="Amazon Ember" panose="020B0603020204020204" pitchFamily="34" charset="0"/>
                          <a:ea typeface="Amazon Ember" panose="020B0603020204020204" pitchFamily="34" charset="0"/>
                          <a:cs typeface="Amazon Ember" panose="020B0603020204020204" pitchFamily="34" charset="0"/>
                        </a:rPr>
                        <a:t>Retrieval Pricing</a:t>
                      </a:r>
                    </a:p>
                  </a:txBody>
                  <a:tcPr anchor="ctr">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noFill/>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 </a:t>
                      </a:r>
                    </a:p>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Per request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a:t>
                      </a:r>
                    </a:p>
                    <a:p>
                      <a:pPr algn="ctr"/>
                      <a:r>
                        <a:rPr lang="en-US" sz="2800" b="0" i="0" dirty="0">
                          <a:latin typeface="Amazon Ember" panose="020B0603020204020204" pitchFamily="34" charset="0"/>
                          <a:ea typeface="Amazon Ember" panose="020B0603020204020204" pitchFamily="34" charset="0"/>
                          <a:cs typeface="Amazon Ember" panose="020B0603020204020204" pitchFamily="34" charset="0"/>
                        </a:rPr>
                        <a:t>Per request and per GB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9685649"/>
                  </a:ext>
                </a:extLst>
              </a:tr>
            </a:tbl>
          </a:graphicData>
        </a:graphic>
      </p:graphicFrame>
      <p:sp>
        <p:nvSpPr>
          <p:cNvPr id="7" name="Rectangle 6"/>
          <p:cNvSpPr/>
          <p:nvPr/>
        </p:nvSpPr>
        <p:spPr>
          <a:xfrm>
            <a:off x="0" y="6462473"/>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Graphic 4">
            <a:extLst>
              <a:ext uri="{FF2B5EF4-FFF2-40B4-BE49-F238E27FC236}">
                <a16:creationId xmlns:a16="http://schemas.microsoft.com/office/drawing/2014/main" id="{750985AA-AD6D-4C9D-91C1-78A1E9514CD0}"/>
              </a:ext>
              <a:ext uri="{C183D7F6-B498-43B3-948B-1728B52AA6E4}">
                <adec:decorative xmlns:adec="http://schemas.microsoft.com/office/drawing/2017/decorative" val="1"/>
              </a:ext>
            </a:extLst>
          </p:cNvPr>
          <p:cNvPicPr>
            <a:picLocks noChangeAspect="1"/>
          </p:cNvPicPr>
          <p:nvPr/>
        </p:nvPicPr>
        <p:blipFill>
          <a:blip/>
          <a:stretch>
            <a:fillRect/>
          </a:stretch>
        </p:blipFill>
        <p:spPr>
          <a:xfrm>
            <a:off x="11139542" y="89978"/>
            <a:ext cx="883844" cy="883844"/>
          </a:xfrm>
          <a:prstGeom prst="rect">
            <a:avLst/>
          </a:prstGeom>
        </p:spPr>
      </p:pic>
    </p:spTree>
    <p:custDataLst>
      <p:tags r:id="rId1"/>
    </p:custDataLst>
    <p:extLst>
      <p:ext uri="{BB962C8B-B14F-4D97-AF65-F5344CB8AC3E}">
        <p14:creationId xmlns:p14="http://schemas.microsoft.com/office/powerpoint/2010/main" val="2124598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F0769-BEBC-0942-A230-A27DD597EBEC}"/>
              </a:ext>
            </a:extLst>
          </p:cNvPr>
          <p:cNvSpPr>
            <a:spLocks noGrp="1"/>
          </p:cNvSpPr>
          <p:nvPr>
            <p:ph idx="4294967295"/>
          </p:nvPr>
        </p:nvSpPr>
        <p:spPr>
          <a:xfrm>
            <a:off x="2958998" y="2285359"/>
            <a:ext cx="9044933" cy="4095986"/>
          </a:xfrm>
        </p:spPr>
        <p:txBody>
          <a:bodyPr>
            <a:normAutofit/>
          </a:bodyPr>
          <a:lstStyle/>
          <a:p>
            <a:r>
              <a:rPr lang="en-US" sz="2000" dirty="0"/>
              <a:t>Can transport multiple terabytes of data into or out of Amazon S3</a:t>
            </a:r>
          </a:p>
          <a:p>
            <a:pPr lvl="1"/>
            <a:r>
              <a:rPr lang="en-US" sz="2000" dirty="0"/>
              <a:t>Multiple devices can be used to transfer petabytes</a:t>
            </a:r>
          </a:p>
          <a:p>
            <a:r>
              <a:rPr lang="en-US" sz="2000" dirty="0"/>
              <a:t>Addresses concerns of large data transfers (network costs, transfer times, security)</a:t>
            </a:r>
          </a:p>
          <a:p>
            <a:pPr lvl="1"/>
            <a:r>
              <a:rPr lang="en-US" sz="2000" i="1" dirty="0"/>
              <a:t>Example</a:t>
            </a:r>
            <a:r>
              <a:rPr lang="en-US" sz="2000" dirty="0"/>
              <a:t>: To transfer 10 petabytes (10 million GB) over the internet with a 10 Gbps upload speed would take over 100 days</a:t>
            </a:r>
          </a:p>
          <a:p>
            <a:r>
              <a:rPr lang="en-US" sz="2000" dirty="0"/>
              <a:t>To use</a:t>
            </a:r>
          </a:p>
          <a:p>
            <a:pPr lvl="1"/>
            <a:r>
              <a:rPr lang="en-US" sz="2000" dirty="0"/>
              <a:t>Create a job in the AWS Management Console and a Snowball will be shipped to you.</a:t>
            </a:r>
          </a:p>
          <a:p>
            <a:pPr lvl="1"/>
            <a:r>
              <a:rPr lang="en-US" sz="2000" dirty="0"/>
              <a:t>Attach to your local network, then download and run the Snowball Client</a:t>
            </a:r>
          </a:p>
          <a:p>
            <a:pPr lvl="1"/>
            <a:r>
              <a:rPr lang="en-US" sz="2000" dirty="0"/>
              <a:t>Select the file directories to transfer (encrypted) to the device</a:t>
            </a:r>
          </a:p>
          <a:p>
            <a:pPr lvl="1"/>
            <a:r>
              <a:rPr lang="en-US" sz="2000" dirty="0"/>
              <a:t>Ship the device back and track the status</a:t>
            </a:r>
          </a:p>
        </p:txBody>
      </p:sp>
      <p:pic>
        <p:nvPicPr>
          <p:cNvPr id="6" name="Picture 5" descr="picture of what looks like a large hardshell briefcase. It is actually an AWS Snowball.">
            <a:extLst>
              <a:ext uri="{FF2B5EF4-FFF2-40B4-BE49-F238E27FC236}">
                <a16:creationId xmlns:a16="http://schemas.microsoft.com/office/drawing/2014/main" id="{8F4FE900-1372-FE4F-8478-A81CBDF5683B}"/>
              </a:ext>
              <a:ext uri="{C183D7F6-B498-43B3-948B-1728B52AA6E4}">
                <adec:decorative xmlns:adec="http://schemas.microsoft.com/office/drawing/2017/decorative" val="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822551" y="575007"/>
            <a:ext cx="2087363" cy="1561233"/>
          </a:xfrm>
          <a:prstGeom prst="rect">
            <a:avLst/>
          </a:prstGeom>
        </p:spPr>
      </p:pic>
      <p:sp>
        <p:nvSpPr>
          <p:cNvPr id="9" name="TextBox 8">
            <a:extLst>
              <a:ext uri="{FF2B5EF4-FFF2-40B4-BE49-F238E27FC236}">
                <a16:creationId xmlns:a16="http://schemas.microsoft.com/office/drawing/2014/main" id="{73597D29-2536-7D49-87C8-362E82769B4D}"/>
              </a:ext>
            </a:extLst>
          </p:cNvPr>
          <p:cNvSpPr txBox="1"/>
          <p:nvPr/>
        </p:nvSpPr>
        <p:spPr>
          <a:xfrm>
            <a:off x="4342870" y="1026048"/>
            <a:ext cx="5175398"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AWS Snowball</a:t>
            </a:r>
          </a:p>
        </p:txBody>
      </p:sp>
      <p:sp>
        <p:nvSpPr>
          <p:cNvPr id="11" name="Rectangle 10">
            <a:extLst>
              <a:ext uri="{FF2B5EF4-FFF2-40B4-BE49-F238E27FC236}">
                <a16:creationId xmlns:a16="http://schemas.microsoft.com/office/drawing/2014/main" id="{F58598B4-376F-9D44-9A07-2061DC1F5537}"/>
              </a:ext>
            </a:extLst>
          </p:cNvPr>
          <p:cNvSpPr/>
          <p:nvPr/>
        </p:nvSpPr>
        <p:spPr>
          <a:xfrm>
            <a:off x="5774604" y="1405082"/>
            <a:ext cx="3350597" cy="369332"/>
          </a:xfrm>
          <a:prstGeom prst="rect">
            <a:avLst/>
          </a:prstGeom>
        </p:spPr>
        <p:txBody>
          <a:bodyPr wrap="none">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Petabyte-scale data transport </a:t>
            </a:r>
          </a:p>
        </p:txBody>
      </p:sp>
      <p:pic>
        <p:nvPicPr>
          <p:cNvPr id="16" name="Graphic 15">
            <a:extLst>
              <a:ext uri="{FF2B5EF4-FFF2-40B4-BE49-F238E27FC236}">
                <a16:creationId xmlns:a16="http://schemas.microsoft.com/office/drawing/2014/main" id="{1B7E07E9-821E-8F44-86B2-5A2F18BFBE2A}"/>
              </a:ext>
              <a:ext uri="{C183D7F6-B498-43B3-948B-1728B52AA6E4}">
                <adec:decorative xmlns:adec="http://schemas.microsoft.com/office/drawing/2017/decorative" val="1"/>
              </a:ext>
            </a:extLst>
          </p:cNvPr>
          <p:cNvPicPr>
            <a:picLocks noChangeAspect="1"/>
          </p:cNvPicPr>
          <p:nvPr/>
        </p:nvPicPr>
        <p:blipFill>
          <a:blip/>
          <a:stretch>
            <a:fillRect/>
          </a:stretch>
        </p:blipFill>
        <p:spPr>
          <a:xfrm>
            <a:off x="945324" y="2751620"/>
            <a:ext cx="1216152" cy="1216152"/>
          </a:xfrm>
          <a:prstGeom prst="rect">
            <a:avLst/>
          </a:prstGeom>
        </p:spPr>
      </p:pic>
      <p:sp>
        <p:nvSpPr>
          <p:cNvPr id="15" name="TextBox 14">
            <a:extLst>
              <a:ext uri="{FF2B5EF4-FFF2-40B4-BE49-F238E27FC236}">
                <a16:creationId xmlns:a16="http://schemas.microsoft.com/office/drawing/2014/main" id="{677B56B6-BA85-524D-A4DA-8A28A0B2B9E3}"/>
              </a:ext>
            </a:extLst>
          </p:cNvPr>
          <p:cNvSpPr txBox="1"/>
          <p:nvPr/>
        </p:nvSpPr>
        <p:spPr>
          <a:xfrm>
            <a:off x="402448" y="4052542"/>
            <a:ext cx="2301904" cy="892552"/>
          </a:xfrm>
          <a:prstGeom prst="rect">
            <a:avLst/>
          </a:prstGeom>
          <a:noFill/>
        </p:spPr>
        <p:txBody>
          <a:bodyPr wrap="square" rtlCol="0">
            <a:spAutoFit/>
          </a:bodyPr>
          <a:lstStyle/>
          <a:p>
            <a:pPr algn="ctr"/>
            <a:r>
              <a:rPr lang="en-US" sz="2600" b="1" dirty="0"/>
              <a:t>AWS </a:t>
            </a:r>
            <a:br>
              <a:rPr lang="en-US" sz="2600" b="1" dirty="0"/>
            </a:br>
            <a:r>
              <a:rPr lang="en-US" sz="2600" b="1" dirty="0"/>
              <a:t>Snowball</a:t>
            </a:r>
          </a:p>
        </p:txBody>
      </p:sp>
      <p:sp>
        <p:nvSpPr>
          <p:cNvPr id="19" name="Rectangle 18">
            <a:extLst>
              <a:ext uri="{FF2B5EF4-FFF2-40B4-BE49-F238E27FC236}">
                <a16:creationId xmlns:a16="http://schemas.microsoft.com/office/drawing/2014/main" id="{6605A30D-E757-6B4E-9364-C2535CF01C50}"/>
              </a:ext>
              <a:ext uri="{C183D7F6-B498-43B3-948B-1728B52AA6E4}">
                <adec:decorative xmlns:adec="http://schemas.microsoft.com/office/drawing/2017/decorative" val="1"/>
              </a:ext>
            </a:extLst>
          </p:cNvPr>
          <p:cNvSpPr/>
          <p:nvPr/>
        </p:nvSpPr>
        <p:spPr>
          <a:xfrm>
            <a:off x="470558" y="2359098"/>
            <a:ext cx="2165684" cy="2923674"/>
          </a:xfrm>
          <a:prstGeom prst="rect">
            <a:avLst/>
          </a:prstGeom>
          <a:no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2" name="Title 2"/>
          <p:cNvSpPr txBox="1">
            <a:spLocks/>
          </p:cNvSpPr>
          <p:nvPr/>
        </p:nvSpPr>
        <p:spPr>
          <a:xfrm>
            <a:off x="127000" y="127001"/>
            <a:ext cx="10229850" cy="8397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6">
                    <a:lumMod val="50000"/>
                  </a:schemeClr>
                </a:solidFill>
              </a:rPr>
              <a:t>AWS Snowball</a:t>
            </a:r>
          </a:p>
        </p:txBody>
      </p:sp>
      <p:sp>
        <p:nvSpPr>
          <p:cNvPr id="13" name="Rectangle 12"/>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4057423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33780-451D-624F-B22F-AC4418A3F4D9}"/>
              </a:ext>
            </a:extLst>
          </p:cNvPr>
          <p:cNvSpPr>
            <a:spLocks noGrp="1"/>
          </p:cNvSpPr>
          <p:nvPr>
            <p:ph type="title" idx="4294967295"/>
          </p:nvPr>
        </p:nvSpPr>
        <p:spPr>
          <a:xfrm>
            <a:off x="136188" y="116732"/>
            <a:ext cx="8755063" cy="860560"/>
          </a:xfrm>
        </p:spPr>
        <p:txBody>
          <a:bodyPr>
            <a:normAutofit/>
          </a:bodyPr>
          <a:lstStyle/>
          <a:p>
            <a:r>
              <a:rPr lang="en-US" b="1" dirty="0">
                <a:solidFill>
                  <a:schemeClr val="accent6">
                    <a:lumMod val="50000"/>
                  </a:schemeClr>
                </a:solidFill>
              </a:rPr>
              <a:t>AWS Snowmobile</a:t>
            </a:r>
          </a:p>
        </p:txBody>
      </p:sp>
      <p:sp>
        <p:nvSpPr>
          <p:cNvPr id="4" name="Content Placeholder 3">
            <a:extLst>
              <a:ext uri="{FF2B5EF4-FFF2-40B4-BE49-F238E27FC236}">
                <a16:creationId xmlns:a16="http://schemas.microsoft.com/office/drawing/2014/main" id="{3333EBDB-C3DA-5A45-9265-1AA45A22F660}"/>
              </a:ext>
            </a:extLst>
          </p:cNvPr>
          <p:cNvSpPr>
            <a:spLocks noGrp="1"/>
          </p:cNvSpPr>
          <p:nvPr>
            <p:ph idx="4294967295"/>
          </p:nvPr>
        </p:nvSpPr>
        <p:spPr>
          <a:xfrm>
            <a:off x="2991289" y="2370239"/>
            <a:ext cx="9119647" cy="3777642"/>
          </a:xfrm>
        </p:spPr>
        <p:txBody>
          <a:bodyPr>
            <a:normAutofit/>
          </a:bodyPr>
          <a:lstStyle/>
          <a:p>
            <a:r>
              <a:rPr lang="en-US" sz="2200" dirty="0"/>
              <a:t>A 45-foot-long (13.7 meters) shipping container, pulled by a semi-trailer truck</a:t>
            </a:r>
          </a:p>
          <a:p>
            <a:r>
              <a:rPr lang="en-US" sz="2200" dirty="0"/>
              <a:t>Can transfer up to 100 PB per Snowmobile </a:t>
            </a:r>
          </a:p>
          <a:p>
            <a:r>
              <a:rPr lang="en-US" sz="2200" dirty="0"/>
              <a:t>Offers multiple layers of security –</a:t>
            </a:r>
          </a:p>
          <a:p>
            <a:pPr lvl="1"/>
            <a:r>
              <a:rPr lang="en-US" sz="2200" dirty="0"/>
              <a:t>Dedicated security personnel</a:t>
            </a:r>
          </a:p>
          <a:p>
            <a:pPr lvl="1"/>
            <a:r>
              <a:rPr lang="en-US" sz="2200" dirty="0"/>
              <a:t>GPS tracking, alarm monitoring, 24/7 video surveillance</a:t>
            </a:r>
          </a:p>
          <a:p>
            <a:pPr lvl="1"/>
            <a:r>
              <a:rPr lang="en-US" sz="2200" dirty="0"/>
              <a:t>Optional escort security vehicle while in transit</a:t>
            </a:r>
          </a:p>
          <a:p>
            <a:pPr lvl="1"/>
            <a:r>
              <a:rPr lang="en-US" sz="2200" dirty="0"/>
              <a:t>Data encrypted with 256-bit encryption keys</a:t>
            </a:r>
          </a:p>
        </p:txBody>
      </p:sp>
      <p:pic>
        <p:nvPicPr>
          <p:cNvPr id="5" name="Picture 4" descr="picture of a semi truck with trailer.">
            <a:extLst>
              <a:ext uri="{FF2B5EF4-FFF2-40B4-BE49-F238E27FC236}">
                <a16:creationId xmlns:a16="http://schemas.microsoft.com/office/drawing/2014/main" id="{60C18BD1-8AFE-FC4A-835F-80908FEDF398}"/>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511191" y="231221"/>
            <a:ext cx="2625112" cy="1474437"/>
          </a:xfrm>
          <a:prstGeom prst="rect">
            <a:avLst/>
          </a:prstGeom>
        </p:spPr>
      </p:pic>
      <p:sp>
        <p:nvSpPr>
          <p:cNvPr id="10" name="TextBox 9">
            <a:extLst>
              <a:ext uri="{FF2B5EF4-FFF2-40B4-BE49-F238E27FC236}">
                <a16:creationId xmlns:a16="http://schemas.microsoft.com/office/drawing/2014/main" id="{7A83CE1F-4E03-8344-BB46-F341349307AB}"/>
              </a:ext>
            </a:extLst>
          </p:cNvPr>
          <p:cNvSpPr txBox="1"/>
          <p:nvPr/>
        </p:nvSpPr>
        <p:spPr>
          <a:xfrm>
            <a:off x="6453328" y="737608"/>
            <a:ext cx="3763926" cy="461665"/>
          </a:xfrm>
          <a:prstGeom prst="rect">
            <a:avLst/>
          </a:prstGeom>
          <a:noFill/>
        </p:spPr>
        <p:txBody>
          <a:bodyPr wrap="square" rtlCol="0">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AWS Snowmobile</a:t>
            </a:r>
          </a:p>
        </p:txBody>
      </p:sp>
      <p:sp>
        <p:nvSpPr>
          <p:cNvPr id="12" name="Rectangle 11">
            <a:extLst>
              <a:ext uri="{FF2B5EF4-FFF2-40B4-BE49-F238E27FC236}">
                <a16:creationId xmlns:a16="http://schemas.microsoft.com/office/drawing/2014/main" id="{3D79941F-6D7B-ED41-B7A9-D3671208F4AD}"/>
              </a:ext>
            </a:extLst>
          </p:cNvPr>
          <p:cNvSpPr/>
          <p:nvPr/>
        </p:nvSpPr>
        <p:spPr>
          <a:xfrm>
            <a:off x="6744150" y="1121325"/>
            <a:ext cx="3182281" cy="369332"/>
          </a:xfrm>
          <a:prstGeom prst="rect">
            <a:avLst/>
          </a:prstGeom>
        </p:spPr>
        <p:txBody>
          <a:bodyPr wrap="none">
            <a:spAutoFit/>
          </a:bodyPr>
          <a:lstStyle/>
          <a:p>
            <a:pPr algn="ctr"/>
            <a:r>
              <a:rPr lang="en-US" dirty="0">
                <a:latin typeface="Amazon Ember Light" panose="020B0403020204020204" pitchFamily="34" charset="0"/>
                <a:ea typeface="Amazon Ember Light" panose="020B0403020204020204" pitchFamily="34" charset="0"/>
                <a:cs typeface="Amazon Ember Light" panose="020B0403020204020204" pitchFamily="34" charset="0"/>
              </a:rPr>
              <a:t>Exabyte-scale data transport</a:t>
            </a:r>
          </a:p>
        </p:txBody>
      </p:sp>
      <p:pic>
        <p:nvPicPr>
          <p:cNvPr id="16" name="Graphic 15">
            <a:extLst>
              <a:ext uri="{FF2B5EF4-FFF2-40B4-BE49-F238E27FC236}">
                <a16:creationId xmlns:a16="http://schemas.microsoft.com/office/drawing/2014/main" id="{10C17BEB-28AE-B340-A3C1-181E3EB432DC}"/>
              </a:ext>
              <a:ext uri="{C183D7F6-B498-43B3-948B-1728B52AA6E4}">
                <adec:decorative xmlns:adec="http://schemas.microsoft.com/office/drawing/2017/decorative" val="1"/>
              </a:ext>
            </a:extLst>
          </p:cNvPr>
          <p:cNvPicPr>
            <a:picLocks noChangeAspect="1"/>
          </p:cNvPicPr>
          <p:nvPr/>
        </p:nvPicPr>
        <p:blipFill>
          <a:blip/>
          <a:stretch>
            <a:fillRect/>
          </a:stretch>
        </p:blipFill>
        <p:spPr>
          <a:xfrm>
            <a:off x="945324" y="2769586"/>
            <a:ext cx="1216152" cy="1216152"/>
          </a:xfrm>
          <a:prstGeom prst="rect">
            <a:avLst/>
          </a:prstGeom>
        </p:spPr>
      </p:pic>
      <p:sp>
        <p:nvSpPr>
          <p:cNvPr id="17" name="TextBox 16">
            <a:extLst>
              <a:ext uri="{FF2B5EF4-FFF2-40B4-BE49-F238E27FC236}">
                <a16:creationId xmlns:a16="http://schemas.microsoft.com/office/drawing/2014/main" id="{C3ACC75A-E97D-BA42-BFCA-8FFADF6C6A75}"/>
              </a:ext>
            </a:extLst>
          </p:cNvPr>
          <p:cNvSpPr txBox="1"/>
          <p:nvPr/>
        </p:nvSpPr>
        <p:spPr>
          <a:xfrm>
            <a:off x="402448" y="4052542"/>
            <a:ext cx="2301904" cy="892552"/>
          </a:xfrm>
          <a:prstGeom prst="rect">
            <a:avLst/>
          </a:prstGeom>
          <a:noFill/>
        </p:spPr>
        <p:txBody>
          <a:bodyPr wrap="square" rtlCol="0">
            <a:spAutoFit/>
          </a:bodyPr>
          <a:lstStyle/>
          <a:p>
            <a:pPr algn="ctr"/>
            <a:r>
              <a:rPr lang="en-US" sz="2600" b="1" dirty="0"/>
              <a:t>AWS </a:t>
            </a:r>
            <a:br>
              <a:rPr lang="en-US" sz="2600" b="1" dirty="0"/>
            </a:br>
            <a:r>
              <a:rPr lang="en-US" sz="2600" b="1" dirty="0"/>
              <a:t>Snowmobile</a:t>
            </a:r>
          </a:p>
        </p:txBody>
      </p:sp>
      <p:sp>
        <p:nvSpPr>
          <p:cNvPr id="19" name="Rectangle 18">
            <a:extLst>
              <a:ext uri="{FF2B5EF4-FFF2-40B4-BE49-F238E27FC236}">
                <a16:creationId xmlns:a16="http://schemas.microsoft.com/office/drawing/2014/main" id="{05499484-A58E-4B4A-B16B-92A59C4112DA}"/>
              </a:ext>
              <a:ext uri="{C183D7F6-B498-43B3-948B-1728B52AA6E4}">
                <adec:decorative xmlns:adec="http://schemas.microsoft.com/office/drawing/2017/decorative" val="1"/>
              </a:ext>
            </a:extLst>
          </p:cNvPr>
          <p:cNvSpPr/>
          <p:nvPr/>
        </p:nvSpPr>
        <p:spPr>
          <a:xfrm>
            <a:off x="470558" y="2359098"/>
            <a:ext cx="2165684" cy="2923674"/>
          </a:xfrm>
          <a:prstGeom prst="rect">
            <a:avLst/>
          </a:prstGeom>
          <a:noFill/>
          <a:ln w="508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13" name="Rectangle 12"/>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ustDataLst>
      <p:tags r:id="rId1"/>
    </p:custDataLst>
    <p:extLst>
      <p:ext uri="{BB962C8B-B14F-4D97-AF65-F5344CB8AC3E}">
        <p14:creationId xmlns:p14="http://schemas.microsoft.com/office/powerpoint/2010/main" val="3344149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Questions?</a:t>
            </a: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p:cNvSpPr/>
          <p:nvPr/>
        </p:nvSpPr>
        <p:spPr>
          <a:xfrm>
            <a:off x="363167" y="880115"/>
            <a:ext cx="11592128" cy="1477328"/>
          </a:xfrm>
          <a:prstGeom prst="rect">
            <a:avLst/>
          </a:prstGeom>
        </p:spPr>
        <p:txBody>
          <a:bodyPr wrap="square">
            <a:spAutoFit/>
          </a:bodyPr>
          <a:lstStyle/>
          <a:p>
            <a:r>
              <a:rPr lang="en-US" dirty="0"/>
              <a:t>Q1: Which Amazon Machine Image can be used to mount an Amazon Elastic File System (EFS) file system?</a:t>
            </a:r>
          </a:p>
          <a:p>
            <a:pPr lvl="1"/>
            <a:r>
              <a:rPr lang="en-US" dirty="0"/>
              <a:t>A. Microsoft Windows Server 2019 with Containers</a:t>
            </a:r>
          </a:p>
          <a:p>
            <a:pPr lvl="1"/>
            <a:r>
              <a:rPr lang="en-US" dirty="0"/>
              <a:t>B. Microsoft Windows Server 2016 Core</a:t>
            </a:r>
          </a:p>
          <a:p>
            <a:pPr lvl="1"/>
            <a:r>
              <a:rPr lang="en-US" dirty="0"/>
              <a:t>C. Amazon Linux 2 AMI</a:t>
            </a:r>
          </a:p>
          <a:p>
            <a:pPr lvl="1"/>
            <a:r>
              <a:rPr lang="en-US" dirty="0"/>
              <a:t>D. All of the above</a:t>
            </a:r>
          </a:p>
        </p:txBody>
      </p:sp>
    </p:spTree>
    <p:custDataLst>
      <p:tags r:id="rId1"/>
    </p:custDataLst>
    <p:extLst>
      <p:ext uri="{BB962C8B-B14F-4D97-AF65-F5344CB8AC3E}">
        <p14:creationId xmlns:p14="http://schemas.microsoft.com/office/powerpoint/2010/main" val="3913757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Questions?</a:t>
            </a: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p:cNvSpPr/>
          <p:nvPr/>
        </p:nvSpPr>
        <p:spPr>
          <a:xfrm>
            <a:off x="363167" y="880115"/>
            <a:ext cx="11592128" cy="2862322"/>
          </a:xfrm>
          <a:prstGeom prst="rect">
            <a:avLst/>
          </a:prstGeom>
        </p:spPr>
        <p:txBody>
          <a:bodyPr wrap="square">
            <a:spAutoFit/>
          </a:bodyPr>
          <a:lstStyle/>
          <a:p>
            <a:r>
              <a:rPr lang="en-US" dirty="0"/>
              <a:t>Q1: Which Amazon Machine Image can be used to mount an Amazon Elastic File System (EFS) file system?</a:t>
            </a:r>
          </a:p>
          <a:p>
            <a:pPr lvl="1"/>
            <a:r>
              <a:rPr lang="en-US" dirty="0"/>
              <a:t>A. Microsoft Windows Server 2019 with Containers</a:t>
            </a:r>
          </a:p>
          <a:p>
            <a:pPr lvl="1"/>
            <a:r>
              <a:rPr lang="en-US" dirty="0"/>
              <a:t>B. Microsoft Windows Server 2016 Core</a:t>
            </a:r>
          </a:p>
          <a:p>
            <a:pPr lvl="1"/>
            <a:r>
              <a:rPr lang="en-US" dirty="0"/>
              <a:t>C. Amazon Linux 2 AMI</a:t>
            </a:r>
          </a:p>
          <a:p>
            <a:pPr lvl="1"/>
            <a:r>
              <a:rPr lang="en-US" dirty="0"/>
              <a:t>D. All of the above</a:t>
            </a:r>
          </a:p>
          <a:p>
            <a:r>
              <a:rPr lang="en-US" dirty="0"/>
              <a:t>Q2: Which storage device is physically attached to the Amazon EC2 host servers?</a:t>
            </a:r>
          </a:p>
          <a:p>
            <a:pPr lvl="1"/>
            <a:r>
              <a:rPr lang="en-US" dirty="0"/>
              <a:t>A. Amazon Elastic Block Store (EBS) volume</a:t>
            </a:r>
          </a:p>
          <a:p>
            <a:pPr lvl="1"/>
            <a:r>
              <a:rPr lang="en-US" dirty="0"/>
              <a:t>B. Amazon Machine Image (AMI)</a:t>
            </a:r>
          </a:p>
          <a:p>
            <a:pPr lvl="1"/>
            <a:r>
              <a:rPr lang="en-US" dirty="0"/>
              <a:t>C. Instance Store volume</a:t>
            </a:r>
          </a:p>
          <a:p>
            <a:pPr lvl="1"/>
            <a:r>
              <a:rPr lang="en-US" dirty="0"/>
              <a:t>D. Elastic Network Adapter</a:t>
            </a:r>
          </a:p>
        </p:txBody>
      </p:sp>
      <p:sp>
        <p:nvSpPr>
          <p:cNvPr id="5" name="Rectangle 4"/>
          <p:cNvSpPr/>
          <p:nvPr/>
        </p:nvSpPr>
        <p:spPr>
          <a:xfrm>
            <a:off x="791716" y="1718050"/>
            <a:ext cx="2457321" cy="29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24220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Questions?</a:t>
            </a: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p:cNvSpPr/>
          <p:nvPr/>
        </p:nvSpPr>
        <p:spPr>
          <a:xfrm>
            <a:off x="363167" y="880115"/>
            <a:ext cx="11592128" cy="4247317"/>
          </a:xfrm>
          <a:prstGeom prst="rect">
            <a:avLst/>
          </a:prstGeom>
        </p:spPr>
        <p:txBody>
          <a:bodyPr wrap="square">
            <a:spAutoFit/>
          </a:bodyPr>
          <a:lstStyle/>
          <a:p>
            <a:r>
              <a:rPr lang="en-US" dirty="0"/>
              <a:t>Q1: Which Amazon Machine Image can be used to mount an Amazon Elastic File System (EFS) file system?</a:t>
            </a:r>
          </a:p>
          <a:p>
            <a:pPr lvl="1"/>
            <a:r>
              <a:rPr lang="en-US" dirty="0"/>
              <a:t>A. Microsoft Windows Server 2019 with Containers</a:t>
            </a:r>
          </a:p>
          <a:p>
            <a:pPr lvl="1"/>
            <a:r>
              <a:rPr lang="en-US" dirty="0"/>
              <a:t>B. Microsoft Windows Server 2016 Core</a:t>
            </a:r>
          </a:p>
          <a:p>
            <a:pPr lvl="1"/>
            <a:r>
              <a:rPr lang="en-US" dirty="0"/>
              <a:t>C. Amazon Linux 2 AMI</a:t>
            </a:r>
          </a:p>
          <a:p>
            <a:pPr lvl="1"/>
            <a:r>
              <a:rPr lang="en-US" dirty="0"/>
              <a:t>D. All of the above</a:t>
            </a:r>
          </a:p>
          <a:p>
            <a:r>
              <a:rPr lang="en-US" dirty="0"/>
              <a:t>Q2: Which storage device is physically attached to the Amazon EC2 host servers?</a:t>
            </a:r>
          </a:p>
          <a:p>
            <a:pPr lvl="1"/>
            <a:r>
              <a:rPr lang="en-US" dirty="0"/>
              <a:t>A. Amazon Elastic Block Store (EBS) volume</a:t>
            </a:r>
          </a:p>
          <a:p>
            <a:pPr lvl="1"/>
            <a:r>
              <a:rPr lang="en-US" dirty="0"/>
              <a:t>B. Amazon Machine Image (AMI)</a:t>
            </a:r>
          </a:p>
          <a:p>
            <a:pPr lvl="1"/>
            <a:r>
              <a:rPr lang="en-US" dirty="0"/>
              <a:t>C. Instance Store volume</a:t>
            </a:r>
          </a:p>
          <a:p>
            <a:pPr lvl="1"/>
            <a:r>
              <a:rPr lang="en-US" dirty="0"/>
              <a:t>D. Elastic Network Adapter</a:t>
            </a:r>
          </a:p>
          <a:p>
            <a:r>
              <a:rPr lang="en-US" dirty="0"/>
              <a:t>Q3: Which Amazon S3 storage class is used for archiving data for long term retention?</a:t>
            </a:r>
          </a:p>
          <a:p>
            <a:pPr lvl="1"/>
            <a:r>
              <a:rPr lang="en-US" dirty="0"/>
              <a:t>A. S3 Standard</a:t>
            </a:r>
          </a:p>
          <a:p>
            <a:pPr lvl="1"/>
            <a:r>
              <a:rPr lang="en-US" dirty="0"/>
              <a:t>B. S3 Intelligent-</a:t>
            </a:r>
            <a:r>
              <a:rPr lang="en-US" dirty="0" err="1"/>
              <a:t>Tiering</a:t>
            </a:r>
            <a:endParaRPr lang="en-US" dirty="0"/>
          </a:p>
          <a:p>
            <a:pPr lvl="1"/>
            <a:r>
              <a:rPr lang="en-US" dirty="0"/>
              <a:t>C. S3 One Zone-IA</a:t>
            </a:r>
          </a:p>
          <a:p>
            <a:pPr lvl="1"/>
            <a:r>
              <a:rPr lang="en-US" dirty="0"/>
              <a:t>D. S3 Glacier Deep Archive</a:t>
            </a:r>
          </a:p>
        </p:txBody>
      </p:sp>
      <p:sp>
        <p:nvSpPr>
          <p:cNvPr id="5" name="Rectangle 4"/>
          <p:cNvSpPr/>
          <p:nvPr/>
        </p:nvSpPr>
        <p:spPr>
          <a:xfrm>
            <a:off x="791716" y="1718050"/>
            <a:ext cx="2457321" cy="29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9018" y="3086407"/>
            <a:ext cx="2457321" cy="29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213979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Questions?</a:t>
            </a: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p:cNvSpPr/>
          <p:nvPr/>
        </p:nvSpPr>
        <p:spPr>
          <a:xfrm>
            <a:off x="363167" y="880115"/>
            <a:ext cx="11592128" cy="5632311"/>
          </a:xfrm>
          <a:prstGeom prst="rect">
            <a:avLst/>
          </a:prstGeom>
        </p:spPr>
        <p:txBody>
          <a:bodyPr wrap="square">
            <a:spAutoFit/>
          </a:bodyPr>
          <a:lstStyle/>
          <a:p>
            <a:r>
              <a:rPr lang="en-US" dirty="0"/>
              <a:t>Q1: Which Amazon Machine Image can be used to mount an Amazon Elastic File System (EFS) file system?</a:t>
            </a:r>
          </a:p>
          <a:p>
            <a:pPr lvl="1"/>
            <a:r>
              <a:rPr lang="en-US" dirty="0"/>
              <a:t>A. Microsoft Windows Server 2019 with Containers</a:t>
            </a:r>
          </a:p>
          <a:p>
            <a:pPr lvl="1"/>
            <a:r>
              <a:rPr lang="en-US" dirty="0"/>
              <a:t>B. Microsoft Windows Server 2016 Core</a:t>
            </a:r>
          </a:p>
          <a:p>
            <a:pPr lvl="1"/>
            <a:r>
              <a:rPr lang="en-US" dirty="0"/>
              <a:t>C. Amazon Linux 2 AMI</a:t>
            </a:r>
          </a:p>
          <a:p>
            <a:pPr lvl="1"/>
            <a:r>
              <a:rPr lang="en-US" dirty="0"/>
              <a:t>D. All of the above</a:t>
            </a:r>
          </a:p>
          <a:p>
            <a:r>
              <a:rPr lang="en-US" dirty="0"/>
              <a:t>Q2: Which storage device is physically attached to the Amazon EC2 host servers?</a:t>
            </a:r>
          </a:p>
          <a:p>
            <a:pPr lvl="1"/>
            <a:r>
              <a:rPr lang="en-US" dirty="0"/>
              <a:t>A. Amazon Elastic Block Store (EBS) volume</a:t>
            </a:r>
          </a:p>
          <a:p>
            <a:pPr lvl="1"/>
            <a:r>
              <a:rPr lang="en-US" dirty="0"/>
              <a:t>B. Amazon Machine Image (AMI)</a:t>
            </a:r>
          </a:p>
          <a:p>
            <a:pPr lvl="1"/>
            <a:r>
              <a:rPr lang="en-US" dirty="0"/>
              <a:t>C. Instance Store volume</a:t>
            </a:r>
          </a:p>
          <a:p>
            <a:pPr lvl="1"/>
            <a:r>
              <a:rPr lang="en-US" dirty="0"/>
              <a:t>D. Elastic Network Adapter</a:t>
            </a:r>
          </a:p>
          <a:p>
            <a:r>
              <a:rPr lang="en-US" dirty="0"/>
              <a:t>Q3: Which Amazon S3 storage class is used for archiving data for long term retention?</a:t>
            </a:r>
          </a:p>
          <a:p>
            <a:pPr lvl="1"/>
            <a:r>
              <a:rPr lang="en-US" dirty="0"/>
              <a:t>A. S3 Standard</a:t>
            </a:r>
          </a:p>
          <a:p>
            <a:pPr lvl="1"/>
            <a:r>
              <a:rPr lang="en-US" dirty="0"/>
              <a:t>B. S3 Intelligent-</a:t>
            </a:r>
            <a:r>
              <a:rPr lang="en-US" dirty="0" err="1"/>
              <a:t>Tiering</a:t>
            </a:r>
            <a:endParaRPr lang="en-US" dirty="0"/>
          </a:p>
          <a:p>
            <a:pPr lvl="1"/>
            <a:r>
              <a:rPr lang="en-US" dirty="0"/>
              <a:t>C. S3 One Zone-IA</a:t>
            </a:r>
          </a:p>
          <a:p>
            <a:pPr lvl="1"/>
            <a:r>
              <a:rPr lang="en-US" dirty="0"/>
              <a:t>D. S3 Glacier Deep Archive</a:t>
            </a:r>
          </a:p>
          <a:p>
            <a:r>
              <a:rPr lang="en-US" dirty="0"/>
              <a:t>Q4: With default settings, what will happen to a root EBS volume when the Amazon EC2 instance is terminated?</a:t>
            </a:r>
          </a:p>
          <a:p>
            <a:pPr lvl="1"/>
            <a:r>
              <a:rPr lang="en-US" dirty="0"/>
              <a:t>A. It will be deleted</a:t>
            </a:r>
          </a:p>
          <a:p>
            <a:pPr lvl="1"/>
            <a:r>
              <a:rPr lang="en-US" dirty="0"/>
              <a:t>B. It will be retained</a:t>
            </a:r>
          </a:p>
          <a:p>
            <a:pPr lvl="1"/>
            <a:r>
              <a:rPr lang="en-US" dirty="0"/>
              <a:t>C. A snapshot will be retained</a:t>
            </a:r>
          </a:p>
          <a:p>
            <a:pPr lvl="1"/>
            <a:r>
              <a:rPr lang="en-US" dirty="0"/>
              <a:t>D. An AMI will be created</a:t>
            </a:r>
          </a:p>
        </p:txBody>
      </p:sp>
      <p:sp>
        <p:nvSpPr>
          <p:cNvPr id="5" name="Rectangle 4"/>
          <p:cNvSpPr/>
          <p:nvPr/>
        </p:nvSpPr>
        <p:spPr>
          <a:xfrm>
            <a:off x="791716" y="1718050"/>
            <a:ext cx="2457321" cy="29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9018" y="3086407"/>
            <a:ext cx="2457321" cy="29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27384" y="4779020"/>
            <a:ext cx="2625935" cy="279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69530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27000" y="127001"/>
            <a:ext cx="10229850" cy="839788"/>
          </a:xfrm>
        </p:spPr>
        <p:txBody>
          <a:bodyPr>
            <a:normAutofit/>
          </a:bodyPr>
          <a:lstStyle/>
          <a:p>
            <a:r>
              <a:rPr lang="en-US" dirty="0">
                <a:solidFill>
                  <a:schemeClr val="accent6">
                    <a:lumMod val="50000"/>
                  </a:schemeClr>
                </a:solidFill>
                <a:latin typeface="+mn-lt"/>
              </a:rPr>
              <a:t>Questions?</a:t>
            </a:r>
          </a:p>
        </p:txBody>
      </p:sp>
      <p:sp>
        <p:nvSpPr>
          <p:cNvPr id="11" name="Rectangle 10"/>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Rectangle 1"/>
          <p:cNvSpPr/>
          <p:nvPr/>
        </p:nvSpPr>
        <p:spPr>
          <a:xfrm>
            <a:off x="363167" y="880115"/>
            <a:ext cx="11592128" cy="5632311"/>
          </a:xfrm>
          <a:prstGeom prst="rect">
            <a:avLst/>
          </a:prstGeom>
        </p:spPr>
        <p:txBody>
          <a:bodyPr wrap="square">
            <a:spAutoFit/>
          </a:bodyPr>
          <a:lstStyle/>
          <a:p>
            <a:r>
              <a:rPr lang="en-US" dirty="0"/>
              <a:t>Q1: Which Amazon Machine Image can be used to mount an Amazon Elastic File System (EFS) file system?</a:t>
            </a:r>
          </a:p>
          <a:p>
            <a:pPr lvl="1"/>
            <a:r>
              <a:rPr lang="en-US" dirty="0"/>
              <a:t>A. Microsoft Windows Server 2019 with Containers</a:t>
            </a:r>
          </a:p>
          <a:p>
            <a:pPr lvl="1"/>
            <a:r>
              <a:rPr lang="en-US" dirty="0"/>
              <a:t>B. Microsoft Windows Server 2016 Core</a:t>
            </a:r>
          </a:p>
          <a:p>
            <a:pPr lvl="1"/>
            <a:r>
              <a:rPr lang="en-US" dirty="0"/>
              <a:t>C. Amazon Linux 2 AMI</a:t>
            </a:r>
          </a:p>
          <a:p>
            <a:pPr lvl="1"/>
            <a:r>
              <a:rPr lang="en-US" dirty="0"/>
              <a:t>D. All of the above</a:t>
            </a:r>
          </a:p>
          <a:p>
            <a:r>
              <a:rPr lang="en-US" dirty="0"/>
              <a:t>Q2: Which storage device is physically attached to the Amazon EC2 host servers?</a:t>
            </a:r>
          </a:p>
          <a:p>
            <a:pPr lvl="1"/>
            <a:r>
              <a:rPr lang="en-US" dirty="0"/>
              <a:t>A. Amazon Elastic Block Store (EBS) volume</a:t>
            </a:r>
          </a:p>
          <a:p>
            <a:pPr lvl="1"/>
            <a:r>
              <a:rPr lang="en-US" dirty="0"/>
              <a:t>B. Amazon Machine Image (AMI)</a:t>
            </a:r>
          </a:p>
          <a:p>
            <a:pPr lvl="1"/>
            <a:r>
              <a:rPr lang="en-US" dirty="0"/>
              <a:t>C. Instance Store volume</a:t>
            </a:r>
          </a:p>
          <a:p>
            <a:pPr lvl="1"/>
            <a:r>
              <a:rPr lang="en-US" dirty="0"/>
              <a:t>D. Elastic Network Adapter</a:t>
            </a:r>
          </a:p>
          <a:p>
            <a:r>
              <a:rPr lang="en-US" dirty="0"/>
              <a:t>Q3: Which Amazon S3 storage class is used for archiving data for long term retention?</a:t>
            </a:r>
          </a:p>
          <a:p>
            <a:pPr lvl="1"/>
            <a:r>
              <a:rPr lang="en-US" dirty="0"/>
              <a:t>A. S3 Standard</a:t>
            </a:r>
          </a:p>
          <a:p>
            <a:pPr lvl="1"/>
            <a:r>
              <a:rPr lang="en-US" dirty="0"/>
              <a:t>B. S3 Intelligent-</a:t>
            </a:r>
            <a:r>
              <a:rPr lang="en-US" dirty="0" err="1"/>
              <a:t>Tiering</a:t>
            </a:r>
            <a:endParaRPr lang="en-US" dirty="0"/>
          </a:p>
          <a:p>
            <a:pPr lvl="1"/>
            <a:r>
              <a:rPr lang="en-US" dirty="0"/>
              <a:t>C. S3 One Zone-IA</a:t>
            </a:r>
          </a:p>
          <a:p>
            <a:pPr lvl="1"/>
            <a:r>
              <a:rPr lang="en-US" dirty="0"/>
              <a:t>D. S3 Glacier Deep Archive</a:t>
            </a:r>
          </a:p>
          <a:p>
            <a:r>
              <a:rPr lang="en-US" dirty="0"/>
              <a:t>Q4: With default settings, what will happen to a root EBS volume when the Amazon EC2 instance is terminated?</a:t>
            </a:r>
          </a:p>
          <a:p>
            <a:pPr lvl="1"/>
            <a:r>
              <a:rPr lang="en-US" dirty="0"/>
              <a:t>A. It will be deleted</a:t>
            </a:r>
          </a:p>
          <a:p>
            <a:pPr lvl="1"/>
            <a:r>
              <a:rPr lang="en-US" dirty="0"/>
              <a:t>B. It will be retained</a:t>
            </a:r>
          </a:p>
          <a:p>
            <a:pPr lvl="1"/>
            <a:r>
              <a:rPr lang="en-US" dirty="0"/>
              <a:t>C. A snapshot will be retained</a:t>
            </a:r>
          </a:p>
          <a:p>
            <a:pPr lvl="1"/>
            <a:r>
              <a:rPr lang="en-US" dirty="0"/>
              <a:t>D. An AMI will be created</a:t>
            </a:r>
          </a:p>
        </p:txBody>
      </p:sp>
      <p:sp>
        <p:nvSpPr>
          <p:cNvPr id="5" name="Rectangle 4"/>
          <p:cNvSpPr/>
          <p:nvPr/>
        </p:nvSpPr>
        <p:spPr>
          <a:xfrm>
            <a:off x="791716" y="1718050"/>
            <a:ext cx="2457321" cy="29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9018" y="3086407"/>
            <a:ext cx="2457321" cy="2955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27384" y="4779020"/>
            <a:ext cx="2625935" cy="279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4414" y="5330254"/>
            <a:ext cx="2625935" cy="2793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910000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524" y="303481"/>
            <a:ext cx="10515600" cy="888322"/>
          </a:xfrm>
        </p:spPr>
        <p:txBody>
          <a:bodyPr/>
          <a:lstStyle/>
          <a:p>
            <a:r>
              <a:rPr lang="en-US" b="1" dirty="0">
                <a:solidFill>
                  <a:schemeClr val="accent6">
                    <a:lumMod val="50000"/>
                  </a:schemeClr>
                </a:solidFill>
              </a:rPr>
              <a:t>Cloud  Storages </a:t>
            </a:r>
          </a:p>
        </p:txBody>
      </p:sp>
      <p:sp>
        <p:nvSpPr>
          <p:cNvPr id="3" name="Content Placeholder 2"/>
          <p:cNvSpPr>
            <a:spLocks noGrp="1"/>
          </p:cNvSpPr>
          <p:nvPr>
            <p:ph idx="1"/>
          </p:nvPr>
        </p:nvSpPr>
        <p:spPr>
          <a:xfrm>
            <a:off x="550524" y="1551031"/>
            <a:ext cx="5893819" cy="4351338"/>
          </a:xfrm>
        </p:spPr>
        <p:txBody>
          <a:bodyPr>
            <a:normAutofit/>
          </a:bodyPr>
          <a:lstStyle/>
          <a:p>
            <a:r>
              <a:rPr lang="en-US" dirty="0"/>
              <a:t>Advantages of Cloud Storage:</a:t>
            </a:r>
          </a:p>
          <a:p>
            <a:pPr marL="0" indent="0">
              <a:buNone/>
            </a:pPr>
            <a:endParaRPr lang="en-US" sz="3200" dirty="0"/>
          </a:p>
          <a:p>
            <a:pPr lvl="1"/>
            <a:r>
              <a:rPr lang="en-US" dirty="0"/>
              <a:t>Usability</a:t>
            </a:r>
          </a:p>
          <a:p>
            <a:pPr lvl="1"/>
            <a:r>
              <a:rPr lang="en-US" dirty="0"/>
              <a:t>Automation</a:t>
            </a:r>
          </a:p>
          <a:p>
            <a:pPr lvl="1"/>
            <a:r>
              <a:rPr lang="en-US" dirty="0"/>
              <a:t>Bandwidth</a:t>
            </a:r>
          </a:p>
          <a:p>
            <a:pPr lvl="1"/>
            <a:r>
              <a:rPr lang="en-US" dirty="0"/>
              <a:t>Accessibility</a:t>
            </a:r>
          </a:p>
          <a:p>
            <a:pPr lvl="1"/>
            <a:r>
              <a:rPr lang="en-US" dirty="0"/>
              <a:t>Disaster Recovery</a:t>
            </a:r>
          </a:p>
          <a:p>
            <a:pPr lvl="1"/>
            <a:r>
              <a:rPr lang="en-US" dirty="0"/>
              <a:t>Security</a:t>
            </a:r>
          </a:p>
        </p:txBody>
      </p:sp>
      <p:sp>
        <p:nvSpPr>
          <p:cNvPr id="5" name="TextBox 4"/>
          <p:cNvSpPr txBox="1"/>
          <p:nvPr/>
        </p:nvSpPr>
        <p:spPr>
          <a:xfrm>
            <a:off x="6715690" y="1588948"/>
            <a:ext cx="5061857" cy="3385542"/>
          </a:xfrm>
          <a:prstGeom prst="rect">
            <a:avLst/>
          </a:prstGeom>
          <a:noFill/>
        </p:spPr>
        <p:txBody>
          <a:bodyPr wrap="square" rtlCol="0">
            <a:spAutoFit/>
          </a:bodyPr>
          <a:lstStyle/>
          <a:p>
            <a:pPr marL="457200" indent="-457200">
              <a:buFont typeface="Arial" panose="020B0604020202020204" pitchFamily="34" charset="0"/>
              <a:buChar char="•"/>
            </a:pPr>
            <a:r>
              <a:rPr lang="en-US" sz="2800" dirty="0"/>
              <a:t>Some Cloud Service Providers</a:t>
            </a:r>
          </a:p>
          <a:p>
            <a:endParaRPr lang="en-US" sz="2400" dirty="0"/>
          </a:p>
          <a:p>
            <a:endParaRPr lang="en-US" sz="2400" dirty="0"/>
          </a:p>
          <a:p>
            <a:pPr marL="342900" indent="-342900">
              <a:buFont typeface="Arial" panose="020B0604020202020204" pitchFamily="34" charset="0"/>
              <a:buChar char="•"/>
            </a:pPr>
            <a:r>
              <a:rPr lang="en-US" sz="2400" dirty="0"/>
              <a:t>Google Drive</a:t>
            </a:r>
          </a:p>
          <a:p>
            <a:pPr marL="342900" indent="-342900">
              <a:buFont typeface="Arial" panose="020B0604020202020204" pitchFamily="34" charset="0"/>
              <a:buChar char="•"/>
            </a:pPr>
            <a:r>
              <a:rPr lang="en-US" sz="2400" dirty="0"/>
              <a:t>Amazon Cloud Drive</a:t>
            </a:r>
          </a:p>
          <a:p>
            <a:pPr marL="342900" indent="-342900">
              <a:buFont typeface="Arial" panose="020B0604020202020204" pitchFamily="34" charset="0"/>
              <a:buChar char="•"/>
            </a:pPr>
            <a:r>
              <a:rPr lang="en-US" sz="2400" dirty="0"/>
              <a:t>One Drive</a:t>
            </a:r>
          </a:p>
          <a:p>
            <a:pPr marL="342900" indent="-342900">
              <a:buFont typeface="Arial" panose="020B0604020202020204" pitchFamily="34" charset="0"/>
              <a:buChar char="•"/>
            </a:pPr>
            <a:r>
              <a:rPr lang="en-US" sz="2400" dirty="0"/>
              <a:t>Dropbox</a:t>
            </a:r>
          </a:p>
          <a:p>
            <a:pPr marL="342900" indent="-342900">
              <a:buFont typeface="Arial" panose="020B0604020202020204" pitchFamily="34" charset="0"/>
              <a:buChar char="•"/>
            </a:pPr>
            <a:r>
              <a:rPr lang="en-US" sz="2400" dirty="0"/>
              <a:t>Box.com</a:t>
            </a:r>
          </a:p>
          <a:p>
            <a:endParaRPr lang="en-US" dirty="0"/>
          </a:p>
        </p:txBody>
      </p:sp>
      <p:sp>
        <p:nvSpPr>
          <p:cNvPr id="6" name="Left Brace 5"/>
          <p:cNvSpPr/>
          <p:nvPr/>
        </p:nvSpPr>
        <p:spPr>
          <a:xfrm>
            <a:off x="5900057" y="2773085"/>
            <a:ext cx="984362" cy="21336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a:off x="3897086" y="2405742"/>
            <a:ext cx="2002971" cy="286828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7"/>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2412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84" y="139657"/>
            <a:ext cx="10515600" cy="516618"/>
          </a:xfrm>
        </p:spPr>
        <p:txBody>
          <a:bodyPr>
            <a:normAutofit fontScale="90000"/>
          </a:bodyPr>
          <a:lstStyle/>
          <a:p>
            <a:r>
              <a:rPr lang="en-US" b="1" dirty="0">
                <a:solidFill>
                  <a:schemeClr val="accent6">
                    <a:lumMod val="50000"/>
                  </a:schemeClr>
                </a:solidFill>
              </a:rPr>
              <a:t>Storage Systems: </a:t>
            </a:r>
            <a:r>
              <a:rPr lang="en-US" b="1" dirty="0">
                <a:solidFill>
                  <a:schemeClr val="accent4">
                    <a:lumMod val="75000"/>
                  </a:schemeClr>
                </a:solidFill>
              </a:rPr>
              <a:t>Object, File, Block</a:t>
            </a:r>
          </a:p>
        </p:txBody>
      </p:sp>
      <p:sp>
        <p:nvSpPr>
          <p:cNvPr id="3" name="Content Placeholder 2"/>
          <p:cNvSpPr>
            <a:spLocks noGrp="1"/>
          </p:cNvSpPr>
          <p:nvPr>
            <p:ph idx="1"/>
          </p:nvPr>
        </p:nvSpPr>
        <p:spPr>
          <a:xfrm>
            <a:off x="211301" y="654591"/>
            <a:ext cx="11888841" cy="3272319"/>
          </a:xfrm>
        </p:spPr>
        <p:txBody>
          <a:bodyPr>
            <a:normAutofit fontScale="77500" lnSpcReduction="20000"/>
          </a:bodyPr>
          <a:lstStyle/>
          <a:p>
            <a:pPr fontAlgn="base"/>
            <a:r>
              <a:rPr lang="en-US" b="1" dirty="0">
                <a:solidFill>
                  <a:schemeClr val="accent4">
                    <a:lumMod val="75000"/>
                  </a:schemeClr>
                </a:solidFill>
              </a:rPr>
              <a:t>Block Storage Systems</a:t>
            </a:r>
            <a:endParaRPr lang="en-US" dirty="0">
              <a:solidFill>
                <a:schemeClr val="accent4">
                  <a:lumMod val="75000"/>
                </a:schemeClr>
              </a:solidFill>
            </a:endParaRPr>
          </a:p>
          <a:p>
            <a:pPr lvl="1" fontAlgn="base">
              <a:buFont typeface="Courier New" panose="02070309020205020404" pitchFamily="49" charset="0"/>
              <a:buChar char="o"/>
            </a:pPr>
            <a:endParaRPr lang="en-US" sz="2200" dirty="0"/>
          </a:p>
          <a:p>
            <a:pPr lvl="1" fontAlgn="base">
              <a:buFont typeface="Courier New" panose="02070309020205020404" pitchFamily="49" charset="0"/>
              <a:buChar char="o"/>
            </a:pPr>
            <a:r>
              <a:rPr lang="en-US" sz="2200" dirty="0"/>
              <a:t>Block storage systems are used to host databases, support random read/write operations, and keep system files of the running virtual machines. Data is stored in volumes and blocks where files are split into evenly-sized blocks. Each block has its own address, but unlike objects they do not have metadata. When storing large amounts of data, files are split into smaller chunks of a fixed size, the “blocks,” which are distributed amongst the storage nodes. This also supports the volume IO performance.</a:t>
            </a:r>
          </a:p>
          <a:p>
            <a:pPr lvl="1" fontAlgn="base">
              <a:buFont typeface="Courier New" panose="02070309020205020404" pitchFamily="49" charset="0"/>
              <a:buChar char="o"/>
            </a:pPr>
            <a:endParaRPr lang="en-US" sz="2200" dirty="0"/>
          </a:p>
          <a:p>
            <a:pPr lvl="1" fontAlgn="base">
              <a:buFont typeface="Courier New" panose="02070309020205020404" pitchFamily="49" charset="0"/>
              <a:buChar char="o"/>
            </a:pPr>
            <a:r>
              <a:rPr lang="en-US" sz="2200" dirty="0"/>
              <a:t>Public cloud providers allow creating various file systems on their block storage systems to enable their users to store </a:t>
            </a:r>
            <a:r>
              <a:rPr lang="en-US" sz="2200" dirty="0">
                <a:solidFill>
                  <a:srgbClr val="FF0000"/>
                </a:solidFill>
              </a:rPr>
              <a:t>persistent </a:t>
            </a:r>
            <a:r>
              <a:rPr lang="en-US" sz="2200" dirty="0"/>
              <a:t>data like a database. </a:t>
            </a:r>
          </a:p>
          <a:p>
            <a:pPr lvl="1" fontAlgn="base">
              <a:buFont typeface="Courier New" panose="02070309020205020404" pitchFamily="49" charset="0"/>
              <a:buChar char="o"/>
            </a:pPr>
            <a:endParaRPr lang="en-US" sz="2200" dirty="0"/>
          </a:p>
          <a:p>
            <a:pPr lvl="1" fontAlgn="base">
              <a:buFont typeface="Courier New" panose="02070309020205020404" pitchFamily="49" charset="0"/>
              <a:buChar char="o"/>
            </a:pPr>
            <a:r>
              <a:rPr lang="en-US" sz="2200" dirty="0"/>
              <a:t>Another advantage of using block storage in the cloud is its backup mechanism. For example, AWS EBS offers a snapshot feature that is essentially an incremental point in time backup of your volume. You can also automate this block-based backup capability for Disaster Recovery purposes.</a:t>
            </a:r>
            <a:br>
              <a:rPr lang="en-US" sz="2200" dirty="0"/>
            </a:br>
            <a:endParaRPr lang="en-US" sz="2200" dirty="0"/>
          </a:p>
          <a:p>
            <a:endParaRPr lang="en-US" dirty="0"/>
          </a:p>
        </p:txBody>
      </p:sp>
      <p:pic>
        <p:nvPicPr>
          <p:cNvPr id="4" name="Picture 3"/>
          <p:cNvPicPr>
            <a:picLocks noChangeAspect="1"/>
          </p:cNvPicPr>
          <p:nvPr/>
        </p:nvPicPr>
        <p:blipFill>
          <a:blip r:embed="rId2"/>
          <a:stretch>
            <a:fillRect/>
          </a:stretch>
        </p:blipFill>
        <p:spPr>
          <a:xfrm>
            <a:off x="2686833" y="3838316"/>
            <a:ext cx="5642344" cy="2571356"/>
          </a:xfrm>
          <a:prstGeom prst="rect">
            <a:avLst/>
          </a:prstGeom>
        </p:spPr>
      </p:pic>
      <p:sp>
        <p:nvSpPr>
          <p:cNvPr id="6" name="Rectangle 5"/>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22111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6618"/>
          </a:xfrm>
        </p:spPr>
        <p:txBody>
          <a:bodyPr>
            <a:normAutofit fontScale="90000"/>
          </a:bodyPr>
          <a:lstStyle/>
          <a:p>
            <a:r>
              <a:rPr lang="en-US" b="1" dirty="0">
                <a:solidFill>
                  <a:schemeClr val="accent6">
                    <a:lumMod val="50000"/>
                  </a:schemeClr>
                </a:solidFill>
              </a:rPr>
              <a:t>Storage Systems: </a:t>
            </a:r>
            <a:r>
              <a:rPr lang="en-US" b="1" dirty="0">
                <a:solidFill>
                  <a:schemeClr val="accent4">
                    <a:lumMod val="75000"/>
                  </a:schemeClr>
                </a:solidFill>
              </a:rPr>
              <a:t>Object, File, Block</a:t>
            </a:r>
          </a:p>
        </p:txBody>
      </p:sp>
      <p:sp>
        <p:nvSpPr>
          <p:cNvPr id="3" name="Content Placeholder 2"/>
          <p:cNvSpPr>
            <a:spLocks noGrp="1"/>
          </p:cNvSpPr>
          <p:nvPr>
            <p:ph idx="1"/>
          </p:nvPr>
        </p:nvSpPr>
        <p:spPr>
          <a:xfrm>
            <a:off x="283741" y="951840"/>
            <a:ext cx="11157857" cy="5380718"/>
          </a:xfrm>
        </p:spPr>
        <p:txBody>
          <a:bodyPr>
            <a:normAutofit fontScale="92500" lnSpcReduction="10000"/>
          </a:bodyPr>
          <a:lstStyle/>
          <a:p>
            <a:r>
              <a:rPr lang="en-US" sz="3000" b="1" dirty="0">
                <a:solidFill>
                  <a:schemeClr val="accent4">
                    <a:lumMod val="75000"/>
                  </a:schemeClr>
                </a:solidFill>
              </a:rPr>
              <a:t>File level storage</a:t>
            </a:r>
          </a:p>
          <a:p>
            <a:endParaRPr lang="en-US" sz="2600" b="1" dirty="0">
              <a:solidFill>
                <a:schemeClr val="accent4">
                  <a:lumMod val="75000"/>
                </a:schemeClr>
              </a:solidFill>
            </a:endParaRPr>
          </a:p>
          <a:p>
            <a:pPr lvl="1">
              <a:buFont typeface="Courier New" panose="02070309020205020404" pitchFamily="49" charset="0"/>
              <a:buChar char="o"/>
            </a:pPr>
            <a:r>
              <a:rPr lang="en-US" dirty="0"/>
              <a:t>Although block level storage is extremely flexible, nothing beats the simplicity of file level storage when all that's needed is a place to dump raw files. After all, simply having a centralized, highly available, and accessible place to store files and folders remains the most critical need in many organizations. </a:t>
            </a:r>
          </a:p>
          <a:p>
            <a:pPr lvl="1">
              <a:buFont typeface="Courier New" panose="02070309020205020404" pitchFamily="49" charset="0"/>
              <a:buChar char="o"/>
            </a:pPr>
            <a:r>
              <a:rPr lang="en-US" dirty="0"/>
              <a:t>These file level devices — usually Network Attached Storage (NAS) devices — provide a lot of space at what is generally a </a:t>
            </a:r>
            <a:r>
              <a:rPr lang="en-US" dirty="0">
                <a:solidFill>
                  <a:srgbClr val="FF0000"/>
                </a:solidFill>
              </a:rPr>
              <a:t>lower cost </a:t>
            </a:r>
            <a:r>
              <a:rPr lang="en-US" dirty="0"/>
              <a:t>than block level storage.</a:t>
            </a:r>
          </a:p>
          <a:p>
            <a:pPr lvl="1">
              <a:buFont typeface="Courier New" panose="02070309020205020404" pitchFamily="49" charset="0"/>
              <a:buChar char="o"/>
            </a:pPr>
            <a:r>
              <a:rPr lang="en-US" dirty="0"/>
              <a:t>File level storage is usually accessible using common file level protocols such as SMB/CIFS (Windows) and NFS (Linux, VMware). In the block level world, you need to create a volume, deploy an OS, and then attach to the created volume; in the file level world, the storage device handles the files and folders on the device. With the caveat that you may need to take some steps with regard to authentication, permissions, and backup, file level-only devices are usually easier to set up than block level devices.</a:t>
            </a:r>
          </a:p>
          <a:p>
            <a:pPr lvl="1">
              <a:buFont typeface="Courier New" panose="02070309020205020404" pitchFamily="49" charset="0"/>
              <a:buChar char="o"/>
            </a:pPr>
            <a:r>
              <a:rPr lang="en-US" dirty="0"/>
              <a:t>Block level devices are generally configurable for capacity and performance. Although file-level devices do have a performance component, </a:t>
            </a:r>
            <a:r>
              <a:rPr lang="en-US" dirty="0">
                <a:solidFill>
                  <a:srgbClr val="FF0000"/>
                </a:solidFill>
              </a:rPr>
              <a:t>capacity</a:t>
            </a:r>
            <a:r>
              <a:rPr lang="en-US" dirty="0"/>
              <a:t> is usually the bigger consideration.</a:t>
            </a:r>
          </a:p>
          <a:p>
            <a:endParaRPr lang="en-US" dirty="0"/>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618202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64" y="164709"/>
            <a:ext cx="10515600" cy="516618"/>
          </a:xfrm>
        </p:spPr>
        <p:txBody>
          <a:bodyPr>
            <a:normAutofit fontScale="90000"/>
          </a:bodyPr>
          <a:lstStyle/>
          <a:p>
            <a:r>
              <a:rPr lang="en-US" b="1" dirty="0">
                <a:solidFill>
                  <a:schemeClr val="accent6">
                    <a:lumMod val="50000"/>
                  </a:schemeClr>
                </a:solidFill>
              </a:rPr>
              <a:t>Storage Systems: </a:t>
            </a:r>
            <a:r>
              <a:rPr lang="en-US" b="1" dirty="0">
                <a:solidFill>
                  <a:schemeClr val="accent4">
                    <a:lumMod val="75000"/>
                  </a:schemeClr>
                </a:solidFill>
              </a:rPr>
              <a:t>Object, File, Block</a:t>
            </a:r>
          </a:p>
        </p:txBody>
      </p:sp>
      <p:sp>
        <p:nvSpPr>
          <p:cNvPr id="3" name="Content Placeholder 2"/>
          <p:cNvSpPr>
            <a:spLocks noGrp="1"/>
          </p:cNvSpPr>
          <p:nvPr>
            <p:ph idx="1"/>
          </p:nvPr>
        </p:nvSpPr>
        <p:spPr>
          <a:xfrm>
            <a:off x="174320" y="992793"/>
            <a:ext cx="11201400" cy="5456917"/>
          </a:xfrm>
        </p:spPr>
        <p:txBody>
          <a:bodyPr>
            <a:normAutofit fontScale="92500" lnSpcReduction="10000"/>
          </a:bodyPr>
          <a:lstStyle/>
          <a:p>
            <a:pPr fontAlgn="base"/>
            <a:r>
              <a:rPr lang="en-US" b="1" dirty="0">
                <a:solidFill>
                  <a:schemeClr val="accent4">
                    <a:lumMod val="75000"/>
                  </a:schemeClr>
                </a:solidFill>
              </a:rPr>
              <a:t>Object Storage Systems</a:t>
            </a:r>
            <a:endParaRPr lang="en-US" dirty="0">
              <a:solidFill>
                <a:schemeClr val="accent4">
                  <a:lumMod val="75000"/>
                </a:schemeClr>
              </a:solidFill>
            </a:endParaRPr>
          </a:p>
          <a:p>
            <a:pPr lvl="1" fontAlgn="base">
              <a:buFont typeface="Courier New" panose="02070309020205020404" pitchFamily="49" charset="0"/>
              <a:buChar char="o"/>
            </a:pPr>
            <a:r>
              <a:rPr lang="en-US" dirty="0"/>
              <a:t>Enterprises use object storage for a number of different use cases, such as static content storage and distribution, backup and archiving, and disaster recovery. Object storage works very well for unstructured data sets where data is mostly read (rather than written to). It’s more of a write once, read many times use case.</a:t>
            </a:r>
          </a:p>
          <a:p>
            <a:pPr lvl="1" fontAlgn="base">
              <a:buFont typeface="Courier New" panose="02070309020205020404" pitchFamily="49" charset="0"/>
              <a:buChar char="o"/>
            </a:pPr>
            <a:r>
              <a:rPr lang="en-US" dirty="0"/>
              <a:t>Normally, each object has three major components: the data or content of the object, a unique identifier associated with the object, and metadata. The unique identifier allows developers to easily track and maintain the object details. Additionally, each object has metadata, containing contextual information about data such as its name, size, content-type, security attributes, and URL. This metadata is generally stored as a key-value pair. </a:t>
            </a:r>
          </a:p>
          <a:p>
            <a:pPr lvl="1" fontAlgn="base">
              <a:buFont typeface="Courier New" panose="02070309020205020404" pitchFamily="49" charset="0"/>
              <a:buChar char="o"/>
            </a:pPr>
            <a:r>
              <a:rPr lang="en-US" dirty="0"/>
              <a:t>For object-based storage systems, there is no hierarchy of relations between files. Two related files are not necessarily stored on the same physical medium, such as a storage node or the same disk, and the hierarchy is flat. Even though the files are not stored “together” the relationship between them can be maintained by the storage application developers.</a:t>
            </a:r>
          </a:p>
          <a:p>
            <a:pPr lvl="1" fontAlgn="base">
              <a:buFont typeface="Courier New" panose="02070309020205020404" pitchFamily="49" charset="0"/>
              <a:buChar char="o"/>
            </a:pPr>
            <a:r>
              <a:rPr lang="en-US" dirty="0"/>
              <a:t>This kind of approach provides a lot of flexibility in designing systems where files are generated and can be accessed by multiple content producers and consumers.</a:t>
            </a:r>
          </a:p>
          <a:p>
            <a:endParaRPr lang="en-US" dirty="0"/>
          </a:p>
        </p:txBody>
      </p:sp>
      <p:sp>
        <p:nvSpPr>
          <p:cNvPr id="4" name="Rectangle 3"/>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43026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177064" y="2221631"/>
            <a:ext cx="4555103" cy="2894804"/>
          </a:xfrm>
          <a:prstGeom prst="rect">
            <a:avLst/>
          </a:prstGeom>
        </p:spPr>
      </p:pic>
      <p:pic>
        <p:nvPicPr>
          <p:cNvPr id="6" name="Picture 5"/>
          <p:cNvPicPr>
            <a:picLocks noChangeAspect="1"/>
          </p:cNvPicPr>
          <p:nvPr/>
        </p:nvPicPr>
        <p:blipFill>
          <a:blip r:embed="rId3"/>
          <a:stretch>
            <a:fillRect/>
          </a:stretch>
        </p:blipFill>
        <p:spPr>
          <a:xfrm>
            <a:off x="284732" y="1347276"/>
            <a:ext cx="7024688" cy="4027714"/>
          </a:xfrm>
          <a:prstGeom prst="rect">
            <a:avLst/>
          </a:prstGeom>
        </p:spPr>
      </p:pic>
      <p:sp>
        <p:nvSpPr>
          <p:cNvPr id="8" name="Title 1"/>
          <p:cNvSpPr>
            <a:spLocks noGrp="1"/>
          </p:cNvSpPr>
          <p:nvPr>
            <p:ph type="title"/>
          </p:nvPr>
        </p:nvSpPr>
        <p:spPr>
          <a:xfrm>
            <a:off x="838200" y="365126"/>
            <a:ext cx="10515600" cy="516618"/>
          </a:xfrm>
        </p:spPr>
        <p:txBody>
          <a:bodyPr>
            <a:normAutofit fontScale="90000"/>
          </a:bodyPr>
          <a:lstStyle/>
          <a:p>
            <a:r>
              <a:rPr lang="en-US" b="1" dirty="0">
                <a:solidFill>
                  <a:schemeClr val="accent6">
                    <a:lumMod val="50000"/>
                  </a:schemeClr>
                </a:solidFill>
              </a:rPr>
              <a:t>Storage Systems Compared </a:t>
            </a:r>
            <a:endParaRPr lang="en-US" b="1" dirty="0">
              <a:solidFill>
                <a:schemeClr val="accent4">
                  <a:lumMod val="75000"/>
                </a:schemeClr>
              </a:solidFill>
            </a:endParaRPr>
          </a:p>
        </p:txBody>
      </p:sp>
      <p:sp>
        <p:nvSpPr>
          <p:cNvPr id="7" name="Rectangle 6"/>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p:cNvSpPr txBox="1"/>
          <p:nvPr/>
        </p:nvSpPr>
        <p:spPr>
          <a:xfrm>
            <a:off x="1885556" y="5524237"/>
            <a:ext cx="1589164" cy="369332"/>
          </a:xfrm>
          <a:prstGeom prst="rect">
            <a:avLst/>
          </a:prstGeom>
          <a:noFill/>
        </p:spPr>
        <p:txBody>
          <a:bodyPr wrap="square" rtlCol="0">
            <a:spAutoFit/>
          </a:bodyPr>
          <a:lstStyle/>
          <a:p>
            <a:r>
              <a:rPr lang="en-US" dirty="0"/>
              <a:t>NTFS,FAT,APFS</a:t>
            </a:r>
          </a:p>
        </p:txBody>
      </p:sp>
      <p:sp>
        <p:nvSpPr>
          <p:cNvPr id="9" name="TextBox 8"/>
          <p:cNvSpPr txBox="1"/>
          <p:nvPr/>
        </p:nvSpPr>
        <p:spPr>
          <a:xfrm>
            <a:off x="3594539" y="5550514"/>
            <a:ext cx="1872942" cy="369332"/>
          </a:xfrm>
          <a:prstGeom prst="rect">
            <a:avLst/>
          </a:prstGeom>
          <a:noFill/>
        </p:spPr>
        <p:txBody>
          <a:bodyPr wrap="square" rtlCol="0">
            <a:spAutoFit/>
          </a:bodyPr>
          <a:lstStyle/>
          <a:p>
            <a:r>
              <a:rPr lang="en-US" dirty="0"/>
              <a:t>NFS,NAS,CIF, SMB</a:t>
            </a:r>
          </a:p>
        </p:txBody>
      </p:sp>
      <p:sp>
        <p:nvSpPr>
          <p:cNvPr id="10" name="TextBox 9"/>
          <p:cNvSpPr txBox="1"/>
          <p:nvPr/>
        </p:nvSpPr>
        <p:spPr>
          <a:xfrm>
            <a:off x="5594657" y="5531595"/>
            <a:ext cx="1589164" cy="369332"/>
          </a:xfrm>
          <a:prstGeom prst="rect">
            <a:avLst/>
          </a:prstGeom>
          <a:noFill/>
        </p:spPr>
        <p:txBody>
          <a:bodyPr wrap="square" rtlCol="0">
            <a:spAutoFit/>
          </a:bodyPr>
          <a:lstStyle/>
          <a:p>
            <a:r>
              <a:rPr lang="en-US" dirty="0"/>
              <a:t>?? Homework</a:t>
            </a:r>
          </a:p>
        </p:txBody>
      </p:sp>
    </p:spTree>
    <p:extLst>
      <p:ext uri="{BB962C8B-B14F-4D97-AF65-F5344CB8AC3E}">
        <p14:creationId xmlns:p14="http://schemas.microsoft.com/office/powerpoint/2010/main" val="369211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8750" y="98425"/>
            <a:ext cx="10337800" cy="758825"/>
          </a:xfrm>
        </p:spPr>
        <p:txBody>
          <a:bodyPr>
            <a:noAutofit/>
          </a:bodyPr>
          <a:lstStyle/>
          <a:p>
            <a:r>
              <a:rPr lang="sv-SE" b="1" dirty="0">
                <a:solidFill>
                  <a:schemeClr val="accent6">
                    <a:lumMod val="50000"/>
                  </a:schemeClr>
                </a:solidFill>
              </a:rPr>
              <a:t>Amazon Elastic Block Store (Amazon EBS)</a:t>
            </a:r>
          </a:p>
        </p:txBody>
      </p:sp>
      <p:sp>
        <p:nvSpPr>
          <p:cNvPr id="3" name="Content Placeholder 2"/>
          <p:cNvSpPr>
            <a:spLocks noGrp="1"/>
          </p:cNvSpPr>
          <p:nvPr>
            <p:ph idx="4294967295"/>
          </p:nvPr>
        </p:nvSpPr>
        <p:spPr>
          <a:xfrm>
            <a:off x="209550" y="1103313"/>
            <a:ext cx="11353800" cy="4648200"/>
          </a:xfrm>
        </p:spPr>
        <p:txBody>
          <a:bodyPr>
            <a:normAutofit fontScale="92500" lnSpcReduction="10000"/>
          </a:bodyPr>
          <a:lstStyle/>
          <a:p>
            <a:pPr marL="0" indent="0">
              <a:buNone/>
            </a:pPr>
            <a:r>
              <a:rPr lang="en-US" sz="2000" dirty="0"/>
              <a:t>Amazon EBS enables you to </a:t>
            </a:r>
            <a:r>
              <a:rPr lang="en-US" sz="2000" b="1" i="1" dirty="0">
                <a:solidFill>
                  <a:schemeClr val="accent6">
                    <a:lumMod val="50000"/>
                  </a:schemeClr>
                </a:solidFill>
              </a:rPr>
              <a:t>create individual storage volumes </a:t>
            </a:r>
            <a:r>
              <a:rPr lang="en-US" sz="2000" dirty="0"/>
              <a:t>and </a:t>
            </a:r>
            <a:r>
              <a:rPr lang="en-US" sz="2000" b="1" i="1" dirty="0">
                <a:solidFill>
                  <a:schemeClr val="accent6">
                    <a:lumMod val="50000"/>
                  </a:schemeClr>
                </a:solidFill>
              </a:rPr>
              <a:t>attach them </a:t>
            </a:r>
            <a:r>
              <a:rPr lang="en-US" sz="2000" dirty="0"/>
              <a:t>to an Amazon EC2 instance:</a:t>
            </a:r>
          </a:p>
          <a:p>
            <a:r>
              <a:rPr lang="en-US" sz="2000" dirty="0"/>
              <a:t>Amazon EBS offers </a:t>
            </a:r>
            <a:r>
              <a:rPr lang="en-US" sz="2000" b="1" i="1" dirty="0">
                <a:solidFill>
                  <a:schemeClr val="accent6">
                    <a:lumMod val="50000"/>
                  </a:schemeClr>
                </a:solidFill>
              </a:rPr>
              <a:t>block-level storage</a:t>
            </a:r>
            <a:r>
              <a:rPr lang="en-US" sz="2000" dirty="0"/>
              <a:t>.</a:t>
            </a:r>
          </a:p>
          <a:p>
            <a:r>
              <a:rPr lang="en-US" sz="2000" dirty="0"/>
              <a:t>Volumes are automatically replicated within its Availability Zone.</a:t>
            </a:r>
          </a:p>
          <a:p>
            <a:r>
              <a:rPr lang="en-US" sz="2000" dirty="0"/>
              <a:t>It can be backed up automatically to Amazon S3 through snapshots.</a:t>
            </a:r>
          </a:p>
          <a:p>
            <a:r>
              <a:rPr lang="en-US" sz="2000" dirty="0"/>
              <a:t>EBS volume data persists independently of the life of the instance.</a:t>
            </a:r>
          </a:p>
          <a:p>
            <a:r>
              <a:rPr lang="en-US" sz="2000" dirty="0"/>
              <a:t>You can attach multiple EBS volumes to an instance.</a:t>
            </a:r>
          </a:p>
          <a:p>
            <a:r>
              <a:rPr lang="en-US" sz="2000" dirty="0"/>
              <a:t>You cannot attach an EBS volume to multiple instances (use Elastic File Store instead).</a:t>
            </a:r>
          </a:p>
          <a:p>
            <a:r>
              <a:rPr lang="en-US" sz="2000" dirty="0"/>
              <a:t>EBS volumes must be in the same AZ as the instances they are attached to.</a:t>
            </a:r>
          </a:p>
          <a:p>
            <a:r>
              <a:rPr lang="en-US" sz="2000" dirty="0"/>
              <a:t>Uses include – </a:t>
            </a:r>
          </a:p>
          <a:p>
            <a:pPr lvl="1"/>
            <a:r>
              <a:rPr lang="en-US" sz="2000" dirty="0"/>
              <a:t>Boot volumes and storage for Amazon Elastic Compute Cloud (Amazon EC2) instances</a:t>
            </a:r>
          </a:p>
          <a:p>
            <a:pPr lvl="1"/>
            <a:r>
              <a:rPr lang="en-US" sz="2000" dirty="0"/>
              <a:t>Data storage with a file system</a:t>
            </a:r>
          </a:p>
          <a:p>
            <a:pPr lvl="1"/>
            <a:r>
              <a:rPr lang="en-US" sz="2000" dirty="0"/>
              <a:t>Database hosts</a:t>
            </a:r>
          </a:p>
          <a:p>
            <a:pPr lvl="1"/>
            <a:r>
              <a:rPr lang="en-US" sz="2000" dirty="0"/>
              <a:t>Enterprise applications</a:t>
            </a:r>
          </a:p>
        </p:txBody>
      </p:sp>
      <p:pic>
        <p:nvPicPr>
          <p:cNvPr id="5" name="Picture 4"/>
          <p:cNvPicPr>
            <a:picLocks noChangeAspect="1"/>
          </p:cNvPicPr>
          <p:nvPr/>
        </p:nvPicPr>
        <p:blipFill>
          <a:blip r:embed="rId4"/>
          <a:stretch>
            <a:fillRect/>
          </a:stretch>
        </p:blipFill>
        <p:spPr>
          <a:xfrm>
            <a:off x="11154843" y="120649"/>
            <a:ext cx="865707" cy="865707"/>
          </a:xfrm>
          <a:prstGeom prst="rect">
            <a:avLst/>
          </a:prstGeom>
        </p:spPr>
      </p:pic>
      <p:sp>
        <p:nvSpPr>
          <p:cNvPr id="7" name="Rectangle 6"/>
          <p:cNvSpPr/>
          <p:nvPr/>
        </p:nvSpPr>
        <p:spPr>
          <a:xfrm>
            <a:off x="0" y="6501384"/>
            <a:ext cx="12192000" cy="35661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p:cNvPicPr>
            <a:picLocks noChangeAspect="1"/>
          </p:cNvPicPr>
          <p:nvPr/>
        </p:nvPicPr>
        <p:blipFill>
          <a:blip r:embed="rId5"/>
          <a:stretch>
            <a:fillRect/>
          </a:stretch>
        </p:blipFill>
        <p:spPr>
          <a:xfrm>
            <a:off x="9197975" y="1700212"/>
            <a:ext cx="2724150" cy="1819275"/>
          </a:xfrm>
          <a:prstGeom prst="rect">
            <a:avLst/>
          </a:prstGeom>
        </p:spPr>
      </p:pic>
    </p:spTree>
    <p:custDataLst>
      <p:tags r:id="rId1"/>
    </p:custDataLst>
    <p:extLst>
      <p:ext uri="{BB962C8B-B14F-4D97-AF65-F5344CB8AC3E}">
        <p14:creationId xmlns:p14="http://schemas.microsoft.com/office/powerpoint/2010/main" val="13517620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6959</TotalTime>
  <Words>6870</Words>
  <Application>Microsoft Office PowerPoint</Application>
  <PresentationFormat>Widescreen</PresentationFormat>
  <Paragraphs>481</Paragraphs>
  <Slides>37</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Amazon Ember</vt:lpstr>
      <vt:lpstr>Amazon Ember Light</vt:lpstr>
      <vt:lpstr>Arial</vt:lpstr>
      <vt:lpstr>Calibri</vt:lpstr>
      <vt:lpstr>Calibri Light</vt:lpstr>
      <vt:lpstr>Courier New</vt:lpstr>
      <vt:lpstr>Office Theme</vt:lpstr>
      <vt:lpstr>PowerPoint Presentation</vt:lpstr>
      <vt:lpstr>PowerPoint Presentation</vt:lpstr>
      <vt:lpstr>Cloud Storage Solutions</vt:lpstr>
      <vt:lpstr>Cloud  Storages </vt:lpstr>
      <vt:lpstr>Storage Systems: Object, File, Block</vt:lpstr>
      <vt:lpstr>Storage Systems: Object, File, Block</vt:lpstr>
      <vt:lpstr>Storage Systems: Object, File, Block</vt:lpstr>
      <vt:lpstr>Storage Systems Compared </vt:lpstr>
      <vt:lpstr>Amazon Elastic Block Store (Amazon EBS)</vt:lpstr>
      <vt:lpstr>Amazon EBS volume types and use cases</vt:lpstr>
      <vt:lpstr>Adding EBS</vt:lpstr>
      <vt:lpstr>Adding EBS</vt:lpstr>
      <vt:lpstr>Instance Store (Ephemeral Storage)</vt:lpstr>
      <vt:lpstr>Amazon EBS features</vt:lpstr>
      <vt:lpstr>Amazon Elastic File System (Amazon EFS)</vt:lpstr>
      <vt:lpstr>Amazon EFS architecture</vt:lpstr>
      <vt:lpstr>Amazon Elastic File System (Amazon EFS)</vt:lpstr>
      <vt:lpstr>Amazon EFS implementation</vt:lpstr>
      <vt:lpstr>Amazon Storage Solutions</vt:lpstr>
      <vt:lpstr>Amazon Simple Storage Solution (Amazon S3)</vt:lpstr>
      <vt:lpstr>Amazon Simple Storage Solution (Amazon S3)</vt:lpstr>
      <vt:lpstr>Amazon S3 Bucket</vt:lpstr>
      <vt:lpstr>Amazon S3 bucket URLs (two styles)</vt:lpstr>
      <vt:lpstr>Amazon S3 storage classes</vt:lpstr>
      <vt:lpstr>Amazon S3 pricing </vt:lpstr>
      <vt:lpstr>Amazon S3 Glacier</vt:lpstr>
      <vt:lpstr>Amazon S3 Glacier</vt:lpstr>
      <vt:lpstr>Amazon S3 Glacier</vt:lpstr>
      <vt:lpstr>Amazon S3 Lifecyce Policy Examples</vt:lpstr>
      <vt:lpstr>Storage comparison</vt:lpstr>
      <vt:lpstr>PowerPoint Presentation</vt:lpstr>
      <vt:lpstr>AWS Snowmobile</vt:lpstr>
      <vt:lpstr>Questions?</vt:lpstr>
      <vt:lpstr>Questions?</vt:lpstr>
      <vt:lpstr>Questions?</vt:lpstr>
      <vt:lpstr>Questions?</vt:lpstr>
      <vt:lpstr>Questions?</vt:lpstr>
    </vt:vector>
  </TitlesOfParts>
  <Company>University of Texas at Dallas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Calisir, Engin</dc:creator>
  <cp:lastModifiedBy>Calisir, Engin</cp:lastModifiedBy>
  <cp:revision>78</cp:revision>
  <dcterms:created xsi:type="dcterms:W3CDTF">2019-07-17T20:25:22Z</dcterms:created>
  <dcterms:modified xsi:type="dcterms:W3CDTF">2023-01-09T18:21:23Z</dcterms:modified>
</cp:coreProperties>
</file>