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5" r:id="rId2"/>
    <p:sldId id="370" r:id="rId3"/>
    <p:sldId id="371" r:id="rId4"/>
    <p:sldId id="372" r:id="rId5"/>
    <p:sldId id="397" r:id="rId6"/>
    <p:sldId id="401" r:id="rId7"/>
    <p:sldId id="400" r:id="rId8"/>
    <p:sldId id="398" r:id="rId9"/>
    <p:sldId id="4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9" autoAdjust="0"/>
    <p:restoredTop sz="64721" autoAdjust="0"/>
  </p:normalViewPr>
  <p:slideViewPr>
    <p:cSldViewPr snapToGrid="0">
      <p:cViewPr varScale="1">
        <p:scale>
          <a:sx n="71" d="100"/>
          <a:sy n="71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084C-37E3-40A1-A2E2-8CF34ED2F4EA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8D607-37FF-4E1E-A15F-15311D31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7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5D42-7CDE-4434-9B3E-C79A5DF1DD45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6A9-B94A-49AD-9E97-386ECD73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14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0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9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443200"/>
          </a:xfrm>
        </p:spPr>
        <p:txBody>
          <a:bodyPr/>
          <a:lstStyle/>
          <a:p>
            <a:r>
              <a:rPr lang="en-US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AWS Snowball 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is a petabyte-scale data transport option that doesn’t require you to write any code or purchase any hardware to transfer your data. All you need to do is create a job in the AWS Management Console, and a Snowball appliance will be shipped to you. Attach the appliance to your local network and transfer files directly onto it</a:t>
            </a:r>
            <a:r>
              <a:rPr lang="en-US" dirty="0"/>
              <a:t>. Then, ship it back and track the status of your shipment. When it arrives at the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 secure Amazon facility, the data will be transferred into your AWS account.</a:t>
            </a:r>
          </a:p>
          <a:p>
            <a:endParaRPr lang="en-US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443200"/>
          </a:xfrm>
        </p:spPr>
        <p:txBody>
          <a:bodyPr/>
          <a:lstStyle/>
          <a:p>
            <a:r>
              <a:rPr lang="en-US" dirty="0"/>
              <a:t>To use</a:t>
            </a:r>
          </a:p>
          <a:p>
            <a:r>
              <a:rPr lang="en-US" dirty="0"/>
              <a:t>Create a job in the AWS Management Console and a Snowball will be shipped to you.</a:t>
            </a:r>
          </a:p>
          <a:p>
            <a:r>
              <a:rPr lang="en-US" dirty="0"/>
              <a:t>Attach to your local network, then download and run the Snowball Client</a:t>
            </a:r>
          </a:p>
          <a:p>
            <a:r>
              <a:rPr lang="en-US" dirty="0"/>
              <a:t>Select the file directories to transfer (encrypted) to the device</a:t>
            </a:r>
          </a:p>
          <a:p>
            <a:r>
              <a:rPr lang="en-US" dirty="0"/>
              <a:t>Ship the device back and track the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443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443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AWS Snowmobile 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is an even larger data transfer option that operates in exabyte scale. An exabyte is 1 million terabytes or 1 billion gigabytes. It should only be used to move extremely large amounts of data into AWS. A</a:t>
            </a:r>
            <a:r>
              <a:rPr lang="en-US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S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nowmobile is</a:t>
            </a:r>
            <a:r>
              <a:rPr lang="en-US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a 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45-foot-lonf (13.7 meters) ruggedized shipping container that is pulled by a semi-trailer truck. You can transfer 100 PB per</a:t>
            </a:r>
            <a:r>
              <a:rPr lang="en-US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S</a:t>
            </a:r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nowmobile.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If you tried to transfer 100 petabytes of data over the internet, with an upload speed of 10 Gbps (assuming a TCP/IP overhead of 10%), it would take approximately 1018 days (almost three years) to finish uploading the data. That would not be practical. In such cases, using AWS Snowmobile to transfer the data would be a better option.</a:t>
            </a:r>
          </a:p>
          <a:p>
            <a:endParaRPr lang="en-US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Snowmobile uses multiple layers of security designed to protect your data, including dedicated security personnel, GPS tracking, alarm monitoring, 24/7 video surveillance, and an optional escort security vehicle while in transit. All data is encrypted with 256-bit encryption keys managed through AWS Key Management Service (AWS KMS) and designed to ensure both security and full chain-of-custody of your data.</a:t>
            </a:r>
          </a:p>
          <a:p>
            <a:endParaRPr lang="en-US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19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443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0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01A6-626B-4D19-8372-460779AAB81A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E4E-5096-4A4B-8E6A-CEC484B93771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50DA-D3A0-4B5E-8403-168681253FC5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50FA4A-B00E-C044-8FFB-45BB9BA4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69" y="5"/>
            <a:ext cx="12188952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EC7003-BF6D-1A45-8C4D-387CA8F0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9034272" cy="47411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6D2BA4-6287-854B-A5A3-81A95726C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9198" y="365125"/>
            <a:ext cx="1772656" cy="4490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BB2B80-1B59-A143-BE75-CCD366DF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28175"/>
            <a:ext cx="5504688" cy="46487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773890F-7993-BE4F-83AC-886113878E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6312" y="1524228"/>
            <a:ext cx="5504688" cy="464878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573A30-3961-C94C-A15D-1FC70640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356350"/>
            <a:ext cx="3735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C7BB94-D444-F441-A88C-76F7DDCDC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356350"/>
            <a:ext cx="2743200" cy="365125"/>
          </a:xfrm>
        </p:spPr>
        <p:txBody>
          <a:bodyPr/>
          <a:lstStyle/>
          <a:p>
            <a:fld id="{B6A95138-A96E-2F42-A959-2EFD44FE4AB7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7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A33B-22FA-4AC8-B059-38446E08612A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3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63B5-C93A-4C02-BE71-D28EFC6D763C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6CB2-E2E1-41B9-B340-E5160650AE2B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8CB6-E5B1-4ECB-BFC3-577EF7EBD155}" type="datetime1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404A-95D0-4F05-B97F-05874536D2A8}" type="datetime1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0A2E-A394-4C6D-BFAD-A3A4182CBD00}" type="datetime1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0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A569-2AC9-4944-8426-EFBE23FCE035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2151-6C1D-4580-80EB-7793184C5100}" type="datetime1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CF7C-55D0-4AA7-9D03-B3E01D888CA4}" type="datetime1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A71A-A1D7-4D0F-B58A-2B8B2BA76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464" y="869229"/>
            <a:ext cx="10654301" cy="141677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AWS Snow Family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2473037"/>
            <a:ext cx="9483436" cy="31373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7000" y="127001"/>
            <a:ext cx="10229850" cy="839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Snow Family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94CE5-09CE-341E-DF32-5B1B63C66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4432"/>
            <a:ext cx="12192000" cy="3849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37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7000" y="127001"/>
            <a:ext cx="10229850" cy="8397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Use Cases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0014B-E06A-143C-FB03-28E4901915C5}"/>
              </a:ext>
            </a:extLst>
          </p:cNvPr>
          <p:cNvSpPr txBox="1"/>
          <p:nvPr/>
        </p:nvSpPr>
        <p:spPr>
          <a:xfrm>
            <a:off x="258184" y="1376979"/>
            <a:ext cx="115106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31220"/>
                </a:solidFill>
                <a:effectLst/>
              </a:rPr>
              <a:t>Large data transfer during cloud migration.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31220"/>
                </a:solidFill>
                <a:effectLst/>
              </a:rPr>
              <a:t>On-premises data backup for disaster recovery.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31220"/>
                </a:solidFill>
                <a:effectLst/>
              </a:rPr>
              <a:t>Data center relocation and/or remote data collection.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31220"/>
                </a:solidFill>
                <a:effectLst/>
              </a:rPr>
              <a:t>Physically isolated environment where high-speed Internet connections are not available.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2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27000" y="127001"/>
            <a:ext cx="10229850" cy="8397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AWS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Snowcone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95A7D-CCD2-F143-E347-E683A8AC99AB}"/>
              </a:ext>
            </a:extLst>
          </p:cNvPr>
          <p:cNvSpPr txBox="1"/>
          <p:nvPr/>
        </p:nvSpPr>
        <p:spPr>
          <a:xfrm>
            <a:off x="57374" y="1210318"/>
            <a:ext cx="1194816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AWS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AmazonEmber"/>
              </a:rPr>
              <a:t>Snowcone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 is a small, rugged, and secure edge computing and data migration device.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AWS </a:t>
            </a:r>
            <a:r>
              <a:rPr lang="en-US" sz="2200" dirty="0" err="1"/>
              <a:t>Snowcone</a:t>
            </a:r>
            <a:r>
              <a:rPr lang="en-US" sz="2200" dirty="0"/>
              <a:t> HDD features 8 TB of usable storage, and AWS </a:t>
            </a:r>
            <a:r>
              <a:rPr lang="en-US" sz="2200" dirty="0" err="1"/>
              <a:t>Snowcone</a:t>
            </a:r>
            <a:r>
              <a:rPr lang="en-US" sz="2200" dirty="0"/>
              <a:t> SSD features 14 TB of usable storage. Applications can work with both </a:t>
            </a:r>
            <a:r>
              <a:rPr lang="en-US" sz="2200" dirty="0" err="1"/>
              <a:t>Snowcone</a:t>
            </a:r>
            <a:r>
              <a:rPr lang="en-US" sz="2200" dirty="0"/>
              <a:t> devices as an NFS v4 mount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can easily use </a:t>
            </a:r>
            <a:r>
              <a:rPr lang="en-US" sz="2200" dirty="0" err="1"/>
              <a:t>Snowcone</a:t>
            </a:r>
            <a:r>
              <a:rPr lang="en-US" sz="2200" dirty="0"/>
              <a:t> with your existing on-premises servers </a:t>
            </a:r>
            <a:r>
              <a:rPr lang="en-US" sz="2200" dirty="0">
                <a:solidFill>
                  <a:srgbClr val="FF0000"/>
                </a:solidFill>
              </a:rPr>
              <a:t>and file-based</a:t>
            </a:r>
            <a:r>
              <a:rPr lang="en-US" sz="2200" dirty="0"/>
              <a:t> applications to read and write data on the device.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E4810-14BD-E8B3-6B4A-B45220778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576" y="127001"/>
            <a:ext cx="1924050" cy="123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986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0769-BEBC-0942-A230-A27DD597EB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27435" y="2584246"/>
            <a:ext cx="9044933" cy="3167559"/>
          </a:xfrm>
        </p:spPr>
        <p:txBody>
          <a:bodyPr>
            <a:normAutofit/>
          </a:bodyPr>
          <a:lstStyle/>
          <a:p>
            <a:r>
              <a:rPr lang="en-US" sz="2000" dirty="0"/>
              <a:t>Can transport multiple terabytes of data into or out of Amazon S3</a:t>
            </a:r>
          </a:p>
          <a:p>
            <a:pPr lvl="1"/>
            <a:r>
              <a:rPr lang="en-US" sz="2000" dirty="0"/>
              <a:t>Multiple devices can be used to transfer petabytes</a:t>
            </a:r>
          </a:p>
          <a:p>
            <a:r>
              <a:rPr lang="en-US" sz="2000" dirty="0"/>
              <a:t>Addresses concerns of large data transfers (network costs, transfer times, security)</a:t>
            </a:r>
          </a:p>
          <a:p>
            <a:pPr lvl="1"/>
            <a:r>
              <a:rPr lang="en-US" sz="2000" i="1" dirty="0"/>
              <a:t>Example</a:t>
            </a:r>
            <a:r>
              <a:rPr lang="en-US" sz="2000" dirty="0"/>
              <a:t>: To transfer 10 petabytes (10 million GB) over the internet with a 10 Gbps upload speed would take over 100 days</a:t>
            </a:r>
          </a:p>
        </p:txBody>
      </p:sp>
      <p:pic>
        <p:nvPicPr>
          <p:cNvPr id="6" name="Picture 5" descr="picture of what looks like a large hardshell briefcase. It is actually an AWS Snowball.">
            <a:extLst>
              <a:ext uri="{FF2B5EF4-FFF2-40B4-BE49-F238E27FC236}">
                <a16:creationId xmlns:a16="http://schemas.microsoft.com/office/drawing/2014/main" id="{8F4FE900-1372-FE4F-8478-A81CBDF568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551" y="575007"/>
            <a:ext cx="2087363" cy="1561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97D29-2536-7D49-87C8-362E82769B4D}"/>
              </a:ext>
            </a:extLst>
          </p:cNvPr>
          <p:cNvSpPr txBox="1"/>
          <p:nvPr/>
        </p:nvSpPr>
        <p:spPr>
          <a:xfrm>
            <a:off x="4342870" y="1026048"/>
            <a:ext cx="517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Snowball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598B4-376F-9D44-9A07-2061DC1F5537}"/>
              </a:ext>
            </a:extLst>
          </p:cNvPr>
          <p:cNvSpPr/>
          <p:nvPr/>
        </p:nvSpPr>
        <p:spPr>
          <a:xfrm>
            <a:off x="5774604" y="140508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Petabyte-scale data transport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B56B6-BA85-524D-A4DA-8A28A0B2B9E3}"/>
              </a:ext>
            </a:extLst>
          </p:cNvPr>
          <p:cNvSpPr txBox="1"/>
          <p:nvPr/>
        </p:nvSpPr>
        <p:spPr>
          <a:xfrm>
            <a:off x="402448" y="4052542"/>
            <a:ext cx="23019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AWS </a:t>
            </a:r>
            <a:br>
              <a:rPr lang="en-US" sz="2600" b="1" dirty="0"/>
            </a:br>
            <a:r>
              <a:rPr lang="en-US" sz="2600" b="1" dirty="0"/>
              <a:t>Snowball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5A30D-E757-6B4E-9364-C2535CF01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558" y="2359098"/>
            <a:ext cx="2165684" cy="2923674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27000" y="127001"/>
            <a:ext cx="1022985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AWS Snowball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08E40-A900-AD8E-D307-92006BFC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03" y="2550681"/>
            <a:ext cx="1255885" cy="1524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74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27000" y="127001"/>
            <a:ext cx="1022985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AWS Snowball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7E0AA0-C7F4-6A36-1EBE-1734A4074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039" y="1005174"/>
            <a:ext cx="8477250" cy="5457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17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27000" y="127001"/>
            <a:ext cx="1022985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AWS Snowball Edge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9B7CD-438C-5477-A0BB-E8E158CEE64C}"/>
              </a:ext>
            </a:extLst>
          </p:cNvPr>
          <p:cNvSpPr txBox="1"/>
          <p:nvPr/>
        </p:nvSpPr>
        <p:spPr>
          <a:xfrm>
            <a:off x="127000" y="1165544"/>
            <a:ext cx="1214030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Snowball Edge is a 100TB data transfer device with AWS computing and storage capabilities. </a:t>
            </a:r>
          </a:p>
          <a:p>
            <a:r>
              <a:rPr lang="en-US" sz="2200" dirty="0"/>
              <a:t>Snowball Edge device comes with two options: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Compute Optimized and Storage Optimized</a:t>
            </a:r>
            <a:r>
              <a:rPr lang="en-US" sz="2200" b="1" dirty="0"/>
              <a:t>.</a:t>
            </a:r>
          </a:p>
          <a:p>
            <a:endParaRPr lang="en-US" sz="2200" b="1" dirty="0"/>
          </a:p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Snowball Edge Storage Optimized: </a:t>
            </a:r>
            <a:r>
              <a:rPr lang="en-US" sz="2200" dirty="0"/>
              <a:t>This device provides around 24 vCPUs with 80 TB of usable </a:t>
            </a:r>
            <a:r>
              <a:rPr lang="en-US" sz="2200" b="1" dirty="0">
                <a:solidFill>
                  <a:srgbClr val="FF0000"/>
                </a:solidFill>
              </a:rPr>
              <a:t>block or object storage</a:t>
            </a:r>
            <a:r>
              <a:rPr lang="en-US" sz="2200" dirty="0"/>
              <a:t>.</a:t>
            </a:r>
          </a:p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Snowball Edge Compute Optimized: </a:t>
            </a:r>
            <a:r>
              <a:rPr lang="en-US" sz="2200" dirty="0"/>
              <a:t>This device provides around104vCPUs, 42 TB of usable </a:t>
            </a:r>
            <a:r>
              <a:rPr lang="en-US" sz="2200" b="1" dirty="0">
                <a:solidFill>
                  <a:srgbClr val="FF0000"/>
                </a:solidFill>
              </a:rPr>
              <a:t>block or object storage and an optional GPU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AWS Snowball Edge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supports to write and run Lambda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allows you to cluster Snowball Edge devices for local storage and compute jobs to achieve 99.999% data durability across 5–10 devices and also ensures to run your application locally, even when they are not able to access the cloud.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provides a file interface to read and write data to an AWS Snowball Edge device through a file share or Network File System (NFS) mount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0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3780-451D-624F-B22F-AC4418A3F4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188" y="116732"/>
            <a:ext cx="8755063" cy="8605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AWS Snowmobile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3EBDB-C3DA-5A45-9265-1AA45A22F6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91289" y="2370239"/>
            <a:ext cx="9119647" cy="3777642"/>
          </a:xfrm>
        </p:spPr>
        <p:txBody>
          <a:bodyPr>
            <a:normAutofit/>
          </a:bodyPr>
          <a:lstStyle/>
          <a:p>
            <a:r>
              <a:rPr lang="en-US" sz="2200" dirty="0"/>
              <a:t>A 45-foot-long (13.7 meters) shipping container, pulled by a semi-trailer truck</a:t>
            </a:r>
          </a:p>
          <a:p>
            <a:r>
              <a:rPr lang="en-US" sz="2200" dirty="0"/>
              <a:t>Can transfer up to 100 PB per Snowmobile </a:t>
            </a:r>
          </a:p>
          <a:p>
            <a:r>
              <a:rPr lang="en-US" sz="2200" dirty="0"/>
              <a:t>Offers multiple layers of security –</a:t>
            </a:r>
          </a:p>
          <a:p>
            <a:pPr lvl="1"/>
            <a:r>
              <a:rPr lang="en-US" sz="2200" dirty="0"/>
              <a:t>Dedicated security personnel</a:t>
            </a:r>
          </a:p>
          <a:p>
            <a:pPr lvl="1"/>
            <a:r>
              <a:rPr lang="en-US" sz="2200" dirty="0"/>
              <a:t>GPS tracking, alarm monitoring, 24/7 video surveillance</a:t>
            </a:r>
          </a:p>
          <a:p>
            <a:pPr lvl="1"/>
            <a:r>
              <a:rPr lang="en-US" sz="2200" dirty="0"/>
              <a:t>Optional escort security vehicle while in transit</a:t>
            </a:r>
          </a:p>
          <a:p>
            <a:pPr lvl="1"/>
            <a:r>
              <a:rPr lang="en-US" sz="2200" dirty="0"/>
              <a:t>Data encrypted with 256-bit encryption keys</a:t>
            </a:r>
          </a:p>
        </p:txBody>
      </p:sp>
      <p:pic>
        <p:nvPicPr>
          <p:cNvPr id="5" name="Picture 4" descr="picture of a semi truck with trailer.">
            <a:extLst>
              <a:ext uri="{FF2B5EF4-FFF2-40B4-BE49-F238E27FC236}">
                <a16:creationId xmlns:a16="http://schemas.microsoft.com/office/drawing/2014/main" id="{60C18BD1-8AFE-FC4A-835F-80908FEDF3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191" y="231221"/>
            <a:ext cx="2625112" cy="1474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3CE1F-4E03-8344-BB46-F341349307AB}"/>
              </a:ext>
            </a:extLst>
          </p:cNvPr>
          <p:cNvSpPr txBox="1"/>
          <p:nvPr/>
        </p:nvSpPr>
        <p:spPr>
          <a:xfrm>
            <a:off x="6453328" y="737608"/>
            <a:ext cx="376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Snowmobile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9941F-6D7B-ED41-B7A9-D3671208F4AD}"/>
              </a:ext>
            </a:extLst>
          </p:cNvPr>
          <p:cNvSpPr/>
          <p:nvPr/>
        </p:nvSpPr>
        <p:spPr>
          <a:xfrm>
            <a:off x="6744150" y="1121325"/>
            <a:ext cx="3182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Exabyte-scale data transport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CC75A-E97D-BA42-BFCA-8FFADF6C6A75}"/>
              </a:ext>
            </a:extLst>
          </p:cNvPr>
          <p:cNvSpPr txBox="1"/>
          <p:nvPr/>
        </p:nvSpPr>
        <p:spPr>
          <a:xfrm>
            <a:off x="402448" y="4052542"/>
            <a:ext cx="23019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AWS </a:t>
            </a:r>
            <a:br>
              <a:rPr lang="en-US" sz="2600" b="1" dirty="0"/>
            </a:br>
            <a:r>
              <a:rPr lang="en-US" sz="2600" b="1" dirty="0"/>
              <a:t>Snowmobile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99484-A58E-4B4A-B16B-92A59C41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0558" y="2359098"/>
            <a:ext cx="2165684" cy="2923674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02672-97CC-D2B6-9691-B925FDAF6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50" y="2589436"/>
            <a:ext cx="1231499" cy="12314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414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27000" y="127001"/>
            <a:ext cx="1022985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When do I use Snowcone or Snowball Edge ?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E760C-9EEC-B5FF-D451-39604E3A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20" y="1380864"/>
            <a:ext cx="9090211" cy="45350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150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779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Amazon Ember Light</vt:lpstr>
      <vt:lpstr>AmazonEmber</vt:lpstr>
      <vt:lpstr>Arial</vt:lpstr>
      <vt:lpstr>Calibri</vt:lpstr>
      <vt:lpstr>Calibri Light</vt:lpstr>
      <vt:lpstr>Office Theme</vt:lpstr>
      <vt:lpstr>PowerPoint Presentation</vt:lpstr>
      <vt:lpstr>Snow Family</vt:lpstr>
      <vt:lpstr>Use Cases </vt:lpstr>
      <vt:lpstr>AWS Snowcone</vt:lpstr>
      <vt:lpstr>PowerPoint Presentation</vt:lpstr>
      <vt:lpstr>PowerPoint Presentation</vt:lpstr>
      <vt:lpstr>PowerPoint Presentation</vt:lpstr>
      <vt:lpstr>AWS Snowmobile</vt:lpstr>
      <vt:lpstr>PowerPoint Presentation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Calisir, Engin</dc:creator>
  <cp:lastModifiedBy>Calisir, Engin</cp:lastModifiedBy>
  <cp:revision>82</cp:revision>
  <dcterms:created xsi:type="dcterms:W3CDTF">2019-07-17T20:25:22Z</dcterms:created>
  <dcterms:modified xsi:type="dcterms:W3CDTF">2023-05-19T15:49:36Z</dcterms:modified>
</cp:coreProperties>
</file>