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75" r:id="rId2"/>
    <p:sldId id="277" r:id="rId3"/>
    <p:sldId id="278" r:id="rId4"/>
    <p:sldId id="280" r:id="rId5"/>
    <p:sldId id="279" r:id="rId6"/>
    <p:sldId id="281" r:id="rId7"/>
    <p:sldId id="293" r:id="rId8"/>
    <p:sldId id="294" r:id="rId9"/>
    <p:sldId id="295" r:id="rId10"/>
    <p:sldId id="283" r:id="rId11"/>
    <p:sldId id="296" r:id="rId12"/>
    <p:sldId id="302" r:id="rId13"/>
    <p:sldId id="303" r:id="rId14"/>
    <p:sldId id="304" r:id="rId15"/>
    <p:sldId id="305" r:id="rId16"/>
    <p:sldId id="318" r:id="rId17"/>
    <p:sldId id="320" r:id="rId18"/>
    <p:sldId id="307" r:id="rId19"/>
    <p:sldId id="308" r:id="rId20"/>
    <p:sldId id="292" r:id="rId21"/>
    <p:sldId id="314" r:id="rId22"/>
    <p:sldId id="321" r:id="rId23"/>
    <p:sldId id="322" r:id="rId24"/>
    <p:sldId id="306" r:id="rId25"/>
    <p:sldId id="315" r:id="rId26"/>
    <p:sldId id="324" r:id="rId27"/>
    <p:sldId id="325" r:id="rId28"/>
    <p:sldId id="326" r:id="rId29"/>
    <p:sldId id="33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CB9611-77E6-4929-8515-96FB9153E288}" v="2" dt="2024-07-05T20:24:59.3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119" autoAdjust="0"/>
    <p:restoredTop sz="64721" autoAdjust="0"/>
  </p:normalViewPr>
  <p:slideViewPr>
    <p:cSldViewPr snapToGrid="0">
      <p:cViewPr varScale="1">
        <p:scale>
          <a:sx n="38" d="100"/>
          <a:sy n="38" d="100"/>
        </p:scale>
        <p:origin x="141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Kotian" userId="1f636058-1175-430a-b445-1f76b154ab73" providerId="ADAL" clId="{96CB9611-77E6-4929-8515-96FB9153E288}"/>
    <pc:docChg chg="modSld modNotesMaster modHandout">
      <pc:chgData name="Rahul Kotian" userId="1f636058-1175-430a-b445-1f76b154ab73" providerId="ADAL" clId="{96CB9611-77E6-4929-8515-96FB9153E288}" dt="2024-07-05T20:24:59.300" v="1"/>
      <pc:docMkLst>
        <pc:docMk/>
      </pc:docMkLst>
      <pc:sldChg chg="modNotes">
        <pc:chgData name="Rahul Kotian" userId="1f636058-1175-430a-b445-1f76b154ab73" providerId="ADAL" clId="{96CB9611-77E6-4929-8515-96FB9153E288}" dt="2024-07-05T20:24:59.300" v="1"/>
        <pc:sldMkLst>
          <pc:docMk/>
          <pc:sldMk cId="47270189" sldId="277"/>
        </pc:sldMkLst>
      </pc:sldChg>
      <pc:sldChg chg="modNotes">
        <pc:chgData name="Rahul Kotian" userId="1f636058-1175-430a-b445-1f76b154ab73" providerId="ADAL" clId="{96CB9611-77E6-4929-8515-96FB9153E288}" dt="2024-07-05T20:24:59.300" v="1"/>
        <pc:sldMkLst>
          <pc:docMk/>
          <pc:sldMk cId="763452228" sldId="278"/>
        </pc:sldMkLst>
      </pc:sldChg>
      <pc:sldChg chg="modNotes">
        <pc:chgData name="Rahul Kotian" userId="1f636058-1175-430a-b445-1f76b154ab73" providerId="ADAL" clId="{96CB9611-77E6-4929-8515-96FB9153E288}" dt="2024-07-05T20:24:59.300" v="1"/>
        <pc:sldMkLst>
          <pc:docMk/>
          <pc:sldMk cId="3058746503" sldId="292"/>
        </pc:sldMkLst>
      </pc:sldChg>
      <pc:sldChg chg="modNotes">
        <pc:chgData name="Rahul Kotian" userId="1f636058-1175-430a-b445-1f76b154ab73" providerId="ADAL" clId="{96CB9611-77E6-4929-8515-96FB9153E288}" dt="2024-07-05T20:24:59.300" v="1"/>
        <pc:sldMkLst>
          <pc:docMk/>
          <pc:sldMk cId="1964613833" sldId="306"/>
        </pc:sldMkLst>
      </pc:sldChg>
      <pc:sldChg chg="modNotes">
        <pc:chgData name="Rahul Kotian" userId="1f636058-1175-430a-b445-1f76b154ab73" providerId="ADAL" clId="{96CB9611-77E6-4929-8515-96FB9153E288}" dt="2024-07-05T20:24:59.300" v="1"/>
        <pc:sldMkLst>
          <pc:docMk/>
          <pc:sldMk cId="3179062144" sldId="324"/>
        </pc:sldMkLst>
      </pc:sldChg>
      <pc:sldChg chg="modNotes">
        <pc:chgData name="Rahul Kotian" userId="1f636058-1175-430a-b445-1f76b154ab73" providerId="ADAL" clId="{96CB9611-77E6-4929-8515-96FB9153E288}" dt="2024-07-05T20:24:59.300" v="1"/>
        <pc:sldMkLst>
          <pc:docMk/>
          <pc:sldMk cId="4097577847" sldId="325"/>
        </pc:sldMkLst>
      </pc:sldChg>
      <pc:sldChg chg="modNotes">
        <pc:chgData name="Rahul Kotian" userId="1f636058-1175-430a-b445-1f76b154ab73" providerId="ADAL" clId="{96CB9611-77E6-4929-8515-96FB9153E288}" dt="2024-07-05T20:24:59.300" v="1"/>
        <pc:sldMkLst>
          <pc:docMk/>
          <pc:sldMk cId="1629863525" sldId="326"/>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59F412-8551-C54A-A065-D92728477469}" type="doc">
      <dgm:prSet loTypeId="urn:microsoft.com/office/officeart/2005/8/layout/hList1" loCatId="" qsTypeId="urn:microsoft.com/office/officeart/2005/8/quickstyle/simple3" qsCatId="simple" csTypeId="urn:microsoft.com/office/officeart/2005/8/colors/accent1_2" csCatId="accent1" phldr="1"/>
      <dgm:spPr/>
      <dgm:t>
        <a:bodyPr/>
        <a:lstStyle/>
        <a:p>
          <a:endParaRPr lang="en-US"/>
        </a:p>
      </dgm:t>
    </dgm:pt>
    <dgm:pt modelId="{4AE5E600-6940-5746-B3E1-2DD1A94C861A}">
      <dgm:prSet phldrT="[Text]" custT="1"/>
      <dgm:spPr/>
      <dgm:t>
        <a:bodyPr/>
        <a:lstStyle/>
        <a:p>
          <a:r>
            <a:rPr lang="en-US" sz="2200" dirty="0"/>
            <a:t>Automatic instance placement</a:t>
          </a:r>
        </a:p>
      </dgm:t>
    </dgm:pt>
    <dgm:pt modelId="{26359439-8073-8340-8E8E-152176651338}" type="parTrans" cxnId="{A8D31AB8-0E47-9447-B072-648A667F57C3}">
      <dgm:prSet/>
      <dgm:spPr/>
      <dgm:t>
        <a:bodyPr/>
        <a:lstStyle/>
        <a:p>
          <a:endParaRPr lang="en-US"/>
        </a:p>
      </dgm:t>
    </dgm:pt>
    <dgm:pt modelId="{F1C5E53C-BFD6-CD44-A669-CEC169097486}" type="sibTrans" cxnId="{A8D31AB8-0E47-9447-B072-648A667F57C3}">
      <dgm:prSet/>
      <dgm:spPr/>
      <dgm:t>
        <a:bodyPr/>
        <a:lstStyle/>
        <a:p>
          <a:endParaRPr lang="en-US"/>
        </a:p>
      </dgm:t>
    </dgm:pt>
    <dgm:pt modelId="{557DC993-AB6C-0B48-BCD8-42FB40B1B190}">
      <dgm:prSet phldrT="[Text]" custT="1"/>
      <dgm:spPr/>
      <dgm:t>
        <a:bodyPr/>
        <a:lstStyle/>
        <a:p>
          <a:r>
            <a:rPr lang="en-US" sz="2400" b="0" i="0">
              <a:latin typeface="Amazon Ember" panose="020B0603020204020204" pitchFamily="34" charset="0"/>
              <a:ea typeface="Amazon Ember" panose="020B0603020204020204" pitchFamily="34" charset="0"/>
              <a:cs typeface="Amazon Ember" panose="020B0603020204020204" pitchFamily="34" charset="0"/>
            </a:rPr>
            <a:t>Dedicated Hosts</a:t>
          </a:r>
          <a:endParaRPr lang="en-US" sz="2400" b="0" i="0" dirty="0">
            <a:latin typeface="Amazon Ember" panose="020B0603020204020204" pitchFamily="34" charset="0"/>
            <a:ea typeface="Amazon Ember" panose="020B0603020204020204" pitchFamily="34" charset="0"/>
            <a:cs typeface="Amazon Ember" panose="020B0603020204020204" pitchFamily="34" charset="0"/>
          </a:endParaRPr>
        </a:p>
      </dgm:t>
    </dgm:pt>
    <dgm:pt modelId="{47C59CB8-44FC-4246-8F53-4243582656D1}" type="parTrans" cxnId="{F044FBE2-ED4D-B74D-8A10-1B384BE41A81}">
      <dgm:prSet/>
      <dgm:spPr/>
      <dgm:t>
        <a:bodyPr/>
        <a:lstStyle/>
        <a:p>
          <a:endParaRPr lang="en-US"/>
        </a:p>
      </dgm:t>
    </dgm:pt>
    <dgm:pt modelId="{BF51F366-7425-F74D-8F61-38602CF3C1D3}" type="sibTrans" cxnId="{F044FBE2-ED4D-B74D-8A10-1B384BE41A81}">
      <dgm:prSet/>
      <dgm:spPr/>
      <dgm:t>
        <a:bodyPr/>
        <a:lstStyle/>
        <a:p>
          <a:endParaRPr lang="en-US"/>
        </a:p>
      </dgm:t>
    </dgm:pt>
    <dgm:pt modelId="{6C605D94-8556-4F48-8269-5B7258521B67}">
      <dgm:prSet phldrT="[Text]" custT="1"/>
      <dgm:spPr/>
      <dgm:t>
        <a:bodyPr/>
        <a:lstStyle/>
        <a:p>
          <a:r>
            <a:rPr lang="en-US" sz="2200" dirty="0"/>
            <a:t>Visibility of sockets, cores, and host ID</a:t>
          </a:r>
        </a:p>
      </dgm:t>
    </dgm:pt>
    <dgm:pt modelId="{91047CEB-1C16-D444-85DA-9AFE83F52C91}" type="parTrans" cxnId="{8FF24510-ECA5-2443-BBBA-122DC66EC072}">
      <dgm:prSet/>
      <dgm:spPr/>
      <dgm:t>
        <a:bodyPr/>
        <a:lstStyle/>
        <a:p>
          <a:endParaRPr lang="en-US"/>
        </a:p>
      </dgm:t>
    </dgm:pt>
    <dgm:pt modelId="{EB922433-0B90-0A4F-BB79-4544E68485A9}" type="sibTrans" cxnId="{8FF24510-ECA5-2443-BBBA-122DC66EC072}">
      <dgm:prSet/>
      <dgm:spPr/>
      <dgm:t>
        <a:bodyPr/>
        <a:lstStyle/>
        <a:p>
          <a:endParaRPr lang="en-US"/>
        </a:p>
      </dgm:t>
    </dgm:pt>
    <dgm:pt modelId="{CB9CDEC0-3F5B-A444-9461-C179DC700749}">
      <dgm:prSet phldrT="[Text]" custT="1"/>
      <dgm:spPr/>
      <dgm:t>
        <a:bodyPr/>
        <a:lstStyle/>
        <a:p>
          <a:r>
            <a:rPr lang="en-US" sz="2200" dirty="0"/>
            <a:t>Affinity between a host and an instance</a:t>
          </a:r>
        </a:p>
      </dgm:t>
    </dgm:pt>
    <dgm:pt modelId="{C89B1DFD-B091-724B-8E5B-36BAFCC1A009}" type="parTrans" cxnId="{B6ED9118-75BE-4244-8310-35096EC65A6E}">
      <dgm:prSet/>
      <dgm:spPr/>
      <dgm:t>
        <a:bodyPr/>
        <a:lstStyle/>
        <a:p>
          <a:endParaRPr lang="en-US"/>
        </a:p>
      </dgm:t>
    </dgm:pt>
    <dgm:pt modelId="{D359409D-BB63-5145-A972-3A9736CB8B1C}" type="sibTrans" cxnId="{B6ED9118-75BE-4244-8310-35096EC65A6E}">
      <dgm:prSet/>
      <dgm:spPr/>
      <dgm:t>
        <a:bodyPr/>
        <a:lstStyle/>
        <a:p>
          <a:endParaRPr lang="en-US"/>
        </a:p>
      </dgm:t>
    </dgm:pt>
    <dgm:pt modelId="{F162AB8F-F15A-9844-BEA3-9E98924D16F1}">
      <dgm:prSet phldrT="[Text]" custT="1"/>
      <dgm:spPr/>
      <dgm:t>
        <a:bodyPr/>
        <a:lstStyle/>
        <a:p>
          <a:r>
            <a:rPr lang="en-US" sz="2200" dirty="0"/>
            <a:t>Targeted instance placement</a:t>
          </a:r>
        </a:p>
      </dgm:t>
    </dgm:pt>
    <dgm:pt modelId="{9F600751-1EE8-AA43-B6CA-06ADF44EC4EB}" type="parTrans" cxnId="{C434B675-11A3-6441-B3E3-EDE013EC61B7}">
      <dgm:prSet/>
      <dgm:spPr/>
      <dgm:t>
        <a:bodyPr/>
        <a:lstStyle/>
        <a:p>
          <a:endParaRPr lang="en-US"/>
        </a:p>
      </dgm:t>
    </dgm:pt>
    <dgm:pt modelId="{B84386C1-5D83-244D-B3EF-B004D64F42E6}" type="sibTrans" cxnId="{C434B675-11A3-6441-B3E3-EDE013EC61B7}">
      <dgm:prSet/>
      <dgm:spPr/>
      <dgm:t>
        <a:bodyPr/>
        <a:lstStyle/>
        <a:p>
          <a:endParaRPr lang="en-US"/>
        </a:p>
      </dgm:t>
    </dgm:pt>
    <dgm:pt modelId="{14FA8AF6-FF3C-E546-B22A-CC890F1324D7}">
      <dgm:prSet phldrT="[Text]" custT="1"/>
      <dgm:spPr/>
      <dgm:t>
        <a:bodyPr/>
        <a:lstStyle/>
        <a:p>
          <a:r>
            <a:rPr lang="en-US" sz="2200" dirty="0"/>
            <a:t>Add capacity by using an allocation request</a:t>
          </a:r>
        </a:p>
      </dgm:t>
    </dgm:pt>
    <dgm:pt modelId="{4CC7CF25-15D7-EE44-955C-E54D9022CBC9}" type="parTrans" cxnId="{F7A4188D-16CD-E947-9875-86F4969B775C}">
      <dgm:prSet/>
      <dgm:spPr/>
      <dgm:t>
        <a:bodyPr/>
        <a:lstStyle/>
        <a:p>
          <a:endParaRPr lang="en-US"/>
        </a:p>
      </dgm:t>
    </dgm:pt>
    <dgm:pt modelId="{724A9F9E-45F7-8645-9D8E-9503576DF0CC}" type="sibTrans" cxnId="{F7A4188D-16CD-E947-9875-86F4969B775C}">
      <dgm:prSet/>
      <dgm:spPr/>
      <dgm:t>
        <a:bodyPr/>
        <a:lstStyle/>
        <a:p>
          <a:endParaRPr lang="en-US"/>
        </a:p>
      </dgm:t>
    </dgm:pt>
    <dgm:pt modelId="{943224C2-61FD-4B4A-A9A1-73BF2130A2B6}">
      <dgm:prSet phldrT="[Text]" custT="1"/>
      <dgm:spPr/>
      <dgm:t>
        <a:bodyPr/>
        <a:lstStyle/>
        <a:p>
          <a:r>
            <a:rPr lang="en-US" sz="2200" dirty="0"/>
            <a:t>Per-instance billing</a:t>
          </a:r>
        </a:p>
      </dgm:t>
    </dgm:pt>
    <dgm:pt modelId="{FDB89CAD-693A-BB44-AD96-013FB0A6FA4C}" type="parTrans" cxnId="{DF9D75F4-79C7-3540-B03E-C5B131651FD3}">
      <dgm:prSet/>
      <dgm:spPr/>
      <dgm:t>
        <a:bodyPr/>
        <a:lstStyle/>
        <a:p>
          <a:endParaRPr lang="en-US"/>
        </a:p>
      </dgm:t>
    </dgm:pt>
    <dgm:pt modelId="{E1C6CF0F-07BA-9B4F-BD3C-A5085FECB89C}" type="sibTrans" cxnId="{DF9D75F4-79C7-3540-B03E-C5B131651FD3}">
      <dgm:prSet/>
      <dgm:spPr/>
      <dgm:t>
        <a:bodyPr/>
        <a:lstStyle/>
        <a:p>
          <a:endParaRPr lang="en-US"/>
        </a:p>
      </dgm:t>
    </dgm:pt>
    <dgm:pt modelId="{1BD142F9-E2E4-F145-B33A-FFD580036472}">
      <dgm:prSet phldrT="[Text]" custT="1"/>
      <dgm:spPr/>
      <dgm:t>
        <a:bodyPr/>
        <a:lstStyle/>
        <a:p>
          <a:r>
            <a:rPr lang="en-US" sz="2200" dirty="0"/>
            <a:t>Per-host billing</a:t>
          </a:r>
        </a:p>
      </dgm:t>
    </dgm:pt>
    <dgm:pt modelId="{5F377459-9019-FD48-BBE5-F06B6AA400DA}" type="parTrans" cxnId="{43315D89-B82E-A845-8CF1-AC7CD8B97AD9}">
      <dgm:prSet/>
      <dgm:spPr/>
      <dgm:t>
        <a:bodyPr/>
        <a:lstStyle/>
        <a:p>
          <a:endParaRPr lang="en-US"/>
        </a:p>
      </dgm:t>
    </dgm:pt>
    <dgm:pt modelId="{634F5DD9-B943-074E-881E-DE320754D4AF}" type="sibTrans" cxnId="{43315D89-B82E-A845-8CF1-AC7CD8B97AD9}">
      <dgm:prSet/>
      <dgm:spPr/>
      <dgm:t>
        <a:bodyPr/>
        <a:lstStyle/>
        <a:p>
          <a:endParaRPr lang="en-US"/>
        </a:p>
      </dgm:t>
    </dgm:pt>
    <dgm:pt modelId="{FF0EAB46-102E-D34A-8D1B-68DF05A491F4}">
      <dgm:prSet phldrT="[Text]" custT="1"/>
      <dgm:spPr/>
      <dgm:t>
        <a:bodyPr/>
        <a:lstStyle/>
        <a:p>
          <a:r>
            <a:rPr lang="en-US" sz="2200" dirty="0"/>
            <a:t>Benefit – Isolates the hosts that run your instances</a:t>
          </a:r>
        </a:p>
      </dgm:t>
    </dgm:pt>
    <dgm:pt modelId="{B986335E-A6E3-614C-8C20-CAB139347CC6}" type="parTrans" cxnId="{FA418F48-D42C-1743-AE73-1AFE296C9CF8}">
      <dgm:prSet/>
      <dgm:spPr/>
      <dgm:t>
        <a:bodyPr/>
        <a:lstStyle/>
        <a:p>
          <a:endParaRPr lang="en-US"/>
        </a:p>
      </dgm:t>
    </dgm:pt>
    <dgm:pt modelId="{106E57F2-7B29-4C4C-B6B2-63CC41204545}" type="sibTrans" cxnId="{FA418F48-D42C-1743-AE73-1AFE296C9CF8}">
      <dgm:prSet/>
      <dgm:spPr/>
      <dgm:t>
        <a:bodyPr/>
        <a:lstStyle/>
        <a:p>
          <a:endParaRPr lang="en-US"/>
        </a:p>
      </dgm:t>
    </dgm:pt>
    <dgm:pt modelId="{247B3DAC-B93A-FC48-80B6-4C28F49FAD13}">
      <dgm:prSet phldrT="[Text]" custT="1"/>
      <dgm:spPr/>
      <dgm:t>
        <a:bodyPr/>
        <a:lstStyle/>
        <a:p>
          <a:r>
            <a:rPr lang="en-US" sz="2200" dirty="0"/>
            <a:t>Benefit – Enables you to use your server-bound software licenses and address compliance requirements</a:t>
          </a:r>
        </a:p>
      </dgm:t>
    </dgm:pt>
    <dgm:pt modelId="{E7A91D97-ACC4-704B-ACC1-6ED82E7EB30A}" type="parTrans" cxnId="{AEF66118-54CD-484D-BC4C-6B884D7BB94E}">
      <dgm:prSet/>
      <dgm:spPr/>
      <dgm:t>
        <a:bodyPr/>
        <a:lstStyle/>
        <a:p>
          <a:endParaRPr lang="en-US"/>
        </a:p>
      </dgm:t>
    </dgm:pt>
    <dgm:pt modelId="{8DA895A0-4002-6348-8D08-F13905571D46}" type="sibTrans" cxnId="{AEF66118-54CD-484D-BC4C-6B884D7BB94E}">
      <dgm:prSet/>
      <dgm:spPr/>
      <dgm:t>
        <a:bodyPr/>
        <a:lstStyle/>
        <a:p>
          <a:endParaRPr lang="en-US"/>
        </a:p>
      </dgm:t>
    </dgm:pt>
    <dgm:pt modelId="{EE220A1F-5795-5E45-8066-D8C3A90356E1}">
      <dgm:prSet phldrT="[Text]" custT="1"/>
      <dgm:spPr/>
      <dgm:t>
        <a:bodyPr/>
        <a:lstStyle/>
        <a:p>
          <a:r>
            <a:rPr lang="en-US" sz="2400" b="0" i="0">
              <a:latin typeface="Amazon Ember" panose="020B0603020204020204" pitchFamily="34" charset="0"/>
              <a:ea typeface="Amazon Ember" panose="020B0603020204020204" pitchFamily="34" charset="0"/>
              <a:cs typeface="Amazon Ember" panose="020B0603020204020204" pitchFamily="34" charset="0"/>
            </a:rPr>
            <a:t>Dedicated Instances</a:t>
          </a:r>
          <a:endParaRPr lang="en-US" sz="2400" b="0" i="0" dirty="0">
            <a:latin typeface="Amazon Ember" panose="020B0603020204020204" pitchFamily="34" charset="0"/>
            <a:ea typeface="Amazon Ember" panose="020B0603020204020204" pitchFamily="34" charset="0"/>
            <a:cs typeface="Amazon Ember" panose="020B0603020204020204" pitchFamily="34" charset="0"/>
          </a:endParaRPr>
        </a:p>
      </dgm:t>
    </dgm:pt>
    <dgm:pt modelId="{CBEC5CC7-E644-C845-B2FE-0FA24551575A}" type="sibTrans" cxnId="{64DCD140-DE84-EF43-B262-FB54ABA5EA80}">
      <dgm:prSet/>
      <dgm:spPr/>
      <dgm:t>
        <a:bodyPr/>
        <a:lstStyle/>
        <a:p>
          <a:endParaRPr lang="en-US"/>
        </a:p>
      </dgm:t>
    </dgm:pt>
    <dgm:pt modelId="{8E1DCE6F-C85F-7E4B-9B7E-168A70B57578}" type="parTrans" cxnId="{64DCD140-DE84-EF43-B262-FB54ABA5EA80}">
      <dgm:prSet/>
      <dgm:spPr/>
      <dgm:t>
        <a:bodyPr/>
        <a:lstStyle/>
        <a:p>
          <a:endParaRPr lang="en-US"/>
        </a:p>
      </dgm:t>
    </dgm:pt>
    <dgm:pt modelId="{8771D106-FBA0-E449-8150-1B669888B02A}" type="pres">
      <dgm:prSet presAssocID="{D759F412-8551-C54A-A065-D92728477469}" presName="Name0" presStyleCnt="0">
        <dgm:presLayoutVars>
          <dgm:dir/>
          <dgm:animLvl val="lvl"/>
          <dgm:resizeHandles val="exact"/>
        </dgm:presLayoutVars>
      </dgm:prSet>
      <dgm:spPr/>
    </dgm:pt>
    <dgm:pt modelId="{763845A5-45EB-3847-AE1A-59D611B25A91}" type="pres">
      <dgm:prSet presAssocID="{EE220A1F-5795-5E45-8066-D8C3A90356E1}" presName="composite" presStyleCnt="0"/>
      <dgm:spPr/>
    </dgm:pt>
    <dgm:pt modelId="{D7078823-F244-A24F-B47A-C3758D9C8AD9}" type="pres">
      <dgm:prSet presAssocID="{EE220A1F-5795-5E45-8066-D8C3A90356E1}" presName="parTx" presStyleLbl="alignNode1" presStyleIdx="0" presStyleCnt="2" custScaleY="100000" custLinFactNeighborX="-13279">
        <dgm:presLayoutVars>
          <dgm:chMax val="0"/>
          <dgm:chPref val="0"/>
          <dgm:bulletEnabled val="1"/>
        </dgm:presLayoutVars>
      </dgm:prSet>
      <dgm:spPr/>
    </dgm:pt>
    <dgm:pt modelId="{A87972E8-F36E-1B46-943B-72E13B993B52}" type="pres">
      <dgm:prSet presAssocID="{EE220A1F-5795-5E45-8066-D8C3A90356E1}" presName="desTx" presStyleLbl="alignAccFollowNode1" presStyleIdx="0" presStyleCnt="2" custLinFactNeighborX="-3219">
        <dgm:presLayoutVars>
          <dgm:bulletEnabled val="1"/>
        </dgm:presLayoutVars>
      </dgm:prSet>
      <dgm:spPr/>
    </dgm:pt>
    <dgm:pt modelId="{7D2C0356-E0D9-7642-909B-9D7F042FA92E}" type="pres">
      <dgm:prSet presAssocID="{CBEC5CC7-E644-C845-B2FE-0FA24551575A}" presName="space" presStyleCnt="0"/>
      <dgm:spPr/>
    </dgm:pt>
    <dgm:pt modelId="{DD2CCBED-D177-8947-988D-DC6DB215170C}" type="pres">
      <dgm:prSet presAssocID="{557DC993-AB6C-0B48-BCD8-42FB40B1B190}" presName="composite" presStyleCnt="0"/>
      <dgm:spPr/>
    </dgm:pt>
    <dgm:pt modelId="{0F33D959-3E12-EF40-AB09-B11F8DD0297F}" type="pres">
      <dgm:prSet presAssocID="{557DC993-AB6C-0B48-BCD8-42FB40B1B190}" presName="parTx" presStyleLbl="alignNode1" presStyleIdx="1" presStyleCnt="2" custScaleX="120568" custLinFactNeighborY="-2594">
        <dgm:presLayoutVars>
          <dgm:chMax val="0"/>
          <dgm:chPref val="0"/>
          <dgm:bulletEnabled val="1"/>
        </dgm:presLayoutVars>
      </dgm:prSet>
      <dgm:spPr/>
    </dgm:pt>
    <dgm:pt modelId="{3FFB5EA3-BFC8-3140-98A9-CA40F8CB57AB}" type="pres">
      <dgm:prSet presAssocID="{557DC993-AB6C-0B48-BCD8-42FB40B1B190}" presName="desTx" presStyleLbl="alignAccFollowNode1" presStyleIdx="1" presStyleCnt="2" custScaleX="120215">
        <dgm:presLayoutVars>
          <dgm:bulletEnabled val="1"/>
        </dgm:presLayoutVars>
      </dgm:prSet>
      <dgm:spPr/>
    </dgm:pt>
  </dgm:ptLst>
  <dgm:cxnLst>
    <dgm:cxn modelId="{8FF24510-ECA5-2443-BBBA-122DC66EC072}" srcId="{557DC993-AB6C-0B48-BCD8-42FB40B1B190}" destId="{6C605D94-8556-4F48-8269-5B7258521B67}" srcOrd="1" destOrd="0" parTransId="{91047CEB-1C16-D444-85DA-9AFE83F52C91}" sibTransId="{EB922433-0B90-0A4F-BB79-4544E68485A9}"/>
    <dgm:cxn modelId="{AEF66118-54CD-484D-BC4C-6B884D7BB94E}" srcId="{557DC993-AB6C-0B48-BCD8-42FB40B1B190}" destId="{247B3DAC-B93A-FC48-80B6-4C28F49FAD13}" srcOrd="5" destOrd="0" parTransId="{E7A91D97-ACC4-704B-ACC1-6ED82E7EB30A}" sibTransId="{8DA895A0-4002-6348-8D08-F13905571D46}"/>
    <dgm:cxn modelId="{B6ED9118-75BE-4244-8310-35096EC65A6E}" srcId="{557DC993-AB6C-0B48-BCD8-42FB40B1B190}" destId="{CB9CDEC0-3F5B-A444-9461-C179DC700749}" srcOrd="2" destOrd="0" parTransId="{C89B1DFD-B091-724B-8E5B-36BAFCC1A009}" sibTransId="{D359409D-BB63-5145-A972-3A9736CB8B1C}"/>
    <dgm:cxn modelId="{808E2A19-69EB-0341-ADB7-19347D872781}" type="presOf" srcId="{FF0EAB46-102E-D34A-8D1B-68DF05A491F4}" destId="{A87972E8-F36E-1B46-943B-72E13B993B52}" srcOrd="0" destOrd="2" presId="urn:microsoft.com/office/officeart/2005/8/layout/hList1"/>
    <dgm:cxn modelId="{64DCD140-DE84-EF43-B262-FB54ABA5EA80}" srcId="{D759F412-8551-C54A-A065-D92728477469}" destId="{EE220A1F-5795-5E45-8066-D8C3A90356E1}" srcOrd="0" destOrd="0" parTransId="{8E1DCE6F-C85F-7E4B-9B7E-168A70B57578}" sibTransId="{CBEC5CC7-E644-C845-B2FE-0FA24551575A}"/>
    <dgm:cxn modelId="{FDEA7966-D1A2-8D4C-B352-8DB678541BCC}" type="presOf" srcId="{1BD142F9-E2E4-F145-B33A-FFD580036472}" destId="{3FFB5EA3-BFC8-3140-98A9-CA40F8CB57AB}" srcOrd="0" destOrd="0" presId="urn:microsoft.com/office/officeart/2005/8/layout/hList1"/>
    <dgm:cxn modelId="{FA418F48-D42C-1743-AE73-1AFE296C9CF8}" srcId="{EE220A1F-5795-5E45-8066-D8C3A90356E1}" destId="{FF0EAB46-102E-D34A-8D1B-68DF05A491F4}" srcOrd="2" destOrd="0" parTransId="{B986335E-A6E3-614C-8C20-CAB139347CC6}" sibTransId="{106E57F2-7B29-4C4C-B6B2-63CC41204545}"/>
    <dgm:cxn modelId="{0C74286D-CBF5-1543-8EF1-9CF823531D5E}" type="presOf" srcId="{14FA8AF6-FF3C-E546-B22A-CC890F1324D7}" destId="{3FFB5EA3-BFC8-3140-98A9-CA40F8CB57AB}" srcOrd="0" destOrd="4" presId="urn:microsoft.com/office/officeart/2005/8/layout/hList1"/>
    <dgm:cxn modelId="{D0AF3451-C1EE-7A44-A684-FE184A8D41B6}" type="presOf" srcId="{EE220A1F-5795-5E45-8066-D8C3A90356E1}" destId="{D7078823-F244-A24F-B47A-C3758D9C8AD9}" srcOrd="0" destOrd="0" presId="urn:microsoft.com/office/officeart/2005/8/layout/hList1"/>
    <dgm:cxn modelId="{E5009674-8B51-694F-B08E-BA13AC373EAB}" type="presOf" srcId="{943224C2-61FD-4B4A-A9A1-73BF2130A2B6}" destId="{A87972E8-F36E-1B46-943B-72E13B993B52}" srcOrd="0" destOrd="0" presId="urn:microsoft.com/office/officeart/2005/8/layout/hList1"/>
    <dgm:cxn modelId="{640B9D74-76E9-E94E-A72D-F0968F3DA7A8}" type="presOf" srcId="{247B3DAC-B93A-FC48-80B6-4C28F49FAD13}" destId="{3FFB5EA3-BFC8-3140-98A9-CA40F8CB57AB}" srcOrd="0" destOrd="5" presId="urn:microsoft.com/office/officeart/2005/8/layout/hList1"/>
    <dgm:cxn modelId="{C434B675-11A3-6441-B3E3-EDE013EC61B7}" srcId="{557DC993-AB6C-0B48-BCD8-42FB40B1B190}" destId="{F162AB8F-F15A-9844-BEA3-9E98924D16F1}" srcOrd="3" destOrd="0" parTransId="{9F600751-1EE8-AA43-B6CA-06ADF44EC4EB}" sibTransId="{B84386C1-5D83-244D-B3EF-B004D64F42E6}"/>
    <dgm:cxn modelId="{EA91035A-A3C9-C744-8BBC-60D6AE3DB1C0}" type="presOf" srcId="{D759F412-8551-C54A-A065-D92728477469}" destId="{8771D106-FBA0-E449-8150-1B669888B02A}" srcOrd="0" destOrd="0" presId="urn:microsoft.com/office/officeart/2005/8/layout/hList1"/>
    <dgm:cxn modelId="{43315D89-B82E-A845-8CF1-AC7CD8B97AD9}" srcId="{557DC993-AB6C-0B48-BCD8-42FB40B1B190}" destId="{1BD142F9-E2E4-F145-B33A-FFD580036472}" srcOrd="0" destOrd="0" parTransId="{5F377459-9019-FD48-BBE5-F06B6AA400DA}" sibTransId="{634F5DD9-B943-074E-881E-DE320754D4AF}"/>
    <dgm:cxn modelId="{E139678C-6D8B-164A-9942-E7F143717B9D}" type="presOf" srcId="{557DC993-AB6C-0B48-BCD8-42FB40B1B190}" destId="{0F33D959-3E12-EF40-AB09-B11F8DD0297F}" srcOrd="0" destOrd="0" presId="urn:microsoft.com/office/officeart/2005/8/layout/hList1"/>
    <dgm:cxn modelId="{F7A4188D-16CD-E947-9875-86F4969B775C}" srcId="{557DC993-AB6C-0B48-BCD8-42FB40B1B190}" destId="{14FA8AF6-FF3C-E546-B22A-CC890F1324D7}" srcOrd="4" destOrd="0" parTransId="{4CC7CF25-15D7-EE44-955C-E54D9022CBC9}" sibTransId="{724A9F9E-45F7-8645-9D8E-9503576DF0CC}"/>
    <dgm:cxn modelId="{55C154A1-E734-0D41-892A-4982DFD56799}" type="presOf" srcId="{F162AB8F-F15A-9844-BEA3-9E98924D16F1}" destId="{3FFB5EA3-BFC8-3140-98A9-CA40F8CB57AB}" srcOrd="0" destOrd="3" presId="urn:microsoft.com/office/officeart/2005/8/layout/hList1"/>
    <dgm:cxn modelId="{A8D31AB8-0E47-9447-B072-648A667F57C3}" srcId="{EE220A1F-5795-5E45-8066-D8C3A90356E1}" destId="{4AE5E600-6940-5746-B3E1-2DD1A94C861A}" srcOrd="1" destOrd="0" parTransId="{26359439-8073-8340-8E8E-152176651338}" sibTransId="{F1C5E53C-BFD6-CD44-A669-CEC169097486}"/>
    <dgm:cxn modelId="{F044FBE2-ED4D-B74D-8A10-1B384BE41A81}" srcId="{D759F412-8551-C54A-A065-D92728477469}" destId="{557DC993-AB6C-0B48-BCD8-42FB40B1B190}" srcOrd="1" destOrd="0" parTransId="{47C59CB8-44FC-4246-8F53-4243582656D1}" sibTransId="{BF51F366-7425-F74D-8F61-38602CF3C1D3}"/>
    <dgm:cxn modelId="{72B632E4-7CED-324E-BED4-7FA34B6635FA}" type="presOf" srcId="{4AE5E600-6940-5746-B3E1-2DD1A94C861A}" destId="{A87972E8-F36E-1B46-943B-72E13B993B52}" srcOrd="0" destOrd="1" presId="urn:microsoft.com/office/officeart/2005/8/layout/hList1"/>
    <dgm:cxn modelId="{DF9D75F4-79C7-3540-B03E-C5B131651FD3}" srcId="{EE220A1F-5795-5E45-8066-D8C3A90356E1}" destId="{943224C2-61FD-4B4A-A9A1-73BF2130A2B6}" srcOrd="0" destOrd="0" parTransId="{FDB89CAD-693A-BB44-AD96-013FB0A6FA4C}" sibTransId="{E1C6CF0F-07BA-9B4F-BD3C-A5085FECB89C}"/>
    <dgm:cxn modelId="{B505E8F4-00E1-B148-AC37-EC7DD9ADF9D2}" type="presOf" srcId="{6C605D94-8556-4F48-8269-5B7258521B67}" destId="{3FFB5EA3-BFC8-3140-98A9-CA40F8CB57AB}" srcOrd="0" destOrd="1" presId="urn:microsoft.com/office/officeart/2005/8/layout/hList1"/>
    <dgm:cxn modelId="{8CE19CFC-0F61-8E46-AE4F-A626D9E0DB00}" type="presOf" srcId="{CB9CDEC0-3F5B-A444-9461-C179DC700749}" destId="{3FFB5EA3-BFC8-3140-98A9-CA40F8CB57AB}" srcOrd="0" destOrd="2" presId="urn:microsoft.com/office/officeart/2005/8/layout/hList1"/>
    <dgm:cxn modelId="{65A5A93D-7104-D346-8138-FE9F1DBD809A}" type="presParOf" srcId="{8771D106-FBA0-E449-8150-1B669888B02A}" destId="{763845A5-45EB-3847-AE1A-59D611B25A91}" srcOrd="0" destOrd="0" presId="urn:microsoft.com/office/officeart/2005/8/layout/hList1"/>
    <dgm:cxn modelId="{1AA48BEE-9F33-3A4B-AFBD-59D221753293}" type="presParOf" srcId="{763845A5-45EB-3847-AE1A-59D611B25A91}" destId="{D7078823-F244-A24F-B47A-C3758D9C8AD9}" srcOrd="0" destOrd="0" presId="urn:microsoft.com/office/officeart/2005/8/layout/hList1"/>
    <dgm:cxn modelId="{3AA707AA-E67D-5949-8E9F-A615D87851E4}" type="presParOf" srcId="{763845A5-45EB-3847-AE1A-59D611B25A91}" destId="{A87972E8-F36E-1B46-943B-72E13B993B52}" srcOrd="1" destOrd="0" presId="urn:microsoft.com/office/officeart/2005/8/layout/hList1"/>
    <dgm:cxn modelId="{A18F6804-006B-E941-BC2C-783ED403F1E0}" type="presParOf" srcId="{8771D106-FBA0-E449-8150-1B669888B02A}" destId="{7D2C0356-E0D9-7642-909B-9D7F042FA92E}" srcOrd="1" destOrd="0" presId="urn:microsoft.com/office/officeart/2005/8/layout/hList1"/>
    <dgm:cxn modelId="{F4826E00-EE96-4643-B079-B1C7FEEEBADF}" type="presParOf" srcId="{8771D106-FBA0-E449-8150-1B669888B02A}" destId="{DD2CCBED-D177-8947-988D-DC6DB215170C}" srcOrd="2" destOrd="0" presId="urn:microsoft.com/office/officeart/2005/8/layout/hList1"/>
    <dgm:cxn modelId="{60184160-AEA1-9B41-BC6C-E4409329ABE8}" type="presParOf" srcId="{DD2CCBED-D177-8947-988D-DC6DB215170C}" destId="{0F33D959-3E12-EF40-AB09-B11F8DD0297F}" srcOrd="0" destOrd="0" presId="urn:microsoft.com/office/officeart/2005/8/layout/hList1"/>
    <dgm:cxn modelId="{A1CBFE45-D08E-A045-A7BD-26ACC5E54978}" type="presParOf" srcId="{DD2CCBED-D177-8947-988D-DC6DB215170C}" destId="{3FFB5EA3-BFC8-3140-98A9-CA40F8CB57AB}"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078823-F244-A24F-B47A-C3758D9C8AD9}">
      <dsp:nvSpPr>
        <dsp:cNvPr id="0" name=""/>
        <dsp:cNvSpPr/>
      </dsp:nvSpPr>
      <dsp:spPr>
        <a:xfrm>
          <a:off x="0" y="-107181"/>
          <a:ext cx="4835052" cy="52200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0" i="0" kern="1200">
              <a:latin typeface="Amazon Ember" panose="020B0603020204020204" pitchFamily="34" charset="0"/>
              <a:ea typeface="Amazon Ember" panose="020B0603020204020204" pitchFamily="34" charset="0"/>
              <a:cs typeface="Amazon Ember" panose="020B0603020204020204" pitchFamily="34" charset="0"/>
            </a:rPr>
            <a:t>Dedicated Instances</a:t>
          </a:r>
          <a:endParaRPr lang="en-US" sz="2400" b="0" i="0" kern="1200" dirty="0">
            <a:latin typeface="Amazon Ember" panose="020B0603020204020204" pitchFamily="34" charset="0"/>
            <a:ea typeface="Amazon Ember" panose="020B0603020204020204" pitchFamily="34" charset="0"/>
            <a:cs typeface="Amazon Ember" panose="020B0603020204020204" pitchFamily="34" charset="0"/>
          </a:endParaRPr>
        </a:p>
      </dsp:txBody>
      <dsp:txXfrm>
        <a:off x="0" y="-107181"/>
        <a:ext cx="4835052" cy="522000"/>
      </dsp:txXfrm>
    </dsp:sp>
    <dsp:sp modelId="{A87972E8-F36E-1B46-943B-72E13B993B52}">
      <dsp:nvSpPr>
        <dsp:cNvPr id="0" name=""/>
        <dsp:cNvSpPr/>
      </dsp:nvSpPr>
      <dsp:spPr>
        <a:xfrm>
          <a:off x="0" y="414818"/>
          <a:ext cx="4835052" cy="3183551"/>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a:t>Per-instance billing</a:t>
          </a:r>
        </a:p>
        <a:p>
          <a:pPr marL="228600" lvl="1" indent="-228600" algn="l" defTabSz="977900">
            <a:lnSpc>
              <a:spcPct val="90000"/>
            </a:lnSpc>
            <a:spcBef>
              <a:spcPct val="0"/>
            </a:spcBef>
            <a:spcAft>
              <a:spcPct val="15000"/>
            </a:spcAft>
            <a:buChar char="•"/>
          </a:pPr>
          <a:r>
            <a:rPr lang="en-US" sz="2200" kern="1200" dirty="0"/>
            <a:t>Automatic instance placement</a:t>
          </a:r>
        </a:p>
        <a:p>
          <a:pPr marL="228600" lvl="1" indent="-228600" algn="l" defTabSz="977900">
            <a:lnSpc>
              <a:spcPct val="90000"/>
            </a:lnSpc>
            <a:spcBef>
              <a:spcPct val="0"/>
            </a:spcBef>
            <a:spcAft>
              <a:spcPct val="15000"/>
            </a:spcAft>
            <a:buChar char="•"/>
          </a:pPr>
          <a:r>
            <a:rPr lang="en-US" sz="2200" kern="1200" dirty="0"/>
            <a:t>Benefit – Isolates the hosts that run your instances</a:t>
          </a:r>
        </a:p>
      </dsp:txBody>
      <dsp:txXfrm>
        <a:off x="0" y="414818"/>
        <a:ext cx="4835052" cy="3183551"/>
      </dsp:txXfrm>
    </dsp:sp>
    <dsp:sp modelId="{0F33D959-3E12-EF40-AB09-B11F8DD0297F}">
      <dsp:nvSpPr>
        <dsp:cNvPr id="0" name=""/>
        <dsp:cNvSpPr/>
      </dsp:nvSpPr>
      <dsp:spPr>
        <a:xfrm>
          <a:off x="5517786" y="-107181"/>
          <a:ext cx="5829526" cy="52200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0" i="0" kern="1200">
              <a:latin typeface="Amazon Ember" panose="020B0603020204020204" pitchFamily="34" charset="0"/>
              <a:ea typeface="Amazon Ember" panose="020B0603020204020204" pitchFamily="34" charset="0"/>
              <a:cs typeface="Amazon Ember" panose="020B0603020204020204" pitchFamily="34" charset="0"/>
            </a:rPr>
            <a:t>Dedicated Hosts</a:t>
          </a:r>
          <a:endParaRPr lang="en-US" sz="2400" b="0" i="0" kern="1200" dirty="0">
            <a:latin typeface="Amazon Ember" panose="020B0603020204020204" pitchFamily="34" charset="0"/>
            <a:ea typeface="Amazon Ember" panose="020B0603020204020204" pitchFamily="34" charset="0"/>
            <a:cs typeface="Amazon Ember" panose="020B0603020204020204" pitchFamily="34" charset="0"/>
          </a:endParaRPr>
        </a:p>
      </dsp:txBody>
      <dsp:txXfrm>
        <a:off x="5517786" y="-107181"/>
        <a:ext cx="5829526" cy="522000"/>
      </dsp:txXfrm>
    </dsp:sp>
    <dsp:sp modelId="{3FFB5EA3-BFC8-3140-98A9-CA40F8CB57AB}">
      <dsp:nvSpPr>
        <dsp:cNvPr id="0" name=""/>
        <dsp:cNvSpPr/>
      </dsp:nvSpPr>
      <dsp:spPr>
        <a:xfrm>
          <a:off x="5526320" y="414818"/>
          <a:ext cx="5812458" cy="3183551"/>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a:t>Per-host billing</a:t>
          </a:r>
        </a:p>
        <a:p>
          <a:pPr marL="228600" lvl="1" indent="-228600" algn="l" defTabSz="977900">
            <a:lnSpc>
              <a:spcPct val="90000"/>
            </a:lnSpc>
            <a:spcBef>
              <a:spcPct val="0"/>
            </a:spcBef>
            <a:spcAft>
              <a:spcPct val="15000"/>
            </a:spcAft>
            <a:buChar char="•"/>
          </a:pPr>
          <a:r>
            <a:rPr lang="en-US" sz="2200" kern="1200" dirty="0"/>
            <a:t>Visibility of sockets, cores, and host ID</a:t>
          </a:r>
        </a:p>
        <a:p>
          <a:pPr marL="228600" lvl="1" indent="-228600" algn="l" defTabSz="977900">
            <a:lnSpc>
              <a:spcPct val="90000"/>
            </a:lnSpc>
            <a:spcBef>
              <a:spcPct val="0"/>
            </a:spcBef>
            <a:spcAft>
              <a:spcPct val="15000"/>
            </a:spcAft>
            <a:buChar char="•"/>
          </a:pPr>
          <a:r>
            <a:rPr lang="en-US" sz="2200" kern="1200" dirty="0"/>
            <a:t>Affinity between a host and an instance</a:t>
          </a:r>
        </a:p>
        <a:p>
          <a:pPr marL="228600" lvl="1" indent="-228600" algn="l" defTabSz="977900">
            <a:lnSpc>
              <a:spcPct val="90000"/>
            </a:lnSpc>
            <a:spcBef>
              <a:spcPct val="0"/>
            </a:spcBef>
            <a:spcAft>
              <a:spcPct val="15000"/>
            </a:spcAft>
            <a:buChar char="•"/>
          </a:pPr>
          <a:r>
            <a:rPr lang="en-US" sz="2200" kern="1200" dirty="0"/>
            <a:t>Targeted instance placement</a:t>
          </a:r>
        </a:p>
        <a:p>
          <a:pPr marL="228600" lvl="1" indent="-228600" algn="l" defTabSz="977900">
            <a:lnSpc>
              <a:spcPct val="90000"/>
            </a:lnSpc>
            <a:spcBef>
              <a:spcPct val="0"/>
            </a:spcBef>
            <a:spcAft>
              <a:spcPct val="15000"/>
            </a:spcAft>
            <a:buChar char="•"/>
          </a:pPr>
          <a:r>
            <a:rPr lang="en-US" sz="2200" kern="1200" dirty="0"/>
            <a:t>Add capacity by using an allocation request</a:t>
          </a:r>
        </a:p>
        <a:p>
          <a:pPr marL="228600" lvl="1" indent="-228600" algn="l" defTabSz="977900">
            <a:lnSpc>
              <a:spcPct val="90000"/>
            </a:lnSpc>
            <a:spcBef>
              <a:spcPct val="0"/>
            </a:spcBef>
            <a:spcAft>
              <a:spcPct val="15000"/>
            </a:spcAft>
            <a:buChar char="•"/>
          </a:pPr>
          <a:r>
            <a:rPr lang="en-US" sz="2200" kern="1200" dirty="0"/>
            <a:t>Benefit – Enables you to use your server-bound software licenses and address compliance requirements</a:t>
          </a:r>
        </a:p>
      </dsp:txBody>
      <dsp:txXfrm>
        <a:off x="5526320" y="414818"/>
        <a:ext cx="5812458" cy="3183551"/>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8658084C-37E3-40A1-A2E2-8CF34ED2F4EA}" type="datetimeFigureOut">
              <a:rPr lang="en-US" smtClean="0"/>
              <a:t>7/5/2024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98D607-37FF-4E1E-A15F-15311D311863}" type="slidenum">
              <a:rPr lang="en-US" smtClean="0"/>
              <a:t>‹#›</a:t>
            </a:fld>
            <a:endParaRPr lang="en-US"/>
          </a:p>
        </p:txBody>
      </p:sp>
    </p:spTree>
    <p:extLst>
      <p:ext uri="{BB962C8B-B14F-4D97-AF65-F5344CB8AC3E}">
        <p14:creationId xmlns:p14="http://schemas.microsoft.com/office/powerpoint/2010/main" val="5694761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E2C65D42-7CDE-4434-9B3E-C79A5DF1DD45}" type="datetimeFigureOut">
              <a:rPr lang="en-US" smtClean="0"/>
              <a:t>7/5/2024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9B46A9-B94A-49AD-9E97-386ECD73DB37}" type="slidenum">
              <a:rPr lang="en-US" smtClean="0"/>
              <a:t>‹#›</a:t>
            </a:fld>
            <a:endParaRPr lang="en-US"/>
          </a:p>
        </p:txBody>
      </p:sp>
    </p:spTree>
    <p:extLst>
      <p:ext uri="{BB962C8B-B14F-4D97-AF65-F5344CB8AC3E}">
        <p14:creationId xmlns:p14="http://schemas.microsoft.com/office/powerpoint/2010/main" val="181852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aws.amazon.com/ec2/dedicated-hosts/"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673603"/>
          </a:xfrm>
        </p:spPr>
        <p:txBody>
          <a:bodyPr/>
          <a:lstStyle/>
          <a:p>
            <a:pPr>
              <a:lnSpc>
                <a:spcPct val="100000"/>
              </a:lnSpc>
            </a:pPr>
            <a:r>
              <a:rPr lang="en-US" sz="1100" dirty="0"/>
              <a:t>Amazon Web Services (AWS)</a:t>
            </a:r>
            <a:r>
              <a:rPr lang="en-US" sz="1100" baseline="0" dirty="0"/>
              <a:t> offers many compute services. Here is</a:t>
            </a:r>
            <a:r>
              <a:rPr lang="en-US" sz="1100" dirty="0"/>
              <a:t> a brief summary of what each compute</a:t>
            </a:r>
            <a:r>
              <a:rPr lang="en-US" sz="1100" baseline="0" dirty="0"/>
              <a:t> service</a:t>
            </a:r>
            <a:r>
              <a:rPr lang="en-US" sz="1100" dirty="0"/>
              <a:t> offers:</a:t>
            </a:r>
          </a:p>
          <a:p>
            <a:pPr>
              <a:lnSpc>
                <a:spcPct val="100000"/>
              </a:lnSpc>
            </a:pPr>
            <a:endParaRPr lang="en-US" sz="1100" dirty="0"/>
          </a:p>
          <a:p>
            <a:pPr marL="171450" indent="-171450">
              <a:lnSpc>
                <a:spcPct val="100000"/>
              </a:lnSpc>
              <a:buFont typeface="Arial" panose="020B0604020202020204" pitchFamily="34" charset="0"/>
              <a:buChar char="•"/>
            </a:pPr>
            <a:r>
              <a:rPr lang="en-US" sz="1100" b="1" dirty="0"/>
              <a:t>Amazon Elastic Compute Cloud</a:t>
            </a:r>
            <a:r>
              <a:rPr lang="en-US" sz="1100" b="0" dirty="0"/>
              <a:t> </a:t>
            </a:r>
            <a:r>
              <a:rPr lang="en-US" sz="1100" b="1" dirty="0"/>
              <a:t>(Amazon EC2) </a:t>
            </a:r>
            <a:r>
              <a:rPr lang="en-US" sz="1100" dirty="0"/>
              <a:t>provides resizable virtual machines.</a:t>
            </a:r>
          </a:p>
          <a:p>
            <a:pPr marL="171450" indent="-171450">
              <a:lnSpc>
                <a:spcPct val="100000"/>
              </a:lnSpc>
              <a:buFont typeface="Arial" panose="020B0604020202020204" pitchFamily="34" charset="0"/>
              <a:buChar char="•"/>
            </a:pPr>
            <a:r>
              <a:rPr lang="en-US" sz="1100" b="1" dirty="0"/>
              <a:t>Amazon EC2 Auto Scaling</a:t>
            </a:r>
            <a:r>
              <a:rPr lang="en-US" sz="1100" dirty="0"/>
              <a:t> supports application availability by </a:t>
            </a:r>
            <a:r>
              <a:rPr lang="en-US" sz="1100" b="0" i="0" kern="1200" dirty="0">
                <a:solidFill>
                  <a:schemeClr val="tx1"/>
                </a:solidFill>
                <a:effectLst/>
                <a:latin typeface="+mn-lt"/>
                <a:ea typeface="+mn-ea"/>
                <a:cs typeface="+mn-cs"/>
              </a:rPr>
              <a:t>allowing you to define conditions that will automatically launch or terminate EC2 instances.</a:t>
            </a:r>
            <a:endParaRPr lang="en-US" sz="1100" dirty="0"/>
          </a:p>
          <a:p>
            <a:pPr marL="171450" indent="-171450">
              <a:lnSpc>
                <a:spcPct val="100000"/>
              </a:lnSpc>
              <a:buFont typeface="Arial" panose="020B0604020202020204" pitchFamily="34" charset="0"/>
              <a:buChar char="•"/>
            </a:pPr>
            <a:r>
              <a:rPr lang="en-US" sz="1100" b="1" dirty="0"/>
              <a:t>Amazon Elastic Container Registry</a:t>
            </a:r>
            <a:r>
              <a:rPr lang="en-US" sz="1100" dirty="0"/>
              <a:t> </a:t>
            </a:r>
            <a:r>
              <a:rPr lang="en-US" sz="1100" b="1" dirty="0"/>
              <a:t>(Amazon ECR) </a:t>
            </a:r>
            <a:r>
              <a:rPr lang="en-US" sz="1100" dirty="0"/>
              <a:t>is used to store and retrieve Docker images. </a:t>
            </a:r>
          </a:p>
          <a:p>
            <a:pPr marL="171450" indent="-171450">
              <a:lnSpc>
                <a:spcPct val="100000"/>
              </a:lnSpc>
              <a:buFont typeface="Arial" panose="020B0604020202020204" pitchFamily="34" charset="0"/>
              <a:buChar char="•"/>
            </a:pPr>
            <a:r>
              <a:rPr lang="en-US" sz="1100" b="1" dirty="0"/>
              <a:t>Amazon Elastic Container Service (Amazon ECS) </a:t>
            </a:r>
            <a:r>
              <a:rPr lang="en-US" sz="1100" dirty="0"/>
              <a:t>is a container orchestration service that supports Docker.</a:t>
            </a:r>
          </a:p>
          <a:p>
            <a:pPr marL="171450" indent="-171450">
              <a:lnSpc>
                <a:spcPct val="100000"/>
              </a:lnSpc>
              <a:buFont typeface="Arial" panose="020B0604020202020204" pitchFamily="34" charset="0"/>
              <a:buChar char="•"/>
            </a:pPr>
            <a:r>
              <a:rPr lang="en-US" sz="1100" b="1" dirty="0"/>
              <a:t>VMware Cloud on AWS</a:t>
            </a:r>
            <a:r>
              <a:rPr lang="en-US" sz="1100" dirty="0"/>
              <a:t> enables you to provision a hybrid cloud without custom hardware.</a:t>
            </a:r>
          </a:p>
          <a:p>
            <a:pPr marL="171450" indent="-171450">
              <a:lnSpc>
                <a:spcPct val="100000"/>
              </a:lnSpc>
              <a:buFont typeface="Arial" panose="020B0604020202020204" pitchFamily="34" charset="0"/>
              <a:buChar char="•"/>
            </a:pPr>
            <a:r>
              <a:rPr lang="en-US" sz="1100" b="1" dirty="0"/>
              <a:t>AWS Elastic Beanstalk</a:t>
            </a:r>
            <a:r>
              <a:rPr lang="en-US" sz="1100" dirty="0"/>
              <a:t> provides a simple way to run and manage web applications.</a:t>
            </a:r>
          </a:p>
          <a:p>
            <a:pPr marL="171450" indent="-171450">
              <a:lnSpc>
                <a:spcPct val="100000"/>
              </a:lnSpc>
              <a:buFont typeface="Arial" panose="020B0604020202020204" pitchFamily="34" charset="0"/>
              <a:buChar char="•"/>
            </a:pPr>
            <a:r>
              <a:rPr lang="en-US" sz="1100" b="1" dirty="0"/>
              <a:t>AWS Lambda </a:t>
            </a:r>
            <a:r>
              <a:rPr lang="en-US" sz="1100" dirty="0"/>
              <a:t>is a serverless compute solution. You pay only for the compute time that you use.</a:t>
            </a:r>
          </a:p>
          <a:p>
            <a:pPr marL="171450" indent="-171450">
              <a:lnSpc>
                <a:spcPct val="100000"/>
              </a:lnSpc>
              <a:buFont typeface="Arial" panose="020B0604020202020204" pitchFamily="34" charset="0"/>
              <a:buChar char="•"/>
            </a:pPr>
            <a:r>
              <a:rPr lang="en-US" sz="1100" b="1" dirty="0"/>
              <a:t>Amazon Elastic Kubernetes Service</a:t>
            </a:r>
            <a:r>
              <a:rPr lang="en-US" sz="1100" b="1" baseline="0" dirty="0"/>
              <a:t> (Amazon EKS) </a:t>
            </a:r>
            <a:r>
              <a:rPr lang="en-US" sz="1100" b="0" baseline="0" dirty="0"/>
              <a:t>enables </a:t>
            </a:r>
            <a:r>
              <a:rPr lang="en-US" sz="1100" dirty="0"/>
              <a:t>you to run managed Kubernetes on AWS.</a:t>
            </a:r>
          </a:p>
          <a:p>
            <a:pPr marL="171450" indent="-171450">
              <a:lnSpc>
                <a:spcPct val="100000"/>
              </a:lnSpc>
              <a:buFont typeface="Arial" panose="020B0604020202020204" pitchFamily="34" charset="0"/>
              <a:buChar char="•"/>
            </a:pPr>
            <a:r>
              <a:rPr lang="en-US" sz="1100" b="1" dirty="0"/>
              <a:t>Amazon Lightsail </a:t>
            </a:r>
            <a:r>
              <a:rPr lang="en-US" sz="1100" dirty="0"/>
              <a:t>provides a simple-to-use service for building an application or website.</a:t>
            </a:r>
          </a:p>
          <a:p>
            <a:pPr marL="171450" indent="-171450">
              <a:lnSpc>
                <a:spcPct val="100000"/>
              </a:lnSpc>
              <a:buFont typeface="Arial" panose="020B0604020202020204" pitchFamily="34" charset="0"/>
              <a:buChar char="•"/>
            </a:pPr>
            <a:r>
              <a:rPr lang="en-US" sz="1100" b="1" dirty="0"/>
              <a:t>AWS Batch</a:t>
            </a:r>
            <a:r>
              <a:rPr lang="en-US" sz="1100" dirty="0"/>
              <a:t> provides a tool for running batch jobs at any scale.</a:t>
            </a:r>
          </a:p>
          <a:p>
            <a:pPr marL="171450" indent="-171450">
              <a:lnSpc>
                <a:spcPct val="100000"/>
              </a:lnSpc>
              <a:buFont typeface="Arial" panose="020B0604020202020204" pitchFamily="34" charset="0"/>
              <a:buChar char="•"/>
            </a:pPr>
            <a:r>
              <a:rPr lang="en-US" sz="1100" b="1" dirty="0"/>
              <a:t>AWS Fargate </a:t>
            </a:r>
            <a:r>
              <a:rPr lang="en-US" sz="1100" dirty="0"/>
              <a:t>provides a way to run containers that reduce the need for you to manage servers or clusters.</a:t>
            </a:r>
          </a:p>
          <a:p>
            <a:pPr marL="171450" indent="-171450">
              <a:lnSpc>
                <a:spcPct val="100000"/>
              </a:lnSpc>
              <a:buFont typeface="Arial" panose="020B0604020202020204" pitchFamily="34" charset="0"/>
              <a:buChar char="•"/>
            </a:pPr>
            <a:r>
              <a:rPr lang="en-US" sz="1100" b="1" dirty="0"/>
              <a:t>AWS Outposts </a:t>
            </a:r>
            <a:r>
              <a:rPr lang="en-US" sz="1100" dirty="0"/>
              <a:t>provides a way to run select AWS services in your on-premises data center.</a:t>
            </a:r>
          </a:p>
          <a:p>
            <a:pPr marL="171450" indent="-171450">
              <a:lnSpc>
                <a:spcPct val="100000"/>
              </a:lnSpc>
              <a:buFont typeface="Arial" panose="020B0604020202020204" pitchFamily="34" charset="0"/>
              <a:buChar char="•"/>
            </a:pPr>
            <a:r>
              <a:rPr lang="en-US" sz="1100" b="1" dirty="0"/>
              <a:t>AWS Serverless Application Repository </a:t>
            </a:r>
            <a:r>
              <a:rPr lang="en-US" sz="1100" dirty="0"/>
              <a:t>provides a way to discover, deploy, and publish serverless applications.</a:t>
            </a:r>
          </a:p>
          <a:p>
            <a:pPr marL="171450" indent="-171450">
              <a:lnSpc>
                <a:spcPct val="100000"/>
              </a:lnSpc>
              <a:buFont typeface="Arial" panose="020B0604020202020204" pitchFamily="34" charset="0"/>
              <a:buChar char="•"/>
            </a:pPr>
            <a:endParaRPr lang="en-US" sz="1100" dirty="0"/>
          </a:p>
          <a:p>
            <a:pPr marL="0" indent="0">
              <a:lnSpc>
                <a:spcPct val="100000"/>
              </a:lnSpc>
              <a:buFont typeface="Arial" panose="020B0604020202020204" pitchFamily="34" charset="0"/>
              <a:buNone/>
            </a:pPr>
            <a:r>
              <a:rPr lang="en-US" sz="1100" dirty="0"/>
              <a:t>This module will discuss details of the services that are highlighted on the slide. </a:t>
            </a:r>
          </a:p>
          <a:p>
            <a:pPr marL="0" indent="0">
              <a:lnSpc>
                <a:spcPct val="100000"/>
              </a:lnSpc>
              <a:buFont typeface="Arial" panose="020B0604020202020204" pitchFamily="34" charset="0"/>
              <a:buNone/>
            </a:pPr>
            <a:endParaRPr lang="en-US" sz="1100" dirty="0"/>
          </a:p>
          <a:p>
            <a:endParaRPr lang="en-US" sz="1100" dirty="0"/>
          </a:p>
        </p:txBody>
      </p:sp>
    </p:spTree>
    <p:extLst>
      <p:ext uri="{BB962C8B-B14F-4D97-AF65-F5344CB8AC3E}">
        <p14:creationId xmlns:p14="http://schemas.microsoft.com/office/powerpoint/2010/main" val="190461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55591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4909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ea typeface="+mn-ea"/>
                <a:cs typeface="+mn-cs"/>
              </a:rPr>
              <a:t>Amazon EC2 uses public–key cryptography to encrypt and decrypt login information. The technology uses a</a:t>
            </a:r>
            <a:r>
              <a:rPr lang="en-US" sz="1200" b="1" i="0" kern="1200" dirty="0">
                <a:solidFill>
                  <a:schemeClr val="tx1"/>
                </a:solidFill>
                <a:effectLst/>
                <a:ea typeface="+mn-ea"/>
                <a:cs typeface="+mn-cs"/>
              </a:rPr>
              <a:t> public key</a:t>
            </a:r>
            <a:r>
              <a:rPr lang="en-US" sz="1200" b="0" i="0" kern="1200" dirty="0">
                <a:solidFill>
                  <a:schemeClr val="tx1"/>
                </a:solidFill>
                <a:effectLst/>
                <a:ea typeface="+mn-ea"/>
                <a:cs typeface="+mn-cs"/>
              </a:rPr>
              <a:t> to encrypt a piece of data, and then the recipient uses the private key to decrypt the data. The public and private keys are known as a </a:t>
            </a:r>
            <a:r>
              <a:rPr lang="en-US" sz="1200" b="1" kern="1200" dirty="0">
                <a:solidFill>
                  <a:schemeClr val="tx1"/>
                </a:solidFill>
                <a:effectLst/>
                <a:ea typeface="+mn-ea"/>
                <a:cs typeface="+mn-cs"/>
              </a:rPr>
              <a:t>key pair</a:t>
            </a:r>
            <a:r>
              <a:rPr lang="en-US" sz="1200" b="0" i="0" kern="1200" dirty="0">
                <a:solidFill>
                  <a:schemeClr val="tx1"/>
                </a:solidFill>
                <a:effectLst/>
                <a:ea typeface="+mn-ea"/>
                <a:cs typeface="+mn-cs"/>
              </a:rPr>
              <a:t>. Public-key cryptography enables you to securely access your instances by using a private key instead of a password.</a:t>
            </a:r>
          </a:p>
          <a:p>
            <a:endParaRPr lang="en-US" sz="1200" dirty="0"/>
          </a:p>
          <a:p>
            <a:r>
              <a:rPr lang="en-US" sz="1200" dirty="0"/>
              <a:t>When you launch an instance, you specify a key pair. You can specify an existing key pair or a new key pair that you create at launch. If you create a new key pair, download it and save it in a safe location. This opportunity is the only chance you get to save the private key file. </a:t>
            </a:r>
            <a:endParaRPr lang="en-US" sz="1200" b="0" i="0" kern="1200" dirty="0">
              <a:solidFill>
                <a:schemeClr val="tx1"/>
              </a:solidFill>
              <a:effectLst/>
              <a:ea typeface="+mn-ea"/>
              <a:cs typeface="+mn-cs"/>
            </a:endParaRPr>
          </a:p>
          <a:p>
            <a:endParaRPr lang="en-US" sz="1200" b="0" i="0" kern="1200" dirty="0">
              <a:solidFill>
                <a:schemeClr val="tx1"/>
              </a:solidFill>
              <a:effectLst/>
              <a:ea typeface="+mn-ea"/>
              <a:cs typeface="+mn-cs"/>
            </a:endParaRPr>
          </a:p>
          <a:p>
            <a:r>
              <a:rPr lang="en-US" sz="1200" dirty="0"/>
              <a:t>To connect </a:t>
            </a:r>
            <a:r>
              <a:rPr lang="en-US" sz="1200" i="1" dirty="0"/>
              <a:t>to</a:t>
            </a:r>
            <a:r>
              <a:rPr lang="en-US" sz="1200" dirty="0"/>
              <a:t> a </a:t>
            </a:r>
            <a:r>
              <a:rPr lang="en-US" sz="1200" b="1" dirty="0"/>
              <a:t>Windows</a:t>
            </a:r>
            <a:r>
              <a:rPr lang="en-US" sz="1200" dirty="0"/>
              <a:t> instance, use the private key to obtain the administrator password,</a:t>
            </a:r>
            <a:r>
              <a:rPr lang="en-US" sz="1200" baseline="0" dirty="0"/>
              <a:t> </a:t>
            </a:r>
            <a:r>
              <a:rPr lang="en-US" sz="1200" dirty="0"/>
              <a:t>and then log in to the EC2 instance's Windows Desktop by</a:t>
            </a:r>
            <a:r>
              <a:rPr lang="en-US" sz="1200" baseline="0" dirty="0"/>
              <a:t> </a:t>
            </a:r>
            <a:r>
              <a:rPr lang="en-US" sz="1200" dirty="0"/>
              <a:t>using Remote</a:t>
            </a:r>
            <a:r>
              <a:rPr lang="en-US" sz="1200" baseline="0" dirty="0"/>
              <a:t> Desktop Protocol (</a:t>
            </a:r>
            <a:r>
              <a:rPr lang="en-US" sz="1200" dirty="0"/>
              <a:t>RDP). To establish an SSH connection </a:t>
            </a:r>
            <a:r>
              <a:rPr lang="en-US" sz="1200" i="1" dirty="0"/>
              <a:t>from</a:t>
            </a:r>
            <a:r>
              <a:rPr lang="en-US" sz="1200" dirty="0"/>
              <a:t> a Windows machine to an Amazon EC2 instance, you can use a tool such as </a:t>
            </a:r>
            <a:r>
              <a:rPr lang="en-US" sz="1200" dirty="0" err="1"/>
              <a:t>PuTTY</a:t>
            </a:r>
            <a:r>
              <a:rPr lang="en-US" sz="1200" dirty="0"/>
              <a:t>, which will require the same private key.</a:t>
            </a:r>
          </a:p>
          <a:p>
            <a:endParaRPr lang="en-US" sz="1200" dirty="0"/>
          </a:p>
          <a:p>
            <a:r>
              <a:rPr lang="en-US" sz="1200" b="0" i="0" kern="1200" dirty="0">
                <a:solidFill>
                  <a:schemeClr val="tx1"/>
                </a:solidFill>
                <a:effectLst/>
                <a:ea typeface="+mn-ea"/>
                <a:cs typeface="+mn-cs"/>
              </a:rPr>
              <a:t>With </a:t>
            </a:r>
            <a:r>
              <a:rPr lang="en-US" sz="1200" b="1" i="0" kern="1200" dirty="0">
                <a:solidFill>
                  <a:schemeClr val="tx1"/>
                </a:solidFill>
                <a:effectLst/>
                <a:ea typeface="+mn-ea"/>
                <a:cs typeface="+mn-cs"/>
              </a:rPr>
              <a:t>Linux</a:t>
            </a:r>
            <a:r>
              <a:rPr lang="en-US" sz="1200" b="0" i="0" kern="1200" dirty="0">
                <a:solidFill>
                  <a:schemeClr val="tx1"/>
                </a:solidFill>
                <a:effectLst/>
                <a:ea typeface="+mn-ea"/>
                <a:cs typeface="+mn-cs"/>
              </a:rPr>
              <a:t> instances, at boot time, the </a:t>
            </a:r>
            <a:r>
              <a:rPr lang="en-US" sz="1200" b="1" i="0" kern="1200" dirty="0">
                <a:solidFill>
                  <a:schemeClr val="tx1"/>
                </a:solidFill>
                <a:effectLst/>
                <a:ea typeface="+mn-ea"/>
                <a:cs typeface="+mn-cs"/>
              </a:rPr>
              <a:t>public key</a:t>
            </a:r>
            <a:r>
              <a:rPr lang="en-US" sz="1200" b="0" i="0" kern="1200" dirty="0">
                <a:solidFill>
                  <a:schemeClr val="tx1"/>
                </a:solidFill>
                <a:effectLst/>
                <a:ea typeface="+mn-ea"/>
                <a:cs typeface="+mn-cs"/>
              </a:rPr>
              <a:t> content is placed on the instance. </a:t>
            </a:r>
            <a:r>
              <a:rPr lang="en-US" sz="1200" dirty="0"/>
              <a:t>A</a:t>
            </a:r>
            <a:r>
              <a:rPr lang="en-US" sz="1200" b="0" i="0" kern="1200" dirty="0">
                <a:solidFill>
                  <a:schemeClr val="tx1"/>
                </a:solidFill>
                <a:effectLst/>
                <a:ea typeface="+mn-ea"/>
                <a:cs typeface="+mn-cs"/>
              </a:rPr>
              <a:t>n entry is created in within </a:t>
            </a:r>
            <a:r>
              <a:rPr lang="en-US" sz="1200" b="0" i="0" kern="1200" dirty="0">
                <a:solidFill>
                  <a:schemeClr val="tx1"/>
                </a:solidFill>
                <a:effectLst/>
                <a:latin typeface="Lucida Console" panose="020B0609040504020204" pitchFamily="49" charset="0"/>
              </a:rPr>
              <a:t>~/.</a:t>
            </a:r>
            <a:r>
              <a:rPr lang="en-US" sz="1200" b="0" i="0" kern="1200" dirty="0" err="1">
                <a:solidFill>
                  <a:schemeClr val="tx1"/>
                </a:solidFill>
                <a:effectLst/>
                <a:latin typeface="Lucida Console" panose="020B0609040504020204" pitchFamily="49" charset="0"/>
              </a:rPr>
              <a:t>ssh</a:t>
            </a:r>
            <a:r>
              <a:rPr lang="en-US" sz="1200" b="0" i="0" kern="1200" dirty="0">
                <a:solidFill>
                  <a:schemeClr val="tx1"/>
                </a:solidFill>
                <a:effectLst/>
                <a:latin typeface="Lucida Console" panose="020B0609040504020204" pitchFamily="49" charset="0"/>
              </a:rPr>
              <a:t>/</a:t>
            </a:r>
            <a:r>
              <a:rPr lang="en-US" sz="1200" b="0" i="0" kern="1200" dirty="0" err="1">
                <a:solidFill>
                  <a:schemeClr val="tx1"/>
                </a:solidFill>
                <a:effectLst/>
                <a:latin typeface="Lucida Console" panose="020B0609040504020204" pitchFamily="49" charset="0"/>
              </a:rPr>
              <a:t>authorized_keys</a:t>
            </a:r>
            <a:r>
              <a:rPr lang="en-US" sz="1200" b="0" i="0" kern="1200" dirty="0">
                <a:solidFill>
                  <a:schemeClr val="tx1"/>
                </a:solidFill>
                <a:effectLst/>
                <a:ea typeface="+mn-ea"/>
                <a:cs typeface="+mn-cs"/>
              </a:rPr>
              <a:t>. To log in to your Linux instance (for example, by using SSH), you must provide the </a:t>
            </a:r>
            <a:r>
              <a:rPr lang="en-US" sz="1200" b="1" i="0" kern="1200" dirty="0">
                <a:solidFill>
                  <a:schemeClr val="tx1"/>
                </a:solidFill>
                <a:effectLst/>
                <a:ea typeface="+mn-ea"/>
                <a:cs typeface="+mn-cs"/>
              </a:rPr>
              <a:t>private key </a:t>
            </a:r>
            <a:r>
              <a:rPr lang="en-US" sz="1200" b="0" i="0" kern="1200" dirty="0">
                <a:solidFill>
                  <a:schemeClr val="tx1"/>
                </a:solidFill>
                <a:effectLst/>
                <a:ea typeface="+mn-ea"/>
                <a:cs typeface="+mn-cs"/>
              </a:rPr>
              <a:t>when you establish the connection. </a:t>
            </a:r>
          </a:p>
          <a:p>
            <a:endParaRPr lang="en-US" dirty="0"/>
          </a:p>
        </p:txBody>
      </p:sp>
    </p:spTree>
    <p:extLst>
      <p:ext uri="{BB962C8B-B14F-4D97-AF65-F5344CB8AC3E}">
        <p14:creationId xmlns:p14="http://schemas.microsoft.com/office/powerpoint/2010/main" val="3449601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1" y="4398265"/>
            <a:ext cx="5486400" cy="3988651"/>
          </a:xfrm>
        </p:spPr>
        <p:txBody>
          <a:bodyPr/>
          <a:lstStyle/>
          <a:p>
            <a:r>
              <a:rPr lang="en-US" dirty="0"/>
              <a:t>This diagram shows the lifecycle of an instance and highlights the extra actions and states that an Amazon EBS-backed instance allows.</a:t>
            </a:r>
          </a:p>
          <a:p>
            <a:endParaRPr lang="en-US" dirty="0"/>
          </a:p>
          <a:p>
            <a:pPr marL="0" indent="0">
              <a:buFont typeface="Arial" panose="020B0604020202020204" pitchFamily="34" charset="0"/>
              <a:buNone/>
            </a:pPr>
            <a:r>
              <a:rPr lang="en-US" dirty="0"/>
              <a:t>When an instance is first launched from an AMI, or when you start a stopped instance, it enters the </a:t>
            </a:r>
            <a:r>
              <a:rPr lang="en-US" i="1" dirty="0"/>
              <a:t>pending</a:t>
            </a:r>
            <a:r>
              <a:rPr lang="en-US" dirty="0"/>
              <a:t> state. This state indicates that the instance is being provisioned on a host computer and is booting. The instance type that is specified in the AMI, or for the original stopped instance, determines the hardware of the host computer for the new instance.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When</a:t>
            </a:r>
            <a:r>
              <a:rPr lang="en-US" baseline="0" dirty="0"/>
              <a:t> </a:t>
            </a:r>
            <a:r>
              <a:rPr lang="en-US" dirty="0"/>
              <a:t>the instance is fully booted and ready, it exits the </a:t>
            </a:r>
            <a:r>
              <a:rPr lang="en-US" i="1" dirty="0"/>
              <a:t>pending</a:t>
            </a:r>
            <a:r>
              <a:rPr lang="en-US" dirty="0"/>
              <a:t> state and enters the </a:t>
            </a:r>
            <a:r>
              <a:rPr lang="en-US" i="1" dirty="0"/>
              <a:t>running</a:t>
            </a:r>
            <a:r>
              <a:rPr lang="en-US" dirty="0"/>
              <a:t> state. At this point, you can connect to your running instance over the internet and start to use it.</a:t>
            </a:r>
          </a:p>
          <a:p>
            <a:pPr marL="0" indent="0">
              <a:buFont typeface="Arial" panose="020B0604020202020204" pitchFamily="34" charset="0"/>
              <a:buNone/>
            </a:pPr>
            <a:endParaRPr lang="en-US" dirty="0"/>
          </a:p>
          <a:p>
            <a:pPr marL="0" marR="0" indent="0" algn="l" defTabSz="457200" rtl="0" eaLnBrk="1" fontAlgn="auto" latinLnBrk="0" hangingPunct="1">
              <a:lnSpc>
                <a:spcPct val="100000"/>
              </a:lnSpc>
              <a:spcBef>
                <a:spcPts val="0"/>
              </a:spcBef>
              <a:buClrTx/>
              <a:buSzTx/>
              <a:buFont typeface="Arial" panose="020B0604020202020204" pitchFamily="34" charset="0"/>
              <a:buNone/>
              <a:tabLst/>
              <a:defRPr/>
            </a:pPr>
            <a:r>
              <a:rPr lang="en-US" dirty="0"/>
              <a:t>As soon as an instance is in a </a:t>
            </a:r>
            <a:r>
              <a:rPr lang="en-US" i="1" dirty="0"/>
              <a:t>running</a:t>
            </a:r>
            <a:r>
              <a:rPr lang="en-US" dirty="0"/>
              <a:t> state, it can be rebooted by using the Amazon EC2 console, the </a:t>
            </a:r>
            <a:r>
              <a:rPr lang="en-US" sz="1100" b="0" i="0" u="none" strike="noStrike" kern="1200" baseline="0" dirty="0">
                <a:solidFill>
                  <a:schemeClr val="tx1"/>
                </a:solidFill>
                <a:latin typeface="+mn-lt"/>
                <a:ea typeface="+mn-ea"/>
                <a:cs typeface="+mn-cs"/>
              </a:rPr>
              <a:t>AWS Command Line Interface (</a:t>
            </a:r>
            <a:r>
              <a:rPr lang="en-US" dirty="0"/>
              <a:t>AWS CLI), or AWS SDKs. It then moves to a </a:t>
            </a:r>
            <a:r>
              <a:rPr lang="en-US" i="1" dirty="0"/>
              <a:t>rebooting</a:t>
            </a:r>
            <a:r>
              <a:rPr lang="en-US" dirty="0"/>
              <a:t> state. A rebooted instance stays on the same physical host, and it maintains the same public Domain Name System (DNS) name and public IP address. If the instance has </a:t>
            </a:r>
            <a:r>
              <a:rPr lang="en-US" b="0" i="1" dirty="0"/>
              <a:t>instance store </a:t>
            </a:r>
            <a:r>
              <a:rPr lang="en-US" dirty="0"/>
              <a:t>volumes, it retains the data on those volumes.</a:t>
            </a:r>
          </a:p>
          <a:p>
            <a:pPr marL="0" marR="0" indent="0" algn="l" defTabSz="457200" rtl="0" eaLnBrk="1" fontAlgn="auto" latinLnBrk="0" hangingPunct="1">
              <a:lnSpc>
                <a:spcPct val="100000"/>
              </a:lnSpc>
              <a:spcBef>
                <a:spcPts val="0"/>
              </a:spcBef>
              <a:buClrTx/>
              <a:buSzTx/>
              <a:buFont typeface="Arial" panose="020B0604020202020204" pitchFamily="34" charset="0"/>
              <a:buNone/>
              <a:tabLst/>
              <a:defRPr/>
            </a:pPr>
            <a:endParaRPr lang="en-US" dirty="0"/>
          </a:p>
          <a:p>
            <a:pPr marL="0" marR="0" indent="0" algn="l" defTabSz="457200" rtl="0" eaLnBrk="1" fontAlgn="auto" latinLnBrk="0" hangingPunct="1">
              <a:lnSpc>
                <a:spcPct val="100000"/>
              </a:lnSpc>
              <a:spcBef>
                <a:spcPts val="0"/>
              </a:spcBef>
              <a:buClrTx/>
              <a:buSzTx/>
              <a:buFont typeface="Arial" panose="020B0604020202020204" pitchFamily="34" charset="0"/>
              <a:buNone/>
              <a:tabLst/>
              <a:defRPr/>
            </a:pPr>
            <a:r>
              <a:rPr lang="en-US" dirty="0"/>
              <a:t>From the </a:t>
            </a:r>
            <a:r>
              <a:rPr lang="en-US" i="1" dirty="0"/>
              <a:t>running</a:t>
            </a:r>
            <a:r>
              <a:rPr lang="en-US" dirty="0"/>
              <a:t> state, you can also terminate an instance. Terminating an instance causes the instance to go into an intermediary </a:t>
            </a:r>
            <a:r>
              <a:rPr lang="en-US" i="1" dirty="0"/>
              <a:t>shutting down</a:t>
            </a:r>
            <a:r>
              <a:rPr lang="en-US" dirty="0"/>
              <a:t> state before it displays a </a:t>
            </a:r>
            <a:r>
              <a:rPr lang="en-US" i="1" dirty="0"/>
              <a:t>terminated</a:t>
            </a:r>
            <a:r>
              <a:rPr lang="en-US" dirty="0"/>
              <a:t> state. A terminated instance remains visible in the Amazon EC2 console for some time before the virtual machine is deleted. However, you</a:t>
            </a:r>
            <a:r>
              <a:rPr lang="en-US" baseline="0" dirty="0"/>
              <a:t> can’t</a:t>
            </a:r>
            <a:r>
              <a:rPr lang="en-US" dirty="0"/>
              <a:t> connect to or recover a terminated instance.</a:t>
            </a:r>
          </a:p>
          <a:p>
            <a:pPr marL="0" marR="0" indent="0" algn="l" defTabSz="457200" rtl="0" eaLnBrk="1" fontAlgn="auto" latinLnBrk="0" hangingPunct="1">
              <a:lnSpc>
                <a:spcPct val="100000"/>
              </a:lnSpc>
              <a:spcBef>
                <a:spcPts val="0"/>
              </a:spcBef>
              <a:buClrTx/>
              <a:buSzTx/>
              <a:buFont typeface="Arial" panose="020B0604020202020204" pitchFamily="34" charset="0"/>
              <a:buNone/>
              <a:tabLst/>
              <a:defRPr/>
            </a:pPr>
            <a:endParaRPr lang="en-US" dirty="0"/>
          </a:p>
          <a:p>
            <a:pPr marL="0" indent="0">
              <a:buFont typeface="Arial" panose="020B0604020202020204" pitchFamily="34" charset="0"/>
              <a:buNone/>
            </a:pPr>
            <a:r>
              <a:rPr lang="en-US" b="0" baseline="0" dirty="0"/>
              <a:t>Instances that are backed by Amazon</a:t>
            </a:r>
            <a:r>
              <a:rPr lang="en-US" dirty="0"/>
              <a:t> EBS can also be stopped from a </a:t>
            </a:r>
            <a:r>
              <a:rPr lang="en-US" i="1" dirty="0"/>
              <a:t>running</a:t>
            </a:r>
            <a:r>
              <a:rPr lang="en-US" dirty="0"/>
              <a:t> state. They enter the </a:t>
            </a:r>
            <a:r>
              <a:rPr lang="en-US" i="1" dirty="0"/>
              <a:t>stopping</a:t>
            </a:r>
            <a:r>
              <a:rPr lang="en-US" dirty="0"/>
              <a:t> state before they attain the fully </a:t>
            </a:r>
            <a:r>
              <a:rPr lang="en-US" i="1" dirty="0"/>
              <a:t>stopped</a:t>
            </a:r>
            <a:r>
              <a:rPr lang="en-US" dirty="0"/>
              <a:t> state. A </a:t>
            </a:r>
            <a:r>
              <a:rPr lang="en-US" i="1" dirty="0"/>
              <a:t>stopped</a:t>
            </a:r>
            <a:r>
              <a:rPr lang="en-US" dirty="0"/>
              <a:t> instance does not incur the same cost as a </a:t>
            </a:r>
            <a:r>
              <a:rPr lang="en-US" i="1" dirty="0"/>
              <a:t>running</a:t>
            </a:r>
            <a:r>
              <a:rPr lang="en-US" dirty="0"/>
              <a:t> instance. Starting a </a:t>
            </a:r>
            <a:r>
              <a:rPr lang="en-US" i="1" dirty="0"/>
              <a:t>stopped</a:t>
            </a:r>
            <a:r>
              <a:rPr lang="en-US" dirty="0"/>
              <a:t> instance puts it back into the </a:t>
            </a:r>
            <a:r>
              <a:rPr lang="en-US" i="1" dirty="0"/>
              <a:t>pending</a:t>
            </a:r>
            <a:r>
              <a:rPr lang="en-US" dirty="0"/>
              <a:t> state, which moves the instance to a new host machine. </a:t>
            </a:r>
          </a:p>
          <a:p>
            <a:pPr mar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buClrTx/>
              <a:buSzTx/>
              <a:buFont typeface="Arial" panose="020B0604020202020204" pitchFamily="34" charset="0"/>
              <a:buNone/>
              <a:tabLst/>
              <a:defRPr/>
            </a:pPr>
            <a:r>
              <a:rPr lang="en-US" kern="1200" dirty="0">
                <a:solidFill>
                  <a:schemeClr val="tx1"/>
                </a:solidFill>
                <a:effectLst/>
                <a:latin typeface="+mn-lt"/>
                <a:ea typeface="+mn-ea"/>
                <a:cs typeface="+mn-cs"/>
              </a:rPr>
              <a:t>You can also hibernate an EBS-backed instance from the </a:t>
            </a:r>
            <a:r>
              <a:rPr lang="en-US" i="1" kern="1200" dirty="0">
                <a:solidFill>
                  <a:schemeClr val="tx1"/>
                </a:solidFill>
                <a:effectLst/>
                <a:latin typeface="+mn-lt"/>
                <a:ea typeface="+mn-ea"/>
                <a:cs typeface="+mn-cs"/>
              </a:rPr>
              <a:t>running</a:t>
            </a:r>
            <a:r>
              <a:rPr lang="en-US" kern="1200" dirty="0">
                <a:solidFill>
                  <a:schemeClr val="tx1"/>
                </a:solidFill>
                <a:effectLst/>
                <a:latin typeface="+mn-lt"/>
                <a:ea typeface="+mn-ea"/>
                <a:cs typeface="+mn-cs"/>
              </a:rPr>
              <a:t> state. Doing so causes the in-memory storage, private IP address, and Elastic IP address to be saved. They remain the same when you start the instance again, so you can pick up where you left off. I</a:t>
            </a:r>
            <a:r>
              <a:rPr lang="en-US" dirty="0"/>
              <a:t>n most cases, when you start a hibernated instance, it is moved to a new host computer. However, your instance might stay on the same host computer if the host computer has no problems. </a:t>
            </a:r>
          </a:p>
        </p:txBody>
      </p:sp>
    </p:spTree>
    <p:extLst>
      <p:ext uri="{BB962C8B-B14F-4D97-AF65-F5344CB8AC3E}">
        <p14:creationId xmlns:p14="http://schemas.microsoft.com/office/powerpoint/2010/main" val="21067167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61379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391183"/>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kern="1200" dirty="0">
                <a:solidFill>
                  <a:schemeClr val="tx1"/>
                </a:solidFill>
                <a:effectLst/>
                <a:ea typeface="+mn-ea"/>
                <a:cs typeface="+mn-cs"/>
              </a:rPr>
              <a:t>AWS offers five ways to pay for Amazon EC2 instances: </a:t>
            </a:r>
            <a:r>
              <a:rPr lang="en-US" i="1" kern="1200" dirty="0">
                <a:solidFill>
                  <a:schemeClr val="tx1"/>
                </a:solidFill>
                <a:effectLst/>
                <a:ea typeface="+mn-ea"/>
                <a:cs typeface="+mn-cs"/>
              </a:rPr>
              <a:t>On-Demand Instances</a:t>
            </a:r>
            <a:r>
              <a:rPr lang="en-US" kern="1200" dirty="0">
                <a:solidFill>
                  <a:schemeClr val="tx1"/>
                </a:solidFill>
                <a:effectLst/>
                <a:ea typeface="+mn-ea"/>
                <a:cs typeface="+mn-cs"/>
              </a:rPr>
              <a:t>, </a:t>
            </a:r>
            <a:r>
              <a:rPr lang="en-US" i="1" kern="1200" dirty="0">
                <a:solidFill>
                  <a:schemeClr val="tx1"/>
                </a:solidFill>
                <a:effectLst/>
                <a:ea typeface="+mn-ea"/>
                <a:cs typeface="+mn-cs"/>
              </a:rPr>
              <a:t>Reserved Instances</a:t>
            </a:r>
            <a:r>
              <a:rPr lang="en-US" kern="1200" dirty="0">
                <a:solidFill>
                  <a:schemeClr val="tx1"/>
                </a:solidFill>
                <a:effectLst/>
                <a:ea typeface="+mn-ea"/>
                <a:cs typeface="+mn-cs"/>
              </a:rPr>
              <a:t>, </a:t>
            </a:r>
            <a:r>
              <a:rPr lang="en-US" i="1" kern="1200" dirty="0">
                <a:solidFill>
                  <a:schemeClr val="tx1"/>
                </a:solidFill>
                <a:effectLst/>
                <a:ea typeface="+mn-ea"/>
                <a:cs typeface="+mn-cs"/>
              </a:rPr>
              <a:t>Savings Plans</a:t>
            </a:r>
            <a:r>
              <a:rPr lang="en-US" kern="1200" dirty="0">
                <a:solidFill>
                  <a:schemeClr val="tx1"/>
                </a:solidFill>
                <a:effectLst/>
                <a:ea typeface="+mn-ea"/>
                <a:cs typeface="+mn-cs"/>
              </a:rPr>
              <a:t>, </a:t>
            </a:r>
            <a:r>
              <a:rPr lang="en-US" i="1" kern="1200" dirty="0">
                <a:solidFill>
                  <a:schemeClr val="tx1"/>
                </a:solidFill>
                <a:effectLst/>
                <a:ea typeface="+mn-ea"/>
                <a:cs typeface="+mn-cs"/>
              </a:rPr>
              <a:t>Spot Instances</a:t>
            </a:r>
            <a:r>
              <a:rPr lang="en-US" kern="1200" dirty="0">
                <a:solidFill>
                  <a:schemeClr val="tx1"/>
                </a:solidFill>
                <a:effectLst/>
                <a:ea typeface="+mn-ea"/>
                <a:cs typeface="+mn-cs"/>
              </a:rPr>
              <a:t>, and </a:t>
            </a:r>
            <a:r>
              <a:rPr lang="en-US" i="1" kern="1200" dirty="0">
                <a:solidFill>
                  <a:schemeClr val="tx1"/>
                </a:solidFill>
                <a:effectLst/>
                <a:ea typeface="+mn-ea"/>
                <a:cs typeface="+mn-cs"/>
              </a:rPr>
              <a:t>Dedicated Hosts</a:t>
            </a:r>
            <a:r>
              <a:rPr lang="en-US" kern="1200" dirty="0">
                <a:solidFill>
                  <a:schemeClr val="tx1"/>
                </a:solidFill>
                <a:effectLst/>
                <a:ea typeface="+mn-ea"/>
                <a:cs typeface="+mn-cs"/>
              </a:rPr>
              <a:t>. The first three options are identified in this slide, and the last two are described in the next slide.</a:t>
            </a:r>
          </a:p>
          <a:p>
            <a:pPr lvl="0">
              <a:defRPr/>
            </a:pPr>
            <a:endParaRPr lang="en-US" kern="1200" dirty="0">
              <a:solidFill>
                <a:schemeClr val="tx1"/>
              </a:solidFill>
              <a:effectLst/>
              <a:ea typeface="+mn-ea"/>
              <a:cs typeface="+mn-cs"/>
            </a:endParaRPr>
          </a:p>
          <a:p>
            <a:pPr lvl="0">
              <a:defRPr/>
            </a:pPr>
            <a:r>
              <a:rPr lang="en-US" i="1" kern="1200" dirty="0">
                <a:solidFill>
                  <a:schemeClr val="tx1"/>
                </a:solidFill>
                <a:effectLst/>
                <a:ea typeface="+mn-ea"/>
                <a:cs typeface="+mn-cs"/>
              </a:rPr>
              <a:t>On-Demand Instance</a:t>
            </a:r>
            <a:r>
              <a:rPr lang="en-US" i="0" kern="1200" dirty="0">
                <a:solidFill>
                  <a:schemeClr val="tx1"/>
                </a:solidFill>
                <a:effectLst/>
                <a:ea typeface="+mn-ea"/>
                <a:cs typeface="+mn-cs"/>
              </a:rPr>
              <a:t>s</a:t>
            </a:r>
            <a:r>
              <a:rPr lang="en-US" i="1" kern="1200" dirty="0">
                <a:solidFill>
                  <a:schemeClr val="tx1"/>
                </a:solidFill>
                <a:effectLst/>
                <a:ea typeface="+mn-ea"/>
                <a:cs typeface="+mn-cs"/>
              </a:rPr>
              <a:t> </a:t>
            </a:r>
            <a:r>
              <a:rPr lang="en-US" kern="1200" dirty="0">
                <a:solidFill>
                  <a:schemeClr val="tx1"/>
                </a:solidFill>
                <a:effectLst/>
                <a:ea typeface="+mn-ea"/>
                <a:cs typeface="+mn-cs"/>
              </a:rPr>
              <a:t>offer the most flexibility, with no long-term contract and low rates. They are a good choice for applications with short-term, spiky, or unpredictable workloads. They are also suited for developing and testing a</a:t>
            </a:r>
            <a:r>
              <a:rPr lang="en-US" dirty="0"/>
              <a:t>pplications on Amazon EC2 for the first time. With On-Demand Instances, you pay for compute capacity by the hour or by the second, depending on which instances you run. </a:t>
            </a:r>
            <a:r>
              <a:rPr lang="en-US" i="1" kern="1200" dirty="0">
                <a:solidFill>
                  <a:schemeClr val="tx1"/>
                </a:solidFill>
                <a:effectLst/>
                <a:ea typeface="+mn-ea"/>
                <a:cs typeface="+mn-cs"/>
              </a:rPr>
              <a:t>On-Demand Instances </a:t>
            </a:r>
            <a:r>
              <a:rPr lang="en-US" kern="1200" dirty="0">
                <a:solidFill>
                  <a:schemeClr val="tx1"/>
                </a:solidFill>
                <a:effectLst/>
                <a:ea typeface="+mn-ea"/>
                <a:cs typeface="+mn-cs"/>
              </a:rPr>
              <a:t>have the lowest upfront cost and the most flexibility. They require no upfront commitments or long-term contracts. </a:t>
            </a:r>
          </a:p>
          <a:p>
            <a:pPr lvl="0">
              <a:defRPr/>
            </a:pPr>
            <a:endParaRPr lang="en-US" kern="1200" dirty="0">
              <a:solidFill>
                <a:schemeClr val="tx1"/>
              </a:solidFill>
              <a:effectLst/>
              <a:ea typeface="+mn-ea"/>
              <a:cs typeface="+mn-cs"/>
            </a:endParaRPr>
          </a:p>
          <a:p>
            <a:pPr lvl="0">
              <a:defRPr/>
            </a:pPr>
            <a:r>
              <a:rPr lang="en-US" i="1" kern="1200" dirty="0">
                <a:solidFill>
                  <a:schemeClr val="tx1"/>
                </a:solidFill>
                <a:effectLst/>
                <a:ea typeface="+mn-ea"/>
                <a:cs typeface="+mn-cs"/>
              </a:rPr>
              <a:t>Reserved Instances </a:t>
            </a:r>
            <a:r>
              <a:rPr lang="en-US" kern="1200" dirty="0">
                <a:solidFill>
                  <a:schemeClr val="tx1"/>
                </a:solidFill>
                <a:effectLst/>
                <a:ea typeface="+mn-ea"/>
                <a:cs typeface="+mn-cs"/>
              </a:rPr>
              <a:t>enable you to reserve computing capacity for a 1-year or 3-year term with lower hourly running costs. The discounted usage price is fixed for as long as you own the Reserved Instance. Reserved Instances are a good choice if you have predictable or steady-state compute needs (for example, an instance that you know you want to keep running most or all the time for months or years). If you expect consistent, heavy use, they can provide substantial savings compared to On-Demand Instances. </a:t>
            </a:r>
          </a:p>
          <a:p>
            <a:pPr lvl="0">
              <a:defRPr/>
            </a:pPr>
            <a:endParaRPr lang="en-US" kern="1200" dirty="0">
              <a:solidFill>
                <a:schemeClr val="tx1"/>
              </a:solidFill>
              <a:effectLs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Savings Plans </a:t>
            </a:r>
            <a:r>
              <a:rPr lang="en-US" dirty="0"/>
              <a:t>is a flexible pricing model that offers low prices on Amazon EC2, AWS Lambda, and AWS Fargate usage, in exchange for a commitment to a consistent amount of usage (measured in dollars per hour) for a 1-year or 3-year term. </a:t>
            </a:r>
            <a:r>
              <a:rPr lang="en-US" dirty="0">
                <a:solidFill>
                  <a:schemeClr val="tx1"/>
                </a:solidFill>
              </a:rPr>
              <a:t>It </a:t>
            </a:r>
            <a:r>
              <a:rPr lang="en-US" dirty="0"/>
              <a:t>offers lower prices on EC2 instance usage compared to On-Demand Instances, regardless of instance family, size, operating system, tenancy, or AWS Region. </a:t>
            </a:r>
            <a:r>
              <a:rPr lang="en-US" dirty="0">
                <a:cs typeface="Amazon Ember Regular" charset="0"/>
              </a:rPr>
              <a:t>Each type of compute usage has an On-Demand Instance rate and a Savings Plans price. </a:t>
            </a:r>
            <a:r>
              <a:rPr lang="en-US" dirty="0"/>
              <a:t>You can get started with Savings Plans from AWS Cost Explorer in the console or by using the API or the AWS CLI. </a:t>
            </a:r>
            <a:endParaRPr lang="en-US" kern="1200" dirty="0">
              <a:solidFill>
                <a:schemeClr val="tx1"/>
              </a:solidFill>
              <a:effectLst/>
              <a:ea typeface="+mn-ea"/>
              <a:cs typeface="+mn-cs"/>
            </a:endParaRPr>
          </a:p>
        </p:txBody>
      </p:sp>
    </p:spTree>
    <p:extLst>
      <p:ext uri="{BB962C8B-B14F-4D97-AF65-F5344CB8AC3E}">
        <p14:creationId xmlns:p14="http://schemas.microsoft.com/office/powerpoint/2010/main" val="714185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046407"/>
          </a:xfrm>
        </p:spPr>
        <p:txBody>
          <a:bodyPr/>
          <a:lstStyle/>
          <a:p>
            <a:pPr lvl="0">
              <a:defRPr/>
            </a:pPr>
            <a:r>
              <a:rPr lang="en-US" kern="1200" dirty="0">
                <a:solidFill>
                  <a:schemeClr val="tx1"/>
                </a:solidFill>
                <a:effectLst/>
                <a:ea typeface="+mn-ea"/>
                <a:cs typeface="+mn-cs"/>
              </a:rPr>
              <a:t>This slide lists the final two Amazon EC2 purchase options. They are </a:t>
            </a:r>
            <a:r>
              <a:rPr lang="en-US" i="1" kern="1200" dirty="0">
                <a:solidFill>
                  <a:schemeClr val="tx1"/>
                </a:solidFill>
                <a:effectLst/>
                <a:ea typeface="+mn-ea"/>
                <a:cs typeface="+mn-cs"/>
              </a:rPr>
              <a:t>Spot Instances </a:t>
            </a:r>
            <a:r>
              <a:rPr lang="en-US" kern="1200" dirty="0">
                <a:solidFill>
                  <a:schemeClr val="tx1"/>
                </a:solidFill>
                <a:effectLst/>
                <a:ea typeface="+mn-ea"/>
                <a:cs typeface="+mn-cs"/>
              </a:rPr>
              <a:t>and </a:t>
            </a:r>
            <a:r>
              <a:rPr lang="en-US" i="1" kern="1200" dirty="0">
                <a:solidFill>
                  <a:schemeClr val="tx1"/>
                </a:solidFill>
                <a:effectLst/>
                <a:ea typeface="+mn-ea"/>
                <a:cs typeface="+mn-cs"/>
              </a:rPr>
              <a:t>Dedicated Hosts</a:t>
            </a:r>
            <a:r>
              <a:rPr lang="en-US" kern="1200" dirty="0">
                <a:solidFill>
                  <a:schemeClr val="tx1"/>
                </a:solidFill>
                <a:effectLst/>
                <a:ea typeface="+mn-ea"/>
                <a:cs typeface="+mn-cs"/>
              </a:rPr>
              <a:t>.</a:t>
            </a:r>
          </a:p>
          <a:p>
            <a:pPr lvl="0">
              <a:defRPr/>
            </a:pPr>
            <a:endParaRPr lang="en-US" kern="1200" dirty="0">
              <a:solidFill>
                <a:schemeClr val="tx1"/>
              </a:solidFill>
              <a:effectLs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i="1" kern="1200" dirty="0">
                <a:solidFill>
                  <a:schemeClr val="tx1"/>
                </a:solidFill>
                <a:effectLst/>
                <a:ea typeface="+mn-ea"/>
                <a:cs typeface="+mn-cs"/>
              </a:rPr>
              <a:t>Spot Instances </a:t>
            </a:r>
            <a:r>
              <a:rPr lang="en-US" kern="1200" dirty="0">
                <a:solidFill>
                  <a:schemeClr val="tx1"/>
                </a:solidFill>
                <a:effectLst/>
                <a:ea typeface="+mn-ea"/>
                <a:cs typeface="+mn-cs"/>
              </a:rPr>
              <a:t>enable you to bid on unused EC2 instances and </a:t>
            </a:r>
            <a:r>
              <a:rPr lang="en-US" dirty="0"/>
              <a:t>request spare computing capacity at substantial savings. They </a:t>
            </a:r>
            <a:r>
              <a:rPr lang="en-US" kern="1200" dirty="0">
                <a:solidFill>
                  <a:schemeClr val="tx1"/>
                </a:solidFill>
                <a:effectLst/>
                <a:ea typeface="+mn-ea"/>
                <a:cs typeface="+mn-cs"/>
              </a:rPr>
              <a:t>are recommended for fault-tolerant, flexible (non-time-critical), stateless workloads. </a:t>
            </a:r>
            <a:r>
              <a:rPr lang="en-US" dirty="0"/>
              <a:t>To use a Spot Instance, your workload must have the ability to be stopped and restarted: Amazon EC2 can interrupt it with a 2-minute notification to meet other capacity requirements. Your Spot Instance runs when capacity is available and the maximum price per hour for your request exceeds the Spot Instance price. </a:t>
            </a:r>
            <a:r>
              <a:rPr lang="en-US" kern="1200" dirty="0">
                <a:solidFill>
                  <a:schemeClr val="tx1"/>
                </a:solidFill>
                <a:effectLst/>
                <a:ea typeface="+mn-ea"/>
                <a:cs typeface="+mn-cs"/>
              </a:rPr>
              <a:t>Spot Instances are billed on 1-second increments, with a minimum of 60 seconds, if they are running the Amazon Linux or Ubuntu operating system. All other operating</a:t>
            </a:r>
            <a:r>
              <a:rPr lang="en-US" kern="1200" baseline="0" dirty="0">
                <a:solidFill>
                  <a:schemeClr val="tx1"/>
                </a:solidFill>
                <a:effectLst/>
                <a:ea typeface="+mn-ea"/>
                <a:cs typeface="+mn-cs"/>
              </a:rPr>
              <a:t> systems are billed in 1-hour increments, rounded up to nearest hour.</a:t>
            </a:r>
            <a:endParaRPr lang="en-US" kern="1200" dirty="0">
              <a:solidFill>
                <a:schemeClr val="tx1"/>
              </a:solidFill>
              <a:effectLst/>
              <a:ea typeface="+mn-ea"/>
              <a:cs typeface="+mn-cs"/>
            </a:endParaRPr>
          </a:p>
          <a:p>
            <a:endParaRPr lang="en-US" kern="1200" dirty="0">
              <a:solidFill>
                <a:schemeClr val="tx1"/>
              </a:solidFill>
              <a:effectLst/>
              <a:ea typeface="+mn-ea"/>
              <a:cs typeface="+mn-cs"/>
            </a:endParaRPr>
          </a:p>
          <a:p>
            <a:r>
              <a:rPr lang="en-US" kern="1200" dirty="0">
                <a:solidFill>
                  <a:schemeClr val="tx1"/>
                </a:solidFill>
                <a:effectLst/>
                <a:ea typeface="+mn-ea"/>
                <a:cs typeface="+mn-cs"/>
              </a:rPr>
              <a:t>A variation of Spot Instances, called </a:t>
            </a:r>
            <a:r>
              <a:rPr lang="en-US" i="1" kern="1200" dirty="0">
                <a:solidFill>
                  <a:schemeClr val="tx1"/>
                </a:solidFill>
                <a:effectLst/>
                <a:ea typeface="+mn-ea"/>
                <a:cs typeface="+mn-cs"/>
              </a:rPr>
              <a:t>Spot blocks</a:t>
            </a:r>
            <a:r>
              <a:rPr lang="en-US" kern="1200" dirty="0">
                <a:solidFill>
                  <a:schemeClr val="tx1"/>
                </a:solidFill>
                <a:effectLst/>
                <a:ea typeface="+mn-ea"/>
                <a:cs typeface="+mn-cs"/>
              </a:rPr>
              <a:t>, enables you to run a workload </a:t>
            </a:r>
            <a:r>
              <a:rPr lang="en-US" dirty="0"/>
              <a:t>continuously for a finite duration of 1–6 hours</a:t>
            </a:r>
            <a:r>
              <a:rPr lang="en-US" kern="1200" dirty="0">
                <a:solidFill>
                  <a:schemeClr val="tx1"/>
                </a:solidFill>
                <a:effectLst/>
                <a:ea typeface="+mn-ea"/>
                <a:cs typeface="+mn-cs"/>
              </a:rPr>
              <a:t>. </a:t>
            </a:r>
            <a:r>
              <a:rPr lang="en-US" dirty="0"/>
              <a:t>Spot blocks are designed to not be interrupted and will run continuously for the duration you select, independent of the Spot Instance market price.</a:t>
            </a:r>
            <a:endParaRPr lang="en-US" kern="1200" dirty="0">
              <a:solidFill>
                <a:schemeClr val="tx1"/>
              </a:solidFill>
              <a:effectLst/>
              <a:ea typeface="+mn-ea"/>
              <a:cs typeface="+mn-cs"/>
            </a:endParaRPr>
          </a:p>
          <a:p>
            <a:pPr lvl="0">
              <a:defRPr/>
            </a:pPr>
            <a:endParaRPr lang="en-US" kern="1200" dirty="0">
              <a:solidFill>
                <a:schemeClr val="tx1"/>
              </a:solidFill>
              <a:effectLs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i="1" kern="1200" dirty="0">
                <a:solidFill>
                  <a:schemeClr val="tx1"/>
                </a:solidFill>
                <a:effectLst/>
                <a:ea typeface="+mn-ea"/>
                <a:cs typeface="+mn-cs"/>
              </a:rPr>
              <a:t>Dedicated Hosts </a:t>
            </a:r>
            <a:r>
              <a:rPr lang="en-US" kern="1200" dirty="0">
                <a:solidFill>
                  <a:schemeClr val="tx1"/>
                </a:solidFill>
                <a:effectLst/>
                <a:ea typeface="+mn-ea"/>
                <a:cs typeface="+mn-cs"/>
              </a:rPr>
              <a:t>are physical servers with instance capacity that is dedicated to your use. They are physically isolated at the level of the host hardware from instances that belong to other AWS accounts. Dedicated Hosts are a good choice when you have licensing restrictions for the software that you want to run on Amazon EC2, or when you have specific compliance or regulatory requirements that preclude you from using other deployment options.</a:t>
            </a:r>
          </a:p>
        </p:txBody>
      </p:sp>
    </p:spTree>
    <p:extLst>
      <p:ext uri="{BB962C8B-B14F-4D97-AF65-F5344CB8AC3E}">
        <p14:creationId xmlns:p14="http://schemas.microsoft.com/office/powerpoint/2010/main" val="32505220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845676"/>
          </a:xfrm>
        </p:spPr>
        <p:txBody>
          <a:bodyPr/>
          <a:lstStyle/>
          <a:p>
            <a:r>
              <a:rPr lang="en-US" dirty="0"/>
              <a:t>You can use </a:t>
            </a:r>
            <a:r>
              <a:rPr lang="en-US" i="1" dirty="0"/>
              <a:t>Dedicated Hosts </a:t>
            </a:r>
            <a:r>
              <a:rPr lang="en-US" dirty="0"/>
              <a:t>and </a:t>
            </a:r>
            <a:r>
              <a:rPr lang="en-US" i="1" dirty="0"/>
              <a:t>Dedicated Instances </a:t>
            </a:r>
            <a:r>
              <a:rPr lang="en-US" dirty="0"/>
              <a:t>to launch EC2 instances on physical servers that are dedicated for your use. Both options enable you to isolate the hosts that run your instances from the hosts that run instances for other accounts. They also provide the same performance, security, and physical features. </a:t>
            </a:r>
          </a:p>
          <a:p>
            <a:endParaRPr lang="en-US" dirty="0"/>
          </a:p>
          <a:p>
            <a:r>
              <a:rPr lang="en-US" dirty="0"/>
              <a:t>Dedicated Hosts give you visibility and control over how instances are placed on a physical server. You can consistently deploy your instances to the same physical server over time. As a result, Dedicated Hosts enable you to use your existing server-bound software licenses, and to address corporate compliance and regulatory requirements.</a:t>
            </a:r>
          </a:p>
          <a:p>
            <a:endParaRPr lang="en-US" dirty="0"/>
          </a:p>
          <a:p>
            <a:r>
              <a:rPr lang="en-US" dirty="0"/>
              <a:t>Both options differ in the way they are billed. A Dedicated Instance is billed per instance, and its pricing has two components. The two components are </a:t>
            </a:r>
            <a:r>
              <a:rPr lang="en-US" kern="1200" dirty="0">
                <a:solidFill>
                  <a:schemeClr val="tx1"/>
                </a:solidFill>
                <a:effectLst/>
                <a:ea typeface="+mn-ea"/>
                <a:cs typeface="+mn-cs"/>
              </a:rPr>
              <a:t>an hourly per-instance usage fee and a dedicated per-Region fee that you pay once per hour, regardless of how many Dedicated Instances are running.</a:t>
            </a:r>
          </a:p>
          <a:p>
            <a:pPr marL="171450" marR="0" lvl="0" indent="-171450" algn="l" defTabSz="913395"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kern="1200" dirty="0">
              <a:solidFill>
                <a:schemeClr val="tx1"/>
              </a:solidFill>
              <a:effectLst/>
              <a:ea typeface="+mn-ea"/>
              <a:cs typeface="+mn-cs"/>
            </a:endParaRPr>
          </a:p>
          <a:p>
            <a:pPr marL="0" marR="0" lvl="0" indent="0" algn="l" defTabSz="91339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kern="1200" dirty="0">
                <a:solidFill>
                  <a:schemeClr val="tx1"/>
                </a:solidFill>
                <a:effectLst/>
                <a:ea typeface="+mn-ea"/>
                <a:cs typeface="+mn-cs"/>
              </a:rPr>
              <a:t>A Dedicated Host is billed per host. </a:t>
            </a:r>
            <a:r>
              <a:rPr lang="en-US" dirty="0"/>
              <a:t>You can choose from three different pricing models to pay for Dedicated Hosts: On-Demand, Reservation Pricing, and Savings Plans.</a:t>
            </a:r>
          </a:p>
          <a:p>
            <a:pPr marL="0" marR="0" lvl="0" indent="0" algn="l" defTabSz="9133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kern="1200" dirty="0">
              <a:solidFill>
                <a:schemeClr val="tx1"/>
              </a:solidFill>
              <a:effectLst/>
              <a:ea typeface="+mn-ea"/>
              <a:cs typeface="+mn-cs"/>
            </a:endParaRPr>
          </a:p>
          <a:p>
            <a:pPr marL="0" marR="0" lvl="0" indent="0" algn="l" defTabSz="91339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kern="1200" dirty="0">
                <a:solidFill>
                  <a:schemeClr val="tx1"/>
                </a:solidFill>
                <a:effectLst/>
                <a:ea typeface="+mn-ea"/>
                <a:cs typeface="+mn-cs"/>
              </a:rPr>
              <a:t>To indicate that an instance should run as a Dedicated Instance or a Dedicated Host, change the instance’s </a:t>
            </a:r>
            <a:r>
              <a:rPr lang="en-US" i="1" kern="1200" dirty="0">
                <a:solidFill>
                  <a:schemeClr val="tx1"/>
                </a:solidFill>
                <a:effectLst/>
                <a:ea typeface="+mn-ea"/>
                <a:cs typeface="+mn-cs"/>
              </a:rPr>
              <a:t>tenancy</a:t>
            </a:r>
            <a:r>
              <a:rPr lang="en-US" kern="1200" dirty="0">
                <a:solidFill>
                  <a:schemeClr val="tx1"/>
                </a:solidFill>
                <a:effectLst/>
                <a:ea typeface="+mn-ea"/>
                <a:cs typeface="+mn-cs"/>
              </a:rPr>
              <a:t> attribute to </a:t>
            </a:r>
            <a:r>
              <a:rPr lang="en-US" i="1" kern="1200" dirty="0">
                <a:solidFill>
                  <a:schemeClr val="tx1"/>
                </a:solidFill>
                <a:effectLst/>
                <a:ea typeface="+mn-ea"/>
                <a:cs typeface="+mn-cs"/>
              </a:rPr>
              <a:t>dedicated</a:t>
            </a:r>
            <a:r>
              <a:rPr lang="en-US" kern="1200" dirty="0">
                <a:solidFill>
                  <a:schemeClr val="tx1"/>
                </a:solidFill>
                <a:effectLst/>
                <a:ea typeface="+mn-ea"/>
                <a:cs typeface="+mn-cs"/>
              </a:rPr>
              <a:t> or </a:t>
            </a:r>
            <a:r>
              <a:rPr lang="en-US" i="1" kern="1200" dirty="0">
                <a:solidFill>
                  <a:schemeClr val="tx1"/>
                </a:solidFill>
                <a:effectLst/>
                <a:ea typeface="+mn-ea"/>
                <a:cs typeface="+mn-cs"/>
              </a:rPr>
              <a:t>host</a:t>
            </a:r>
            <a:r>
              <a:rPr lang="en-US" kern="1200" dirty="0">
                <a:solidFill>
                  <a:schemeClr val="tx1"/>
                </a:solidFill>
                <a:effectLst/>
                <a:ea typeface="+mn-ea"/>
                <a:cs typeface="+mn-cs"/>
              </a:rPr>
              <a:t>, respectively. For more information, see </a:t>
            </a:r>
            <a:r>
              <a:rPr lang="en-US" dirty="0">
                <a:hlinkClick r:id="rId3"/>
              </a:rPr>
              <a:t>Amazon EC2 Dedicated Hosts</a:t>
            </a:r>
            <a:r>
              <a:rPr lang="en-US" kern="1200" dirty="0">
                <a:solidFill>
                  <a:schemeClr val="tx1"/>
                </a:solidFill>
                <a:effectLst/>
                <a:ea typeface="+mn-ea"/>
                <a:cs typeface="+mn-cs"/>
              </a:rPr>
              <a:t>.</a:t>
            </a:r>
          </a:p>
          <a:p>
            <a:r>
              <a:rPr lang="en-US" dirty="0"/>
              <a:t> </a:t>
            </a:r>
          </a:p>
        </p:txBody>
      </p:sp>
    </p:spTree>
    <p:extLst>
      <p:ext uri="{BB962C8B-B14F-4D97-AF65-F5344CB8AC3E}">
        <p14:creationId xmlns:p14="http://schemas.microsoft.com/office/powerpoint/2010/main" val="4233965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99310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966211"/>
          </a:xfrm>
        </p:spPr>
        <p:txBody>
          <a:bodyPr/>
          <a:lstStyle/>
          <a:p>
            <a:r>
              <a:rPr lang="en-US" sz="1100" dirty="0"/>
              <a:t>You can think of each AWS compute service as belonging to one of four broad categories: virtual machines (VMs) that provide infrastructure as a service (IaaS),</a:t>
            </a:r>
            <a:r>
              <a:rPr lang="en-US" sz="1100" baseline="0" dirty="0"/>
              <a:t> </a:t>
            </a:r>
            <a:r>
              <a:rPr lang="en-US" sz="1100" dirty="0"/>
              <a:t>serverless, container-based, and platform as a service (PaaS).</a:t>
            </a:r>
          </a:p>
          <a:p>
            <a:endParaRPr lang="en-US" sz="1100" kern="1200" dirty="0">
              <a:solidFill>
                <a:schemeClr val="tx1"/>
              </a:solidFill>
              <a:effectLst/>
              <a:latin typeface="+mn-lt"/>
              <a:ea typeface="+mn-ea"/>
              <a:cs typeface="+mn-cs"/>
            </a:endParaRPr>
          </a:p>
          <a:p>
            <a:r>
              <a:rPr lang="en-US" sz="1100" b="1" kern="1200" dirty="0">
                <a:solidFill>
                  <a:schemeClr val="tx1"/>
                </a:solidFill>
                <a:effectLst/>
                <a:latin typeface="+mn-lt"/>
                <a:ea typeface="+mn-ea"/>
                <a:cs typeface="+mn-cs"/>
              </a:rPr>
              <a:t>Amazon EC2 </a:t>
            </a:r>
            <a:r>
              <a:rPr lang="en-US" sz="1100" kern="1200" dirty="0">
                <a:solidFill>
                  <a:schemeClr val="tx1"/>
                </a:solidFill>
                <a:effectLst/>
                <a:latin typeface="+mn-lt"/>
                <a:ea typeface="+mn-ea"/>
                <a:cs typeface="+mn-cs"/>
              </a:rPr>
              <a:t>provides </a:t>
            </a:r>
            <a:r>
              <a:rPr lang="en-US" sz="1100" dirty="0"/>
              <a:t>virtual machines, and you can think</a:t>
            </a:r>
            <a:r>
              <a:rPr lang="en-US" sz="1100" baseline="0" dirty="0"/>
              <a:t> of it </a:t>
            </a:r>
            <a:r>
              <a:rPr lang="en-US" sz="1100" dirty="0"/>
              <a:t>as infrastructure as a service (IaaS). IaaS services provide flexibility and leave many of the server management responsibilities to you. You c</a:t>
            </a:r>
            <a:r>
              <a:rPr lang="en-US" sz="1100" kern="1200" dirty="0">
                <a:solidFill>
                  <a:schemeClr val="tx1"/>
                </a:solidFill>
                <a:effectLst/>
                <a:latin typeface="+mn-lt"/>
                <a:ea typeface="+mn-ea"/>
                <a:cs typeface="+mn-cs"/>
              </a:rPr>
              <a:t>hoose the operating system, and you also choose the size and resource capabilities of the servers that you launch. For IT professionals who have experience using on-premises computing, virtual machines are a familiar concept. </a:t>
            </a:r>
            <a:r>
              <a:rPr lang="en-US" sz="1100" dirty="0"/>
              <a:t>Amazon EC2 was one of the first AWS services,</a:t>
            </a:r>
            <a:r>
              <a:rPr lang="en-US" sz="1100" baseline="0" dirty="0"/>
              <a:t> </a:t>
            </a:r>
            <a:r>
              <a:rPr lang="en-US" sz="1100" dirty="0"/>
              <a:t>and it remains one of the most popular services.</a:t>
            </a:r>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 </a:t>
            </a:r>
          </a:p>
          <a:p>
            <a:r>
              <a:rPr lang="en-US" sz="1100" b="1" kern="1200" dirty="0">
                <a:solidFill>
                  <a:schemeClr val="tx1"/>
                </a:solidFill>
                <a:effectLst/>
                <a:latin typeface="+mn-lt"/>
                <a:ea typeface="+mn-ea"/>
                <a:cs typeface="+mn-cs"/>
              </a:rPr>
              <a:t>AWS Lambda </a:t>
            </a:r>
            <a:r>
              <a:rPr lang="en-US" sz="1100" kern="1200" dirty="0">
                <a:solidFill>
                  <a:schemeClr val="tx1"/>
                </a:solidFill>
                <a:effectLst/>
                <a:latin typeface="+mn-lt"/>
                <a:ea typeface="+mn-ea"/>
                <a:cs typeface="+mn-cs"/>
              </a:rPr>
              <a:t>is a zero-administration compute platform. AWS Lambda enables you to run code without provisioning or managing servers. You pay only for the compute time that is consumed. This serverless technology concept is relatively new to many IT professionals.</a:t>
            </a:r>
            <a:r>
              <a:rPr lang="en-US" sz="1100" kern="1200" baseline="0" dirty="0">
                <a:solidFill>
                  <a:schemeClr val="tx1"/>
                </a:solidFill>
                <a:effectLst/>
                <a:latin typeface="+mn-lt"/>
                <a:ea typeface="+mn-ea"/>
                <a:cs typeface="+mn-cs"/>
              </a:rPr>
              <a:t> However,</a:t>
            </a:r>
            <a:r>
              <a:rPr lang="en-US" sz="1100" kern="1200" dirty="0">
                <a:solidFill>
                  <a:schemeClr val="tx1"/>
                </a:solidFill>
                <a:effectLst/>
                <a:latin typeface="+mn-lt"/>
                <a:ea typeface="+mn-ea"/>
                <a:cs typeface="+mn-cs"/>
              </a:rPr>
              <a:t> it is becoming more popular because </a:t>
            </a:r>
            <a:r>
              <a:rPr lang="en-US" sz="1100" dirty="0"/>
              <a:t>it supports cloud-native architectures,</a:t>
            </a:r>
            <a:r>
              <a:rPr lang="en-US" sz="1100" baseline="0" dirty="0"/>
              <a:t> which </a:t>
            </a:r>
            <a:r>
              <a:rPr lang="en-US" sz="1100" dirty="0"/>
              <a:t>enable massive scalability at a lower cost than</a:t>
            </a:r>
            <a:r>
              <a:rPr lang="en-US" sz="1100" baseline="0" dirty="0"/>
              <a:t> </a:t>
            </a:r>
            <a:r>
              <a:rPr lang="en-US" sz="1100" dirty="0"/>
              <a:t>running servers 24/7 to support the same workloads.</a:t>
            </a:r>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Container-based services—including </a:t>
            </a:r>
            <a:r>
              <a:rPr lang="en-US" sz="1100" b="1" dirty="0"/>
              <a:t>Amazon Elastic Container Service, Amazon Elastic Kubernetes Service, AWS Fargate, and Amazon Elastic Container Registry</a:t>
            </a:r>
            <a:r>
              <a:rPr lang="en-US" sz="1100" b="0" i="1" dirty="0"/>
              <a:t>—</a:t>
            </a:r>
            <a:r>
              <a:rPr lang="en-US" sz="1100" b="0" i="0" kern="1200" dirty="0">
                <a:solidFill>
                  <a:schemeClr val="tx1"/>
                </a:solidFill>
                <a:effectLst/>
                <a:latin typeface="+mn-lt"/>
                <a:ea typeface="+mn-ea"/>
                <a:cs typeface="+mn-cs"/>
              </a:rPr>
              <a:t>enable</a:t>
            </a:r>
            <a:r>
              <a:rPr lang="en-US" sz="1100" b="0" i="0" kern="1200" baseline="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you to run multiple workloads on a single operating</a:t>
            </a:r>
            <a:r>
              <a:rPr lang="en-US" sz="1100" kern="1200" baseline="0" dirty="0">
                <a:solidFill>
                  <a:schemeClr val="tx1"/>
                </a:solidFill>
                <a:effectLst/>
                <a:latin typeface="+mn-lt"/>
                <a:ea typeface="+mn-ea"/>
                <a:cs typeface="+mn-cs"/>
              </a:rPr>
              <a:t> system</a:t>
            </a:r>
            <a:r>
              <a:rPr lang="en-US" sz="1100" kern="1200" dirty="0">
                <a:solidFill>
                  <a:schemeClr val="tx1"/>
                </a:solidFill>
                <a:effectLst/>
                <a:latin typeface="+mn-lt"/>
                <a:ea typeface="+mn-ea"/>
                <a:cs typeface="+mn-cs"/>
              </a:rPr>
              <a:t> (OS). Containers spin up more quickly than virtual machines, thus</a:t>
            </a:r>
            <a:r>
              <a:rPr lang="en-US" sz="1100" kern="1200" baseline="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offering responsiveness. Container-based solutions continue to grow in popularity. </a:t>
            </a:r>
            <a:endParaRPr lang="en-US" sz="1100" dirty="0"/>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Finally, </a:t>
            </a:r>
            <a:r>
              <a:rPr lang="en-US" sz="1100" b="1" kern="1200" dirty="0">
                <a:solidFill>
                  <a:schemeClr val="tx1"/>
                </a:solidFill>
                <a:effectLst/>
                <a:latin typeface="+mn-lt"/>
                <a:ea typeface="+mn-ea"/>
                <a:cs typeface="+mn-cs"/>
              </a:rPr>
              <a:t>AWS Elastic Beanstalk </a:t>
            </a:r>
            <a:r>
              <a:rPr lang="en-US" sz="1100" kern="1200" dirty="0">
                <a:solidFill>
                  <a:schemeClr val="tx1"/>
                </a:solidFill>
                <a:effectLst/>
                <a:latin typeface="+mn-lt"/>
                <a:ea typeface="+mn-ea"/>
                <a:cs typeface="+mn-cs"/>
              </a:rPr>
              <a:t>provides a platform as a service (PaaS).</a:t>
            </a:r>
            <a:r>
              <a:rPr lang="en-US" sz="1100" kern="1200" baseline="0" dirty="0">
                <a:solidFill>
                  <a:schemeClr val="tx1"/>
                </a:solidFill>
                <a:effectLst/>
                <a:latin typeface="+mn-lt"/>
                <a:ea typeface="+mn-ea"/>
                <a:cs typeface="+mn-cs"/>
              </a:rPr>
              <a:t> It </a:t>
            </a:r>
            <a:r>
              <a:rPr lang="en-US" sz="1100" kern="1200" dirty="0">
                <a:solidFill>
                  <a:schemeClr val="tx1"/>
                </a:solidFill>
                <a:effectLst/>
                <a:latin typeface="+mn-lt"/>
                <a:ea typeface="+mn-ea"/>
                <a:cs typeface="+mn-cs"/>
              </a:rPr>
              <a:t>facilitates the quick deployment of applications that you create by providing all the application services that you need. </a:t>
            </a:r>
            <a:r>
              <a:rPr lang="en-US" sz="1100" dirty="0"/>
              <a:t>AWS manages the OS, the application server, and the other infrastructure components so that you can focus on developing your application code. </a:t>
            </a:r>
            <a:endParaRPr lang="en-US" sz="1100" kern="1200" dirty="0">
              <a:solidFill>
                <a:schemeClr val="tx1"/>
              </a:solidFill>
              <a:effectLst/>
              <a:latin typeface="+mn-lt"/>
              <a:ea typeface="+mn-ea"/>
              <a:cs typeface="+mn-cs"/>
            </a:endParaRPr>
          </a:p>
          <a:p>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614441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defTabSz="440695">
              <a:buFont typeface="Arial" panose="020B0604020202020204" pitchFamily="34" charset="0"/>
              <a:buChar char="•"/>
              <a:defRPr/>
            </a:pPr>
            <a:r>
              <a:rPr lang="en-US" sz="1200" b="0" i="1" baseline="0" dirty="0"/>
              <a:t>Amazon Machine Image (AMI)</a:t>
            </a:r>
            <a:r>
              <a:rPr lang="en-US" sz="1200" b="0" i="0" baseline="0" dirty="0"/>
              <a:t> – A</a:t>
            </a:r>
            <a:r>
              <a:rPr lang="en-US" sz="1200" b="0" baseline="0" dirty="0"/>
              <a:t>n AMI defines the </a:t>
            </a:r>
            <a:r>
              <a:rPr lang="en-US" sz="1200" b="0" i="0" baseline="0" dirty="0"/>
              <a:t>base software configuration for an instance and is used by </a:t>
            </a:r>
            <a:r>
              <a:rPr lang="en-US" sz="1200" b="0" baseline="0" dirty="0"/>
              <a:t>Amazon EC2 to launch the instance. </a:t>
            </a:r>
          </a:p>
          <a:p>
            <a:pPr marL="171450" indent="-171450" defTabSz="440695">
              <a:buFont typeface="Arial" panose="020B0604020202020204" pitchFamily="34" charset="0"/>
              <a:buChar char="•"/>
              <a:defRPr/>
            </a:pPr>
            <a:endParaRPr lang="en-US" sz="1200" b="0" baseline="0" dirty="0"/>
          </a:p>
          <a:p>
            <a:pPr marL="171450" marR="0" indent="-171450" algn="l" defTabSz="4406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1" baseline="0" dirty="0"/>
              <a:t>Instance type</a:t>
            </a:r>
            <a:r>
              <a:rPr lang="en-US" sz="1200" b="0" i="0" baseline="0" dirty="0"/>
              <a:t> –</a:t>
            </a:r>
            <a:r>
              <a:rPr lang="en-US" sz="1200" b="0" i="1" baseline="0" dirty="0"/>
              <a:t> </a:t>
            </a:r>
            <a:r>
              <a:rPr lang="en-US" sz="1200" b="0" baseline="0" dirty="0"/>
              <a:t>An instance type defines a combination of CPU, memory, storage, and networking capacity that provides a certain level of compute capability to run an application. </a:t>
            </a:r>
          </a:p>
          <a:p>
            <a:pPr marL="171450" marR="0" indent="-171450" algn="l" defTabSz="440695"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baseline="0" dirty="0"/>
          </a:p>
          <a:p>
            <a:pPr marL="171450" indent="-171450" defTabSz="440695">
              <a:buFont typeface="Arial" panose="020B0604020202020204" pitchFamily="34" charset="0"/>
              <a:buChar char="•"/>
              <a:defRPr/>
            </a:pPr>
            <a:r>
              <a:rPr lang="en-US" sz="1200" b="0" i="1" baseline="0" dirty="0"/>
              <a:t>Network placement and addressing</a:t>
            </a:r>
            <a:r>
              <a:rPr lang="en-US" sz="1200" b="0" i="0" baseline="0" dirty="0"/>
              <a:t> – </a:t>
            </a:r>
            <a:r>
              <a:rPr lang="en-US" sz="1200" b="0" baseline="0" dirty="0"/>
              <a:t>When you launch an instance, you can specify the appropriate </a:t>
            </a:r>
            <a:r>
              <a:rPr lang="en-US" sz="1200" b="0" i="0" baseline="0" dirty="0"/>
              <a:t>network placement and addressing </a:t>
            </a:r>
            <a:r>
              <a:rPr lang="en-US" sz="1200" b="0" baseline="0" dirty="0"/>
              <a:t>to provide the network access and security that you want. </a:t>
            </a:r>
          </a:p>
          <a:p>
            <a:pPr marL="171450" marR="0" indent="-171450" algn="l" defTabSz="440695"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baseline="0" dirty="0"/>
          </a:p>
          <a:p>
            <a:pPr marL="171450" lvl="0" indent="-171450" defTabSz="440695">
              <a:buFont typeface="Arial" panose="020B0604020202020204" pitchFamily="34" charset="0"/>
              <a:buChar char="•"/>
              <a:defRPr/>
            </a:pPr>
            <a:r>
              <a:rPr lang="en-US" sz="1200" b="0" i="1" baseline="0" dirty="0"/>
              <a:t>Assumed role – </a:t>
            </a:r>
            <a:r>
              <a:rPr lang="en-US" sz="1200" b="0" baseline="0" dirty="0"/>
              <a:t>Optionally, you can attach </a:t>
            </a:r>
            <a:r>
              <a:rPr lang="en-US" sz="1200" dirty="0"/>
              <a:t>an AWS Identity and Access Management (IAM) role</a:t>
            </a:r>
            <a:r>
              <a:rPr lang="en-US" sz="1200" b="0" i="0" baseline="0" dirty="0"/>
              <a:t>, which </a:t>
            </a:r>
            <a:r>
              <a:rPr lang="en-US" sz="1200" b="0" baseline="0" dirty="0"/>
              <a:t>grants permissions for accessing AWS services to applications that run on the instance or users that are connected to the instance. </a:t>
            </a:r>
          </a:p>
          <a:p>
            <a:pPr marL="171450" lvl="0" indent="-171450" defTabSz="440695">
              <a:buFont typeface="Arial" panose="020B0604020202020204" pitchFamily="34" charset="0"/>
              <a:buChar char="•"/>
              <a:defRPr/>
            </a:pPr>
            <a:endParaRPr lang="en-US" sz="1200" b="0" baseline="0" dirty="0"/>
          </a:p>
          <a:p>
            <a:pPr marL="171450" marR="0" lvl="0" indent="-171450" algn="l" defTabSz="4406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1" baseline="0" dirty="0"/>
              <a:t>User data</a:t>
            </a:r>
            <a:r>
              <a:rPr lang="en-US" sz="1200" b="0" i="0" baseline="0" dirty="0"/>
              <a:t> – </a:t>
            </a:r>
            <a:r>
              <a:rPr lang="en-US" sz="1200" b="0" baseline="0" dirty="0"/>
              <a:t>You can further initialize or customize instance configuration by specifying a </a:t>
            </a:r>
            <a:r>
              <a:rPr lang="en-US" sz="1200" b="0" i="0" baseline="0" dirty="0"/>
              <a:t>user data </a:t>
            </a:r>
            <a:r>
              <a:rPr lang="en-US" sz="1200" b="0" baseline="0" dirty="0"/>
              <a:t>script. This script is automatically executed when the instance is launched. </a:t>
            </a:r>
          </a:p>
          <a:p>
            <a:pPr marL="171450" indent="-171450" defTabSz="440695">
              <a:buFont typeface="Arial" panose="020B0604020202020204" pitchFamily="34" charset="0"/>
              <a:buChar char="•"/>
              <a:defRPr/>
            </a:pPr>
            <a:endParaRPr lang="en-US" sz="1200" b="0" baseline="0" dirty="0"/>
          </a:p>
          <a:p>
            <a:pPr marL="171450" indent="-171450" defTabSz="440695">
              <a:buFont typeface="Arial" panose="020B0604020202020204" pitchFamily="34" charset="0"/>
              <a:buChar char="•"/>
              <a:defRPr/>
            </a:pPr>
            <a:r>
              <a:rPr lang="en-US" sz="1200" b="0" i="1" baseline="0" dirty="0"/>
              <a:t>Storage</a:t>
            </a:r>
            <a:r>
              <a:rPr lang="en-US" sz="1200" dirty="0"/>
              <a:t> –</a:t>
            </a:r>
            <a:r>
              <a:rPr lang="en-US" sz="1200" b="0" baseline="0" dirty="0"/>
              <a:t> You must specify the type of storage that will be used to store the root or boot volume of the instance. </a:t>
            </a:r>
          </a:p>
          <a:p>
            <a:pPr marL="171450" indent="-171450" defTabSz="440695">
              <a:buFont typeface="Arial" panose="020B0604020202020204" pitchFamily="34" charset="0"/>
              <a:buChar char="•"/>
              <a:defRPr/>
            </a:pPr>
            <a:endParaRPr lang="en-US" sz="1200" b="0" baseline="0" dirty="0"/>
          </a:p>
          <a:p>
            <a:pPr marL="171450" indent="-171450" defTabSz="440695">
              <a:buFont typeface="Arial" panose="020B0604020202020204" pitchFamily="34" charset="0"/>
              <a:buChar char="•"/>
              <a:defRPr/>
            </a:pPr>
            <a:r>
              <a:rPr lang="en-US" sz="1200" b="0" i="1" baseline="0" dirty="0"/>
              <a:t>Security group</a:t>
            </a:r>
            <a:r>
              <a:rPr lang="en-US" sz="1200" dirty="0"/>
              <a:t> – </a:t>
            </a:r>
            <a:r>
              <a:rPr lang="en-US" sz="1200" b="0" baseline="0" dirty="0"/>
              <a:t>You must also configure a new </a:t>
            </a:r>
            <a:r>
              <a:rPr lang="en-US" sz="1200" b="0" i="0" baseline="0" dirty="0"/>
              <a:t>security group </a:t>
            </a:r>
            <a:r>
              <a:rPr lang="en-US" sz="1200" b="0" baseline="0" dirty="0"/>
              <a:t>or use an existing one. The security group defines which ports network traffic is allowed on.</a:t>
            </a:r>
          </a:p>
          <a:p>
            <a:pPr marL="171450" indent="-171450" defTabSz="440695">
              <a:buFont typeface="Arial" panose="020B0604020202020204" pitchFamily="34" charset="0"/>
              <a:buChar char="•"/>
              <a:defRPr/>
            </a:pPr>
            <a:endParaRPr lang="en-US" sz="1200" b="0" baseline="0" dirty="0"/>
          </a:p>
          <a:p>
            <a:pPr marL="171450" indent="-171450" defTabSz="440695">
              <a:buFont typeface="Arial" panose="020B0604020202020204" pitchFamily="34" charset="0"/>
              <a:buChar char="•"/>
              <a:defRPr/>
            </a:pPr>
            <a:r>
              <a:rPr lang="en-US" sz="1200" b="0" i="1" baseline="0" dirty="0"/>
              <a:t>Key pair</a:t>
            </a:r>
            <a:r>
              <a:rPr lang="en-US" sz="1200" dirty="0"/>
              <a:t> –</a:t>
            </a:r>
            <a:r>
              <a:rPr lang="en-US" sz="1200" b="0" i="1" baseline="0" dirty="0"/>
              <a:t> </a:t>
            </a:r>
            <a:r>
              <a:rPr lang="en-US" sz="1200" b="0" i="0" baseline="0" dirty="0"/>
              <a:t>A key pair </a:t>
            </a:r>
            <a:r>
              <a:rPr lang="en-US" sz="1200" b="0" baseline="0" dirty="0"/>
              <a:t>is typically also specified at launch. The key pair is used for Secure Shell (SSH) connections or for establishing Remote Desktop Protocol (RDP) access to the instance.</a:t>
            </a:r>
          </a:p>
          <a:p>
            <a:pPr defTabSz="440695">
              <a:defRPr/>
            </a:pPr>
            <a:r>
              <a:rPr lang="en-US" sz="1200" b="0" baseline="0" dirty="0"/>
              <a:t> </a:t>
            </a:r>
          </a:p>
          <a:p>
            <a:endParaRPr lang="en-US" dirty="0"/>
          </a:p>
        </p:txBody>
      </p:sp>
    </p:spTree>
    <p:extLst>
      <p:ext uri="{BB962C8B-B14F-4D97-AF65-F5344CB8AC3E}">
        <p14:creationId xmlns:p14="http://schemas.microsoft.com/office/powerpoint/2010/main" val="2972406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42609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100" b="0" kern="1200" dirty="0">
                <a:solidFill>
                  <a:schemeClr val="tx1"/>
                </a:solidFill>
                <a:effectLst/>
                <a:latin typeface="Calibri" panose="020F0502020204030204" pitchFamily="34" charset="0"/>
                <a:ea typeface="+mn-ea"/>
                <a:cs typeface="+mn-cs"/>
              </a:rPr>
              <a:t>An AMI is created from an EC2 instance. You can </a:t>
            </a:r>
            <a:r>
              <a:rPr lang="en-US" sz="1100" b="1" kern="1200" dirty="0">
                <a:solidFill>
                  <a:schemeClr val="tx1"/>
                </a:solidFill>
                <a:effectLst/>
                <a:latin typeface="Calibri" panose="020F0502020204030204" pitchFamily="34" charset="0"/>
                <a:ea typeface="+mn-ea"/>
                <a:cs typeface="+mn-cs"/>
              </a:rPr>
              <a:t>import</a:t>
            </a:r>
            <a:r>
              <a:rPr lang="en-US" sz="1100" b="0" kern="1200" dirty="0">
                <a:solidFill>
                  <a:schemeClr val="tx1"/>
                </a:solidFill>
                <a:effectLst/>
                <a:latin typeface="Calibri" panose="020F0502020204030204" pitchFamily="34" charset="0"/>
                <a:ea typeface="+mn-ea"/>
                <a:cs typeface="+mn-cs"/>
              </a:rPr>
              <a:t> a </a:t>
            </a:r>
            <a:r>
              <a:rPr lang="en-US" sz="1100" dirty="0">
                <a:latin typeface="Calibri" panose="020F0502020204030204" pitchFamily="34" charset="0"/>
              </a:rPr>
              <a:t>virtual machine so that it becomes an EC2 instance,</a:t>
            </a:r>
            <a:r>
              <a:rPr lang="en-US" sz="1100" baseline="0" dirty="0">
                <a:latin typeface="Calibri" panose="020F0502020204030204" pitchFamily="34" charset="0"/>
              </a:rPr>
              <a:t> </a:t>
            </a:r>
            <a:r>
              <a:rPr lang="en-US" sz="1100" dirty="0">
                <a:latin typeface="Calibri" panose="020F0502020204030204" pitchFamily="34" charset="0"/>
              </a:rPr>
              <a:t>and then save the EC2 instance as an AMI. You can then launch an EC2 instance from that AMI. Alternatively, you can start with an </a:t>
            </a:r>
            <a:r>
              <a:rPr lang="en-US" sz="1100" b="1" dirty="0">
                <a:latin typeface="Calibri" panose="020F0502020204030204" pitchFamily="34" charset="0"/>
              </a:rPr>
              <a:t>existing AMI</a:t>
            </a:r>
            <a:r>
              <a:rPr lang="en-US" sz="1100" b="0" dirty="0">
                <a:latin typeface="Calibri" panose="020F0502020204030204" pitchFamily="34" charset="0"/>
              </a:rPr>
              <a:t>—</a:t>
            </a:r>
            <a:r>
              <a:rPr lang="en-US" sz="1100" dirty="0">
                <a:latin typeface="Calibri" panose="020F0502020204030204" pitchFamily="34" charset="0"/>
              </a:rPr>
              <a:t>such as of the Quick Start AMIs provided by AWS—and create an EC2 instance from it. </a:t>
            </a:r>
          </a:p>
          <a:p>
            <a:pPr marL="0" indent="0">
              <a:buFont typeface="Arial" panose="020B0604020202020204" pitchFamily="34" charset="0"/>
              <a:buNone/>
            </a:pPr>
            <a:endParaRPr lang="en-US" sz="1100" dirty="0">
              <a:latin typeface="Calibri" panose="020F0502020204030204" pitchFamily="34" charset="0"/>
            </a:endParaRPr>
          </a:p>
          <a:p>
            <a:pPr marL="0" indent="0">
              <a:buFont typeface="Arial" panose="020B0604020202020204" pitchFamily="34" charset="0"/>
              <a:buNone/>
            </a:pPr>
            <a:r>
              <a:rPr lang="en-US" sz="1100" dirty="0">
                <a:latin typeface="Calibri" panose="020F0502020204030204" pitchFamily="34" charset="0"/>
              </a:rPr>
              <a:t>Regardless of which options you chose (step 1), you will have what the diagram refers to as </a:t>
            </a:r>
            <a:r>
              <a:rPr lang="en-US" sz="1100" i="1" dirty="0">
                <a:latin typeface="Calibri" panose="020F0502020204030204" pitchFamily="34" charset="0"/>
              </a:rPr>
              <a:t>an unmodified instance</a:t>
            </a:r>
            <a:r>
              <a:rPr lang="en-US" sz="1100" dirty="0">
                <a:latin typeface="Calibri" panose="020F0502020204030204" pitchFamily="34" charset="0"/>
              </a:rPr>
              <a:t>. From that instance, y</a:t>
            </a:r>
            <a:r>
              <a:rPr lang="en-US" sz="1100" b="0" kern="1200" dirty="0">
                <a:solidFill>
                  <a:schemeClr val="tx1"/>
                </a:solidFill>
                <a:effectLst/>
                <a:latin typeface="Calibri" panose="020F0502020204030204" pitchFamily="34" charset="0"/>
                <a:ea typeface="+mn-ea"/>
                <a:cs typeface="+mn-cs"/>
              </a:rPr>
              <a:t>ou might then create a </a:t>
            </a:r>
            <a:r>
              <a:rPr lang="en-US" sz="1100" i="1" kern="1200" dirty="0">
                <a:solidFill>
                  <a:schemeClr val="tx1"/>
                </a:solidFill>
                <a:effectLst/>
                <a:latin typeface="Calibri" panose="020F0502020204030204" pitchFamily="34" charset="0"/>
                <a:ea typeface="+mn-ea"/>
                <a:cs typeface="+mn-cs"/>
              </a:rPr>
              <a:t>golden instance</a:t>
            </a:r>
            <a:r>
              <a:rPr lang="en-US" sz="1100" kern="1200" dirty="0">
                <a:solidFill>
                  <a:schemeClr val="tx1"/>
                </a:solidFill>
                <a:effectLst/>
                <a:latin typeface="Calibri" panose="020F0502020204030204" pitchFamily="34" charset="0"/>
                <a:ea typeface="+mn-ea"/>
                <a:cs typeface="+mn-cs"/>
              </a:rPr>
              <a:t>—that is, a virtual machine that you configured with the specific OS and application settings that you want (step 2)—and then capture that as a new AMI (step 3). When you create an AMI, Amazon EC2 stops the instance, creates</a:t>
            </a:r>
            <a:r>
              <a:rPr lang="en-US" sz="1100" kern="1200" baseline="0" dirty="0">
                <a:solidFill>
                  <a:schemeClr val="tx1"/>
                </a:solidFill>
                <a:effectLst/>
                <a:latin typeface="Calibri" panose="020F0502020204030204" pitchFamily="34" charset="0"/>
                <a:ea typeface="+mn-ea"/>
                <a:cs typeface="+mn-cs"/>
              </a:rPr>
              <a:t> a s</a:t>
            </a:r>
            <a:r>
              <a:rPr lang="en-US" sz="1100" kern="1200" dirty="0">
                <a:solidFill>
                  <a:schemeClr val="tx1"/>
                </a:solidFill>
                <a:effectLst/>
                <a:latin typeface="Calibri" panose="020F0502020204030204" pitchFamily="34" charset="0"/>
                <a:ea typeface="+mn-ea"/>
                <a:cs typeface="+mn-cs"/>
              </a:rPr>
              <a:t>napshot</a:t>
            </a:r>
            <a:r>
              <a:rPr lang="en-US" sz="1100" kern="1200" baseline="0" dirty="0">
                <a:solidFill>
                  <a:schemeClr val="tx1"/>
                </a:solidFill>
                <a:effectLst/>
                <a:latin typeface="Calibri" panose="020F0502020204030204" pitchFamily="34" charset="0"/>
                <a:ea typeface="+mn-ea"/>
                <a:cs typeface="+mn-cs"/>
              </a:rPr>
              <a:t> of</a:t>
            </a:r>
            <a:r>
              <a:rPr lang="en-US" sz="1100" kern="1200" dirty="0">
                <a:solidFill>
                  <a:schemeClr val="tx1"/>
                </a:solidFill>
                <a:effectLst/>
                <a:latin typeface="Calibri" panose="020F0502020204030204" pitchFamily="34" charset="0"/>
                <a:ea typeface="+mn-ea"/>
                <a:cs typeface="+mn-cs"/>
              </a:rPr>
              <a:t> its root volume, and finally registers the snapshot as an AMI.</a:t>
            </a:r>
          </a:p>
          <a:p>
            <a:pPr marL="0" indent="0">
              <a:buFont typeface="Arial" panose="020B0604020202020204" pitchFamily="34" charset="0"/>
              <a:buNone/>
            </a:pPr>
            <a:endParaRPr lang="en-US" sz="1100" b="0" i="0" kern="1200" dirty="0">
              <a:solidFill>
                <a:schemeClr val="tx1"/>
              </a:solidFill>
              <a:effectLst/>
              <a:latin typeface="+mn-lt"/>
              <a:ea typeface="+mn-ea"/>
              <a:cs typeface="+mn-cs"/>
            </a:endParaRPr>
          </a:p>
          <a:p>
            <a:pPr marL="0" indent="0">
              <a:buFont typeface="Arial" panose="020B0604020202020204" pitchFamily="34" charset="0"/>
              <a:buNone/>
            </a:pPr>
            <a:r>
              <a:rPr lang="en-US" sz="1100" b="0" i="0" kern="1200" dirty="0">
                <a:solidFill>
                  <a:schemeClr val="tx1"/>
                </a:solidFill>
                <a:effectLst/>
                <a:latin typeface="+mn-lt"/>
                <a:ea typeface="+mn-ea"/>
                <a:cs typeface="+mn-cs"/>
              </a:rPr>
              <a:t>After an AMI is registered, the AMI can be used to launch new instances in the same AWS Region. The new AMI can now be thought of as a new starter AMI. You might want to also copy the AMI to other Regions (step 4), so that EC2 instances can also be launched in those locations. </a:t>
            </a:r>
          </a:p>
          <a:p>
            <a:endParaRPr lang="en-US" sz="11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971973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defTabSz="440695">
              <a:buFont typeface="Arial" panose="020B0604020202020204" pitchFamily="34" charset="0"/>
              <a:buChar char="•"/>
              <a:defRPr/>
            </a:pPr>
            <a:r>
              <a:rPr lang="en-US" sz="1200" b="0" i="1" baseline="0" dirty="0"/>
              <a:t>Amazon Machine Image (AMI)</a:t>
            </a:r>
            <a:r>
              <a:rPr lang="en-US" sz="1200" b="0" i="0" baseline="0" dirty="0"/>
              <a:t> – A</a:t>
            </a:r>
            <a:r>
              <a:rPr lang="en-US" sz="1200" b="0" baseline="0" dirty="0"/>
              <a:t>n AMI defines the </a:t>
            </a:r>
            <a:r>
              <a:rPr lang="en-US" sz="1200" b="0" i="0" baseline="0" dirty="0"/>
              <a:t>base software configuration for an instance and is used by </a:t>
            </a:r>
            <a:r>
              <a:rPr lang="en-US" sz="1200" b="0" baseline="0" dirty="0"/>
              <a:t>Amazon EC2 to launch the instance. </a:t>
            </a:r>
          </a:p>
          <a:p>
            <a:pPr marL="171450" indent="-171450" defTabSz="440695">
              <a:buFont typeface="Arial" panose="020B0604020202020204" pitchFamily="34" charset="0"/>
              <a:buChar char="•"/>
              <a:defRPr/>
            </a:pPr>
            <a:endParaRPr lang="en-US" sz="1200" b="0" baseline="0" dirty="0"/>
          </a:p>
          <a:p>
            <a:pPr marL="171450" marR="0" indent="-171450" algn="l" defTabSz="4406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1" baseline="0" dirty="0"/>
              <a:t>Instance type</a:t>
            </a:r>
            <a:r>
              <a:rPr lang="en-US" sz="1200" b="0" i="0" baseline="0" dirty="0"/>
              <a:t> –</a:t>
            </a:r>
            <a:r>
              <a:rPr lang="en-US" sz="1200" b="0" i="1" baseline="0" dirty="0"/>
              <a:t> </a:t>
            </a:r>
            <a:r>
              <a:rPr lang="en-US" sz="1200" b="0" baseline="0" dirty="0"/>
              <a:t>An instance type defines a combination of CPU, memory, storage, and networking capacity that provides a certain level of compute capability to run an application. </a:t>
            </a:r>
          </a:p>
          <a:p>
            <a:pPr marL="171450" marR="0" indent="-171450" algn="l" defTabSz="440695"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baseline="0" dirty="0"/>
          </a:p>
          <a:p>
            <a:pPr marL="171450" indent="-171450" defTabSz="440695">
              <a:buFont typeface="Arial" panose="020B0604020202020204" pitchFamily="34" charset="0"/>
              <a:buChar char="•"/>
              <a:defRPr/>
            </a:pPr>
            <a:r>
              <a:rPr lang="en-US" sz="1200" b="0" i="1" baseline="0" dirty="0"/>
              <a:t>Network placement and addressing</a:t>
            </a:r>
            <a:r>
              <a:rPr lang="en-US" sz="1200" b="0" i="0" baseline="0" dirty="0"/>
              <a:t> – </a:t>
            </a:r>
            <a:r>
              <a:rPr lang="en-US" sz="1200" b="0" baseline="0" dirty="0"/>
              <a:t>When you launch an instance, you can specify the appropriate </a:t>
            </a:r>
            <a:r>
              <a:rPr lang="en-US" sz="1200" b="0" i="0" baseline="0" dirty="0"/>
              <a:t>network placement and addressing </a:t>
            </a:r>
            <a:r>
              <a:rPr lang="en-US" sz="1200" b="0" baseline="0" dirty="0"/>
              <a:t>to provide the network access and security that you want. </a:t>
            </a:r>
          </a:p>
          <a:p>
            <a:pPr marL="171450" marR="0" indent="-171450" algn="l" defTabSz="440695"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baseline="0" dirty="0"/>
          </a:p>
          <a:p>
            <a:pPr marL="171450" lvl="0" indent="-171450" defTabSz="440695">
              <a:buFont typeface="Arial" panose="020B0604020202020204" pitchFamily="34" charset="0"/>
              <a:buChar char="•"/>
              <a:defRPr/>
            </a:pPr>
            <a:r>
              <a:rPr lang="en-US" sz="1200" b="0" i="1" baseline="0" dirty="0"/>
              <a:t>Assumed role – </a:t>
            </a:r>
            <a:r>
              <a:rPr lang="en-US" sz="1200" b="0" baseline="0" dirty="0"/>
              <a:t>Optionally, you can attach </a:t>
            </a:r>
            <a:r>
              <a:rPr lang="en-US" sz="1200" dirty="0"/>
              <a:t>an AWS Identity and Access Management (IAM) role</a:t>
            </a:r>
            <a:r>
              <a:rPr lang="en-US" sz="1200" b="0" i="0" baseline="0" dirty="0"/>
              <a:t>, which </a:t>
            </a:r>
            <a:r>
              <a:rPr lang="en-US" sz="1200" b="0" baseline="0" dirty="0"/>
              <a:t>grants permissions for accessing AWS services to applications that run on the instance or users that are connected to the instance. </a:t>
            </a:r>
          </a:p>
          <a:p>
            <a:pPr marL="171450" lvl="0" indent="-171450" defTabSz="440695">
              <a:buFont typeface="Arial" panose="020B0604020202020204" pitchFamily="34" charset="0"/>
              <a:buChar char="•"/>
              <a:defRPr/>
            </a:pPr>
            <a:endParaRPr lang="en-US" sz="1200" b="0" baseline="0" dirty="0"/>
          </a:p>
          <a:p>
            <a:pPr marL="171450" marR="0" lvl="0" indent="-171450" algn="l" defTabSz="4406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1" baseline="0" dirty="0"/>
              <a:t>User data</a:t>
            </a:r>
            <a:r>
              <a:rPr lang="en-US" sz="1200" b="0" i="0" baseline="0" dirty="0"/>
              <a:t> – </a:t>
            </a:r>
            <a:r>
              <a:rPr lang="en-US" sz="1200" b="0" baseline="0" dirty="0"/>
              <a:t>You can further initialize or customize instance configuration by specifying a </a:t>
            </a:r>
            <a:r>
              <a:rPr lang="en-US" sz="1200" b="0" i="0" baseline="0" dirty="0"/>
              <a:t>user data </a:t>
            </a:r>
            <a:r>
              <a:rPr lang="en-US" sz="1200" b="0" baseline="0" dirty="0"/>
              <a:t>script. This script is automatically executed when the instance is launched. </a:t>
            </a:r>
          </a:p>
          <a:p>
            <a:pPr marL="171450" indent="-171450" defTabSz="440695">
              <a:buFont typeface="Arial" panose="020B0604020202020204" pitchFamily="34" charset="0"/>
              <a:buChar char="•"/>
              <a:defRPr/>
            </a:pPr>
            <a:endParaRPr lang="en-US" sz="1200" b="0" baseline="0" dirty="0"/>
          </a:p>
          <a:p>
            <a:pPr marL="171450" indent="-171450" defTabSz="440695">
              <a:buFont typeface="Arial" panose="020B0604020202020204" pitchFamily="34" charset="0"/>
              <a:buChar char="•"/>
              <a:defRPr/>
            </a:pPr>
            <a:r>
              <a:rPr lang="en-US" sz="1200" b="0" i="1" baseline="0" dirty="0"/>
              <a:t>Storage</a:t>
            </a:r>
            <a:r>
              <a:rPr lang="en-US" sz="1200" dirty="0"/>
              <a:t> –</a:t>
            </a:r>
            <a:r>
              <a:rPr lang="en-US" sz="1200" b="0" baseline="0" dirty="0"/>
              <a:t> You must specify the type of storage that will be used to store the root or boot volume of the instance. </a:t>
            </a:r>
          </a:p>
          <a:p>
            <a:pPr marL="171450" indent="-171450" defTabSz="440695">
              <a:buFont typeface="Arial" panose="020B0604020202020204" pitchFamily="34" charset="0"/>
              <a:buChar char="•"/>
              <a:defRPr/>
            </a:pPr>
            <a:endParaRPr lang="en-US" sz="1200" b="0" baseline="0" dirty="0"/>
          </a:p>
          <a:p>
            <a:pPr marL="171450" indent="-171450" defTabSz="440695">
              <a:buFont typeface="Arial" panose="020B0604020202020204" pitchFamily="34" charset="0"/>
              <a:buChar char="•"/>
              <a:defRPr/>
            </a:pPr>
            <a:r>
              <a:rPr lang="en-US" sz="1200" b="0" i="1" baseline="0" dirty="0"/>
              <a:t>Security group</a:t>
            </a:r>
            <a:r>
              <a:rPr lang="en-US" sz="1200" dirty="0"/>
              <a:t> – </a:t>
            </a:r>
            <a:r>
              <a:rPr lang="en-US" sz="1200" b="0" baseline="0" dirty="0"/>
              <a:t>You must also configure a new </a:t>
            </a:r>
            <a:r>
              <a:rPr lang="en-US" sz="1200" b="0" i="0" baseline="0" dirty="0"/>
              <a:t>security group </a:t>
            </a:r>
            <a:r>
              <a:rPr lang="en-US" sz="1200" b="0" baseline="0" dirty="0"/>
              <a:t>or use an existing one. The security group defines which ports network traffic is allowed on.</a:t>
            </a:r>
          </a:p>
          <a:p>
            <a:pPr marL="171450" indent="-171450" defTabSz="440695">
              <a:buFont typeface="Arial" panose="020B0604020202020204" pitchFamily="34" charset="0"/>
              <a:buChar char="•"/>
              <a:defRPr/>
            </a:pPr>
            <a:endParaRPr lang="en-US" sz="1200" b="0" baseline="0" dirty="0"/>
          </a:p>
          <a:p>
            <a:pPr marL="171450" indent="-171450" defTabSz="440695">
              <a:buFont typeface="Arial" panose="020B0604020202020204" pitchFamily="34" charset="0"/>
              <a:buChar char="•"/>
              <a:defRPr/>
            </a:pPr>
            <a:r>
              <a:rPr lang="en-US" sz="1200" b="0" i="1" baseline="0" dirty="0"/>
              <a:t>Key pair</a:t>
            </a:r>
            <a:r>
              <a:rPr lang="en-US" sz="1200" dirty="0"/>
              <a:t> –</a:t>
            </a:r>
            <a:r>
              <a:rPr lang="en-US" sz="1200" b="0" i="1" baseline="0" dirty="0"/>
              <a:t> </a:t>
            </a:r>
            <a:r>
              <a:rPr lang="en-US" sz="1200" b="0" i="0" baseline="0" dirty="0"/>
              <a:t>A key pair </a:t>
            </a:r>
            <a:r>
              <a:rPr lang="en-US" sz="1200" b="0" baseline="0" dirty="0"/>
              <a:t>is typically also specified at launch. The key pair is used for Secure Shell (SSH) connections or for establishing Remote Desktop Protocol (RDP) access to the instance.</a:t>
            </a:r>
          </a:p>
          <a:p>
            <a:pPr defTabSz="440695">
              <a:defRPr/>
            </a:pPr>
            <a:r>
              <a:rPr lang="en-US" sz="1200" b="0" baseline="0" dirty="0"/>
              <a:t> </a:t>
            </a:r>
          </a:p>
          <a:p>
            <a:endParaRPr lang="en-US" dirty="0"/>
          </a:p>
        </p:txBody>
      </p:sp>
    </p:spTree>
    <p:extLst>
      <p:ext uri="{BB962C8B-B14F-4D97-AF65-F5344CB8AC3E}">
        <p14:creationId xmlns:p14="http://schemas.microsoft.com/office/powerpoint/2010/main" val="890195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440695">
              <a:buFont typeface="Arial" panose="020B0604020202020204" pitchFamily="34" charset="0"/>
              <a:buChar char="•"/>
              <a:defRPr/>
            </a:pPr>
            <a:endParaRPr lang="en-US" sz="1200" b="0" baseline="0" dirty="0"/>
          </a:p>
          <a:p>
            <a:pPr marL="171450" marR="0" lvl="0" indent="-171450" algn="l" defTabSz="4406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1" baseline="0" dirty="0"/>
              <a:t>User data</a:t>
            </a:r>
            <a:r>
              <a:rPr lang="en-US" sz="1200" b="0" i="0" baseline="0" dirty="0"/>
              <a:t> – </a:t>
            </a:r>
            <a:r>
              <a:rPr lang="en-US" sz="1200" b="0" baseline="0" dirty="0"/>
              <a:t>You can further initialize or customize instance configuration by specifying a </a:t>
            </a:r>
            <a:r>
              <a:rPr lang="en-US" sz="1200" b="0" i="0" baseline="0" dirty="0"/>
              <a:t>user data </a:t>
            </a:r>
            <a:r>
              <a:rPr lang="en-US" sz="1200" b="0" baseline="0" dirty="0"/>
              <a:t>script. This script is automatically executed when the instance is launched. </a:t>
            </a:r>
          </a:p>
          <a:p>
            <a:pPr marL="171450" indent="-171450" defTabSz="440695">
              <a:buFont typeface="Arial" panose="020B0604020202020204" pitchFamily="34" charset="0"/>
              <a:buChar char="•"/>
              <a:defRPr/>
            </a:pPr>
            <a:endParaRPr lang="en-US" sz="1200" b="0" baseline="0" dirty="0"/>
          </a:p>
        </p:txBody>
      </p:sp>
    </p:spTree>
    <p:extLst>
      <p:ext uri="{BB962C8B-B14F-4D97-AF65-F5344CB8AC3E}">
        <p14:creationId xmlns:p14="http://schemas.microsoft.com/office/powerpoint/2010/main" val="1216756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48863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454147"/>
          </a:xfrm>
        </p:spPr>
        <p:txBody>
          <a:bodyPr/>
          <a:lstStyle/>
          <a:p>
            <a:r>
              <a:rPr lang="en-US" sz="1100" b="1" dirty="0"/>
              <a:t>Amazon Elastic Block Store (Amazon EBS) </a:t>
            </a:r>
            <a:r>
              <a:rPr lang="en-US" sz="1100" dirty="0"/>
              <a:t>is an easy-to-use, high-performance </a:t>
            </a:r>
            <a:r>
              <a:rPr lang="en-US" sz="1100" b="1" dirty="0"/>
              <a:t>durable block storage </a:t>
            </a:r>
            <a:r>
              <a:rPr lang="en-US" sz="1100" dirty="0"/>
              <a:t>service that is designed to be used with Amazon EC2 for both throughput- and transaction-intensive workloads. With Amazon EBS, you can choose from four different volume types to balance the</a:t>
            </a:r>
            <a:r>
              <a:rPr lang="en-US" sz="1100" baseline="0" dirty="0"/>
              <a:t> </a:t>
            </a:r>
            <a:r>
              <a:rPr lang="en-US" sz="1100" dirty="0"/>
              <a:t>optimal price and performance. You can change volume types or increase volume size without disrupting your critical applications, so you can have cost-effective storage when you need it.</a:t>
            </a:r>
          </a:p>
          <a:p>
            <a:endParaRPr lang="en-US" sz="1100" dirty="0"/>
          </a:p>
          <a:p>
            <a:r>
              <a:rPr lang="en-US" sz="1100" b="1" dirty="0"/>
              <a:t>Amazon EC2 Instance Store </a:t>
            </a:r>
            <a:r>
              <a:rPr lang="en-US" sz="1100" dirty="0"/>
              <a:t>provides ephemeral, or temporary, block-level storage for your instance. This storage is located on disks that are physically attached to the host computer. Instance Store works well when you must temporarily store information that changes frequently, such as buffers, caches, scratch data, and other temporary content.</a:t>
            </a:r>
            <a:r>
              <a:rPr lang="en-US" sz="1100" baseline="0" dirty="0"/>
              <a:t> You can also use Instance Store</a:t>
            </a:r>
            <a:r>
              <a:rPr lang="en-US" sz="1100" dirty="0"/>
              <a:t> for data that is replicated across a fleet of instances, such as a load</a:t>
            </a:r>
            <a:r>
              <a:rPr lang="en-US" sz="1100" baseline="0" dirty="0"/>
              <a:t> </a:t>
            </a:r>
            <a:r>
              <a:rPr lang="en-US" sz="1100" dirty="0"/>
              <a:t>balanced pool of web servers. If the instances are stopped—either because of user error or a malfunction—the data on the instance store will be deleted.</a:t>
            </a:r>
          </a:p>
          <a:p>
            <a:endParaRPr lang="en-US" sz="1100" dirty="0"/>
          </a:p>
          <a:p>
            <a:r>
              <a:rPr lang="en-US" sz="1100" b="1" dirty="0"/>
              <a:t>Amazon Elastic File System (Amazon EFS)</a:t>
            </a:r>
            <a:r>
              <a:rPr lang="en-US" sz="1100" dirty="0"/>
              <a:t> provides a simple, scalable, fully managed elastic Network File System (NFS) file system for use with AWS Cloud services and on-premises resources. It is built to scale on-demand to petabytes without disrupting applications.</a:t>
            </a:r>
            <a:r>
              <a:rPr lang="en-US" sz="1100" baseline="0" dirty="0"/>
              <a:t> It </a:t>
            </a:r>
            <a:r>
              <a:rPr lang="en-US" sz="1100" dirty="0"/>
              <a:t>grows and shrinks automatically as you add and remove files, which reduces the need to provision and manage capacity to accommodate growth.</a:t>
            </a:r>
          </a:p>
          <a:p>
            <a:endParaRPr lang="en-US" sz="1100" dirty="0"/>
          </a:p>
          <a:p>
            <a:r>
              <a:rPr lang="en-US" sz="1100" b="1" dirty="0"/>
              <a:t>Amazon Simple Storage Service (Amazon S3) </a:t>
            </a:r>
            <a:r>
              <a:rPr lang="en-US" sz="1100" dirty="0"/>
              <a:t>is an object storage service that offers scalability, data availability, security, and performance. You</a:t>
            </a:r>
            <a:r>
              <a:rPr lang="en-US" sz="1100" baseline="0" dirty="0"/>
              <a:t> can s</a:t>
            </a:r>
            <a:r>
              <a:rPr lang="en-US" sz="1100" dirty="0"/>
              <a:t>tore and protect any amount of data for a variety of use cases, such as websites, mobile apps, backup and restore, archive, enterprise applications, Internet of Things (IoT)</a:t>
            </a:r>
            <a:r>
              <a:rPr lang="en-US" sz="1100" baseline="0" dirty="0"/>
              <a:t> </a:t>
            </a:r>
            <a:r>
              <a:rPr lang="en-US" sz="1100" dirty="0"/>
              <a:t>devices, and big data analytics.</a:t>
            </a:r>
          </a:p>
        </p:txBody>
      </p:sp>
    </p:spTree>
    <p:extLst>
      <p:ext uri="{BB962C8B-B14F-4D97-AF65-F5344CB8AC3E}">
        <p14:creationId xmlns:p14="http://schemas.microsoft.com/office/powerpoint/2010/main" val="3705083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EE240A7-21DB-4E9A-A372-684C3F38EBE9}" type="datetime1">
              <a:rPr lang="en-US" smtClean="0"/>
              <a:t>7/5/2024</a:t>
            </a:fld>
            <a:endParaRPr lang="en-US"/>
          </a:p>
        </p:txBody>
      </p:sp>
      <p:sp>
        <p:nvSpPr>
          <p:cNvPr id="5" name="Footer Placeholder 4"/>
          <p:cNvSpPr>
            <a:spLocks noGrp="1"/>
          </p:cNvSpPr>
          <p:nvPr>
            <p:ph type="ftr" sz="quarter" idx="11"/>
          </p:nvPr>
        </p:nvSpPr>
        <p:spPr/>
        <p:txBody>
          <a:bodyPr/>
          <a:lstStyle/>
          <a:p>
            <a:r>
              <a:rPr lang="en-US"/>
              <a:t>© 2020, Amazon Web Services, Inc. or its Affiliates. All rights reserved.</a:t>
            </a:r>
          </a:p>
        </p:txBody>
      </p:sp>
      <p:sp>
        <p:nvSpPr>
          <p:cNvPr id="6" name="Slide Number Placeholder 5"/>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3288042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D59D54-22E7-423D-B83A-9E441805216D}" type="datetime1">
              <a:rPr lang="en-US" smtClean="0"/>
              <a:t>7/5/2024</a:t>
            </a:fld>
            <a:endParaRPr lang="en-US"/>
          </a:p>
        </p:txBody>
      </p:sp>
      <p:sp>
        <p:nvSpPr>
          <p:cNvPr id="5" name="Footer Placeholder 4"/>
          <p:cNvSpPr>
            <a:spLocks noGrp="1"/>
          </p:cNvSpPr>
          <p:nvPr>
            <p:ph type="ftr" sz="quarter" idx="11"/>
          </p:nvPr>
        </p:nvSpPr>
        <p:spPr/>
        <p:txBody>
          <a:bodyPr/>
          <a:lstStyle/>
          <a:p>
            <a:r>
              <a:rPr lang="en-US"/>
              <a:t>© 2020, Amazon Web Services, Inc. or its Affiliates. All rights reserved.</a:t>
            </a:r>
          </a:p>
        </p:txBody>
      </p:sp>
      <p:sp>
        <p:nvSpPr>
          <p:cNvPr id="6" name="Slide Number Placeholder 5"/>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1982599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41068A-DD27-483E-AAC0-ACA664BCC585}" type="datetime1">
              <a:rPr lang="en-US" smtClean="0"/>
              <a:t>7/5/2024</a:t>
            </a:fld>
            <a:endParaRPr lang="en-US"/>
          </a:p>
        </p:txBody>
      </p:sp>
      <p:sp>
        <p:nvSpPr>
          <p:cNvPr id="5" name="Footer Placeholder 4"/>
          <p:cNvSpPr>
            <a:spLocks noGrp="1"/>
          </p:cNvSpPr>
          <p:nvPr>
            <p:ph type="ftr" sz="quarter" idx="11"/>
          </p:nvPr>
        </p:nvSpPr>
        <p:spPr/>
        <p:txBody>
          <a:bodyPr/>
          <a:lstStyle/>
          <a:p>
            <a:r>
              <a:rPr lang="en-US"/>
              <a:t>© 2020, Amazon Web Services, Inc. or its Affiliates. All rights reserved.</a:t>
            </a:r>
          </a:p>
        </p:txBody>
      </p:sp>
      <p:sp>
        <p:nvSpPr>
          <p:cNvPr id="6" name="Slide Number Placeholder 5"/>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2938835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2318C4-B4C5-4C56-8480-F17CEAC6BD46}" type="datetime1">
              <a:rPr lang="en-US" smtClean="0"/>
              <a:t>7/5/2024</a:t>
            </a:fld>
            <a:endParaRPr lang="en-US"/>
          </a:p>
        </p:txBody>
      </p:sp>
      <p:sp>
        <p:nvSpPr>
          <p:cNvPr id="5" name="Footer Placeholder 4"/>
          <p:cNvSpPr>
            <a:spLocks noGrp="1"/>
          </p:cNvSpPr>
          <p:nvPr>
            <p:ph type="ftr" sz="quarter" idx="11"/>
          </p:nvPr>
        </p:nvSpPr>
        <p:spPr/>
        <p:txBody>
          <a:bodyPr/>
          <a:lstStyle/>
          <a:p>
            <a:r>
              <a:rPr lang="en-US"/>
              <a:t>© 2020, Amazon Web Services, Inc. or its Affiliates. All rights reserved.</a:t>
            </a:r>
          </a:p>
        </p:txBody>
      </p:sp>
      <p:sp>
        <p:nvSpPr>
          <p:cNvPr id="6" name="Slide Number Placeholder 5"/>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3564737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9DC8AE-E83A-4BD7-9793-4F20E6009172}" type="datetime1">
              <a:rPr lang="en-US" smtClean="0"/>
              <a:t>7/5/2024</a:t>
            </a:fld>
            <a:endParaRPr lang="en-US"/>
          </a:p>
        </p:txBody>
      </p:sp>
      <p:sp>
        <p:nvSpPr>
          <p:cNvPr id="5" name="Footer Placeholder 4"/>
          <p:cNvSpPr>
            <a:spLocks noGrp="1"/>
          </p:cNvSpPr>
          <p:nvPr>
            <p:ph type="ftr" sz="quarter" idx="11"/>
          </p:nvPr>
        </p:nvSpPr>
        <p:spPr/>
        <p:txBody>
          <a:bodyPr/>
          <a:lstStyle/>
          <a:p>
            <a:r>
              <a:rPr lang="en-US"/>
              <a:t>© 2020, Amazon Web Services, Inc. or its Affiliates. All rights reserved.</a:t>
            </a:r>
          </a:p>
        </p:txBody>
      </p:sp>
      <p:sp>
        <p:nvSpPr>
          <p:cNvPr id="6" name="Slide Number Placeholder 5"/>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2438308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D072C82-E065-4D45-A613-066CE4064A6E}" type="datetime1">
              <a:rPr lang="en-US" smtClean="0"/>
              <a:t>7/5/2024</a:t>
            </a:fld>
            <a:endParaRPr lang="en-US"/>
          </a:p>
        </p:txBody>
      </p:sp>
      <p:sp>
        <p:nvSpPr>
          <p:cNvPr id="6" name="Footer Placeholder 5"/>
          <p:cNvSpPr>
            <a:spLocks noGrp="1"/>
          </p:cNvSpPr>
          <p:nvPr>
            <p:ph type="ftr" sz="quarter" idx="11"/>
          </p:nvPr>
        </p:nvSpPr>
        <p:spPr/>
        <p:txBody>
          <a:bodyPr/>
          <a:lstStyle/>
          <a:p>
            <a:r>
              <a:rPr lang="en-US"/>
              <a:t>© 2020, Amazon Web Services, Inc. or its Affiliates. All rights reserved.</a:t>
            </a:r>
          </a:p>
        </p:txBody>
      </p:sp>
      <p:sp>
        <p:nvSpPr>
          <p:cNvPr id="7" name="Slide Number Placeholder 6"/>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3175038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0DCF944-5FB3-4F62-84FC-06AE438F5127}" type="datetime1">
              <a:rPr lang="en-US" smtClean="0"/>
              <a:t>7/5/2024</a:t>
            </a:fld>
            <a:endParaRPr lang="en-US"/>
          </a:p>
        </p:txBody>
      </p:sp>
      <p:sp>
        <p:nvSpPr>
          <p:cNvPr id="8" name="Footer Placeholder 7"/>
          <p:cNvSpPr>
            <a:spLocks noGrp="1"/>
          </p:cNvSpPr>
          <p:nvPr>
            <p:ph type="ftr" sz="quarter" idx="11"/>
          </p:nvPr>
        </p:nvSpPr>
        <p:spPr/>
        <p:txBody>
          <a:bodyPr/>
          <a:lstStyle/>
          <a:p>
            <a:r>
              <a:rPr lang="en-US"/>
              <a:t>© 2020, Amazon Web Services, Inc. or its Affiliates. All rights reserved.</a:t>
            </a:r>
          </a:p>
        </p:txBody>
      </p:sp>
      <p:sp>
        <p:nvSpPr>
          <p:cNvPr id="9" name="Slide Number Placeholder 8"/>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935304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4967BDD-D78B-44E9-B4C8-91083EE59BA0}" type="datetime1">
              <a:rPr lang="en-US" smtClean="0"/>
              <a:t>7/5/2024</a:t>
            </a:fld>
            <a:endParaRPr lang="en-US"/>
          </a:p>
        </p:txBody>
      </p:sp>
      <p:sp>
        <p:nvSpPr>
          <p:cNvPr id="4" name="Footer Placeholder 3"/>
          <p:cNvSpPr>
            <a:spLocks noGrp="1"/>
          </p:cNvSpPr>
          <p:nvPr>
            <p:ph type="ftr" sz="quarter" idx="11"/>
          </p:nvPr>
        </p:nvSpPr>
        <p:spPr/>
        <p:txBody>
          <a:bodyPr/>
          <a:lstStyle/>
          <a:p>
            <a:r>
              <a:rPr lang="en-US"/>
              <a:t>© 2020, Amazon Web Services, Inc. or its Affiliates. All rights reserved.</a:t>
            </a:r>
          </a:p>
        </p:txBody>
      </p:sp>
      <p:sp>
        <p:nvSpPr>
          <p:cNvPr id="5" name="Slide Number Placeholder 4"/>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1710547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7B9374-2035-45A5-9623-16473CFED52F}" type="datetime1">
              <a:rPr lang="en-US" smtClean="0"/>
              <a:t>7/5/2024</a:t>
            </a:fld>
            <a:endParaRPr lang="en-US"/>
          </a:p>
        </p:txBody>
      </p:sp>
      <p:sp>
        <p:nvSpPr>
          <p:cNvPr id="3" name="Footer Placeholder 2"/>
          <p:cNvSpPr>
            <a:spLocks noGrp="1"/>
          </p:cNvSpPr>
          <p:nvPr>
            <p:ph type="ftr" sz="quarter" idx="11"/>
          </p:nvPr>
        </p:nvSpPr>
        <p:spPr/>
        <p:txBody>
          <a:bodyPr/>
          <a:lstStyle/>
          <a:p>
            <a:r>
              <a:rPr lang="en-US"/>
              <a:t>© 2020, Amazon Web Services, Inc. or its Affiliates. All rights reserved.</a:t>
            </a:r>
          </a:p>
        </p:txBody>
      </p:sp>
      <p:sp>
        <p:nvSpPr>
          <p:cNvPr id="4" name="Slide Number Placeholder 3"/>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1604402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4A09E3-E704-44DE-BC1D-4BB0420729BE}" type="datetime1">
              <a:rPr lang="en-US" smtClean="0"/>
              <a:t>7/5/2024</a:t>
            </a:fld>
            <a:endParaRPr lang="en-US"/>
          </a:p>
        </p:txBody>
      </p:sp>
      <p:sp>
        <p:nvSpPr>
          <p:cNvPr id="6" name="Footer Placeholder 5"/>
          <p:cNvSpPr>
            <a:spLocks noGrp="1"/>
          </p:cNvSpPr>
          <p:nvPr>
            <p:ph type="ftr" sz="quarter" idx="11"/>
          </p:nvPr>
        </p:nvSpPr>
        <p:spPr/>
        <p:txBody>
          <a:bodyPr/>
          <a:lstStyle/>
          <a:p>
            <a:r>
              <a:rPr lang="en-US"/>
              <a:t>© 2020, Amazon Web Services, Inc. or its Affiliates. All rights reserved.</a:t>
            </a:r>
          </a:p>
        </p:txBody>
      </p:sp>
      <p:sp>
        <p:nvSpPr>
          <p:cNvPr id="7" name="Slide Number Placeholder 6"/>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2262851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C1E3F5A-6DF9-48E7-8BE3-239CBDDDD53A}" type="datetime1">
              <a:rPr lang="en-US" smtClean="0"/>
              <a:t>7/5/2024</a:t>
            </a:fld>
            <a:endParaRPr lang="en-US"/>
          </a:p>
        </p:txBody>
      </p:sp>
      <p:sp>
        <p:nvSpPr>
          <p:cNvPr id="6" name="Footer Placeholder 5"/>
          <p:cNvSpPr>
            <a:spLocks noGrp="1"/>
          </p:cNvSpPr>
          <p:nvPr>
            <p:ph type="ftr" sz="quarter" idx="11"/>
          </p:nvPr>
        </p:nvSpPr>
        <p:spPr/>
        <p:txBody>
          <a:bodyPr/>
          <a:lstStyle/>
          <a:p>
            <a:r>
              <a:rPr lang="en-US"/>
              <a:t>© 2020, Amazon Web Services, Inc. or its Affiliates. All rights reserved.</a:t>
            </a:r>
          </a:p>
        </p:txBody>
      </p:sp>
      <p:sp>
        <p:nvSpPr>
          <p:cNvPr id="7" name="Slide Number Placeholder 6"/>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1511774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861492-11A5-4C8C-BF0C-38D8A94495FB}" type="datetime1">
              <a:rPr lang="en-US" smtClean="0"/>
              <a:t>7/5/2024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2020, Amazon Web Services, Inc. or its Affiliates. All rights reserved.</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4A71A-A1D7-4D0F-B58A-2B8B2BA762F8}" type="slidenum">
              <a:rPr lang="en-US" smtClean="0"/>
              <a:t>‹#›</a:t>
            </a:fld>
            <a:endParaRPr lang="en-US"/>
          </a:p>
        </p:txBody>
      </p:sp>
    </p:spTree>
    <p:extLst>
      <p:ext uri="{BB962C8B-B14F-4D97-AF65-F5344CB8AC3E}">
        <p14:creationId xmlns:p14="http://schemas.microsoft.com/office/powerpoint/2010/main" val="1730191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61.svg"/><Relationship Id="rId3" Type="http://schemas.openxmlformats.org/officeDocument/2006/relationships/notesSlide" Target="../notesSlides/notesSlide5.xml"/><Relationship Id="rId7" Type="http://schemas.openxmlformats.org/officeDocument/2006/relationships/image" Target="../media/image59.svg"/><Relationship Id="rId12" Type="http://schemas.openxmlformats.org/officeDocument/2006/relationships/image" Target="../media/image60.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58.png"/><Relationship Id="rId11" Type="http://schemas.openxmlformats.org/officeDocument/2006/relationships/image" Target="../media/image30.svg"/><Relationship Id="rId5" Type="http://schemas.openxmlformats.org/officeDocument/2006/relationships/image" Target="../media/image57.svg"/><Relationship Id="rId10" Type="http://schemas.openxmlformats.org/officeDocument/2006/relationships/image" Target="../media/image29.png"/><Relationship Id="rId4" Type="http://schemas.openxmlformats.org/officeDocument/2006/relationships/image" Target="../media/image56.png"/><Relationship Id="rId9" Type="http://schemas.openxmlformats.org/officeDocument/2006/relationships/image" Target="../media/image32.svg"/></Relationships>
</file>

<file path=ppt/slides/_rels/slide11.x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65.svg"/><Relationship Id="rId3" Type="http://schemas.openxmlformats.org/officeDocument/2006/relationships/image" Target="../media/image43.png"/><Relationship Id="rId7" Type="http://schemas.openxmlformats.org/officeDocument/2006/relationships/image" Target="../media/image6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44.sv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32.svg"/></Relationships>
</file>

<file path=ppt/slides/_rels/slide18.xml.rels><?xml version="1.0" encoding="UTF-8" standalone="yes"?>
<Relationships xmlns="http://schemas.openxmlformats.org/package/2006/relationships"><Relationship Id="rId8" Type="http://schemas.openxmlformats.org/officeDocument/2006/relationships/image" Target="../media/image69.svg"/><Relationship Id="rId3" Type="http://schemas.openxmlformats.org/officeDocument/2006/relationships/image" Target="../media/image45.png"/><Relationship Id="rId7" Type="http://schemas.openxmlformats.org/officeDocument/2006/relationships/image" Target="../media/image6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7.svg"/><Relationship Id="rId5" Type="http://schemas.openxmlformats.org/officeDocument/2006/relationships/image" Target="../media/image66.png"/><Relationship Id="rId10" Type="http://schemas.openxmlformats.org/officeDocument/2006/relationships/image" Target="../media/image71.svg"/><Relationship Id="rId4" Type="http://schemas.openxmlformats.org/officeDocument/2006/relationships/image" Target="../media/image46.svg"/><Relationship Id="rId9" Type="http://schemas.openxmlformats.org/officeDocument/2006/relationships/image" Target="../media/image70.png"/></Relationships>
</file>

<file path=ppt/slides/_rels/slide19.xml.rels><?xml version="1.0" encoding="UTF-8" standalone="yes"?>
<Relationships xmlns="http://schemas.openxmlformats.org/package/2006/relationships"><Relationship Id="rId3" Type="http://schemas.openxmlformats.org/officeDocument/2006/relationships/image" Target="../media/image67.svg"/><Relationship Id="rId2" Type="http://schemas.openxmlformats.org/officeDocument/2006/relationships/image" Target="../media/image66.png"/><Relationship Id="rId1" Type="http://schemas.openxmlformats.org/officeDocument/2006/relationships/slideLayout" Target="../slideLayouts/slideLayout2.xml"/><Relationship Id="rId5" Type="http://schemas.openxmlformats.org/officeDocument/2006/relationships/image" Target="../media/image30.sv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notesSlide" Target="../notesSlides/notesSlide1.xml"/><Relationship Id="rId21" Type="http://schemas.openxmlformats.org/officeDocument/2006/relationships/image" Target="../media/image19.svg"/><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5" Type="http://schemas.openxmlformats.org/officeDocument/2006/relationships/image" Target="../media/image23.svg"/><Relationship Id="rId2" Type="http://schemas.openxmlformats.org/officeDocument/2006/relationships/slideLayout" Target="../slideLayouts/slideLayout7.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svg"/><Relationship Id="rId1" Type="http://schemas.openxmlformats.org/officeDocument/2006/relationships/tags" Target="../tags/tag1.xml"/><Relationship Id="rId6" Type="http://schemas.openxmlformats.org/officeDocument/2006/relationships/image" Target="../media/image4.png"/><Relationship Id="rId11" Type="http://schemas.openxmlformats.org/officeDocument/2006/relationships/image" Target="../media/image9.svg"/><Relationship Id="rId24" Type="http://schemas.openxmlformats.org/officeDocument/2006/relationships/image" Target="../media/image22.png"/><Relationship Id="rId5" Type="http://schemas.openxmlformats.org/officeDocument/2006/relationships/image" Target="../media/image3.svg"/><Relationship Id="rId15" Type="http://schemas.openxmlformats.org/officeDocument/2006/relationships/image" Target="../media/image13.svg"/><Relationship Id="rId23" Type="http://schemas.openxmlformats.org/officeDocument/2006/relationships/image" Target="../media/image21.sv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svg"/><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sv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46.svg"/><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image" Target="../media/image45.png"/><Relationship Id="rId5" Type="http://schemas.openxmlformats.org/officeDocument/2006/relationships/image" Target="../media/image32.sv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75.sv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76.png"/></Relationships>
</file>

<file path=ppt/slides/_rels/slide2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7.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8" Type="http://schemas.openxmlformats.org/officeDocument/2006/relationships/image" Target="../media/image34.svg"/><Relationship Id="rId13" Type="http://schemas.openxmlformats.org/officeDocument/2006/relationships/image" Target="../media/image39.png"/><Relationship Id="rId18" Type="http://schemas.openxmlformats.org/officeDocument/2006/relationships/image" Target="../media/image44.svg"/><Relationship Id="rId3" Type="http://schemas.openxmlformats.org/officeDocument/2006/relationships/image" Target="../media/image29.png"/><Relationship Id="rId21" Type="http://schemas.openxmlformats.org/officeDocument/2006/relationships/image" Target="../media/image47.png"/><Relationship Id="rId7" Type="http://schemas.openxmlformats.org/officeDocument/2006/relationships/image" Target="../media/image33.png"/><Relationship Id="rId12" Type="http://schemas.openxmlformats.org/officeDocument/2006/relationships/image" Target="../media/image38.svg"/><Relationship Id="rId17" Type="http://schemas.openxmlformats.org/officeDocument/2006/relationships/image" Target="../media/image43.png"/><Relationship Id="rId2" Type="http://schemas.openxmlformats.org/officeDocument/2006/relationships/notesSlide" Target="../notesSlides/notesSlide3.xml"/><Relationship Id="rId16" Type="http://schemas.openxmlformats.org/officeDocument/2006/relationships/image" Target="../media/image42.svg"/><Relationship Id="rId20" Type="http://schemas.openxmlformats.org/officeDocument/2006/relationships/image" Target="../media/image46.svg"/><Relationship Id="rId1" Type="http://schemas.openxmlformats.org/officeDocument/2006/relationships/slideLayout" Target="../slideLayouts/slideLayout2.xml"/><Relationship Id="rId6" Type="http://schemas.openxmlformats.org/officeDocument/2006/relationships/image" Target="../media/image32.svg"/><Relationship Id="rId11" Type="http://schemas.openxmlformats.org/officeDocument/2006/relationships/image" Target="../media/image37.png"/><Relationship Id="rId24" Type="http://schemas.openxmlformats.org/officeDocument/2006/relationships/image" Target="../media/image50.svg"/><Relationship Id="rId5" Type="http://schemas.openxmlformats.org/officeDocument/2006/relationships/image" Target="../media/image31.png"/><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36.svg"/><Relationship Id="rId19" Type="http://schemas.openxmlformats.org/officeDocument/2006/relationships/image" Target="../media/image45.png"/><Relationship Id="rId4" Type="http://schemas.openxmlformats.org/officeDocument/2006/relationships/image" Target="../media/image30.svg"/><Relationship Id="rId9" Type="http://schemas.openxmlformats.org/officeDocument/2006/relationships/image" Target="../media/image35.png"/><Relationship Id="rId14" Type="http://schemas.openxmlformats.org/officeDocument/2006/relationships/image" Target="../media/image40.svg"/><Relationship Id="rId22" Type="http://schemas.openxmlformats.org/officeDocument/2006/relationships/image" Target="../media/image48.svg"/></Relationships>
</file>

<file path=ppt/slides/_rels/slide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0.sv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55.png"/><Relationship Id="rId4" Type="http://schemas.openxmlformats.org/officeDocument/2006/relationships/image" Target="../media/image5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29464" y="869229"/>
            <a:ext cx="10654301" cy="1416771"/>
          </a:xfrm>
        </p:spPr>
        <p:txBody>
          <a:bodyPr>
            <a:noAutofit/>
          </a:bodyPr>
          <a:lstStyle/>
          <a:p>
            <a:pPr algn="l"/>
            <a:r>
              <a:rPr lang="en-US" sz="3600" b="1" dirty="0">
                <a:solidFill>
                  <a:schemeClr val="accent6">
                    <a:lumMod val="50000"/>
                  </a:schemeClr>
                </a:solidFill>
              </a:rPr>
              <a:t>Cloud Compute Services</a:t>
            </a:r>
          </a:p>
        </p:txBody>
      </p:sp>
      <p:pic>
        <p:nvPicPr>
          <p:cNvPr id="4" name="Picture 3"/>
          <p:cNvPicPr>
            <a:picLocks noChangeAspect="1"/>
          </p:cNvPicPr>
          <p:nvPr/>
        </p:nvPicPr>
        <p:blipFill>
          <a:blip r:embed="rId2"/>
          <a:stretch>
            <a:fillRect/>
          </a:stretch>
        </p:blipFill>
        <p:spPr>
          <a:xfrm>
            <a:off x="1001802" y="1617003"/>
            <a:ext cx="9483436" cy="3137378"/>
          </a:xfrm>
          <a:prstGeom prst="rect">
            <a:avLst/>
          </a:prstGeom>
        </p:spPr>
      </p:pic>
      <p:sp>
        <p:nvSpPr>
          <p:cNvPr id="5" name="Rectangle 4"/>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289191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FC21E-C12C-6D4C-A0F5-0D03AC2FBA36}"/>
              </a:ext>
            </a:extLst>
          </p:cNvPr>
          <p:cNvSpPr>
            <a:spLocks noGrp="1"/>
          </p:cNvSpPr>
          <p:nvPr>
            <p:ph type="title"/>
          </p:nvPr>
        </p:nvSpPr>
        <p:spPr>
          <a:xfrm>
            <a:off x="243192" y="1"/>
            <a:ext cx="11948808" cy="680936"/>
          </a:xfrm>
          <a:solidFill>
            <a:schemeClr val="accent1">
              <a:lumMod val="20000"/>
              <a:lumOff val="80000"/>
            </a:schemeClr>
          </a:solidFill>
        </p:spPr>
        <p:txBody>
          <a:bodyPr>
            <a:normAutofit fontScale="90000"/>
          </a:bodyPr>
          <a:lstStyle/>
          <a:p>
            <a:r>
              <a:rPr lang="en-US" b="1" dirty="0">
                <a:solidFill>
                  <a:schemeClr val="accent6">
                    <a:lumMod val="50000"/>
                  </a:schemeClr>
                </a:solidFill>
              </a:rPr>
              <a:t>Creating a new AMI: Example</a:t>
            </a:r>
          </a:p>
        </p:txBody>
      </p:sp>
      <p:pic>
        <p:nvPicPr>
          <p:cNvPr id="9" name="Content Placeholder 8" descr="Laptop">
            <a:extLst>
              <a:ext uri="{FF2B5EF4-FFF2-40B4-BE49-F238E27FC236}">
                <a16:creationId xmlns:a16="http://schemas.microsoft.com/office/drawing/2014/main" id="{1C8E1992-A47C-8344-8054-297DDF6250AB}"/>
              </a:ext>
            </a:extLst>
          </p:cNvPr>
          <p:cNvPicPr>
            <a:picLocks noGrp="1" noChangeAspect="1"/>
          </p:cNvPicPr>
          <p:nvPr>
            <p:ph idx="1"/>
          </p:nvPr>
        </p:nvPicPr>
        <p:blipFill>
          <a:blip r:embed="rId4">
            <a:extLst>
              <a:ext uri="{96DAC541-7B7A-43D3-8B79-37D633B846F1}">
                <asvg:svgBlip xmlns:asvg="http://schemas.microsoft.com/office/drawing/2016/SVG/main" r:embed="rId5"/>
              </a:ext>
            </a:extLst>
          </a:blip>
          <a:stretch>
            <a:fillRect/>
          </a:stretch>
        </p:blipFill>
        <p:spPr>
          <a:xfrm>
            <a:off x="977935" y="3679640"/>
            <a:ext cx="736600" cy="736600"/>
          </a:xfrm>
        </p:spPr>
      </p:pic>
      <p:grpSp>
        <p:nvGrpSpPr>
          <p:cNvPr id="26" name="Group 25" descr="diagram shows how you can launch an &quot;unmodified&quot; instance from an AMI, manually or via script update the software on that instance, then capture it as a new AMI. You can also copy an AMI to another region.">
            <a:extLst>
              <a:ext uri="{FF2B5EF4-FFF2-40B4-BE49-F238E27FC236}">
                <a16:creationId xmlns:a16="http://schemas.microsoft.com/office/drawing/2014/main" id="{CFC0A698-A0C6-754F-9E82-7D956CBA40BA}"/>
              </a:ext>
            </a:extLst>
          </p:cNvPr>
          <p:cNvGrpSpPr/>
          <p:nvPr/>
        </p:nvGrpSpPr>
        <p:grpSpPr>
          <a:xfrm>
            <a:off x="315739" y="1269215"/>
            <a:ext cx="11208390" cy="4929880"/>
            <a:chOff x="315739" y="1269215"/>
            <a:chExt cx="11208390" cy="4929880"/>
          </a:xfrm>
        </p:grpSpPr>
        <p:pic>
          <p:nvPicPr>
            <p:cNvPr id="66" name="Graphic 65">
              <a:extLst>
                <a:ext uri="{FF2B5EF4-FFF2-40B4-BE49-F238E27FC236}">
                  <a16:creationId xmlns:a16="http://schemas.microsoft.com/office/drawing/2014/main" id="{A71E226E-DD79-8A42-A367-188EFB772C1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997639" y="1280347"/>
              <a:ext cx="330200" cy="330200"/>
            </a:xfrm>
            <a:prstGeom prst="rect">
              <a:avLst/>
            </a:prstGeom>
          </p:spPr>
        </p:pic>
        <p:grpSp>
          <p:nvGrpSpPr>
            <p:cNvPr id="25" name="Group 24">
              <a:extLst>
                <a:ext uri="{FF2B5EF4-FFF2-40B4-BE49-F238E27FC236}">
                  <a16:creationId xmlns:a16="http://schemas.microsoft.com/office/drawing/2014/main" id="{09E8573B-BE56-6841-B55F-6C9528E52479}"/>
                </a:ext>
              </a:extLst>
            </p:cNvPr>
            <p:cNvGrpSpPr/>
            <p:nvPr/>
          </p:nvGrpSpPr>
          <p:grpSpPr>
            <a:xfrm>
              <a:off x="315739" y="1269215"/>
              <a:ext cx="11208390" cy="4929880"/>
              <a:chOff x="315739" y="1269215"/>
              <a:chExt cx="11208390" cy="4929880"/>
            </a:xfrm>
          </p:grpSpPr>
          <p:sp>
            <p:nvSpPr>
              <p:cNvPr id="12" name="TextBox 11">
                <a:extLst>
                  <a:ext uri="{FF2B5EF4-FFF2-40B4-BE49-F238E27FC236}">
                    <a16:creationId xmlns:a16="http://schemas.microsoft.com/office/drawing/2014/main" id="{9E85C031-3350-3248-AEB4-CFFAA0CF8318}"/>
                  </a:ext>
                </a:extLst>
              </p:cNvPr>
              <p:cNvSpPr txBox="1"/>
              <p:nvPr/>
            </p:nvSpPr>
            <p:spPr>
              <a:xfrm>
                <a:off x="315739" y="4301281"/>
                <a:ext cx="1766964" cy="584775"/>
              </a:xfrm>
              <a:prstGeom prst="rect">
                <a:avLst/>
              </a:prstGeom>
              <a:noFill/>
            </p:spPr>
            <p:txBody>
              <a:bodyPr wrap="square" rtlCol="0">
                <a:spAutoFit/>
              </a:bodyPr>
              <a:lstStyle/>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(Optional) Import</a:t>
                </a:r>
              </a:p>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a virtual machine</a:t>
                </a:r>
              </a:p>
            </p:txBody>
          </p:sp>
          <p:grpSp>
            <p:nvGrpSpPr>
              <p:cNvPr id="23" name="Group 22">
                <a:extLst>
                  <a:ext uri="{FF2B5EF4-FFF2-40B4-BE49-F238E27FC236}">
                    <a16:creationId xmlns:a16="http://schemas.microsoft.com/office/drawing/2014/main" id="{1CDC960C-30FF-3145-BE03-CE2C59AA59A4}"/>
                  </a:ext>
                </a:extLst>
              </p:cNvPr>
              <p:cNvGrpSpPr/>
              <p:nvPr/>
            </p:nvGrpSpPr>
            <p:grpSpPr>
              <a:xfrm>
                <a:off x="1138137" y="1269215"/>
                <a:ext cx="10385992" cy="4929880"/>
                <a:chOff x="1138137" y="1269215"/>
                <a:chExt cx="10385992" cy="4929880"/>
              </a:xfrm>
            </p:grpSpPr>
            <p:cxnSp>
              <p:nvCxnSpPr>
                <p:cNvPr id="11" name="Straight Arrow Connector 10">
                  <a:extLst>
                    <a:ext uri="{FF2B5EF4-FFF2-40B4-BE49-F238E27FC236}">
                      <a16:creationId xmlns:a16="http://schemas.microsoft.com/office/drawing/2014/main" id="{020EBD09-D16C-3E4B-B3ED-A1E97A18F4C7}"/>
                    </a:ext>
                  </a:extLst>
                </p:cNvPr>
                <p:cNvCxnSpPr>
                  <a:cxnSpLocks/>
                  <a:stCxn id="9" idx="3"/>
                  <a:endCxn id="6" idx="1"/>
                </p:cNvCxnSpPr>
                <p:nvPr/>
              </p:nvCxnSpPr>
              <p:spPr>
                <a:xfrm>
                  <a:off x="1714535" y="4047940"/>
                  <a:ext cx="148003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37F262F7-9B2B-2B47-BE62-1F3541482729}"/>
                    </a:ext>
                  </a:extLst>
                </p:cNvPr>
                <p:cNvGrpSpPr/>
                <p:nvPr/>
              </p:nvGrpSpPr>
              <p:grpSpPr>
                <a:xfrm>
                  <a:off x="1138137" y="1269215"/>
                  <a:ext cx="10385992" cy="4929880"/>
                  <a:chOff x="1138137" y="1269215"/>
                  <a:chExt cx="10385992" cy="4929880"/>
                </a:xfrm>
              </p:grpSpPr>
              <p:sp>
                <p:nvSpPr>
                  <p:cNvPr id="19" name="TextBox 18">
                    <a:extLst>
                      <a:ext uri="{FF2B5EF4-FFF2-40B4-BE49-F238E27FC236}">
                        <a16:creationId xmlns:a16="http://schemas.microsoft.com/office/drawing/2014/main" id="{7A421FBC-1BF2-0944-8C78-D5D8AB066103}"/>
                      </a:ext>
                    </a:extLst>
                  </p:cNvPr>
                  <p:cNvSpPr txBox="1"/>
                  <p:nvPr/>
                </p:nvSpPr>
                <p:spPr>
                  <a:xfrm>
                    <a:off x="1138137" y="2430397"/>
                    <a:ext cx="2068150" cy="830997"/>
                  </a:xfrm>
                  <a:prstGeom prst="rect">
                    <a:avLst/>
                  </a:prstGeom>
                  <a:noFill/>
                </p:spPr>
                <p:txBody>
                  <a:bodyPr wrap="square" rtlCol="0">
                    <a:spAutoFit/>
                  </a:bodyPr>
                  <a:lstStyle/>
                  <a:p>
                    <a:pPr algn="r"/>
                    <a: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t>Quick Start </a:t>
                    </a: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or other</a:t>
                    </a:r>
                  </a:p>
                  <a:p>
                    <a:pPr algn="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existing AMI</a:t>
                    </a:r>
                  </a:p>
                </p:txBody>
              </p:sp>
              <p:grpSp>
                <p:nvGrpSpPr>
                  <p:cNvPr id="16" name="Group 15">
                    <a:extLst>
                      <a:ext uri="{FF2B5EF4-FFF2-40B4-BE49-F238E27FC236}">
                        <a16:creationId xmlns:a16="http://schemas.microsoft.com/office/drawing/2014/main" id="{E66D16C6-D65A-474A-982E-9915CDD7C652}"/>
                      </a:ext>
                    </a:extLst>
                  </p:cNvPr>
                  <p:cNvGrpSpPr/>
                  <p:nvPr/>
                </p:nvGrpSpPr>
                <p:grpSpPr>
                  <a:xfrm>
                    <a:off x="1986513" y="1269215"/>
                    <a:ext cx="9537616" cy="4929880"/>
                    <a:chOff x="1986513" y="1269215"/>
                    <a:chExt cx="9537616" cy="4929880"/>
                  </a:xfrm>
                </p:grpSpPr>
                <p:sp>
                  <p:nvSpPr>
                    <p:cNvPr id="67" name="Rectangle 66">
                      <a:extLst>
                        <a:ext uri="{FF2B5EF4-FFF2-40B4-BE49-F238E27FC236}">
                          <a16:creationId xmlns:a16="http://schemas.microsoft.com/office/drawing/2014/main" id="{51D747B1-D5C6-2D46-9ACD-852737814D3F}"/>
                        </a:ext>
                      </a:extLst>
                    </p:cNvPr>
                    <p:cNvSpPr/>
                    <p:nvPr/>
                  </p:nvSpPr>
                  <p:spPr>
                    <a:xfrm>
                      <a:off x="1986513" y="1269215"/>
                      <a:ext cx="9537616" cy="49298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600" dirty="0">
                          <a:ln w="0"/>
                          <a:solidFill>
                            <a:sysClr val="windowText" lastClr="000000"/>
                          </a:solidFill>
                        </a:rPr>
                        <a:t>AWS Cloud</a:t>
                      </a:r>
                    </a:p>
                  </p:txBody>
                </p:sp>
                <p:grpSp>
                  <p:nvGrpSpPr>
                    <p:cNvPr id="13" name="Group 12">
                      <a:extLst>
                        <a:ext uri="{FF2B5EF4-FFF2-40B4-BE49-F238E27FC236}">
                          <a16:creationId xmlns:a16="http://schemas.microsoft.com/office/drawing/2014/main" id="{B2C7AEFE-1159-794A-B58F-4732F049202C}"/>
                        </a:ext>
                      </a:extLst>
                    </p:cNvPr>
                    <p:cNvGrpSpPr/>
                    <p:nvPr/>
                  </p:nvGrpSpPr>
                  <p:grpSpPr>
                    <a:xfrm>
                      <a:off x="2935210" y="1691307"/>
                      <a:ext cx="8427555" cy="4401926"/>
                      <a:chOff x="2935210" y="1691307"/>
                      <a:chExt cx="8427555" cy="4401926"/>
                    </a:xfrm>
                  </p:grpSpPr>
                  <p:pic>
                    <p:nvPicPr>
                      <p:cNvPr id="6" name="Graphic 5">
                        <a:extLst>
                          <a:ext uri="{FF2B5EF4-FFF2-40B4-BE49-F238E27FC236}">
                            <a16:creationId xmlns:a16="http://schemas.microsoft.com/office/drawing/2014/main" id="{E6AE7E77-BB91-E340-916B-0EE2446A36E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94567" y="3812990"/>
                        <a:ext cx="469900" cy="469900"/>
                      </a:xfrm>
                      <a:prstGeom prst="rect">
                        <a:avLst/>
                      </a:prstGeom>
                    </p:spPr>
                  </p:pic>
                  <p:sp>
                    <p:nvSpPr>
                      <p:cNvPr id="7" name="TextBox 6">
                        <a:extLst>
                          <a:ext uri="{FF2B5EF4-FFF2-40B4-BE49-F238E27FC236}">
                            <a16:creationId xmlns:a16="http://schemas.microsoft.com/office/drawing/2014/main" id="{546CD2BD-3FEF-B643-A3FD-7320952A05C0}"/>
                          </a:ext>
                        </a:extLst>
                      </p:cNvPr>
                      <p:cNvSpPr txBox="1"/>
                      <p:nvPr/>
                    </p:nvSpPr>
                    <p:spPr>
                      <a:xfrm>
                        <a:off x="2935210" y="4282890"/>
                        <a:ext cx="988614" cy="338554"/>
                      </a:xfrm>
                      <a:prstGeom prst="rect">
                        <a:avLst/>
                      </a:prstGeom>
                      <a:noFill/>
                    </p:spPr>
                    <p:txBody>
                      <a:bodyPr wrap="square" rtlCol="0">
                        <a:spAutoFit/>
                      </a:bodyPr>
                      <a:lstStyle/>
                      <a:p>
                        <a:pPr algn="ctr"/>
                        <a:r>
                          <a:rPr lang="en-US" sz="1600" dirty="0"/>
                          <a:t>MyAMI</a:t>
                        </a:r>
                      </a:p>
                    </p:txBody>
                  </p:sp>
                  <p:cxnSp>
                    <p:nvCxnSpPr>
                      <p:cNvPr id="14" name="Straight Arrow Connector 13">
                        <a:extLst>
                          <a:ext uri="{FF2B5EF4-FFF2-40B4-BE49-F238E27FC236}">
                            <a16:creationId xmlns:a16="http://schemas.microsoft.com/office/drawing/2014/main" id="{F7B26E2C-1AC1-2243-8B64-5AE21A16B3BF}"/>
                          </a:ext>
                        </a:extLst>
                      </p:cNvPr>
                      <p:cNvCxnSpPr>
                        <a:cxnSpLocks/>
                        <a:stCxn id="6" idx="3"/>
                        <a:endCxn id="20" idx="1"/>
                      </p:cNvCxnSpPr>
                      <p:nvPr/>
                    </p:nvCxnSpPr>
                    <p:spPr>
                      <a:xfrm flipV="1">
                        <a:off x="3664467" y="3398047"/>
                        <a:ext cx="1862237" cy="649893"/>
                      </a:xfrm>
                      <a:prstGeom prst="bentConnector3">
                        <a:avLst>
                          <a:gd name="adj1" fmla="val 28337"/>
                        </a:avLst>
                      </a:prstGeom>
                      <a:ln w="28575">
                        <a:tailEnd type="triangle" w="lg"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51313C9-D2FD-2D4D-A843-A745AE8B12F1}"/>
                          </a:ext>
                        </a:extLst>
                      </p:cNvPr>
                      <p:cNvSpPr txBox="1"/>
                      <p:nvPr/>
                    </p:nvSpPr>
                    <p:spPr>
                      <a:xfrm>
                        <a:off x="4226552" y="2821751"/>
                        <a:ext cx="1464129" cy="584775"/>
                      </a:xfrm>
                      <a:prstGeom prst="rect">
                        <a:avLst/>
                      </a:prstGeom>
                      <a:noFill/>
                    </p:spPr>
                    <p:txBody>
                      <a:bodyPr wrap="square" rtlCol="0">
                        <a:spAutoFit/>
                      </a:bodyPr>
                      <a:lstStyle/>
                      <a:p>
                        <a:pPr algn="ctr"/>
                        <a:r>
                          <a:rPr lang="en-US" sz="1600" b="1" dirty="0">
                            <a:solidFill>
                              <a:srgbClr val="2D75E7"/>
                            </a:solidFill>
                            <a:latin typeface="Amazon Ember Light" panose="020B0403020204020204" pitchFamily="34" charset="0"/>
                            <a:ea typeface="Amazon Ember Light" panose="020B0403020204020204" pitchFamily="34" charset="0"/>
                            <a:cs typeface="Amazon Ember Light" panose="020B0403020204020204" pitchFamily="34" charset="0"/>
                          </a:rPr>
                          <a:t>Launch</a:t>
                        </a:r>
                        <a:r>
                          <a:rPr lang="en-US" sz="1600" dirty="0">
                            <a:solidFill>
                              <a:srgbClr val="2D75E7"/>
                            </a:solidFill>
                            <a:latin typeface="Amazon Ember Light" panose="020B0403020204020204" pitchFamily="34" charset="0"/>
                            <a:ea typeface="Amazon Ember Light" panose="020B0403020204020204" pitchFamily="34" charset="0"/>
                            <a:cs typeface="Amazon Ember Light" panose="020B0403020204020204" pitchFamily="34" charset="0"/>
                          </a:rPr>
                          <a:t> an instance</a:t>
                        </a:r>
                      </a:p>
                    </p:txBody>
                  </p:sp>
                  <p:pic>
                    <p:nvPicPr>
                      <p:cNvPr id="17" name="Graphic 16">
                        <a:extLst>
                          <a:ext uri="{FF2B5EF4-FFF2-40B4-BE49-F238E27FC236}">
                            <a16:creationId xmlns:a16="http://schemas.microsoft.com/office/drawing/2014/main" id="{C0E2041F-B11A-234B-BA3D-D65768812DE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94567" y="2583191"/>
                        <a:ext cx="469900" cy="469900"/>
                      </a:xfrm>
                      <a:prstGeom prst="rect">
                        <a:avLst/>
                      </a:prstGeom>
                    </p:spPr>
                  </p:pic>
                  <p:sp>
                    <p:nvSpPr>
                      <p:cNvPr id="18" name="TextBox 17">
                        <a:extLst>
                          <a:ext uri="{FF2B5EF4-FFF2-40B4-BE49-F238E27FC236}">
                            <a16:creationId xmlns:a16="http://schemas.microsoft.com/office/drawing/2014/main" id="{AE2F8747-E903-EC4C-B6B8-B673998B1C4F}"/>
                          </a:ext>
                        </a:extLst>
                      </p:cNvPr>
                      <p:cNvSpPr txBox="1"/>
                      <p:nvPr/>
                    </p:nvSpPr>
                    <p:spPr>
                      <a:xfrm>
                        <a:off x="2935210" y="3059493"/>
                        <a:ext cx="988614" cy="584775"/>
                      </a:xfrm>
                      <a:prstGeom prst="rect">
                        <a:avLst/>
                      </a:prstGeom>
                      <a:noFill/>
                    </p:spPr>
                    <p:txBody>
                      <a:bodyPr wrap="square" rtlCol="0">
                        <a:spAutoFit/>
                      </a:bodyPr>
                      <a:lstStyle/>
                      <a:p>
                        <a:pPr algn="ctr"/>
                        <a:r>
                          <a:rPr lang="en-US" sz="1600" dirty="0"/>
                          <a:t>Starter</a:t>
                        </a:r>
                        <a:br>
                          <a:rPr lang="en-US" sz="1600" dirty="0"/>
                        </a:br>
                        <a:r>
                          <a:rPr lang="en-US" sz="1600" dirty="0"/>
                          <a:t>AMI</a:t>
                        </a:r>
                      </a:p>
                    </p:txBody>
                  </p:sp>
                  <p:pic>
                    <p:nvPicPr>
                      <p:cNvPr id="20" name="Graphic 19">
                        <a:extLst>
                          <a:ext uri="{FF2B5EF4-FFF2-40B4-BE49-F238E27FC236}">
                            <a16:creationId xmlns:a16="http://schemas.microsoft.com/office/drawing/2014/main" id="{B8C5075C-37A6-C24C-8551-71992CEDC07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526704" y="3163097"/>
                        <a:ext cx="469900" cy="469900"/>
                      </a:xfrm>
                      <a:prstGeom prst="rect">
                        <a:avLst/>
                      </a:prstGeom>
                    </p:spPr>
                  </p:pic>
                  <p:cxnSp>
                    <p:nvCxnSpPr>
                      <p:cNvPr id="22" name="Straight Arrow Connector 13">
                        <a:extLst>
                          <a:ext uri="{FF2B5EF4-FFF2-40B4-BE49-F238E27FC236}">
                            <a16:creationId xmlns:a16="http://schemas.microsoft.com/office/drawing/2014/main" id="{1A958301-1A86-5840-9CF9-E9D99C0F9FFE}"/>
                          </a:ext>
                        </a:extLst>
                      </p:cNvPr>
                      <p:cNvCxnSpPr>
                        <a:cxnSpLocks/>
                        <a:stCxn id="17" idx="3"/>
                        <a:endCxn id="20" idx="1"/>
                      </p:cNvCxnSpPr>
                      <p:nvPr/>
                    </p:nvCxnSpPr>
                    <p:spPr>
                      <a:xfrm>
                        <a:off x="3664467" y="2818141"/>
                        <a:ext cx="1862237" cy="579906"/>
                      </a:xfrm>
                      <a:prstGeom prst="bentConnector3">
                        <a:avLst>
                          <a:gd name="adj1" fmla="val 28337"/>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37" name="Graphic 36">
                        <a:extLst>
                          <a:ext uri="{FF2B5EF4-FFF2-40B4-BE49-F238E27FC236}">
                            <a16:creationId xmlns:a16="http://schemas.microsoft.com/office/drawing/2014/main" id="{E9AABAE5-8871-2C48-99DD-55DD8DDFD64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364071" y="3144912"/>
                        <a:ext cx="469900" cy="469900"/>
                      </a:xfrm>
                      <a:prstGeom prst="rect">
                        <a:avLst/>
                      </a:prstGeom>
                    </p:spPr>
                  </p:pic>
                  <p:cxnSp>
                    <p:nvCxnSpPr>
                      <p:cNvPr id="38" name="Straight Arrow Connector 13">
                        <a:extLst>
                          <a:ext uri="{FF2B5EF4-FFF2-40B4-BE49-F238E27FC236}">
                            <a16:creationId xmlns:a16="http://schemas.microsoft.com/office/drawing/2014/main" id="{E6855DF9-DF35-5C40-858D-919D692720DA}"/>
                          </a:ext>
                        </a:extLst>
                      </p:cNvPr>
                      <p:cNvCxnSpPr>
                        <a:cxnSpLocks/>
                        <a:stCxn id="20" idx="3"/>
                      </p:cNvCxnSpPr>
                      <p:nvPr/>
                    </p:nvCxnSpPr>
                    <p:spPr>
                      <a:xfrm flipV="1">
                        <a:off x="5996604" y="3381618"/>
                        <a:ext cx="2367467" cy="0"/>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A3E308F-39F9-6D4D-8228-D56FBEF84E84}"/>
                          </a:ext>
                        </a:extLst>
                      </p:cNvPr>
                      <p:cNvSpPr txBox="1"/>
                      <p:nvPr/>
                    </p:nvSpPr>
                    <p:spPr>
                      <a:xfrm>
                        <a:off x="5492493" y="1792449"/>
                        <a:ext cx="3456953" cy="1323439"/>
                      </a:xfrm>
                      <a:prstGeom prst="rect">
                        <a:avLst/>
                      </a:prstGeom>
                      <a:noFill/>
                    </p:spPr>
                    <p:txBody>
                      <a:bodyPr wrap="square" rtlCol="0">
                        <a:spAutoFit/>
                      </a:bodyPr>
                      <a:lstStyle/>
                      <a:p>
                        <a:pPr algn="ctr"/>
                        <a:r>
                          <a:rPr lang="en-US" sz="1600" dirty="0">
                            <a:solidFill>
                              <a:srgbClr val="2D75E7"/>
                            </a:solidFill>
                            <a:latin typeface="Amazon Ember Light" panose="020B0403020204020204" pitchFamily="34" charset="0"/>
                            <a:ea typeface="Amazon Ember Light" panose="020B0403020204020204" pitchFamily="34" charset="0"/>
                            <a:cs typeface="Amazon Ember Light" panose="020B0403020204020204" pitchFamily="34" charset="0"/>
                          </a:rPr>
                          <a:t>Connect to the instance and manually modify it </a:t>
                        </a:r>
                        <a:r>
                          <a:rPr lang="en-US" sz="1600" u="sng" dirty="0">
                            <a:solidFill>
                              <a:srgbClr val="2D75E7"/>
                            </a:solidFill>
                            <a:latin typeface="Amazon Ember Light" panose="020B0403020204020204" pitchFamily="34" charset="0"/>
                            <a:ea typeface="Amazon Ember Light" panose="020B0403020204020204" pitchFamily="34" charset="0"/>
                            <a:cs typeface="Amazon Ember Light" panose="020B0403020204020204" pitchFamily="34" charset="0"/>
                          </a:rPr>
                          <a:t>or</a:t>
                        </a:r>
                        <a:r>
                          <a:rPr lang="en-US" sz="1600" dirty="0">
                            <a:solidFill>
                              <a:srgbClr val="2D75E7"/>
                            </a:solidFill>
                            <a:latin typeface="Amazon Ember Light" panose="020B0403020204020204" pitchFamily="34" charset="0"/>
                            <a:ea typeface="Amazon Ember Light" panose="020B0403020204020204" pitchFamily="34" charset="0"/>
                            <a:cs typeface="Amazon Ember Light" panose="020B0403020204020204" pitchFamily="34" charset="0"/>
                          </a:rPr>
                          <a:t> run a script that modifies the instance (for example, upgrade installed software)</a:t>
                        </a:r>
                      </a:p>
                    </p:txBody>
                  </p:sp>
                  <p:sp>
                    <p:nvSpPr>
                      <p:cNvPr id="45" name="TextBox 44">
                        <a:extLst>
                          <a:ext uri="{FF2B5EF4-FFF2-40B4-BE49-F238E27FC236}">
                            <a16:creationId xmlns:a16="http://schemas.microsoft.com/office/drawing/2014/main" id="{3CF16551-E1B3-054F-8484-89179D52A74B}"/>
                          </a:ext>
                        </a:extLst>
                      </p:cNvPr>
                      <p:cNvSpPr txBox="1"/>
                      <p:nvPr/>
                    </p:nvSpPr>
                    <p:spPr>
                      <a:xfrm>
                        <a:off x="5153043" y="3612838"/>
                        <a:ext cx="1241030" cy="584775"/>
                      </a:xfrm>
                      <a:prstGeom prst="rect">
                        <a:avLst/>
                      </a:prstGeom>
                      <a:noFill/>
                    </p:spPr>
                    <p:txBody>
                      <a:bodyPr wrap="square" rtlCol="0">
                        <a:spAutoFit/>
                      </a:bodyPr>
                      <a:lstStyle/>
                      <a:p>
                        <a:pPr algn="ctr"/>
                        <a:r>
                          <a:rPr lang="en-US" sz="1600" dirty="0"/>
                          <a:t>Unmodified</a:t>
                        </a:r>
                      </a:p>
                      <a:p>
                        <a:pPr algn="ctr"/>
                        <a:r>
                          <a:rPr lang="en-US" sz="1600" dirty="0"/>
                          <a:t>Instance</a:t>
                        </a:r>
                      </a:p>
                    </p:txBody>
                  </p:sp>
                  <p:sp>
                    <p:nvSpPr>
                      <p:cNvPr id="46" name="TextBox 45">
                        <a:extLst>
                          <a:ext uri="{FF2B5EF4-FFF2-40B4-BE49-F238E27FC236}">
                            <a16:creationId xmlns:a16="http://schemas.microsoft.com/office/drawing/2014/main" id="{F3617422-825F-D34D-B660-F0B5BC25F4A6}"/>
                          </a:ext>
                        </a:extLst>
                      </p:cNvPr>
                      <p:cNvSpPr txBox="1"/>
                      <p:nvPr/>
                    </p:nvSpPr>
                    <p:spPr>
                      <a:xfrm>
                        <a:off x="8104714" y="3577741"/>
                        <a:ext cx="988614" cy="584775"/>
                      </a:xfrm>
                      <a:prstGeom prst="rect">
                        <a:avLst/>
                      </a:prstGeom>
                      <a:noFill/>
                    </p:spPr>
                    <p:txBody>
                      <a:bodyPr wrap="square" rtlCol="0">
                        <a:spAutoFit/>
                      </a:bodyPr>
                      <a:lstStyle/>
                      <a:p>
                        <a:pPr algn="ctr"/>
                        <a:r>
                          <a:rPr lang="en-US" sz="1600" dirty="0"/>
                          <a:t>Modified</a:t>
                        </a:r>
                      </a:p>
                      <a:p>
                        <a:pPr algn="ctr"/>
                        <a:r>
                          <a:rPr lang="en-US" sz="1600" dirty="0"/>
                          <a:t>Instance</a:t>
                        </a:r>
                      </a:p>
                    </p:txBody>
                  </p:sp>
                  <p:pic>
                    <p:nvPicPr>
                      <p:cNvPr id="50" name="Graphic 49">
                        <a:extLst>
                          <a:ext uri="{FF2B5EF4-FFF2-40B4-BE49-F238E27FC236}">
                            <a16:creationId xmlns:a16="http://schemas.microsoft.com/office/drawing/2014/main" id="{8AFE4C3B-5866-C545-B43F-2BD378AF9DF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268377" y="3144912"/>
                        <a:ext cx="469900" cy="469900"/>
                      </a:xfrm>
                      <a:prstGeom prst="rect">
                        <a:avLst/>
                      </a:prstGeom>
                    </p:spPr>
                  </p:pic>
                  <p:sp>
                    <p:nvSpPr>
                      <p:cNvPr id="51" name="TextBox 50">
                        <a:extLst>
                          <a:ext uri="{FF2B5EF4-FFF2-40B4-BE49-F238E27FC236}">
                            <a16:creationId xmlns:a16="http://schemas.microsoft.com/office/drawing/2014/main" id="{1307E494-C86F-E740-A679-EE24D341217B}"/>
                          </a:ext>
                        </a:extLst>
                      </p:cNvPr>
                      <p:cNvSpPr txBox="1"/>
                      <p:nvPr/>
                    </p:nvSpPr>
                    <p:spPr>
                      <a:xfrm>
                        <a:off x="10009020" y="3639399"/>
                        <a:ext cx="988614" cy="584775"/>
                      </a:xfrm>
                      <a:prstGeom prst="rect">
                        <a:avLst/>
                      </a:prstGeom>
                      <a:noFill/>
                    </p:spPr>
                    <p:txBody>
                      <a:bodyPr wrap="square" rtlCol="0">
                        <a:spAutoFit/>
                      </a:bodyPr>
                      <a:lstStyle/>
                      <a:p>
                        <a:pPr algn="ctr"/>
                        <a:r>
                          <a:rPr lang="en-US" sz="1600" dirty="0"/>
                          <a:t>New </a:t>
                        </a:r>
                        <a:br>
                          <a:rPr lang="en-US" sz="1600" dirty="0"/>
                        </a:br>
                        <a:r>
                          <a:rPr lang="en-US" sz="1600" dirty="0"/>
                          <a:t>AMI</a:t>
                        </a:r>
                      </a:p>
                    </p:txBody>
                  </p:sp>
                  <p:cxnSp>
                    <p:nvCxnSpPr>
                      <p:cNvPr id="52" name="Straight Arrow Connector 13">
                        <a:extLst>
                          <a:ext uri="{FF2B5EF4-FFF2-40B4-BE49-F238E27FC236}">
                            <a16:creationId xmlns:a16="http://schemas.microsoft.com/office/drawing/2014/main" id="{3376D86C-A3CB-DA48-A834-E77377FF64DC}"/>
                          </a:ext>
                        </a:extLst>
                      </p:cNvPr>
                      <p:cNvCxnSpPr>
                        <a:cxnSpLocks/>
                        <a:endCxn id="50" idx="1"/>
                      </p:cNvCxnSpPr>
                      <p:nvPr/>
                    </p:nvCxnSpPr>
                    <p:spPr>
                      <a:xfrm flipV="1">
                        <a:off x="8818544" y="3379862"/>
                        <a:ext cx="1449833" cy="0"/>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9E1AADD9-7230-9F49-8E07-6244F6F19C6E}"/>
                          </a:ext>
                        </a:extLst>
                      </p:cNvPr>
                      <p:cNvSpPr txBox="1"/>
                      <p:nvPr/>
                    </p:nvSpPr>
                    <p:spPr>
                      <a:xfrm>
                        <a:off x="8955498" y="2776551"/>
                        <a:ext cx="1191352" cy="584775"/>
                      </a:xfrm>
                      <a:prstGeom prst="rect">
                        <a:avLst/>
                      </a:prstGeom>
                      <a:noFill/>
                    </p:spPr>
                    <p:txBody>
                      <a:bodyPr wrap="none" rtlCol="0">
                        <a:spAutoFit/>
                      </a:bodyPr>
                      <a:lstStyle/>
                      <a:p>
                        <a:pPr algn="ctr"/>
                        <a:r>
                          <a:rPr lang="en-US" sz="1600" b="1" dirty="0">
                            <a:solidFill>
                              <a:srgbClr val="2D75E7"/>
                            </a:solidFill>
                            <a:latin typeface="Amazon Ember Light" panose="020B0403020204020204" pitchFamily="34" charset="0"/>
                            <a:ea typeface="Amazon Ember Light" panose="020B0403020204020204" pitchFamily="34" charset="0"/>
                            <a:cs typeface="Amazon Ember Light" panose="020B0403020204020204" pitchFamily="34" charset="0"/>
                          </a:rPr>
                          <a:t>Capture</a:t>
                        </a:r>
                        <a:r>
                          <a:rPr lang="en-US" sz="1600" dirty="0">
                            <a:solidFill>
                              <a:srgbClr val="2D75E7"/>
                            </a:solidFill>
                            <a:latin typeface="Amazon Ember Light" panose="020B0403020204020204" pitchFamily="34" charset="0"/>
                            <a:ea typeface="Amazon Ember Light" panose="020B0403020204020204" pitchFamily="34" charset="0"/>
                            <a:cs typeface="Amazon Ember Light" panose="020B0403020204020204" pitchFamily="34" charset="0"/>
                          </a:rPr>
                          <a:t> as </a:t>
                        </a:r>
                        <a:br>
                          <a:rPr lang="en-US" sz="1600" dirty="0">
                            <a:solidFill>
                              <a:srgbClr val="2D75E7"/>
                            </a:solidFill>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dirty="0">
                            <a:solidFill>
                              <a:srgbClr val="2D75E7"/>
                            </a:solidFill>
                            <a:latin typeface="Amazon Ember Light" panose="020B0403020204020204" pitchFamily="34" charset="0"/>
                            <a:ea typeface="Amazon Ember Light" panose="020B0403020204020204" pitchFamily="34" charset="0"/>
                            <a:cs typeface="Amazon Ember Light" panose="020B0403020204020204" pitchFamily="34" charset="0"/>
                          </a:rPr>
                          <a:t>a new AMI</a:t>
                        </a:r>
                      </a:p>
                    </p:txBody>
                  </p:sp>
                  <p:sp>
                    <p:nvSpPr>
                      <p:cNvPr id="55" name="Rectangle 54">
                        <a:extLst>
                          <a:ext uri="{FF2B5EF4-FFF2-40B4-BE49-F238E27FC236}">
                            <a16:creationId xmlns:a16="http://schemas.microsoft.com/office/drawing/2014/main" id="{C95115EA-2A94-3641-86E4-CF917D02A90C}"/>
                          </a:ext>
                        </a:extLst>
                      </p:cNvPr>
                      <p:cNvSpPr/>
                      <p:nvPr/>
                    </p:nvSpPr>
                    <p:spPr>
                      <a:xfrm>
                        <a:off x="2997160" y="1691308"/>
                        <a:ext cx="8365605" cy="2930136"/>
                      </a:xfrm>
                      <a:prstGeom prst="rect">
                        <a:avLst/>
                      </a:prstGeom>
                      <a:noFill/>
                      <a:ln w="12700">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600" b="1" dirty="0">
                            <a:solidFill>
                              <a:schemeClr val="accent3"/>
                            </a:solidFill>
                          </a:rPr>
                          <a:t>Region A</a:t>
                        </a:r>
                      </a:p>
                    </p:txBody>
                  </p:sp>
                  <p:pic>
                    <p:nvPicPr>
                      <p:cNvPr id="56" name="Graphic 55">
                        <a:extLst>
                          <a:ext uri="{FF2B5EF4-FFF2-40B4-BE49-F238E27FC236}">
                            <a16:creationId xmlns:a16="http://schemas.microsoft.com/office/drawing/2014/main" id="{7A778276-C328-6849-AB28-A7EFF8D903F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997161" y="1691307"/>
                        <a:ext cx="330200" cy="330200"/>
                      </a:xfrm>
                      <a:prstGeom prst="rect">
                        <a:avLst/>
                      </a:prstGeom>
                    </p:spPr>
                  </p:pic>
                  <p:sp>
                    <p:nvSpPr>
                      <p:cNvPr id="57" name="Rectangle 56">
                        <a:extLst>
                          <a:ext uri="{FF2B5EF4-FFF2-40B4-BE49-F238E27FC236}">
                            <a16:creationId xmlns:a16="http://schemas.microsoft.com/office/drawing/2014/main" id="{7F4D006C-3B7F-4844-869D-42BF952CE9BF}"/>
                          </a:ext>
                        </a:extLst>
                      </p:cNvPr>
                      <p:cNvSpPr/>
                      <p:nvPr/>
                    </p:nvSpPr>
                    <p:spPr>
                      <a:xfrm>
                        <a:off x="2997160" y="4819322"/>
                        <a:ext cx="3511217" cy="1273911"/>
                      </a:xfrm>
                      <a:prstGeom prst="rect">
                        <a:avLst/>
                      </a:prstGeom>
                      <a:noFill/>
                      <a:ln w="12700">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600" b="1" dirty="0">
                            <a:solidFill>
                              <a:schemeClr val="accent3"/>
                            </a:solidFill>
                          </a:rPr>
                          <a:t>Region B</a:t>
                        </a:r>
                      </a:p>
                    </p:txBody>
                  </p:sp>
                  <p:pic>
                    <p:nvPicPr>
                      <p:cNvPr id="58" name="Graphic 57">
                        <a:extLst>
                          <a:ext uri="{FF2B5EF4-FFF2-40B4-BE49-F238E27FC236}">
                            <a16:creationId xmlns:a16="http://schemas.microsoft.com/office/drawing/2014/main" id="{79714A2B-DFDC-434A-87CA-70DDFAFD2EA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997161" y="4819322"/>
                        <a:ext cx="330200" cy="330200"/>
                      </a:xfrm>
                      <a:prstGeom prst="rect">
                        <a:avLst/>
                      </a:prstGeom>
                    </p:spPr>
                  </p:pic>
                  <p:pic>
                    <p:nvPicPr>
                      <p:cNvPr id="59" name="Graphic 58">
                        <a:extLst>
                          <a:ext uri="{FF2B5EF4-FFF2-40B4-BE49-F238E27FC236}">
                            <a16:creationId xmlns:a16="http://schemas.microsoft.com/office/drawing/2014/main" id="{8EC9AC57-91FD-2E44-BB0A-7DC3E0123A7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11903" y="5024449"/>
                        <a:ext cx="469900" cy="469900"/>
                      </a:xfrm>
                      <a:prstGeom prst="rect">
                        <a:avLst/>
                      </a:prstGeom>
                    </p:spPr>
                  </p:pic>
                  <p:sp>
                    <p:nvSpPr>
                      <p:cNvPr id="60" name="TextBox 59">
                        <a:extLst>
                          <a:ext uri="{FF2B5EF4-FFF2-40B4-BE49-F238E27FC236}">
                            <a16:creationId xmlns:a16="http://schemas.microsoft.com/office/drawing/2014/main" id="{5BE6BC40-4095-F649-B10D-93927B358556}"/>
                          </a:ext>
                        </a:extLst>
                      </p:cNvPr>
                      <p:cNvSpPr txBox="1"/>
                      <p:nvPr/>
                    </p:nvSpPr>
                    <p:spPr>
                      <a:xfrm>
                        <a:off x="4552546" y="5508458"/>
                        <a:ext cx="974158" cy="584775"/>
                      </a:xfrm>
                      <a:prstGeom prst="rect">
                        <a:avLst/>
                      </a:prstGeom>
                      <a:noFill/>
                    </p:spPr>
                    <p:txBody>
                      <a:bodyPr wrap="square" rtlCol="0">
                        <a:spAutoFit/>
                      </a:bodyPr>
                      <a:lstStyle/>
                      <a:p>
                        <a:pPr algn="ctr"/>
                        <a:r>
                          <a:rPr lang="en-US" sz="1600" dirty="0"/>
                          <a:t>New </a:t>
                        </a:r>
                        <a:br>
                          <a:rPr lang="en-US" sz="1600" dirty="0"/>
                        </a:br>
                        <a:r>
                          <a:rPr lang="en-US" sz="1600" dirty="0"/>
                          <a:t>AMI</a:t>
                        </a:r>
                      </a:p>
                    </p:txBody>
                  </p:sp>
                  <p:cxnSp>
                    <p:nvCxnSpPr>
                      <p:cNvPr id="61" name="Straight Arrow Connector 13">
                        <a:extLst>
                          <a:ext uri="{FF2B5EF4-FFF2-40B4-BE49-F238E27FC236}">
                            <a16:creationId xmlns:a16="http://schemas.microsoft.com/office/drawing/2014/main" id="{284DF9A9-C7C8-A54E-B8E6-D9032D010158}"/>
                          </a:ext>
                        </a:extLst>
                      </p:cNvPr>
                      <p:cNvCxnSpPr>
                        <a:cxnSpLocks/>
                        <a:stCxn id="50" idx="3"/>
                        <a:endCxn id="59" idx="3"/>
                      </p:cNvCxnSpPr>
                      <p:nvPr/>
                    </p:nvCxnSpPr>
                    <p:spPr>
                      <a:xfrm flipH="1">
                        <a:off x="5281803" y="3379862"/>
                        <a:ext cx="5456474" cy="1879537"/>
                      </a:xfrm>
                      <a:prstGeom prst="bentConnector3">
                        <a:avLst>
                          <a:gd name="adj1" fmla="val -419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25FADE03-1358-7D40-BF57-A8E8C7F73335}"/>
                          </a:ext>
                        </a:extLst>
                      </p:cNvPr>
                      <p:cNvSpPr txBox="1"/>
                      <p:nvPr/>
                    </p:nvSpPr>
                    <p:spPr>
                      <a:xfrm>
                        <a:off x="7066703" y="4934405"/>
                        <a:ext cx="3369832" cy="584775"/>
                      </a:xfrm>
                      <a:prstGeom prst="rect">
                        <a:avLst/>
                      </a:prstGeom>
                      <a:noFill/>
                    </p:spPr>
                    <p:txBody>
                      <a:bodyPr wrap="none" rtlCol="0">
                        <a:spAutoFit/>
                      </a:bodyPr>
                      <a:lstStyle/>
                      <a:p>
                        <a:pPr algn="ctr"/>
                        <a:r>
                          <a:rPr lang="en-US" sz="1600" b="1" dirty="0">
                            <a:solidFill>
                              <a:srgbClr val="2D75E7"/>
                            </a:solidFill>
                            <a:latin typeface="Amazon Ember Light" panose="020B0403020204020204" pitchFamily="34" charset="0"/>
                            <a:ea typeface="Amazon Ember Light" panose="020B0403020204020204" pitchFamily="34" charset="0"/>
                            <a:cs typeface="Amazon Ember Light" panose="020B0403020204020204" pitchFamily="34" charset="0"/>
                          </a:rPr>
                          <a:t>Copy</a:t>
                        </a:r>
                        <a:r>
                          <a:rPr lang="en-US" sz="1600" dirty="0">
                            <a:solidFill>
                              <a:srgbClr val="2D75E7"/>
                            </a:solidFill>
                            <a:latin typeface="Amazon Ember Light" panose="020B0403020204020204" pitchFamily="34" charset="0"/>
                            <a:ea typeface="Amazon Ember Light" panose="020B0403020204020204" pitchFamily="34" charset="0"/>
                            <a:cs typeface="Amazon Ember Light" panose="020B0403020204020204" pitchFamily="34" charset="0"/>
                          </a:rPr>
                          <a:t> the AMI to any other Regions </a:t>
                        </a:r>
                        <a:br>
                          <a:rPr lang="en-US" sz="1600" dirty="0">
                            <a:solidFill>
                              <a:srgbClr val="2D75E7"/>
                            </a:solidFill>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dirty="0">
                            <a:solidFill>
                              <a:srgbClr val="2D75E7"/>
                            </a:solidFill>
                            <a:latin typeface="Amazon Ember Light" panose="020B0403020204020204" pitchFamily="34" charset="0"/>
                            <a:ea typeface="Amazon Ember Light" panose="020B0403020204020204" pitchFamily="34" charset="0"/>
                            <a:cs typeface="Amazon Ember Light" panose="020B0403020204020204" pitchFamily="34" charset="0"/>
                          </a:rPr>
                          <a:t>where you want to use it</a:t>
                        </a:r>
                      </a:p>
                    </p:txBody>
                  </p:sp>
                  <p:sp>
                    <p:nvSpPr>
                      <p:cNvPr id="69" name="Oval 68">
                        <a:extLst>
                          <a:ext uri="{FF2B5EF4-FFF2-40B4-BE49-F238E27FC236}">
                            <a16:creationId xmlns:a16="http://schemas.microsoft.com/office/drawing/2014/main" id="{B9EED663-746E-5449-9A6F-3E851AFCB1C5}"/>
                          </a:ext>
                        </a:extLst>
                      </p:cNvPr>
                      <p:cNvSpPr/>
                      <p:nvPr/>
                    </p:nvSpPr>
                    <p:spPr>
                      <a:xfrm>
                        <a:off x="4713976" y="3454996"/>
                        <a:ext cx="278255" cy="276564"/>
                      </a:xfrm>
                      <a:prstGeom prst="ellips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0" name="Oval 69">
                        <a:extLst>
                          <a:ext uri="{FF2B5EF4-FFF2-40B4-BE49-F238E27FC236}">
                            <a16:creationId xmlns:a16="http://schemas.microsoft.com/office/drawing/2014/main" id="{A42C9383-7DF3-A947-8283-C4757DD6BABD}"/>
                          </a:ext>
                        </a:extLst>
                      </p:cNvPr>
                      <p:cNvSpPr/>
                      <p:nvPr/>
                    </p:nvSpPr>
                    <p:spPr>
                      <a:xfrm>
                        <a:off x="7004912" y="3454996"/>
                        <a:ext cx="278255" cy="276564"/>
                      </a:xfrm>
                      <a:prstGeom prst="ellips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1" name="Oval 70">
                        <a:extLst>
                          <a:ext uri="{FF2B5EF4-FFF2-40B4-BE49-F238E27FC236}">
                            <a16:creationId xmlns:a16="http://schemas.microsoft.com/office/drawing/2014/main" id="{AB3A427B-9515-8E4F-BD5D-2FD3356AAF93}"/>
                          </a:ext>
                        </a:extLst>
                      </p:cNvPr>
                      <p:cNvSpPr/>
                      <p:nvPr/>
                    </p:nvSpPr>
                    <p:spPr>
                      <a:xfrm>
                        <a:off x="9440185" y="3454996"/>
                        <a:ext cx="278255" cy="276564"/>
                      </a:xfrm>
                      <a:prstGeom prst="ellips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2" name="Oval 71">
                        <a:extLst>
                          <a:ext uri="{FF2B5EF4-FFF2-40B4-BE49-F238E27FC236}">
                            <a16:creationId xmlns:a16="http://schemas.microsoft.com/office/drawing/2014/main" id="{AC64F6CB-8F0A-7847-B06C-26650879FBDD}"/>
                          </a:ext>
                        </a:extLst>
                      </p:cNvPr>
                      <p:cNvSpPr/>
                      <p:nvPr/>
                    </p:nvSpPr>
                    <p:spPr>
                      <a:xfrm>
                        <a:off x="8459893" y="5443049"/>
                        <a:ext cx="278255" cy="276564"/>
                      </a:xfrm>
                      <a:prstGeom prst="ellips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grpSp>
            </p:grpSp>
          </p:grpSp>
        </p:grpSp>
      </p:grpSp>
      <p:sp>
        <p:nvSpPr>
          <p:cNvPr id="48" name="Rectangle 47"/>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ustDataLst>
      <p:tags r:id="rId1"/>
    </p:custDataLst>
    <p:extLst>
      <p:ext uri="{BB962C8B-B14F-4D97-AF65-F5344CB8AC3E}">
        <p14:creationId xmlns:p14="http://schemas.microsoft.com/office/powerpoint/2010/main" val="2479991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374" y="0"/>
            <a:ext cx="11919626" cy="888322"/>
          </a:xfrm>
          <a:solidFill>
            <a:schemeClr val="accent1">
              <a:lumMod val="20000"/>
              <a:lumOff val="80000"/>
            </a:schemeClr>
          </a:solidFill>
        </p:spPr>
        <p:txBody>
          <a:bodyPr/>
          <a:lstStyle/>
          <a:p>
            <a:r>
              <a:rPr lang="en-US" b="1">
                <a:solidFill>
                  <a:schemeClr val="accent6">
                    <a:lumMod val="50000"/>
                  </a:schemeClr>
                </a:solidFill>
              </a:rPr>
              <a:t>AWS EC2 </a:t>
            </a:r>
            <a:r>
              <a:rPr lang="en-US" b="1" dirty="0">
                <a:solidFill>
                  <a:schemeClr val="accent6">
                    <a:lumMod val="50000"/>
                  </a:schemeClr>
                </a:solidFill>
              </a:rPr>
              <a:t>Image Builder</a:t>
            </a:r>
          </a:p>
        </p:txBody>
      </p:sp>
      <p:sp>
        <p:nvSpPr>
          <p:cNvPr id="6" name="Rectangle 5"/>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B93EB628-73CF-6740-848E-FF62DA4C144D}"/>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413103" y="2387245"/>
            <a:ext cx="1097280" cy="1097280"/>
          </a:xfrm>
          <a:prstGeom prst="rect">
            <a:avLst/>
          </a:prstGeom>
        </p:spPr>
      </p:pic>
      <p:sp>
        <p:nvSpPr>
          <p:cNvPr id="5" name="Rectangle 4">
            <a:extLst>
              <a:ext uri="{FF2B5EF4-FFF2-40B4-BE49-F238E27FC236}">
                <a16:creationId xmlns:a16="http://schemas.microsoft.com/office/drawing/2014/main" id="{3902E542-247F-084D-BCC4-F47FB2DB31EB}"/>
              </a:ext>
              <a:ext uri="{C183D7F6-B498-43B3-948B-1728B52AA6E4}">
                <adec:decorative xmlns:adec="http://schemas.microsoft.com/office/drawing/2017/decorative" val="1"/>
              </a:ext>
            </a:extLst>
          </p:cNvPr>
          <p:cNvSpPr/>
          <p:nvPr/>
        </p:nvSpPr>
        <p:spPr>
          <a:xfrm>
            <a:off x="546817" y="1904815"/>
            <a:ext cx="2829850" cy="2770140"/>
          </a:xfrm>
          <a:prstGeom prst="rect">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1853B1FA-449B-4948-B4F3-D5D21006EB0F}"/>
              </a:ext>
            </a:extLst>
          </p:cNvPr>
          <p:cNvSpPr txBox="1"/>
          <p:nvPr/>
        </p:nvSpPr>
        <p:spPr>
          <a:xfrm>
            <a:off x="3838860" y="1916492"/>
            <a:ext cx="7934039" cy="4247317"/>
          </a:xfrm>
          <a:prstGeom prst="rect">
            <a:avLst/>
          </a:prstGeom>
          <a:noFill/>
        </p:spPr>
        <p:txBody>
          <a:bodyPr wrap="square" rtlCol="0">
            <a:spAutoFit/>
          </a:bodyPr>
          <a:lstStyle/>
          <a:p>
            <a:r>
              <a:rPr lang="en-US" sz="2200" dirty="0">
                <a:latin typeface="Amazon Ember" panose="020B0603020204020204" pitchFamily="34" charset="0"/>
                <a:ea typeface="Amazon Ember" panose="020B0603020204020204" pitchFamily="34" charset="0"/>
                <a:cs typeface="Amazon Ember" panose="020B0603020204020204" pitchFamily="34" charset="0"/>
              </a:rPr>
              <a:t>EC2 Image Builder </a:t>
            </a:r>
            <a:r>
              <a:rPr lang="en-US" sz="2200" dirty="0"/>
              <a:t>automates the </a:t>
            </a:r>
            <a:r>
              <a:rPr lang="en-US" sz="2200"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creation</a:t>
            </a:r>
            <a:r>
              <a:rPr lang="en-US" sz="2200" dirty="0"/>
              <a:t>, </a:t>
            </a:r>
            <a:r>
              <a:rPr lang="en-US" sz="2200"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management</a:t>
            </a:r>
            <a:r>
              <a:rPr lang="en-US" sz="2200" dirty="0"/>
              <a:t>, and </a:t>
            </a:r>
            <a:r>
              <a:rPr lang="en-US" sz="2200"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deployment</a:t>
            </a:r>
            <a:r>
              <a:rPr lang="en-US" sz="2200" dirty="0"/>
              <a:t> of up-to-date and compliant </a:t>
            </a:r>
            <a:r>
              <a:rPr lang="en-US" sz="2200" dirty="0">
                <a:solidFill>
                  <a:schemeClr val="accent6"/>
                </a:solidFill>
              </a:rPr>
              <a:t>golden </a:t>
            </a:r>
            <a:r>
              <a:rPr lang="en-US" sz="2200" dirty="0">
                <a:solidFill>
                  <a:schemeClr val="accent6"/>
                </a:solidFill>
                <a:ea typeface="Amazon Ember" panose="020B0603020204020204" pitchFamily="34" charset="0"/>
                <a:cs typeface="Amazon Ember" panose="020B0603020204020204" pitchFamily="34" charset="0"/>
              </a:rPr>
              <a:t>VM images</a:t>
            </a:r>
            <a:r>
              <a:rPr lang="en-US" sz="2200" dirty="0">
                <a:ea typeface="Amazon Ember" panose="020B0603020204020204" pitchFamily="34" charset="0"/>
                <a:cs typeface="Amazon Ember" panose="020B0603020204020204" pitchFamily="34" charset="0"/>
              </a:rPr>
              <a:t>.</a:t>
            </a:r>
            <a:endParaRPr lang="en-US" sz="2200" dirty="0"/>
          </a:p>
          <a:p>
            <a:pPr lvl="2"/>
            <a:r>
              <a:rPr lang="en-US" sz="2200" b="1" dirty="0">
                <a:solidFill>
                  <a:schemeClr val="accent5"/>
                </a:solidFill>
              </a:rPr>
              <a:t>	</a:t>
            </a:r>
            <a:r>
              <a:rPr lang="en-US" sz="1400" b="1" dirty="0">
                <a:solidFill>
                  <a:schemeClr val="accent5"/>
                </a:solidFill>
              </a:rPr>
              <a:t>	</a:t>
            </a:r>
            <a:endParaRPr lang="en-US" sz="2200" b="1" dirty="0">
              <a:solidFill>
                <a:schemeClr val="accent5"/>
              </a:solidFill>
            </a:endParaRPr>
          </a:p>
          <a:p>
            <a:pPr marL="342900" indent="-342900">
              <a:buFont typeface="Arial" panose="020B0604020202020204" pitchFamily="34" charset="0"/>
              <a:buChar char="•"/>
            </a:pPr>
            <a:r>
              <a:rPr lang="en-US" sz="2200" dirty="0"/>
              <a:t>Provides a graphical interface to create image-building pipelines</a:t>
            </a:r>
          </a:p>
          <a:p>
            <a:pPr marL="800100" lvl="1"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2200" dirty="0"/>
              <a:t>Creates and maintains </a:t>
            </a:r>
            <a:r>
              <a:rPr lang="en-US" sz="2200"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Amazon EC2 AMIs </a:t>
            </a:r>
            <a:r>
              <a:rPr lang="en-US" sz="2200" dirty="0"/>
              <a:t>and on-premises VM images</a:t>
            </a:r>
          </a:p>
          <a:p>
            <a:pPr marL="1257300" lvl="2"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2200" dirty="0"/>
              <a:t>Produces secure, validated, and up-to-date images </a:t>
            </a:r>
          </a:p>
          <a:p>
            <a:pPr marL="1257300" lvl="2"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2200" dirty="0"/>
              <a:t>Enforces version control</a:t>
            </a:r>
          </a:p>
          <a:p>
            <a:endParaRPr lang="en-US" sz="2400" b="1" dirty="0">
              <a:solidFill>
                <a:schemeClr val="accent5"/>
              </a:solidFill>
            </a:endParaRPr>
          </a:p>
        </p:txBody>
      </p:sp>
      <p:sp>
        <p:nvSpPr>
          <p:cNvPr id="8" name="TextBox 7">
            <a:extLst>
              <a:ext uri="{FF2B5EF4-FFF2-40B4-BE49-F238E27FC236}">
                <a16:creationId xmlns:a16="http://schemas.microsoft.com/office/drawing/2014/main" id="{185EAA45-D4B7-7A45-9BC8-8965B9BA6195}"/>
              </a:ext>
              <a:ext uri="{C183D7F6-B498-43B3-948B-1728B52AA6E4}">
                <adec:decorative xmlns:adec="http://schemas.microsoft.com/office/drawing/2017/decorative" val="1"/>
              </a:ext>
            </a:extLst>
          </p:cNvPr>
          <p:cNvSpPr txBox="1"/>
          <p:nvPr/>
        </p:nvSpPr>
        <p:spPr>
          <a:xfrm>
            <a:off x="763269" y="3640040"/>
            <a:ext cx="2396947" cy="400110"/>
          </a:xfrm>
          <a:prstGeom prst="rect">
            <a:avLst/>
          </a:prstGeom>
          <a:noFill/>
          <a:ln>
            <a:noFill/>
          </a:ln>
        </p:spPr>
        <p:txBody>
          <a:bodyPr wrap="square" rtlCol="0">
            <a:spAutoFit/>
          </a:bodyP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EC2 Image Builder</a:t>
            </a:r>
          </a:p>
        </p:txBody>
      </p:sp>
    </p:spTree>
    <p:extLst>
      <p:ext uri="{BB962C8B-B14F-4D97-AF65-F5344CB8AC3E}">
        <p14:creationId xmlns:p14="http://schemas.microsoft.com/office/powerpoint/2010/main" val="3973106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374" y="0"/>
            <a:ext cx="11919626" cy="888322"/>
          </a:xfrm>
          <a:solidFill>
            <a:schemeClr val="accent1">
              <a:lumMod val="20000"/>
              <a:lumOff val="80000"/>
            </a:schemeClr>
          </a:solidFill>
        </p:spPr>
        <p:txBody>
          <a:bodyPr/>
          <a:lstStyle/>
          <a:p>
            <a:r>
              <a:rPr lang="en-US" b="1" dirty="0">
                <a:solidFill>
                  <a:schemeClr val="accent6">
                    <a:lumMod val="50000"/>
                  </a:schemeClr>
                </a:solidFill>
              </a:rPr>
              <a:t>3. Networking ( </a:t>
            </a:r>
            <a:r>
              <a:rPr lang="en-US" b="1" dirty="0" err="1">
                <a:solidFill>
                  <a:schemeClr val="accent6">
                    <a:lumMod val="50000"/>
                  </a:schemeClr>
                </a:solidFill>
              </a:rPr>
              <a:t>VPC,Subnets</a:t>
            </a:r>
            <a:r>
              <a:rPr lang="en-US" b="1" dirty="0">
                <a:solidFill>
                  <a:schemeClr val="accent6">
                    <a:lumMod val="50000"/>
                  </a:schemeClr>
                </a:solidFill>
              </a:rPr>
              <a:t>, IPs etc.)</a:t>
            </a:r>
          </a:p>
        </p:txBody>
      </p:sp>
      <p:sp>
        <p:nvSpPr>
          <p:cNvPr id="6" name="Rectangle 5"/>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descr="&#10;            VPC connectivity options&#1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5780" y="1120944"/>
            <a:ext cx="5934075" cy="5153026"/>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p:cNvCxnSpPr/>
          <p:nvPr/>
        </p:nvCxnSpPr>
        <p:spPr>
          <a:xfrm flipV="1">
            <a:off x="1896894" y="1770434"/>
            <a:ext cx="1070042" cy="16537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 name="TextBox 2"/>
          <p:cNvSpPr txBox="1"/>
          <p:nvPr/>
        </p:nvSpPr>
        <p:spPr>
          <a:xfrm>
            <a:off x="1536970" y="1916350"/>
            <a:ext cx="1381328" cy="369332"/>
          </a:xfrm>
          <a:prstGeom prst="rect">
            <a:avLst/>
          </a:prstGeom>
          <a:noFill/>
        </p:spPr>
        <p:txBody>
          <a:bodyPr wrap="square" rtlCol="0">
            <a:spAutoFit/>
          </a:bodyPr>
          <a:lstStyle/>
          <a:p>
            <a:r>
              <a:rPr lang="en-US" dirty="0"/>
              <a:t>Region</a:t>
            </a:r>
          </a:p>
        </p:txBody>
      </p:sp>
    </p:spTree>
    <p:extLst>
      <p:ext uri="{BB962C8B-B14F-4D97-AF65-F5344CB8AC3E}">
        <p14:creationId xmlns:p14="http://schemas.microsoft.com/office/powerpoint/2010/main" val="782249156"/>
      </p:ext>
    </p:extLst>
  </p:cSld>
  <p:clrMapOvr>
    <a:masterClrMapping/>
  </p:clrMapOvr>
  <mc:AlternateContent xmlns:mc="http://schemas.openxmlformats.org/markup-compatibility/2006" xmlns:p14="http://schemas.microsoft.com/office/powerpoint/2010/main">
    <mc:Choice Requires="p14">
      <p:transition spd="slow" p14:dur="3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withEffect">
                                  <p:stCondLst>
                                    <p:cond delay="0"/>
                                  </p:stCondLst>
                                  <p:endCondLst>
                                    <p:cond evt="onNext" delay="0">
                                      <p:tgtEl>
                                        <p:sldTgt/>
                                      </p:tgtEl>
                                    </p:cond>
                                  </p:end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374" y="0"/>
            <a:ext cx="11919626" cy="888322"/>
          </a:xfrm>
          <a:solidFill>
            <a:schemeClr val="accent1">
              <a:lumMod val="20000"/>
              <a:lumOff val="80000"/>
            </a:schemeClr>
          </a:solidFill>
        </p:spPr>
        <p:txBody>
          <a:bodyPr/>
          <a:lstStyle/>
          <a:p>
            <a:r>
              <a:rPr lang="en-US" b="1" dirty="0">
                <a:solidFill>
                  <a:schemeClr val="accent6">
                    <a:lumMod val="50000"/>
                  </a:schemeClr>
                </a:solidFill>
              </a:rPr>
              <a:t>3. Networking ( </a:t>
            </a:r>
            <a:r>
              <a:rPr lang="en-US" b="1" dirty="0" err="1">
                <a:solidFill>
                  <a:schemeClr val="accent6">
                    <a:lumMod val="50000"/>
                  </a:schemeClr>
                </a:solidFill>
              </a:rPr>
              <a:t>VPC,Subnets</a:t>
            </a:r>
            <a:r>
              <a:rPr lang="en-US" b="1" dirty="0">
                <a:solidFill>
                  <a:schemeClr val="accent6">
                    <a:lumMod val="50000"/>
                  </a:schemeClr>
                </a:solidFill>
              </a:rPr>
              <a:t>, IPs etc.)</a:t>
            </a:r>
          </a:p>
        </p:txBody>
      </p:sp>
      <p:sp>
        <p:nvSpPr>
          <p:cNvPr id="6" name="Rectangle 5"/>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descr="&#10;            VPC connectivity options&#1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5780" y="1120944"/>
            <a:ext cx="5934075" cy="5153026"/>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p:cNvCxnSpPr/>
          <p:nvPr/>
        </p:nvCxnSpPr>
        <p:spPr>
          <a:xfrm flipV="1">
            <a:off x="2071991" y="2140085"/>
            <a:ext cx="1177047" cy="16537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7" name="Straight Arrow Connector 6"/>
          <p:cNvCxnSpPr/>
          <p:nvPr/>
        </p:nvCxnSpPr>
        <p:spPr>
          <a:xfrm flipV="1">
            <a:off x="2081719" y="2140085"/>
            <a:ext cx="4056434" cy="22373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p:cNvSpPr txBox="1"/>
          <p:nvPr/>
        </p:nvSpPr>
        <p:spPr>
          <a:xfrm>
            <a:off x="593386" y="2344368"/>
            <a:ext cx="2315183" cy="369332"/>
          </a:xfrm>
          <a:prstGeom prst="rect">
            <a:avLst/>
          </a:prstGeom>
          <a:noFill/>
        </p:spPr>
        <p:txBody>
          <a:bodyPr wrap="square" rtlCol="0">
            <a:spAutoFit/>
          </a:bodyPr>
          <a:lstStyle/>
          <a:p>
            <a:r>
              <a:rPr lang="en-US" dirty="0"/>
              <a:t>Virtual Private Clouds</a:t>
            </a:r>
          </a:p>
        </p:txBody>
      </p:sp>
    </p:spTree>
    <p:extLst>
      <p:ext uri="{BB962C8B-B14F-4D97-AF65-F5344CB8AC3E}">
        <p14:creationId xmlns:p14="http://schemas.microsoft.com/office/powerpoint/2010/main" val="518061781"/>
      </p:ext>
    </p:extLst>
  </p:cSld>
  <p:clrMapOvr>
    <a:masterClrMapping/>
  </p:clrMapOvr>
  <mc:AlternateContent xmlns:mc="http://schemas.openxmlformats.org/markup-compatibility/2006" xmlns:p14="http://schemas.microsoft.com/office/powerpoint/2010/main">
    <mc:Choice Requires="p14">
      <p:transition spd="slow" p14:dur="3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withEffect">
                                  <p:stCondLst>
                                    <p:cond delay="0"/>
                                  </p:stCondLst>
                                  <p:endCondLst>
                                    <p:cond evt="onNext" delay="0">
                                      <p:tgtEl>
                                        <p:sldTgt/>
                                      </p:tgtEl>
                                    </p:cond>
                                  </p:end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par>
                                <p:cTn id="11" presetID="32" presetClass="emph" presetSubtype="0" repeatCount="indefinite" fill="hold" nodeType="withEffect">
                                  <p:stCondLst>
                                    <p:cond delay="0"/>
                                  </p:stCondLst>
                                  <p:endCondLst>
                                    <p:cond evt="onNext" delay="0">
                                      <p:tgtEl>
                                        <p:sldTgt/>
                                      </p:tgtEl>
                                    </p:cond>
                                  </p:endCondLst>
                                  <p:childTnLst>
                                    <p:animRot by="120000">
                                      <p:cBhvr>
                                        <p:cTn id="12" dur="100" fill="hold">
                                          <p:stCondLst>
                                            <p:cond delay="0"/>
                                          </p:stCondLst>
                                        </p:cTn>
                                        <p:tgtEl>
                                          <p:spTgt spid="7"/>
                                        </p:tgtEl>
                                        <p:attrNameLst>
                                          <p:attrName>r</p:attrName>
                                        </p:attrNameLst>
                                      </p:cBhvr>
                                    </p:animRot>
                                    <p:animRot by="-240000">
                                      <p:cBhvr>
                                        <p:cTn id="13" dur="200" fill="hold">
                                          <p:stCondLst>
                                            <p:cond delay="200"/>
                                          </p:stCondLst>
                                        </p:cTn>
                                        <p:tgtEl>
                                          <p:spTgt spid="7"/>
                                        </p:tgtEl>
                                        <p:attrNameLst>
                                          <p:attrName>r</p:attrName>
                                        </p:attrNameLst>
                                      </p:cBhvr>
                                    </p:animRot>
                                    <p:animRot by="240000">
                                      <p:cBhvr>
                                        <p:cTn id="14" dur="200" fill="hold">
                                          <p:stCondLst>
                                            <p:cond delay="400"/>
                                          </p:stCondLst>
                                        </p:cTn>
                                        <p:tgtEl>
                                          <p:spTgt spid="7"/>
                                        </p:tgtEl>
                                        <p:attrNameLst>
                                          <p:attrName>r</p:attrName>
                                        </p:attrNameLst>
                                      </p:cBhvr>
                                    </p:animRot>
                                    <p:animRot by="-240000">
                                      <p:cBhvr>
                                        <p:cTn id="15" dur="200" fill="hold">
                                          <p:stCondLst>
                                            <p:cond delay="600"/>
                                          </p:stCondLst>
                                        </p:cTn>
                                        <p:tgtEl>
                                          <p:spTgt spid="7"/>
                                        </p:tgtEl>
                                        <p:attrNameLst>
                                          <p:attrName>r</p:attrName>
                                        </p:attrNameLst>
                                      </p:cBhvr>
                                    </p:animRot>
                                    <p:animRot by="120000">
                                      <p:cBhvr>
                                        <p:cTn id="16" dur="200" fill="hold">
                                          <p:stCondLst>
                                            <p:cond delay="8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374" y="0"/>
            <a:ext cx="11919626" cy="888322"/>
          </a:xfrm>
          <a:solidFill>
            <a:schemeClr val="accent1">
              <a:lumMod val="20000"/>
              <a:lumOff val="80000"/>
            </a:schemeClr>
          </a:solidFill>
        </p:spPr>
        <p:txBody>
          <a:bodyPr/>
          <a:lstStyle/>
          <a:p>
            <a:r>
              <a:rPr lang="en-US" b="1" dirty="0">
                <a:solidFill>
                  <a:schemeClr val="accent6">
                    <a:lumMod val="50000"/>
                  </a:schemeClr>
                </a:solidFill>
              </a:rPr>
              <a:t>3. Networking ( </a:t>
            </a:r>
            <a:r>
              <a:rPr lang="en-US" b="1" dirty="0" err="1">
                <a:solidFill>
                  <a:schemeClr val="accent6">
                    <a:lumMod val="50000"/>
                  </a:schemeClr>
                </a:solidFill>
              </a:rPr>
              <a:t>VPC,Subnets</a:t>
            </a:r>
            <a:r>
              <a:rPr lang="en-US" b="1" dirty="0">
                <a:solidFill>
                  <a:schemeClr val="accent6">
                    <a:lumMod val="50000"/>
                  </a:schemeClr>
                </a:solidFill>
              </a:rPr>
              <a:t>, IPs etc.)</a:t>
            </a:r>
          </a:p>
        </p:txBody>
      </p:sp>
      <p:sp>
        <p:nvSpPr>
          <p:cNvPr id="6" name="Rectangle 5"/>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descr="&#10;            VPC connectivity options&#1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5780" y="1120944"/>
            <a:ext cx="5934075" cy="5153026"/>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p:cNvCxnSpPr/>
          <p:nvPr/>
        </p:nvCxnSpPr>
        <p:spPr>
          <a:xfrm flipV="1">
            <a:off x="2441642" y="2470825"/>
            <a:ext cx="1070042" cy="16537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7" name="Straight Arrow Connector 6"/>
          <p:cNvCxnSpPr/>
          <p:nvPr/>
        </p:nvCxnSpPr>
        <p:spPr>
          <a:xfrm>
            <a:off x="2438399" y="2730229"/>
            <a:ext cx="1141380" cy="82036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TextBox 8"/>
          <p:cNvSpPr txBox="1"/>
          <p:nvPr/>
        </p:nvSpPr>
        <p:spPr>
          <a:xfrm>
            <a:off x="943583" y="2509737"/>
            <a:ext cx="1663430" cy="369332"/>
          </a:xfrm>
          <a:prstGeom prst="rect">
            <a:avLst/>
          </a:prstGeom>
          <a:noFill/>
        </p:spPr>
        <p:txBody>
          <a:bodyPr wrap="square" rtlCol="0">
            <a:spAutoFit/>
          </a:bodyPr>
          <a:lstStyle/>
          <a:p>
            <a:r>
              <a:rPr lang="en-US" dirty="0"/>
              <a:t>Subnetworks</a:t>
            </a:r>
          </a:p>
        </p:txBody>
      </p:sp>
      <p:cxnSp>
        <p:nvCxnSpPr>
          <p:cNvPr id="10" name="Straight Arrow Connector 9"/>
          <p:cNvCxnSpPr/>
          <p:nvPr/>
        </p:nvCxnSpPr>
        <p:spPr>
          <a:xfrm flipH="1">
            <a:off x="7626485" y="2701046"/>
            <a:ext cx="2292485" cy="175422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Straight Arrow Connector 10"/>
          <p:cNvCxnSpPr/>
          <p:nvPr/>
        </p:nvCxnSpPr>
        <p:spPr>
          <a:xfrm flipH="1" flipV="1">
            <a:off x="7759431" y="2555132"/>
            <a:ext cx="2065505" cy="518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9928698" y="2477312"/>
            <a:ext cx="1663430" cy="369332"/>
          </a:xfrm>
          <a:prstGeom prst="rect">
            <a:avLst/>
          </a:prstGeom>
          <a:noFill/>
        </p:spPr>
        <p:txBody>
          <a:bodyPr wrap="square" rtlCol="0">
            <a:spAutoFit/>
          </a:bodyPr>
          <a:lstStyle/>
          <a:p>
            <a:r>
              <a:rPr lang="en-US" dirty="0"/>
              <a:t>Subnetworks</a:t>
            </a:r>
          </a:p>
        </p:txBody>
      </p:sp>
    </p:spTree>
    <p:extLst>
      <p:ext uri="{BB962C8B-B14F-4D97-AF65-F5344CB8AC3E}">
        <p14:creationId xmlns:p14="http://schemas.microsoft.com/office/powerpoint/2010/main" val="2484286183"/>
      </p:ext>
    </p:extLst>
  </p:cSld>
  <p:clrMapOvr>
    <a:masterClrMapping/>
  </p:clrMapOvr>
  <mc:AlternateContent xmlns:mc="http://schemas.openxmlformats.org/markup-compatibility/2006" xmlns:p14="http://schemas.microsoft.com/office/powerpoint/2010/main">
    <mc:Choice Requires="p14">
      <p:transition spd="slow" p14:dur="3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withEffect">
                                  <p:stCondLst>
                                    <p:cond delay="0"/>
                                  </p:stCondLst>
                                  <p:endCondLst>
                                    <p:cond evt="onNext" delay="0">
                                      <p:tgtEl>
                                        <p:sldTgt/>
                                      </p:tgtEl>
                                    </p:cond>
                                  </p:end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par>
                                <p:cTn id="11" presetID="32" presetClass="emph" presetSubtype="0" repeatCount="indefinite" fill="hold" nodeType="withEffect">
                                  <p:stCondLst>
                                    <p:cond delay="0"/>
                                  </p:stCondLst>
                                  <p:endCondLst>
                                    <p:cond evt="onNext" delay="0">
                                      <p:tgtEl>
                                        <p:sldTgt/>
                                      </p:tgtEl>
                                    </p:cond>
                                  </p:endCondLst>
                                  <p:childTnLst>
                                    <p:animRot by="120000">
                                      <p:cBhvr>
                                        <p:cTn id="12" dur="100" fill="hold">
                                          <p:stCondLst>
                                            <p:cond delay="0"/>
                                          </p:stCondLst>
                                        </p:cTn>
                                        <p:tgtEl>
                                          <p:spTgt spid="7"/>
                                        </p:tgtEl>
                                        <p:attrNameLst>
                                          <p:attrName>r</p:attrName>
                                        </p:attrNameLst>
                                      </p:cBhvr>
                                    </p:animRot>
                                    <p:animRot by="-240000">
                                      <p:cBhvr>
                                        <p:cTn id="13" dur="200" fill="hold">
                                          <p:stCondLst>
                                            <p:cond delay="200"/>
                                          </p:stCondLst>
                                        </p:cTn>
                                        <p:tgtEl>
                                          <p:spTgt spid="7"/>
                                        </p:tgtEl>
                                        <p:attrNameLst>
                                          <p:attrName>r</p:attrName>
                                        </p:attrNameLst>
                                      </p:cBhvr>
                                    </p:animRot>
                                    <p:animRot by="240000">
                                      <p:cBhvr>
                                        <p:cTn id="14" dur="200" fill="hold">
                                          <p:stCondLst>
                                            <p:cond delay="400"/>
                                          </p:stCondLst>
                                        </p:cTn>
                                        <p:tgtEl>
                                          <p:spTgt spid="7"/>
                                        </p:tgtEl>
                                        <p:attrNameLst>
                                          <p:attrName>r</p:attrName>
                                        </p:attrNameLst>
                                      </p:cBhvr>
                                    </p:animRot>
                                    <p:animRot by="-240000">
                                      <p:cBhvr>
                                        <p:cTn id="15" dur="200" fill="hold">
                                          <p:stCondLst>
                                            <p:cond delay="600"/>
                                          </p:stCondLst>
                                        </p:cTn>
                                        <p:tgtEl>
                                          <p:spTgt spid="7"/>
                                        </p:tgtEl>
                                        <p:attrNameLst>
                                          <p:attrName>r</p:attrName>
                                        </p:attrNameLst>
                                      </p:cBhvr>
                                    </p:animRot>
                                    <p:animRot by="120000">
                                      <p:cBhvr>
                                        <p:cTn id="16" dur="200" fill="hold">
                                          <p:stCondLst>
                                            <p:cond delay="800"/>
                                          </p:stCondLst>
                                        </p:cTn>
                                        <p:tgtEl>
                                          <p:spTgt spid="7"/>
                                        </p:tgtEl>
                                        <p:attrNameLst>
                                          <p:attrName>r</p:attrName>
                                        </p:attrNameLst>
                                      </p:cBhvr>
                                    </p:animRot>
                                  </p:childTnLst>
                                </p:cTn>
                              </p:par>
                              <p:par>
                                <p:cTn id="17" presetID="32" presetClass="emph" presetSubtype="0" repeatCount="indefinite" fill="hold" nodeType="withEffect">
                                  <p:stCondLst>
                                    <p:cond delay="0"/>
                                  </p:stCondLst>
                                  <p:endCondLst>
                                    <p:cond evt="onNext" delay="0">
                                      <p:tgtEl>
                                        <p:sldTgt/>
                                      </p:tgtEl>
                                    </p:cond>
                                  </p:endCondLst>
                                  <p:childTnLst>
                                    <p:animRot by="120000">
                                      <p:cBhvr>
                                        <p:cTn id="18" dur="100" fill="hold">
                                          <p:stCondLst>
                                            <p:cond delay="0"/>
                                          </p:stCondLst>
                                        </p:cTn>
                                        <p:tgtEl>
                                          <p:spTgt spid="10"/>
                                        </p:tgtEl>
                                        <p:attrNameLst>
                                          <p:attrName>r</p:attrName>
                                        </p:attrNameLst>
                                      </p:cBhvr>
                                    </p:animRot>
                                    <p:animRot by="-240000">
                                      <p:cBhvr>
                                        <p:cTn id="19" dur="200" fill="hold">
                                          <p:stCondLst>
                                            <p:cond delay="200"/>
                                          </p:stCondLst>
                                        </p:cTn>
                                        <p:tgtEl>
                                          <p:spTgt spid="10"/>
                                        </p:tgtEl>
                                        <p:attrNameLst>
                                          <p:attrName>r</p:attrName>
                                        </p:attrNameLst>
                                      </p:cBhvr>
                                    </p:animRot>
                                    <p:animRot by="240000">
                                      <p:cBhvr>
                                        <p:cTn id="20" dur="200" fill="hold">
                                          <p:stCondLst>
                                            <p:cond delay="400"/>
                                          </p:stCondLst>
                                        </p:cTn>
                                        <p:tgtEl>
                                          <p:spTgt spid="10"/>
                                        </p:tgtEl>
                                        <p:attrNameLst>
                                          <p:attrName>r</p:attrName>
                                        </p:attrNameLst>
                                      </p:cBhvr>
                                    </p:animRot>
                                    <p:animRot by="-240000">
                                      <p:cBhvr>
                                        <p:cTn id="21" dur="200" fill="hold">
                                          <p:stCondLst>
                                            <p:cond delay="600"/>
                                          </p:stCondLst>
                                        </p:cTn>
                                        <p:tgtEl>
                                          <p:spTgt spid="10"/>
                                        </p:tgtEl>
                                        <p:attrNameLst>
                                          <p:attrName>r</p:attrName>
                                        </p:attrNameLst>
                                      </p:cBhvr>
                                    </p:animRot>
                                    <p:animRot by="120000">
                                      <p:cBhvr>
                                        <p:cTn id="22" dur="200" fill="hold">
                                          <p:stCondLst>
                                            <p:cond delay="800"/>
                                          </p:stCondLst>
                                        </p:cTn>
                                        <p:tgtEl>
                                          <p:spTgt spid="10"/>
                                        </p:tgtEl>
                                        <p:attrNameLst>
                                          <p:attrName>r</p:attrName>
                                        </p:attrNameLst>
                                      </p:cBhvr>
                                    </p:animRot>
                                  </p:childTnLst>
                                </p:cTn>
                              </p:par>
                              <p:par>
                                <p:cTn id="23" presetID="32" presetClass="emph" presetSubtype="0" repeatCount="indefinite" fill="hold" nodeType="withEffect">
                                  <p:stCondLst>
                                    <p:cond delay="0"/>
                                  </p:stCondLst>
                                  <p:endCondLst>
                                    <p:cond evt="onNext" delay="0">
                                      <p:tgtEl>
                                        <p:sldTgt/>
                                      </p:tgtEl>
                                    </p:cond>
                                  </p:endCondLst>
                                  <p:childTnLst>
                                    <p:animRot by="120000">
                                      <p:cBhvr>
                                        <p:cTn id="24" dur="100" fill="hold">
                                          <p:stCondLst>
                                            <p:cond delay="0"/>
                                          </p:stCondLst>
                                        </p:cTn>
                                        <p:tgtEl>
                                          <p:spTgt spid="11"/>
                                        </p:tgtEl>
                                        <p:attrNameLst>
                                          <p:attrName>r</p:attrName>
                                        </p:attrNameLst>
                                      </p:cBhvr>
                                    </p:animRot>
                                    <p:animRot by="-240000">
                                      <p:cBhvr>
                                        <p:cTn id="25" dur="200" fill="hold">
                                          <p:stCondLst>
                                            <p:cond delay="200"/>
                                          </p:stCondLst>
                                        </p:cTn>
                                        <p:tgtEl>
                                          <p:spTgt spid="11"/>
                                        </p:tgtEl>
                                        <p:attrNameLst>
                                          <p:attrName>r</p:attrName>
                                        </p:attrNameLst>
                                      </p:cBhvr>
                                    </p:animRot>
                                    <p:animRot by="240000">
                                      <p:cBhvr>
                                        <p:cTn id="26" dur="200" fill="hold">
                                          <p:stCondLst>
                                            <p:cond delay="400"/>
                                          </p:stCondLst>
                                        </p:cTn>
                                        <p:tgtEl>
                                          <p:spTgt spid="11"/>
                                        </p:tgtEl>
                                        <p:attrNameLst>
                                          <p:attrName>r</p:attrName>
                                        </p:attrNameLst>
                                      </p:cBhvr>
                                    </p:animRot>
                                    <p:animRot by="-240000">
                                      <p:cBhvr>
                                        <p:cTn id="27" dur="200" fill="hold">
                                          <p:stCondLst>
                                            <p:cond delay="600"/>
                                          </p:stCondLst>
                                        </p:cTn>
                                        <p:tgtEl>
                                          <p:spTgt spid="11"/>
                                        </p:tgtEl>
                                        <p:attrNameLst>
                                          <p:attrName>r</p:attrName>
                                        </p:attrNameLst>
                                      </p:cBhvr>
                                    </p:animRot>
                                    <p:animRot by="120000">
                                      <p:cBhvr>
                                        <p:cTn id="28" dur="200" fill="hold">
                                          <p:stCondLst>
                                            <p:cond delay="80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374" y="0"/>
            <a:ext cx="11919626" cy="888322"/>
          </a:xfrm>
          <a:solidFill>
            <a:schemeClr val="accent1">
              <a:lumMod val="20000"/>
              <a:lumOff val="80000"/>
            </a:schemeClr>
          </a:solidFill>
        </p:spPr>
        <p:txBody>
          <a:bodyPr/>
          <a:lstStyle/>
          <a:p>
            <a:r>
              <a:rPr lang="en-US" b="1" dirty="0">
                <a:solidFill>
                  <a:schemeClr val="accent6">
                    <a:lumMod val="50000"/>
                  </a:schemeClr>
                </a:solidFill>
              </a:rPr>
              <a:t>3. Networking ( VPC, Subnets, IPs etc.)</a:t>
            </a:r>
          </a:p>
        </p:txBody>
      </p:sp>
      <p:sp>
        <p:nvSpPr>
          <p:cNvPr id="6" name="Rectangle 5"/>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descr="&#10;            VPC connectivity options&#1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5780" y="1120944"/>
            <a:ext cx="5934075" cy="5153026"/>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p:cNvCxnSpPr/>
          <p:nvPr/>
        </p:nvCxnSpPr>
        <p:spPr>
          <a:xfrm flipV="1">
            <a:off x="1887166" y="1848256"/>
            <a:ext cx="1926077" cy="4085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 name="TextBox 6"/>
          <p:cNvSpPr txBox="1"/>
          <p:nvPr/>
        </p:nvSpPr>
        <p:spPr>
          <a:xfrm>
            <a:off x="778213" y="2159542"/>
            <a:ext cx="1381328" cy="369332"/>
          </a:xfrm>
          <a:prstGeom prst="rect">
            <a:avLst/>
          </a:prstGeom>
          <a:noFill/>
        </p:spPr>
        <p:txBody>
          <a:bodyPr wrap="square" rtlCol="0">
            <a:spAutoFit/>
          </a:bodyPr>
          <a:lstStyle/>
          <a:p>
            <a:r>
              <a:rPr lang="en-US" dirty="0"/>
              <a:t>Gateways</a:t>
            </a:r>
          </a:p>
        </p:txBody>
      </p:sp>
      <p:cxnSp>
        <p:nvCxnSpPr>
          <p:cNvPr id="9" name="Straight Arrow Connector 8"/>
          <p:cNvCxnSpPr/>
          <p:nvPr/>
        </p:nvCxnSpPr>
        <p:spPr>
          <a:xfrm flipV="1">
            <a:off x="1916349" y="1906622"/>
            <a:ext cx="4912468" cy="4085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p:cNvCxnSpPr/>
          <p:nvPr/>
        </p:nvCxnSpPr>
        <p:spPr>
          <a:xfrm>
            <a:off x="1867711" y="2383277"/>
            <a:ext cx="6040876" cy="94358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p:nvPr/>
        </p:nvCxnSpPr>
        <p:spPr>
          <a:xfrm>
            <a:off x="1848255" y="2441643"/>
            <a:ext cx="3579779" cy="152724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p:nvPr/>
        </p:nvCxnSpPr>
        <p:spPr>
          <a:xfrm>
            <a:off x="1799617" y="2500009"/>
            <a:ext cx="3317132" cy="294748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715930599"/>
      </p:ext>
    </p:extLst>
  </p:cSld>
  <p:clrMapOvr>
    <a:masterClrMapping/>
  </p:clrMapOvr>
  <mc:AlternateContent xmlns:mc="http://schemas.openxmlformats.org/markup-compatibility/2006" xmlns:p14="http://schemas.microsoft.com/office/powerpoint/2010/main">
    <mc:Choice Requires="p14">
      <p:transition spd="slow" p14:dur="3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withEffect">
                                  <p:stCondLst>
                                    <p:cond delay="0"/>
                                  </p:stCondLst>
                                  <p:endCondLst>
                                    <p:cond evt="onNext" delay="0">
                                      <p:tgtEl>
                                        <p:sldTgt/>
                                      </p:tgtEl>
                                    </p:cond>
                                  </p:end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par>
                                <p:cTn id="11" presetID="32" presetClass="emph" presetSubtype="0" repeatCount="indefinite" fill="hold" nodeType="withEffect">
                                  <p:stCondLst>
                                    <p:cond delay="0"/>
                                  </p:stCondLst>
                                  <p:endCondLst>
                                    <p:cond evt="onNext" delay="0">
                                      <p:tgtEl>
                                        <p:sldTgt/>
                                      </p:tgtEl>
                                    </p:cond>
                                  </p:endCondLst>
                                  <p:childTnLst>
                                    <p:animRot by="120000">
                                      <p:cBhvr>
                                        <p:cTn id="12" dur="100" fill="hold">
                                          <p:stCondLst>
                                            <p:cond delay="0"/>
                                          </p:stCondLst>
                                        </p:cTn>
                                        <p:tgtEl>
                                          <p:spTgt spid="9"/>
                                        </p:tgtEl>
                                        <p:attrNameLst>
                                          <p:attrName>r</p:attrName>
                                        </p:attrNameLst>
                                      </p:cBhvr>
                                    </p:animRot>
                                    <p:animRot by="-240000">
                                      <p:cBhvr>
                                        <p:cTn id="13" dur="200" fill="hold">
                                          <p:stCondLst>
                                            <p:cond delay="200"/>
                                          </p:stCondLst>
                                        </p:cTn>
                                        <p:tgtEl>
                                          <p:spTgt spid="9"/>
                                        </p:tgtEl>
                                        <p:attrNameLst>
                                          <p:attrName>r</p:attrName>
                                        </p:attrNameLst>
                                      </p:cBhvr>
                                    </p:animRot>
                                    <p:animRot by="240000">
                                      <p:cBhvr>
                                        <p:cTn id="14" dur="200" fill="hold">
                                          <p:stCondLst>
                                            <p:cond delay="400"/>
                                          </p:stCondLst>
                                        </p:cTn>
                                        <p:tgtEl>
                                          <p:spTgt spid="9"/>
                                        </p:tgtEl>
                                        <p:attrNameLst>
                                          <p:attrName>r</p:attrName>
                                        </p:attrNameLst>
                                      </p:cBhvr>
                                    </p:animRot>
                                    <p:animRot by="-240000">
                                      <p:cBhvr>
                                        <p:cTn id="15" dur="200" fill="hold">
                                          <p:stCondLst>
                                            <p:cond delay="600"/>
                                          </p:stCondLst>
                                        </p:cTn>
                                        <p:tgtEl>
                                          <p:spTgt spid="9"/>
                                        </p:tgtEl>
                                        <p:attrNameLst>
                                          <p:attrName>r</p:attrName>
                                        </p:attrNameLst>
                                      </p:cBhvr>
                                    </p:animRot>
                                    <p:animRot by="120000">
                                      <p:cBhvr>
                                        <p:cTn id="16" dur="200" fill="hold">
                                          <p:stCondLst>
                                            <p:cond delay="800"/>
                                          </p:stCondLst>
                                        </p:cTn>
                                        <p:tgtEl>
                                          <p:spTgt spid="9"/>
                                        </p:tgtEl>
                                        <p:attrNameLst>
                                          <p:attrName>r</p:attrName>
                                        </p:attrNameLst>
                                      </p:cBhvr>
                                    </p:animRot>
                                  </p:childTnLst>
                                </p:cTn>
                              </p:par>
                              <p:par>
                                <p:cTn id="17" presetID="32" presetClass="emph" presetSubtype="0" repeatCount="indefinite" fill="hold" nodeType="withEffect">
                                  <p:stCondLst>
                                    <p:cond delay="0"/>
                                  </p:stCondLst>
                                  <p:endCondLst>
                                    <p:cond evt="onNext" delay="0">
                                      <p:tgtEl>
                                        <p:sldTgt/>
                                      </p:tgtEl>
                                    </p:cond>
                                  </p:endCondLst>
                                  <p:childTnLst>
                                    <p:animRot by="120000">
                                      <p:cBhvr>
                                        <p:cTn id="18" dur="100" fill="hold">
                                          <p:stCondLst>
                                            <p:cond delay="0"/>
                                          </p:stCondLst>
                                        </p:cTn>
                                        <p:tgtEl>
                                          <p:spTgt spid="12"/>
                                        </p:tgtEl>
                                        <p:attrNameLst>
                                          <p:attrName>r</p:attrName>
                                        </p:attrNameLst>
                                      </p:cBhvr>
                                    </p:animRot>
                                    <p:animRot by="-240000">
                                      <p:cBhvr>
                                        <p:cTn id="19" dur="200" fill="hold">
                                          <p:stCondLst>
                                            <p:cond delay="200"/>
                                          </p:stCondLst>
                                        </p:cTn>
                                        <p:tgtEl>
                                          <p:spTgt spid="12"/>
                                        </p:tgtEl>
                                        <p:attrNameLst>
                                          <p:attrName>r</p:attrName>
                                        </p:attrNameLst>
                                      </p:cBhvr>
                                    </p:animRot>
                                    <p:animRot by="240000">
                                      <p:cBhvr>
                                        <p:cTn id="20" dur="200" fill="hold">
                                          <p:stCondLst>
                                            <p:cond delay="400"/>
                                          </p:stCondLst>
                                        </p:cTn>
                                        <p:tgtEl>
                                          <p:spTgt spid="12"/>
                                        </p:tgtEl>
                                        <p:attrNameLst>
                                          <p:attrName>r</p:attrName>
                                        </p:attrNameLst>
                                      </p:cBhvr>
                                    </p:animRot>
                                    <p:animRot by="-240000">
                                      <p:cBhvr>
                                        <p:cTn id="21" dur="200" fill="hold">
                                          <p:stCondLst>
                                            <p:cond delay="600"/>
                                          </p:stCondLst>
                                        </p:cTn>
                                        <p:tgtEl>
                                          <p:spTgt spid="12"/>
                                        </p:tgtEl>
                                        <p:attrNameLst>
                                          <p:attrName>r</p:attrName>
                                        </p:attrNameLst>
                                      </p:cBhvr>
                                    </p:animRot>
                                    <p:animRot by="120000">
                                      <p:cBhvr>
                                        <p:cTn id="22" dur="200" fill="hold">
                                          <p:stCondLst>
                                            <p:cond delay="800"/>
                                          </p:stCondLst>
                                        </p:cTn>
                                        <p:tgtEl>
                                          <p:spTgt spid="12"/>
                                        </p:tgtEl>
                                        <p:attrNameLst>
                                          <p:attrName>r</p:attrName>
                                        </p:attrNameLst>
                                      </p:cBhvr>
                                    </p:animRot>
                                  </p:childTnLst>
                                </p:cTn>
                              </p:par>
                              <p:par>
                                <p:cTn id="23" presetID="32" presetClass="emph" presetSubtype="0" repeatCount="indefinite" fill="hold" nodeType="withEffect">
                                  <p:stCondLst>
                                    <p:cond delay="0"/>
                                  </p:stCondLst>
                                  <p:endCondLst>
                                    <p:cond evt="onNext" delay="0">
                                      <p:tgtEl>
                                        <p:sldTgt/>
                                      </p:tgtEl>
                                    </p:cond>
                                  </p:endCondLst>
                                  <p:childTnLst>
                                    <p:animRot by="120000">
                                      <p:cBhvr>
                                        <p:cTn id="24" dur="100" fill="hold">
                                          <p:stCondLst>
                                            <p:cond delay="0"/>
                                          </p:stCondLst>
                                        </p:cTn>
                                        <p:tgtEl>
                                          <p:spTgt spid="15"/>
                                        </p:tgtEl>
                                        <p:attrNameLst>
                                          <p:attrName>r</p:attrName>
                                        </p:attrNameLst>
                                      </p:cBhvr>
                                    </p:animRot>
                                    <p:animRot by="-240000">
                                      <p:cBhvr>
                                        <p:cTn id="25" dur="200" fill="hold">
                                          <p:stCondLst>
                                            <p:cond delay="200"/>
                                          </p:stCondLst>
                                        </p:cTn>
                                        <p:tgtEl>
                                          <p:spTgt spid="15"/>
                                        </p:tgtEl>
                                        <p:attrNameLst>
                                          <p:attrName>r</p:attrName>
                                        </p:attrNameLst>
                                      </p:cBhvr>
                                    </p:animRot>
                                    <p:animRot by="240000">
                                      <p:cBhvr>
                                        <p:cTn id="26" dur="200" fill="hold">
                                          <p:stCondLst>
                                            <p:cond delay="400"/>
                                          </p:stCondLst>
                                        </p:cTn>
                                        <p:tgtEl>
                                          <p:spTgt spid="15"/>
                                        </p:tgtEl>
                                        <p:attrNameLst>
                                          <p:attrName>r</p:attrName>
                                        </p:attrNameLst>
                                      </p:cBhvr>
                                    </p:animRot>
                                    <p:animRot by="-240000">
                                      <p:cBhvr>
                                        <p:cTn id="27" dur="200" fill="hold">
                                          <p:stCondLst>
                                            <p:cond delay="600"/>
                                          </p:stCondLst>
                                        </p:cTn>
                                        <p:tgtEl>
                                          <p:spTgt spid="15"/>
                                        </p:tgtEl>
                                        <p:attrNameLst>
                                          <p:attrName>r</p:attrName>
                                        </p:attrNameLst>
                                      </p:cBhvr>
                                    </p:animRot>
                                    <p:animRot by="120000">
                                      <p:cBhvr>
                                        <p:cTn id="28" dur="200" fill="hold">
                                          <p:stCondLst>
                                            <p:cond delay="800"/>
                                          </p:stCondLst>
                                        </p:cTn>
                                        <p:tgtEl>
                                          <p:spTgt spid="15"/>
                                        </p:tgtEl>
                                        <p:attrNameLst>
                                          <p:attrName>r</p:attrName>
                                        </p:attrNameLst>
                                      </p:cBhvr>
                                    </p:animRot>
                                  </p:childTnLst>
                                </p:cTn>
                              </p:par>
                              <p:par>
                                <p:cTn id="29" presetID="32" presetClass="emph" presetSubtype="0" repeatCount="indefinite" fill="hold" nodeType="withEffect">
                                  <p:stCondLst>
                                    <p:cond delay="0"/>
                                  </p:stCondLst>
                                  <p:endCondLst>
                                    <p:cond evt="onNext" delay="0">
                                      <p:tgtEl>
                                        <p:sldTgt/>
                                      </p:tgtEl>
                                    </p:cond>
                                  </p:endCondLst>
                                  <p:childTnLst>
                                    <p:animRot by="120000">
                                      <p:cBhvr>
                                        <p:cTn id="30" dur="100" fill="hold">
                                          <p:stCondLst>
                                            <p:cond delay="0"/>
                                          </p:stCondLst>
                                        </p:cTn>
                                        <p:tgtEl>
                                          <p:spTgt spid="18"/>
                                        </p:tgtEl>
                                        <p:attrNameLst>
                                          <p:attrName>r</p:attrName>
                                        </p:attrNameLst>
                                      </p:cBhvr>
                                    </p:animRot>
                                    <p:animRot by="-240000">
                                      <p:cBhvr>
                                        <p:cTn id="31" dur="200" fill="hold">
                                          <p:stCondLst>
                                            <p:cond delay="200"/>
                                          </p:stCondLst>
                                        </p:cTn>
                                        <p:tgtEl>
                                          <p:spTgt spid="18"/>
                                        </p:tgtEl>
                                        <p:attrNameLst>
                                          <p:attrName>r</p:attrName>
                                        </p:attrNameLst>
                                      </p:cBhvr>
                                    </p:animRot>
                                    <p:animRot by="240000">
                                      <p:cBhvr>
                                        <p:cTn id="32" dur="200" fill="hold">
                                          <p:stCondLst>
                                            <p:cond delay="400"/>
                                          </p:stCondLst>
                                        </p:cTn>
                                        <p:tgtEl>
                                          <p:spTgt spid="18"/>
                                        </p:tgtEl>
                                        <p:attrNameLst>
                                          <p:attrName>r</p:attrName>
                                        </p:attrNameLst>
                                      </p:cBhvr>
                                    </p:animRot>
                                    <p:animRot by="-240000">
                                      <p:cBhvr>
                                        <p:cTn id="33" dur="200" fill="hold">
                                          <p:stCondLst>
                                            <p:cond delay="600"/>
                                          </p:stCondLst>
                                        </p:cTn>
                                        <p:tgtEl>
                                          <p:spTgt spid="18"/>
                                        </p:tgtEl>
                                        <p:attrNameLst>
                                          <p:attrName>r</p:attrName>
                                        </p:attrNameLst>
                                      </p:cBhvr>
                                    </p:animRot>
                                    <p:animRot by="120000">
                                      <p:cBhvr>
                                        <p:cTn id="34"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646" y="0"/>
            <a:ext cx="11929353" cy="888322"/>
          </a:xfrm>
          <a:solidFill>
            <a:schemeClr val="accent1">
              <a:lumMod val="20000"/>
              <a:lumOff val="80000"/>
            </a:schemeClr>
          </a:solidFill>
        </p:spPr>
        <p:txBody>
          <a:bodyPr/>
          <a:lstStyle/>
          <a:p>
            <a:r>
              <a:rPr lang="en-US" b="1" dirty="0">
                <a:solidFill>
                  <a:schemeClr val="accent6">
                    <a:lumMod val="50000"/>
                  </a:schemeClr>
                </a:solidFill>
              </a:rPr>
              <a:t>4. Attached IAM role ( optional)</a:t>
            </a:r>
          </a:p>
        </p:txBody>
      </p:sp>
      <p:sp>
        <p:nvSpPr>
          <p:cNvPr id="49" name="Rectangle 48"/>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Content Placeholder 9">
            <a:extLst>
              <a:ext uri="{FF2B5EF4-FFF2-40B4-BE49-F238E27FC236}">
                <a16:creationId xmlns:a16="http://schemas.microsoft.com/office/drawing/2014/main" id="{29FE78C7-DDB9-0344-97A0-68D195ABF113}"/>
              </a:ext>
            </a:extLst>
          </p:cNvPr>
          <p:cNvSpPr>
            <a:spLocks noGrp="1"/>
          </p:cNvSpPr>
          <p:nvPr>
            <p:ph idx="4294967295"/>
          </p:nvPr>
        </p:nvSpPr>
        <p:spPr>
          <a:xfrm>
            <a:off x="384743" y="1017516"/>
            <a:ext cx="10918797" cy="2894695"/>
          </a:xfrm>
          <a:prstGeom prst="rect">
            <a:avLst/>
          </a:prstGeom>
        </p:spPr>
        <p:txBody>
          <a:bodyPr/>
          <a:lstStyle/>
          <a:p>
            <a:r>
              <a:rPr lang="en-US" sz="2000" dirty="0"/>
              <a:t>Will software on the EC2 instance need to interact with other AWS services?</a:t>
            </a:r>
          </a:p>
          <a:p>
            <a:pPr lvl="1"/>
            <a:r>
              <a:rPr lang="en-US" sz="2000" dirty="0"/>
              <a:t>If yes, attach an appropriate </a:t>
            </a:r>
            <a:r>
              <a:rPr lang="en-US" sz="2000" b="1" dirty="0">
                <a:solidFill>
                  <a:schemeClr val="accent5"/>
                </a:solidFill>
              </a:rPr>
              <a:t>IAM Role</a:t>
            </a:r>
            <a:r>
              <a:rPr lang="en-US" sz="2000" dirty="0"/>
              <a:t>.</a:t>
            </a:r>
            <a:endParaRPr lang="en-US" sz="1600" dirty="0"/>
          </a:p>
          <a:p>
            <a:r>
              <a:rPr lang="en-US" sz="2000" dirty="0"/>
              <a:t>An AWS Identity and Access Management (IAM) role that is attached to an EC2 instance is kept in an </a:t>
            </a:r>
            <a:r>
              <a:rPr lang="en-US" sz="2000" b="1" dirty="0">
                <a:solidFill>
                  <a:schemeClr val="accent5"/>
                </a:solidFill>
              </a:rPr>
              <a:t>instance profile</a:t>
            </a:r>
            <a:r>
              <a:rPr lang="en-US" sz="2000" dirty="0"/>
              <a:t>.</a:t>
            </a:r>
            <a:endParaRPr lang="en-US" dirty="0"/>
          </a:p>
          <a:p>
            <a:r>
              <a:rPr lang="en-US" sz="2000" dirty="0"/>
              <a:t>You are </a:t>
            </a:r>
            <a:r>
              <a:rPr lang="en-US" sz="2000" i="1" dirty="0"/>
              <a:t>not</a:t>
            </a:r>
            <a:r>
              <a:rPr lang="en-US" sz="2000" dirty="0"/>
              <a:t> restricted to attaching a role only at instance launch.</a:t>
            </a:r>
          </a:p>
          <a:p>
            <a:pPr lvl="1"/>
            <a:r>
              <a:rPr lang="en-US" sz="2000" dirty="0"/>
              <a:t>You can also attach a role to an instance that already exists.</a:t>
            </a:r>
          </a:p>
        </p:txBody>
      </p:sp>
      <p:grpSp>
        <p:nvGrpSpPr>
          <p:cNvPr id="5" name="Group 4" descr="diagram showing that a role granting S3 bucket access is attached to an instance and that as a result,an application on that instance can access an S3 bucket with objects in it.">
            <a:extLst>
              <a:ext uri="{FF2B5EF4-FFF2-40B4-BE49-F238E27FC236}">
                <a16:creationId xmlns:a16="http://schemas.microsoft.com/office/drawing/2014/main" id="{4FEB46E4-FB1F-1345-A983-91C05634C2DC}"/>
              </a:ext>
            </a:extLst>
          </p:cNvPr>
          <p:cNvGrpSpPr/>
          <p:nvPr/>
        </p:nvGrpSpPr>
        <p:grpSpPr>
          <a:xfrm>
            <a:off x="491485" y="3700467"/>
            <a:ext cx="8415739" cy="1234775"/>
            <a:chOff x="2777585" y="1904556"/>
            <a:chExt cx="8415739" cy="1234775"/>
          </a:xfrm>
        </p:grpSpPr>
        <p:pic>
          <p:nvPicPr>
            <p:cNvPr id="6" name="Graphic 13">
              <a:extLst>
                <a:ext uri="{FF2B5EF4-FFF2-40B4-BE49-F238E27FC236}">
                  <a16:creationId xmlns:a16="http://schemas.microsoft.com/office/drawing/2014/main" id="{B423AD71-FDEE-D249-A7BC-6F2812E0EE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60397" y="2228705"/>
              <a:ext cx="469900" cy="469900"/>
            </a:xfrm>
            <a:prstGeom prst="rect">
              <a:avLst/>
            </a:prstGeom>
          </p:spPr>
        </p:pic>
        <p:pic>
          <p:nvPicPr>
            <p:cNvPr id="7" name="Graphic 14">
              <a:extLst>
                <a:ext uri="{FF2B5EF4-FFF2-40B4-BE49-F238E27FC236}">
                  <a16:creationId xmlns:a16="http://schemas.microsoft.com/office/drawing/2014/main" id="{CE7FF3D1-9458-324D-A3B0-04052565E15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77101" y="2164472"/>
              <a:ext cx="606130" cy="606130"/>
            </a:xfrm>
            <a:prstGeom prst="rect">
              <a:avLst/>
            </a:prstGeom>
          </p:spPr>
        </p:pic>
        <p:sp>
          <p:nvSpPr>
            <p:cNvPr id="8" name="TextBox 7">
              <a:extLst>
                <a:ext uri="{FF2B5EF4-FFF2-40B4-BE49-F238E27FC236}">
                  <a16:creationId xmlns:a16="http://schemas.microsoft.com/office/drawing/2014/main" id="{CBFB5091-DCC2-604E-9867-127093E114BF}"/>
                </a:ext>
              </a:extLst>
            </p:cNvPr>
            <p:cNvSpPr txBox="1"/>
            <p:nvPr/>
          </p:nvSpPr>
          <p:spPr>
            <a:xfrm>
              <a:off x="6902315" y="2800777"/>
              <a:ext cx="1513305" cy="338554"/>
            </a:xfrm>
            <a:prstGeom prst="rect">
              <a:avLst/>
            </a:prstGeom>
            <a:noFill/>
          </p:spPr>
          <p:txBody>
            <a:bodyPr wrap="square" rtlCol="0">
              <a:spAutoFit/>
            </a:bodyPr>
            <a:lstStyle/>
            <a:p>
              <a:pPr algn="ctr"/>
              <a:r>
                <a:rPr lang="en-US" sz="1600" dirty="0"/>
                <a:t>Instance</a:t>
              </a:r>
            </a:p>
          </p:txBody>
        </p:sp>
        <p:sp>
          <p:nvSpPr>
            <p:cNvPr id="9" name="TextBox 8">
              <a:extLst>
                <a:ext uri="{FF2B5EF4-FFF2-40B4-BE49-F238E27FC236}">
                  <a16:creationId xmlns:a16="http://schemas.microsoft.com/office/drawing/2014/main" id="{509C5BA9-960B-7443-A8B9-05E218CF09D0}"/>
                </a:ext>
              </a:extLst>
            </p:cNvPr>
            <p:cNvSpPr txBox="1"/>
            <p:nvPr/>
          </p:nvSpPr>
          <p:spPr>
            <a:xfrm>
              <a:off x="2777585" y="1953180"/>
              <a:ext cx="2507360" cy="1077218"/>
            </a:xfrm>
            <a:prstGeom prst="rect">
              <a:avLst/>
            </a:prstGeom>
            <a:noFill/>
          </p:spPr>
          <p:txBody>
            <a:bodyPr wrap="square" rtlCol="0">
              <a:spAutoFit/>
            </a:bodyPr>
            <a:lstStyle/>
            <a:p>
              <a:pPr algn="ctr"/>
              <a:r>
                <a:rPr lang="en-US" sz="1600" dirty="0"/>
                <a:t>Role that grants Amazon Simple Storage Service (Amazon S3) bucket access permissions</a:t>
              </a:r>
            </a:p>
          </p:txBody>
        </p:sp>
        <p:sp>
          <p:nvSpPr>
            <p:cNvPr id="10" name="TextBox 9">
              <a:extLst>
                <a:ext uri="{FF2B5EF4-FFF2-40B4-BE49-F238E27FC236}">
                  <a16:creationId xmlns:a16="http://schemas.microsoft.com/office/drawing/2014/main" id="{527766CA-DB76-C94F-9D41-0D81EE24EC6C}"/>
                </a:ext>
              </a:extLst>
            </p:cNvPr>
            <p:cNvSpPr txBox="1"/>
            <p:nvPr/>
          </p:nvSpPr>
          <p:spPr>
            <a:xfrm>
              <a:off x="5920292" y="2145400"/>
              <a:ext cx="1357643" cy="338554"/>
            </a:xfrm>
            <a:prstGeom prst="rect">
              <a:avLst/>
            </a:prstGeom>
            <a:noFill/>
          </p:spPr>
          <p:txBody>
            <a:bodyPr wrap="square" rtlCol="0">
              <a:spAutoFit/>
            </a:bodyPr>
            <a:lstStyle/>
            <a:p>
              <a:pPr algn="ctr"/>
              <a:r>
                <a:rPr lang="en-US" sz="1600" dirty="0"/>
                <a:t>attached to</a:t>
              </a:r>
            </a:p>
          </p:txBody>
        </p:sp>
        <p:pic>
          <p:nvPicPr>
            <p:cNvPr id="11" name="Graphic 19">
              <a:extLst>
                <a:ext uri="{FF2B5EF4-FFF2-40B4-BE49-F238E27FC236}">
                  <a16:creationId xmlns:a16="http://schemas.microsoft.com/office/drawing/2014/main" id="{F60A4D16-82B4-8944-A27F-6DC46AF3973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409581" y="2183069"/>
              <a:ext cx="469900" cy="469900"/>
            </a:xfrm>
            <a:prstGeom prst="rect">
              <a:avLst/>
            </a:prstGeom>
          </p:spPr>
        </p:pic>
        <p:sp>
          <p:nvSpPr>
            <p:cNvPr id="12" name="TextBox 11">
              <a:extLst>
                <a:ext uri="{FF2B5EF4-FFF2-40B4-BE49-F238E27FC236}">
                  <a16:creationId xmlns:a16="http://schemas.microsoft.com/office/drawing/2014/main" id="{51672240-44FD-D543-B0E6-891EF38A67D9}"/>
                </a:ext>
              </a:extLst>
            </p:cNvPr>
            <p:cNvSpPr txBox="1"/>
            <p:nvPr/>
          </p:nvSpPr>
          <p:spPr>
            <a:xfrm>
              <a:off x="9861458" y="2089771"/>
              <a:ext cx="1331866" cy="584775"/>
            </a:xfrm>
            <a:prstGeom prst="rect">
              <a:avLst/>
            </a:prstGeom>
            <a:noFill/>
          </p:spPr>
          <p:txBody>
            <a:bodyPr wrap="square" rtlCol="0">
              <a:spAutoFit/>
            </a:bodyPr>
            <a:lstStyle/>
            <a:p>
              <a:pPr algn="ctr"/>
              <a:r>
                <a:rPr lang="en-US" sz="1600" dirty="0"/>
                <a:t>S3 bucket with objects</a:t>
              </a:r>
            </a:p>
          </p:txBody>
        </p:sp>
        <p:sp>
          <p:nvSpPr>
            <p:cNvPr id="13" name="TextBox 12">
              <a:extLst>
                <a:ext uri="{FF2B5EF4-FFF2-40B4-BE49-F238E27FC236}">
                  <a16:creationId xmlns:a16="http://schemas.microsoft.com/office/drawing/2014/main" id="{794260F2-50AC-1840-B4EF-B73C5C7A3246}"/>
                </a:ext>
              </a:extLst>
            </p:cNvPr>
            <p:cNvSpPr txBox="1"/>
            <p:nvPr/>
          </p:nvSpPr>
          <p:spPr>
            <a:xfrm>
              <a:off x="7838556" y="1904556"/>
              <a:ext cx="1571025" cy="830997"/>
            </a:xfrm>
            <a:prstGeom prst="rect">
              <a:avLst/>
            </a:prstGeom>
            <a:noFill/>
          </p:spPr>
          <p:txBody>
            <a:bodyPr wrap="square" rtlCol="0">
              <a:spAutoFit/>
            </a:bodyPr>
            <a:lstStyle/>
            <a:p>
              <a:pPr algn="ctr"/>
              <a:r>
                <a:rPr lang="en-US" sz="1600" dirty="0"/>
                <a:t>Application on instance can access</a:t>
              </a:r>
            </a:p>
          </p:txBody>
        </p:sp>
        <p:cxnSp>
          <p:nvCxnSpPr>
            <p:cNvPr id="14" name="Straight Arrow Connector 13">
              <a:extLst>
                <a:ext uri="{FF2B5EF4-FFF2-40B4-BE49-F238E27FC236}">
                  <a16:creationId xmlns:a16="http://schemas.microsoft.com/office/drawing/2014/main" id="{9E2401F5-961D-1646-9327-9BE58A1E0D48}"/>
                </a:ext>
              </a:extLst>
            </p:cNvPr>
            <p:cNvCxnSpPr/>
            <p:nvPr/>
          </p:nvCxnSpPr>
          <p:spPr>
            <a:xfrm>
              <a:off x="8065666" y="2457344"/>
              <a:ext cx="1343915" cy="4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469F9BD-7004-E14A-A887-6EF2EFAF4DD7}"/>
                </a:ext>
              </a:extLst>
            </p:cNvPr>
            <p:cNvCxnSpPr/>
            <p:nvPr/>
          </p:nvCxnSpPr>
          <p:spPr>
            <a:xfrm>
              <a:off x="6019391" y="2463655"/>
              <a:ext cx="1343915" cy="4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6251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646" y="0"/>
            <a:ext cx="11929353" cy="888322"/>
          </a:xfrm>
          <a:solidFill>
            <a:schemeClr val="accent1">
              <a:lumMod val="20000"/>
              <a:lumOff val="80000"/>
            </a:schemeClr>
          </a:solidFill>
        </p:spPr>
        <p:txBody>
          <a:bodyPr/>
          <a:lstStyle/>
          <a:p>
            <a:r>
              <a:rPr lang="en-US" b="1" dirty="0">
                <a:solidFill>
                  <a:schemeClr val="accent6">
                    <a:lumMod val="50000"/>
                  </a:schemeClr>
                </a:solidFill>
              </a:rPr>
              <a:t>5.User Data ( Optional)</a:t>
            </a:r>
          </a:p>
        </p:txBody>
      </p:sp>
      <p:sp>
        <p:nvSpPr>
          <p:cNvPr id="49" name="Rectangle 48"/>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Content Placeholder 9">
            <a:extLst>
              <a:ext uri="{FF2B5EF4-FFF2-40B4-BE49-F238E27FC236}">
                <a16:creationId xmlns:a16="http://schemas.microsoft.com/office/drawing/2014/main" id="{29FE78C7-DDB9-0344-97A0-68D195ABF113}"/>
              </a:ext>
            </a:extLst>
          </p:cNvPr>
          <p:cNvSpPr>
            <a:spLocks noGrp="1"/>
          </p:cNvSpPr>
          <p:nvPr>
            <p:ph idx="4294967295"/>
          </p:nvPr>
        </p:nvSpPr>
        <p:spPr>
          <a:xfrm>
            <a:off x="420234" y="1183716"/>
            <a:ext cx="11243229" cy="2309661"/>
          </a:xfrm>
          <a:prstGeom prst="rect">
            <a:avLst/>
          </a:prstGeom>
        </p:spPr>
        <p:txBody>
          <a:bodyPr/>
          <a:lstStyle/>
          <a:p>
            <a:r>
              <a:rPr lang="en-US" sz="2000" dirty="0"/>
              <a:t>Optionally specify a user data script at instance launch </a:t>
            </a:r>
          </a:p>
          <a:p>
            <a:r>
              <a:rPr lang="en-US" sz="2000" dirty="0"/>
              <a:t>Use </a:t>
            </a:r>
            <a:r>
              <a:rPr lang="en-US" sz="2000" b="1" dirty="0">
                <a:solidFill>
                  <a:schemeClr val="accent5"/>
                </a:solidFill>
              </a:rPr>
              <a:t>user data </a:t>
            </a:r>
            <a:r>
              <a:rPr lang="en-US" sz="2000" dirty="0"/>
              <a:t>scripts</a:t>
            </a:r>
            <a:r>
              <a:rPr lang="en-US" sz="2000" b="1" dirty="0">
                <a:solidFill>
                  <a:schemeClr val="accent5"/>
                </a:solidFill>
              </a:rPr>
              <a:t> </a:t>
            </a:r>
            <a:r>
              <a:rPr lang="en-US" sz="2000" dirty="0"/>
              <a:t>to customize the runtime environment of your instance</a:t>
            </a:r>
          </a:p>
          <a:p>
            <a:pPr lvl="1"/>
            <a:r>
              <a:rPr lang="en-US" sz="1800" dirty="0">
                <a:solidFill>
                  <a:schemeClr val="accent6"/>
                </a:solidFill>
              </a:rPr>
              <a:t>Script executes the first time the instance starts</a:t>
            </a:r>
            <a:endParaRPr lang="en-US" sz="1600" dirty="0"/>
          </a:p>
          <a:p>
            <a:r>
              <a:rPr lang="en-US" sz="2000" dirty="0"/>
              <a:t>Can be used strategically</a:t>
            </a:r>
          </a:p>
          <a:p>
            <a:pPr lvl="1"/>
            <a:r>
              <a:rPr lang="en-US" sz="1800" dirty="0"/>
              <a:t>For example, reduce the number of custom AMIs that you build and maintain</a:t>
            </a:r>
          </a:p>
          <a:p>
            <a:pPr marL="457200" lvl="1" indent="0">
              <a:buNone/>
            </a:pPr>
            <a:endParaRPr lang="en-US" sz="1800" dirty="0"/>
          </a:p>
        </p:txBody>
      </p:sp>
      <p:grpSp>
        <p:nvGrpSpPr>
          <p:cNvPr id="5" name="Group 4" descr="daigram showing an AMI on the left, with an arrow point to a running instance. The arrow shows a user data script on top of it with three lines of code (code discussed in the notes below this slide).">
            <a:extLst>
              <a:ext uri="{FF2B5EF4-FFF2-40B4-BE49-F238E27FC236}">
                <a16:creationId xmlns:a16="http://schemas.microsoft.com/office/drawing/2014/main" id="{83924710-65D2-8D4D-A75F-CFB2A561836F}"/>
              </a:ext>
            </a:extLst>
          </p:cNvPr>
          <p:cNvGrpSpPr/>
          <p:nvPr/>
        </p:nvGrpSpPr>
        <p:grpSpPr>
          <a:xfrm>
            <a:off x="1570653" y="3301172"/>
            <a:ext cx="6099091" cy="2106175"/>
            <a:chOff x="4547317" y="1443189"/>
            <a:chExt cx="6099091" cy="2106175"/>
          </a:xfrm>
        </p:grpSpPr>
        <p:cxnSp>
          <p:nvCxnSpPr>
            <p:cNvPr id="6" name="Straight Arrow Connector 5">
              <a:extLst>
                <a:ext uri="{FF2B5EF4-FFF2-40B4-BE49-F238E27FC236}">
                  <a16:creationId xmlns:a16="http://schemas.microsoft.com/office/drawing/2014/main" id="{7CFA2A0A-6DAB-3D48-96C0-18EA633610B6}"/>
                </a:ext>
              </a:extLst>
            </p:cNvPr>
            <p:cNvCxnSpPr>
              <a:cxnSpLocks/>
            </p:cNvCxnSpPr>
            <p:nvPr/>
          </p:nvCxnSpPr>
          <p:spPr>
            <a:xfrm flipV="1">
              <a:off x="5646970" y="2393518"/>
              <a:ext cx="3660924" cy="3583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736C2FA-C4DB-5844-B150-219C79B96997}"/>
                </a:ext>
              </a:extLst>
            </p:cNvPr>
            <p:cNvSpPr txBox="1"/>
            <p:nvPr/>
          </p:nvSpPr>
          <p:spPr>
            <a:xfrm>
              <a:off x="4547317" y="2892927"/>
              <a:ext cx="1391500" cy="400110"/>
            </a:xfrm>
            <a:prstGeom prst="rect">
              <a:avLst/>
            </a:prstGeom>
            <a:noFill/>
          </p:spPr>
          <p:txBody>
            <a:bodyPr wrap="square" rtlCol="0">
              <a:spAutoFit/>
            </a:bodyP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AMI</a:t>
              </a:r>
            </a:p>
          </p:txBody>
        </p:sp>
        <p:sp>
          <p:nvSpPr>
            <p:cNvPr id="8" name="TextBox 7">
              <a:extLst>
                <a:ext uri="{FF2B5EF4-FFF2-40B4-BE49-F238E27FC236}">
                  <a16:creationId xmlns:a16="http://schemas.microsoft.com/office/drawing/2014/main" id="{D56F5C00-4102-DA47-81E6-825B32C6ACA1}"/>
                </a:ext>
              </a:extLst>
            </p:cNvPr>
            <p:cNvSpPr txBox="1"/>
            <p:nvPr/>
          </p:nvSpPr>
          <p:spPr>
            <a:xfrm>
              <a:off x="8914201" y="2841478"/>
              <a:ext cx="1732207" cy="707886"/>
            </a:xfrm>
            <a:prstGeom prst="rect">
              <a:avLst/>
            </a:prstGeom>
            <a:noFill/>
          </p:spPr>
          <p:txBody>
            <a:bodyPr wrap="square" rtlCol="0">
              <a:spAutoFit/>
            </a:bodyP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Running </a:t>
              </a:r>
              <a:br>
                <a:rPr lang="en-US" sz="2000" dirty="0">
                  <a:latin typeface="Amazon Ember" panose="020B0603020204020204" pitchFamily="34" charset="0"/>
                  <a:ea typeface="Amazon Ember" panose="020B0603020204020204" pitchFamily="34" charset="0"/>
                  <a:cs typeface="Amazon Ember" panose="020B0603020204020204" pitchFamily="34" charset="0"/>
                </a:rPr>
              </a:br>
              <a:r>
                <a:rPr lang="en-US" sz="2000" dirty="0">
                  <a:latin typeface="Amazon Ember" panose="020B0603020204020204" pitchFamily="34" charset="0"/>
                  <a:ea typeface="Amazon Ember" panose="020B0603020204020204" pitchFamily="34" charset="0"/>
                  <a:cs typeface="Amazon Ember" panose="020B0603020204020204" pitchFamily="34" charset="0"/>
                </a:rPr>
                <a:t>EC2 instance</a:t>
              </a:r>
            </a:p>
          </p:txBody>
        </p:sp>
        <p:sp>
          <p:nvSpPr>
            <p:cNvPr id="9" name="Rectangle 8">
              <a:extLst>
                <a:ext uri="{FF2B5EF4-FFF2-40B4-BE49-F238E27FC236}">
                  <a16:creationId xmlns:a16="http://schemas.microsoft.com/office/drawing/2014/main" id="{DA350BEB-22F6-6C4A-AC8E-8A2160DF44E9}"/>
                </a:ext>
              </a:extLst>
            </p:cNvPr>
            <p:cNvSpPr/>
            <p:nvPr/>
          </p:nvSpPr>
          <p:spPr>
            <a:xfrm>
              <a:off x="5948320" y="1855014"/>
              <a:ext cx="2920568" cy="1402165"/>
            </a:xfrm>
            <a:prstGeom prst="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 name="TextBox 9">
              <a:extLst>
                <a:ext uri="{FF2B5EF4-FFF2-40B4-BE49-F238E27FC236}">
                  <a16:creationId xmlns:a16="http://schemas.microsoft.com/office/drawing/2014/main" id="{65DEB42B-78C8-5A40-B224-42AF44F844F5}"/>
                </a:ext>
              </a:extLst>
            </p:cNvPr>
            <p:cNvSpPr txBox="1"/>
            <p:nvPr/>
          </p:nvSpPr>
          <p:spPr>
            <a:xfrm>
              <a:off x="6641138" y="1443189"/>
              <a:ext cx="1391500" cy="400110"/>
            </a:xfrm>
            <a:prstGeom prst="rect">
              <a:avLst/>
            </a:prstGeom>
            <a:noFill/>
          </p:spPr>
          <p:txBody>
            <a:bodyPr wrap="square" rtlCol="0">
              <a:spAutoFit/>
            </a:bodyP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User data</a:t>
              </a:r>
            </a:p>
          </p:txBody>
        </p:sp>
        <p:sp>
          <p:nvSpPr>
            <p:cNvPr id="11" name="Rectangle 10">
              <a:extLst>
                <a:ext uri="{FF2B5EF4-FFF2-40B4-BE49-F238E27FC236}">
                  <a16:creationId xmlns:a16="http://schemas.microsoft.com/office/drawing/2014/main" id="{02DACCA5-FEE5-9D4C-A485-D17CBCA823E0}"/>
                </a:ext>
              </a:extLst>
            </p:cNvPr>
            <p:cNvSpPr/>
            <p:nvPr/>
          </p:nvSpPr>
          <p:spPr>
            <a:xfrm>
              <a:off x="6127833" y="1913362"/>
              <a:ext cx="2600309" cy="1159933"/>
            </a:xfrm>
            <a:prstGeom prst="rect">
              <a:avLst/>
            </a:prstGeom>
          </p:spPr>
          <p:txBody>
            <a:bodyPr wrap="square">
              <a:spAutoFit/>
            </a:bodyPr>
            <a:lstStyle/>
            <a:p>
              <a:pPr>
                <a:lnSpc>
                  <a:spcPct val="150000"/>
                </a:lnSpc>
              </a:pPr>
              <a:r>
                <a:rPr lang="en-US" sz="1600" dirty="0">
                  <a:latin typeface="Lucida Console" panose="020B0609040504020204" pitchFamily="49" charset="0"/>
                  <a:cs typeface="Courier New" panose="02070309020205020404" pitchFamily="49" charset="0"/>
                </a:rPr>
                <a:t>#!/bin/bash</a:t>
              </a:r>
            </a:p>
            <a:p>
              <a:pPr>
                <a:lnSpc>
                  <a:spcPct val="150000"/>
                </a:lnSpc>
              </a:pPr>
              <a:r>
                <a:rPr lang="en-US" sz="1600" dirty="0">
                  <a:latin typeface="Lucida Console" panose="020B0609040504020204" pitchFamily="49" charset="0"/>
                  <a:cs typeface="Courier New" panose="02070309020205020404" pitchFamily="49" charset="0"/>
                </a:rPr>
                <a:t>yum update –y</a:t>
              </a:r>
            </a:p>
            <a:p>
              <a:pPr>
                <a:lnSpc>
                  <a:spcPct val="150000"/>
                </a:lnSpc>
              </a:pPr>
              <a:r>
                <a:rPr lang="en-US" sz="1600" dirty="0">
                  <a:latin typeface="Lucida Console" panose="020B0609040504020204" pitchFamily="49" charset="0"/>
                  <a:cs typeface="Courier New" panose="02070309020205020404" pitchFamily="49" charset="0"/>
                </a:rPr>
                <a:t>yum install -y wget</a:t>
              </a:r>
            </a:p>
          </p:txBody>
        </p:sp>
        <p:pic>
          <p:nvPicPr>
            <p:cNvPr id="12" name="Graphic 24">
              <a:extLst>
                <a:ext uri="{FF2B5EF4-FFF2-40B4-BE49-F238E27FC236}">
                  <a16:creationId xmlns:a16="http://schemas.microsoft.com/office/drawing/2014/main" id="{F6F4CFBE-6043-774D-A7FD-97F357C81A5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04732" y="2008229"/>
              <a:ext cx="842238" cy="842238"/>
            </a:xfrm>
            <a:prstGeom prst="rect">
              <a:avLst/>
            </a:prstGeom>
          </p:spPr>
        </p:pic>
        <p:pic>
          <p:nvPicPr>
            <p:cNvPr id="13" name="Graphic 25">
              <a:extLst>
                <a:ext uri="{FF2B5EF4-FFF2-40B4-BE49-F238E27FC236}">
                  <a16:creationId xmlns:a16="http://schemas.microsoft.com/office/drawing/2014/main" id="{67A70AD0-1CED-F749-8727-5BC28B2B2C2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07894" y="1967853"/>
              <a:ext cx="851329" cy="851329"/>
            </a:xfrm>
            <a:prstGeom prst="rect">
              <a:avLst/>
            </a:prstGeom>
          </p:spPr>
        </p:pic>
      </p:grpSp>
    </p:spTree>
    <p:extLst>
      <p:ext uri="{BB962C8B-B14F-4D97-AF65-F5344CB8AC3E}">
        <p14:creationId xmlns:p14="http://schemas.microsoft.com/office/powerpoint/2010/main" val="1519712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374" y="0"/>
            <a:ext cx="11919626" cy="888322"/>
          </a:xfrm>
          <a:solidFill>
            <a:schemeClr val="accent1">
              <a:lumMod val="20000"/>
              <a:lumOff val="80000"/>
            </a:schemeClr>
          </a:solidFill>
        </p:spPr>
        <p:txBody>
          <a:bodyPr/>
          <a:lstStyle/>
          <a:p>
            <a:r>
              <a:rPr lang="en-US" b="1" dirty="0">
                <a:solidFill>
                  <a:schemeClr val="accent6">
                    <a:lumMod val="50000"/>
                  </a:schemeClr>
                </a:solidFill>
              </a:rPr>
              <a:t>6. EC2 Storage Options</a:t>
            </a:r>
          </a:p>
        </p:txBody>
      </p:sp>
      <p:sp>
        <p:nvSpPr>
          <p:cNvPr id="6" name="Rectangle 5"/>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aphicFrame>
        <p:nvGraphicFramePr>
          <p:cNvPr id="11" name="Content Placeholder 6">
            <a:extLst>
              <a:ext uri="{FF2B5EF4-FFF2-40B4-BE49-F238E27FC236}">
                <a16:creationId xmlns:a16="http://schemas.microsoft.com/office/drawing/2014/main" id="{3BF3C331-0800-6E4F-839B-29DA634A1F0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180702184"/>
              </p:ext>
            </p:extLst>
          </p:nvPr>
        </p:nvGraphicFramePr>
        <p:xfrm>
          <a:off x="535830" y="1527243"/>
          <a:ext cx="5402151" cy="3352000"/>
        </p:xfrm>
        <a:graphic>
          <a:graphicData uri="http://schemas.openxmlformats.org/drawingml/2006/table">
            <a:tbl>
              <a:tblPr firstRow="1" bandRow="1">
                <a:tableStyleId>{F5AB1C69-6EDB-4FF4-983F-18BD219EF322}</a:tableStyleId>
              </a:tblPr>
              <a:tblGrid>
                <a:gridCol w="5402151">
                  <a:extLst>
                    <a:ext uri="{9D8B030D-6E8A-4147-A177-3AD203B41FA5}">
                      <a16:colId xmlns:a16="http://schemas.microsoft.com/office/drawing/2014/main" val="2938962630"/>
                    </a:ext>
                  </a:extLst>
                </a:gridCol>
              </a:tblGrid>
              <a:tr h="774431">
                <a:tc>
                  <a:txBody>
                    <a:bodyPr/>
                    <a:lstStyle/>
                    <a:p>
                      <a:pPr algn="ctr"/>
                      <a:r>
                        <a:rPr lang="en-US" sz="2400" b="0" i="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Root volume</a:t>
                      </a:r>
                    </a:p>
                  </a:txBody>
                  <a:tcPr anchor="ctr">
                    <a:solidFill>
                      <a:schemeClr val="accent5"/>
                    </a:solidFill>
                  </a:tcPr>
                </a:tc>
                <a:extLst>
                  <a:ext uri="{0D108BD9-81ED-4DB2-BD59-A6C34878D82A}">
                    <a16:rowId xmlns:a16="http://schemas.microsoft.com/office/drawing/2014/main" val="1981153725"/>
                  </a:ext>
                </a:extLst>
              </a:tr>
              <a:tr h="2577569">
                <a:tc>
                  <a:txBody>
                    <a:bodyPr/>
                    <a:lstStyle/>
                    <a:p>
                      <a:endParaRPr lang="en-US" b="0" i="0" dirty="0">
                        <a:latin typeface="Amazon Ember" panose="020B0603020204020204" pitchFamily="34" charset="0"/>
                        <a:ea typeface="Amazon Ember" panose="020B0603020204020204" pitchFamily="34" charset="0"/>
                        <a:cs typeface="Amazon Ember" panose="020B0603020204020204" pitchFamily="34" charset="0"/>
                      </a:endParaRPr>
                    </a:p>
                  </a:txBody>
                  <a:tcPr>
                    <a:solidFill>
                      <a:schemeClr val="bg1"/>
                    </a:solidFill>
                  </a:tcPr>
                </a:tc>
                <a:extLst>
                  <a:ext uri="{0D108BD9-81ED-4DB2-BD59-A6C34878D82A}">
                    <a16:rowId xmlns:a16="http://schemas.microsoft.com/office/drawing/2014/main" val="3903686024"/>
                  </a:ext>
                </a:extLst>
              </a:tr>
            </a:tbl>
          </a:graphicData>
        </a:graphic>
      </p:graphicFrame>
      <p:grpSp>
        <p:nvGrpSpPr>
          <p:cNvPr id="13" name="Group 12" descr="The root volume always contains the guest OS and can be either instance store-backed or EBS volume-backed.">
            <a:extLst>
              <a:ext uri="{FF2B5EF4-FFF2-40B4-BE49-F238E27FC236}">
                <a16:creationId xmlns:a16="http://schemas.microsoft.com/office/drawing/2014/main" id="{E16305FD-5C2A-AE48-BA56-CBCDADAD1D71}"/>
              </a:ext>
            </a:extLst>
          </p:cNvPr>
          <p:cNvGrpSpPr/>
          <p:nvPr/>
        </p:nvGrpSpPr>
        <p:grpSpPr>
          <a:xfrm>
            <a:off x="834914" y="2440492"/>
            <a:ext cx="4800411" cy="1703697"/>
            <a:chOff x="834914" y="2440492"/>
            <a:chExt cx="4800411" cy="1703697"/>
          </a:xfrm>
        </p:grpSpPr>
        <p:sp>
          <p:nvSpPr>
            <p:cNvPr id="14" name="TextBox 13">
              <a:extLst>
                <a:ext uri="{FF2B5EF4-FFF2-40B4-BE49-F238E27FC236}">
                  <a16:creationId xmlns:a16="http://schemas.microsoft.com/office/drawing/2014/main" id="{A20E63D6-E750-824A-8B0A-098722A0A524}"/>
                </a:ext>
              </a:extLst>
            </p:cNvPr>
            <p:cNvSpPr txBox="1"/>
            <p:nvPr/>
          </p:nvSpPr>
          <p:spPr>
            <a:xfrm>
              <a:off x="3127745" y="3559414"/>
              <a:ext cx="1927939" cy="584775"/>
            </a:xfrm>
            <a:prstGeom prst="rect">
              <a:avLst/>
            </a:prstGeom>
            <a:noFill/>
          </p:spPr>
          <p:txBody>
            <a:bodyPr wrap="square" rtlCol="0">
              <a:spAutoFit/>
            </a:bodyPr>
            <a:lstStyle/>
            <a:p>
              <a:pPr algn="ctr"/>
              <a:r>
                <a:rPr lang="en-US" sz="1600" dirty="0">
                  <a:solidFill>
                    <a:srgbClr val="232F3D"/>
                  </a:solidFill>
                  <a:ea typeface="Amazon Ember" panose="020B0603020204020204" pitchFamily="34" charset="0"/>
                  <a:cs typeface="Amazon Ember" panose="020B0603020204020204" pitchFamily="34" charset="0"/>
                </a:rPr>
                <a:t>Amazon EBS</a:t>
              </a:r>
              <a:br>
                <a:rPr lang="en-US" sz="1600" dirty="0">
                  <a:solidFill>
                    <a:srgbClr val="232F3D"/>
                  </a:solidFill>
                  <a:ea typeface="Amazon Ember" panose="020B0603020204020204" pitchFamily="34" charset="0"/>
                  <a:cs typeface="Amazon Ember" panose="020B0603020204020204" pitchFamily="34" charset="0"/>
                </a:rPr>
              </a:br>
              <a:r>
                <a:rPr lang="en-US" sz="1600" dirty="0">
                  <a:solidFill>
                    <a:srgbClr val="232F3D"/>
                  </a:solidFill>
                  <a:ea typeface="Amazon Ember" panose="020B0603020204020204" pitchFamily="34" charset="0"/>
                  <a:cs typeface="Amazon Ember" panose="020B0603020204020204" pitchFamily="34" charset="0"/>
                </a:rPr>
                <a:t>(SSD-backed only)</a:t>
              </a:r>
            </a:p>
          </p:txBody>
        </p:sp>
        <p:pic>
          <p:nvPicPr>
            <p:cNvPr id="16" name="Graphic 21">
              <a:extLst>
                <a:ext uri="{FF2B5EF4-FFF2-40B4-BE49-F238E27FC236}">
                  <a16:creationId xmlns:a16="http://schemas.microsoft.com/office/drawing/2014/main" id="{A7FF4E8B-3EE8-6E40-A874-6EC677A7958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76491" y="2919334"/>
              <a:ext cx="640080" cy="640080"/>
            </a:xfrm>
            <a:prstGeom prst="rect">
              <a:avLst/>
            </a:prstGeom>
          </p:spPr>
        </p:pic>
        <p:sp>
          <p:nvSpPr>
            <p:cNvPr id="17" name="TextBox 16">
              <a:extLst>
                <a:ext uri="{FF2B5EF4-FFF2-40B4-BE49-F238E27FC236}">
                  <a16:creationId xmlns:a16="http://schemas.microsoft.com/office/drawing/2014/main" id="{9AE8FDA0-6AE6-7348-A885-1481FAB31AAB}"/>
                </a:ext>
              </a:extLst>
            </p:cNvPr>
            <p:cNvSpPr txBox="1"/>
            <p:nvPr/>
          </p:nvSpPr>
          <p:spPr>
            <a:xfrm>
              <a:off x="1042001" y="3521504"/>
              <a:ext cx="1385902" cy="584775"/>
            </a:xfrm>
            <a:prstGeom prst="rect">
              <a:avLst/>
            </a:prstGeom>
            <a:noFill/>
          </p:spPr>
          <p:txBody>
            <a:bodyPr wrap="square" rtlCol="0">
              <a:spAutoFit/>
            </a:bodyPr>
            <a:lstStyle/>
            <a:p>
              <a:pPr algn="ctr"/>
              <a:r>
                <a:rPr lang="en-US" sz="1600" dirty="0">
                  <a:solidFill>
                    <a:srgbClr val="232F3D"/>
                  </a:solidFill>
                  <a:ea typeface="Amazon Ember" panose="020B0603020204020204" pitchFamily="34" charset="0"/>
                  <a:cs typeface="Amazon Ember" panose="020B0603020204020204" pitchFamily="34" charset="0"/>
                </a:rPr>
                <a:t>Instance store</a:t>
              </a:r>
            </a:p>
          </p:txBody>
        </p:sp>
        <p:pic>
          <p:nvPicPr>
            <p:cNvPr id="19" name="Graphic 29">
              <a:extLst>
                <a:ext uri="{FF2B5EF4-FFF2-40B4-BE49-F238E27FC236}">
                  <a16:creationId xmlns:a16="http://schemas.microsoft.com/office/drawing/2014/main" id="{3C8B9158-0353-A042-90A9-72D07F9870D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14912" y="2919334"/>
              <a:ext cx="640080" cy="640080"/>
            </a:xfrm>
            <a:prstGeom prst="rect">
              <a:avLst/>
            </a:prstGeom>
          </p:spPr>
        </p:pic>
        <p:sp>
          <p:nvSpPr>
            <p:cNvPr id="20" name="TextBox 19">
              <a:extLst>
                <a:ext uri="{FF2B5EF4-FFF2-40B4-BE49-F238E27FC236}">
                  <a16:creationId xmlns:a16="http://schemas.microsoft.com/office/drawing/2014/main" id="{514659DD-497D-0948-8CD1-440ED92C2D17}"/>
                </a:ext>
              </a:extLst>
            </p:cNvPr>
            <p:cNvSpPr txBox="1"/>
            <p:nvPr/>
          </p:nvSpPr>
          <p:spPr>
            <a:xfrm>
              <a:off x="834914" y="2440492"/>
              <a:ext cx="4800411" cy="369332"/>
            </a:xfrm>
            <a:prstGeom prst="rect">
              <a:avLst/>
            </a:prstGeom>
            <a:noFill/>
          </p:spPr>
          <p:txBody>
            <a:bodyPr wrap="square" rtlCol="0">
              <a:spAutoFit/>
            </a:bodyPr>
            <a:lstStyle/>
            <a:p>
              <a:r>
                <a:rPr lang="en-US" b="1" dirty="0">
                  <a:latin typeface="Amazon Ember" panose="020B0603020204020204" pitchFamily="34" charset="0"/>
                  <a:ea typeface="Amazon Ember" panose="020B0603020204020204" pitchFamily="34" charset="0"/>
                  <a:cs typeface="Amazon Ember" panose="020B0603020204020204" pitchFamily="34" charset="0"/>
                </a:rPr>
                <a:t>This volume always contains the guest OS</a:t>
              </a:r>
            </a:p>
          </p:txBody>
        </p:sp>
      </p:grpSp>
      <p:graphicFrame>
        <p:nvGraphicFramePr>
          <p:cNvPr id="21" name="Content Placeholder 6">
            <a:extLst>
              <a:ext uri="{FF2B5EF4-FFF2-40B4-BE49-F238E27FC236}">
                <a16:creationId xmlns:a16="http://schemas.microsoft.com/office/drawing/2014/main" id="{D22E8B7E-698E-0041-A05C-E32E3E92792D}"/>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1964344031"/>
              </p:ext>
            </p:extLst>
          </p:nvPr>
        </p:nvGraphicFramePr>
        <p:xfrm>
          <a:off x="6196520" y="1498060"/>
          <a:ext cx="5586110" cy="4940199"/>
        </p:xfrm>
        <a:graphic>
          <a:graphicData uri="http://schemas.openxmlformats.org/drawingml/2006/table">
            <a:tbl>
              <a:tblPr firstRow="1" bandRow="1">
                <a:tableStyleId>{F5AB1C69-6EDB-4FF4-983F-18BD219EF322}</a:tableStyleId>
              </a:tblPr>
              <a:tblGrid>
                <a:gridCol w="5586110">
                  <a:extLst>
                    <a:ext uri="{9D8B030D-6E8A-4147-A177-3AD203B41FA5}">
                      <a16:colId xmlns:a16="http://schemas.microsoft.com/office/drawing/2014/main" val="2938962630"/>
                    </a:ext>
                  </a:extLst>
                </a:gridCol>
              </a:tblGrid>
              <a:tr h="826850">
                <a:tc>
                  <a:txBody>
                    <a:bodyPr/>
                    <a:lstStyle/>
                    <a:p>
                      <a:pPr algn="ctr"/>
                      <a:r>
                        <a:rPr lang="en-US" sz="2400" b="0" i="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Data volumes</a:t>
                      </a:r>
                    </a:p>
                  </a:txBody>
                  <a:tcPr anchor="ctr">
                    <a:solidFill>
                      <a:schemeClr val="accent6">
                        <a:lumMod val="75000"/>
                      </a:schemeClr>
                    </a:solidFill>
                  </a:tcPr>
                </a:tc>
                <a:extLst>
                  <a:ext uri="{0D108BD9-81ED-4DB2-BD59-A6C34878D82A}">
                    <a16:rowId xmlns:a16="http://schemas.microsoft.com/office/drawing/2014/main" val="1981153725"/>
                  </a:ext>
                </a:extLst>
              </a:tr>
              <a:tr h="4113349">
                <a:tc>
                  <a:txBody>
                    <a:bodyPr/>
                    <a:lstStyle/>
                    <a:p>
                      <a:endParaRPr lang="en-US" b="0" i="0" dirty="0">
                        <a:latin typeface="Amazon Ember" panose="020B0603020204020204" pitchFamily="34" charset="0"/>
                        <a:ea typeface="Amazon Ember" panose="020B0603020204020204" pitchFamily="34" charset="0"/>
                        <a:cs typeface="Amazon Ember" panose="020B0603020204020204" pitchFamily="34" charset="0"/>
                      </a:endParaRPr>
                    </a:p>
                  </a:txBody>
                  <a:tcPr>
                    <a:solidFill>
                      <a:schemeClr val="bg1"/>
                    </a:solidFill>
                  </a:tcPr>
                </a:tc>
                <a:extLst>
                  <a:ext uri="{0D108BD9-81ED-4DB2-BD59-A6C34878D82A}">
                    <a16:rowId xmlns:a16="http://schemas.microsoft.com/office/drawing/2014/main" val="3903686024"/>
                  </a:ext>
                </a:extLst>
              </a:tr>
            </a:tbl>
          </a:graphicData>
        </a:graphic>
      </p:graphicFrame>
      <p:grpSp>
        <p:nvGrpSpPr>
          <p:cNvPr id="22" name="Group 21" descr="Data volumes accessible by a single instance include instance store or EBS volumes. Data accessible to multiple instances include Amazon EFS for LInux systems or Amazon FSx fo Windows File Server.">
            <a:extLst>
              <a:ext uri="{FF2B5EF4-FFF2-40B4-BE49-F238E27FC236}">
                <a16:creationId xmlns:a16="http://schemas.microsoft.com/office/drawing/2014/main" id="{3701A0B0-84F3-6440-A77B-DDBE40342405}"/>
              </a:ext>
            </a:extLst>
          </p:cNvPr>
          <p:cNvGrpSpPr/>
          <p:nvPr/>
        </p:nvGrpSpPr>
        <p:grpSpPr>
          <a:xfrm>
            <a:off x="6552857" y="2414299"/>
            <a:ext cx="5198141" cy="3536491"/>
            <a:chOff x="6552857" y="2414299"/>
            <a:chExt cx="5198141" cy="3536491"/>
          </a:xfrm>
        </p:grpSpPr>
        <p:sp>
          <p:nvSpPr>
            <p:cNvPr id="23" name="TextBox 22">
              <a:extLst>
                <a:ext uri="{FF2B5EF4-FFF2-40B4-BE49-F238E27FC236}">
                  <a16:creationId xmlns:a16="http://schemas.microsoft.com/office/drawing/2014/main" id="{C3FF69CE-A3DA-D04B-945E-0AA8A1175C20}"/>
                </a:ext>
              </a:extLst>
            </p:cNvPr>
            <p:cNvSpPr txBox="1"/>
            <p:nvPr/>
          </p:nvSpPr>
          <p:spPr>
            <a:xfrm>
              <a:off x="6552857" y="5357273"/>
              <a:ext cx="2619753" cy="584775"/>
            </a:xfrm>
            <a:prstGeom prst="rect">
              <a:avLst/>
            </a:prstGeom>
            <a:noFill/>
          </p:spPr>
          <p:txBody>
            <a:bodyPr wrap="square" rtlCol="0">
              <a:spAutoFit/>
            </a:bodyPr>
            <a:lstStyle>
              <a:defPPr>
                <a:defRPr lang="en-US"/>
              </a:defPPr>
              <a:lvl1pPr algn="ctr">
                <a:defRPr sz="1400">
                  <a:solidFill>
                    <a:srgbClr val="232F3D"/>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sz="1600" dirty="0">
                  <a:latin typeface="+mn-lt"/>
                </a:rPr>
                <a:t>Amazon Elastic File System (Amazon EFS) [Linux]</a:t>
              </a:r>
            </a:p>
          </p:txBody>
        </p:sp>
        <p:pic>
          <p:nvPicPr>
            <p:cNvPr id="24" name="Graphic 25">
              <a:extLst>
                <a:ext uri="{FF2B5EF4-FFF2-40B4-BE49-F238E27FC236}">
                  <a16:creationId xmlns:a16="http://schemas.microsoft.com/office/drawing/2014/main" id="{2846E016-DA0C-1F46-A5CB-CEA127E147E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42695" y="4713871"/>
              <a:ext cx="640080" cy="640080"/>
            </a:xfrm>
            <a:prstGeom prst="rect">
              <a:avLst/>
            </a:prstGeom>
          </p:spPr>
        </p:pic>
        <p:sp>
          <p:nvSpPr>
            <p:cNvPr id="25" name="TextBox 24">
              <a:extLst>
                <a:ext uri="{FF2B5EF4-FFF2-40B4-BE49-F238E27FC236}">
                  <a16:creationId xmlns:a16="http://schemas.microsoft.com/office/drawing/2014/main" id="{735B4129-C2C9-0240-8109-AC67500BE8A7}"/>
                </a:ext>
              </a:extLst>
            </p:cNvPr>
            <p:cNvSpPr txBox="1"/>
            <p:nvPr/>
          </p:nvSpPr>
          <p:spPr>
            <a:xfrm>
              <a:off x="8885996" y="3507001"/>
              <a:ext cx="2738628" cy="338554"/>
            </a:xfrm>
            <a:prstGeom prst="rect">
              <a:avLst/>
            </a:prstGeom>
            <a:noFill/>
          </p:spPr>
          <p:txBody>
            <a:bodyPr wrap="square" rtlCol="0">
              <a:spAutoFit/>
            </a:bodyPr>
            <a:lstStyle/>
            <a:p>
              <a:pPr algn="ctr"/>
              <a:r>
                <a:rPr lang="en-US" sz="1600" dirty="0">
                  <a:solidFill>
                    <a:srgbClr val="232F3D"/>
                  </a:solidFill>
                  <a:ea typeface="Amazon Ember" panose="020B0603020204020204" pitchFamily="34" charset="0"/>
                  <a:cs typeface="Amazon Ember" panose="020B0603020204020204" pitchFamily="34" charset="0"/>
                </a:rPr>
                <a:t>Amazon EBS</a:t>
              </a:r>
            </a:p>
          </p:txBody>
        </p:sp>
        <p:pic>
          <p:nvPicPr>
            <p:cNvPr id="26" name="Graphic 36">
              <a:extLst>
                <a:ext uri="{FF2B5EF4-FFF2-40B4-BE49-F238E27FC236}">
                  <a16:creationId xmlns:a16="http://schemas.microsoft.com/office/drawing/2014/main" id="{59736D86-5899-EC4C-9740-295911CE8A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04384" y="2872840"/>
              <a:ext cx="640080" cy="640080"/>
            </a:xfrm>
            <a:prstGeom prst="rect">
              <a:avLst/>
            </a:prstGeom>
          </p:spPr>
        </p:pic>
        <p:sp>
          <p:nvSpPr>
            <p:cNvPr id="27" name="TextBox 26">
              <a:extLst>
                <a:ext uri="{FF2B5EF4-FFF2-40B4-BE49-F238E27FC236}">
                  <a16:creationId xmlns:a16="http://schemas.microsoft.com/office/drawing/2014/main" id="{41454089-A8D3-E846-A4C2-348A8B0FE7F3}"/>
                </a:ext>
              </a:extLst>
            </p:cNvPr>
            <p:cNvSpPr txBox="1"/>
            <p:nvPr/>
          </p:nvSpPr>
          <p:spPr>
            <a:xfrm>
              <a:off x="7169783" y="3477813"/>
              <a:ext cx="1385902" cy="584775"/>
            </a:xfrm>
            <a:prstGeom prst="rect">
              <a:avLst/>
            </a:prstGeom>
            <a:noFill/>
          </p:spPr>
          <p:txBody>
            <a:bodyPr wrap="square" rtlCol="0">
              <a:spAutoFit/>
            </a:bodyPr>
            <a:lstStyle/>
            <a:p>
              <a:pPr algn="ctr"/>
              <a:r>
                <a:rPr lang="en-US" sz="1600" dirty="0">
                  <a:solidFill>
                    <a:srgbClr val="232F3D"/>
                  </a:solidFill>
                  <a:ea typeface="Amazon Ember" panose="020B0603020204020204" pitchFamily="34" charset="0"/>
                  <a:cs typeface="Amazon Ember" panose="020B0603020204020204" pitchFamily="34" charset="0"/>
                </a:rPr>
                <a:t>Instance store</a:t>
              </a:r>
            </a:p>
          </p:txBody>
        </p:sp>
        <p:pic>
          <p:nvPicPr>
            <p:cNvPr id="28" name="Graphic 39">
              <a:extLst>
                <a:ext uri="{FF2B5EF4-FFF2-40B4-BE49-F238E27FC236}">
                  <a16:creationId xmlns:a16="http://schemas.microsoft.com/office/drawing/2014/main" id="{9B154B6D-20D7-9448-A251-635A9D4D04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42695" y="2872840"/>
              <a:ext cx="640080" cy="640080"/>
            </a:xfrm>
            <a:prstGeom prst="rect">
              <a:avLst/>
            </a:prstGeom>
          </p:spPr>
        </p:pic>
        <p:sp>
          <p:nvSpPr>
            <p:cNvPr id="29" name="TextBox 28">
              <a:extLst>
                <a:ext uri="{FF2B5EF4-FFF2-40B4-BE49-F238E27FC236}">
                  <a16:creationId xmlns:a16="http://schemas.microsoft.com/office/drawing/2014/main" id="{4574E093-BC77-C04E-82F5-378E31AC64B3}"/>
                </a:ext>
              </a:extLst>
            </p:cNvPr>
            <p:cNvSpPr txBox="1"/>
            <p:nvPr/>
          </p:nvSpPr>
          <p:spPr>
            <a:xfrm>
              <a:off x="6715485" y="2414299"/>
              <a:ext cx="4777746" cy="369332"/>
            </a:xfrm>
            <a:prstGeom prst="rect">
              <a:avLst/>
            </a:prstGeom>
            <a:noFill/>
          </p:spPr>
          <p:txBody>
            <a:bodyPr wrap="square" rtlCol="0">
              <a:spAutoFit/>
            </a:bodyPr>
            <a:lstStyle/>
            <a:p>
              <a:r>
                <a:rPr lang="en-US" b="1" dirty="0">
                  <a:latin typeface="Amazon Ember" panose="020B0603020204020204" pitchFamily="34" charset="0"/>
                  <a:ea typeface="Amazon Ember" panose="020B0603020204020204" pitchFamily="34" charset="0"/>
                  <a:cs typeface="Amazon Ember" panose="020B0603020204020204" pitchFamily="34" charset="0"/>
                </a:rPr>
                <a:t>For data accessed by a single instance</a:t>
              </a:r>
            </a:p>
          </p:txBody>
        </p:sp>
        <p:sp>
          <p:nvSpPr>
            <p:cNvPr id="30" name="TextBox 29">
              <a:extLst>
                <a:ext uri="{FF2B5EF4-FFF2-40B4-BE49-F238E27FC236}">
                  <a16:creationId xmlns:a16="http://schemas.microsoft.com/office/drawing/2014/main" id="{CCFE4664-D519-2947-BD33-21BEDC52D9EA}"/>
                </a:ext>
              </a:extLst>
            </p:cNvPr>
            <p:cNvSpPr txBox="1"/>
            <p:nvPr/>
          </p:nvSpPr>
          <p:spPr>
            <a:xfrm>
              <a:off x="6715485" y="4303533"/>
              <a:ext cx="5035513" cy="369332"/>
            </a:xfrm>
            <a:prstGeom prst="rect">
              <a:avLst/>
            </a:prstGeom>
            <a:noFill/>
          </p:spPr>
          <p:txBody>
            <a:bodyPr wrap="square" rtlCol="0">
              <a:spAutoFit/>
            </a:bodyPr>
            <a:lstStyle/>
            <a:p>
              <a:r>
                <a:rPr lang="en-US" b="1" dirty="0">
                  <a:latin typeface="Amazon Ember" panose="020B0603020204020204" pitchFamily="34" charset="0"/>
                  <a:ea typeface="Amazon Ember" panose="020B0603020204020204" pitchFamily="34" charset="0"/>
                  <a:cs typeface="Amazon Ember" panose="020B0603020204020204" pitchFamily="34" charset="0"/>
                </a:rPr>
                <a:t>For data accessible from multiple instances</a:t>
              </a:r>
            </a:p>
          </p:txBody>
        </p:sp>
        <p:sp>
          <p:nvSpPr>
            <p:cNvPr id="31" name="TextBox 30">
              <a:extLst>
                <a:ext uri="{FF2B5EF4-FFF2-40B4-BE49-F238E27FC236}">
                  <a16:creationId xmlns:a16="http://schemas.microsoft.com/office/drawing/2014/main" id="{6C7AE497-31C4-A647-9C48-673D4CB3CEE4}"/>
                </a:ext>
              </a:extLst>
            </p:cNvPr>
            <p:cNvSpPr txBox="1"/>
            <p:nvPr/>
          </p:nvSpPr>
          <p:spPr>
            <a:xfrm>
              <a:off x="9104358" y="5366015"/>
              <a:ext cx="2301904" cy="584775"/>
            </a:xfrm>
            <a:prstGeom prst="rect">
              <a:avLst/>
            </a:prstGeom>
            <a:noFill/>
          </p:spPr>
          <p:txBody>
            <a:bodyPr wrap="square" rtlCol="0">
              <a:spAutoFit/>
            </a:bodyPr>
            <a:lstStyle>
              <a:defPPr>
                <a:defRPr lang="en-US"/>
              </a:defPPr>
              <a:lvl1pPr algn="ctr">
                <a:defRPr sz="1400">
                  <a:solidFill>
                    <a:srgbClr val="232F3D"/>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sz="1600" dirty="0">
                  <a:latin typeface="+mn-lt"/>
                </a:rPr>
                <a:t>Amazon FSx for Windows File Server</a:t>
              </a:r>
            </a:p>
          </p:txBody>
        </p:sp>
        <p:pic>
          <p:nvPicPr>
            <p:cNvPr id="32" name="Graphic 42">
              <a:extLst>
                <a:ext uri="{FF2B5EF4-FFF2-40B4-BE49-F238E27FC236}">
                  <a16:creationId xmlns:a16="http://schemas.microsoft.com/office/drawing/2014/main" id="{4E457707-D646-E548-B6A3-618FE257982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935270" y="4704935"/>
              <a:ext cx="640080" cy="640080"/>
            </a:xfrm>
            <a:prstGeom prst="rect">
              <a:avLst/>
            </a:prstGeom>
          </p:spPr>
        </p:pic>
      </p:grpSp>
      <p:sp>
        <p:nvSpPr>
          <p:cNvPr id="34" name="TextBox 33">
            <a:extLst>
              <a:ext uri="{FF2B5EF4-FFF2-40B4-BE49-F238E27FC236}">
                <a16:creationId xmlns:a16="http://schemas.microsoft.com/office/drawing/2014/main" id="{002355C6-EC1C-A54C-818B-A862E4AD389C}"/>
              </a:ext>
            </a:extLst>
          </p:cNvPr>
          <p:cNvSpPr txBox="1"/>
          <p:nvPr/>
        </p:nvSpPr>
        <p:spPr>
          <a:xfrm>
            <a:off x="264253" y="5093127"/>
            <a:ext cx="6049308" cy="646331"/>
          </a:xfrm>
          <a:prstGeom prst="rect">
            <a:avLst/>
          </a:prstGeom>
          <a:noFill/>
        </p:spPr>
        <p:txBody>
          <a:bodyPr wrap="squar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An EC2 instance will </a:t>
            </a:r>
            <a:r>
              <a:rPr lang="en-US" i="1" dirty="0">
                <a:latin typeface="Amazon Ember Light" panose="020B0403020204020204" pitchFamily="34" charset="0"/>
                <a:ea typeface="Amazon Ember Light" panose="020B0403020204020204" pitchFamily="34" charset="0"/>
                <a:cs typeface="Amazon Ember Light" panose="020B0403020204020204" pitchFamily="34" charset="0"/>
              </a:rPr>
              <a:t>always</a:t>
            </a:r>
            <a:r>
              <a:rPr lang="en-US" dirty="0">
                <a:latin typeface="Amazon Ember Light" panose="020B0403020204020204" pitchFamily="34" charset="0"/>
                <a:ea typeface="Amazon Ember Light" panose="020B0403020204020204" pitchFamily="34" charset="0"/>
                <a:cs typeface="Amazon Ember Light" panose="020B0403020204020204" pitchFamily="34" charset="0"/>
              </a:rPr>
              <a:t> have a </a:t>
            </a:r>
            <a:r>
              <a:rPr lang="en-US"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root volume</a:t>
            </a:r>
            <a:r>
              <a:rPr lang="en-US" dirty="0">
                <a:latin typeface="Amazon Ember Light" panose="020B0403020204020204" pitchFamily="34" charset="0"/>
                <a:ea typeface="Amazon Ember Light" panose="020B0403020204020204" pitchFamily="34" charset="0"/>
                <a:cs typeface="Amazon Ember Light" panose="020B0403020204020204" pitchFamily="34" charset="0"/>
              </a:rPr>
              <a:t>, </a:t>
            </a:r>
            <a:br>
              <a:rPr lang="en-US"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dirty="0">
                <a:latin typeface="Amazon Ember Light" panose="020B0403020204020204" pitchFamily="34" charset="0"/>
                <a:ea typeface="Amazon Ember Light" panose="020B0403020204020204" pitchFamily="34" charset="0"/>
                <a:cs typeface="Amazon Ember Light" panose="020B0403020204020204" pitchFamily="34" charset="0"/>
              </a:rPr>
              <a:t>and can </a:t>
            </a:r>
            <a:r>
              <a:rPr lang="en-US" i="1" dirty="0">
                <a:latin typeface="Amazon Ember Light" panose="020B0403020204020204" pitchFamily="34" charset="0"/>
                <a:ea typeface="Amazon Ember Light" panose="020B0403020204020204" pitchFamily="34" charset="0"/>
                <a:cs typeface="Amazon Ember Light" panose="020B0403020204020204" pitchFamily="34" charset="0"/>
              </a:rPr>
              <a:t>optionally</a:t>
            </a:r>
            <a:r>
              <a:rPr lang="en-US" dirty="0">
                <a:latin typeface="Amazon Ember Light" panose="020B0403020204020204" pitchFamily="34" charset="0"/>
                <a:ea typeface="Amazon Ember Light" panose="020B0403020204020204" pitchFamily="34" charset="0"/>
                <a:cs typeface="Amazon Ember Light" panose="020B0403020204020204" pitchFamily="34" charset="0"/>
              </a:rPr>
              <a:t> have one or more </a:t>
            </a:r>
            <a:r>
              <a:rPr lang="en-US"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data volumes</a:t>
            </a:r>
            <a:r>
              <a:rPr lang="en-US" dirty="0">
                <a:latin typeface="Amazon Ember Light" panose="020B0403020204020204" pitchFamily="34" charset="0"/>
                <a:ea typeface="Amazon Ember Light" panose="020B0403020204020204" pitchFamily="34" charset="0"/>
                <a:cs typeface="Amazon Ember Light" panose="020B0403020204020204" pitchFamily="34" charset="0"/>
              </a:rPr>
              <a:t>.</a:t>
            </a:r>
          </a:p>
        </p:txBody>
      </p:sp>
    </p:spTree>
    <p:extLst>
      <p:ext uri="{BB962C8B-B14F-4D97-AF65-F5344CB8AC3E}">
        <p14:creationId xmlns:p14="http://schemas.microsoft.com/office/powerpoint/2010/main" val="4252866531"/>
      </p:ext>
    </p:extLst>
  </p:cSld>
  <p:clrMapOvr>
    <a:masterClrMapping/>
  </p:clrMapOvr>
  <mc:AlternateContent xmlns:mc="http://schemas.openxmlformats.org/markup-compatibility/2006" xmlns:p14="http://schemas.microsoft.com/office/powerpoint/2010/main">
    <mc:Choice Requires="p14">
      <p:transition spd="slow" p14:dur="3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374" y="0"/>
            <a:ext cx="11919626" cy="888322"/>
          </a:xfrm>
          <a:solidFill>
            <a:schemeClr val="accent1">
              <a:lumMod val="20000"/>
              <a:lumOff val="80000"/>
            </a:schemeClr>
          </a:solidFill>
        </p:spPr>
        <p:txBody>
          <a:bodyPr/>
          <a:lstStyle/>
          <a:p>
            <a:r>
              <a:rPr lang="en-US" b="1" dirty="0">
                <a:solidFill>
                  <a:schemeClr val="accent6">
                    <a:lumMod val="50000"/>
                  </a:schemeClr>
                </a:solidFill>
              </a:rPr>
              <a:t>6. EC2 Storage Options</a:t>
            </a:r>
          </a:p>
        </p:txBody>
      </p:sp>
      <p:sp>
        <p:nvSpPr>
          <p:cNvPr id="6" name="Rectangle 5"/>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Content Placeholder 2"/>
          <p:cNvSpPr>
            <a:spLocks noGrp="1"/>
          </p:cNvSpPr>
          <p:nvPr>
            <p:ph idx="1"/>
          </p:nvPr>
        </p:nvSpPr>
        <p:spPr>
          <a:xfrm>
            <a:off x="419099" y="1528175"/>
            <a:ext cx="6850806" cy="4648788"/>
          </a:xfrm>
        </p:spPr>
        <p:txBody>
          <a:bodyPr>
            <a:noAutofit/>
          </a:bodyPr>
          <a:lstStyle/>
          <a:p>
            <a:r>
              <a:rPr lang="en-US" sz="2400" dirty="0"/>
              <a:t>An instance store provides </a:t>
            </a:r>
            <a:r>
              <a:rPr lang="en-US" sz="2400"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non-persistent storage </a:t>
            </a:r>
            <a:r>
              <a:rPr lang="en-US" sz="2400" dirty="0"/>
              <a:t>to an instance – </a:t>
            </a:r>
          </a:p>
          <a:p>
            <a:pPr lvl="1"/>
            <a:r>
              <a:rPr lang="en-US" sz="2000" dirty="0"/>
              <a:t>The data is stored on the </a:t>
            </a:r>
            <a:r>
              <a:rPr lang="en-US" sz="2000" i="1" dirty="0"/>
              <a:t>same physical server </a:t>
            </a:r>
            <a:r>
              <a:rPr lang="en-US" sz="2000" dirty="0"/>
              <a:t>where the instance runs</a:t>
            </a:r>
            <a:endParaRPr lang="en-US" sz="1400" dirty="0"/>
          </a:p>
          <a:p>
            <a:r>
              <a:rPr lang="en-US" sz="2400" dirty="0"/>
              <a:t>Characteristics – </a:t>
            </a:r>
          </a:p>
          <a:p>
            <a:pPr lvl="1"/>
            <a:r>
              <a:rPr lang="en-US" sz="2000" dirty="0"/>
              <a:t>Temporary block-level storage</a:t>
            </a:r>
          </a:p>
          <a:p>
            <a:pPr lvl="1"/>
            <a:r>
              <a:rPr lang="en-US" sz="2000" dirty="0"/>
              <a:t>Uses HDD or SSD</a:t>
            </a:r>
          </a:p>
          <a:p>
            <a:pPr lvl="1">
              <a:buClr>
                <a:schemeClr val="tx1"/>
              </a:buClr>
            </a:pPr>
            <a:r>
              <a:rPr lang="en-US" sz="2000" dirty="0">
                <a:solidFill>
                  <a:schemeClr val="accent6"/>
                </a:solidFill>
              </a:rPr>
              <a:t>Instance store data is lost when the instance is </a:t>
            </a:r>
            <a:r>
              <a:rPr lang="en-US" sz="2000" i="1" dirty="0">
                <a:solidFill>
                  <a:schemeClr val="accent6"/>
                </a:solidFill>
              </a:rPr>
              <a:t>stopped</a:t>
            </a:r>
            <a:r>
              <a:rPr lang="en-US" sz="2000" dirty="0">
                <a:solidFill>
                  <a:schemeClr val="accent6"/>
                </a:solidFill>
              </a:rPr>
              <a:t> or </a:t>
            </a:r>
            <a:r>
              <a:rPr lang="en-US" sz="2000" i="1" dirty="0">
                <a:solidFill>
                  <a:schemeClr val="accent6"/>
                </a:solidFill>
              </a:rPr>
              <a:t>terminated</a:t>
            </a:r>
            <a:endParaRPr lang="en-US" sz="1400" b="1" dirty="0"/>
          </a:p>
          <a:p>
            <a:r>
              <a:rPr lang="en-US" sz="2400" dirty="0"/>
              <a:t>Example use cases – </a:t>
            </a:r>
          </a:p>
          <a:p>
            <a:pPr lvl="1"/>
            <a:r>
              <a:rPr lang="en-US" sz="2000" dirty="0"/>
              <a:t>Buffers </a:t>
            </a:r>
          </a:p>
          <a:p>
            <a:pPr lvl="1"/>
            <a:r>
              <a:rPr lang="en-US" sz="2000" dirty="0"/>
              <a:t>Cache</a:t>
            </a:r>
          </a:p>
          <a:p>
            <a:pPr lvl="1"/>
            <a:r>
              <a:rPr lang="en-US" sz="2000" dirty="0"/>
              <a:t>Scratch data</a:t>
            </a:r>
          </a:p>
        </p:txBody>
      </p:sp>
      <p:grpSp>
        <p:nvGrpSpPr>
          <p:cNvPr id="8" name="Group 7" descr="shows a physical host computer in AWS that hosts two EC2 instances that use three instance store ephemeral storage blocks.">
            <a:extLst>
              <a:ext uri="{FF2B5EF4-FFF2-40B4-BE49-F238E27FC236}">
                <a16:creationId xmlns:a16="http://schemas.microsoft.com/office/drawing/2014/main" id="{A621F240-7C51-FB46-942F-8FAA4F187FCC}"/>
              </a:ext>
            </a:extLst>
          </p:cNvPr>
          <p:cNvGrpSpPr/>
          <p:nvPr/>
        </p:nvGrpSpPr>
        <p:grpSpPr>
          <a:xfrm>
            <a:off x="7510697" y="1676363"/>
            <a:ext cx="4048969" cy="4270864"/>
            <a:chOff x="7510697" y="1676363"/>
            <a:chExt cx="4048969" cy="4270864"/>
          </a:xfrm>
        </p:grpSpPr>
        <p:sp>
          <p:nvSpPr>
            <p:cNvPr id="9" name="Rounded Rectangle 8"/>
            <p:cNvSpPr/>
            <p:nvPr/>
          </p:nvSpPr>
          <p:spPr>
            <a:xfrm>
              <a:off x="7510697" y="1676363"/>
              <a:ext cx="4048969" cy="4270864"/>
            </a:xfrm>
            <a:prstGeom prst="roundRect">
              <a:avLst>
                <a:gd name="adj" fmla="val 9818"/>
              </a:avLst>
            </a:prstGeom>
            <a:solidFill>
              <a:schemeClr val="tx1">
                <a:lumMod val="20000"/>
                <a:lumOff val="80000"/>
              </a:schemeClr>
            </a:solidFill>
            <a:ln w="6350">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800" dirty="0">
                <a:solidFill>
                  <a:schemeClr val="tx1"/>
                </a:solidFill>
                <a:latin typeface="Amazon Ember" panose="02000000000000000000" pitchFamily="2" charset="0"/>
                <a:ea typeface="Amazon Ember" panose="02000000000000000000" pitchFamily="2" charset="0"/>
                <a:cs typeface="Amazon Ember Light" charset="0"/>
              </a:endParaRPr>
            </a:p>
          </p:txBody>
        </p:sp>
        <p:sp>
          <p:nvSpPr>
            <p:cNvPr id="10" name="TextBox 9"/>
            <p:cNvSpPr txBox="1"/>
            <p:nvPr/>
          </p:nvSpPr>
          <p:spPr>
            <a:xfrm>
              <a:off x="7738085" y="5507855"/>
              <a:ext cx="3594193" cy="338553"/>
            </a:xfrm>
            <a:prstGeom prst="rect">
              <a:avLst/>
            </a:prstGeom>
            <a:noFill/>
          </p:spPr>
          <p:txBody>
            <a:bodyPr>
              <a:spAutoFit/>
            </a:bodyPr>
            <a:lstStyle/>
            <a:p>
              <a:pPr algn="ctr">
                <a:defRPr/>
              </a:pPr>
              <a:r>
                <a:rPr lang="en-US" sz="1600" dirty="0">
                  <a:latin typeface="Amazon Ember" panose="02000000000000000000" pitchFamily="2" charset="0"/>
                  <a:ea typeface="Amazon Ember" panose="02000000000000000000" pitchFamily="2" charset="0"/>
                  <a:cs typeface="Amazon Ember Light" charset="0"/>
                </a:rPr>
                <a:t>Physical host computer in AWS</a:t>
              </a:r>
            </a:p>
          </p:txBody>
        </p:sp>
        <p:sp>
          <p:nvSpPr>
            <p:cNvPr id="11" name="Rounded Rectangle 10"/>
            <p:cNvSpPr/>
            <p:nvPr/>
          </p:nvSpPr>
          <p:spPr>
            <a:xfrm>
              <a:off x="7757899" y="1918997"/>
              <a:ext cx="3575620" cy="3490444"/>
            </a:xfrm>
            <a:prstGeom prst="roundRect">
              <a:avLst>
                <a:gd name="adj" fmla="val 9818"/>
              </a:avLst>
            </a:prstGeom>
            <a:solidFill>
              <a:schemeClr val="bg1"/>
            </a:solidFill>
            <a:ln w="6350">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800" dirty="0">
                <a:solidFill>
                  <a:schemeClr val="tx1"/>
                </a:solidFill>
                <a:latin typeface="Amazon Ember" panose="02000000000000000000" pitchFamily="2" charset="0"/>
                <a:ea typeface="Amazon Ember" panose="02000000000000000000" pitchFamily="2" charset="0"/>
                <a:cs typeface="Amazon Ember Light" charset="0"/>
              </a:endParaRPr>
            </a:p>
          </p:txBody>
        </p:sp>
        <p:sp>
          <p:nvSpPr>
            <p:cNvPr id="12" name="Rounded Rectangle 11"/>
            <p:cNvSpPr/>
            <p:nvPr/>
          </p:nvSpPr>
          <p:spPr>
            <a:xfrm>
              <a:off x="7834069" y="1976555"/>
              <a:ext cx="3393880" cy="1408587"/>
            </a:xfrm>
            <a:prstGeom prst="roundRect">
              <a:avLst>
                <a:gd name="adj" fmla="val 9818"/>
              </a:avLst>
            </a:prstGeom>
            <a:ln>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2800" dirty="0">
                <a:solidFill>
                  <a:schemeClr val="tx1"/>
                </a:solidFill>
                <a:latin typeface="Amazon Ember" panose="02000000000000000000" pitchFamily="2" charset="0"/>
                <a:ea typeface="Amazon Ember" panose="02000000000000000000" pitchFamily="2" charset="0"/>
                <a:cs typeface="Amazon Ember Light" charset="0"/>
              </a:endParaRPr>
            </a:p>
          </p:txBody>
        </p:sp>
        <p:sp>
          <p:nvSpPr>
            <p:cNvPr id="13" name="TextBox 12"/>
            <p:cNvSpPr txBox="1"/>
            <p:nvPr/>
          </p:nvSpPr>
          <p:spPr>
            <a:xfrm>
              <a:off x="7742780" y="4599063"/>
              <a:ext cx="3594193" cy="307777"/>
            </a:xfrm>
            <a:prstGeom prst="rect">
              <a:avLst/>
            </a:prstGeom>
            <a:noFill/>
          </p:spPr>
          <p:txBody>
            <a:bodyPr>
              <a:spAutoFit/>
            </a:bodyPr>
            <a:lstStyle/>
            <a:p>
              <a:pPr algn="ctr">
                <a:defRPr/>
              </a:pPr>
              <a:r>
                <a:rPr lang="en-US" sz="1400" dirty="0">
                  <a:solidFill>
                    <a:schemeClr val="bg1">
                      <a:lumMod val="50000"/>
                    </a:schemeClr>
                  </a:solidFill>
                  <a:latin typeface="Amazon Ember" panose="02000000000000000000" pitchFamily="2" charset="0"/>
                  <a:ea typeface="Amazon Ember" panose="02000000000000000000" pitchFamily="2" charset="0"/>
                  <a:cs typeface="Amazon Ember Light" charset="0"/>
                </a:rPr>
                <a:t>Instances</a:t>
              </a:r>
            </a:p>
          </p:txBody>
        </p:sp>
        <p:sp>
          <p:nvSpPr>
            <p:cNvPr id="14" name="Rounded Rectangle 13"/>
            <p:cNvSpPr/>
            <p:nvPr/>
          </p:nvSpPr>
          <p:spPr>
            <a:xfrm>
              <a:off x="7843398" y="3548220"/>
              <a:ext cx="3393880" cy="1408587"/>
            </a:xfrm>
            <a:prstGeom prst="roundRect">
              <a:avLst>
                <a:gd name="adj" fmla="val 9818"/>
              </a:avLst>
            </a:prstGeom>
            <a:ln>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2800" dirty="0">
                <a:solidFill>
                  <a:schemeClr val="tx1"/>
                </a:solidFill>
                <a:latin typeface="Amazon Ember" panose="02000000000000000000" pitchFamily="2" charset="0"/>
                <a:ea typeface="Amazon Ember" panose="02000000000000000000" pitchFamily="2" charset="0"/>
                <a:cs typeface="Amazon Ember Light" charset="0"/>
              </a:endParaRPr>
            </a:p>
          </p:txBody>
        </p:sp>
        <p:sp>
          <p:nvSpPr>
            <p:cNvPr id="15" name="TextBox 14"/>
            <p:cNvSpPr txBox="1"/>
            <p:nvPr/>
          </p:nvSpPr>
          <p:spPr>
            <a:xfrm>
              <a:off x="7739326" y="5009985"/>
              <a:ext cx="3594193" cy="338554"/>
            </a:xfrm>
            <a:prstGeom prst="rect">
              <a:avLst/>
            </a:prstGeom>
            <a:noFill/>
          </p:spPr>
          <p:txBody>
            <a:bodyPr>
              <a:spAutoFit/>
            </a:bodyPr>
            <a:lstStyle/>
            <a:p>
              <a:pPr algn="ctr">
                <a:defRPr/>
              </a:pPr>
              <a:r>
                <a:rPr lang="en-US" sz="1600" b="1" dirty="0">
                  <a:latin typeface="Amazon Ember" panose="02000000000000000000" pitchFamily="2" charset="0"/>
                  <a:ea typeface="Amazon Ember" panose="02000000000000000000" pitchFamily="2" charset="0"/>
                  <a:cs typeface="Amazon Ember Light" charset="0"/>
                </a:rPr>
                <a:t>Instance store</a:t>
              </a:r>
            </a:p>
          </p:txBody>
        </p:sp>
        <p:grpSp>
          <p:nvGrpSpPr>
            <p:cNvPr id="16" name="Group 15">
              <a:extLst>
                <a:ext uri="{FF2B5EF4-FFF2-40B4-BE49-F238E27FC236}">
                  <a16:creationId xmlns:a16="http://schemas.microsoft.com/office/drawing/2014/main" id="{56BDEA42-30C5-AE4F-A956-867F8573E4D1}"/>
                </a:ext>
              </a:extLst>
            </p:cNvPr>
            <p:cNvGrpSpPr/>
            <p:nvPr/>
          </p:nvGrpSpPr>
          <p:grpSpPr>
            <a:xfrm>
              <a:off x="7827010" y="3649804"/>
              <a:ext cx="1151167" cy="1304279"/>
              <a:chOff x="7922010" y="3827929"/>
              <a:chExt cx="1151167" cy="1304279"/>
            </a:xfrm>
          </p:grpSpPr>
          <p:sp>
            <p:nvSpPr>
              <p:cNvPr id="29" name="TextBox 103"/>
              <p:cNvSpPr txBox="1">
                <a:spLocks noChangeArrowheads="1"/>
              </p:cNvSpPr>
              <p:nvPr/>
            </p:nvSpPr>
            <p:spPr bwMode="auto">
              <a:xfrm>
                <a:off x="7922010" y="4639765"/>
                <a:ext cx="1151167" cy="492443"/>
              </a:xfrm>
              <a:prstGeom prst="rect">
                <a:avLst/>
              </a:prstGeom>
              <a:noFill/>
              <a:ln w="9525">
                <a:noFill/>
                <a:miter lim="800000"/>
                <a:headEnd/>
                <a:tailEnd/>
              </a:ln>
            </p:spPr>
            <p:txBody>
              <a:bodyPr wrap="square" lIns="0" tIns="0" rIns="0" bIns="0">
                <a:spAutoFit/>
              </a:bodyPr>
              <a:lstStyle/>
              <a:p>
                <a:pPr algn="ctr"/>
                <a:r>
                  <a:rPr lang="en-US" sz="1600" dirty="0">
                    <a:latin typeface="Amazon Ember" panose="02000000000000000000" pitchFamily="2" charset="0"/>
                    <a:ea typeface="Amazon Ember" panose="02000000000000000000" pitchFamily="2" charset="0"/>
                    <a:cs typeface="Amazon Ember Light" charset="0"/>
                  </a:rPr>
                  <a:t>Ephemeral</a:t>
                </a:r>
              </a:p>
              <a:p>
                <a:pPr algn="ctr"/>
                <a:r>
                  <a:rPr lang="en-US" sz="1600" dirty="0">
                    <a:latin typeface="Amazon Ember" panose="02000000000000000000" pitchFamily="2" charset="0"/>
                    <a:ea typeface="Amazon Ember" panose="02000000000000000000" pitchFamily="2" charset="0"/>
                    <a:cs typeface="Amazon Ember Light" charset="0"/>
                  </a:rPr>
                  <a:t>0</a:t>
                </a:r>
              </a:p>
            </p:txBody>
          </p:sp>
          <p:pic>
            <p:nvPicPr>
              <p:cNvPr id="30" name="Graphic 22">
                <a:extLst>
                  <a:ext uri="{FF2B5EF4-FFF2-40B4-BE49-F238E27FC236}">
                    <a16:creationId xmlns:a16="http://schemas.microsoft.com/office/drawing/2014/main" id="{976FCE5E-3AB8-B541-BE1E-5FB7A13863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2770" y="3827929"/>
                <a:ext cx="689647" cy="689647"/>
              </a:xfrm>
              <a:prstGeom prst="rect">
                <a:avLst/>
              </a:prstGeom>
            </p:spPr>
          </p:pic>
        </p:grpSp>
        <p:grpSp>
          <p:nvGrpSpPr>
            <p:cNvPr id="17" name="Group 16">
              <a:extLst>
                <a:ext uri="{FF2B5EF4-FFF2-40B4-BE49-F238E27FC236}">
                  <a16:creationId xmlns:a16="http://schemas.microsoft.com/office/drawing/2014/main" id="{61566925-6DE8-374E-9767-7B5E7CA7F918}"/>
                </a:ext>
              </a:extLst>
            </p:cNvPr>
            <p:cNvGrpSpPr/>
            <p:nvPr/>
          </p:nvGrpSpPr>
          <p:grpSpPr>
            <a:xfrm>
              <a:off x="8985044" y="3649804"/>
              <a:ext cx="1151167" cy="1304939"/>
              <a:chOff x="9031080" y="3845430"/>
              <a:chExt cx="1151167" cy="1304939"/>
            </a:xfrm>
          </p:grpSpPr>
          <p:sp>
            <p:nvSpPr>
              <p:cNvPr id="27" name="TextBox 103"/>
              <p:cNvSpPr txBox="1">
                <a:spLocks noChangeArrowheads="1"/>
              </p:cNvSpPr>
              <p:nvPr/>
            </p:nvSpPr>
            <p:spPr bwMode="auto">
              <a:xfrm>
                <a:off x="9031080" y="4657926"/>
                <a:ext cx="1151167" cy="492443"/>
              </a:xfrm>
              <a:prstGeom prst="rect">
                <a:avLst/>
              </a:prstGeom>
              <a:noFill/>
              <a:ln w="9525">
                <a:noFill/>
                <a:miter lim="800000"/>
                <a:headEnd/>
                <a:tailEnd/>
              </a:ln>
            </p:spPr>
            <p:txBody>
              <a:bodyPr wrap="square" lIns="0" tIns="0" rIns="0" bIns="0">
                <a:spAutoFit/>
              </a:bodyPr>
              <a:lstStyle/>
              <a:p>
                <a:pPr algn="ctr"/>
                <a:r>
                  <a:rPr lang="en-US" sz="1600" dirty="0">
                    <a:latin typeface="Amazon Ember" panose="02000000000000000000" pitchFamily="2" charset="0"/>
                    <a:ea typeface="Amazon Ember" panose="02000000000000000000" pitchFamily="2" charset="0"/>
                    <a:cs typeface="Amazon Ember Light" charset="0"/>
                  </a:rPr>
                  <a:t>Ephemeral</a:t>
                </a:r>
              </a:p>
              <a:p>
                <a:pPr algn="ctr"/>
                <a:r>
                  <a:rPr lang="en-US" sz="1600" dirty="0">
                    <a:latin typeface="Amazon Ember" panose="02000000000000000000" pitchFamily="2" charset="0"/>
                    <a:ea typeface="Amazon Ember" panose="02000000000000000000" pitchFamily="2" charset="0"/>
                    <a:cs typeface="Amazon Ember Light" charset="0"/>
                  </a:rPr>
                  <a:t>1</a:t>
                </a:r>
              </a:p>
            </p:txBody>
          </p:sp>
          <p:pic>
            <p:nvPicPr>
              <p:cNvPr id="28" name="Graphic 22">
                <a:extLst>
                  <a:ext uri="{FF2B5EF4-FFF2-40B4-BE49-F238E27FC236}">
                    <a16:creationId xmlns:a16="http://schemas.microsoft.com/office/drawing/2014/main" id="{976FCE5E-3AB8-B541-BE1E-5FB7A13863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61840" y="3845430"/>
                <a:ext cx="689647" cy="689647"/>
              </a:xfrm>
              <a:prstGeom prst="rect">
                <a:avLst/>
              </a:prstGeom>
            </p:spPr>
          </p:pic>
        </p:grpSp>
        <p:grpSp>
          <p:nvGrpSpPr>
            <p:cNvPr id="18" name="Group 17">
              <a:extLst>
                <a:ext uri="{FF2B5EF4-FFF2-40B4-BE49-F238E27FC236}">
                  <a16:creationId xmlns:a16="http://schemas.microsoft.com/office/drawing/2014/main" id="{DE24D96A-4481-7547-99A9-007FC9E12723}"/>
                </a:ext>
              </a:extLst>
            </p:cNvPr>
            <p:cNvGrpSpPr/>
            <p:nvPr/>
          </p:nvGrpSpPr>
          <p:grpSpPr>
            <a:xfrm>
              <a:off x="10095578" y="3649804"/>
              <a:ext cx="1151167" cy="1300505"/>
              <a:chOff x="10059953" y="3846369"/>
              <a:chExt cx="1151167" cy="1300505"/>
            </a:xfrm>
          </p:grpSpPr>
          <p:sp>
            <p:nvSpPr>
              <p:cNvPr id="25" name="TextBox 103"/>
              <p:cNvSpPr txBox="1">
                <a:spLocks noChangeArrowheads="1"/>
              </p:cNvSpPr>
              <p:nvPr/>
            </p:nvSpPr>
            <p:spPr bwMode="auto">
              <a:xfrm>
                <a:off x="10059953" y="4654431"/>
                <a:ext cx="1151167" cy="492443"/>
              </a:xfrm>
              <a:prstGeom prst="rect">
                <a:avLst/>
              </a:prstGeom>
              <a:noFill/>
              <a:ln w="9525">
                <a:noFill/>
                <a:miter lim="800000"/>
                <a:headEnd/>
                <a:tailEnd/>
              </a:ln>
            </p:spPr>
            <p:txBody>
              <a:bodyPr wrap="square" lIns="0" tIns="0" rIns="0" bIns="0">
                <a:spAutoFit/>
              </a:bodyPr>
              <a:lstStyle/>
              <a:p>
                <a:pPr algn="ctr"/>
                <a:r>
                  <a:rPr lang="en-US" sz="1600" dirty="0">
                    <a:latin typeface="Amazon Ember" panose="02000000000000000000" pitchFamily="2" charset="0"/>
                    <a:ea typeface="Amazon Ember" panose="02000000000000000000" pitchFamily="2" charset="0"/>
                    <a:cs typeface="Amazon Ember Light" charset="0"/>
                  </a:rPr>
                  <a:t>Ephemeral</a:t>
                </a:r>
              </a:p>
              <a:p>
                <a:pPr algn="ctr"/>
                <a:r>
                  <a:rPr lang="en-US" sz="1600" dirty="0">
                    <a:latin typeface="Amazon Ember" panose="02000000000000000000" pitchFamily="2" charset="0"/>
                    <a:ea typeface="Amazon Ember" panose="02000000000000000000" pitchFamily="2" charset="0"/>
                    <a:cs typeface="Amazon Ember Light" charset="0"/>
                  </a:rPr>
                  <a:t>2</a:t>
                </a:r>
              </a:p>
            </p:txBody>
          </p:sp>
          <p:pic>
            <p:nvPicPr>
              <p:cNvPr id="26" name="Graphic 22">
                <a:extLst>
                  <a:ext uri="{FF2B5EF4-FFF2-40B4-BE49-F238E27FC236}">
                    <a16:creationId xmlns:a16="http://schemas.microsoft.com/office/drawing/2014/main" id="{976FCE5E-3AB8-B541-BE1E-5FB7A13863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90713" y="3846369"/>
                <a:ext cx="689647" cy="689647"/>
              </a:xfrm>
              <a:prstGeom prst="rect">
                <a:avLst/>
              </a:prstGeom>
            </p:spPr>
          </p:pic>
        </p:grpSp>
        <p:grpSp>
          <p:nvGrpSpPr>
            <p:cNvPr id="19" name="Group 18">
              <a:extLst>
                <a:ext uri="{FF2B5EF4-FFF2-40B4-BE49-F238E27FC236}">
                  <a16:creationId xmlns:a16="http://schemas.microsoft.com/office/drawing/2014/main" id="{FFE4DD8C-5DE4-A14A-9D52-2BB9BBA1305B}"/>
                </a:ext>
              </a:extLst>
            </p:cNvPr>
            <p:cNvGrpSpPr/>
            <p:nvPr/>
          </p:nvGrpSpPr>
          <p:grpSpPr>
            <a:xfrm>
              <a:off x="8456405" y="2148567"/>
              <a:ext cx="993922" cy="1082079"/>
              <a:chOff x="8303253" y="2357313"/>
              <a:chExt cx="993922" cy="1082079"/>
            </a:xfrm>
          </p:grpSpPr>
          <p:sp>
            <p:nvSpPr>
              <p:cNvPr id="23" name="TextBox 22"/>
              <p:cNvSpPr txBox="1"/>
              <p:nvPr/>
            </p:nvSpPr>
            <p:spPr>
              <a:xfrm>
                <a:off x="8303253" y="3193171"/>
                <a:ext cx="993922" cy="246221"/>
              </a:xfrm>
              <a:prstGeom prst="rect">
                <a:avLst/>
              </a:prstGeom>
              <a:noFill/>
            </p:spPr>
            <p:txBody>
              <a:bodyPr wrap="square" lIns="0" tIns="0" rIns="0" bIns="0" rtlCol="0">
                <a:spAutoFit/>
              </a:bodyPr>
              <a:lstStyle/>
              <a:p>
                <a:pPr algn="ctr"/>
                <a:r>
                  <a:rPr lang="en-US" sz="1600" dirty="0">
                    <a:latin typeface="Amazon Ember" panose="02000000000000000000" pitchFamily="2" charset="0"/>
                    <a:ea typeface="Amazon Ember" panose="02000000000000000000" pitchFamily="2" charset="0"/>
                    <a:cs typeface="Amazon Ember Light" charset="0"/>
                  </a:rPr>
                  <a:t>Instance 1</a:t>
                </a:r>
              </a:p>
            </p:txBody>
          </p:sp>
          <p:pic>
            <p:nvPicPr>
              <p:cNvPr id="24" name="Graphic 135">
                <a:extLst>
                  <a:ext uri="{FF2B5EF4-FFF2-40B4-BE49-F238E27FC236}">
                    <a16:creationId xmlns:a16="http://schemas.microsoft.com/office/drawing/2014/main" id="{C19987B1-DB3A-1640-994D-BCB81FCC1AE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91814" y="2357313"/>
                <a:ext cx="731520" cy="731520"/>
              </a:xfrm>
              <a:prstGeom prst="rect">
                <a:avLst/>
              </a:prstGeom>
            </p:spPr>
          </p:pic>
        </p:grpSp>
        <p:grpSp>
          <p:nvGrpSpPr>
            <p:cNvPr id="20" name="Group 19">
              <a:extLst>
                <a:ext uri="{FF2B5EF4-FFF2-40B4-BE49-F238E27FC236}">
                  <a16:creationId xmlns:a16="http://schemas.microsoft.com/office/drawing/2014/main" id="{3052C68A-CBBF-7848-83E0-74D07C6D3E9C}"/>
                </a:ext>
              </a:extLst>
            </p:cNvPr>
            <p:cNvGrpSpPr/>
            <p:nvPr/>
          </p:nvGrpSpPr>
          <p:grpSpPr>
            <a:xfrm>
              <a:off x="9780521" y="2148567"/>
              <a:ext cx="956369" cy="1082078"/>
              <a:chOff x="9593506" y="2373624"/>
              <a:chExt cx="956369" cy="1082078"/>
            </a:xfrm>
          </p:grpSpPr>
          <p:sp>
            <p:nvSpPr>
              <p:cNvPr id="21" name="TextBox 20"/>
              <p:cNvSpPr txBox="1"/>
              <p:nvPr/>
            </p:nvSpPr>
            <p:spPr>
              <a:xfrm>
                <a:off x="9593506" y="3209481"/>
                <a:ext cx="956369" cy="246221"/>
              </a:xfrm>
              <a:prstGeom prst="rect">
                <a:avLst/>
              </a:prstGeom>
              <a:noFill/>
            </p:spPr>
            <p:txBody>
              <a:bodyPr wrap="square" lIns="0" tIns="0" rIns="0" bIns="0" rtlCol="0">
                <a:spAutoFit/>
              </a:bodyPr>
              <a:lstStyle/>
              <a:p>
                <a:pPr algn="ctr"/>
                <a:r>
                  <a:rPr lang="en-US" sz="1600" dirty="0">
                    <a:latin typeface="Amazon Ember" panose="02000000000000000000" pitchFamily="2" charset="0"/>
                    <a:ea typeface="Amazon Ember" panose="02000000000000000000" pitchFamily="2" charset="0"/>
                    <a:cs typeface="Amazon Ember Light" charset="0"/>
                  </a:rPr>
                  <a:t>Instance 2</a:t>
                </a:r>
              </a:p>
            </p:txBody>
          </p:sp>
          <p:pic>
            <p:nvPicPr>
              <p:cNvPr id="22" name="Graphic 135">
                <a:extLst>
                  <a:ext uri="{FF2B5EF4-FFF2-40B4-BE49-F238E27FC236}">
                    <a16:creationId xmlns:a16="http://schemas.microsoft.com/office/drawing/2014/main" id="{C19987B1-DB3A-1640-994D-BCB81FCC1AE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90141" y="2373624"/>
                <a:ext cx="731520" cy="731520"/>
              </a:xfrm>
              <a:prstGeom prst="rect">
                <a:avLst/>
              </a:prstGeom>
            </p:spPr>
          </p:pic>
        </p:grpSp>
      </p:grpSp>
    </p:spTree>
    <p:extLst>
      <p:ext uri="{BB962C8B-B14F-4D97-AF65-F5344CB8AC3E}">
        <p14:creationId xmlns:p14="http://schemas.microsoft.com/office/powerpoint/2010/main" val="3903827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6" y="0"/>
            <a:ext cx="11929353" cy="1060315"/>
          </a:xfrm>
          <a:solidFill>
            <a:schemeClr val="accent1">
              <a:lumMod val="20000"/>
              <a:lumOff val="80000"/>
            </a:schemeClr>
          </a:solidFill>
        </p:spPr>
        <p:txBody>
          <a:bodyPr/>
          <a:lstStyle/>
          <a:p>
            <a:r>
              <a:rPr lang="en-US" b="1" dirty="0">
                <a:solidFill>
                  <a:schemeClr val="accent6">
                    <a:lumMod val="50000"/>
                  </a:schemeClr>
                </a:solidFill>
              </a:rPr>
              <a:t>AWS Compute Services</a:t>
            </a:r>
          </a:p>
        </p:txBody>
      </p:sp>
      <p:grpSp>
        <p:nvGrpSpPr>
          <p:cNvPr id="2" name="Group 1" descr="Graphic showing icons for Amazon EC2, EC2 Auto Scaling, Amazon ECR, Amazon ECS, VMware Cloud on AWS, Elastic Beanstalk, AWS Lambda, EKS, Lightsail, AWS Batch, AWS Fargate, and AWS Serverless Application Repository. Only EC2, ECR, ECS, Beanstalk, Lambda, and EKS are highlighted">
            <a:extLst>
              <a:ext uri="{FF2B5EF4-FFF2-40B4-BE49-F238E27FC236}">
                <a16:creationId xmlns:a16="http://schemas.microsoft.com/office/drawing/2014/main" id="{0F118C69-978A-D04D-833F-DE9A8840346C}"/>
              </a:ext>
            </a:extLst>
          </p:cNvPr>
          <p:cNvGrpSpPr/>
          <p:nvPr/>
        </p:nvGrpSpPr>
        <p:grpSpPr>
          <a:xfrm>
            <a:off x="582792" y="1572012"/>
            <a:ext cx="10728975" cy="4327133"/>
            <a:chOff x="582792" y="2029218"/>
            <a:chExt cx="10728975" cy="4327133"/>
          </a:xfrm>
        </p:grpSpPr>
        <p:grpSp>
          <p:nvGrpSpPr>
            <p:cNvPr id="51" name="Group 50" descr="Graphic showing icons for Amazon EC2, EC2 Auto Scaling, Amazon ECR, Amazon ECS, VMware Cloud on AWS, Elastic Beanstalk, AWS Lambda, EKS, Lightsail, AWS Batch, AWS Fargate, and AWS Serverless Application Repository. Only EC2, ECR, ECS, Beanstalk, Lambda, and EKS are highlighted">
              <a:extLst>
                <a:ext uri="{FF2B5EF4-FFF2-40B4-BE49-F238E27FC236}">
                  <a16:creationId xmlns:a16="http://schemas.microsoft.com/office/drawing/2014/main" id="{94F9BA11-4C0E-D44D-ABAD-24DCE9844D89}"/>
                </a:ext>
              </a:extLst>
            </p:cNvPr>
            <p:cNvGrpSpPr/>
            <p:nvPr/>
          </p:nvGrpSpPr>
          <p:grpSpPr>
            <a:xfrm>
              <a:off x="686444" y="2128651"/>
              <a:ext cx="10625323" cy="4214517"/>
              <a:chOff x="686444" y="1554480"/>
              <a:chExt cx="10625323" cy="4214517"/>
            </a:xfrm>
          </p:grpSpPr>
          <p:sp>
            <p:nvSpPr>
              <p:cNvPr id="6" name="TextBox 5">
                <a:extLst>
                  <a:ext uri="{FF2B5EF4-FFF2-40B4-BE49-F238E27FC236}">
                    <a16:creationId xmlns:a16="http://schemas.microsoft.com/office/drawing/2014/main" id="{72D66D5F-4782-9146-8A34-18C660241CD8}"/>
                  </a:ext>
                </a:extLst>
              </p:cNvPr>
              <p:cNvSpPr txBox="1"/>
              <p:nvPr/>
            </p:nvSpPr>
            <p:spPr>
              <a:xfrm>
                <a:off x="686444" y="2138996"/>
                <a:ext cx="1513305" cy="307777"/>
              </a:xfrm>
              <a:prstGeom prst="rect">
                <a:avLst/>
              </a:prstGeom>
              <a:noFill/>
            </p:spPr>
            <p:txBody>
              <a:bodyPr wrap="square" rtlCol="0">
                <a:spAutoFit/>
              </a:bodyPr>
              <a:lstStyle/>
              <a:p>
                <a:pPr algn="ctr"/>
                <a:r>
                  <a:rPr lang="en-US" sz="1400" dirty="0"/>
                  <a:t>Amazon EC2</a:t>
                </a:r>
              </a:p>
            </p:txBody>
          </p:sp>
          <p:pic>
            <p:nvPicPr>
              <p:cNvPr id="7" name="Graphic 6">
                <a:extLst>
                  <a:ext uri="{FF2B5EF4-FFF2-40B4-BE49-F238E27FC236}">
                    <a16:creationId xmlns:a16="http://schemas.microsoft.com/office/drawing/2014/main" id="{87A13CC5-7F13-D64F-8AAD-A09290A3DAD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88720" y="1554480"/>
                <a:ext cx="548640" cy="548640"/>
              </a:xfrm>
              <a:prstGeom prst="rect">
                <a:avLst/>
              </a:prstGeom>
            </p:spPr>
          </p:pic>
          <p:sp>
            <p:nvSpPr>
              <p:cNvPr id="8" name="TextBox 7">
                <a:extLst>
                  <a:ext uri="{FF2B5EF4-FFF2-40B4-BE49-F238E27FC236}">
                    <a16:creationId xmlns:a16="http://schemas.microsoft.com/office/drawing/2014/main" id="{DF238146-89AD-484E-A639-D73BB5F904C3}"/>
                  </a:ext>
                </a:extLst>
              </p:cNvPr>
              <p:cNvSpPr txBox="1"/>
              <p:nvPr/>
            </p:nvSpPr>
            <p:spPr>
              <a:xfrm>
                <a:off x="2939533" y="2128363"/>
                <a:ext cx="1513305" cy="523220"/>
              </a:xfrm>
              <a:prstGeom prst="rect">
                <a:avLst/>
              </a:prstGeom>
              <a:noFill/>
            </p:spPr>
            <p:txBody>
              <a:bodyPr wrap="square" rtlCol="0">
                <a:spAutoFit/>
              </a:bodyPr>
              <a:lstStyle/>
              <a:p>
                <a:pPr algn="ctr"/>
                <a:r>
                  <a:rPr lang="en-US" sz="1400" dirty="0"/>
                  <a:t>Amazon EC2 </a:t>
                </a:r>
                <a:br>
                  <a:rPr lang="en-US" sz="1400" dirty="0"/>
                </a:br>
                <a:r>
                  <a:rPr lang="en-US" sz="1400" dirty="0"/>
                  <a:t>Auto Scaling</a:t>
                </a:r>
              </a:p>
            </p:txBody>
          </p:sp>
          <p:pic>
            <p:nvPicPr>
              <p:cNvPr id="9" name="Graphic 8">
                <a:extLst>
                  <a:ext uri="{FF2B5EF4-FFF2-40B4-BE49-F238E27FC236}">
                    <a16:creationId xmlns:a16="http://schemas.microsoft.com/office/drawing/2014/main" id="{9328246D-B5EB-5249-8DB0-0F584AB01FD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452277" y="1554480"/>
                <a:ext cx="548640" cy="548640"/>
              </a:xfrm>
              <a:prstGeom prst="rect">
                <a:avLst/>
              </a:prstGeom>
            </p:spPr>
          </p:pic>
          <p:sp>
            <p:nvSpPr>
              <p:cNvPr id="10" name="TextBox 9">
                <a:extLst>
                  <a:ext uri="{FF2B5EF4-FFF2-40B4-BE49-F238E27FC236}">
                    <a16:creationId xmlns:a16="http://schemas.microsoft.com/office/drawing/2014/main" id="{A7AEC25B-0F30-524C-84DB-21CD5A61F1EC}"/>
                  </a:ext>
                </a:extLst>
              </p:cNvPr>
              <p:cNvSpPr txBox="1"/>
              <p:nvPr/>
            </p:nvSpPr>
            <p:spPr>
              <a:xfrm>
                <a:off x="5101214" y="2138996"/>
                <a:ext cx="1759699" cy="738664"/>
              </a:xfrm>
              <a:prstGeom prst="rect">
                <a:avLst/>
              </a:prstGeom>
              <a:noFill/>
            </p:spPr>
            <p:txBody>
              <a:bodyPr wrap="square" rtlCol="0">
                <a:spAutoFit/>
              </a:bodyPr>
              <a:lstStyle/>
              <a:p>
                <a:pPr algn="ctr"/>
                <a:r>
                  <a:rPr lang="en-US" sz="1400" dirty="0"/>
                  <a:t>Amazon Elastic </a:t>
                </a:r>
                <a:br>
                  <a:rPr lang="en-US" sz="1400" dirty="0"/>
                </a:br>
                <a:r>
                  <a:rPr lang="en-US" sz="1400" dirty="0"/>
                  <a:t>Container Registry (Amazon ECR)</a:t>
                </a:r>
              </a:p>
            </p:txBody>
          </p:sp>
          <p:pic>
            <p:nvPicPr>
              <p:cNvPr id="11" name="Graphic 10">
                <a:extLst>
                  <a:ext uri="{FF2B5EF4-FFF2-40B4-BE49-F238E27FC236}">
                    <a16:creationId xmlns:a16="http://schemas.microsoft.com/office/drawing/2014/main" id="{31D7C8FB-6C21-2E4E-8D57-68F7869A6A2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15834" y="1554480"/>
                <a:ext cx="548640" cy="548640"/>
              </a:xfrm>
              <a:prstGeom prst="rect">
                <a:avLst/>
              </a:prstGeom>
            </p:spPr>
          </p:pic>
          <p:sp>
            <p:nvSpPr>
              <p:cNvPr id="12" name="TextBox 11">
                <a:extLst>
                  <a:ext uri="{FF2B5EF4-FFF2-40B4-BE49-F238E27FC236}">
                    <a16:creationId xmlns:a16="http://schemas.microsoft.com/office/drawing/2014/main" id="{0E5FE206-129D-0345-B2D5-8C50352EF3EA}"/>
                  </a:ext>
                </a:extLst>
              </p:cNvPr>
              <p:cNvSpPr txBox="1"/>
              <p:nvPr/>
            </p:nvSpPr>
            <p:spPr>
              <a:xfrm>
                <a:off x="7369509" y="2138996"/>
                <a:ext cx="1759699" cy="738664"/>
              </a:xfrm>
              <a:prstGeom prst="rect">
                <a:avLst/>
              </a:prstGeom>
              <a:noFill/>
            </p:spPr>
            <p:txBody>
              <a:bodyPr wrap="square" rtlCol="0">
                <a:spAutoFit/>
              </a:bodyPr>
              <a:lstStyle/>
              <a:p>
                <a:pPr algn="ctr"/>
                <a:r>
                  <a:rPr lang="en-US" sz="1400" dirty="0"/>
                  <a:t>Amazon Elastic </a:t>
                </a:r>
                <a:br>
                  <a:rPr lang="en-US" sz="1400" dirty="0"/>
                </a:br>
                <a:r>
                  <a:rPr lang="en-US" sz="1400" dirty="0"/>
                  <a:t>Container Service (Amazon ECS)</a:t>
                </a:r>
              </a:p>
            </p:txBody>
          </p:sp>
          <p:pic>
            <p:nvPicPr>
              <p:cNvPr id="13" name="Graphic 12">
                <a:extLst>
                  <a:ext uri="{FF2B5EF4-FFF2-40B4-BE49-F238E27FC236}">
                    <a16:creationId xmlns:a16="http://schemas.microsoft.com/office/drawing/2014/main" id="{BF03DA95-CDEF-1740-9272-BAAE71A3833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979391" y="1554480"/>
                <a:ext cx="548640" cy="548640"/>
              </a:xfrm>
              <a:prstGeom prst="rect">
                <a:avLst/>
              </a:prstGeom>
            </p:spPr>
          </p:pic>
          <p:sp>
            <p:nvSpPr>
              <p:cNvPr id="14" name="TextBox 13">
                <a:extLst>
                  <a:ext uri="{FF2B5EF4-FFF2-40B4-BE49-F238E27FC236}">
                    <a16:creationId xmlns:a16="http://schemas.microsoft.com/office/drawing/2014/main" id="{1CE55A78-C680-7548-9D3F-46F35E614E55}"/>
                  </a:ext>
                </a:extLst>
              </p:cNvPr>
              <p:cNvSpPr txBox="1"/>
              <p:nvPr/>
            </p:nvSpPr>
            <p:spPr>
              <a:xfrm>
                <a:off x="810828" y="3701235"/>
                <a:ext cx="1300855" cy="523220"/>
              </a:xfrm>
              <a:prstGeom prst="rect">
                <a:avLst/>
              </a:prstGeom>
              <a:noFill/>
            </p:spPr>
            <p:txBody>
              <a:bodyPr wrap="square" rtlCol="0">
                <a:spAutoFit/>
              </a:bodyPr>
              <a:lstStyle/>
              <a:p>
                <a:pPr algn="ctr"/>
                <a:r>
                  <a:rPr lang="en-US" sz="1400" dirty="0"/>
                  <a:t>AWS Elastic </a:t>
                </a:r>
                <a:br>
                  <a:rPr lang="en-US" sz="1400" dirty="0"/>
                </a:br>
                <a:r>
                  <a:rPr lang="en-US" sz="1400" dirty="0"/>
                  <a:t>Beanstalk</a:t>
                </a:r>
              </a:p>
            </p:txBody>
          </p:sp>
          <p:pic>
            <p:nvPicPr>
              <p:cNvPr id="15" name="Graphic 14">
                <a:extLst>
                  <a:ext uri="{FF2B5EF4-FFF2-40B4-BE49-F238E27FC236}">
                    <a16:creationId xmlns:a16="http://schemas.microsoft.com/office/drawing/2014/main" id="{29197B51-7241-5B48-8AF7-5991752DBE5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88720" y="3108960"/>
                <a:ext cx="548640" cy="548640"/>
              </a:xfrm>
              <a:prstGeom prst="rect">
                <a:avLst/>
              </a:prstGeom>
            </p:spPr>
          </p:pic>
          <p:sp>
            <p:nvSpPr>
              <p:cNvPr id="17" name="TextBox 16">
                <a:extLst>
                  <a:ext uri="{FF2B5EF4-FFF2-40B4-BE49-F238E27FC236}">
                    <a16:creationId xmlns:a16="http://schemas.microsoft.com/office/drawing/2014/main" id="{8206C955-7D21-AC48-9F31-DEA19C5E348B}"/>
                  </a:ext>
                </a:extLst>
              </p:cNvPr>
              <p:cNvSpPr txBox="1"/>
              <p:nvPr/>
            </p:nvSpPr>
            <p:spPr>
              <a:xfrm>
                <a:off x="2957929" y="3690603"/>
                <a:ext cx="1528359" cy="307777"/>
              </a:xfrm>
              <a:prstGeom prst="rect">
                <a:avLst/>
              </a:prstGeom>
              <a:noFill/>
            </p:spPr>
            <p:txBody>
              <a:bodyPr wrap="square" rtlCol="0">
                <a:spAutoFit/>
              </a:bodyPr>
              <a:lstStyle/>
              <a:p>
                <a:pPr algn="ctr"/>
                <a:r>
                  <a:rPr lang="en-US" sz="1400" dirty="0"/>
                  <a:t>AWS Lambda</a:t>
                </a:r>
              </a:p>
            </p:txBody>
          </p:sp>
          <p:pic>
            <p:nvPicPr>
              <p:cNvPr id="18" name="Graphic 17">
                <a:extLst>
                  <a:ext uri="{FF2B5EF4-FFF2-40B4-BE49-F238E27FC236}">
                    <a16:creationId xmlns:a16="http://schemas.microsoft.com/office/drawing/2014/main" id="{ACAFCDFB-3602-F743-A3DD-EDCBD9BA9BD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456432" y="3108960"/>
                <a:ext cx="548640" cy="548640"/>
              </a:xfrm>
              <a:prstGeom prst="rect">
                <a:avLst/>
              </a:prstGeom>
            </p:spPr>
          </p:pic>
          <p:sp>
            <p:nvSpPr>
              <p:cNvPr id="19" name="TextBox 18">
                <a:extLst>
                  <a:ext uri="{FF2B5EF4-FFF2-40B4-BE49-F238E27FC236}">
                    <a16:creationId xmlns:a16="http://schemas.microsoft.com/office/drawing/2014/main" id="{BDDBBBDF-DBB5-834F-9359-9AFD15CE007E}"/>
                  </a:ext>
                </a:extLst>
              </p:cNvPr>
              <p:cNvSpPr txBox="1"/>
              <p:nvPr/>
            </p:nvSpPr>
            <p:spPr>
              <a:xfrm>
                <a:off x="7451096" y="3689052"/>
                <a:ext cx="1612946" cy="307777"/>
              </a:xfrm>
              <a:prstGeom prst="rect">
                <a:avLst/>
              </a:prstGeom>
              <a:noFill/>
            </p:spPr>
            <p:txBody>
              <a:bodyPr wrap="square" rtlCol="0">
                <a:spAutoFit/>
              </a:bodyPr>
              <a:lstStyle/>
              <a:p>
                <a:pPr algn="ctr"/>
                <a:r>
                  <a:rPr lang="en-US" sz="1400" dirty="0"/>
                  <a:t>Amazon Lightsail</a:t>
                </a:r>
              </a:p>
            </p:txBody>
          </p:sp>
          <p:pic>
            <p:nvPicPr>
              <p:cNvPr id="20" name="Graphic 19">
                <a:extLst>
                  <a:ext uri="{FF2B5EF4-FFF2-40B4-BE49-F238E27FC236}">
                    <a16:creationId xmlns:a16="http://schemas.microsoft.com/office/drawing/2014/main" id="{93C43FC5-8594-F241-9708-D75374BBC76D}"/>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982712" y="3108960"/>
                <a:ext cx="548640" cy="548640"/>
              </a:xfrm>
              <a:prstGeom prst="rect">
                <a:avLst/>
              </a:prstGeom>
            </p:spPr>
          </p:pic>
          <p:sp>
            <p:nvSpPr>
              <p:cNvPr id="16" name="TextBox 15">
                <a:extLst>
                  <a:ext uri="{FF2B5EF4-FFF2-40B4-BE49-F238E27FC236}">
                    <a16:creationId xmlns:a16="http://schemas.microsoft.com/office/drawing/2014/main" id="{CCED8D87-6FF0-2141-9B3A-A1DBBB3E052F}"/>
                  </a:ext>
                </a:extLst>
              </p:cNvPr>
              <p:cNvSpPr txBox="1"/>
              <p:nvPr/>
            </p:nvSpPr>
            <p:spPr>
              <a:xfrm>
                <a:off x="5099191" y="3682050"/>
                <a:ext cx="1759699" cy="738664"/>
              </a:xfrm>
              <a:prstGeom prst="rect">
                <a:avLst/>
              </a:prstGeom>
              <a:noFill/>
            </p:spPr>
            <p:txBody>
              <a:bodyPr wrap="square" rtlCol="0">
                <a:spAutoFit/>
              </a:bodyPr>
              <a:lstStyle/>
              <a:p>
                <a:pPr algn="ctr"/>
                <a:r>
                  <a:rPr lang="en-US" sz="1400" dirty="0"/>
                  <a:t>Amazon Elastic </a:t>
                </a:r>
                <a:br>
                  <a:rPr lang="en-US" sz="1400" dirty="0"/>
                </a:br>
                <a:r>
                  <a:rPr lang="en-US" sz="1400" dirty="0"/>
                  <a:t>Kubernetes Service (Amazon EKS)</a:t>
                </a:r>
                <a:endParaRPr lang="en-US" sz="1100" dirty="0"/>
              </a:p>
            </p:txBody>
          </p:sp>
          <p:pic>
            <p:nvPicPr>
              <p:cNvPr id="21" name="Graphic 20">
                <a:extLst>
                  <a:ext uri="{FF2B5EF4-FFF2-40B4-BE49-F238E27FC236}">
                    <a16:creationId xmlns:a16="http://schemas.microsoft.com/office/drawing/2014/main" id="{52E8D2AF-9C85-5A43-9783-6945D1A846E5}"/>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5715000" y="3108960"/>
                <a:ext cx="548640" cy="548640"/>
              </a:xfrm>
              <a:prstGeom prst="rect">
                <a:avLst/>
              </a:prstGeom>
            </p:spPr>
          </p:pic>
          <p:sp>
            <p:nvSpPr>
              <p:cNvPr id="22" name="TextBox 21">
                <a:extLst>
                  <a:ext uri="{FF2B5EF4-FFF2-40B4-BE49-F238E27FC236}">
                    <a16:creationId xmlns:a16="http://schemas.microsoft.com/office/drawing/2014/main" id="{9FB51A2E-96B3-7948-8D97-EB082266018E}"/>
                  </a:ext>
                </a:extLst>
              </p:cNvPr>
              <p:cNvSpPr txBox="1"/>
              <p:nvPr/>
            </p:nvSpPr>
            <p:spPr>
              <a:xfrm>
                <a:off x="2968563" y="5246551"/>
                <a:ext cx="1528359" cy="307777"/>
              </a:xfrm>
              <a:prstGeom prst="rect">
                <a:avLst/>
              </a:prstGeom>
              <a:noFill/>
            </p:spPr>
            <p:txBody>
              <a:bodyPr wrap="square" rtlCol="0">
                <a:spAutoFit/>
              </a:bodyPr>
              <a:lstStyle/>
              <a:p>
                <a:pPr algn="ctr"/>
                <a:r>
                  <a:rPr lang="en-US" sz="1400" dirty="0"/>
                  <a:t>AWS Fargate</a:t>
                </a:r>
              </a:p>
            </p:txBody>
          </p:sp>
          <p:pic>
            <p:nvPicPr>
              <p:cNvPr id="24" name="Graphic 23">
                <a:extLst>
                  <a:ext uri="{FF2B5EF4-FFF2-40B4-BE49-F238E27FC236}">
                    <a16:creationId xmlns:a16="http://schemas.microsoft.com/office/drawing/2014/main" id="{834F0846-5796-BC4A-A105-189605116EEC}"/>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3456432" y="4663440"/>
                <a:ext cx="548640" cy="548640"/>
              </a:xfrm>
              <a:prstGeom prst="rect">
                <a:avLst/>
              </a:prstGeom>
            </p:spPr>
          </p:pic>
          <p:sp>
            <p:nvSpPr>
              <p:cNvPr id="23" name="TextBox 22">
                <a:extLst>
                  <a:ext uri="{FF2B5EF4-FFF2-40B4-BE49-F238E27FC236}">
                    <a16:creationId xmlns:a16="http://schemas.microsoft.com/office/drawing/2014/main" id="{677BA250-C599-FC4B-BCDD-6926FED9BE58}"/>
                  </a:ext>
                </a:extLst>
              </p:cNvPr>
              <p:cNvSpPr txBox="1"/>
              <p:nvPr/>
            </p:nvSpPr>
            <p:spPr>
              <a:xfrm>
                <a:off x="5293431" y="5246549"/>
                <a:ext cx="1421567" cy="307777"/>
              </a:xfrm>
              <a:prstGeom prst="rect">
                <a:avLst/>
              </a:prstGeom>
              <a:noFill/>
            </p:spPr>
            <p:txBody>
              <a:bodyPr wrap="square" rtlCol="0">
                <a:spAutoFit/>
              </a:bodyPr>
              <a:lstStyle/>
              <a:p>
                <a:pPr algn="ctr"/>
                <a:r>
                  <a:rPr lang="en-US" sz="1400" dirty="0"/>
                  <a:t>AWS Outposts</a:t>
                </a:r>
              </a:p>
            </p:txBody>
          </p:sp>
          <p:pic>
            <p:nvPicPr>
              <p:cNvPr id="25" name="Graphic 24">
                <a:extLst>
                  <a:ext uri="{FF2B5EF4-FFF2-40B4-BE49-F238E27FC236}">
                    <a16:creationId xmlns:a16="http://schemas.microsoft.com/office/drawing/2014/main" id="{5F162E13-FF78-A74D-8B37-CC7E02004A27}"/>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5715000" y="4663440"/>
                <a:ext cx="548640" cy="548640"/>
              </a:xfrm>
              <a:prstGeom prst="rect">
                <a:avLst/>
              </a:prstGeom>
            </p:spPr>
          </p:pic>
          <p:sp>
            <p:nvSpPr>
              <p:cNvPr id="26" name="TextBox 25">
                <a:extLst>
                  <a:ext uri="{FF2B5EF4-FFF2-40B4-BE49-F238E27FC236}">
                    <a16:creationId xmlns:a16="http://schemas.microsoft.com/office/drawing/2014/main" id="{D5A182B3-14B1-1141-BF91-E3B347F8ACC2}"/>
                  </a:ext>
                </a:extLst>
              </p:cNvPr>
              <p:cNvSpPr txBox="1"/>
              <p:nvPr/>
            </p:nvSpPr>
            <p:spPr>
              <a:xfrm>
                <a:off x="9748148" y="3682403"/>
                <a:ext cx="1528359" cy="307777"/>
              </a:xfrm>
              <a:prstGeom prst="rect">
                <a:avLst/>
              </a:prstGeom>
              <a:noFill/>
            </p:spPr>
            <p:txBody>
              <a:bodyPr wrap="square" rtlCol="0">
                <a:spAutoFit/>
              </a:bodyPr>
              <a:lstStyle/>
              <a:p>
                <a:pPr algn="ctr"/>
                <a:r>
                  <a:rPr lang="en-US" sz="1400" dirty="0"/>
                  <a:t>AWS Batch</a:t>
                </a:r>
              </a:p>
            </p:txBody>
          </p:sp>
          <p:pic>
            <p:nvPicPr>
              <p:cNvPr id="27" name="Graphic 26">
                <a:extLst>
                  <a:ext uri="{FF2B5EF4-FFF2-40B4-BE49-F238E27FC236}">
                    <a16:creationId xmlns:a16="http://schemas.microsoft.com/office/drawing/2014/main" id="{EE632768-5976-A24C-A931-EAF8BD068A38}"/>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0241280" y="3108960"/>
                <a:ext cx="548640" cy="548640"/>
              </a:xfrm>
              <a:prstGeom prst="rect">
                <a:avLst/>
              </a:prstGeom>
            </p:spPr>
          </p:pic>
          <p:sp>
            <p:nvSpPr>
              <p:cNvPr id="28" name="TextBox 27">
                <a:extLst>
                  <a:ext uri="{FF2B5EF4-FFF2-40B4-BE49-F238E27FC236}">
                    <a16:creationId xmlns:a16="http://schemas.microsoft.com/office/drawing/2014/main" id="{77F9D947-D894-4D49-A708-55D33644A22B}"/>
                  </a:ext>
                </a:extLst>
              </p:cNvPr>
              <p:cNvSpPr txBox="1"/>
              <p:nvPr/>
            </p:nvSpPr>
            <p:spPr>
              <a:xfrm>
                <a:off x="7201021" y="5245777"/>
                <a:ext cx="2134356" cy="523220"/>
              </a:xfrm>
              <a:prstGeom prst="rect">
                <a:avLst/>
              </a:prstGeom>
              <a:noFill/>
            </p:spPr>
            <p:txBody>
              <a:bodyPr wrap="square" rtlCol="0">
                <a:spAutoFit/>
              </a:bodyPr>
              <a:lstStyle/>
              <a:p>
                <a:pPr algn="ctr"/>
                <a:r>
                  <a:rPr lang="en-US" sz="1400" dirty="0"/>
                  <a:t>AWS Serverless Application Repository</a:t>
                </a:r>
              </a:p>
            </p:txBody>
          </p:sp>
          <p:pic>
            <p:nvPicPr>
              <p:cNvPr id="29" name="Graphic 28">
                <a:extLst>
                  <a:ext uri="{FF2B5EF4-FFF2-40B4-BE49-F238E27FC236}">
                    <a16:creationId xmlns:a16="http://schemas.microsoft.com/office/drawing/2014/main" id="{0729A681-DAE1-A340-93EB-6AC456367108}"/>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7982712" y="4663440"/>
                <a:ext cx="548640" cy="548640"/>
              </a:xfrm>
              <a:prstGeom prst="rect">
                <a:avLst/>
              </a:prstGeom>
            </p:spPr>
          </p:pic>
          <p:sp>
            <p:nvSpPr>
              <p:cNvPr id="30" name="TextBox 29">
                <a:extLst>
                  <a:ext uri="{FF2B5EF4-FFF2-40B4-BE49-F238E27FC236}">
                    <a16:creationId xmlns:a16="http://schemas.microsoft.com/office/drawing/2014/main" id="{84AAE190-6F1F-A94E-8160-365CCEEDE130}"/>
                  </a:ext>
                </a:extLst>
              </p:cNvPr>
              <p:cNvSpPr txBox="1"/>
              <p:nvPr/>
            </p:nvSpPr>
            <p:spPr>
              <a:xfrm>
                <a:off x="9722768" y="2131998"/>
                <a:ext cx="1588999" cy="523220"/>
              </a:xfrm>
              <a:prstGeom prst="rect">
                <a:avLst/>
              </a:prstGeom>
              <a:noFill/>
            </p:spPr>
            <p:txBody>
              <a:bodyPr wrap="square" rtlCol="0">
                <a:spAutoFit/>
              </a:bodyPr>
              <a:lstStyle/>
              <a:p>
                <a:pPr algn="ctr"/>
                <a:r>
                  <a:rPr lang="en-US" sz="1400" dirty="0"/>
                  <a:t>VMware Cloud </a:t>
                </a:r>
                <a:br>
                  <a:rPr lang="en-US" sz="1400" dirty="0"/>
                </a:br>
                <a:r>
                  <a:rPr lang="en-US" sz="1400" dirty="0"/>
                  <a:t>on AWS</a:t>
                </a:r>
              </a:p>
            </p:txBody>
          </p:sp>
          <p:pic>
            <p:nvPicPr>
              <p:cNvPr id="31" name="Graphic 30">
                <a:extLst>
                  <a:ext uri="{FF2B5EF4-FFF2-40B4-BE49-F238E27FC236}">
                    <a16:creationId xmlns:a16="http://schemas.microsoft.com/office/drawing/2014/main" id="{CA4DA72E-E02D-DC44-B3E4-2F2C086EA374}"/>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0242948" y="1554480"/>
                <a:ext cx="548640" cy="548640"/>
              </a:xfrm>
              <a:prstGeom prst="rect">
                <a:avLst/>
              </a:prstGeom>
            </p:spPr>
          </p:pic>
        </p:grpSp>
        <p:sp>
          <p:nvSpPr>
            <p:cNvPr id="52" name="Rectangle 51">
              <a:extLst>
                <a:ext uri="{FF2B5EF4-FFF2-40B4-BE49-F238E27FC236}">
                  <a16:creationId xmlns:a16="http://schemas.microsoft.com/office/drawing/2014/main" id="{17DD8291-D0EE-F24B-BD10-6B812FA6FC5D}"/>
                </a:ext>
              </a:extLst>
            </p:cNvPr>
            <p:cNvSpPr/>
            <p:nvPr/>
          </p:nvSpPr>
          <p:spPr>
            <a:xfrm>
              <a:off x="582792" y="2029218"/>
              <a:ext cx="1732377" cy="1422613"/>
            </a:xfrm>
            <a:prstGeom prst="rect">
              <a:avLst/>
            </a:prstGeom>
            <a:noFill/>
            <a:ln w="571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53" name="Rectangle 52">
              <a:extLst>
                <a:ext uri="{FF2B5EF4-FFF2-40B4-BE49-F238E27FC236}">
                  <a16:creationId xmlns:a16="http://schemas.microsoft.com/office/drawing/2014/main" id="{C0F02577-A119-6648-AFB7-7AA194B61EBE}"/>
                </a:ext>
              </a:extLst>
            </p:cNvPr>
            <p:cNvSpPr/>
            <p:nvPr/>
          </p:nvSpPr>
          <p:spPr>
            <a:xfrm>
              <a:off x="583135" y="3603376"/>
              <a:ext cx="1732377" cy="1422613"/>
            </a:xfrm>
            <a:prstGeom prst="rect">
              <a:avLst/>
            </a:prstGeom>
            <a:noFill/>
            <a:ln w="571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54" name="Rectangle 53">
              <a:extLst>
                <a:ext uri="{FF2B5EF4-FFF2-40B4-BE49-F238E27FC236}">
                  <a16:creationId xmlns:a16="http://schemas.microsoft.com/office/drawing/2014/main" id="{C2EEC618-48D5-584C-B1CE-4B54E35F6304}"/>
                </a:ext>
              </a:extLst>
            </p:cNvPr>
            <p:cNvSpPr/>
            <p:nvPr/>
          </p:nvSpPr>
          <p:spPr>
            <a:xfrm>
              <a:off x="5138025" y="2037846"/>
              <a:ext cx="1732377" cy="1422613"/>
            </a:xfrm>
            <a:prstGeom prst="rect">
              <a:avLst/>
            </a:prstGeom>
            <a:noFill/>
            <a:ln w="571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55" name="Rectangle 54">
              <a:extLst>
                <a:ext uri="{FF2B5EF4-FFF2-40B4-BE49-F238E27FC236}">
                  <a16:creationId xmlns:a16="http://schemas.microsoft.com/office/drawing/2014/main" id="{E3913BDF-AF15-8049-AE0D-D075D543E4FE}"/>
                </a:ext>
              </a:extLst>
            </p:cNvPr>
            <p:cNvSpPr/>
            <p:nvPr/>
          </p:nvSpPr>
          <p:spPr>
            <a:xfrm>
              <a:off x="7377491" y="2029218"/>
              <a:ext cx="1732377" cy="1422613"/>
            </a:xfrm>
            <a:prstGeom prst="rect">
              <a:avLst/>
            </a:prstGeom>
            <a:noFill/>
            <a:ln w="571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57" name="Rectangle 56">
              <a:extLst>
                <a:ext uri="{FF2B5EF4-FFF2-40B4-BE49-F238E27FC236}">
                  <a16:creationId xmlns:a16="http://schemas.microsoft.com/office/drawing/2014/main" id="{B7B625DD-DDAC-D04C-AD93-DE2D7211244D}"/>
                </a:ext>
              </a:extLst>
            </p:cNvPr>
            <p:cNvSpPr/>
            <p:nvPr/>
          </p:nvSpPr>
          <p:spPr>
            <a:xfrm>
              <a:off x="5110949" y="3592491"/>
              <a:ext cx="1732377" cy="1422613"/>
            </a:xfrm>
            <a:prstGeom prst="rect">
              <a:avLst/>
            </a:prstGeom>
            <a:noFill/>
            <a:ln w="571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58" name="Rectangle 57">
              <a:extLst>
                <a:ext uri="{FF2B5EF4-FFF2-40B4-BE49-F238E27FC236}">
                  <a16:creationId xmlns:a16="http://schemas.microsoft.com/office/drawing/2014/main" id="{C07672BE-951A-B248-8414-508964CB1A4B}"/>
                </a:ext>
              </a:extLst>
            </p:cNvPr>
            <p:cNvSpPr/>
            <p:nvPr/>
          </p:nvSpPr>
          <p:spPr>
            <a:xfrm>
              <a:off x="2825742" y="3600645"/>
              <a:ext cx="1732377" cy="1422613"/>
            </a:xfrm>
            <a:prstGeom prst="rect">
              <a:avLst/>
            </a:prstGeom>
            <a:noFill/>
            <a:ln w="571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60" name="Rectangle 59">
              <a:extLst>
                <a:ext uri="{FF2B5EF4-FFF2-40B4-BE49-F238E27FC236}">
                  <a16:creationId xmlns:a16="http://schemas.microsoft.com/office/drawing/2014/main" id="{CDE80AC7-04CF-3B43-B01C-5808E2C9D52D}"/>
                </a:ext>
              </a:extLst>
            </p:cNvPr>
            <p:cNvSpPr/>
            <p:nvPr/>
          </p:nvSpPr>
          <p:spPr>
            <a:xfrm>
              <a:off x="2848483" y="5140909"/>
              <a:ext cx="1732377" cy="1215442"/>
            </a:xfrm>
            <a:prstGeom prst="rect">
              <a:avLst/>
            </a:prstGeom>
            <a:noFill/>
            <a:ln w="571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grpSp>
      <p:sp>
        <p:nvSpPr>
          <p:cNvPr id="39" name="Rectangle 38"/>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ustDataLst>
      <p:tags r:id="rId1"/>
    </p:custDataLst>
    <p:extLst>
      <p:ext uri="{BB962C8B-B14F-4D97-AF65-F5344CB8AC3E}">
        <p14:creationId xmlns:p14="http://schemas.microsoft.com/office/powerpoint/2010/main" val="47270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C90F2-CAB3-DC42-A9E1-3388BB0E2AFA}"/>
              </a:ext>
            </a:extLst>
          </p:cNvPr>
          <p:cNvSpPr>
            <a:spLocks noGrp="1"/>
          </p:cNvSpPr>
          <p:nvPr>
            <p:ph type="title"/>
          </p:nvPr>
        </p:nvSpPr>
        <p:spPr>
          <a:xfrm>
            <a:off x="235085" y="1"/>
            <a:ext cx="11691026" cy="846306"/>
          </a:xfrm>
          <a:solidFill>
            <a:schemeClr val="accent1">
              <a:lumMod val="20000"/>
              <a:lumOff val="80000"/>
            </a:schemeClr>
          </a:solidFill>
        </p:spPr>
        <p:txBody>
          <a:bodyPr/>
          <a:lstStyle/>
          <a:p>
            <a:r>
              <a:rPr lang="en-US" b="1" dirty="0">
                <a:solidFill>
                  <a:schemeClr val="accent6">
                    <a:lumMod val="50000"/>
                  </a:schemeClr>
                </a:solidFill>
              </a:rPr>
              <a:t>6. EC2 Storage Options</a:t>
            </a:r>
          </a:p>
        </p:txBody>
      </p:sp>
      <p:sp>
        <p:nvSpPr>
          <p:cNvPr id="12" name="Content Placeholder 11">
            <a:extLst>
              <a:ext uri="{FF2B5EF4-FFF2-40B4-BE49-F238E27FC236}">
                <a16:creationId xmlns:a16="http://schemas.microsoft.com/office/drawing/2014/main" id="{E6B637D2-1856-B04F-89E5-B08E36BF3D36}"/>
              </a:ext>
            </a:extLst>
          </p:cNvPr>
          <p:cNvSpPr>
            <a:spLocks noGrp="1"/>
          </p:cNvSpPr>
          <p:nvPr>
            <p:ph idx="1"/>
          </p:nvPr>
        </p:nvSpPr>
        <p:spPr>
          <a:xfrm>
            <a:off x="419100" y="1528175"/>
            <a:ext cx="8482853" cy="4648788"/>
          </a:xfrm>
        </p:spPr>
        <p:txBody>
          <a:bodyPr/>
          <a:lstStyle/>
          <a:p>
            <a:r>
              <a:rPr lang="en-US" sz="2400" b="1" dirty="0">
                <a:solidFill>
                  <a:schemeClr val="accent5"/>
                </a:solidFill>
              </a:rPr>
              <a:t>Amazon Elastic Block Store (Amazon EBS) – </a:t>
            </a:r>
          </a:p>
          <a:p>
            <a:pPr lvl="1"/>
            <a:r>
              <a:rPr lang="en-US" sz="2000" dirty="0">
                <a:solidFill>
                  <a:schemeClr val="accent6"/>
                </a:solidFill>
              </a:rPr>
              <a:t>Durable</a:t>
            </a:r>
            <a:r>
              <a:rPr lang="en-US" sz="2000" dirty="0"/>
              <a:t>, block-level storage volumes.</a:t>
            </a:r>
          </a:p>
          <a:p>
            <a:pPr lvl="1"/>
            <a:r>
              <a:rPr lang="en-US" sz="2000" dirty="0"/>
              <a:t>You can stop the instance and start it again, and the data will still be there.</a:t>
            </a:r>
          </a:p>
          <a:p>
            <a:r>
              <a:rPr lang="en-US" sz="2400" b="1" dirty="0">
                <a:solidFill>
                  <a:schemeClr val="accent5"/>
                </a:solidFill>
              </a:rPr>
              <a:t>Amazon EC2 Instance Store – </a:t>
            </a:r>
          </a:p>
          <a:p>
            <a:pPr lvl="1"/>
            <a:r>
              <a:rPr lang="en-US" sz="2000" dirty="0">
                <a:solidFill>
                  <a:schemeClr val="accent6"/>
                </a:solidFill>
              </a:rPr>
              <a:t>Ephemeral</a:t>
            </a:r>
            <a:r>
              <a:rPr lang="en-US" sz="2000" dirty="0"/>
              <a:t> storage is provided on disks that are attached to the host computer where the EC2 instance is running.</a:t>
            </a:r>
          </a:p>
          <a:p>
            <a:pPr lvl="1"/>
            <a:r>
              <a:rPr lang="en-US" sz="2000" dirty="0">
                <a:solidFill>
                  <a:schemeClr val="accent6"/>
                </a:solidFill>
              </a:rPr>
              <a:t>If the instance stops, data stored here is deleted.</a:t>
            </a:r>
          </a:p>
          <a:p>
            <a:r>
              <a:rPr lang="en-US" sz="2400" dirty="0"/>
              <a:t>Other options for storage (not for the root volume) – </a:t>
            </a:r>
          </a:p>
          <a:p>
            <a:pPr lvl="1"/>
            <a:r>
              <a:rPr lang="en-US" sz="2000" dirty="0"/>
              <a:t>Mount an </a:t>
            </a:r>
            <a:r>
              <a:rPr lang="en-US" sz="2000" b="1" dirty="0">
                <a:solidFill>
                  <a:schemeClr val="accent5"/>
                </a:solidFill>
              </a:rPr>
              <a:t>Amazon Elastic File System (Amazon EFS) </a:t>
            </a:r>
            <a:r>
              <a:rPr lang="en-US" sz="2000" dirty="0"/>
              <a:t>file system.</a:t>
            </a:r>
          </a:p>
          <a:p>
            <a:pPr lvl="1"/>
            <a:r>
              <a:rPr lang="en-US" sz="2000" dirty="0"/>
              <a:t>Connect to </a:t>
            </a:r>
            <a:r>
              <a:rPr lang="en-US" sz="2000" b="1" dirty="0">
                <a:solidFill>
                  <a:schemeClr val="accent5"/>
                </a:solidFill>
              </a:rPr>
              <a:t>Amazon Simple Storage Service (Amazon S3)</a:t>
            </a:r>
            <a:r>
              <a:rPr lang="en-US" sz="2000" dirty="0"/>
              <a:t>.</a:t>
            </a:r>
            <a:r>
              <a:rPr lang="en-US" sz="2000" b="1" dirty="0">
                <a:solidFill>
                  <a:schemeClr val="accent5"/>
                </a:solidFill>
              </a:rPr>
              <a:t> </a:t>
            </a:r>
          </a:p>
        </p:txBody>
      </p:sp>
      <p:sp>
        <p:nvSpPr>
          <p:cNvPr id="7" name="Rectangle 6"/>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ustDataLst>
      <p:tags r:id="rId1"/>
    </p:custDataLst>
    <p:extLst>
      <p:ext uri="{BB962C8B-B14F-4D97-AF65-F5344CB8AC3E}">
        <p14:creationId xmlns:p14="http://schemas.microsoft.com/office/powerpoint/2010/main" val="3058746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646" y="0"/>
            <a:ext cx="11929353" cy="888322"/>
          </a:xfrm>
          <a:solidFill>
            <a:schemeClr val="accent1">
              <a:lumMod val="20000"/>
              <a:lumOff val="80000"/>
            </a:schemeClr>
          </a:solidFill>
        </p:spPr>
        <p:txBody>
          <a:bodyPr/>
          <a:lstStyle/>
          <a:p>
            <a:r>
              <a:rPr lang="en-US" b="1" dirty="0">
                <a:solidFill>
                  <a:schemeClr val="accent6">
                    <a:lumMod val="50000"/>
                  </a:schemeClr>
                </a:solidFill>
              </a:rPr>
              <a:t>7. Tagging ( Optional)</a:t>
            </a:r>
          </a:p>
        </p:txBody>
      </p:sp>
      <p:sp>
        <p:nvSpPr>
          <p:cNvPr id="49" name="Rectangle 48"/>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Content Placeholder 9">
            <a:extLst>
              <a:ext uri="{FF2B5EF4-FFF2-40B4-BE49-F238E27FC236}">
                <a16:creationId xmlns:a16="http://schemas.microsoft.com/office/drawing/2014/main" id="{29FE78C7-DDB9-0344-97A0-68D195ABF113}"/>
              </a:ext>
            </a:extLst>
          </p:cNvPr>
          <p:cNvSpPr>
            <a:spLocks noGrp="1"/>
          </p:cNvSpPr>
          <p:nvPr>
            <p:ph idx="4294967295"/>
          </p:nvPr>
        </p:nvSpPr>
        <p:spPr>
          <a:xfrm>
            <a:off x="750974" y="1174032"/>
            <a:ext cx="10951399" cy="3018589"/>
          </a:xfrm>
          <a:prstGeom prst="rect">
            <a:avLst/>
          </a:prstGeom>
        </p:spPr>
        <p:txBody>
          <a:bodyPr/>
          <a:lstStyle/>
          <a:p>
            <a:pPr marL="287338" indent="-268288"/>
            <a:r>
              <a:rPr lang="en-US" sz="2400" dirty="0"/>
              <a:t>A </a:t>
            </a:r>
            <a:r>
              <a:rPr lang="en-US" sz="2400" dirty="0">
                <a:solidFill>
                  <a:schemeClr val="accent6"/>
                </a:solidFill>
              </a:rPr>
              <a:t>tag</a:t>
            </a:r>
            <a:r>
              <a:rPr lang="en-US" sz="2400" dirty="0"/>
              <a:t> is a label that you can assign to an AWS resource. </a:t>
            </a:r>
          </a:p>
          <a:p>
            <a:pPr marL="744538" lvl="1" indent="-268288"/>
            <a:r>
              <a:rPr lang="en-US" sz="2000" dirty="0"/>
              <a:t>Consists of a </a:t>
            </a:r>
            <a:r>
              <a:rPr lang="en-US" sz="2000" i="1" dirty="0"/>
              <a:t>key</a:t>
            </a:r>
            <a:r>
              <a:rPr lang="en-US" sz="2000" dirty="0"/>
              <a:t> and an optional </a:t>
            </a:r>
            <a:r>
              <a:rPr lang="en-US" sz="2000" i="1" dirty="0"/>
              <a:t>value.</a:t>
            </a:r>
            <a:endParaRPr lang="en-US" sz="2000" dirty="0"/>
          </a:p>
          <a:p>
            <a:pPr marL="287338" indent="-268288"/>
            <a:r>
              <a:rPr lang="en-US" sz="2400" dirty="0"/>
              <a:t>Tagging is how you can attach </a:t>
            </a:r>
            <a:r>
              <a:rPr lang="en-US" sz="2400" b="1" dirty="0">
                <a:solidFill>
                  <a:schemeClr val="accent5"/>
                </a:solidFill>
              </a:rPr>
              <a:t>metadata</a:t>
            </a:r>
            <a:r>
              <a:rPr lang="en-US" sz="2400" dirty="0"/>
              <a:t> to an EC2 instance.</a:t>
            </a:r>
            <a:r>
              <a:rPr lang="en-US" dirty="0"/>
              <a:t> </a:t>
            </a:r>
          </a:p>
          <a:p>
            <a:pPr marL="287338" indent="-268288"/>
            <a:r>
              <a:rPr lang="en-US" sz="2400" dirty="0"/>
              <a:t>Potential benefits of tagging—Filtering, automation, cost allocation, and access control.</a:t>
            </a:r>
          </a:p>
          <a:p>
            <a:pPr marL="744538" lvl="1" indent="-268288"/>
            <a:endParaRPr lang="en-US" sz="1600" dirty="0"/>
          </a:p>
        </p:txBody>
      </p:sp>
      <p:pic>
        <p:nvPicPr>
          <p:cNvPr id="5" name="Picture 4" descr="screenshot of the tags UI in the EC2 console instance details view.">
            <a:extLst>
              <a:ext uri="{FF2B5EF4-FFF2-40B4-BE49-F238E27FC236}">
                <a16:creationId xmlns:a16="http://schemas.microsoft.com/office/drawing/2014/main" id="{7F4350A2-4105-5444-973D-04E8308F4346}"/>
              </a:ext>
            </a:extLst>
          </p:cNvPr>
          <p:cNvPicPr>
            <a:picLocks noChangeAspect="1"/>
          </p:cNvPicPr>
          <p:nvPr/>
        </p:nvPicPr>
        <p:blipFill>
          <a:blip r:embed="rId3"/>
          <a:stretch>
            <a:fillRect/>
          </a:stretch>
        </p:blipFill>
        <p:spPr>
          <a:xfrm>
            <a:off x="2436127" y="3732719"/>
            <a:ext cx="6065846" cy="1962150"/>
          </a:xfrm>
          <a:prstGeom prst="rect">
            <a:avLst/>
          </a:prstGeom>
          <a:ln>
            <a:solidFill>
              <a:schemeClr val="tx1"/>
            </a:solidFill>
          </a:ln>
        </p:spPr>
      </p:pic>
    </p:spTree>
    <p:extLst>
      <p:ext uri="{BB962C8B-B14F-4D97-AF65-F5344CB8AC3E}">
        <p14:creationId xmlns:p14="http://schemas.microsoft.com/office/powerpoint/2010/main" val="2562360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646" y="0"/>
            <a:ext cx="11929353" cy="888322"/>
          </a:xfrm>
          <a:solidFill>
            <a:schemeClr val="accent1">
              <a:lumMod val="20000"/>
              <a:lumOff val="80000"/>
            </a:schemeClr>
          </a:solidFill>
        </p:spPr>
        <p:txBody>
          <a:bodyPr/>
          <a:lstStyle/>
          <a:p>
            <a:r>
              <a:rPr lang="en-US" b="1" dirty="0">
                <a:solidFill>
                  <a:schemeClr val="accent6">
                    <a:lumMod val="50000"/>
                  </a:schemeClr>
                </a:solidFill>
              </a:rPr>
              <a:t>8. Security Groups </a:t>
            </a:r>
          </a:p>
        </p:txBody>
      </p:sp>
      <p:sp>
        <p:nvSpPr>
          <p:cNvPr id="49" name="Rectangle 48"/>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Content Placeholder 9">
            <a:extLst>
              <a:ext uri="{FF2B5EF4-FFF2-40B4-BE49-F238E27FC236}">
                <a16:creationId xmlns:a16="http://schemas.microsoft.com/office/drawing/2014/main" id="{29FE78C7-DDB9-0344-97A0-68D195ABF113}"/>
              </a:ext>
            </a:extLst>
          </p:cNvPr>
          <p:cNvSpPr>
            <a:spLocks noGrp="1"/>
          </p:cNvSpPr>
          <p:nvPr>
            <p:ph idx="4294967295"/>
          </p:nvPr>
        </p:nvSpPr>
        <p:spPr>
          <a:xfrm>
            <a:off x="955256" y="1203215"/>
            <a:ext cx="10873578" cy="4648788"/>
          </a:xfrm>
          <a:prstGeom prst="rect">
            <a:avLst/>
          </a:prstGeom>
        </p:spPr>
        <p:txBody>
          <a:bodyPr/>
          <a:lstStyle/>
          <a:p>
            <a:pPr marL="287338" indent="-268288"/>
            <a:r>
              <a:rPr lang="en-US" sz="2400" dirty="0"/>
              <a:t>A </a:t>
            </a:r>
            <a:r>
              <a:rPr lang="en-US" sz="2400" dirty="0">
                <a:solidFill>
                  <a:schemeClr val="accent6"/>
                </a:solidFill>
              </a:rPr>
              <a:t>security group </a:t>
            </a:r>
            <a:r>
              <a:rPr lang="en-US" sz="2400" dirty="0"/>
              <a:t>is a</a:t>
            </a:r>
            <a:r>
              <a:rPr lang="en-US" sz="2400" b="1" dirty="0">
                <a:solidFill>
                  <a:schemeClr val="accent5"/>
                </a:solidFill>
              </a:rPr>
              <a:t> set of firewall rules</a:t>
            </a:r>
            <a:r>
              <a:rPr lang="en-US" sz="2400" dirty="0"/>
              <a:t> that control traffic to the instance. </a:t>
            </a:r>
          </a:p>
          <a:p>
            <a:pPr marL="744538" lvl="1" indent="-268288"/>
            <a:r>
              <a:rPr lang="en-US" sz="2000" dirty="0"/>
              <a:t>It exists </a:t>
            </a:r>
            <a:r>
              <a:rPr lang="en-US" sz="2000" i="1" dirty="0"/>
              <a:t>outside</a:t>
            </a:r>
            <a:r>
              <a:rPr lang="en-US" sz="2000" dirty="0"/>
              <a:t> of the instance's guest OS.</a:t>
            </a:r>
          </a:p>
          <a:p>
            <a:pPr marL="287338" indent="-268288"/>
            <a:r>
              <a:rPr lang="en-US" sz="2400" dirty="0"/>
              <a:t>Create </a:t>
            </a:r>
            <a:r>
              <a:rPr lang="en-US" sz="2400" b="1" dirty="0">
                <a:solidFill>
                  <a:schemeClr val="accent5"/>
                </a:solidFill>
              </a:rPr>
              <a:t>rules</a:t>
            </a:r>
            <a:r>
              <a:rPr lang="en-US" sz="2400" dirty="0"/>
              <a:t> that specify the </a:t>
            </a:r>
            <a:r>
              <a:rPr lang="en-US" sz="2400" b="1" dirty="0">
                <a:solidFill>
                  <a:schemeClr val="accent5"/>
                </a:solidFill>
              </a:rPr>
              <a:t>source</a:t>
            </a:r>
            <a:r>
              <a:rPr lang="en-US" sz="2400" dirty="0"/>
              <a:t> and which </a:t>
            </a:r>
            <a:r>
              <a:rPr lang="en-US" sz="2400" b="1" dirty="0">
                <a:solidFill>
                  <a:schemeClr val="accent5"/>
                </a:solidFill>
              </a:rPr>
              <a:t>ports</a:t>
            </a:r>
            <a:r>
              <a:rPr lang="en-US" sz="2400" dirty="0"/>
              <a:t> that network communications can use.</a:t>
            </a:r>
          </a:p>
          <a:p>
            <a:pPr marL="744538" lvl="1" indent="-268288"/>
            <a:r>
              <a:rPr lang="en-US" sz="2000" dirty="0"/>
              <a:t>Specify the </a:t>
            </a:r>
            <a:r>
              <a:rPr lang="en-US" sz="2000" b="1" dirty="0">
                <a:solidFill>
                  <a:schemeClr val="accent5"/>
                </a:solidFill>
              </a:rPr>
              <a:t>port</a:t>
            </a:r>
            <a:r>
              <a:rPr lang="en-US" sz="2000" dirty="0"/>
              <a:t> number and the </a:t>
            </a:r>
            <a:r>
              <a:rPr lang="en-US" sz="2000" b="1" dirty="0">
                <a:solidFill>
                  <a:schemeClr val="accent5"/>
                </a:solidFill>
              </a:rPr>
              <a:t>protocol</a:t>
            </a:r>
            <a:r>
              <a:rPr lang="en-US" sz="2000" dirty="0"/>
              <a:t>, such as Transmission Control Protocol (TCP), User Datagram Protocol (UDP), or Internet Control Message Protocol (ICMP).</a:t>
            </a:r>
          </a:p>
          <a:p>
            <a:pPr marL="744538" lvl="1" indent="-268288"/>
            <a:r>
              <a:rPr lang="en-US" sz="2000" dirty="0"/>
              <a:t>Specify the </a:t>
            </a:r>
            <a:r>
              <a:rPr lang="en-US" sz="2000" b="1" dirty="0">
                <a:solidFill>
                  <a:schemeClr val="accent5"/>
                </a:solidFill>
              </a:rPr>
              <a:t>source </a:t>
            </a:r>
            <a:r>
              <a:rPr lang="en-US" sz="2000" dirty="0"/>
              <a:t>(for example, an IP address or another security group) that is allowed to use the rule.</a:t>
            </a:r>
          </a:p>
          <a:p>
            <a:pPr marL="744538" lvl="1" indent="-268288"/>
            <a:endParaRPr lang="en-US" sz="1400" dirty="0"/>
          </a:p>
          <a:p>
            <a:pPr marL="19050" indent="0">
              <a:buNone/>
            </a:pPr>
            <a:r>
              <a:rPr lang="en-US" sz="2400" dirty="0"/>
              <a:t>Example rule:</a:t>
            </a:r>
          </a:p>
          <a:p>
            <a:pPr marL="744538" lvl="1" indent="-268288"/>
            <a:endParaRPr lang="en-US" sz="1600" dirty="0"/>
          </a:p>
        </p:txBody>
      </p:sp>
      <p:pic>
        <p:nvPicPr>
          <p:cNvPr id="5" name="Picture 4" descr="screenshot of the EC2 console screen where you can define a security group rule. It shows a rule with type SSH, protocol TCP, port range 22, source My IP, and a CIDR block that shows an example My IP address.">
            <a:extLst>
              <a:ext uri="{FF2B5EF4-FFF2-40B4-BE49-F238E27FC236}">
                <a16:creationId xmlns:a16="http://schemas.microsoft.com/office/drawing/2014/main" id="{109C21F5-182B-A24D-B554-CF0E74A5BDE8}"/>
              </a:ext>
            </a:extLst>
          </p:cNvPr>
          <p:cNvPicPr>
            <a:picLocks noChangeAspect="1"/>
          </p:cNvPicPr>
          <p:nvPr/>
        </p:nvPicPr>
        <p:blipFill>
          <a:blip r:embed="rId3"/>
          <a:stretch>
            <a:fillRect/>
          </a:stretch>
        </p:blipFill>
        <p:spPr>
          <a:xfrm>
            <a:off x="1393000" y="5019778"/>
            <a:ext cx="7807683" cy="1022578"/>
          </a:xfrm>
          <a:prstGeom prst="rect">
            <a:avLst/>
          </a:prstGeom>
          <a:ln>
            <a:solidFill>
              <a:schemeClr val="tx1"/>
            </a:solidFill>
          </a:ln>
        </p:spPr>
      </p:pic>
    </p:spTree>
    <p:extLst>
      <p:ext uri="{BB962C8B-B14F-4D97-AF65-F5344CB8AC3E}">
        <p14:creationId xmlns:p14="http://schemas.microsoft.com/office/powerpoint/2010/main" val="3001541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646" y="0"/>
            <a:ext cx="11929353" cy="888322"/>
          </a:xfrm>
          <a:solidFill>
            <a:schemeClr val="accent1">
              <a:lumMod val="20000"/>
              <a:lumOff val="80000"/>
            </a:schemeClr>
          </a:solidFill>
        </p:spPr>
        <p:txBody>
          <a:bodyPr/>
          <a:lstStyle/>
          <a:p>
            <a:r>
              <a:rPr lang="en-US" b="1" dirty="0">
                <a:solidFill>
                  <a:schemeClr val="accent6">
                    <a:lumMod val="50000"/>
                  </a:schemeClr>
                </a:solidFill>
              </a:rPr>
              <a:t>9. The Key Pairs</a:t>
            </a:r>
          </a:p>
        </p:txBody>
      </p:sp>
      <p:sp>
        <p:nvSpPr>
          <p:cNvPr id="49" name="Rectangle 48"/>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Content Placeholder 9">
            <a:extLst>
              <a:ext uri="{FF2B5EF4-FFF2-40B4-BE49-F238E27FC236}">
                <a16:creationId xmlns:a16="http://schemas.microsoft.com/office/drawing/2014/main" id="{29FE78C7-DDB9-0344-97A0-68D195ABF113}"/>
              </a:ext>
            </a:extLst>
          </p:cNvPr>
          <p:cNvSpPr>
            <a:spLocks noGrp="1"/>
          </p:cNvSpPr>
          <p:nvPr>
            <p:ph idx="4294967295"/>
          </p:nvPr>
        </p:nvSpPr>
        <p:spPr>
          <a:xfrm>
            <a:off x="634242" y="1164304"/>
            <a:ext cx="11369689" cy="4648788"/>
          </a:xfrm>
          <a:prstGeom prst="rect">
            <a:avLst/>
          </a:prstGeom>
        </p:spPr>
        <p:txBody>
          <a:bodyPr/>
          <a:lstStyle/>
          <a:p>
            <a:pPr marL="287338" indent="-268288"/>
            <a:r>
              <a:rPr lang="en-US" sz="2400" dirty="0"/>
              <a:t>At instance launch, you specify an existing key pair </a:t>
            </a:r>
            <a:r>
              <a:rPr lang="en-US" sz="2400" i="1" dirty="0"/>
              <a:t>or </a:t>
            </a:r>
            <a:r>
              <a:rPr lang="en-US" sz="2400" dirty="0"/>
              <a:t>create a new key pair.</a:t>
            </a:r>
          </a:p>
          <a:p>
            <a:pPr marL="287338" indent="-268288"/>
            <a:r>
              <a:rPr lang="en-US" sz="2400" dirty="0"/>
              <a:t>A</a:t>
            </a:r>
            <a:r>
              <a:rPr lang="en-US" sz="2400" dirty="0">
                <a:solidFill>
                  <a:schemeClr val="accent6"/>
                </a:solidFill>
              </a:rPr>
              <a:t> key pair</a:t>
            </a:r>
            <a:r>
              <a:rPr lang="en-US" sz="2400" dirty="0"/>
              <a:t> consists of – </a:t>
            </a:r>
          </a:p>
          <a:p>
            <a:pPr marL="744538" lvl="1" indent="-268288"/>
            <a:r>
              <a:rPr lang="en-US" sz="2000" dirty="0"/>
              <a:t>A </a:t>
            </a:r>
            <a:r>
              <a:rPr lang="en-US" sz="2000" b="1" dirty="0">
                <a:solidFill>
                  <a:schemeClr val="accent5"/>
                </a:solidFill>
              </a:rPr>
              <a:t>public key</a:t>
            </a:r>
            <a:r>
              <a:rPr lang="en-US" sz="2000" dirty="0"/>
              <a:t> that AWS stores.</a:t>
            </a:r>
          </a:p>
          <a:p>
            <a:pPr marL="744538" lvl="1" indent="-268288"/>
            <a:r>
              <a:rPr lang="en-US" sz="2000" dirty="0"/>
              <a:t>A </a:t>
            </a:r>
            <a:r>
              <a:rPr lang="en-US" sz="2000" b="1" dirty="0">
                <a:solidFill>
                  <a:schemeClr val="accent5"/>
                </a:solidFill>
              </a:rPr>
              <a:t>private key</a:t>
            </a:r>
            <a:r>
              <a:rPr lang="en-US" sz="2000" dirty="0"/>
              <a:t> file that you store. </a:t>
            </a:r>
          </a:p>
          <a:p>
            <a:pPr marL="287338" indent="-268288"/>
            <a:r>
              <a:rPr lang="en-US" sz="2400" dirty="0"/>
              <a:t>It enables secure connections to the instance. </a:t>
            </a:r>
          </a:p>
          <a:p>
            <a:pPr marL="287338" indent="-268288"/>
            <a:r>
              <a:rPr lang="en-US" sz="2400" dirty="0"/>
              <a:t>For </a:t>
            </a:r>
            <a:r>
              <a:rPr lang="en-US" sz="2400" b="1" dirty="0"/>
              <a:t>Windows AMIs – </a:t>
            </a:r>
          </a:p>
          <a:p>
            <a:pPr marL="744538" lvl="1" indent="-268288"/>
            <a:r>
              <a:rPr lang="en-US" sz="2000" dirty="0"/>
              <a:t>Use the private key to obtain the administrator password that you need to log in to your instance. </a:t>
            </a:r>
          </a:p>
          <a:p>
            <a:pPr marL="287338" indent="-268288"/>
            <a:r>
              <a:rPr lang="en-US" sz="2400" dirty="0"/>
              <a:t>For </a:t>
            </a:r>
            <a:r>
              <a:rPr lang="en-US" sz="2400" b="1" dirty="0"/>
              <a:t>Linux AMIs – </a:t>
            </a:r>
          </a:p>
          <a:p>
            <a:pPr marL="744538" lvl="1" indent="-268288"/>
            <a:r>
              <a:rPr lang="en-US" sz="2000" dirty="0"/>
              <a:t>Use the private key to use SSH to securely connect to your instance.</a:t>
            </a:r>
          </a:p>
        </p:txBody>
      </p:sp>
    </p:spTree>
    <p:extLst>
      <p:ext uri="{BB962C8B-B14F-4D97-AF65-F5344CB8AC3E}">
        <p14:creationId xmlns:p14="http://schemas.microsoft.com/office/powerpoint/2010/main" val="3676115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descr="diagram showing the states an instance can have after launch. A launched instance becomes &quot;pending&quot; and then &quot;running&quot;. Running instances can be rebooted, terminated, or stopped. A stopped instance can be started or termninated."/>
          <p:cNvGrpSpPr/>
          <p:nvPr/>
        </p:nvGrpSpPr>
        <p:grpSpPr>
          <a:xfrm>
            <a:off x="1147146" y="1364438"/>
            <a:ext cx="9288624" cy="4826316"/>
            <a:chOff x="1147146" y="1364438"/>
            <a:chExt cx="9288624" cy="4826316"/>
          </a:xfrm>
        </p:grpSpPr>
        <p:sp>
          <p:nvSpPr>
            <p:cNvPr id="52" name="Rectangle 51">
              <a:extLst>
                <a:ext uri="{FF2B5EF4-FFF2-40B4-BE49-F238E27FC236}">
                  <a16:creationId xmlns:a16="http://schemas.microsoft.com/office/drawing/2014/main" id="{B6751EC9-C4AA-E744-AEC5-B1E7EF5C711C}"/>
                </a:ext>
                <a:ext uri="{C183D7F6-B498-43B3-948B-1728B52AA6E4}">
                  <adec:decorative xmlns:adec="http://schemas.microsoft.com/office/drawing/2017/decorative" val="1"/>
                </a:ext>
              </a:extLst>
            </p:cNvPr>
            <p:cNvSpPr/>
            <p:nvPr/>
          </p:nvSpPr>
          <p:spPr>
            <a:xfrm>
              <a:off x="6089211" y="1624171"/>
              <a:ext cx="4346559" cy="4566583"/>
            </a:xfrm>
            <a:prstGeom prst="rect">
              <a:avLst/>
            </a:prstGeom>
            <a:solidFill>
              <a:schemeClr val="bg1">
                <a:lumMod val="95000"/>
              </a:schemeClr>
            </a:solidFill>
            <a:ln w="22225">
              <a:solidFill>
                <a:schemeClr val="tx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600" dirty="0">
                  <a:solidFill>
                    <a:schemeClr val="tx1"/>
                  </a:solidFill>
                  <a:latin typeface="Amazon Ember" panose="02000000000000000000" pitchFamily="2" charset="0"/>
                  <a:ea typeface="Amazon Ember" panose="02000000000000000000" pitchFamily="2" charset="0"/>
                </a:rPr>
                <a:t>Amazon EBS-backed instances only</a:t>
              </a:r>
            </a:p>
          </p:txBody>
        </p:sp>
        <p:sp>
          <p:nvSpPr>
            <p:cNvPr id="6" name="TextBox 71">
              <a:extLst>
                <a:ext uri="{C183D7F6-B498-43B3-948B-1728B52AA6E4}">
                  <adec:decorative xmlns:adec="http://schemas.microsoft.com/office/drawing/2017/decorative" val="1"/>
                </a:ext>
              </a:extLst>
            </p:cNvPr>
            <p:cNvSpPr txBox="1"/>
            <p:nvPr/>
          </p:nvSpPr>
          <p:spPr>
            <a:xfrm>
              <a:off x="1766093" y="2856257"/>
              <a:ext cx="858375" cy="207509"/>
            </a:xfrm>
            <a:prstGeom prst="rect">
              <a:avLst/>
            </a:prstGeom>
            <a:noFill/>
          </p:spPr>
          <p:txBody>
            <a:bodyPr wrap="square" lIns="0" tIns="0" rIns="0" bIns="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dirty="0">
                  <a:ea typeface="Amazon Ember" panose="020B0603020204020204" pitchFamily="34" charset="0"/>
                  <a:cs typeface="Amazon Ember" panose="020B0603020204020204" pitchFamily="34" charset="0"/>
                </a:rPr>
                <a:t>AMI</a:t>
              </a:r>
            </a:p>
          </p:txBody>
        </p:sp>
        <p:cxnSp>
          <p:nvCxnSpPr>
            <p:cNvPr id="9" name="Straight Arrow Connector 8"/>
            <p:cNvCxnSpPr>
              <a:cxnSpLocks/>
              <a:stCxn id="49" idx="3"/>
              <a:endCxn id="10" idx="1"/>
            </p:cNvCxnSpPr>
            <p:nvPr/>
          </p:nvCxnSpPr>
          <p:spPr>
            <a:xfrm>
              <a:off x="2546731" y="2498105"/>
              <a:ext cx="1100690" cy="0"/>
            </a:xfrm>
            <a:prstGeom prst="straightConnector1">
              <a:avLst/>
            </a:prstGeom>
            <a:ln w="19050">
              <a:solidFill>
                <a:schemeClr val="bg2">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0" name="Rounded Rectangle 9"/>
            <p:cNvSpPr/>
            <p:nvPr/>
          </p:nvSpPr>
          <p:spPr>
            <a:xfrm>
              <a:off x="3647421" y="2203189"/>
              <a:ext cx="1395752" cy="589831"/>
            </a:xfrm>
            <a:prstGeom prst="roundRect">
              <a:avLst/>
            </a:prstGeom>
            <a:solidFill>
              <a:schemeClr val="accent4">
                <a:lumMod val="60000"/>
                <a:lumOff val="40000"/>
                <a:alpha val="50000"/>
              </a:schemeClr>
            </a:solidFill>
            <a:ln>
              <a:solidFill>
                <a:schemeClr val="tx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lumMod val="50000"/>
                    </a:schemeClr>
                  </a:solidFill>
                  <a:ea typeface="Amazon Ember" panose="020B0603020204020204" pitchFamily="34" charset="0"/>
                  <a:cs typeface="Amazon Ember" panose="020B0603020204020204" pitchFamily="34" charset="0"/>
                </a:rPr>
                <a:t>Pending</a:t>
              </a:r>
            </a:p>
          </p:txBody>
        </p:sp>
        <p:sp>
          <p:nvSpPr>
            <p:cNvPr id="12" name="TextBox 71"/>
            <p:cNvSpPr txBox="1"/>
            <p:nvPr/>
          </p:nvSpPr>
          <p:spPr>
            <a:xfrm>
              <a:off x="2624468" y="2260613"/>
              <a:ext cx="815962" cy="207509"/>
            </a:xfrm>
            <a:prstGeom prst="rect">
              <a:avLst/>
            </a:prstGeom>
            <a:noFill/>
          </p:spPr>
          <p:txBody>
            <a:bodyPr wrap="square" lIns="0" tIns="0" rIns="0" bIns="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dirty="0">
                  <a:latin typeface="Amazon Ember" panose="02000000000000000000" pitchFamily="2" charset="0"/>
                  <a:ea typeface="Amazon Ember" panose="02000000000000000000" pitchFamily="2" charset="0"/>
                  <a:cs typeface="Amazon Ember" panose="020B0603020204020204" pitchFamily="34" charset="0"/>
                </a:rPr>
                <a:t>Launch</a:t>
              </a:r>
            </a:p>
          </p:txBody>
        </p:sp>
        <p:sp>
          <p:nvSpPr>
            <p:cNvPr id="16" name="Rounded Rectangle 15"/>
            <p:cNvSpPr/>
            <p:nvPr/>
          </p:nvSpPr>
          <p:spPr>
            <a:xfrm>
              <a:off x="3641008" y="3333298"/>
              <a:ext cx="1395752" cy="589831"/>
            </a:xfrm>
            <a:prstGeom prst="roundRect">
              <a:avLst/>
            </a:prstGeom>
            <a:solidFill>
              <a:srgbClr val="00B050">
                <a:alpha val="23922"/>
              </a:srgbClr>
            </a:solidFill>
            <a:ln>
              <a:solidFill>
                <a:schemeClr val="tx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lumMod val="50000"/>
                    </a:schemeClr>
                  </a:solidFill>
                  <a:ea typeface="Amazon Ember" panose="020B0603020204020204" pitchFamily="34" charset="0"/>
                  <a:cs typeface="Amazon Ember" panose="020B0603020204020204" pitchFamily="34" charset="0"/>
                </a:rPr>
                <a:t>Running</a:t>
              </a:r>
            </a:p>
          </p:txBody>
        </p:sp>
        <p:cxnSp>
          <p:nvCxnSpPr>
            <p:cNvPr id="17" name="Straight Arrow Connector 16"/>
            <p:cNvCxnSpPr>
              <a:cxnSpLocks/>
              <a:stCxn id="10" idx="2"/>
              <a:endCxn id="16" idx="0"/>
            </p:cNvCxnSpPr>
            <p:nvPr/>
          </p:nvCxnSpPr>
          <p:spPr>
            <a:xfrm flipH="1">
              <a:off x="4338884" y="2793020"/>
              <a:ext cx="6413" cy="540278"/>
            </a:xfrm>
            <a:prstGeom prst="straightConnector1">
              <a:avLst/>
            </a:prstGeom>
            <a:ln>
              <a:solidFill>
                <a:srgbClr val="757574"/>
              </a:solidFill>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2563600" y="3701582"/>
              <a:ext cx="1094661" cy="0"/>
            </a:xfrm>
            <a:prstGeom prst="straightConnector1">
              <a:avLst/>
            </a:prstGeom>
            <a:ln w="19050">
              <a:solidFill>
                <a:schemeClr val="bg2">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2" name="Rounded Rectangle 41"/>
            <p:cNvSpPr/>
            <p:nvPr/>
          </p:nvSpPr>
          <p:spPr>
            <a:xfrm>
              <a:off x="1147146" y="3333298"/>
              <a:ext cx="1395752" cy="589830"/>
            </a:xfrm>
            <a:prstGeom prst="roundRect">
              <a:avLst/>
            </a:prstGeom>
            <a:solidFill>
              <a:schemeClr val="accent2">
                <a:lumMod val="60000"/>
                <a:lumOff val="40000"/>
              </a:schemeClr>
            </a:solidFill>
            <a:ln>
              <a:solidFill>
                <a:schemeClr val="tx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lumMod val="50000"/>
                    </a:schemeClr>
                  </a:solidFill>
                  <a:ea typeface="Amazon Ember" panose="020B0603020204020204" pitchFamily="34" charset="0"/>
                  <a:cs typeface="Amazon Ember" panose="020B0603020204020204" pitchFamily="34" charset="0"/>
                </a:rPr>
                <a:t>Rebooting</a:t>
              </a:r>
            </a:p>
          </p:txBody>
        </p:sp>
        <p:sp>
          <p:nvSpPr>
            <p:cNvPr id="47" name="TextBox 71"/>
            <p:cNvSpPr txBox="1"/>
            <p:nvPr/>
          </p:nvSpPr>
          <p:spPr>
            <a:xfrm>
              <a:off x="2669392" y="3268770"/>
              <a:ext cx="858375" cy="207509"/>
            </a:xfrm>
            <a:prstGeom prst="rect">
              <a:avLst/>
            </a:prstGeom>
            <a:noFill/>
          </p:spPr>
          <p:txBody>
            <a:bodyPr wrap="square" lIns="0" tIns="0" rIns="0" bIns="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dirty="0">
                  <a:latin typeface="Amazon Ember" panose="02000000000000000000" pitchFamily="2" charset="0"/>
                  <a:ea typeface="Amazon Ember" panose="02000000000000000000" pitchFamily="2" charset="0"/>
                  <a:cs typeface="Amazon Ember" panose="020B0603020204020204" pitchFamily="34" charset="0"/>
                </a:rPr>
                <a:t>Reboot</a:t>
              </a:r>
            </a:p>
          </p:txBody>
        </p:sp>
        <p:cxnSp>
          <p:nvCxnSpPr>
            <p:cNvPr id="48" name="Straight Arrow Connector 47"/>
            <p:cNvCxnSpPr/>
            <p:nvPr/>
          </p:nvCxnSpPr>
          <p:spPr>
            <a:xfrm flipH="1" flipV="1">
              <a:off x="2542898" y="3497587"/>
              <a:ext cx="1098110" cy="1"/>
            </a:xfrm>
            <a:prstGeom prst="straightConnector1">
              <a:avLst/>
            </a:prstGeom>
            <a:ln w="19050">
              <a:solidFill>
                <a:schemeClr val="bg2">
                  <a:lumMod val="50000"/>
                </a:schemeClr>
              </a:solidFill>
              <a:tailEnd type="triangle"/>
            </a:ln>
          </p:spPr>
          <p:style>
            <a:lnRef idx="2">
              <a:schemeClr val="accent1"/>
            </a:lnRef>
            <a:fillRef idx="0">
              <a:schemeClr val="accent1"/>
            </a:fillRef>
            <a:effectRef idx="1">
              <a:schemeClr val="accent1"/>
            </a:effectRef>
            <a:fontRef idx="minor">
              <a:schemeClr val="tx1"/>
            </a:fontRef>
          </p:style>
        </p:cxnSp>
        <p:grpSp>
          <p:nvGrpSpPr>
            <p:cNvPr id="76" name="Group 75">
              <a:extLst>
                <a:ext uri="{C183D7F6-B498-43B3-948B-1728B52AA6E4}">
                  <adec:decorative xmlns:adec="http://schemas.microsoft.com/office/drawing/2017/decorative" val="1"/>
                </a:ext>
              </a:extLst>
            </p:cNvPr>
            <p:cNvGrpSpPr/>
            <p:nvPr/>
          </p:nvGrpSpPr>
          <p:grpSpPr>
            <a:xfrm>
              <a:off x="5043174" y="2265027"/>
              <a:ext cx="4219994" cy="1068271"/>
              <a:chOff x="3833412" y="1132752"/>
              <a:chExt cx="3164995" cy="801203"/>
            </a:xfrm>
          </p:grpSpPr>
          <p:cxnSp>
            <p:nvCxnSpPr>
              <p:cNvPr id="57" name="Elbow Connector 56"/>
              <p:cNvCxnSpPr>
                <a:cxnSpLocks/>
                <a:stCxn id="39" idx="0"/>
                <a:endCxn id="10" idx="3"/>
              </p:cNvCxnSpPr>
              <p:nvPr/>
            </p:nvCxnSpPr>
            <p:spPr>
              <a:xfrm rot="16200000" flipV="1">
                <a:off x="5102712" y="38260"/>
                <a:ext cx="626395" cy="3164995"/>
              </a:xfrm>
              <a:prstGeom prst="bentConnector2">
                <a:avLst/>
              </a:prstGeom>
              <a:ln>
                <a:solidFill>
                  <a:srgbClr val="757574"/>
                </a:solidFill>
                <a:tailEnd type="triangle"/>
              </a:ln>
            </p:spPr>
            <p:style>
              <a:lnRef idx="2">
                <a:schemeClr val="accent1"/>
              </a:lnRef>
              <a:fillRef idx="0">
                <a:schemeClr val="accent1"/>
              </a:fillRef>
              <a:effectRef idx="1">
                <a:schemeClr val="accent1"/>
              </a:effectRef>
              <a:fontRef idx="minor">
                <a:schemeClr val="tx1"/>
              </a:fontRef>
            </p:style>
          </p:cxnSp>
          <p:sp>
            <p:nvSpPr>
              <p:cNvPr id="61" name="TextBox 71"/>
              <p:cNvSpPr txBox="1"/>
              <p:nvPr/>
            </p:nvSpPr>
            <p:spPr>
              <a:xfrm>
                <a:off x="5341881" y="1132752"/>
                <a:ext cx="643781" cy="155632"/>
              </a:xfrm>
              <a:prstGeom prst="rect">
                <a:avLst/>
              </a:prstGeom>
              <a:noFill/>
            </p:spPr>
            <p:txBody>
              <a:bodyPr wrap="square" lIns="0" tIns="0" rIns="0" bIns="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dirty="0">
                    <a:latin typeface="Amazon Ember" panose="02000000000000000000" pitchFamily="2" charset="0"/>
                    <a:ea typeface="Amazon Ember" panose="02000000000000000000" pitchFamily="2" charset="0"/>
                    <a:cs typeface="Amazon Ember" panose="020B0603020204020204" pitchFamily="34" charset="0"/>
                  </a:rPr>
                  <a:t>Start</a:t>
                </a:r>
              </a:p>
            </p:txBody>
          </p:sp>
        </p:grpSp>
        <p:grpSp>
          <p:nvGrpSpPr>
            <p:cNvPr id="72" name="Group 71"/>
            <p:cNvGrpSpPr/>
            <p:nvPr/>
          </p:nvGrpSpPr>
          <p:grpSpPr>
            <a:xfrm>
              <a:off x="3641009" y="5091978"/>
              <a:ext cx="1394933" cy="955553"/>
              <a:chOff x="2987063" y="3252969"/>
              <a:chExt cx="1046200" cy="716666"/>
            </a:xfrm>
          </p:grpSpPr>
          <p:sp>
            <p:nvSpPr>
              <p:cNvPr id="21" name="Rounded Rectangle 20"/>
              <p:cNvSpPr/>
              <p:nvPr/>
            </p:nvSpPr>
            <p:spPr>
              <a:xfrm>
                <a:off x="2987063" y="3527262"/>
                <a:ext cx="1046200" cy="442373"/>
              </a:xfrm>
              <a:prstGeom prst="roundRect">
                <a:avLst/>
              </a:prstGeom>
              <a:solidFill>
                <a:schemeClr val="accent6">
                  <a:lumMod val="75000"/>
                  <a:alpha val="23922"/>
                </a:schemeClr>
              </a:solidFill>
              <a:ln>
                <a:solidFill>
                  <a:schemeClr val="tx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lumMod val="50000"/>
                      </a:schemeClr>
                    </a:solidFill>
                    <a:ea typeface="Amazon Ember" panose="020B0603020204020204" pitchFamily="34" charset="0"/>
                    <a:cs typeface="Amazon Ember" panose="020B0603020204020204" pitchFamily="34" charset="0"/>
                  </a:rPr>
                  <a:t>Terminated</a:t>
                </a:r>
              </a:p>
            </p:txBody>
          </p:sp>
          <p:cxnSp>
            <p:nvCxnSpPr>
              <p:cNvPr id="33" name="Straight Arrow Connector 32"/>
              <p:cNvCxnSpPr>
                <a:cxnSpLocks/>
                <a:stCxn id="19" idx="2"/>
                <a:endCxn id="21" idx="0"/>
              </p:cNvCxnSpPr>
              <p:nvPr/>
            </p:nvCxnSpPr>
            <p:spPr>
              <a:xfrm flipH="1">
                <a:off x="3510163" y="3252969"/>
                <a:ext cx="1" cy="274293"/>
              </a:xfrm>
              <a:prstGeom prst="straightConnector1">
                <a:avLst/>
              </a:prstGeom>
              <a:ln>
                <a:solidFill>
                  <a:srgbClr val="757574"/>
                </a:solidFill>
                <a:tailEnd type="triangle"/>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3641009" y="3907463"/>
              <a:ext cx="1394935" cy="1184515"/>
              <a:chOff x="2987063" y="2364581"/>
              <a:chExt cx="1046201" cy="888388"/>
            </a:xfrm>
          </p:grpSpPr>
          <p:sp>
            <p:nvSpPr>
              <p:cNvPr id="19" name="Rounded Rectangle 18"/>
              <p:cNvSpPr/>
              <p:nvPr/>
            </p:nvSpPr>
            <p:spPr>
              <a:xfrm>
                <a:off x="2987063" y="2810596"/>
                <a:ext cx="1046201" cy="442373"/>
              </a:xfrm>
              <a:prstGeom prst="roundRect">
                <a:avLst/>
              </a:prstGeom>
              <a:solidFill>
                <a:srgbClr val="D87A00">
                  <a:alpha val="50000"/>
                </a:srgbClr>
              </a:solidFill>
              <a:ln>
                <a:solidFill>
                  <a:schemeClr val="tx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lumMod val="50000"/>
                      </a:schemeClr>
                    </a:solidFill>
                    <a:ea typeface="Amazon Ember" panose="020B0603020204020204" pitchFamily="34" charset="0"/>
                    <a:cs typeface="Amazon Ember" panose="020B0603020204020204" pitchFamily="34" charset="0"/>
                  </a:rPr>
                  <a:t>Shutting down</a:t>
                </a:r>
              </a:p>
            </p:txBody>
          </p:sp>
          <p:cxnSp>
            <p:nvCxnSpPr>
              <p:cNvPr id="32" name="Straight Arrow Connector 31"/>
              <p:cNvCxnSpPr>
                <a:cxnSpLocks/>
                <a:endCxn id="19" idx="0"/>
              </p:cNvCxnSpPr>
              <p:nvPr/>
            </p:nvCxnSpPr>
            <p:spPr>
              <a:xfrm flipH="1">
                <a:off x="3510164" y="2364581"/>
                <a:ext cx="2965" cy="446015"/>
              </a:xfrm>
              <a:prstGeom prst="straightConnector1">
                <a:avLst/>
              </a:prstGeom>
              <a:ln>
                <a:solidFill>
                  <a:srgbClr val="757574"/>
                </a:solidFill>
                <a:tailEnd type="triangle"/>
              </a:ln>
            </p:spPr>
            <p:style>
              <a:lnRef idx="2">
                <a:schemeClr val="accent1"/>
              </a:lnRef>
              <a:fillRef idx="0">
                <a:schemeClr val="accent1"/>
              </a:fillRef>
              <a:effectRef idx="1">
                <a:schemeClr val="accent1"/>
              </a:effectRef>
              <a:fontRef idx="minor">
                <a:schemeClr val="tx1"/>
              </a:fontRef>
            </p:style>
          </p:cxnSp>
          <p:sp>
            <p:nvSpPr>
              <p:cNvPr id="18" name="TextBox 71"/>
              <p:cNvSpPr txBox="1"/>
              <p:nvPr/>
            </p:nvSpPr>
            <p:spPr>
              <a:xfrm>
                <a:off x="3191238" y="2542396"/>
                <a:ext cx="733558" cy="155632"/>
              </a:xfrm>
              <a:prstGeom prst="rect">
                <a:avLst/>
              </a:prstGeom>
              <a:solidFill>
                <a:schemeClr val="bg1"/>
              </a:solidFill>
            </p:spPr>
            <p:txBody>
              <a:bodyPr wrap="square" lIns="0" tIns="0" rIns="0" bIns="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dirty="0">
                    <a:latin typeface="Amazon Ember" panose="02000000000000000000" pitchFamily="2" charset="0"/>
                    <a:ea typeface="Amazon Ember" panose="02000000000000000000" pitchFamily="2" charset="0"/>
                    <a:cs typeface="Amazon Ember" panose="020B0603020204020204" pitchFamily="34" charset="0"/>
                  </a:rPr>
                  <a:t>Terminate</a:t>
                </a:r>
              </a:p>
            </p:txBody>
          </p:sp>
        </p:grpSp>
        <p:grpSp>
          <p:nvGrpSpPr>
            <p:cNvPr id="77" name="Group 76"/>
            <p:cNvGrpSpPr/>
            <p:nvPr/>
          </p:nvGrpSpPr>
          <p:grpSpPr>
            <a:xfrm>
              <a:off x="5035944" y="3923128"/>
              <a:ext cx="4227225" cy="1829488"/>
              <a:chOff x="3590581" y="2376331"/>
              <a:chExt cx="3170416" cy="1372119"/>
            </a:xfrm>
          </p:grpSpPr>
          <p:cxnSp>
            <p:nvCxnSpPr>
              <p:cNvPr id="63" name="Elbow Connector 62"/>
              <p:cNvCxnSpPr>
                <a:cxnSpLocks/>
                <a:stCxn id="39" idx="2"/>
                <a:endCxn id="21" idx="3"/>
              </p:cNvCxnSpPr>
              <p:nvPr/>
            </p:nvCxnSpPr>
            <p:spPr>
              <a:xfrm rot="5400000">
                <a:off x="4489729" y="1477183"/>
                <a:ext cx="1372119" cy="3170416"/>
              </a:xfrm>
              <a:prstGeom prst="bentConnector2">
                <a:avLst/>
              </a:prstGeom>
              <a:ln>
                <a:solidFill>
                  <a:srgbClr val="757574"/>
                </a:solidFill>
                <a:tailEnd type="triangle"/>
              </a:ln>
            </p:spPr>
            <p:style>
              <a:lnRef idx="2">
                <a:schemeClr val="accent1"/>
              </a:lnRef>
              <a:fillRef idx="0">
                <a:schemeClr val="accent1"/>
              </a:fillRef>
              <a:effectRef idx="1">
                <a:schemeClr val="accent1"/>
              </a:effectRef>
              <a:fontRef idx="minor">
                <a:schemeClr val="tx1"/>
              </a:fontRef>
            </p:style>
          </p:cxnSp>
          <p:sp>
            <p:nvSpPr>
              <p:cNvPr id="64" name="TextBox 71"/>
              <p:cNvSpPr txBox="1"/>
              <p:nvPr/>
            </p:nvSpPr>
            <p:spPr>
              <a:xfrm>
                <a:off x="5054591" y="3549275"/>
                <a:ext cx="862147" cy="155632"/>
              </a:xfrm>
              <a:prstGeom prst="rect">
                <a:avLst/>
              </a:prstGeom>
              <a:noFill/>
            </p:spPr>
            <p:txBody>
              <a:bodyPr wrap="square" lIns="0" tIns="0" rIns="0" bIns="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dirty="0">
                    <a:latin typeface="Amazon Ember" panose="02000000000000000000" pitchFamily="2" charset="0"/>
                    <a:ea typeface="Amazon Ember" panose="02000000000000000000" pitchFamily="2" charset="0"/>
                    <a:cs typeface="Amazon Ember" panose="020B0603020204020204" pitchFamily="34" charset="0"/>
                  </a:rPr>
                  <a:t>Terminate</a:t>
                </a:r>
              </a:p>
            </p:txBody>
          </p:sp>
        </p:grpSp>
        <p:cxnSp>
          <p:nvCxnSpPr>
            <p:cNvPr id="36" name="Straight Arrow Connector 35"/>
            <p:cNvCxnSpPr>
              <a:cxnSpLocks/>
              <a:stCxn id="16" idx="3"/>
              <a:endCxn id="38" idx="1"/>
            </p:cNvCxnSpPr>
            <p:nvPr/>
          </p:nvCxnSpPr>
          <p:spPr>
            <a:xfrm flipV="1">
              <a:off x="5036760" y="3628213"/>
              <a:ext cx="1726055" cy="1"/>
            </a:xfrm>
            <a:prstGeom prst="straightConnector1">
              <a:avLst/>
            </a:prstGeom>
            <a:ln w="19050">
              <a:solidFill>
                <a:schemeClr val="bg2">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7" name="TextBox 71"/>
            <p:cNvSpPr txBox="1"/>
            <p:nvPr/>
          </p:nvSpPr>
          <p:spPr>
            <a:xfrm>
              <a:off x="4976647" y="3395502"/>
              <a:ext cx="1171861" cy="729504"/>
            </a:xfrm>
            <a:prstGeom prst="rect">
              <a:avLst/>
            </a:prstGeom>
            <a:noFill/>
          </p:spPr>
          <p:txBody>
            <a:bodyPr wrap="square" lIns="0" tIns="0" rIns="0" bIns="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dirty="0">
                  <a:latin typeface="Amazon Ember" panose="02000000000000000000" pitchFamily="2" charset="0"/>
                  <a:ea typeface="Amazon Ember" panose="02000000000000000000" pitchFamily="2" charset="0"/>
                  <a:cs typeface="Amazon Ember" panose="020B0603020204020204" pitchFamily="34" charset="0"/>
                </a:rPr>
                <a:t>Stop</a:t>
              </a:r>
            </a:p>
            <a:p>
              <a:pPr algn="ctr"/>
              <a:r>
                <a:rPr lang="en-US" sz="1600" dirty="0">
                  <a:latin typeface="Amazon Ember" panose="02000000000000000000" pitchFamily="2" charset="0"/>
                  <a:ea typeface="Amazon Ember" panose="02000000000000000000" pitchFamily="2" charset="0"/>
                  <a:cs typeface="Amazon Ember" panose="020B0603020204020204" pitchFamily="34" charset="0"/>
                </a:rPr>
                <a:t>Stop-Hibernate</a:t>
              </a:r>
            </a:p>
          </p:txBody>
        </p:sp>
        <p:sp>
          <p:nvSpPr>
            <p:cNvPr id="38" name="Rounded Rectangle 37"/>
            <p:cNvSpPr/>
            <p:nvPr/>
          </p:nvSpPr>
          <p:spPr>
            <a:xfrm>
              <a:off x="6762815" y="3333298"/>
              <a:ext cx="1374674" cy="589830"/>
            </a:xfrm>
            <a:prstGeom prst="roundRect">
              <a:avLst/>
            </a:prstGeom>
            <a:solidFill>
              <a:schemeClr val="accent4">
                <a:lumMod val="60000"/>
                <a:lumOff val="40000"/>
                <a:alpha val="50000"/>
              </a:schemeClr>
            </a:solidFill>
            <a:ln>
              <a:solidFill>
                <a:schemeClr val="tx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lumMod val="50000"/>
                    </a:schemeClr>
                  </a:solidFill>
                  <a:ea typeface="Amazon Ember" panose="020B0603020204020204" pitchFamily="34" charset="0"/>
                  <a:cs typeface="Amazon Ember" panose="020B0603020204020204" pitchFamily="34" charset="0"/>
                </a:rPr>
                <a:t>Stopping</a:t>
              </a:r>
            </a:p>
          </p:txBody>
        </p:sp>
        <p:sp>
          <p:nvSpPr>
            <p:cNvPr id="39" name="Rounded Rectangle 38"/>
            <p:cNvSpPr/>
            <p:nvPr/>
          </p:nvSpPr>
          <p:spPr>
            <a:xfrm>
              <a:off x="8575829" y="3333298"/>
              <a:ext cx="1374675" cy="589830"/>
            </a:xfrm>
            <a:prstGeom prst="roundRect">
              <a:avLst/>
            </a:prstGeom>
            <a:solidFill>
              <a:schemeClr val="accent6">
                <a:lumMod val="75000"/>
                <a:alpha val="23922"/>
              </a:schemeClr>
            </a:solidFill>
            <a:ln>
              <a:solidFill>
                <a:schemeClr val="tx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lumMod val="50000"/>
                    </a:schemeClr>
                  </a:solidFill>
                  <a:ea typeface="Amazon Ember" panose="020B0603020204020204" pitchFamily="34" charset="0"/>
                  <a:cs typeface="Amazon Ember" panose="020B0603020204020204" pitchFamily="34" charset="0"/>
                </a:rPr>
                <a:t>Stopped</a:t>
              </a:r>
            </a:p>
          </p:txBody>
        </p:sp>
        <p:cxnSp>
          <p:nvCxnSpPr>
            <p:cNvPr id="40" name="Straight Arrow Connector 39"/>
            <p:cNvCxnSpPr>
              <a:cxnSpLocks/>
              <a:stCxn id="38" idx="3"/>
              <a:endCxn id="39" idx="1"/>
            </p:cNvCxnSpPr>
            <p:nvPr/>
          </p:nvCxnSpPr>
          <p:spPr>
            <a:xfrm>
              <a:off x="8137489" y="3628213"/>
              <a:ext cx="438340" cy="0"/>
            </a:xfrm>
            <a:prstGeom prst="straightConnector1">
              <a:avLst/>
            </a:prstGeom>
            <a:ln>
              <a:solidFill>
                <a:schemeClr val="bg2">
                  <a:lumMod val="50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49" name="Graphic 48">
              <a:extLst>
                <a:ext uri="{FF2B5EF4-FFF2-40B4-BE49-F238E27FC236}">
                  <a16:creationId xmlns:a16="http://schemas.microsoft.com/office/drawing/2014/main" id="{098B6D9A-1DD0-DB49-A3B1-06B3623B506D}"/>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71030" y="2160254"/>
              <a:ext cx="675701" cy="675701"/>
            </a:xfrm>
            <a:prstGeom prst="rect">
              <a:avLst/>
            </a:prstGeom>
          </p:spPr>
        </p:pic>
        <p:pic>
          <p:nvPicPr>
            <p:cNvPr id="50" name="Graphic 49">
              <a:extLst>
                <a:ext uri="{FF2B5EF4-FFF2-40B4-BE49-F238E27FC236}">
                  <a16:creationId xmlns:a16="http://schemas.microsoft.com/office/drawing/2014/main" id="{8DAAD020-BA8D-284F-882A-5D3E71ED3E6B}"/>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00085" y="1364438"/>
              <a:ext cx="591829" cy="591829"/>
            </a:xfrm>
            <a:prstGeom prst="rect">
              <a:avLst/>
            </a:prstGeom>
          </p:spPr>
        </p:pic>
      </p:grpSp>
      <p:sp>
        <p:nvSpPr>
          <p:cNvPr id="41" name="Title 1">
            <a:extLst>
              <a:ext uri="{FF2B5EF4-FFF2-40B4-BE49-F238E27FC236}">
                <a16:creationId xmlns:a16="http://schemas.microsoft.com/office/drawing/2014/main" id="{6B4C90F2-CAB3-DC42-A9E1-3388BB0E2AFA}"/>
              </a:ext>
            </a:extLst>
          </p:cNvPr>
          <p:cNvSpPr>
            <a:spLocks noGrp="1"/>
          </p:cNvSpPr>
          <p:nvPr>
            <p:ph type="title" idx="4294967295"/>
          </p:nvPr>
        </p:nvSpPr>
        <p:spPr>
          <a:xfrm>
            <a:off x="262647" y="0"/>
            <a:ext cx="11929353" cy="846138"/>
          </a:xfrm>
          <a:solidFill>
            <a:schemeClr val="accent1">
              <a:lumMod val="20000"/>
              <a:lumOff val="80000"/>
            </a:schemeClr>
          </a:solidFill>
        </p:spPr>
        <p:txBody>
          <a:bodyPr/>
          <a:lstStyle/>
          <a:p>
            <a:r>
              <a:rPr lang="en-US" b="1" dirty="0">
                <a:solidFill>
                  <a:schemeClr val="accent6">
                    <a:lumMod val="50000"/>
                  </a:schemeClr>
                </a:solidFill>
              </a:rPr>
              <a:t>EC2 Life Cycle</a:t>
            </a:r>
          </a:p>
        </p:txBody>
      </p:sp>
      <p:sp>
        <p:nvSpPr>
          <p:cNvPr id="43" name="Rectangle 42"/>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ustDataLst>
      <p:tags r:id="rId1"/>
    </p:custDataLst>
    <p:extLst>
      <p:ext uri="{BB962C8B-B14F-4D97-AF65-F5344CB8AC3E}">
        <p14:creationId xmlns:p14="http://schemas.microsoft.com/office/powerpoint/2010/main" val="1964613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646" y="0"/>
            <a:ext cx="11929353" cy="888322"/>
          </a:xfrm>
          <a:solidFill>
            <a:schemeClr val="accent1">
              <a:lumMod val="20000"/>
              <a:lumOff val="80000"/>
            </a:schemeClr>
          </a:solidFill>
        </p:spPr>
        <p:txBody>
          <a:bodyPr/>
          <a:lstStyle/>
          <a:p>
            <a:r>
              <a:rPr lang="en-US" b="1" dirty="0">
                <a:solidFill>
                  <a:schemeClr val="accent6">
                    <a:lumMod val="50000"/>
                  </a:schemeClr>
                </a:solidFill>
              </a:rPr>
              <a:t>Placement Group</a:t>
            </a:r>
          </a:p>
        </p:txBody>
      </p:sp>
      <p:sp>
        <p:nvSpPr>
          <p:cNvPr id="49" name="Rectangle 48"/>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extBox 3">
            <a:extLst>
              <a:ext uri="{FF2B5EF4-FFF2-40B4-BE49-F238E27FC236}">
                <a16:creationId xmlns:a16="http://schemas.microsoft.com/office/drawing/2014/main" id="{3DFB17BA-CF95-B64C-949B-C94C411C390F}"/>
              </a:ext>
            </a:extLst>
          </p:cNvPr>
          <p:cNvSpPr txBox="1"/>
          <p:nvPr/>
        </p:nvSpPr>
        <p:spPr>
          <a:xfrm>
            <a:off x="321013" y="912024"/>
            <a:ext cx="11673191"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ea typeface="Amazon Ember" panose="020B0603020204020204" pitchFamily="34" charset="0"/>
                <a:cs typeface="Amazon Ember" panose="020B0603020204020204" pitchFamily="34" charset="0"/>
              </a:rPr>
              <a:t>A partition placement group s</a:t>
            </a:r>
            <a:r>
              <a:rPr lang="en-US" sz="2400" dirty="0"/>
              <a:t>preads instances across </a:t>
            </a:r>
            <a:r>
              <a:rPr lang="en-US" sz="2400" dirty="0">
                <a:ea typeface="Amazon Ember" panose="020B0603020204020204" pitchFamily="34" charset="0"/>
                <a:cs typeface="Amazon Ember" panose="020B0603020204020204" pitchFamily="34" charset="0"/>
              </a:rPr>
              <a:t>logical partitions </a:t>
            </a:r>
            <a:r>
              <a:rPr lang="en-US" sz="2400" dirty="0"/>
              <a:t>to </a:t>
            </a:r>
            <a:r>
              <a:rPr lang="en-US" sz="2400"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reduce the likelihood of correlated hardware failure</a:t>
            </a:r>
            <a:r>
              <a:rPr lang="en-US" sz="2400" dirty="0">
                <a:ea typeface="Amazon Ember" panose="020B0603020204020204" pitchFamily="34" charset="0"/>
                <a:cs typeface="Amazon Ember" panose="020B0603020204020204" pitchFamily="34" charset="0"/>
              </a:rPr>
              <a:t>.</a:t>
            </a:r>
          </a:p>
          <a:p>
            <a:pPr marL="342900" indent="-342900">
              <a:buFont typeface="Arial" panose="020B0604020202020204" pitchFamily="34" charset="0"/>
              <a:buChar char="•"/>
            </a:pPr>
            <a:r>
              <a:rPr lang="en-US" sz="2400" dirty="0">
                <a:ea typeface="Amazon Ember" panose="020B0603020204020204" pitchFamily="34" charset="0"/>
                <a:cs typeface="Amazon Ember" panose="020B0603020204020204" pitchFamily="34" charset="0"/>
              </a:rPr>
              <a:t>Cluster placement groups provide </a:t>
            </a:r>
            <a:r>
              <a:rPr lang="en-US" sz="2400"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low-latency</a:t>
            </a:r>
            <a:r>
              <a:rPr lang="en-US" sz="2400" dirty="0">
                <a:ea typeface="Amazon Ember" panose="020B0603020204020204" pitchFamily="34" charset="0"/>
                <a:cs typeface="Amazon Ember" panose="020B0603020204020204" pitchFamily="34" charset="0"/>
              </a:rPr>
              <a:t> and </a:t>
            </a:r>
            <a:r>
              <a:rPr lang="en-US" sz="2400"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high packet-per-second</a:t>
            </a:r>
            <a:r>
              <a:rPr lang="en-US" sz="2400" dirty="0">
                <a:ea typeface="Amazon Ember" panose="020B0603020204020204" pitchFamily="34" charset="0"/>
                <a:cs typeface="Amazon Ember" panose="020B0603020204020204" pitchFamily="34" charset="0"/>
              </a:rPr>
              <a:t> network performance between instances in the same Availability Zone.</a:t>
            </a:r>
          </a:p>
          <a:p>
            <a:pPr marL="342900" indent="-342900">
              <a:buFont typeface="Arial" panose="020B0604020202020204" pitchFamily="34" charset="0"/>
              <a:buChar char="•"/>
            </a:pPr>
            <a:r>
              <a:rPr lang="en-US" sz="2400" dirty="0"/>
              <a:t>They influence where a group of </a:t>
            </a:r>
            <a:r>
              <a:rPr lang="en-US" sz="2400"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interdependent instances</a:t>
            </a:r>
          </a:p>
          <a:p>
            <a:pPr marL="342900" indent="-342900">
              <a:buFont typeface="Arial" panose="020B0604020202020204" pitchFamily="34" charset="0"/>
              <a:buChar char="•"/>
            </a:pPr>
            <a:r>
              <a:rPr lang="en-US" sz="2400" dirty="0"/>
              <a:t>Placement  group can  be in</a:t>
            </a:r>
            <a:r>
              <a:rPr lang="en-US" sz="2400" dirty="0">
                <a:solidFill>
                  <a:schemeClr val="accent2">
                    <a:lumMod val="75000"/>
                  </a:schemeClr>
                </a:solidFill>
              </a:rPr>
              <a:t> Cluster </a:t>
            </a:r>
            <a:r>
              <a:rPr lang="en-US" sz="2400" dirty="0"/>
              <a:t>,</a:t>
            </a:r>
            <a:r>
              <a:rPr lang="en-US" sz="2400" dirty="0">
                <a:solidFill>
                  <a:srgbClr val="FF0000"/>
                </a:solidFill>
              </a:rPr>
              <a:t>Partition</a:t>
            </a:r>
            <a:r>
              <a:rPr lang="en-US" sz="2400" dirty="0"/>
              <a:t> or </a:t>
            </a:r>
            <a:r>
              <a:rPr lang="en-US" sz="2400" dirty="0">
                <a:solidFill>
                  <a:schemeClr val="accent6"/>
                </a:solidFill>
              </a:rPr>
              <a:t>Spread</a:t>
            </a:r>
            <a:endParaRPr lang="en-US" sz="2400" dirty="0">
              <a:solidFill>
                <a:schemeClr val="accent6"/>
              </a:solidFill>
              <a:ea typeface="Amazon Ember" panose="020B0603020204020204" pitchFamily="34" charset="0"/>
              <a:cs typeface="Amazon Ember" panose="020B0603020204020204" pitchFamily="34" charset="0"/>
            </a:endParaRPr>
          </a:p>
          <a:p>
            <a:pPr algn="ctr"/>
            <a:endParaRPr lang="en-US" sz="2400" dirty="0">
              <a:ea typeface="Amazon Ember" panose="020B0603020204020204" pitchFamily="34" charset="0"/>
              <a:cs typeface="Amazon Ember" panose="020B0603020204020204" pitchFamily="34" charset="0"/>
            </a:endParaRPr>
          </a:p>
        </p:txBody>
      </p:sp>
      <p:grpSp>
        <p:nvGrpSpPr>
          <p:cNvPr id="5" name="Group 4" descr="Instances are distributed across three partitions, all in a single AZ.">
            <a:extLst>
              <a:ext uri="{FF2B5EF4-FFF2-40B4-BE49-F238E27FC236}">
                <a16:creationId xmlns:a16="http://schemas.microsoft.com/office/drawing/2014/main" id="{A5F88B98-42E6-DA4F-A74A-69F843354B57}"/>
              </a:ext>
            </a:extLst>
          </p:cNvPr>
          <p:cNvGrpSpPr/>
          <p:nvPr/>
        </p:nvGrpSpPr>
        <p:grpSpPr>
          <a:xfrm>
            <a:off x="3190673" y="3750090"/>
            <a:ext cx="4250988" cy="2028140"/>
            <a:chOff x="6675120" y="1574066"/>
            <a:chExt cx="4038600" cy="2068294"/>
          </a:xfrm>
        </p:grpSpPr>
        <p:sp>
          <p:nvSpPr>
            <p:cNvPr id="6" name="Rectangle 5">
              <a:extLst>
                <a:ext uri="{FF2B5EF4-FFF2-40B4-BE49-F238E27FC236}">
                  <a16:creationId xmlns:a16="http://schemas.microsoft.com/office/drawing/2014/main" id="{9534E91D-BC54-F041-8E8A-6EB8846400EC}"/>
                </a:ext>
              </a:extLst>
            </p:cNvPr>
            <p:cNvSpPr/>
            <p:nvPr/>
          </p:nvSpPr>
          <p:spPr>
            <a:xfrm>
              <a:off x="6675120" y="1574066"/>
              <a:ext cx="4038600" cy="2068294"/>
            </a:xfrm>
            <a:prstGeom prst="rect">
              <a:avLst/>
            </a:prstGeom>
            <a:noFill/>
            <a:ln w="12700" cap="flat" cmpd="sng" algn="ctr">
              <a:solidFill>
                <a:srgbClr val="007CBC"/>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0000"/>
                  </a:solidFill>
                  <a:effectLst/>
                  <a:uLnTx/>
                  <a:uFillTx/>
                  <a:ea typeface="+mn-ea"/>
                  <a:cs typeface="+mn-cs"/>
                </a:rPr>
                <a:t>Availability Zone 1</a:t>
              </a:r>
            </a:p>
          </p:txBody>
        </p:sp>
        <p:grpSp>
          <p:nvGrpSpPr>
            <p:cNvPr id="7" name="Group 6">
              <a:extLst>
                <a:ext uri="{FF2B5EF4-FFF2-40B4-BE49-F238E27FC236}">
                  <a16:creationId xmlns:a16="http://schemas.microsoft.com/office/drawing/2014/main" id="{9652CFC9-284A-AB42-9759-2DE71EB8481E}"/>
                </a:ext>
              </a:extLst>
            </p:cNvPr>
            <p:cNvGrpSpPr/>
            <p:nvPr/>
          </p:nvGrpSpPr>
          <p:grpSpPr>
            <a:xfrm>
              <a:off x="6812559" y="2023643"/>
              <a:ext cx="1117600" cy="1451078"/>
              <a:chOff x="6812559" y="1977923"/>
              <a:chExt cx="1117600" cy="1451078"/>
            </a:xfrm>
          </p:grpSpPr>
          <p:sp>
            <p:nvSpPr>
              <p:cNvPr id="18" name="Rectangle 17">
                <a:extLst>
                  <a:ext uri="{FF2B5EF4-FFF2-40B4-BE49-F238E27FC236}">
                    <a16:creationId xmlns:a16="http://schemas.microsoft.com/office/drawing/2014/main" id="{7D24FA16-D029-0E47-9B50-05CD04A344E6}"/>
                  </a:ext>
                </a:extLst>
              </p:cNvPr>
              <p:cNvSpPr/>
              <p:nvPr/>
            </p:nvSpPr>
            <p:spPr>
              <a:xfrm>
                <a:off x="6812559" y="1977923"/>
                <a:ext cx="1117600" cy="1451078"/>
              </a:xfrm>
              <a:prstGeom prst="rect">
                <a:avLst/>
              </a:prstGeom>
              <a:solidFill>
                <a:srgbClr val="5A6B86">
                  <a:alpha val="9804"/>
                </a:srgbClr>
              </a:solidFill>
              <a:ln w="12700" cap="flat" cmpd="sng" algn="ctr">
                <a:no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232F3D"/>
                    </a:solidFill>
                    <a:effectLst/>
                    <a:uLnTx/>
                    <a:uFillTx/>
                    <a:ea typeface="+mn-ea"/>
                    <a:cs typeface="+mn-cs"/>
                  </a:rPr>
                  <a:t>Partition 1</a:t>
                </a:r>
              </a:p>
            </p:txBody>
          </p:sp>
          <p:grpSp>
            <p:nvGrpSpPr>
              <p:cNvPr id="19" name="Group 18">
                <a:extLst>
                  <a:ext uri="{FF2B5EF4-FFF2-40B4-BE49-F238E27FC236}">
                    <a16:creationId xmlns:a16="http://schemas.microsoft.com/office/drawing/2014/main" id="{70DF8EF0-7960-4444-8EEA-846EDE63A7C8}"/>
                  </a:ext>
                </a:extLst>
              </p:cNvPr>
              <p:cNvGrpSpPr/>
              <p:nvPr/>
            </p:nvGrpSpPr>
            <p:grpSpPr>
              <a:xfrm>
                <a:off x="6858279" y="2456775"/>
                <a:ext cx="1035946" cy="811481"/>
                <a:chOff x="4741098" y="2823019"/>
                <a:chExt cx="1035946" cy="811481"/>
              </a:xfrm>
            </p:grpSpPr>
            <p:pic>
              <p:nvPicPr>
                <p:cNvPr id="20" name="Graphic 23">
                  <a:extLst>
                    <a:ext uri="{FF2B5EF4-FFF2-40B4-BE49-F238E27FC236}">
                      <a16:creationId xmlns:a16="http://schemas.microsoft.com/office/drawing/2014/main" id="{1577835A-327B-A24E-852C-2013E994E9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24121" y="2823019"/>
                  <a:ext cx="469900" cy="469900"/>
                </a:xfrm>
                <a:prstGeom prst="rect">
                  <a:avLst/>
                </a:prstGeom>
              </p:spPr>
            </p:pic>
            <p:sp>
              <p:nvSpPr>
                <p:cNvPr id="21" name="TextBox 20">
                  <a:extLst>
                    <a:ext uri="{FF2B5EF4-FFF2-40B4-BE49-F238E27FC236}">
                      <a16:creationId xmlns:a16="http://schemas.microsoft.com/office/drawing/2014/main" id="{34AA1FAF-DCFE-6C42-931B-DB16025FD43E}"/>
                    </a:ext>
                  </a:extLst>
                </p:cNvPr>
                <p:cNvSpPr txBox="1"/>
                <p:nvPr/>
              </p:nvSpPr>
              <p:spPr>
                <a:xfrm>
                  <a:off x="4741098" y="3295946"/>
                  <a:ext cx="1035946" cy="338554"/>
                </a:xfrm>
                <a:prstGeom prst="rect">
                  <a:avLst/>
                </a:prstGeom>
                <a:noFill/>
              </p:spPr>
              <p:txBody>
                <a:bodyPr wrap="square" rtlCol="0">
                  <a:spAutoFit/>
                </a:bodyPr>
                <a:lstStyle/>
                <a:p>
                  <a:pPr algn="ctr"/>
                  <a:r>
                    <a:rPr lang="en-US" sz="1600" dirty="0">
                      <a:solidFill>
                        <a:srgbClr val="232F3D"/>
                      </a:solidFill>
                    </a:rPr>
                    <a:t>Instances</a:t>
                  </a:r>
                </a:p>
              </p:txBody>
            </p:sp>
          </p:grpSp>
        </p:grpSp>
        <p:grpSp>
          <p:nvGrpSpPr>
            <p:cNvPr id="8" name="Group 7">
              <a:extLst>
                <a:ext uri="{FF2B5EF4-FFF2-40B4-BE49-F238E27FC236}">
                  <a16:creationId xmlns:a16="http://schemas.microsoft.com/office/drawing/2014/main" id="{C47B5C64-CC8A-AF40-B99E-13AB453F7B80}"/>
                </a:ext>
              </a:extLst>
            </p:cNvPr>
            <p:cNvGrpSpPr/>
            <p:nvPr/>
          </p:nvGrpSpPr>
          <p:grpSpPr>
            <a:xfrm>
              <a:off x="8149775" y="2023643"/>
              <a:ext cx="1117600" cy="1451078"/>
              <a:chOff x="6812559" y="1977923"/>
              <a:chExt cx="1117600" cy="1451078"/>
            </a:xfrm>
          </p:grpSpPr>
          <p:sp>
            <p:nvSpPr>
              <p:cNvPr id="14" name="Rectangle 13">
                <a:extLst>
                  <a:ext uri="{FF2B5EF4-FFF2-40B4-BE49-F238E27FC236}">
                    <a16:creationId xmlns:a16="http://schemas.microsoft.com/office/drawing/2014/main" id="{ABF87747-4D21-104E-9088-886798694C2F}"/>
                  </a:ext>
                </a:extLst>
              </p:cNvPr>
              <p:cNvSpPr/>
              <p:nvPr/>
            </p:nvSpPr>
            <p:spPr>
              <a:xfrm>
                <a:off x="6812559" y="1977923"/>
                <a:ext cx="1117600" cy="1451078"/>
              </a:xfrm>
              <a:prstGeom prst="rect">
                <a:avLst/>
              </a:prstGeom>
              <a:solidFill>
                <a:srgbClr val="5A6B86">
                  <a:alpha val="9804"/>
                </a:srgbClr>
              </a:solidFill>
              <a:ln w="12700" cap="flat" cmpd="sng" algn="ctr">
                <a:no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232F3D"/>
                    </a:solidFill>
                    <a:effectLst/>
                    <a:uLnTx/>
                    <a:uFillTx/>
                    <a:ea typeface="+mn-ea"/>
                    <a:cs typeface="+mn-cs"/>
                  </a:rPr>
                  <a:t>Partition 2</a:t>
                </a:r>
              </a:p>
            </p:txBody>
          </p:sp>
          <p:grpSp>
            <p:nvGrpSpPr>
              <p:cNvPr id="15" name="Group 14">
                <a:extLst>
                  <a:ext uri="{FF2B5EF4-FFF2-40B4-BE49-F238E27FC236}">
                    <a16:creationId xmlns:a16="http://schemas.microsoft.com/office/drawing/2014/main" id="{A596913D-D410-9941-A934-16A866110E00}"/>
                  </a:ext>
                </a:extLst>
              </p:cNvPr>
              <p:cNvGrpSpPr/>
              <p:nvPr/>
            </p:nvGrpSpPr>
            <p:grpSpPr>
              <a:xfrm>
                <a:off x="6858279" y="2456775"/>
                <a:ext cx="1035946" cy="811481"/>
                <a:chOff x="4741098" y="2823019"/>
                <a:chExt cx="1035946" cy="811481"/>
              </a:xfrm>
            </p:grpSpPr>
            <p:pic>
              <p:nvPicPr>
                <p:cNvPr id="16" name="Graphic 18">
                  <a:extLst>
                    <a:ext uri="{FF2B5EF4-FFF2-40B4-BE49-F238E27FC236}">
                      <a16:creationId xmlns:a16="http://schemas.microsoft.com/office/drawing/2014/main" id="{4088A286-B145-AE48-9FB7-0AF7363A4F7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24121" y="2823019"/>
                  <a:ext cx="469900" cy="469900"/>
                </a:xfrm>
                <a:prstGeom prst="rect">
                  <a:avLst/>
                </a:prstGeom>
              </p:spPr>
            </p:pic>
            <p:sp>
              <p:nvSpPr>
                <p:cNvPr id="17" name="TextBox 16">
                  <a:extLst>
                    <a:ext uri="{FF2B5EF4-FFF2-40B4-BE49-F238E27FC236}">
                      <a16:creationId xmlns:a16="http://schemas.microsoft.com/office/drawing/2014/main" id="{7EF5A819-D191-8249-BFCF-52150A1A4029}"/>
                    </a:ext>
                  </a:extLst>
                </p:cNvPr>
                <p:cNvSpPr txBox="1"/>
                <p:nvPr/>
              </p:nvSpPr>
              <p:spPr>
                <a:xfrm>
                  <a:off x="4741098" y="3295946"/>
                  <a:ext cx="1035946" cy="338554"/>
                </a:xfrm>
                <a:prstGeom prst="rect">
                  <a:avLst/>
                </a:prstGeom>
                <a:noFill/>
              </p:spPr>
              <p:txBody>
                <a:bodyPr wrap="square" rtlCol="0">
                  <a:spAutoFit/>
                </a:bodyPr>
                <a:lstStyle/>
                <a:p>
                  <a:pPr algn="ctr"/>
                  <a:r>
                    <a:rPr lang="en-US" sz="1600" dirty="0">
                      <a:solidFill>
                        <a:srgbClr val="232F3D"/>
                      </a:solidFill>
                    </a:rPr>
                    <a:t>Instances</a:t>
                  </a:r>
                </a:p>
              </p:txBody>
            </p:sp>
          </p:grpSp>
        </p:grpSp>
        <p:grpSp>
          <p:nvGrpSpPr>
            <p:cNvPr id="9" name="Group 8">
              <a:extLst>
                <a:ext uri="{FF2B5EF4-FFF2-40B4-BE49-F238E27FC236}">
                  <a16:creationId xmlns:a16="http://schemas.microsoft.com/office/drawing/2014/main" id="{6F361370-D07F-2141-8A68-263BB57160E8}"/>
                </a:ext>
              </a:extLst>
            </p:cNvPr>
            <p:cNvGrpSpPr/>
            <p:nvPr/>
          </p:nvGrpSpPr>
          <p:grpSpPr>
            <a:xfrm>
              <a:off x="9484449" y="2023643"/>
              <a:ext cx="1117600" cy="1451078"/>
              <a:chOff x="6812559" y="1977923"/>
              <a:chExt cx="1117600" cy="1451078"/>
            </a:xfrm>
          </p:grpSpPr>
          <p:sp>
            <p:nvSpPr>
              <p:cNvPr id="10" name="Rectangle 9">
                <a:extLst>
                  <a:ext uri="{FF2B5EF4-FFF2-40B4-BE49-F238E27FC236}">
                    <a16:creationId xmlns:a16="http://schemas.microsoft.com/office/drawing/2014/main" id="{42FFAB72-1F35-E64D-A7DF-1579C0D688B0}"/>
                  </a:ext>
                </a:extLst>
              </p:cNvPr>
              <p:cNvSpPr/>
              <p:nvPr/>
            </p:nvSpPr>
            <p:spPr>
              <a:xfrm>
                <a:off x="6812559" y="1977923"/>
                <a:ext cx="1117600" cy="1451078"/>
              </a:xfrm>
              <a:prstGeom prst="rect">
                <a:avLst/>
              </a:prstGeom>
              <a:solidFill>
                <a:srgbClr val="5A6B86">
                  <a:alpha val="9804"/>
                </a:srgbClr>
              </a:solidFill>
              <a:ln w="12700" cap="flat" cmpd="sng" algn="ctr">
                <a:no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232F3D"/>
                    </a:solidFill>
                    <a:effectLst/>
                    <a:uLnTx/>
                    <a:uFillTx/>
                    <a:ea typeface="+mn-ea"/>
                    <a:cs typeface="+mn-cs"/>
                  </a:rPr>
                  <a:t>Partition 3</a:t>
                </a:r>
              </a:p>
            </p:txBody>
          </p:sp>
          <p:grpSp>
            <p:nvGrpSpPr>
              <p:cNvPr id="11" name="Group 10">
                <a:extLst>
                  <a:ext uri="{FF2B5EF4-FFF2-40B4-BE49-F238E27FC236}">
                    <a16:creationId xmlns:a16="http://schemas.microsoft.com/office/drawing/2014/main" id="{8FB0B45A-9611-6D41-873E-EE17932BECB5}"/>
                  </a:ext>
                </a:extLst>
              </p:cNvPr>
              <p:cNvGrpSpPr/>
              <p:nvPr/>
            </p:nvGrpSpPr>
            <p:grpSpPr>
              <a:xfrm>
                <a:off x="6858279" y="2456775"/>
                <a:ext cx="1035946" cy="811481"/>
                <a:chOff x="4741098" y="2823019"/>
                <a:chExt cx="1035946" cy="811481"/>
              </a:xfrm>
            </p:grpSpPr>
            <p:pic>
              <p:nvPicPr>
                <p:cNvPr id="12" name="Graphic 14">
                  <a:extLst>
                    <a:ext uri="{FF2B5EF4-FFF2-40B4-BE49-F238E27FC236}">
                      <a16:creationId xmlns:a16="http://schemas.microsoft.com/office/drawing/2014/main" id="{20F425CA-C08A-A842-917F-31A5E20404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24121" y="2823019"/>
                  <a:ext cx="469900" cy="469900"/>
                </a:xfrm>
                <a:prstGeom prst="rect">
                  <a:avLst/>
                </a:prstGeom>
              </p:spPr>
            </p:pic>
            <p:sp>
              <p:nvSpPr>
                <p:cNvPr id="13" name="TextBox 12">
                  <a:extLst>
                    <a:ext uri="{FF2B5EF4-FFF2-40B4-BE49-F238E27FC236}">
                      <a16:creationId xmlns:a16="http://schemas.microsoft.com/office/drawing/2014/main" id="{6616963E-C218-824E-82A1-4862B755BA38}"/>
                    </a:ext>
                  </a:extLst>
                </p:cNvPr>
                <p:cNvSpPr txBox="1"/>
                <p:nvPr/>
              </p:nvSpPr>
              <p:spPr>
                <a:xfrm>
                  <a:off x="4741098" y="3295946"/>
                  <a:ext cx="1035946" cy="338554"/>
                </a:xfrm>
                <a:prstGeom prst="rect">
                  <a:avLst/>
                </a:prstGeom>
                <a:noFill/>
              </p:spPr>
              <p:txBody>
                <a:bodyPr wrap="square" rtlCol="0">
                  <a:spAutoFit/>
                </a:bodyPr>
                <a:lstStyle/>
                <a:p>
                  <a:pPr algn="ctr"/>
                  <a:r>
                    <a:rPr lang="en-US" sz="1600" dirty="0">
                      <a:solidFill>
                        <a:srgbClr val="232F3D"/>
                      </a:solidFill>
                    </a:rPr>
                    <a:t>Instances</a:t>
                  </a:r>
                </a:p>
              </p:txBody>
            </p:sp>
          </p:grpSp>
        </p:grpSp>
      </p:grpSp>
      <p:grpSp>
        <p:nvGrpSpPr>
          <p:cNvPr id="24" name="Group 23" descr="A cluster placement group of instances in a single Availability Zone.">
            <a:extLst>
              <a:ext uri="{FF2B5EF4-FFF2-40B4-BE49-F238E27FC236}">
                <a16:creationId xmlns:a16="http://schemas.microsoft.com/office/drawing/2014/main" id="{AC28F47B-C7FA-404D-84E0-D5043FF69DD8}"/>
              </a:ext>
            </a:extLst>
          </p:cNvPr>
          <p:cNvGrpSpPr/>
          <p:nvPr/>
        </p:nvGrpSpPr>
        <p:grpSpPr>
          <a:xfrm>
            <a:off x="360157" y="3694947"/>
            <a:ext cx="2412226" cy="2073555"/>
            <a:chOff x="6577608" y="1574066"/>
            <a:chExt cx="2185391" cy="2601694"/>
          </a:xfrm>
        </p:grpSpPr>
        <p:sp>
          <p:nvSpPr>
            <p:cNvPr id="25" name="Rectangle 24">
              <a:extLst>
                <a:ext uri="{FF2B5EF4-FFF2-40B4-BE49-F238E27FC236}">
                  <a16:creationId xmlns:a16="http://schemas.microsoft.com/office/drawing/2014/main" id="{27467A47-39C7-6543-9692-12F9ACCC9B60}"/>
                </a:ext>
              </a:extLst>
            </p:cNvPr>
            <p:cNvSpPr/>
            <p:nvPr/>
          </p:nvSpPr>
          <p:spPr>
            <a:xfrm>
              <a:off x="6577608" y="1574066"/>
              <a:ext cx="2185391" cy="2601694"/>
            </a:xfrm>
            <a:prstGeom prst="rect">
              <a:avLst/>
            </a:prstGeom>
            <a:noFill/>
            <a:ln w="12700" cap="flat" cmpd="sng" algn="ctr">
              <a:solidFill>
                <a:srgbClr val="007CBC"/>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accent2">
                      <a:lumMod val="75000"/>
                    </a:schemeClr>
                  </a:solidFill>
                  <a:effectLst/>
                  <a:uLnTx/>
                  <a:uFillTx/>
                  <a:ea typeface="+mn-ea"/>
                  <a:cs typeface="+mn-cs"/>
                </a:rPr>
                <a:t>Availability Zone 1</a:t>
              </a:r>
            </a:p>
          </p:txBody>
        </p:sp>
        <p:grpSp>
          <p:nvGrpSpPr>
            <p:cNvPr id="26" name="Group 25">
              <a:extLst>
                <a:ext uri="{FF2B5EF4-FFF2-40B4-BE49-F238E27FC236}">
                  <a16:creationId xmlns:a16="http://schemas.microsoft.com/office/drawing/2014/main" id="{897F4145-A6AF-EC4A-9F26-C8944C7317F7}"/>
                </a:ext>
              </a:extLst>
            </p:cNvPr>
            <p:cNvGrpSpPr/>
            <p:nvPr/>
          </p:nvGrpSpPr>
          <p:grpSpPr>
            <a:xfrm>
              <a:off x="6812559" y="1977922"/>
              <a:ext cx="1765300" cy="2022577"/>
              <a:chOff x="6812559" y="1977922"/>
              <a:chExt cx="1765300" cy="2022577"/>
            </a:xfrm>
          </p:grpSpPr>
          <p:sp>
            <p:nvSpPr>
              <p:cNvPr id="27" name="Rectangle 26">
                <a:extLst>
                  <a:ext uri="{FF2B5EF4-FFF2-40B4-BE49-F238E27FC236}">
                    <a16:creationId xmlns:a16="http://schemas.microsoft.com/office/drawing/2014/main" id="{7A26FA8C-D4CD-1E4C-A442-C639823D7BC7}"/>
                  </a:ext>
                </a:extLst>
              </p:cNvPr>
              <p:cNvSpPr/>
              <p:nvPr/>
            </p:nvSpPr>
            <p:spPr>
              <a:xfrm>
                <a:off x="6812559" y="1977922"/>
                <a:ext cx="1765300" cy="2022577"/>
              </a:xfrm>
              <a:prstGeom prst="rect">
                <a:avLst/>
              </a:prstGeom>
              <a:solidFill>
                <a:srgbClr val="5A6B86">
                  <a:alpha val="9804"/>
                </a:srgbClr>
              </a:solidFill>
              <a:ln w="12700" cap="flat" cmpd="sng" algn="ctr">
                <a:no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232F3D"/>
                    </a:solidFill>
                    <a:effectLst/>
                    <a:uLnTx/>
                    <a:uFillTx/>
                    <a:ea typeface="+mn-ea"/>
                    <a:cs typeface="+mn-cs"/>
                  </a:rPr>
                  <a:t>Cluster placement </a:t>
                </a:r>
                <a:r>
                  <a:rPr lang="en-US" sz="1600" kern="0" dirty="0">
                    <a:solidFill>
                      <a:srgbClr val="232F3D"/>
                    </a:solidFill>
                  </a:rPr>
                  <a:t>g</a:t>
                </a:r>
                <a:r>
                  <a:rPr kumimoji="0" lang="en-US" sz="1600" b="0" i="0" u="none" strike="noStrike" kern="0" cap="none" spc="0" normalizeH="0" baseline="0" noProof="0" dirty="0">
                    <a:ln>
                      <a:noFill/>
                    </a:ln>
                    <a:solidFill>
                      <a:srgbClr val="232F3D"/>
                    </a:solidFill>
                    <a:effectLst/>
                    <a:uLnTx/>
                    <a:uFillTx/>
                    <a:ea typeface="+mn-ea"/>
                    <a:cs typeface="+mn-cs"/>
                  </a:rPr>
                  <a:t>roup</a:t>
                </a:r>
              </a:p>
            </p:txBody>
          </p:sp>
          <p:grpSp>
            <p:nvGrpSpPr>
              <p:cNvPr id="28" name="Group 27">
                <a:extLst>
                  <a:ext uri="{FF2B5EF4-FFF2-40B4-BE49-F238E27FC236}">
                    <a16:creationId xmlns:a16="http://schemas.microsoft.com/office/drawing/2014/main" id="{220C4896-43A2-944B-B61F-126E7CC5AF57}"/>
                  </a:ext>
                </a:extLst>
              </p:cNvPr>
              <p:cNvGrpSpPr/>
              <p:nvPr/>
            </p:nvGrpSpPr>
            <p:grpSpPr>
              <a:xfrm>
                <a:off x="7177236" y="2754679"/>
                <a:ext cx="1035946" cy="811481"/>
                <a:chOff x="5060055" y="3120923"/>
                <a:chExt cx="1035946" cy="811481"/>
              </a:xfrm>
            </p:grpSpPr>
            <p:pic>
              <p:nvPicPr>
                <p:cNvPr id="29" name="Graphic 12">
                  <a:extLst>
                    <a:ext uri="{FF2B5EF4-FFF2-40B4-BE49-F238E27FC236}">
                      <a16:creationId xmlns:a16="http://schemas.microsoft.com/office/drawing/2014/main" id="{7A21A63F-0B26-284D-997F-E05BCEF227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43078" y="3120923"/>
                  <a:ext cx="469900" cy="469900"/>
                </a:xfrm>
                <a:prstGeom prst="rect">
                  <a:avLst/>
                </a:prstGeom>
              </p:spPr>
            </p:pic>
            <p:sp>
              <p:nvSpPr>
                <p:cNvPr id="30" name="TextBox 29">
                  <a:extLst>
                    <a:ext uri="{FF2B5EF4-FFF2-40B4-BE49-F238E27FC236}">
                      <a16:creationId xmlns:a16="http://schemas.microsoft.com/office/drawing/2014/main" id="{C128021B-43A4-FA4C-B7A7-F91BB8124938}"/>
                    </a:ext>
                  </a:extLst>
                </p:cNvPr>
                <p:cNvSpPr txBox="1"/>
                <p:nvPr/>
              </p:nvSpPr>
              <p:spPr>
                <a:xfrm>
                  <a:off x="5060055" y="3593850"/>
                  <a:ext cx="1035946" cy="338554"/>
                </a:xfrm>
                <a:prstGeom prst="rect">
                  <a:avLst/>
                </a:prstGeom>
                <a:noFill/>
              </p:spPr>
              <p:txBody>
                <a:bodyPr wrap="square" rtlCol="0">
                  <a:spAutoFit/>
                </a:bodyPr>
                <a:lstStyle/>
                <a:p>
                  <a:pPr algn="ctr"/>
                  <a:r>
                    <a:rPr lang="en-US" sz="1600" dirty="0">
                      <a:solidFill>
                        <a:srgbClr val="232F3D"/>
                      </a:solidFill>
                    </a:rPr>
                    <a:t>Instances</a:t>
                  </a:r>
                </a:p>
              </p:txBody>
            </p:sp>
          </p:grpSp>
        </p:grpSp>
      </p:grpSp>
      <p:grpSp>
        <p:nvGrpSpPr>
          <p:cNvPr id="31" name="Group 30" descr="Two instances shown in Availability Zone 1, with instance 1 in rack 1 and instance 2 in rack 2. A third instance, instance 3, runs in rack 3 in Availability Zone 2.">
            <a:extLst>
              <a:ext uri="{FF2B5EF4-FFF2-40B4-BE49-F238E27FC236}">
                <a16:creationId xmlns:a16="http://schemas.microsoft.com/office/drawing/2014/main" id="{3A19D8BF-DDF4-7143-A2F2-DF13D6E036E7}"/>
              </a:ext>
            </a:extLst>
          </p:cNvPr>
          <p:cNvGrpSpPr/>
          <p:nvPr/>
        </p:nvGrpSpPr>
        <p:grpSpPr>
          <a:xfrm>
            <a:off x="7723762" y="3705950"/>
            <a:ext cx="3994032" cy="2052824"/>
            <a:chOff x="493670" y="3093108"/>
            <a:chExt cx="4103477" cy="2213410"/>
          </a:xfrm>
        </p:grpSpPr>
        <p:sp>
          <p:nvSpPr>
            <p:cNvPr id="32" name="Rectangle 31">
              <a:extLst>
                <a:ext uri="{FF2B5EF4-FFF2-40B4-BE49-F238E27FC236}">
                  <a16:creationId xmlns:a16="http://schemas.microsoft.com/office/drawing/2014/main" id="{EA845ED6-5532-514B-BE1F-2AF9276E9018}"/>
                </a:ext>
              </a:extLst>
            </p:cNvPr>
            <p:cNvSpPr/>
            <p:nvPr/>
          </p:nvSpPr>
          <p:spPr>
            <a:xfrm>
              <a:off x="493670" y="3093108"/>
              <a:ext cx="2585720" cy="2213410"/>
            </a:xfrm>
            <a:prstGeom prst="rect">
              <a:avLst/>
            </a:prstGeom>
            <a:noFill/>
            <a:ln w="12700" cap="flat" cmpd="sng" algn="ctr">
              <a:solidFill>
                <a:srgbClr val="007CBC"/>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accent6"/>
                  </a:solidFill>
                  <a:effectLst/>
                  <a:uLnTx/>
                  <a:uFillTx/>
                  <a:ea typeface="+mn-ea"/>
                  <a:cs typeface="+mn-cs"/>
                </a:rPr>
                <a:t>Availability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accent6"/>
                  </a:solidFill>
                  <a:effectLst/>
                  <a:uLnTx/>
                  <a:uFillTx/>
                  <a:ea typeface="+mn-ea"/>
                  <a:cs typeface="+mn-cs"/>
                </a:rPr>
                <a:t>Zone 1</a:t>
              </a:r>
            </a:p>
          </p:txBody>
        </p:sp>
        <p:grpSp>
          <p:nvGrpSpPr>
            <p:cNvPr id="33" name="Group 32">
              <a:extLst>
                <a:ext uri="{FF2B5EF4-FFF2-40B4-BE49-F238E27FC236}">
                  <a16:creationId xmlns:a16="http://schemas.microsoft.com/office/drawing/2014/main" id="{DC2180C1-2298-9F46-A26B-02E6C89812E0}"/>
                </a:ext>
              </a:extLst>
            </p:cNvPr>
            <p:cNvGrpSpPr/>
            <p:nvPr/>
          </p:nvGrpSpPr>
          <p:grpSpPr>
            <a:xfrm>
              <a:off x="631109" y="3737555"/>
              <a:ext cx="1132840" cy="1451078"/>
              <a:chOff x="6812559" y="2023643"/>
              <a:chExt cx="1132840" cy="1451078"/>
            </a:xfrm>
          </p:grpSpPr>
          <p:sp>
            <p:nvSpPr>
              <p:cNvPr id="43" name="Rectangle 42">
                <a:extLst>
                  <a:ext uri="{FF2B5EF4-FFF2-40B4-BE49-F238E27FC236}">
                    <a16:creationId xmlns:a16="http://schemas.microsoft.com/office/drawing/2014/main" id="{80F7940C-5211-6D40-88A2-86DF561EFF31}"/>
                  </a:ext>
                </a:extLst>
              </p:cNvPr>
              <p:cNvSpPr/>
              <p:nvPr/>
            </p:nvSpPr>
            <p:spPr>
              <a:xfrm>
                <a:off x="6812559" y="2023643"/>
                <a:ext cx="1117600" cy="1451078"/>
              </a:xfrm>
              <a:prstGeom prst="rect">
                <a:avLst/>
              </a:prstGeom>
              <a:solidFill>
                <a:schemeClr val="tx2">
                  <a:alpha val="9804"/>
                </a:schemeClr>
              </a:solidFill>
              <a:ln w="12700" cap="flat" cmpd="sng" algn="ctr">
                <a:no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232F3D"/>
                    </a:solidFill>
                    <a:effectLst/>
                    <a:uLnTx/>
                    <a:uFillTx/>
                    <a:ea typeface="+mn-ea"/>
                    <a:cs typeface="+mn-cs"/>
                  </a:rPr>
                  <a:t>Rack 1</a:t>
                </a:r>
              </a:p>
            </p:txBody>
          </p:sp>
          <p:sp>
            <p:nvSpPr>
              <p:cNvPr id="44" name="TextBox 43">
                <a:extLst>
                  <a:ext uri="{FF2B5EF4-FFF2-40B4-BE49-F238E27FC236}">
                    <a16:creationId xmlns:a16="http://schemas.microsoft.com/office/drawing/2014/main" id="{228C19C2-F3DD-4E43-8B22-53D251B5E29C}"/>
                  </a:ext>
                </a:extLst>
              </p:cNvPr>
              <p:cNvSpPr txBox="1"/>
              <p:nvPr/>
            </p:nvSpPr>
            <p:spPr>
              <a:xfrm>
                <a:off x="6827799" y="2975422"/>
                <a:ext cx="1117600" cy="338554"/>
              </a:xfrm>
              <a:prstGeom prst="rect">
                <a:avLst/>
              </a:prstGeom>
              <a:noFill/>
            </p:spPr>
            <p:txBody>
              <a:bodyPr wrap="square" rtlCol="0">
                <a:spAutoFit/>
              </a:bodyPr>
              <a:lstStyle/>
              <a:p>
                <a:pPr algn="ctr"/>
                <a:r>
                  <a:rPr lang="en-US" sz="1600" dirty="0">
                    <a:solidFill>
                      <a:srgbClr val="232F3D"/>
                    </a:solidFill>
                  </a:rPr>
                  <a:t>Instance 1</a:t>
                </a:r>
              </a:p>
            </p:txBody>
          </p:sp>
          <p:pic>
            <p:nvPicPr>
              <p:cNvPr id="45" name="Graphic 21">
                <a:extLst>
                  <a:ext uri="{FF2B5EF4-FFF2-40B4-BE49-F238E27FC236}">
                    <a16:creationId xmlns:a16="http://schemas.microsoft.com/office/drawing/2014/main" id="{C7BA6FEF-2DA8-9044-91BB-E75C94457F3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36409" y="2464703"/>
                <a:ext cx="469900" cy="469900"/>
              </a:xfrm>
              <a:prstGeom prst="rect">
                <a:avLst/>
              </a:prstGeom>
            </p:spPr>
          </p:pic>
        </p:grpSp>
        <p:grpSp>
          <p:nvGrpSpPr>
            <p:cNvPr id="34" name="Group 33">
              <a:extLst>
                <a:ext uri="{FF2B5EF4-FFF2-40B4-BE49-F238E27FC236}">
                  <a16:creationId xmlns:a16="http://schemas.microsoft.com/office/drawing/2014/main" id="{C1DDE100-750C-2142-B950-64670ED0DDAB}"/>
                </a:ext>
              </a:extLst>
            </p:cNvPr>
            <p:cNvGrpSpPr/>
            <p:nvPr/>
          </p:nvGrpSpPr>
          <p:grpSpPr>
            <a:xfrm>
              <a:off x="1946550" y="3737555"/>
              <a:ext cx="1132840" cy="1451078"/>
              <a:chOff x="6812559" y="2023643"/>
              <a:chExt cx="1132840" cy="1451078"/>
            </a:xfrm>
          </p:grpSpPr>
          <p:sp>
            <p:nvSpPr>
              <p:cNvPr id="40" name="Rectangle 39">
                <a:extLst>
                  <a:ext uri="{FF2B5EF4-FFF2-40B4-BE49-F238E27FC236}">
                    <a16:creationId xmlns:a16="http://schemas.microsoft.com/office/drawing/2014/main" id="{DDF8CC92-650F-2E45-B1A8-67A3EB8E375D}"/>
                  </a:ext>
                </a:extLst>
              </p:cNvPr>
              <p:cNvSpPr/>
              <p:nvPr/>
            </p:nvSpPr>
            <p:spPr>
              <a:xfrm>
                <a:off x="6812559" y="2023643"/>
                <a:ext cx="1117600" cy="1451078"/>
              </a:xfrm>
              <a:prstGeom prst="rect">
                <a:avLst/>
              </a:prstGeom>
              <a:solidFill>
                <a:schemeClr val="tx2">
                  <a:alpha val="9804"/>
                </a:schemeClr>
              </a:solidFill>
              <a:ln w="12700" cap="flat" cmpd="sng" algn="ctr">
                <a:no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232F3D"/>
                    </a:solidFill>
                    <a:effectLst/>
                    <a:uLnTx/>
                    <a:uFillTx/>
                    <a:ea typeface="+mn-ea"/>
                    <a:cs typeface="+mn-cs"/>
                  </a:rPr>
                  <a:t>Rack 2</a:t>
                </a:r>
              </a:p>
            </p:txBody>
          </p:sp>
          <p:sp>
            <p:nvSpPr>
              <p:cNvPr id="41" name="TextBox 40">
                <a:extLst>
                  <a:ext uri="{FF2B5EF4-FFF2-40B4-BE49-F238E27FC236}">
                    <a16:creationId xmlns:a16="http://schemas.microsoft.com/office/drawing/2014/main" id="{BFAF1238-3BFB-8E43-8F90-3AFD57BB0B62}"/>
                  </a:ext>
                </a:extLst>
              </p:cNvPr>
              <p:cNvSpPr txBox="1"/>
              <p:nvPr/>
            </p:nvSpPr>
            <p:spPr>
              <a:xfrm>
                <a:off x="6827799" y="2975422"/>
                <a:ext cx="1117600" cy="338554"/>
              </a:xfrm>
              <a:prstGeom prst="rect">
                <a:avLst/>
              </a:prstGeom>
              <a:noFill/>
            </p:spPr>
            <p:txBody>
              <a:bodyPr wrap="square" rtlCol="0">
                <a:spAutoFit/>
              </a:bodyPr>
              <a:lstStyle/>
              <a:p>
                <a:pPr algn="ctr"/>
                <a:r>
                  <a:rPr lang="en-US" sz="1600" dirty="0">
                    <a:solidFill>
                      <a:srgbClr val="232F3D"/>
                    </a:solidFill>
                  </a:rPr>
                  <a:t>Instance 2</a:t>
                </a:r>
              </a:p>
            </p:txBody>
          </p:sp>
          <p:pic>
            <p:nvPicPr>
              <p:cNvPr id="42" name="Graphic 17">
                <a:extLst>
                  <a:ext uri="{FF2B5EF4-FFF2-40B4-BE49-F238E27FC236}">
                    <a16:creationId xmlns:a16="http://schemas.microsoft.com/office/drawing/2014/main" id="{4E08CC9A-A0F4-F24C-9D13-1F12F407034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36409" y="2464703"/>
                <a:ext cx="469900" cy="469900"/>
              </a:xfrm>
              <a:prstGeom prst="rect">
                <a:avLst/>
              </a:prstGeom>
            </p:spPr>
          </p:pic>
        </p:grpSp>
        <p:grpSp>
          <p:nvGrpSpPr>
            <p:cNvPr id="35" name="Group 34">
              <a:extLst>
                <a:ext uri="{FF2B5EF4-FFF2-40B4-BE49-F238E27FC236}">
                  <a16:creationId xmlns:a16="http://schemas.microsoft.com/office/drawing/2014/main" id="{B23E3FDF-2BCE-4840-A2A5-EB44C6C5E27C}"/>
                </a:ext>
              </a:extLst>
            </p:cNvPr>
            <p:cNvGrpSpPr/>
            <p:nvPr/>
          </p:nvGrpSpPr>
          <p:grpSpPr>
            <a:xfrm>
              <a:off x="3310935" y="3737555"/>
              <a:ext cx="1162320" cy="1451078"/>
              <a:chOff x="6872769" y="2023643"/>
              <a:chExt cx="1162320" cy="1451078"/>
            </a:xfrm>
          </p:grpSpPr>
          <p:sp>
            <p:nvSpPr>
              <p:cNvPr id="37" name="Rectangle 36">
                <a:extLst>
                  <a:ext uri="{FF2B5EF4-FFF2-40B4-BE49-F238E27FC236}">
                    <a16:creationId xmlns:a16="http://schemas.microsoft.com/office/drawing/2014/main" id="{BF13B544-CC6C-DA44-9255-BEFA2D2FA262}"/>
                  </a:ext>
                </a:extLst>
              </p:cNvPr>
              <p:cNvSpPr/>
              <p:nvPr/>
            </p:nvSpPr>
            <p:spPr>
              <a:xfrm>
                <a:off x="6917489" y="2023643"/>
                <a:ext cx="1117600" cy="1451078"/>
              </a:xfrm>
              <a:prstGeom prst="rect">
                <a:avLst/>
              </a:prstGeom>
              <a:solidFill>
                <a:schemeClr val="tx2">
                  <a:alpha val="9804"/>
                </a:schemeClr>
              </a:solidFill>
              <a:ln w="12700" cap="flat" cmpd="sng" algn="ctr">
                <a:no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232F3D"/>
                    </a:solidFill>
                    <a:effectLst/>
                    <a:uLnTx/>
                    <a:uFillTx/>
                    <a:ea typeface="+mn-ea"/>
                    <a:cs typeface="+mn-cs"/>
                  </a:rPr>
                  <a:t>Rack 3</a:t>
                </a:r>
              </a:p>
            </p:txBody>
          </p:sp>
          <p:sp>
            <p:nvSpPr>
              <p:cNvPr id="38" name="TextBox 37">
                <a:extLst>
                  <a:ext uri="{FF2B5EF4-FFF2-40B4-BE49-F238E27FC236}">
                    <a16:creationId xmlns:a16="http://schemas.microsoft.com/office/drawing/2014/main" id="{DBB162AE-CE20-E74B-9737-DB80ED7C2F85}"/>
                  </a:ext>
                </a:extLst>
              </p:cNvPr>
              <p:cNvSpPr txBox="1"/>
              <p:nvPr/>
            </p:nvSpPr>
            <p:spPr>
              <a:xfrm>
                <a:off x="6872769" y="2975422"/>
                <a:ext cx="1117600" cy="338554"/>
              </a:xfrm>
              <a:prstGeom prst="rect">
                <a:avLst/>
              </a:prstGeom>
              <a:noFill/>
            </p:spPr>
            <p:txBody>
              <a:bodyPr wrap="square" rtlCol="0">
                <a:spAutoFit/>
              </a:bodyPr>
              <a:lstStyle/>
              <a:p>
                <a:pPr algn="ctr"/>
                <a:r>
                  <a:rPr lang="en-US" sz="1600" dirty="0">
                    <a:solidFill>
                      <a:srgbClr val="232F3D"/>
                    </a:solidFill>
                  </a:rPr>
                  <a:t>Instance 3</a:t>
                </a:r>
              </a:p>
            </p:txBody>
          </p:sp>
          <p:pic>
            <p:nvPicPr>
              <p:cNvPr id="39" name="Graphic 14">
                <a:extLst>
                  <a:ext uri="{FF2B5EF4-FFF2-40B4-BE49-F238E27FC236}">
                    <a16:creationId xmlns:a16="http://schemas.microsoft.com/office/drawing/2014/main" id="{5FBCC9CE-BD54-784C-B5BB-16A82BAD592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11359" y="2464703"/>
                <a:ext cx="469900" cy="469900"/>
              </a:xfrm>
              <a:prstGeom prst="rect">
                <a:avLst/>
              </a:prstGeom>
            </p:spPr>
          </p:pic>
        </p:grpSp>
        <p:sp>
          <p:nvSpPr>
            <p:cNvPr id="36" name="Rectangle 35">
              <a:extLst>
                <a:ext uri="{FF2B5EF4-FFF2-40B4-BE49-F238E27FC236}">
                  <a16:creationId xmlns:a16="http://schemas.microsoft.com/office/drawing/2014/main" id="{C7469D1A-F69F-5F45-8216-8C231E1ABFC6}"/>
                </a:ext>
              </a:extLst>
            </p:cNvPr>
            <p:cNvSpPr/>
            <p:nvPr/>
          </p:nvSpPr>
          <p:spPr>
            <a:xfrm>
              <a:off x="3199396" y="3093108"/>
              <a:ext cx="1397751" cy="2213410"/>
            </a:xfrm>
            <a:prstGeom prst="rect">
              <a:avLst/>
            </a:prstGeom>
            <a:noFill/>
            <a:ln w="12700" cap="flat" cmpd="sng" algn="ctr">
              <a:solidFill>
                <a:srgbClr val="007CBC"/>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accent6"/>
                  </a:solidFill>
                  <a:effectLst/>
                  <a:uLnTx/>
                  <a:uFillTx/>
                  <a:ea typeface="+mn-ea"/>
                  <a:cs typeface="+mn-cs"/>
                </a:rPr>
                <a:t>Availability Zone 2</a:t>
              </a:r>
            </a:p>
          </p:txBody>
        </p:sp>
      </p:grpSp>
    </p:spTree>
    <p:extLst>
      <p:ext uri="{BB962C8B-B14F-4D97-AF65-F5344CB8AC3E}">
        <p14:creationId xmlns:p14="http://schemas.microsoft.com/office/powerpoint/2010/main" val="3310293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txBox="1">
            <a:spLocks/>
          </p:cNvSpPr>
          <p:nvPr/>
        </p:nvSpPr>
        <p:spPr>
          <a:xfrm>
            <a:off x="613787" y="1432111"/>
            <a:ext cx="3419108" cy="4472268"/>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380985">
              <a:spcAft>
                <a:spcPts val="1600"/>
              </a:spcAft>
              <a:defRPr/>
            </a:pPr>
            <a:r>
              <a:rPr lang="en-US" dirty="0">
                <a:solidFill>
                  <a:schemeClr val="tx1"/>
                </a:solidFill>
                <a:latin typeface="Amazon Ember" charset="0"/>
                <a:ea typeface="Amazon Ember" charset="0"/>
                <a:cs typeface="Amazon Ember" charset="0"/>
              </a:rPr>
              <a:t>On-Demand Instances</a:t>
            </a:r>
            <a:endParaRPr lang="en-US" sz="3000" dirty="0">
              <a:solidFill>
                <a:schemeClr val="tx1"/>
              </a:solidFill>
              <a:latin typeface="Amazon Ember" charset="0"/>
              <a:ea typeface="Amazon Ember" charset="0"/>
              <a:cs typeface="Amazon Ember" charset="0"/>
            </a:endParaRPr>
          </a:p>
          <a:p>
            <a:pPr algn="ctr" defTabSz="380985">
              <a:defRPr/>
            </a:pPr>
            <a:r>
              <a:rPr lang="en-US" sz="1600" dirty="0">
                <a:solidFill>
                  <a:schemeClr val="tx1"/>
                </a:solidFill>
                <a:latin typeface="+mn-lt"/>
                <a:ea typeface="Amazon Ember" charset="0"/>
                <a:cs typeface="Amazon Ember" charset="0"/>
              </a:rPr>
              <a:t>Pay for compute capacity </a:t>
            </a:r>
            <a:br>
              <a:rPr lang="en-US" sz="1600" dirty="0">
                <a:solidFill>
                  <a:schemeClr val="tx1"/>
                </a:solidFill>
                <a:latin typeface="+mn-lt"/>
                <a:ea typeface="Amazon Ember" charset="0"/>
                <a:cs typeface="Amazon Ember" charset="0"/>
              </a:rPr>
            </a:br>
            <a:r>
              <a:rPr lang="en-US" sz="1600" dirty="0">
                <a:solidFill>
                  <a:schemeClr val="tx1"/>
                </a:solidFill>
                <a:latin typeface="+mn-lt"/>
                <a:ea typeface="Amazon Ember" charset="0"/>
                <a:cs typeface="Amazon Ember" charset="0"/>
              </a:rPr>
              <a:t>by </a:t>
            </a:r>
            <a:r>
              <a:rPr lang="en-US" sz="1600"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the second or by the hour</a:t>
            </a:r>
            <a:r>
              <a:rPr lang="en-US" sz="1600" dirty="0">
                <a:solidFill>
                  <a:schemeClr val="accent5"/>
                </a:solidFill>
                <a:latin typeface="+mn-lt"/>
                <a:ea typeface="Amazon Ember" charset="0"/>
                <a:cs typeface="Amazon Ember" charset="0"/>
              </a:rPr>
              <a:t> </a:t>
            </a:r>
            <a:r>
              <a:rPr lang="en-US" sz="1600" dirty="0">
                <a:solidFill>
                  <a:schemeClr val="tx1"/>
                </a:solidFill>
                <a:latin typeface="+mn-lt"/>
                <a:ea typeface="Amazon Ember" charset="0"/>
                <a:cs typeface="Amazon Ember" charset="0"/>
              </a:rPr>
              <a:t>with </a:t>
            </a:r>
            <a:r>
              <a:rPr lang="en-US" sz="1600"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no long-term commitments</a:t>
            </a:r>
            <a:r>
              <a:rPr lang="en-US" sz="1600" dirty="0">
                <a:solidFill>
                  <a:schemeClr val="tx1"/>
                </a:solidFill>
                <a:latin typeface="+mn-lt"/>
                <a:ea typeface="Amazon Ember" panose="020B0603020204020204" pitchFamily="34" charset="0"/>
                <a:cs typeface="Amazon Ember" panose="020B0603020204020204" pitchFamily="34" charset="0"/>
              </a:rPr>
              <a:t>.</a:t>
            </a:r>
            <a:br>
              <a:rPr lang="en-US" sz="1500" dirty="0">
                <a:solidFill>
                  <a:schemeClr val="tx1"/>
                </a:solidFill>
                <a:latin typeface="Amazon Ember" charset="0"/>
                <a:ea typeface="Amazon Ember" charset="0"/>
                <a:cs typeface="Amazon Ember" charset="0"/>
              </a:rPr>
            </a:br>
            <a:endParaRPr lang="en-US" sz="1500" dirty="0">
              <a:solidFill>
                <a:schemeClr val="tx1"/>
              </a:solidFill>
              <a:latin typeface="Amazon Ember" charset="0"/>
              <a:ea typeface="Amazon Ember" charset="0"/>
              <a:cs typeface="Amazon Ember" charset="0"/>
            </a:endParaRPr>
          </a:p>
          <a:p>
            <a:pPr algn="ctr" defTabSz="380985">
              <a:defRPr/>
            </a:pPr>
            <a:endParaRPr lang="en-US" sz="1500" dirty="0">
              <a:solidFill>
                <a:schemeClr val="tx1"/>
              </a:solidFill>
              <a:latin typeface="Amazon Ember" charset="0"/>
              <a:ea typeface="Amazon Ember" charset="0"/>
              <a:cs typeface="Amazon Ember" charset="0"/>
            </a:endParaRPr>
          </a:p>
          <a:p>
            <a:pPr algn="ctr" defTabSz="380985">
              <a:defRPr/>
            </a:pPr>
            <a:endParaRPr lang="en-US" sz="1500" dirty="0">
              <a:solidFill>
                <a:schemeClr val="tx1"/>
              </a:solidFill>
              <a:latin typeface="Amazon Ember" charset="0"/>
              <a:ea typeface="Amazon Ember" charset="0"/>
              <a:cs typeface="Amazon Ember" charset="0"/>
            </a:endParaRPr>
          </a:p>
          <a:p>
            <a:pPr algn="ctr" defTabSz="380985">
              <a:defRPr/>
            </a:pPr>
            <a:endParaRPr lang="en-US" sz="1500" dirty="0">
              <a:solidFill>
                <a:schemeClr val="tx1"/>
              </a:solidFill>
              <a:latin typeface="Amazon Ember" charset="0"/>
              <a:ea typeface="Amazon Ember" charset="0"/>
              <a:cs typeface="Amazon Ember" charset="0"/>
            </a:endParaRPr>
          </a:p>
          <a:p>
            <a:pPr algn="ctr" defTabSz="380985">
              <a:defRPr/>
            </a:pPr>
            <a:endParaRPr lang="en-US" sz="1500" dirty="0">
              <a:solidFill>
                <a:schemeClr val="tx1"/>
              </a:solidFill>
              <a:latin typeface="Amazon Ember" charset="0"/>
              <a:ea typeface="Amazon Ember" charset="0"/>
              <a:cs typeface="Amazon Ember" charset="0"/>
            </a:endParaRPr>
          </a:p>
          <a:p>
            <a:pPr algn="ctr" defTabSz="380985">
              <a:defRPr/>
            </a:pPr>
            <a:endParaRPr lang="en-US" sz="1500" dirty="0">
              <a:solidFill>
                <a:schemeClr val="tx1"/>
              </a:solidFill>
              <a:latin typeface="Amazon Ember" charset="0"/>
              <a:ea typeface="Amazon Ember" charset="0"/>
              <a:cs typeface="Amazon Ember" charset="0"/>
            </a:endParaRPr>
          </a:p>
          <a:p>
            <a:pPr algn="ctr" defTabSz="380985">
              <a:defRPr/>
            </a:pPr>
            <a:endParaRPr lang="en-US" sz="1500" dirty="0">
              <a:solidFill>
                <a:schemeClr val="tx1"/>
              </a:solidFill>
              <a:latin typeface="Amazon Ember" charset="0"/>
              <a:ea typeface="Amazon Ember" charset="0"/>
              <a:cs typeface="Amazon Ember" charset="0"/>
            </a:endParaRPr>
          </a:p>
          <a:p>
            <a:pPr algn="ctr" defTabSz="380985">
              <a:defRPr/>
            </a:pPr>
            <a:br>
              <a:rPr lang="en-US" sz="1500" dirty="0">
                <a:solidFill>
                  <a:schemeClr val="tx1"/>
                </a:solidFill>
                <a:latin typeface="Amazon Ember" charset="0"/>
                <a:ea typeface="Amazon Ember" charset="0"/>
                <a:cs typeface="Amazon Ember" charset="0"/>
              </a:rPr>
            </a:br>
            <a:r>
              <a:rPr lang="en-US" sz="2000" dirty="0">
                <a:solidFill>
                  <a:schemeClr val="tx1"/>
                </a:solidFill>
                <a:latin typeface="+mn-lt"/>
                <a:ea typeface="Amazon Ember" charset="0"/>
                <a:cs typeface="Amazon Ember" charset="0"/>
              </a:rPr>
              <a:t>Spiky workloads, </a:t>
            </a:r>
            <a:br>
              <a:rPr lang="en-US" sz="2000" dirty="0">
                <a:solidFill>
                  <a:schemeClr val="tx1"/>
                </a:solidFill>
                <a:latin typeface="+mn-lt"/>
                <a:ea typeface="Amazon Ember" charset="0"/>
                <a:cs typeface="Amazon Ember" charset="0"/>
              </a:rPr>
            </a:br>
            <a:r>
              <a:rPr lang="en-US" sz="2000" dirty="0">
                <a:solidFill>
                  <a:schemeClr val="tx1"/>
                </a:solidFill>
                <a:latin typeface="+mn-lt"/>
                <a:ea typeface="Amazon Ember" charset="0"/>
                <a:cs typeface="Amazon Ember" charset="0"/>
              </a:rPr>
              <a:t>workload experimentation</a:t>
            </a:r>
          </a:p>
          <a:p>
            <a:pPr algn="ctr" defTabSz="380985">
              <a:defRPr/>
            </a:pPr>
            <a:endParaRPr lang="en-US" sz="1500" dirty="0">
              <a:solidFill>
                <a:schemeClr val="tx1"/>
              </a:solidFill>
              <a:latin typeface="Amazon Ember" charset="0"/>
              <a:ea typeface="Amazon Ember" charset="0"/>
              <a:cs typeface="Amazon Ember" charset="0"/>
            </a:endParaRPr>
          </a:p>
        </p:txBody>
      </p:sp>
      <p:grpSp>
        <p:nvGrpSpPr>
          <p:cNvPr id="4" name="Group 3">
            <a:extLst>
              <a:ext uri="{FF2B5EF4-FFF2-40B4-BE49-F238E27FC236}">
                <a16:creationId xmlns:a16="http://schemas.microsoft.com/office/drawing/2014/main" id="{479D12E7-B192-E042-991D-DE2AF007A749}"/>
              </a:ext>
              <a:ext uri="{C183D7F6-B498-43B3-948B-1728B52AA6E4}">
                <adec:decorative xmlns:adec="http://schemas.microsoft.com/office/drawing/2017/decorative" val="1"/>
              </a:ext>
            </a:extLst>
          </p:cNvPr>
          <p:cNvGrpSpPr/>
          <p:nvPr/>
        </p:nvGrpSpPr>
        <p:grpSpPr>
          <a:xfrm>
            <a:off x="1527566" y="3273870"/>
            <a:ext cx="1749663" cy="1290508"/>
            <a:chOff x="1527566" y="3273870"/>
            <a:chExt cx="1749663" cy="1290508"/>
          </a:xfrm>
        </p:grpSpPr>
        <p:sp>
          <p:nvSpPr>
            <p:cNvPr id="83" name="Freeform 14">
              <a:extLst>
                <a:ext uri="{FF2B5EF4-FFF2-40B4-BE49-F238E27FC236}">
                  <a16:creationId xmlns:a16="http://schemas.microsoft.com/office/drawing/2014/main" id="{8EA5A8D9-4027-49B2-904A-833D3A8028B7}"/>
                </a:ext>
              </a:extLst>
            </p:cNvPr>
            <p:cNvSpPr>
              <a:spLocks/>
            </p:cNvSpPr>
            <p:nvPr/>
          </p:nvSpPr>
          <p:spPr bwMode="auto">
            <a:xfrm>
              <a:off x="1590818" y="3449910"/>
              <a:ext cx="1623158" cy="777684"/>
            </a:xfrm>
            <a:custGeom>
              <a:avLst/>
              <a:gdLst>
                <a:gd name="T0" fmla="*/ 221 w 221"/>
                <a:gd name="T1" fmla="*/ 64 h 96"/>
                <a:gd name="T2" fmla="*/ 195 w 221"/>
                <a:gd name="T3" fmla="*/ 64 h 96"/>
                <a:gd name="T4" fmla="*/ 183 w 221"/>
                <a:gd name="T5" fmla="*/ 53 h 96"/>
                <a:gd name="T6" fmla="*/ 183 w 221"/>
                <a:gd name="T7" fmla="*/ 7 h 96"/>
                <a:gd name="T8" fmla="*/ 177 w 221"/>
                <a:gd name="T9" fmla="*/ 0 h 96"/>
                <a:gd name="T10" fmla="*/ 171 w 221"/>
                <a:gd name="T11" fmla="*/ 2 h 96"/>
                <a:gd name="T12" fmla="*/ 169 w 221"/>
                <a:gd name="T13" fmla="*/ 7 h 96"/>
                <a:gd name="T14" fmla="*/ 169 w 221"/>
                <a:gd name="T15" fmla="*/ 26 h 96"/>
                <a:gd name="T16" fmla="*/ 155 w 221"/>
                <a:gd name="T17" fmla="*/ 40 h 96"/>
                <a:gd name="T18" fmla="*/ 144 w 221"/>
                <a:gd name="T19" fmla="*/ 37 h 96"/>
                <a:gd name="T20" fmla="*/ 139 w 221"/>
                <a:gd name="T21" fmla="*/ 26 h 96"/>
                <a:gd name="T22" fmla="*/ 139 w 221"/>
                <a:gd name="T23" fmla="*/ 7 h 96"/>
                <a:gd name="T24" fmla="*/ 132 w 221"/>
                <a:gd name="T25" fmla="*/ 0 h 96"/>
                <a:gd name="T26" fmla="*/ 127 w 221"/>
                <a:gd name="T27" fmla="*/ 2 h 96"/>
                <a:gd name="T28" fmla="*/ 125 w 221"/>
                <a:gd name="T29" fmla="*/ 7 h 96"/>
                <a:gd name="T30" fmla="*/ 125 w 221"/>
                <a:gd name="T31" fmla="*/ 81 h 96"/>
                <a:gd name="T32" fmla="*/ 111 w 221"/>
                <a:gd name="T33" fmla="*/ 96 h 96"/>
                <a:gd name="T34" fmla="*/ 109 w 221"/>
                <a:gd name="T35" fmla="*/ 96 h 96"/>
                <a:gd name="T36" fmla="*/ 99 w 221"/>
                <a:gd name="T37" fmla="*/ 92 h 96"/>
                <a:gd name="T38" fmla="*/ 94 w 221"/>
                <a:gd name="T39" fmla="*/ 82 h 96"/>
                <a:gd name="T40" fmla="*/ 94 w 221"/>
                <a:gd name="T41" fmla="*/ 19 h 96"/>
                <a:gd name="T42" fmla="*/ 88 w 221"/>
                <a:gd name="T43" fmla="*/ 12 h 96"/>
                <a:gd name="T44" fmla="*/ 83 w 221"/>
                <a:gd name="T45" fmla="*/ 14 h 96"/>
                <a:gd name="T46" fmla="*/ 80 w 221"/>
                <a:gd name="T47" fmla="*/ 19 h 96"/>
                <a:gd name="T48" fmla="*/ 80 w 221"/>
                <a:gd name="T49" fmla="*/ 55 h 96"/>
                <a:gd name="T50" fmla="*/ 67 w 221"/>
                <a:gd name="T51" fmla="*/ 70 h 96"/>
                <a:gd name="T52" fmla="*/ 55 w 221"/>
                <a:gd name="T53" fmla="*/ 66 h 96"/>
                <a:gd name="T54" fmla="*/ 50 w 221"/>
                <a:gd name="T55" fmla="*/ 56 h 96"/>
                <a:gd name="T56" fmla="*/ 50 w 221"/>
                <a:gd name="T57" fmla="*/ 42 h 96"/>
                <a:gd name="T58" fmla="*/ 44 w 221"/>
                <a:gd name="T59" fmla="*/ 35 h 96"/>
                <a:gd name="T60" fmla="*/ 38 w 221"/>
                <a:gd name="T61" fmla="*/ 36 h 96"/>
                <a:gd name="T62" fmla="*/ 36 w 221"/>
                <a:gd name="T63" fmla="*/ 41 h 96"/>
                <a:gd name="T64" fmla="*/ 36 w 221"/>
                <a:gd name="T65" fmla="*/ 57 h 96"/>
                <a:gd name="T66" fmla="*/ 24 w 221"/>
                <a:gd name="T67" fmla="*/ 68 h 96"/>
                <a:gd name="T68" fmla="*/ 0 w 221"/>
                <a:gd name="T69"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1" h="96">
                  <a:moveTo>
                    <a:pt x="221" y="64"/>
                  </a:moveTo>
                  <a:cubicBezTo>
                    <a:pt x="195" y="64"/>
                    <a:pt x="195" y="64"/>
                    <a:pt x="195" y="64"/>
                  </a:cubicBezTo>
                  <a:cubicBezTo>
                    <a:pt x="188" y="64"/>
                    <a:pt x="183" y="59"/>
                    <a:pt x="183" y="53"/>
                  </a:cubicBezTo>
                  <a:cubicBezTo>
                    <a:pt x="183" y="7"/>
                    <a:pt x="183" y="7"/>
                    <a:pt x="183" y="7"/>
                  </a:cubicBezTo>
                  <a:cubicBezTo>
                    <a:pt x="183" y="4"/>
                    <a:pt x="180" y="1"/>
                    <a:pt x="177" y="0"/>
                  </a:cubicBezTo>
                  <a:cubicBezTo>
                    <a:pt x="175" y="0"/>
                    <a:pt x="173" y="1"/>
                    <a:pt x="171" y="2"/>
                  </a:cubicBezTo>
                  <a:cubicBezTo>
                    <a:pt x="170" y="3"/>
                    <a:pt x="169" y="5"/>
                    <a:pt x="169" y="7"/>
                  </a:cubicBezTo>
                  <a:cubicBezTo>
                    <a:pt x="169" y="26"/>
                    <a:pt x="169" y="26"/>
                    <a:pt x="169" y="26"/>
                  </a:cubicBezTo>
                  <a:cubicBezTo>
                    <a:pt x="169" y="33"/>
                    <a:pt x="163" y="40"/>
                    <a:pt x="155" y="40"/>
                  </a:cubicBezTo>
                  <a:cubicBezTo>
                    <a:pt x="151" y="41"/>
                    <a:pt x="147" y="39"/>
                    <a:pt x="144" y="37"/>
                  </a:cubicBezTo>
                  <a:cubicBezTo>
                    <a:pt x="140" y="34"/>
                    <a:pt x="139" y="30"/>
                    <a:pt x="139" y="26"/>
                  </a:cubicBezTo>
                  <a:cubicBezTo>
                    <a:pt x="139" y="7"/>
                    <a:pt x="139" y="7"/>
                    <a:pt x="139" y="7"/>
                  </a:cubicBezTo>
                  <a:cubicBezTo>
                    <a:pt x="139" y="4"/>
                    <a:pt x="136" y="1"/>
                    <a:pt x="132" y="0"/>
                  </a:cubicBezTo>
                  <a:cubicBezTo>
                    <a:pt x="130" y="0"/>
                    <a:pt x="128" y="1"/>
                    <a:pt x="127" y="2"/>
                  </a:cubicBezTo>
                  <a:cubicBezTo>
                    <a:pt x="125" y="3"/>
                    <a:pt x="125" y="5"/>
                    <a:pt x="125" y="7"/>
                  </a:cubicBezTo>
                  <a:cubicBezTo>
                    <a:pt x="125" y="81"/>
                    <a:pt x="125" y="81"/>
                    <a:pt x="125" y="81"/>
                  </a:cubicBezTo>
                  <a:cubicBezTo>
                    <a:pt x="125" y="89"/>
                    <a:pt x="119" y="95"/>
                    <a:pt x="111" y="96"/>
                  </a:cubicBezTo>
                  <a:cubicBezTo>
                    <a:pt x="110" y="96"/>
                    <a:pt x="110" y="96"/>
                    <a:pt x="109" y="96"/>
                  </a:cubicBezTo>
                  <a:cubicBezTo>
                    <a:pt x="106" y="96"/>
                    <a:pt x="102" y="95"/>
                    <a:pt x="99" y="92"/>
                  </a:cubicBezTo>
                  <a:cubicBezTo>
                    <a:pt x="96" y="90"/>
                    <a:pt x="94" y="86"/>
                    <a:pt x="94" y="82"/>
                  </a:cubicBezTo>
                  <a:cubicBezTo>
                    <a:pt x="94" y="19"/>
                    <a:pt x="94" y="19"/>
                    <a:pt x="94" y="19"/>
                  </a:cubicBezTo>
                  <a:cubicBezTo>
                    <a:pt x="94" y="16"/>
                    <a:pt x="92" y="12"/>
                    <a:pt x="88" y="12"/>
                  </a:cubicBezTo>
                  <a:cubicBezTo>
                    <a:pt x="86" y="12"/>
                    <a:pt x="84" y="13"/>
                    <a:pt x="83" y="14"/>
                  </a:cubicBezTo>
                  <a:cubicBezTo>
                    <a:pt x="81" y="15"/>
                    <a:pt x="80" y="17"/>
                    <a:pt x="80" y="19"/>
                  </a:cubicBezTo>
                  <a:cubicBezTo>
                    <a:pt x="80" y="55"/>
                    <a:pt x="80" y="55"/>
                    <a:pt x="80" y="55"/>
                  </a:cubicBezTo>
                  <a:cubicBezTo>
                    <a:pt x="80" y="63"/>
                    <a:pt x="74" y="69"/>
                    <a:pt x="67" y="70"/>
                  </a:cubicBezTo>
                  <a:cubicBezTo>
                    <a:pt x="62" y="70"/>
                    <a:pt x="58" y="69"/>
                    <a:pt x="55" y="66"/>
                  </a:cubicBezTo>
                  <a:cubicBezTo>
                    <a:pt x="52" y="64"/>
                    <a:pt x="50" y="60"/>
                    <a:pt x="50" y="56"/>
                  </a:cubicBezTo>
                  <a:cubicBezTo>
                    <a:pt x="50" y="42"/>
                    <a:pt x="50" y="42"/>
                    <a:pt x="50" y="42"/>
                  </a:cubicBezTo>
                  <a:cubicBezTo>
                    <a:pt x="50" y="38"/>
                    <a:pt x="47" y="35"/>
                    <a:pt x="44" y="35"/>
                  </a:cubicBezTo>
                  <a:cubicBezTo>
                    <a:pt x="42" y="34"/>
                    <a:pt x="40" y="35"/>
                    <a:pt x="38" y="36"/>
                  </a:cubicBezTo>
                  <a:cubicBezTo>
                    <a:pt x="37" y="38"/>
                    <a:pt x="36" y="39"/>
                    <a:pt x="36" y="41"/>
                  </a:cubicBezTo>
                  <a:cubicBezTo>
                    <a:pt x="36" y="57"/>
                    <a:pt x="36" y="57"/>
                    <a:pt x="36" y="57"/>
                  </a:cubicBezTo>
                  <a:cubicBezTo>
                    <a:pt x="36" y="63"/>
                    <a:pt x="31" y="68"/>
                    <a:pt x="24" y="68"/>
                  </a:cubicBezTo>
                  <a:cubicBezTo>
                    <a:pt x="0" y="68"/>
                    <a:pt x="0" y="68"/>
                    <a:pt x="0" y="68"/>
                  </a:cubicBezTo>
                </a:path>
              </a:pathLst>
            </a:custGeom>
            <a:ln w="19050">
              <a:solidFill>
                <a:srgbClr val="527FFF"/>
              </a:solidFill>
              <a:headEnd type="arrow" w="lg" len="med"/>
              <a:tailEnd/>
            </a:ln>
            <a:extLst>
              <a:ext uri="{909E8E84-426E-40DD-AFC4-6F175D3DCCD1}">
                <a14:hiddenFill xmlns:a14="http://schemas.microsoft.com/office/drawing/2010/main">
                  <a:solidFill>
                    <a:srgbClr val="FFFFFF"/>
                  </a:solidFill>
                </a14:hiddenFill>
              </a:ext>
            </a:extLst>
          </p:spPr>
          <p:style>
            <a:lnRef idx="1">
              <a:schemeClr val="accent6"/>
            </a:lnRef>
            <a:fillRef idx="0">
              <a:schemeClr val="accent6"/>
            </a:fillRef>
            <a:effectRef idx="0">
              <a:schemeClr val="accent6"/>
            </a:effectRef>
            <a:fontRef idx="minor">
              <a:schemeClr val="tx1"/>
            </a:fontRef>
          </p:style>
          <p:txBody>
            <a:bodyPr vert="horz" wrap="square" lIns="121888" tIns="60944" rIns="121888" bIns="60944" numCol="1" anchor="t" anchorCtr="0" compatLnSpc="1">
              <a:prstTxWarp prst="textNoShape">
                <a:avLst/>
              </a:prstTxWarp>
            </a:bodyPr>
            <a:lstStyle/>
            <a:p>
              <a:pPr defTabSz="609576">
                <a:defRPr/>
              </a:pPr>
              <a:endParaRPr lang="en-US" sz="3198" dirty="0">
                <a:latin typeface="Arial"/>
              </a:endParaRPr>
            </a:p>
          </p:txBody>
        </p:sp>
        <p:sp>
          <p:nvSpPr>
            <p:cNvPr id="10" name="Graphic 4">
              <a:extLst>
                <a:ext uri="{FF2B5EF4-FFF2-40B4-BE49-F238E27FC236}">
                  <a16:creationId xmlns:a16="http://schemas.microsoft.com/office/drawing/2014/main" id="{C51199ED-F2D3-40C7-9881-61D4473CD66B}"/>
                </a:ext>
              </a:extLst>
            </p:cNvPr>
            <p:cNvSpPr/>
            <p:nvPr/>
          </p:nvSpPr>
          <p:spPr>
            <a:xfrm>
              <a:off x="1527566" y="3273870"/>
              <a:ext cx="1749663" cy="1290508"/>
            </a:xfrm>
            <a:custGeom>
              <a:avLst/>
              <a:gdLst>
                <a:gd name="connsiteX0" fmla="*/ 2099596 w 2099595"/>
                <a:gd name="connsiteY0" fmla="*/ 2090452 h 2090451"/>
                <a:gd name="connsiteX1" fmla="*/ 0 w 2099595"/>
                <a:gd name="connsiteY1" fmla="*/ 2090452 h 2090451"/>
                <a:gd name="connsiteX2" fmla="*/ 0 w 2099595"/>
                <a:gd name="connsiteY2" fmla="*/ 0 h 2090451"/>
                <a:gd name="connsiteX3" fmla="*/ 0 w 2099595"/>
                <a:gd name="connsiteY3" fmla="*/ 0 h 2090451"/>
              </a:gdLst>
              <a:ahLst/>
              <a:cxnLst>
                <a:cxn ang="0">
                  <a:pos x="connsiteX0" y="connsiteY0"/>
                </a:cxn>
                <a:cxn ang="0">
                  <a:pos x="connsiteX1" y="connsiteY1"/>
                </a:cxn>
                <a:cxn ang="0">
                  <a:pos x="connsiteX2" y="connsiteY2"/>
                </a:cxn>
                <a:cxn ang="0">
                  <a:pos x="connsiteX3" y="connsiteY3"/>
                </a:cxn>
              </a:cxnLst>
              <a:rect l="l" t="t" r="r" b="b"/>
              <a:pathLst>
                <a:path w="2099595" h="2090451">
                  <a:moveTo>
                    <a:pt x="2099596" y="2090452"/>
                  </a:moveTo>
                  <a:lnTo>
                    <a:pt x="0" y="2090452"/>
                  </a:lnTo>
                  <a:lnTo>
                    <a:pt x="0" y="0"/>
                  </a:lnTo>
                  <a:lnTo>
                    <a:pt x="0" y="0"/>
                  </a:lnTo>
                </a:path>
              </a:pathLst>
            </a:custGeom>
            <a:noFill/>
            <a:ln w="19050" cap="flat">
              <a:solidFill>
                <a:schemeClr val="tx1"/>
              </a:solidFill>
              <a:prstDash val="solid"/>
              <a:round/>
            </a:ln>
          </p:spPr>
          <p:txBody>
            <a:bodyPr rtlCol="0" anchor="ctr"/>
            <a:lstStyle/>
            <a:p>
              <a:pPr defTabSz="914307"/>
              <a:endParaRPr lang="en-US" sz="1765" dirty="0">
                <a:latin typeface="Amazon Ember"/>
              </a:endParaRPr>
            </a:p>
          </p:txBody>
        </p:sp>
      </p:grpSp>
      <p:cxnSp>
        <p:nvCxnSpPr>
          <p:cNvPr id="16" name="Straight Connector 15">
            <a:extLst>
              <a:ext uri="{FF2B5EF4-FFF2-40B4-BE49-F238E27FC236}">
                <a16:creationId xmlns:a16="http://schemas.microsoft.com/office/drawing/2014/main" id="{F5764423-E5B5-42D6-B390-4FF7223B12F2}"/>
              </a:ext>
              <a:ext uri="{C183D7F6-B498-43B3-948B-1728B52AA6E4}">
                <adec:decorative xmlns:adec="http://schemas.microsoft.com/office/drawing/2017/decorative" val="1"/>
              </a:ext>
            </a:extLst>
          </p:cNvPr>
          <p:cNvCxnSpPr/>
          <p:nvPr/>
        </p:nvCxnSpPr>
        <p:spPr>
          <a:xfrm>
            <a:off x="4281943" y="1359540"/>
            <a:ext cx="0" cy="4544840"/>
          </a:xfrm>
          <a:prstGeom prst="line">
            <a:avLst/>
          </a:prstGeom>
          <a:ln w="28575">
            <a:solidFill>
              <a:schemeClr val="bg1">
                <a:lumMod val="50000"/>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Content Placeholder 5"/>
          <p:cNvSpPr txBox="1">
            <a:spLocks/>
          </p:cNvSpPr>
          <p:nvPr/>
        </p:nvSpPr>
        <p:spPr>
          <a:xfrm>
            <a:off x="4580615" y="1432111"/>
            <a:ext cx="3266677" cy="4472268"/>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380985">
              <a:spcAft>
                <a:spcPts val="1600"/>
              </a:spcAft>
              <a:defRPr/>
            </a:pPr>
            <a:r>
              <a:rPr lang="en-US" dirty="0">
                <a:solidFill>
                  <a:schemeClr val="tx1"/>
                </a:solidFill>
                <a:latin typeface="Amazon Ember" charset="0"/>
                <a:ea typeface="Amazon Ember" charset="0"/>
                <a:cs typeface="Amazon Ember" charset="0"/>
              </a:rPr>
              <a:t>Reserved Instances</a:t>
            </a:r>
          </a:p>
          <a:p>
            <a:pPr algn="ctr" defTabSz="380985">
              <a:defRPr/>
            </a:pPr>
            <a:r>
              <a:rPr lang="en-US" sz="1600" dirty="0">
                <a:solidFill>
                  <a:schemeClr val="tx1"/>
                </a:solidFill>
                <a:latin typeface="+mn-lt"/>
                <a:ea typeface="Amazon Ember" charset="0"/>
                <a:cs typeface="Amazon Ember" charset="0"/>
              </a:rPr>
              <a:t>Make a </a:t>
            </a:r>
            <a:r>
              <a:rPr lang="en-US" sz="1600"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1-year or 3-year commitment </a:t>
            </a:r>
            <a:r>
              <a:rPr lang="en-US" sz="1600" dirty="0">
                <a:solidFill>
                  <a:schemeClr val="tx1"/>
                </a:solidFill>
                <a:latin typeface="+mn-lt"/>
                <a:ea typeface="Amazon Ember" charset="0"/>
                <a:cs typeface="Amazon Ember" charset="0"/>
              </a:rPr>
              <a:t>and receive a </a:t>
            </a:r>
            <a:r>
              <a:rPr lang="en-US" sz="1600"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significant discount</a:t>
            </a:r>
            <a:r>
              <a:rPr lang="en-US" sz="1600" b="1" dirty="0">
                <a:solidFill>
                  <a:schemeClr val="tx1"/>
                </a:solidFill>
                <a:latin typeface="+mn-lt"/>
                <a:ea typeface="Amazon Ember" charset="0"/>
                <a:cs typeface="Amazon Ember" charset="0"/>
              </a:rPr>
              <a:t> </a:t>
            </a:r>
            <a:r>
              <a:rPr lang="en-US" sz="1600" dirty="0">
                <a:solidFill>
                  <a:schemeClr val="tx1"/>
                </a:solidFill>
                <a:latin typeface="+mn-lt"/>
                <a:ea typeface="Amazon Ember" charset="0"/>
                <a:cs typeface="Amazon Ember" charset="0"/>
              </a:rPr>
              <a:t>off on-demand prices</a:t>
            </a:r>
            <a:r>
              <a:rPr lang="en-US" sz="1400" dirty="0">
                <a:solidFill>
                  <a:schemeClr val="tx1"/>
                </a:solidFill>
                <a:ea typeface="Amazon Ember" panose="020B0603020204020204" pitchFamily="34" charset="0"/>
                <a:cs typeface="Amazon Ember" panose="020B0603020204020204" pitchFamily="34" charset="0"/>
              </a:rPr>
              <a:t>.</a:t>
            </a:r>
            <a:br>
              <a:rPr lang="en-US" sz="1500" dirty="0">
                <a:solidFill>
                  <a:schemeClr val="tx1"/>
                </a:solidFill>
                <a:latin typeface="Amazon Ember" charset="0"/>
                <a:ea typeface="Amazon Ember" charset="0"/>
                <a:cs typeface="Amazon Ember" charset="0"/>
              </a:rPr>
            </a:br>
            <a:endParaRPr lang="en-US" sz="1500" dirty="0">
              <a:solidFill>
                <a:schemeClr val="tx1"/>
              </a:solidFill>
              <a:latin typeface="Amazon Ember" charset="0"/>
              <a:ea typeface="Amazon Ember" charset="0"/>
              <a:cs typeface="Amazon Ember" charset="0"/>
            </a:endParaRPr>
          </a:p>
          <a:p>
            <a:pPr algn="ctr" defTabSz="380985">
              <a:defRPr/>
            </a:pPr>
            <a:endParaRPr lang="en-US" sz="1500" dirty="0">
              <a:solidFill>
                <a:schemeClr val="tx1"/>
              </a:solidFill>
              <a:latin typeface="Amazon Ember" charset="0"/>
              <a:ea typeface="Amazon Ember" charset="0"/>
              <a:cs typeface="Amazon Ember" charset="0"/>
            </a:endParaRPr>
          </a:p>
          <a:p>
            <a:pPr algn="ctr" defTabSz="380985">
              <a:defRPr/>
            </a:pPr>
            <a:endParaRPr lang="en-US" sz="1500" dirty="0">
              <a:solidFill>
                <a:schemeClr val="tx1"/>
              </a:solidFill>
              <a:latin typeface="Amazon Ember" charset="0"/>
              <a:ea typeface="Amazon Ember" charset="0"/>
              <a:cs typeface="Amazon Ember" charset="0"/>
            </a:endParaRPr>
          </a:p>
          <a:p>
            <a:pPr algn="ctr" defTabSz="380985">
              <a:defRPr/>
            </a:pPr>
            <a:endParaRPr lang="en-US" sz="1500" dirty="0">
              <a:solidFill>
                <a:schemeClr val="tx1"/>
              </a:solidFill>
              <a:latin typeface="Amazon Ember" charset="0"/>
              <a:ea typeface="Amazon Ember" charset="0"/>
              <a:cs typeface="Amazon Ember" charset="0"/>
            </a:endParaRPr>
          </a:p>
          <a:p>
            <a:pPr algn="ctr" defTabSz="380985">
              <a:defRPr/>
            </a:pPr>
            <a:endParaRPr lang="en-US" sz="1500" dirty="0">
              <a:solidFill>
                <a:schemeClr val="tx1"/>
              </a:solidFill>
              <a:latin typeface="Amazon Ember" charset="0"/>
              <a:ea typeface="Amazon Ember" charset="0"/>
              <a:cs typeface="Amazon Ember" charset="0"/>
            </a:endParaRPr>
          </a:p>
          <a:p>
            <a:pPr algn="ctr" defTabSz="380985">
              <a:defRPr/>
            </a:pPr>
            <a:br>
              <a:rPr lang="en-US" sz="1500" dirty="0">
                <a:solidFill>
                  <a:schemeClr val="tx1"/>
                </a:solidFill>
                <a:latin typeface="Amazon Ember" charset="0"/>
                <a:ea typeface="Amazon Ember" charset="0"/>
                <a:cs typeface="Amazon Ember" charset="0"/>
              </a:rPr>
            </a:br>
            <a:endParaRPr lang="en-US" sz="1500" dirty="0">
              <a:solidFill>
                <a:schemeClr val="tx1"/>
              </a:solidFill>
              <a:latin typeface="Amazon Ember" charset="0"/>
              <a:ea typeface="Amazon Ember" charset="0"/>
              <a:cs typeface="Amazon Ember" charset="0"/>
            </a:endParaRPr>
          </a:p>
          <a:p>
            <a:pPr algn="ctr" defTabSz="380985">
              <a:defRPr/>
            </a:pPr>
            <a:r>
              <a:rPr lang="en-US" sz="2000" dirty="0">
                <a:solidFill>
                  <a:schemeClr val="tx1"/>
                </a:solidFill>
                <a:latin typeface="+mn-lt"/>
                <a:ea typeface="Amazon Ember" charset="0"/>
                <a:cs typeface="Amazon Ember" charset="0"/>
              </a:rPr>
              <a:t>Committed and </a:t>
            </a:r>
            <a:br>
              <a:rPr lang="en-US" sz="2000" dirty="0">
                <a:solidFill>
                  <a:schemeClr val="tx1"/>
                </a:solidFill>
                <a:latin typeface="+mn-lt"/>
                <a:ea typeface="Amazon Ember" charset="0"/>
                <a:cs typeface="Amazon Ember" charset="0"/>
              </a:rPr>
            </a:br>
            <a:r>
              <a:rPr lang="en-US" sz="2000" dirty="0">
                <a:solidFill>
                  <a:schemeClr val="tx1"/>
                </a:solidFill>
                <a:latin typeface="+mn-lt"/>
                <a:ea typeface="Amazon Ember" charset="0"/>
                <a:cs typeface="Amazon Ember" charset="0"/>
              </a:rPr>
              <a:t>steady-state workloads</a:t>
            </a:r>
          </a:p>
          <a:p>
            <a:pPr algn="ctr" defTabSz="380985">
              <a:defRPr/>
            </a:pPr>
            <a:endParaRPr lang="en-US" sz="1667" dirty="0">
              <a:solidFill>
                <a:schemeClr val="tx1"/>
              </a:solidFill>
              <a:latin typeface="Amazon Ember" charset="0"/>
              <a:ea typeface="Amazon Ember" charset="0"/>
              <a:cs typeface="Amazon Ember" charset="0"/>
            </a:endParaRPr>
          </a:p>
        </p:txBody>
      </p:sp>
      <p:grpSp>
        <p:nvGrpSpPr>
          <p:cNvPr id="12" name="Group 11">
            <a:extLst>
              <a:ext uri="{FF2B5EF4-FFF2-40B4-BE49-F238E27FC236}">
                <a16:creationId xmlns:a16="http://schemas.microsoft.com/office/drawing/2014/main" id="{5067D01F-4230-4CC6-81FF-3DFE4293B1E3}"/>
              </a:ext>
              <a:ext uri="{C183D7F6-B498-43B3-948B-1728B52AA6E4}">
                <adec:decorative xmlns:adec="http://schemas.microsoft.com/office/drawing/2017/decorative" val="1"/>
              </a:ext>
            </a:extLst>
          </p:cNvPr>
          <p:cNvGrpSpPr/>
          <p:nvPr/>
        </p:nvGrpSpPr>
        <p:grpSpPr>
          <a:xfrm>
            <a:off x="5327873" y="3273870"/>
            <a:ext cx="1749663" cy="1290508"/>
            <a:chOff x="4447416" y="3575284"/>
            <a:chExt cx="2099595" cy="1548610"/>
          </a:xfrm>
        </p:grpSpPr>
        <p:grpSp>
          <p:nvGrpSpPr>
            <p:cNvPr id="78" name="Group 16">
              <a:extLst>
                <a:ext uri="{FF2B5EF4-FFF2-40B4-BE49-F238E27FC236}">
                  <a16:creationId xmlns:a16="http://schemas.microsoft.com/office/drawing/2014/main" id="{DCC3FE05-5877-48ED-ABD2-AEBBFE077D5F}"/>
                </a:ext>
              </a:extLst>
            </p:cNvPr>
            <p:cNvGrpSpPr>
              <a:grpSpLocks noChangeAspect="1"/>
            </p:cNvGrpSpPr>
            <p:nvPr/>
          </p:nvGrpSpPr>
          <p:grpSpPr bwMode="auto">
            <a:xfrm>
              <a:off x="4581504" y="4076035"/>
              <a:ext cx="1828821" cy="906686"/>
              <a:chOff x="3823" y="869"/>
              <a:chExt cx="368" cy="210"/>
            </a:xfrm>
          </p:grpSpPr>
          <p:sp>
            <p:nvSpPr>
              <p:cNvPr id="79" name="Rectangle 18">
                <a:extLst>
                  <a:ext uri="{FF2B5EF4-FFF2-40B4-BE49-F238E27FC236}">
                    <a16:creationId xmlns:a16="http://schemas.microsoft.com/office/drawing/2014/main" id="{929EBD2D-5392-4AC6-A3D8-B1A2C7AFBD1C}"/>
                  </a:ext>
                </a:extLst>
              </p:cNvPr>
              <p:cNvSpPr>
                <a:spLocks noChangeArrowheads="1"/>
              </p:cNvSpPr>
              <p:nvPr/>
            </p:nvSpPr>
            <p:spPr bwMode="auto">
              <a:xfrm>
                <a:off x="3823" y="999"/>
                <a:ext cx="92" cy="80"/>
              </a:xfrm>
              <a:prstGeom prst="rect">
                <a:avLst/>
              </a:pr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pPr defTabSz="914307">
                  <a:defRPr/>
                </a:pPr>
                <a:endParaRPr lang="en-US" sz="2824" dirty="0">
                  <a:latin typeface="Amazon Ember"/>
                </a:endParaRPr>
              </a:p>
            </p:txBody>
          </p:sp>
          <p:sp>
            <p:nvSpPr>
              <p:cNvPr id="80" name="Rectangle 19">
                <a:extLst>
                  <a:ext uri="{FF2B5EF4-FFF2-40B4-BE49-F238E27FC236}">
                    <a16:creationId xmlns:a16="http://schemas.microsoft.com/office/drawing/2014/main" id="{B4014A0B-7F3F-4A01-9544-E07E4FE47442}"/>
                  </a:ext>
                </a:extLst>
              </p:cNvPr>
              <p:cNvSpPr>
                <a:spLocks noChangeArrowheads="1"/>
              </p:cNvSpPr>
              <p:nvPr/>
            </p:nvSpPr>
            <p:spPr bwMode="auto">
              <a:xfrm>
                <a:off x="3958" y="956"/>
                <a:ext cx="95" cy="123"/>
              </a:xfrm>
              <a:prstGeom prst="rect">
                <a:avLst/>
              </a:pr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pPr defTabSz="914307">
                  <a:defRPr/>
                </a:pPr>
                <a:endParaRPr lang="en-US" sz="2824" dirty="0">
                  <a:latin typeface="Amazon Ember"/>
                </a:endParaRPr>
              </a:p>
            </p:txBody>
          </p:sp>
          <p:sp>
            <p:nvSpPr>
              <p:cNvPr id="81" name="Rectangle 20">
                <a:extLst>
                  <a:ext uri="{FF2B5EF4-FFF2-40B4-BE49-F238E27FC236}">
                    <a16:creationId xmlns:a16="http://schemas.microsoft.com/office/drawing/2014/main" id="{3D653700-B33E-4004-8BD5-26371945E240}"/>
                  </a:ext>
                </a:extLst>
              </p:cNvPr>
              <p:cNvSpPr>
                <a:spLocks noChangeArrowheads="1"/>
              </p:cNvSpPr>
              <p:nvPr/>
            </p:nvSpPr>
            <p:spPr bwMode="auto">
              <a:xfrm>
                <a:off x="4096" y="929"/>
                <a:ext cx="95" cy="150"/>
              </a:xfrm>
              <a:prstGeom prst="rect">
                <a:avLst/>
              </a:pr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pPr defTabSz="914307">
                  <a:defRPr/>
                </a:pPr>
                <a:endParaRPr lang="en-US" sz="2824" dirty="0">
                  <a:latin typeface="Amazon Ember"/>
                </a:endParaRPr>
              </a:p>
            </p:txBody>
          </p:sp>
          <p:sp>
            <p:nvSpPr>
              <p:cNvPr id="82" name="Freeform 21">
                <a:extLst>
                  <a:ext uri="{FF2B5EF4-FFF2-40B4-BE49-F238E27FC236}">
                    <a16:creationId xmlns:a16="http://schemas.microsoft.com/office/drawing/2014/main" id="{2185E16D-FF41-49CD-AB78-49A287E32FC6}"/>
                  </a:ext>
                </a:extLst>
              </p:cNvPr>
              <p:cNvSpPr>
                <a:spLocks/>
              </p:cNvSpPr>
              <p:nvPr/>
            </p:nvSpPr>
            <p:spPr bwMode="auto">
              <a:xfrm>
                <a:off x="3823" y="869"/>
                <a:ext cx="346" cy="79"/>
              </a:xfrm>
              <a:custGeom>
                <a:avLst/>
                <a:gdLst>
                  <a:gd name="T0" fmla="*/ 0 w 346"/>
                  <a:gd name="T1" fmla="*/ 79 h 79"/>
                  <a:gd name="T2" fmla="*/ 92 w 346"/>
                  <a:gd name="T3" fmla="*/ 79 h 79"/>
                  <a:gd name="T4" fmla="*/ 111 w 346"/>
                  <a:gd name="T5" fmla="*/ 43 h 79"/>
                  <a:gd name="T6" fmla="*/ 220 w 346"/>
                  <a:gd name="T7" fmla="*/ 43 h 79"/>
                  <a:gd name="T8" fmla="*/ 256 w 346"/>
                  <a:gd name="T9" fmla="*/ 0 h 79"/>
                  <a:gd name="T10" fmla="*/ 346 w 346"/>
                  <a:gd name="T11" fmla="*/ 0 h 79"/>
                </a:gdLst>
                <a:ahLst/>
                <a:cxnLst>
                  <a:cxn ang="0">
                    <a:pos x="T0" y="T1"/>
                  </a:cxn>
                  <a:cxn ang="0">
                    <a:pos x="T2" y="T3"/>
                  </a:cxn>
                  <a:cxn ang="0">
                    <a:pos x="T4" y="T5"/>
                  </a:cxn>
                  <a:cxn ang="0">
                    <a:pos x="T6" y="T7"/>
                  </a:cxn>
                  <a:cxn ang="0">
                    <a:pos x="T8" y="T9"/>
                  </a:cxn>
                  <a:cxn ang="0">
                    <a:pos x="T10" y="T11"/>
                  </a:cxn>
                </a:cxnLst>
                <a:rect l="0" t="0" r="r" b="b"/>
                <a:pathLst>
                  <a:path w="346" h="79">
                    <a:moveTo>
                      <a:pt x="0" y="79"/>
                    </a:moveTo>
                    <a:lnTo>
                      <a:pt x="92" y="79"/>
                    </a:lnTo>
                    <a:lnTo>
                      <a:pt x="111" y="43"/>
                    </a:lnTo>
                    <a:lnTo>
                      <a:pt x="220" y="43"/>
                    </a:lnTo>
                    <a:lnTo>
                      <a:pt x="256" y="0"/>
                    </a:lnTo>
                    <a:lnTo>
                      <a:pt x="346" y="0"/>
                    </a:lnTo>
                  </a:path>
                </a:pathLst>
              </a:custGeom>
              <a:ln w="19050">
                <a:solidFill>
                  <a:srgbClr val="527FFF"/>
                </a:solidFill>
                <a:headEnd type="none" w="med" len="sm"/>
                <a:tailEnd type="arrow" w="lg" len="med"/>
              </a:ln>
              <a:extLst>
                <a:ext uri="{909E8E84-426E-40DD-AFC4-6F175D3DCCD1}">
                  <a14:hiddenFill xmlns:a14="http://schemas.microsoft.com/office/drawing/2010/main">
                    <a:solidFill>
                      <a:srgbClr val="FFFFFF"/>
                    </a:solidFill>
                  </a14:hiddenFill>
                </a:ext>
              </a:extLst>
            </p:spPr>
            <p:style>
              <a:lnRef idx="1">
                <a:schemeClr val="accent6"/>
              </a:lnRef>
              <a:fillRef idx="0">
                <a:schemeClr val="accent6"/>
              </a:fillRef>
              <a:effectRef idx="0">
                <a:schemeClr val="accent6"/>
              </a:effectRef>
              <a:fontRef idx="minor">
                <a:schemeClr val="tx1"/>
              </a:fontRef>
            </p:style>
            <p:txBody>
              <a:bodyPr vert="horz" wrap="square" lIns="121920" tIns="60960" rIns="121920" bIns="60960" numCol="1" anchor="t" anchorCtr="0" compatLnSpc="1">
                <a:prstTxWarp prst="textNoShape">
                  <a:avLst/>
                </a:prstTxWarp>
              </a:bodyPr>
              <a:lstStyle/>
              <a:p>
                <a:pPr defTabSz="914307">
                  <a:defRPr/>
                </a:pPr>
                <a:endParaRPr lang="en-US" sz="2824" dirty="0">
                  <a:latin typeface="Amazon Ember"/>
                </a:endParaRPr>
              </a:p>
            </p:txBody>
          </p:sp>
        </p:grpSp>
        <p:sp>
          <p:nvSpPr>
            <p:cNvPr id="50" name="Graphic 4">
              <a:extLst>
                <a:ext uri="{FF2B5EF4-FFF2-40B4-BE49-F238E27FC236}">
                  <a16:creationId xmlns:a16="http://schemas.microsoft.com/office/drawing/2014/main" id="{BC3A52E2-E42E-4A52-A8EB-0D7EBC8A2C45}"/>
                </a:ext>
              </a:extLst>
            </p:cNvPr>
            <p:cNvSpPr/>
            <p:nvPr/>
          </p:nvSpPr>
          <p:spPr>
            <a:xfrm>
              <a:off x="4447416" y="3575284"/>
              <a:ext cx="2099595" cy="1548610"/>
            </a:xfrm>
            <a:custGeom>
              <a:avLst/>
              <a:gdLst>
                <a:gd name="connsiteX0" fmla="*/ 2099596 w 2099595"/>
                <a:gd name="connsiteY0" fmla="*/ 2090452 h 2090451"/>
                <a:gd name="connsiteX1" fmla="*/ 0 w 2099595"/>
                <a:gd name="connsiteY1" fmla="*/ 2090452 h 2090451"/>
                <a:gd name="connsiteX2" fmla="*/ 0 w 2099595"/>
                <a:gd name="connsiteY2" fmla="*/ 0 h 2090451"/>
                <a:gd name="connsiteX3" fmla="*/ 0 w 2099595"/>
                <a:gd name="connsiteY3" fmla="*/ 0 h 2090451"/>
              </a:gdLst>
              <a:ahLst/>
              <a:cxnLst>
                <a:cxn ang="0">
                  <a:pos x="connsiteX0" y="connsiteY0"/>
                </a:cxn>
                <a:cxn ang="0">
                  <a:pos x="connsiteX1" y="connsiteY1"/>
                </a:cxn>
                <a:cxn ang="0">
                  <a:pos x="connsiteX2" y="connsiteY2"/>
                </a:cxn>
                <a:cxn ang="0">
                  <a:pos x="connsiteX3" y="connsiteY3"/>
                </a:cxn>
              </a:cxnLst>
              <a:rect l="l" t="t" r="r" b="b"/>
              <a:pathLst>
                <a:path w="2099595" h="2090451">
                  <a:moveTo>
                    <a:pt x="2099596" y="2090452"/>
                  </a:moveTo>
                  <a:lnTo>
                    <a:pt x="0" y="2090452"/>
                  </a:lnTo>
                  <a:lnTo>
                    <a:pt x="0" y="0"/>
                  </a:lnTo>
                  <a:lnTo>
                    <a:pt x="0" y="0"/>
                  </a:lnTo>
                </a:path>
              </a:pathLst>
            </a:custGeom>
            <a:noFill/>
            <a:ln w="19050" cap="flat">
              <a:solidFill>
                <a:schemeClr val="tx1"/>
              </a:solidFill>
              <a:prstDash val="solid"/>
              <a:round/>
            </a:ln>
          </p:spPr>
          <p:txBody>
            <a:bodyPr rtlCol="0" anchor="ctr"/>
            <a:lstStyle/>
            <a:p>
              <a:pPr defTabSz="914307"/>
              <a:endParaRPr lang="en-US" sz="1765" dirty="0">
                <a:latin typeface="Amazon Ember"/>
              </a:endParaRPr>
            </a:p>
          </p:txBody>
        </p:sp>
      </p:grpSp>
      <p:cxnSp>
        <p:nvCxnSpPr>
          <p:cNvPr id="35" name="Straight Connector 34">
            <a:extLst>
              <a:ext uri="{FF2B5EF4-FFF2-40B4-BE49-F238E27FC236}">
                <a16:creationId xmlns:a16="http://schemas.microsoft.com/office/drawing/2014/main" id="{DD6E6BC8-7950-498E-A3A7-D56EF621B627}"/>
              </a:ext>
              <a:ext uri="{C183D7F6-B498-43B3-948B-1728B52AA6E4}">
                <adec:decorative xmlns:adec="http://schemas.microsoft.com/office/drawing/2017/decorative" val="1"/>
              </a:ext>
            </a:extLst>
          </p:cNvPr>
          <p:cNvCxnSpPr/>
          <p:nvPr/>
        </p:nvCxnSpPr>
        <p:spPr>
          <a:xfrm>
            <a:off x="8145427" y="1477634"/>
            <a:ext cx="0" cy="4544840"/>
          </a:xfrm>
          <a:prstGeom prst="line">
            <a:avLst/>
          </a:prstGeom>
          <a:ln w="28575">
            <a:solidFill>
              <a:schemeClr val="bg1">
                <a:lumMod val="50000"/>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6" name="Content Placeholder 6"/>
          <p:cNvSpPr txBox="1">
            <a:spLocks/>
          </p:cNvSpPr>
          <p:nvPr/>
        </p:nvSpPr>
        <p:spPr>
          <a:xfrm>
            <a:off x="8506216" y="1432110"/>
            <a:ext cx="3266683" cy="4472269"/>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380985">
              <a:spcAft>
                <a:spcPts val="1600"/>
              </a:spcAft>
              <a:defRPr/>
            </a:pPr>
            <a:r>
              <a:rPr lang="en-US" dirty="0">
                <a:solidFill>
                  <a:schemeClr val="tx1"/>
                </a:solidFill>
                <a:latin typeface="Amazon Ember" charset="0"/>
                <a:ea typeface="Amazon Ember" charset="0"/>
                <a:cs typeface="Amazon Ember" charset="0"/>
              </a:rPr>
              <a:t>Savings Plans</a:t>
            </a:r>
          </a:p>
          <a:p>
            <a:pPr algn="ctr" defTabSz="380985">
              <a:defRPr/>
            </a:pPr>
            <a:r>
              <a:rPr lang="en-US" sz="1600" dirty="0">
                <a:solidFill>
                  <a:schemeClr val="tx1"/>
                </a:solidFill>
                <a:latin typeface="+mn-lt"/>
                <a:ea typeface="Amazon Ember" charset="0"/>
                <a:cs typeface="Amazon Ember" charset="0"/>
              </a:rPr>
              <a:t>Same discounts as Reserved Instances with </a:t>
            </a:r>
            <a:r>
              <a:rPr lang="en-US" sz="1600"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more</a:t>
            </a:r>
            <a:r>
              <a:rPr lang="en-US" sz="1600" dirty="0">
                <a:solidFill>
                  <a:schemeClr val="tx1"/>
                </a:solidFill>
                <a:latin typeface="+mn-lt"/>
                <a:ea typeface="Amazon Ember" charset="0"/>
                <a:cs typeface="Amazon Ember" charset="0"/>
              </a:rPr>
              <a:t> </a:t>
            </a:r>
            <a:r>
              <a:rPr lang="en-US" sz="1600"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flexibility in exchange for a $/hour commitment</a:t>
            </a:r>
            <a:r>
              <a:rPr lang="en-US" sz="1600" dirty="0">
                <a:solidFill>
                  <a:schemeClr val="tx1"/>
                </a:solidFill>
                <a:ea typeface="Amazon Ember" panose="020B0603020204020204" pitchFamily="34" charset="0"/>
                <a:cs typeface="Amazon Ember" panose="020B0603020204020204" pitchFamily="34" charset="0"/>
              </a:rPr>
              <a:t>.</a:t>
            </a:r>
            <a:endParaRPr lang="en-US" sz="1600"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endParaRPr>
          </a:p>
          <a:p>
            <a:pPr algn="ctr" defTabSz="380985">
              <a:defRPr/>
            </a:pPr>
            <a:br>
              <a:rPr lang="en-US" sz="1500" dirty="0">
                <a:solidFill>
                  <a:schemeClr val="tx1"/>
                </a:solidFill>
                <a:latin typeface="Amazon Ember" charset="0"/>
                <a:ea typeface="Amazon Ember" charset="0"/>
                <a:cs typeface="Amazon Ember" charset="0"/>
              </a:rPr>
            </a:br>
            <a:endParaRPr lang="en-US" sz="1500" dirty="0">
              <a:solidFill>
                <a:schemeClr val="tx1"/>
              </a:solidFill>
              <a:latin typeface="Amazon Ember" charset="0"/>
              <a:ea typeface="Amazon Ember" charset="0"/>
              <a:cs typeface="Amazon Ember" charset="0"/>
            </a:endParaRPr>
          </a:p>
          <a:p>
            <a:pPr algn="ctr" defTabSz="380985">
              <a:defRPr/>
            </a:pPr>
            <a:endParaRPr lang="en-US" sz="1500" dirty="0">
              <a:solidFill>
                <a:schemeClr val="tx1"/>
              </a:solidFill>
              <a:latin typeface="Amazon Ember" charset="0"/>
              <a:ea typeface="Amazon Ember" charset="0"/>
              <a:cs typeface="Amazon Ember" charset="0"/>
            </a:endParaRPr>
          </a:p>
          <a:p>
            <a:pPr algn="ctr" defTabSz="380985">
              <a:defRPr/>
            </a:pPr>
            <a:endParaRPr lang="en-US" sz="1500" dirty="0">
              <a:solidFill>
                <a:schemeClr val="tx1"/>
              </a:solidFill>
              <a:latin typeface="Amazon Ember" charset="0"/>
              <a:ea typeface="Amazon Ember" charset="0"/>
              <a:cs typeface="Amazon Ember" charset="0"/>
            </a:endParaRPr>
          </a:p>
          <a:p>
            <a:pPr algn="ctr" defTabSz="380985">
              <a:defRPr/>
            </a:pPr>
            <a:endParaRPr lang="en-US" sz="1500" dirty="0">
              <a:solidFill>
                <a:schemeClr val="tx1"/>
              </a:solidFill>
              <a:latin typeface="Amazon Ember" charset="0"/>
              <a:ea typeface="Amazon Ember" charset="0"/>
              <a:cs typeface="Amazon Ember" charset="0"/>
            </a:endParaRPr>
          </a:p>
          <a:p>
            <a:pPr algn="ctr" defTabSz="380985">
              <a:defRPr/>
            </a:pPr>
            <a:endParaRPr lang="en-US" sz="1500" dirty="0">
              <a:solidFill>
                <a:schemeClr val="tx1"/>
              </a:solidFill>
              <a:latin typeface="Amazon Ember" charset="0"/>
              <a:ea typeface="Amazon Ember" charset="0"/>
              <a:cs typeface="Amazon Ember" charset="0"/>
            </a:endParaRPr>
          </a:p>
          <a:p>
            <a:pPr algn="ctr" defTabSz="380985">
              <a:defRPr/>
            </a:pPr>
            <a:endParaRPr lang="en-US" sz="1500" dirty="0">
              <a:solidFill>
                <a:schemeClr val="tx1"/>
              </a:solidFill>
              <a:latin typeface="Amazon Ember" charset="0"/>
              <a:ea typeface="Amazon Ember" charset="0"/>
              <a:cs typeface="Amazon Ember" charset="0"/>
            </a:endParaRPr>
          </a:p>
          <a:p>
            <a:pPr algn="ctr" defTabSz="380985">
              <a:defRPr/>
            </a:pPr>
            <a:r>
              <a:rPr lang="en-US" sz="2000" dirty="0">
                <a:solidFill>
                  <a:schemeClr val="tx1"/>
                </a:solidFill>
                <a:latin typeface="+mj-lt"/>
                <a:ea typeface="Amazon Ember" charset="0"/>
                <a:cs typeface="Amazon Ember" charset="0"/>
              </a:rPr>
              <a:t>All Amazon EC2, </a:t>
            </a:r>
            <a:br>
              <a:rPr lang="en-US" sz="2000" dirty="0">
                <a:solidFill>
                  <a:schemeClr val="tx1"/>
                </a:solidFill>
                <a:latin typeface="+mj-lt"/>
                <a:ea typeface="Amazon Ember" charset="0"/>
                <a:cs typeface="Amazon Ember" charset="0"/>
              </a:rPr>
            </a:br>
            <a:r>
              <a:rPr lang="en-US" sz="2000" dirty="0">
                <a:solidFill>
                  <a:schemeClr val="tx1"/>
                </a:solidFill>
                <a:latin typeface="+mj-lt"/>
                <a:ea typeface="Amazon Ember" charset="0"/>
                <a:cs typeface="Amazon Ember" charset="0"/>
              </a:rPr>
              <a:t>AWS Fargate, and </a:t>
            </a:r>
            <a:br>
              <a:rPr lang="en-US" sz="2000" dirty="0">
                <a:solidFill>
                  <a:schemeClr val="tx1"/>
                </a:solidFill>
                <a:latin typeface="+mj-lt"/>
                <a:ea typeface="Amazon Ember" charset="0"/>
                <a:cs typeface="Amazon Ember" charset="0"/>
              </a:rPr>
            </a:br>
            <a:r>
              <a:rPr lang="en-US" sz="2000" dirty="0">
                <a:solidFill>
                  <a:schemeClr val="tx1"/>
                </a:solidFill>
                <a:latin typeface="+mj-lt"/>
                <a:ea typeface="Amazon Ember" charset="0"/>
                <a:cs typeface="Amazon Ember" charset="0"/>
              </a:rPr>
              <a:t>AWS Lambda workloads</a:t>
            </a:r>
          </a:p>
          <a:p>
            <a:pPr algn="ctr" defTabSz="380985">
              <a:defRPr/>
            </a:pPr>
            <a:endParaRPr lang="en-US" sz="1500" dirty="0">
              <a:solidFill>
                <a:schemeClr val="tx1"/>
              </a:solidFill>
              <a:latin typeface="Amazon Ember" charset="0"/>
              <a:ea typeface="Amazon Ember" charset="0"/>
              <a:cs typeface="Amazon Ember" charset="0"/>
            </a:endParaRPr>
          </a:p>
        </p:txBody>
      </p:sp>
      <p:grpSp>
        <p:nvGrpSpPr>
          <p:cNvPr id="13" name="Group 12">
            <a:extLst>
              <a:ext uri="{FF2B5EF4-FFF2-40B4-BE49-F238E27FC236}">
                <a16:creationId xmlns:a16="http://schemas.microsoft.com/office/drawing/2014/main" id="{A50A75F7-6FD9-4D9D-AD17-E862CF9202C8}"/>
              </a:ext>
              <a:ext uri="{C183D7F6-B498-43B3-948B-1728B52AA6E4}">
                <adec:decorative xmlns:adec="http://schemas.microsoft.com/office/drawing/2017/decorative" val="1"/>
              </a:ext>
            </a:extLst>
          </p:cNvPr>
          <p:cNvGrpSpPr/>
          <p:nvPr/>
        </p:nvGrpSpPr>
        <p:grpSpPr>
          <a:xfrm>
            <a:off x="9066017" y="3273206"/>
            <a:ext cx="1749663" cy="1291172"/>
            <a:chOff x="8105465" y="3574488"/>
            <a:chExt cx="2099595" cy="1549406"/>
          </a:xfrm>
        </p:grpSpPr>
        <p:grpSp>
          <p:nvGrpSpPr>
            <p:cNvPr id="34" name="Graphic 210">
              <a:extLst>
                <a:ext uri="{FF2B5EF4-FFF2-40B4-BE49-F238E27FC236}">
                  <a16:creationId xmlns:a16="http://schemas.microsoft.com/office/drawing/2014/main" id="{EE9F33F6-FA8F-4696-807C-2D3B01EBCFBF}"/>
                </a:ext>
              </a:extLst>
            </p:cNvPr>
            <p:cNvGrpSpPr/>
            <p:nvPr/>
          </p:nvGrpSpPr>
          <p:grpSpPr>
            <a:xfrm>
              <a:off x="8301009" y="3574488"/>
              <a:ext cx="1489857" cy="1465669"/>
              <a:chOff x="10630690" y="6277328"/>
              <a:chExt cx="448530" cy="441248"/>
            </a:xfrm>
          </p:grpSpPr>
          <p:sp>
            <p:nvSpPr>
              <p:cNvPr id="37" name="Freeform: Shape 36">
                <a:extLst>
                  <a:ext uri="{FF2B5EF4-FFF2-40B4-BE49-F238E27FC236}">
                    <a16:creationId xmlns:a16="http://schemas.microsoft.com/office/drawing/2014/main" id="{048523F3-7494-4008-94A4-3E6E262774BF}"/>
                  </a:ext>
                </a:extLst>
              </p:cNvPr>
              <p:cNvSpPr/>
              <p:nvPr/>
            </p:nvSpPr>
            <p:spPr>
              <a:xfrm>
                <a:off x="10630690" y="6458848"/>
                <a:ext cx="70806" cy="218854"/>
              </a:xfrm>
              <a:custGeom>
                <a:avLst/>
                <a:gdLst>
                  <a:gd name="connsiteX0" fmla="*/ 66300 w 70805"/>
                  <a:gd name="connsiteY0" fmla="*/ 4828 h 218854"/>
                  <a:gd name="connsiteX1" fmla="*/ 11265 w 70805"/>
                  <a:gd name="connsiteY1" fmla="*/ 4828 h 218854"/>
                  <a:gd name="connsiteX2" fmla="*/ 4828 w 70805"/>
                  <a:gd name="connsiteY2" fmla="*/ 11265 h 218854"/>
                  <a:gd name="connsiteX3" fmla="*/ 4828 w 70805"/>
                  <a:gd name="connsiteY3" fmla="*/ 209521 h 218854"/>
                  <a:gd name="connsiteX4" fmla="*/ 11265 w 70805"/>
                  <a:gd name="connsiteY4" fmla="*/ 215958 h 218854"/>
                  <a:gd name="connsiteX5" fmla="*/ 66300 w 70805"/>
                  <a:gd name="connsiteY5" fmla="*/ 215958 h 218854"/>
                  <a:gd name="connsiteX6" fmla="*/ 66300 w 70805"/>
                  <a:gd name="connsiteY6" fmla="*/ 4828 h 218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805" h="218854">
                    <a:moveTo>
                      <a:pt x="66300" y="4828"/>
                    </a:moveTo>
                    <a:lnTo>
                      <a:pt x="11265" y="4828"/>
                    </a:lnTo>
                    <a:cubicBezTo>
                      <a:pt x="7724" y="4828"/>
                      <a:pt x="4828" y="7724"/>
                      <a:pt x="4828" y="11265"/>
                    </a:cubicBezTo>
                    <a:lnTo>
                      <a:pt x="4828" y="209521"/>
                    </a:lnTo>
                    <a:cubicBezTo>
                      <a:pt x="4828" y="213061"/>
                      <a:pt x="7724" y="215958"/>
                      <a:pt x="11265" y="215958"/>
                    </a:cubicBezTo>
                    <a:lnTo>
                      <a:pt x="66300" y="215958"/>
                    </a:lnTo>
                    <a:lnTo>
                      <a:pt x="66300" y="4828"/>
                    </a:lnTo>
                    <a:close/>
                  </a:path>
                </a:pathLst>
              </a:custGeom>
              <a:noFill/>
              <a:ln w="19050" cap="flat">
                <a:solidFill>
                  <a:schemeClr val="tx1"/>
                </a:solidFill>
                <a:prstDash val="solid"/>
                <a:round/>
              </a:ln>
            </p:spPr>
            <p:txBody>
              <a:bodyPr rtlCol="0" anchor="ctr"/>
              <a:lstStyle/>
              <a:p>
                <a:pPr defTabSz="914307"/>
                <a:endParaRPr lang="en-US" sz="1765" dirty="0">
                  <a:latin typeface="Amazon Ember"/>
                </a:endParaRPr>
              </a:p>
            </p:txBody>
          </p:sp>
          <p:sp>
            <p:nvSpPr>
              <p:cNvPr id="39" name="Freeform: Shape 38">
                <a:extLst>
                  <a:ext uri="{FF2B5EF4-FFF2-40B4-BE49-F238E27FC236}">
                    <a16:creationId xmlns:a16="http://schemas.microsoft.com/office/drawing/2014/main" id="{EC6EDDE3-ED94-4D33-B8D3-7E57C466FBE5}"/>
                  </a:ext>
                </a:extLst>
              </p:cNvPr>
              <p:cNvSpPr/>
              <p:nvPr/>
            </p:nvSpPr>
            <p:spPr>
              <a:xfrm>
                <a:off x="10692163" y="6367444"/>
                <a:ext cx="70806" cy="312189"/>
              </a:xfrm>
              <a:custGeom>
                <a:avLst/>
                <a:gdLst>
                  <a:gd name="connsiteX0" fmla="*/ 59863 w 70805"/>
                  <a:gd name="connsiteY0" fmla="*/ 4828 h 312189"/>
                  <a:gd name="connsiteX1" fmla="*/ 11265 w 70805"/>
                  <a:gd name="connsiteY1" fmla="*/ 4828 h 312189"/>
                  <a:gd name="connsiteX2" fmla="*/ 4828 w 70805"/>
                  <a:gd name="connsiteY2" fmla="*/ 11265 h 312189"/>
                  <a:gd name="connsiteX3" fmla="*/ 4828 w 70805"/>
                  <a:gd name="connsiteY3" fmla="*/ 307362 h 312189"/>
                  <a:gd name="connsiteX4" fmla="*/ 66300 w 70805"/>
                  <a:gd name="connsiteY4" fmla="*/ 307362 h 312189"/>
                  <a:gd name="connsiteX5" fmla="*/ 66300 w 70805"/>
                  <a:gd name="connsiteY5" fmla="*/ 11265 h 312189"/>
                  <a:gd name="connsiteX6" fmla="*/ 59863 w 70805"/>
                  <a:gd name="connsiteY6" fmla="*/ 4828 h 312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805" h="312189">
                    <a:moveTo>
                      <a:pt x="59863" y="4828"/>
                    </a:moveTo>
                    <a:lnTo>
                      <a:pt x="11265" y="4828"/>
                    </a:lnTo>
                    <a:cubicBezTo>
                      <a:pt x="7724" y="4828"/>
                      <a:pt x="4828" y="7724"/>
                      <a:pt x="4828" y="11265"/>
                    </a:cubicBezTo>
                    <a:lnTo>
                      <a:pt x="4828" y="307362"/>
                    </a:lnTo>
                    <a:lnTo>
                      <a:pt x="66300" y="307362"/>
                    </a:lnTo>
                    <a:lnTo>
                      <a:pt x="66300" y="11265"/>
                    </a:lnTo>
                    <a:cubicBezTo>
                      <a:pt x="66300" y="7724"/>
                      <a:pt x="63403" y="4828"/>
                      <a:pt x="59863" y="4828"/>
                    </a:cubicBezTo>
                    <a:close/>
                  </a:path>
                </a:pathLst>
              </a:custGeom>
              <a:noFill/>
              <a:ln w="19050" cap="flat">
                <a:solidFill>
                  <a:schemeClr val="tx1"/>
                </a:solidFill>
                <a:prstDash val="solid"/>
                <a:round/>
              </a:ln>
            </p:spPr>
            <p:txBody>
              <a:bodyPr rtlCol="0" anchor="ctr"/>
              <a:lstStyle/>
              <a:p>
                <a:pPr defTabSz="914307"/>
                <a:endParaRPr lang="en-US" sz="1765" dirty="0">
                  <a:latin typeface="Amazon Ember"/>
                </a:endParaRPr>
              </a:p>
            </p:txBody>
          </p:sp>
          <p:sp>
            <p:nvSpPr>
              <p:cNvPr id="40" name="Freeform: Shape 39">
                <a:extLst>
                  <a:ext uri="{FF2B5EF4-FFF2-40B4-BE49-F238E27FC236}">
                    <a16:creationId xmlns:a16="http://schemas.microsoft.com/office/drawing/2014/main" id="{E521DD96-A15A-4D28-ACCE-12F8288926B7}"/>
                  </a:ext>
                </a:extLst>
              </p:cNvPr>
              <p:cNvSpPr/>
              <p:nvPr/>
            </p:nvSpPr>
            <p:spPr>
              <a:xfrm>
                <a:off x="10889132" y="6441468"/>
                <a:ext cx="9655" cy="9655"/>
              </a:xfrm>
              <a:custGeom>
                <a:avLst/>
                <a:gdLst>
                  <a:gd name="connsiteX0" fmla="*/ 4828 w 9655"/>
                  <a:gd name="connsiteY0" fmla="*/ 4828 h 9655"/>
                  <a:gd name="connsiteX1" fmla="*/ 4828 w 9655"/>
                  <a:gd name="connsiteY1" fmla="*/ 4828 h 9655"/>
                  <a:gd name="connsiteX2" fmla="*/ 4828 w 9655"/>
                  <a:gd name="connsiteY2" fmla="*/ 4828 h 9655"/>
                </a:gdLst>
                <a:ahLst/>
                <a:cxnLst>
                  <a:cxn ang="0">
                    <a:pos x="connsiteX0" y="connsiteY0"/>
                  </a:cxn>
                  <a:cxn ang="0">
                    <a:pos x="connsiteX1" y="connsiteY1"/>
                  </a:cxn>
                  <a:cxn ang="0">
                    <a:pos x="connsiteX2" y="connsiteY2"/>
                  </a:cxn>
                </a:cxnLst>
                <a:rect l="l" t="t" r="r" b="b"/>
                <a:pathLst>
                  <a:path w="9655" h="9655">
                    <a:moveTo>
                      <a:pt x="4828" y="4828"/>
                    </a:moveTo>
                    <a:lnTo>
                      <a:pt x="4828" y="4828"/>
                    </a:lnTo>
                    <a:lnTo>
                      <a:pt x="4828" y="4828"/>
                    </a:lnTo>
                    <a:close/>
                  </a:path>
                </a:pathLst>
              </a:custGeom>
              <a:noFill/>
              <a:ln w="19050" cap="flat">
                <a:solidFill>
                  <a:schemeClr val="tx1"/>
                </a:solidFill>
                <a:prstDash val="solid"/>
                <a:round/>
              </a:ln>
            </p:spPr>
            <p:txBody>
              <a:bodyPr rtlCol="0" anchor="ctr"/>
              <a:lstStyle/>
              <a:p>
                <a:pPr defTabSz="914307"/>
                <a:endParaRPr lang="en-US" sz="1765" dirty="0">
                  <a:latin typeface="Amazon Ember"/>
                </a:endParaRPr>
              </a:p>
            </p:txBody>
          </p:sp>
          <p:sp>
            <p:nvSpPr>
              <p:cNvPr id="42" name="Freeform: Shape 41">
                <a:extLst>
                  <a:ext uri="{FF2B5EF4-FFF2-40B4-BE49-F238E27FC236}">
                    <a16:creationId xmlns:a16="http://schemas.microsoft.com/office/drawing/2014/main" id="{1071C1DF-66BA-4C02-8908-A204C95F18F3}"/>
                  </a:ext>
                </a:extLst>
              </p:cNvPr>
              <p:cNvSpPr/>
              <p:nvPr/>
            </p:nvSpPr>
            <p:spPr>
              <a:xfrm>
                <a:off x="10817682" y="6506159"/>
                <a:ext cx="225291" cy="212417"/>
              </a:xfrm>
              <a:custGeom>
                <a:avLst/>
                <a:gdLst>
                  <a:gd name="connsiteX0" fmla="*/ 4828 w 225291"/>
                  <a:gd name="connsiteY0" fmla="*/ 209843 h 212417"/>
                  <a:gd name="connsiteX1" fmla="*/ 54070 w 225291"/>
                  <a:gd name="connsiteY1" fmla="*/ 94944 h 212417"/>
                  <a:gd name="connsiteX2" fmla="*/ 95910 w 225291"/>
                  <a:gd name="connsiteY2" fmla="*/ 94944 h 212417"/>
                  <a:gd name="connsiteX3" fmla="*/ 127129 w 225291"/>
                  <a:gd name="connsiteY3" fmla="*/ 137428 h 212417"/>
                  <a:gd name="connsiteX4" fmla="*/ 163497 w 225291"/>
                  <a:gd name="connsiteY4" fmla="*/ 4828 h 212417"/>
                  <a:gd name="connsiteX5" fmla="*/ 220464 w 225291"/>
                  <a:gd name="connsiteY5" fmla="*/ 209843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5291" h="212417">
                    <a:moveTo>
                      <a:pt x="4828" y="209843"/>
                    </a:moveTo>
                    <a:lnTo>
                      <a:pt x="54070" y="94944"/>
                    </a:lnTo>
                    <a:lnTo>
                      <a:pt x="95910" y="94944"/>
                    </a:lnTo>
                    <a:lnTo>
                      <a:pt x="127129" y="137428"/>
                    </a:lnTo>
                    <a:lnTo>
                      <a:pt x="163497" y="4828"/>
                    </a:lnTo>
                    <a:lnTo>
                      <a:pt x="220464" y="209843"/>
                    </a:lnTo>
                  </a:path>
                </a:pathLst>
              </a:custGeom>
              <a:noFill/>
              <a:ln w="19050" cap="flat">
                <a:solidFill>
                  <a:schemeClr val="tx1"/>
                </a:solidFill>
                <a:prstDash val="solid"/>
                <a:round/>
              </a:ln>
            </p:spPr>
            <p:txBody>
              <a:bodyPr rtlCol="0" anchor="ctr"/>
              <a:lstStyle/>
              <a:p>
                <a:pPr defTabSz="914307"/>
                <a:endParaRPr lang="en-US" sz="1765" dirty="0">
                  <a:latin typeface="Amazon Ember"/>
                </a:endParaRPr>
              </a:p>
            </p:txBody>
          </p:sp>
          <p:sp>
            <p:nvSpPr>
              <p:cNvPr id="43" name="Freeform: Shape 42">
                <a:extLst>
                  <a:ext uri="{FF2B5EF4-FFF2-40B4-BE49-F238E27FC236}">
                    <a16:creationId xmlns:a16="http://schemas.microsoft.com/office/drawing/2014/main" id="{C54CD5D2-017A-48A3-BF95-915832E179C1}"/>
                  </a:ext>
                </a:extLst>
              </p:cNvPr>
              <p:cNvSpPr/>
              <p:nvPr/>
            </p:nvSpPr>
            <p:spPr>
              <a:xfrm>
                <a:off x="10753635" y="6521929"/>
                <a:ext cx="70806" cy="80461"/>
              </a:xfrm>
              <a:custGeom>
                <a:avLst/>
                <a:gdLst>
                  <a:gd name="connsiteX0" fmla="*/ 4828 w 70805"/>
                  <a:gd name="connsiteY0" fmla="*/ 4828 h 80461"/>
                  <a:gd name="connsiteX1" fmla="*/ 53748 w 70805"/>
                  <a:gd name="connsiteY1" fmla="*/ 4828 h 80461"/>
                  <a:gd name="connsiteX2" fmla="*/ 66300 w 70805"/>
                  <a:gd name="connsiteY2" fmla="*/ 17380 h 80461"/>
                  <a:gd name="connsiteX3" fmla="*/ 66300 w 70805"/>
                  <a:gd name="connsiteY3" fmla="*/ 77886 h 80461"/>
                </a:gdLst>
                <a:ahLst/>
                <a:cxnLst>
                  <a:cxn ang="0">
                    <a:pos x="connsiteX0" y="connsiteY0"/>
                  </a:cxn>
                  <a:cxn ang="0">
                    <a:pos x="connsiteX1" y="connsiteY1"/>
                  </a:cxn>
                  <a:cxn ang="0">
                    <a:pos x="connsiteX2" y="connsiteY2"/>
                  </a:cxn>
                  <a:cxn ang="0">
                    <a:pos x="connsiteX3" y="connsiteY3"/>
                  </a:cxn>
                </a:cxnLst>
                <a:rect l="l" t="t" r="r" b="b"/>
                <a:pathLst>
                  <a:path w="70805" h="80461">
                    <a:moveTo>
                      <a:pt x="4828" y="4828"/>
                    </a:moveTo>
                    <a:lnTo>
                      <a:pt x="53748" y="4828"/>
                    </a:lnTo>
                    <a:cubicBezTo>
                      <a:pt x="60507" y="4828"/>
                      <a:pt x="66300" y="10299"/>
                      <a:pt x="66300" y="17380"/>
                    </a:cubicBezTo>
                    <a:lnTo>
                      <a:pt x="66300" y="77886"/>
                    </a:lnTo>
                  </a:path>
                </a:pathLst>
              </a:custGeom>
              <a:noFill/>
              <a:ln w="19050" cap="flat">
                <a:solidFill>
                  <a:schemeClr val="tx1"/>
                </a:solidFill>
                <a:prstDash val="solid"/>
                <a:round/>
              </a:ln>
            </p:spPr>
            <p:txBody>
              <a:bodyPr rtlCol="0" anchor="ctr"/>
              <a:lstStyle/>
              <a:p>
                <a:pPr defTabSz="914307"/>
                <a:endParaRPr lang="en-US" sz="1765" dirty="0">
                  <a:latin typeface="Amazon Ember"/>
                </a:endParaRPr>
              </a:p>
            </p:txBody>
          </p:sp>
          <p:sp>
            <p:nvSpPr>
              <p:cNvPr id="44" name="Freeform: Shape 43">
                <a:extLst>
                  <a:ext uri="{FF2B5EF4-FFF2-40B4-BE49-F238E27FC236}">
                    <a16:creationId xmlns:a16="http://schemas.microsoft.com/office/drawing/2014/main" id="{EC590B7F-C7A0-4A34-8C4C-84F1F306ECD7}"/>
                  </a:ext>
                </a:extLst>
              </p:cNvPr>
              <p:cNvSpPr/>
              <p:nvPr/>
            </p:nvSpPr>
            <p:spPr>
              <a:xfrm>
                <a:off x="10815308" y="6277328"/>
                <a:ext cx="263912" cy="267131"/>
              </a:xfrm>
              <a:custGeom>
                <a:avLst/>
                <a:gdLst>
                  <a:gd name="connsiteX0" fmla="*/ 120491 w 263912"/>
                  <a:gd name="connsiteY0" fmla="*/ 262303 h 267130"/>
                  <a:gd name="connsiteX1" fmla="*/ 5270 w 263912"/>
                  <a:gd name="connsiteY1" fmla="*/ 142255 h 267130"/>
                  <a:gd name="connsiteX2" fmla="*/ 134008 w 263912"/>
                  <a:gd name="connsiteY2" fmla="*/ 4828 h 267130"/>
                  <a:gd name="connsiteX3" fmla="*/ 219297 w 263912"/>
                  <a:gd name="connsiteY3" fmla="*/ 230119 h 267130"/>
                </a:gdLst>
                <a:ahLst/>
                <a:cxnLst>
                  <a:cxn ang="0">
                    <a:pos x="connsiteX0" y="connsiteY0"/>
                  </a:cxn>
                  <a:cxn ang="0">
                    <a:pos x="connsiteX1" y="connsiteY1"/>
                  </a:cxn>
                  <a:cxn ang="0">
                    <a:pos x="connsiteX2" y="connsiteY2"/>
                  </a:cxn>
                  <a:cxn ang="0">
                    <a:pos x="connsiteX3" y="connsiteY3"/>
                  </a:cxn>
                </a:cxnLst>
                <a:rect l="l" t="t" r="r" b="b"/>
                <a:pathLst>
                  <a:path w="263912" h="267130">
                    <a:moveTo>
                      <a:pt x="120491" y="262303"/>
                    </a:moveTo>
                    <a:cubicBezTo>
                      <a:pt x="120491" y="262303"/>
                      <a:pt x="16213" y="253292"/>
                      <a:pt x="5270" y="142255"/>
                    </a:cubicBezTo>
                    <a:cubicBezTo>
                      <a:pt x="-201" y="87220"/>
                      <a:pt x="45179" y="4828"/>
                      <a:pt x="134008" y="4828"/>
                    </a:cubicBezTo>
                    <a:cubicBezTo>
                      <a:pt x="247941" y="5150"/>
                      <a:pt x="307161" y="149980"/>
                      <a:pt x="219297" y="230119"/>
                    </a:cubicBezTo>
                  </a:path>
                </a:pathLst>
              </a:custGeom>
              <a:noFill/>
              <a:ln w="19050" cap="flat">
                <a:solidFill>
                  <a:srgbClr val="527FFF"/>
                </a:solidFill>
                <a:prstDash val="solid"/>
                <a:round/>
              </a:ln>
            </p:spPr>
            <p:txBody>
              <a:bodyPr rtlCol="0" anchor="ctr"/>
              <a:lstStyle/>
              <a:p>
                <a:pPr defTabSz="914307"/>
                <a:endParaRPr lang="en-US" sz="1765" dirty="0">
                  <a:latin typeface="Amazon Ember"/>
                </a:endParaRPr>
              </a:p>
            </p:txBody>
          </p:sp>
          <p:sp>
            <p:nvSpPr>
              <p:cNvPr id="45" name="Freeform: Shape 44">
                <a:extLst>
                  <a:ext uri="{FF2B5EF4-FFF2-40B4-BE49-F238E27FC236}">
                    <a16:creationId xmlns:a16="http://schemas.microsoft.com/office/drawing/2014/main" id="{BC6A450B-0BB8-46FA-BD70-F090B16874B6}"/>
                  </a:ext>
                </a:extLst>
              </p:cNvPr>
              <p:cNvSpPr/>
              <p:nvPr/>
            </p:nvSpPr>
            <p:spPr>
              <a:xfrm>
                <a:off x="10944489" y="6278615"/>
                <a:ext cx="9655" cy="144830"/>
              </a:xfrm>
              <a:custGeom>
                <a:avLst/>
                <a:gdLst>
                  <a:gd name="connsiteX0" fmla="*/ 4828 w 9655"/>
                  <a:gd name="connsiteY0" fmla="*/ 4828 h 144830"/>
                  <a:gd name="connsiteX1" fmla="*/ 4828 w 9655"/>
                  <a:gd name="connsiteY1" fmla="*/ 140968 h 144830"/>
                </a:gdLst>
                <a:ahLst/>
                <a:cxnLst>
                  <a:cxn ang="0">
                    <a:pos x="connsiteX0" y="connsiteY0"/>
                  </a:cxn>
                  <a:cxn ang="0">
                    <a:pos x="connsiteX1" y="connsiteY1"/>
                  </a:cxn>
                </a:cxnLst>
                <a:rect l="l" t="t" r="r" b="b"/>
                <a:pathLst>
                  <a:path w="9655" h="144830">
                    <a:moveTo>
                      <a:pt x="4828" y="4828"/>
                    </a:moveTo>
                    <a:lnTo>
                      <a:pt x="4828" y="140968"/>
                    </a:lnTo>
                  </a:path>
                </a:pathLst>
              </a:custGeom>
              <a:ln w="19050" cap="flat">
                <a:solidFill>
                  <a:srgbClr val="527FFF"/>
                </a:solidFill>
                <a:prstDash val="solid"/>
                <a:round/>
              </a:ln>
            </p:spPr>
            <p:txBody>
              <a:bodyPr rtlCol="0" anchor="ctr"/>
              <a:lstStyle/>
              <a:p>
                <a:pPr defTabSz="914307"/>
                <a:endParaRPr lang="en-US" sz="1765" dirty="0">
                  <a:latin typeface="Amazon Ember"/>
                </a:endParaRPr>
              </a:p>
            </p:txBody>
          </p:sp>
          <p:sp>
            <p:nvSpPr>
              <p:cNvPr id="46" name="Freeform: Shape 45">
                <a:extLst>
                  <a:ext uri="{FF2B5EF4-FFF2-40B4-BE49-F238E27FC236}">
                    <a16:creationId xmlns:a16="http://schemas.microsoft.com/office/drawing/2014/main" id="{6715DC32-6886-46EA-B973-5F37C4541A25}"/>
                  </a:ext>
                </a:extLst>
              </p:cNvPr>
              <p:cNvSpPr/>
              <p:nvPr/>
            </p:nvSpPr>
            <p:spPr>
              <a:xfrm>
                <a:off x="10944489" y="6414755"/>
                <a:ext cx="99772" cy="93335"/>
              </a:xfrm>
              <a:custGeom>
                <a:avLst/>
                <a:gdLst>
                  <a:gd name="connsiteX0" fmla="*/ 4828 w 99771"/>
                  <a:gd name="connsiteY0" fmla="*/ 4828 h 93334"/>
                  <a:gd name="connsiteX1" fmla="*/ 96231 w 99771"/>
                  <a:gd name="connsiteY1" fmla="*/ 90438 h 93334"/>
                </a:gdLst>
                <a:ahLst/>
                <a:cxnLst>
                  <a:cxn ang="0">
                    <a:pos x="connsiteX0" y="connsiteY0"/>
                  </a:cxn>
                  <a:cxn ang="0">
                    <a:pos x="connsiteX1" y="connsiteY1"/>
                  </a:cxn>
                </a:cxnLst>
                <a:rect l="l" t="t" r="r" b="b"/>
                <a:pathLst>
                  <a:path w="99771" h="93334">
                    <a:moveTo>
                      <a:pt x="4828" y="4828"/>
                    </a:moveTo>
                    <a:lnTo>
                      <a:pt x="96231" y="90438"/>
                    </a:lnTo>
                  </a:path>
                </a:pathLst>
              </a:custGeom>
              <a:ln w="19050" cap="flat">
                <a:solidFill>
                  <a:srgbClr val="527FFF"/>
                </a:solidFill>
                <a:prstDash val="solid"/>
                <a:round/>
              </a:ln>
            </p:spPr>
            <p:txBody>
              <a:bodyPr rtlCol="0" anchor="ctr"/>
              <a:lstStyle/>
              <a:p>
                <a:pPr defTabSz="914307"/>
                <a:endParaRPr lang="en-US" sz="1765" dirty="0">
                  <a:latin typeface="Amazon Ember"/>
                </a:endParaRPr>
              </a:p>
            </p:txBody>
          </p:sp>
          <p:sp>
            <p:nvSpPr>
              <p:cNvPr id="47" name="Freeform: Shape 46">
                <a:extLst>
                  <a:ext uri="{FF2B5EF4-FFF2-40B4-BE49-F238E27FC236}">
                    <a16:creationId xmlns:a16="http://schemas.microsoft.com/office/drawing/2014/main" id="{B75CC18F-A5D1-4EEE-B9B0-0B43D9FC6667}"/>
                  </a:ext>
                </a:extLst>
              </p:cNvPr>
              <p:cNvSpPr/>
              <p:nvPr/>
            </p:nvSpPr>
            <p:spPr>
              <a:xfrm>
                <a:off x="10815751" y="6319489"/>
                <a:ext cx="231728" cy="102990"/>
              </a:xfrm>
              <a:custGeom>
                <a:avLst/>
                <a:gdLst>
                  <a:gd name="connsiteX0" fmla="*/ 227544 w 231728"/>
                  <a:gd name="connsiteY0" fmla="*/ 4828 h 102990"/>
                  <a:gd name="connsiteX1" fmla="*/ 133565 w 231728"/>
                  <a:gd name="connsiteY1" fmla="*/ 100094 h 102990"/>
                  <a:gd name="connsiteX2" fmla="*/ 4828 w 231728"/>
                  <a:gd name="connsiteY2" fmla="*/ 100094 h 102990"/>
                </a:gdLst>
                <a:ahLst/>
                <a:cxnLst>
                  <a:cxn ang="0">
                    <a:pos x="connsiteX0" y="connsiteY0"/>
                  </a:cxn>
                  <a:cxn ang="0">
                    <a:pos x="connsiteX1" y="connsiteY1"/>
                  </a:cxn>
                  <a:cxn ang="0">
                    <a:pos x="connsiteX2" y="connsiteY2"/>
                  </a:cxn>
                </a:cxnLst>
                <a:rect l="l" t="t" r="r" b="b"/>
                <a:pathLst>
                  <a:path w="231728" h="102990">
                    <a:moveTo>
                      <a:pt x="227544" y="4828"/>
                    </a:moveTo>
                    <a:lnTo>
                      <a:pt x="133565" y="100094"/>
                    </a:lnTo>
                    <a:lnTo>
                      <a:pt x="4828" y="100094"/>
                    </a:lnTo>
                  </a:path>
                </a:pathLst>
              </a:custGeom>
              <a:noFill/>
              <a:ln w="19050" cap="flat">
                <a:solidFill>
                  <a:srgbClr val="527FFF"/>
                </a:solidFill>
                <a:prstDash val="solid"/>
                <a:round/>
              </a:ln>
            </p:spPr>
            <p:txBody>
              <a:bodyPr rtlCol="0" anchor="ctr"/>
              <a:lstStyle/>
              <a:p>
                <a:pPr defTabSz="914307"/>
                <a:endParaRPr lang="en-US" sz="1765" dirty="0">
                  <a:latin typeface="Amazon Ember"/>
                </a:endParaRPr>
              </a:p>
            </p:txBody>
          </p:sp>
          <p:sp>
            <p:nvSpPr>
              <p:cNvPr id="48" name="Freeform: Shape 47">
                <a:extLst>
                  <a:ext uri="{FF2B5EF4-FFF2-40B4-BE49-F238E27FC236}">
                    <a16:creationId xmlns:a16="http://schemas.microsoft.com/office/drawing/2014/main" id="{0BEB41ED-F31E-4D8C-8896-20838434DDA9}"/>
                  </a:ext>
                </a:extLst>
              </p:cNvPr>
              <p:cNvSpPr/>
              <p:nvPr/>
            </p:nvSpPr>
            <p:spPr>
              <a:xfrm>
                <a:off x="10731750" y="6669978"/>
                <a:ext cx="67587" cy="9655"/>
              </a:xfrm>
              <a:custGeom>
                <a:avLst/>
                <a:gdLst>
                  <a:gd name="connsiteX0" fmla="*/ 63403 w 67587"/>
                  <a:gd name="connsiteY0" fmla="*/ 4828 h 9655"/>
                  <a:gd name="connsiteX1" fmla="*/ 4828 w 67587"/>
                  <a:gd name="connsiteY1" fmla="*/ 4828 h 9655"/>
                </a:gdLst>
                <a:ahLst/>
                <a:cxnLst>
                  <a:cxn ang="0">
                    <a:pos x="connsiteX0" y="connsiteY0"/>
                  </a:cxn>
                  <a:cxn ang="0">
                    <a:pos x="connsiteX1" y="connsiteY1"/>
                  </a:cxn>
                </a:cxnLst>
                <a:rect l="l" t="t" r="r" b="b"/>
                <a:pathLst>
                  <a:path w="67587" h="9655">
                    <a:moveTo>
                      <a:pt x="63403" y="4828"/>
                    </a:moveTo>
                    <a:lnTo>
                      <a:pt x="4828" y="4828"/>
                    </a:lnTo>
                  </a:path>
                </a:pathLst>
              </a:custGeom>
              <a:ln w="19050" cap="flat">
                <a:solidFill>
                  <a:schemeClr val="tx1"/>
                </a:solidFill>
                <a:prstDash val="solid"/>
                <a:round/>
              </a:ln>
            </p:spPr>
            <p:txBody>
              <a:bodyPr rtlCol="0" anchor="ctr"/>
              <a:lstStyle/>
              <a:p>
                <a:pPr defTabSz="914307"/>
                <a:endParaRPr lang="en-US" sz="1765" dirty="0">
                  <a:latin typeface="Amazon Ember"/>
                </a:endParaRPr>
              </a:p>
            </p:txBody>
          </p:sp>
        </p:grpSp>
        <p:sp>
          <p:nvSpPr>
            <p:cNvPr id="51" name="Graphic 4">
              <a:extLst>
                <a:ext uri="{FF2B5EF4-FFF2-40B4-BE49-F238E27FC236}">
                  <a16:creationId xmlns:a16="http://schemas.microsoft.com/office/drawing/2014/main" id="{03C35394-76CD-49D9-B139-29FDBF80DBA1}"/>
                </a:ext>
              </a:extLst>
            </p:cNvPr>
            <p:cNvSpPr/>
            <p:nvPr/>
          </p:nvSpPr>
          <p:spPr>
            <a:xfrm>
              <a:off x="8105465" y="3575284"/>
              <a:ext cx="2099595" cy="1548610"/>
            </a:xfrm>
            <a:custGeom>
              <a:avLst/>
              <a:gdLst>
                <a:gd name="connsiteX0" fmla="*/ 2099596 w 2099595"/>
                <a:gd name="connsiteY0" fmla="*/ 2090452 h 2090451"/>
                <a:gd name="connsiteX1" fmla="*/ 0 w 2099595"/>
                <a:gd name="connsiteY1" fmla="*/ 2090452 h 2090451"/>
                <a:gd name="connsiteX2" fmla="*/ 0 w 2099595"/>
                <a:gd name="connsiteY2" fmla="*/ 0 h 2090451"/>
                <a:gd name="connsiteX3" fmla="*/ 0 w 2099595"/>
                <a:gd name="connsiteY3" fmla="*/ 0 h 2090451"/>
              </a:gdLst>
              <a:ahLst/>
              <a:cxnLst>
                <a:cxn ang="0">
                  <a:pos x="connsiteX0" y="connsiteY0"/>
                </a:cxn>
                <a:cxn ang="0">
                  <a:pos x="connsiteX1" y="connsiteY1"/>
                </a:cxn>
                <a:cxn ang="0">
                  <a:pos x="connsiteX2" y="connsiteY2"/>
                </a:cxn>
                <a:cxn ang="0">
                  <a:pos x="connsiteX3" y="connsiteY3"/>
                </a:cxn>
              </a:cxnLst>
              <a:rect l="l" t="t" r="r" b="b"/>
              <a:pathLst>
                <a:path w="2099595" h="2090451">
                  <a:moveTo>
                    <a:pt x="2099596" y="2090452"/>
                  </a:moveTo>
                  <a:lnTo>
                    <a:pt x="0" y="2090452"/>
                  </a:lnTo>
                  <a:lnTo>
                    <a:pt x="0" y="0"/>
                  </a:lnTo>
                  <a:lnTo>
                    <a:pt x="0" y="0"/>
                  </a:lnTo>
                </a:path>
              </a:pathLst>
            </a:custGeom>
            <a:noFill/>
            <a:ln w="19050" cap="flat">
              <a:solidFill>
                <a:schemeClr val="tx1"/>
              </a:solidFill>
              <a:prstDash val="solid"/>
              <a:round/>
            </a:ln>
          </p:spPr>
          <p:txBody>
            <a:bodyPr rtlCol="0" anchor="ctr"/>
            <a:lstStyle/>
            <a:p>
              <a:pPr defTabSz="914307"/>
              <a:endParaRPr lang="en-US" sz="1765" dirty="0">
                <a:latin typeface="Amazon Ember"/>
              </a:endParaRPr>
            </a:p>
          </p:txBody>
        </p:sp>
      </p:grpSp>
      <p:sp>
        <p:nvSpPr>
          <p:cNvPr id="38" name="Rectangle 37"/>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 name="Title 1"/>
          <p:cNvSpPr txBox="1">
            <a:spLocks/>
          </p:cNvSpPr>
          <p:nvPr/>
        </p:nvSpPr>
        <p:spPr>
          <a:xfrm>
            <a:off x="262646" y="0"/>
            <a:ext cx="11929353" cy="888322"/>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6">
                    <a:lumMod val="50000"/>
                  </a:schemeClr>
                </a:solidFill>
              </a:rPr>
              <a:t>EC2 Pricing Options</a:t>
            </a:r>
          </a:p>
        </p:txBody>
      </p:sp>
    </p:spTree>
    <p:custDataLst>
      <p:tags r:id="rId1"/>
    </p:custDataLst>
    <p:extLst>
      <p:ext uri="{BB962C8B-B14F-4D97-AF65-F5344CB8AC3E}">
        <p14:creationId xmlns:p14="http://schemas.microsoft.com/office/powerpoint/2010/main" val="3179062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6"/>
          <p:cNvSpPr txBox="1">
            <a:spLocks/>
          </p:cNvSpPr>
          <p:nvPr/>
        </p:nvSpPr>
        <p:spPr>
          <a:xfrm>
            <a:off x="991673" y="1432111"/>
            <a:ext cx="4763875" cy="4472268"/>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380985">
              <a:spcAft>
                <a:spcPts val="1600"/>
              </a:spcAft>
              <a:defRPr/>
            </a:pPr>
            <a:r>
              <a:rPr lang="en-US" dirty="0">
                <a:solidFill>
                  <a:schemeClr val="tx1"/>
                </a:solidFill>
                <a:latin typeface="Amazon Ember" charset="0"/>
                <a:ea typeface="Amazon Ember" charset="0"/>
                <a:cs typeface="Amazon Ember" charset="0"/>
              </a:rPr>
              <a:t>Spot Instances</a:t>
            </a:r>
          </a:p>
          <a:p>
            <a:pPr algn="ctr" defTabSz="380985">
              <a:defRPr/>
            </a:pPr>
            <a:r>
              <a:rPr lang="en-US" sz="1600" dirty="0">
                <a:solidFill>
                  <a:schemeClr val="tx1"/>
                </a:solidFill>
                <a:latin typeface="+mn-lt"/>
                <a:ea typeface="Amazon Ember" charset="0"/>
                <a:cs typeface="Amazon Ember" charset="0"/>
              </a:rPr>
              <a:t>Spare Amazon EC2 capacity at </a:t>
            </a:r>
            <a:r>
              <a:rPr lang="en-US" sz="1600"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substantial</a:t>
            </a:r>
            <a:r>
              <a:rPr lang="en-US" sz="1600" dirty="0">
                <a:solidFill>
                  <a:schemeClr val="tx1"/>
                </a:solidFill>
                <a:latin typeface="+mn-lt"/>
                <a:ea typeface="Amazon Ember" charset="0"/>
                <a:cs typeface="Amazon Ember" charset="0"/>
              </a:rPr>
              <a:t> </a:t>
            </a:r>
            <a:r>
              <a:rPr lang="en-US" sz="1600"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savings </a:t>
            </a:r>
            <a:r>
              <a:rPr lang="en-US" sz="1600" dirty="0">
                <a:solidFill>
                  <a:schemeClr val="tx1"/>
                </a:solidFill>
                <a:latin typeface="+mn-lt"/>
                <a:ea typeface="Amazon Ember" charset="0"/>
                <a:cs typeface="Amazon Ember" charset="0"/>
              </a:rPr>
              <a:t>off On-Demand Instance prices.</a:t>
            </a:r>
          </a:p>
          <a:p>
            <a:pPr algn="ctr" defTabSz="380985">
              <a:defRPr/>
            </a:pPr>
            <a:endParaRPr lang="en-US" sz="1500" dirty="0">
              <a:solidFill>
                <a:schemeClr val="tx1"/>
              </a:solidFill>
              <a:latin typeface="Amazon Ember" charset="0"/>
              <a:ea typeface="Amazon Ember" charset="0"/>
              <a:cs typeface="Amazon Ember" charset="0"/>
            </a:endParaRPr>
          </a:p>
          <a:p>
            <a:pPr algn="ctr" defTabSz="380985">
              <a:defRPr/>
            </a:pPr>
            <a:endParaRPr lang="en-US" sz="1500" dirty="0">
              <a:solidFill>
                <a:schemeClr val="tx1"/>
              </a:solidFill>
              <a:latin typeface="Amazon Ember" charset="0"/>
              <a:ea typeface="Amazon Ember" charset="0"/>
              <a:cs typeface="Amazon Ember" charset="0"/>
            </a:endParaRPr>
          </a:p>
          <a:p>
            <a:pPr algn="ctr" defTabSz="380985">
              <a:defRPr/>
            </a:pPr>
            <a:endParaRPr lang="en-US" sz="1500" dirty="0">
              <a:solidFill>
                <a:schemeClr val="tx1"/>
              </a:solidFill>
              <a:latin typeface="Amazon Ember" charset="0"/>
              <a:ea typeface="Amazon Ember" charset="0"/>
              <a:cs typeface="Amazon Ember" charset="0"/>
            </a:endParaRPr>
          </a:p>
          <a:p>
            <a:pPr algn="ctr" defTabSz="380985">
              <a:defRPr/>
            </a:pPr>
            <a:endParaRPr lang="en-US" sz="1500" dirty="0">
              <a:solidFill>
                <a:schemeClr val="tx1"/>
              </a:solidFill>
              <a:latin typeface="Amazon Ember" charset="0"/>
              <a:ea typeface="Amazon Ember" charset="0"/>
              <a:cs typeface="Amazon Ember" charset="0"/>
            </a:endParaRPr>
          </a:p>
          <a:p>
            <a:pPr algn="ctr" defTabSz="380985">
              <a:defRPr/>
            </a:pPr>
            <a:endParaRPr lang="en-US" sz="1500" dirty="0">
              <a:solidFill>
                <a:schemeClr val="tx1"/>
              </a:solidFill>
              <a:latin typeface="Amazon Ember" charset="0"/>
              <a:ea typeface="Amazon Ember" charset="0"/>
              <a:cs typeface="Amazon Ember" charset="0"/>
            </a:endParaRPr>
          </a:p>
          <a:p>
            <a:pPr algn="ctr" defTabSz="380985">
              <a:defRPr/>
            </a:pPr>
            <a:endParaRPr lang="en-US" sz="1500" dirty="0">
              <a:solidFill>
                <a:schemeClr val="tx1"/>
              </a:solidFill>
              <a:latin typeface="Amazon Ember" charset="0"/>
              <a:ea typeface="Amazon Ember" charset="0"/>
              <a:cs typeface="Amazon Ember" charset="0"/>
            </a:endParaRPr>
          </a:p>
          <a:p>
            <a:pPr algn="ctr" defTabSz="380985">
              <a:defRPr/>
            </a:pPr>
            <a:endParaRPr lang="en-US" sz="1600" dirty="0">
              <a:solidFill>
                <a:schemeClr val="tx1"/>
              </a:solidFill>
              <a:latin typeface="Amazon Ember" charset="0"/>
              <a:ea typeface="Amazon Ember" charset="0"/>
              <a:cs typeface="Amazon Ember" charset="0"/>
            </a:endParaRPr>
          </a:p>
          <a:p>
            <a:pPr algn="ctr" defTabSz="380985">
              <a:defRPr/>
            </a:pPr>
            <a:endParaRPr lang="en-US" sz="1600" dirty="0">
              <a:solidFill>
                <a:schemeClr val="tx1"/>
              </a:solidFill>
              <a:latin typeface="Amazon Ember" charset="0"/>
              <a:ea typeface="Amazon Ember" charset="0"/>
              <a:cs typeface="Amazon Ember" charset="0"/>
            </a:endParaRPr>
          </a:p>
          <a:p>
            <a:pPr algn="ctr" defTabSz="380985">
              <a:defRPr/>
            </a:pPr>
            <a:r>
              <a:rPr lang="en-US" sz="2000" dirty="0">
                <a:solidFill>
                  <a:schemeClr val="tx1"/>
                </a:solidFill>
                <a:latin typeface="+mn-lt"/>
                <a:ea typeface="Amazon Ember" charset="0"/>
                <a:cs typeface="Amazon Ember" charset="0"/>
              </a:rPr>
              <a:t>Fault-tolerant, flexible, stateless workloads</a:t>
            </a:r>
          </a:p>
          <a:p>
            <a:pPr algn="ctr" defTabSz="380985">
              <a:defRPr/>
            </a:pPr>
            <a:endParaRPr lang="en-US" sz="1500" dirty="0">
              <a:solidFill>
                <a:schemeClr val="tx1"/>
              </a:solidFill>
              <a:latin typeface="Amazon Ember" charset="0"/>
              <a:ea typeface="Amazon Ember" charset="0"/>
              <a:cs typeface="Amazon Ember" charset="0"/>
            </a:endParaRPr>
          </a:p>
        </p:txBody>
      </p:sp>
      <p:grpSp>
        <p:nvGrpSpPr>
          <p:cNvPr id="7" name="Group 6">
            <a:extLst>
              <a:ext uri="{FF2B5EF4-FFF2-40B4-BE49-F238E27FC236}">
                <a16:creationId xmlns:a16="http://schemas.microsoft.com/office/drawing/2014/main" id="{3B64A438-AE8F-4646-8887-0A66245C61FC}"/>
              </a:ext>
              <a:ext uri="{C183D7F6-B498-43B3-948B-1728B52AA6E4}">
                <adec:decorative xmlns:adec="http://schemas.microsoft.com/office/drawing/2017/decorative" val="1"/>
              </a:ext>
            </a:extLst>
          </p:cNvPr>
          <p:cNvGrpSpPr/>
          <p:nvPr/>
        </p:nvGrpSpPr>
        <p:grpSpPr>
          <a:xfrm>
            <a:off x="2564269" y="3014647"/>
            <a:ext cx="1749663" cy="1290508"/>
            <a:chOff x="3001640" y="3273870"/>
            <a:chExt cx="1749663" cy="1290508"/>
          </a:xfrm>
        </p:grpSpPr>
        <p:sp>
          <p:nvSpPr>
            <p:cNvPr id="63" name="Freeform: Shape 62">
              <a:extLst>
                <a:ext uri="{FF2B5EF4-FFF2-40B4-BE49-F238E27FC236}">
                  <a16:creationId xmlns:a16="http://schemas.microsoft.com/office/drawing/2014/main" id="{C6370932-220B-452A-85EE-0846E12C880D}"/>
                </a:ext>
              </a:extLst>
            </p:cNvPr>
            <p:cNvSpPr/>
            <p:nvPr/>
          </p:nvSpPr>
          <p:spPr>
            <a:xfrm>
              <a:off x="3001640" y="3483528"/>
              <a:ext cx="1550868" cy="786783"/>
            </a:xfrm>
            <a:custGeom>
              <a:avLst/>
              <a:gdLst>
                <a:gd name="connsiteX0" fmla="*/ 0 w 736600"/>
                <a:gd name="connsiteY0" fmla="*/ 215900 h 247650"/>
                <a:gd name="connsiteX1" fmla="*/ 196850 w 736600"/>
                <a:gd name="connsiteY1" fmla="*/ 158750 h 247650"/>
                <a:gd name="connsiteX2" fmla="*/ 285750 w 736600"/>
                <a:gd name="connsiteY2" fmla="*/ 247650 h 247650"/>
                <a:gd name="connsiteX3" fmla="*/ 387350 w 736600"/>
                <a:gd name="connsiteY3" fmla="*/ 69850 h 247650"/>
                <a:gd name="connsiteX4" fmla="*/ 463550 w 736600"/>
                <a:gd name="connsiteY4" fmla="*/ 146050 h 247650"/>
                <a:gd name="connsiteX5" fmla="*/ 736600 w 736600"/>
                <a:gd name="connsiteY5" fmla="*/ 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6600" h="247650">
                  <a:moveTo>
                    <a:pt x="0" y="215900"/>
                  </a:moveTo>
                  <a:lnTo>
                    <a:pt x="196850" y="158750"/>
                  </a:lnTo>
                  <a:lnTo>
                    <a:pt x="285750" y="247650"/>
                  </a:lnTo>
                  <a:lnTo>
                    <a:pt x="387350" y="69850"/>
                  </a:lnTo>
                  <a:lnTo>
                    <a:pt x="463550" y="146050"/>
                  </a:lnTo>
                  <a:lnTo>
                    <a:pt x="736600" y="0"/>
                  </a:lnTo>
                </a:path>
              </a:pathLst>
            </a:custGeom>
            <a:ln w="19050">
              <a:solidFill>
                <a:srgbClr val="527FFF"/>
              </a:solidFill>
              <a:headEnd/>
              <a:tailEnd type="arrow" w="lg" len="med"/>
            </a:ln>
            <a:extLst>
              <a:ext uri="{909E8E84-426E-40DD-AFC4-6F175D3DCCD1}">
                <a14:hiddenFill xmlns:a14="http://schemas.microsoft.com/office/drawing/2010/main">
                  <a:solidFill>
                    <a:srgbClr val="FFFFFF"/>
                  </a:solidFill>
                </a14:hiddenFill>
              </a:ext>
            </a:extLst>
          </p:spPr>
          <p:style>
            <a:lnRef idx="1">
              <a:schemeClr val="accent6"/>
            </a:lnRef>
            <a:fillRef idx="0">
              <a:schemeClr val="accent6"/>
            </a:fillRef>
            <a:effectRef idx="0">
              <a:schemeClr val="accent6"/>
            </a:effectRef>
            <a:fontRef idx="minor">
              <a:schemeClr val="tx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defTabSz="914307">
                <a:defRPr/>
              </a:pPr>
              <a:endParaRPr lang="en-US" sz="3200" dirty="0">
                <a:latin typeface="Amazon Ember"/>
              </a:endParaRPr>
            </a:p>
          </p:txBody>
        </p:sp>
        <p:sp>
          <p:nvSpPr>
            <p:cNvPr id="64" name="Oval 63">
              <a:extLst>
                <a:ext uri="{FF2B5EF4-FFF2-40B4-BE49-F238E27FC236}">
                  <a16:creationId xmlns:a16="http://schemas.microsoft.com/office/drawing/2014/main" id="{4BB18739-4F21-4F22-9685-3D36D10E9084}"/>
                </a:ext>
              </a:extLst>
            </p:cNvPr>
            <p:cNvSpPr/>
            <p:nvPr/>
          </p:nvSpPr>
          <p:spPr>
            <a:xfrm>
              <a:off x="3647616" y="3665942"/>
              <a:ext cx="421956" cy="421956"/>
            </a:xfrm>
            <a:prstGeom prst="ellipse">
              <a:avLst/>
            </a:prstGeom>
            <a:solidFill>
              <a:schemeClr val="bg1"/>
            </a:solidFill>
            <a:ln w="12700" cap="flat">
              <a:solidFill>
                <a:srgbClr val="527FFF"/>
              </a:solidFill>
              <a:prstDash val="solid"/>
              <a:miter lim="800000"/>
              <a:headEnd/>
              <a:tailEnd/>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307">
                <a:defRPr/>
              </a:pPr>
              <a:endParaRPr lang="en-US" sz="1200"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52" name="Graphic 4">
              <a:extLst>
                <a:ext uri="{FF2B5EF4-FFF2-40B4-BE49-F238E27FC236}">
                  <a16:creationId xmlns:a16="http://schemas.microsoft.com/office/drawing/2014/main" id="{FA2211D3-51D6-4835-A51D-22EC42A87873}"/>
                </a:ext>
              </a:extLst>
            </p:cNvPr>
            <p:cNvSpPr/>
            <p:nvPr/>
          </p:nvSpPr>
          <p:spPr>
            <a:xfrm>
              <a:off x="3001641" y="3273870"/>
              <a:ext cx="1749662" cy="1290508"/>
            </a:xfrm>
            <a:custGeom>
              <a:avLst/>
              <a:gdLst>
                <a:gd name="connsiteX0" fmla="*/ 2099596 w 2099595"/>
                <a:gd name="connsiteY0" fmla="*/ 2090452 h 2090451"/>
                <a:gd name="connsiteX1" fmla="*/ 0 w 2099595"/>
                <a:gd name="connsiteY1" fmla="*/ 2090452 h 2090451"/>
                <a:gd name="connsiteX2" fmla="*/ 0 w 2099595"/>
                <a:gd name="connsiteY2" fmla="*/ 0 h 2090451"/>
                <a:gd name="connsiteX3" fmla="*/ 0 w 2099595"/>
                <a:gd name="connsiteY3" fmla="*/ 0 h 2090451"/>
              </a:gdLst>
              <a:ahLst/>
              <a:cxnLst>
                <a:cxn ang="0">
                  <a:pos x="connsiteX0" y="connsiteY0"/>
                </a:cxn>
                <a:cxn ang="0">
                  <a:pos x="connsiteX1" y="connsiteY1"/>
                </a:cxn>
                <a:cxn ang="0">
                  <a:pos x="connsiteX2" y="connsiteY2"/>
                </a:cxn>
                <a:cxn ang="0">
                  <a:pos x="connsiteX3" y="connsiteY3"/>
                </a:cxn>
              </a:cxnLst>
              <a:rect l="l" t="t" r="r" b="b"/>
              <a:pathLst>
                <a:path w="2099595" h="2090451">
                  <a:moveTo>
                    <a:pt x="2099596" y="2090452"/>
                  </a:moveTo>
                  <a:lnTo>
                    <a:pt x="0" y="2090452"/>
                  </a:lnTo>
                  <a:lnTo>
                    <a:pt x="0" y="0"/>
                  </a:lnTo>
                  <a:lnTo>
                    <a:pt x="0" y="0"/>
                  </a:lnTo>
                </a:path>
              </a:pathLst>
            </a:custGeom>
            <a:noFill/>
            <a:ln w="19050" cap="flat">
              <a:solidFill>
                <a:schemeClr val="tx1"/>
              </a:solidFill>
              <a:prstDash val="solid"/>
              <a:round/>
            </a:ln>
          </p:spPr>
          <p:txBody>
            <a:bodyPr rtlCol="0" anchor="ctr"/>
            <a:lstStyle/>
            <a:p>
              <a:pPr defTabSz="914307"/>
              <a:endParaRPr lang="en-US" sz="1765" dirty="0">
                <a:latin typeface="Amazon Ember"/>
              </a:endParaRPr>
            </a:p>
          </p:txBody>
        </p:sp>
      </p:grpSp>
      <p:cxnSp>
        <p:nvCxnSpPr>
          <p:cNvPr id="38" name="Straight Connector 37">
            <a:extLst>
              <a:ext uri="{FF2B5EF4-FFF2-40B4-BE49-F238E27FC236}">
                <a16:creationId xmlns:a16="http://schemas.microsoft.com/office/drawing/2014/main" id="{DD6E6BC8-7950-498E-A3A7-D56EF621B627}"/>
              </a:ext>
              <a:ext uri="{C183D7F6-B498-43B3-948B-1728B52AA6E4}">
                <adec:decorative xmlns:adec="http://schemas.microsoft.com/office/drawing/2017/decorative" val="1"/>
              </a:ext>
            </a:extLst>
          </p:cNvPr>
          <p:cNvCxnSpPr>
            <a:cxnSpLocks/>
          </p:cNvCxnSpPr>
          <p:nvPr/>
        </p:nvCxnSpPr>
        <p:spPr>
          <a:xfrm>
            <a:off x="6436449" y="1477634"/>
            <a:ext cx="0" cy="4910287"/>
          </a:xfrm>
          <a:prstGeom prst="line">
            <a:avLst/>
          </a:prstGeom>
          <a:ln w="28575">
            <a:solidFill>
              <a:schemeClr val="tx2">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3" name="Content Placeholder 6">
            <a:extLst>
              <a:ext uri="{FF2B5EF4-FFF2-40B4-BE49-F238E27FC236}">
                <a16:creationId xmlns:a16="http://schemas.microsoft.com/office/drawing/2014/main" id="{C201419F-5544-CD49-96B8-64BDC79B36EF}"/>
              </a:ext>
            </a:extLst>
          </p:cNvPr>
          <p:cNvSpPr txBox="1">
            <a:spLocks/>
          </p:cNvSpPr>
          <p:nvPr/>
        </p:nvSpPr>
        <p:spPr>
          <a:xfrm>
            <a:off x="6739465" y="1429808"/>
            <a:ext cx="5116719" cy="4842204"/>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380985">
              <a:spcAft>
                <a:spcPts val="1600"/>
              </a:spcAft>
              <a:defRPr/>
            </a:pPr>
            <a:r>
              <a:rPr lang="en-US" dirty="0">
                <a:solidFill>
                  <a:schemeClr val="tx1"/>
                </a:solidFill>
                <a:latin typeface="Amazon Ember" charset="0"/>
                <a:ea typeface="Amazon Ember" charset="0"/>
                <a:cs typeface="Amazon Ember" charset="0"/>
              </a:rPr>
              <a:t>Dedicated Hosts</a:t>
            </a:r>
          </a:p>
          <a:p>
            <a:pPr algn="ctr" defTabSz="380985">
              <a:defRPr/>
            </a:pPr>
            <a:r>
              <a:rPr lang="en-US" sz="1600"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Physical server </a:t>
            </a:r>
            <a:r>
              <a:rPr lang="en-US" sz="1600" dirty="0">
                <a:solidFill>
                  <a:schemeClr val="tx1"/>
                </a:solidFill>
                <a:latin typeface="+mn-lt"/>
                <a:ea typeface="Amazon Ember" charset="0"/>
                <a:cs typeface="Amazon Ember" charset="0"/>
              </a:rPr>
              <a:t>with Amazon EC2 instance capacity </a:t>
            </a:r>
            <a:br>
              <a:rPr lang="en-US" sz="1600" dirty="0">
                <a:solidFill>
                  <a:schemeClr val="tx1"/>
                </a:solidFill>
                <a:latin typeface="+mn-lt"/>
                <a:ea typeface="Amazon Ember" charset="0"/>
                <a:cs typeface="Amazon Ember" charset="0"/>
              </a:rPr>
            </a:br>
            <a:r>
              <a:rPr lang="en-US" sz="1600"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fully</a:t>
            </a:r>
            <a:r>
              <a:rPr lang="en-US" sz="1600" dirty="0">
                <a:solidFill>
                  <a:schemeClr val="tx1"/>
                </a:solidFill>
                <a:latin typeface="+mn-lt"/>
                <a:ea typeface="Amazon Ember" charset="0"/>
                <a:cs typeface="Amazon Ember" charset="0"/>
              </a:rPr>
              <a:t> </a:t>
            </a:r>
            <a:r>
              <a:rPr lang="en-US" sz="1600"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dedicated for your use</a:t>
            </a:r>
            <a:r>
              <a:rPr lang="en-US" sz="1600" dirty="0">
                <a:solidFill>
                  <a:schemeClr val="tx1"/>
                </a:solidFill>
                <a:latin typeface="+mn-lt"/>
                <a:ea typeface="Amazon Ember" charset="0"/>
                <a:cs typeface="Amazon Ember" charset="0"/>
              </a:rPr>
              <a:t>.</a:t>
            </a:r>
            <a:endParaRPr lang="en-US" sz="1500" dirty="0">
              <a:solidFill>
                <a:schemeClr val="tx1"/>
              </a:solidFill>
              <a:latin typeface="Amazon Ember" charset="0"/>
              <a:ea typeface="Amazon Ember" charset="0"/>
              <a:cs typeface="Amazon Ember" charset="0"/>
            </a:endParaRPr>
          </a:p>
          <a:p>
            <a:pPr algn="ctr" defTabSz="380985">
              <a:defRPr/>
            </a:pPr>
            <a:endParaRPr lang="en-US" sz="1500" dirty="0">
              <a:solidFill>
                <a:schemeClr val="tx1"/>
              </a:solidFill>
              <a:latin typeface="Amazon Ember" charset="0"/>
              <a:ea typeface="Amazon Ember" charset="0"/>
              <a:cs typeface="Amazon Ember" charset="0"/>
            </a:endParaRPr>
          </a:p>
          <a:p>
            <a:pPr algn="ctr" defTabSz="380985">
              <a:defRPr/>
            </a:pPr>
            <a:endParaRPr lang="en-US" sz="1500" dirty="0">
              <a:solidFill>
                <a:schemeClr val="tx1"/>
              </a:solidFill>
              <a:latin typeface="Amazon Ember" charset="0"/>
              <a:ea typeface="Amazon Ember" charset="0"/>
              <a:cs typeface="Amazon Ember" charset="0"/>
            </a:endParaRPr>
          </a:p>
          <a:p>
            <a:pPr algn="ctr" defTabSz="380985">
              <a:defRPr/>
            </a:pPr>
            <a:endParaRPr lang="en-US" sz="1500" dirty="0">
              <a:solidFill>
                <a:schemeClr val="tx1"/>
              </a:solidFill>
              <a:latin typeface="Amazon Ember" charset="0"/>
              <a:ea typeface="Amazon Ember" charset="0"/>
              <a:cs typeface="Amazon Ember" charset="0"/>
            </a:endParaRPr>
          </a:p>
          <a:p>
            <a:pPr algn="ctr" defTabSz="380985">
              <a:defRPr/>
            </a:pPr>
            <a:endParaRPr lang="en-US" sz="1500" dirty="0">
              <a:solidFill>
                <a:schemeClr val="tx1"/>
              </a:solidFill>
              <a:latin typeface="Amazon Ember" charset="0"/>
              <a:ea typeface="Amazon Ember" charset="0"/>
              <a:cs typeface="Amazon Ember" charset="0"/>
            </a:endParaRPr>
          </a:p>
          <a:p>
            <a:pPr algn="ctr" defTabSz="380985">
              <a:defRPr/>
            </a:pPr>
            <a:endParaRPr lang="en-US" sz="1500" dirty="0">
              <a:solidFill>
                <a:schemeClr val="tx1"/>
              </a:solidFill>
              <a:latin typeface="Amazon Ember" charset="0"/>
              <a:ea typeface="Amazon Ember" charset="0"/>
              <a:cs typeface="Amazon Ember" charset="0"/>
            </a:endParaRPr>
          </a:p>
          <a:p>
            <a:pPr algn="ctr" defTabSz="380985">
              <a:defRPr/>
            </a:pPr>
            <a:endParaRPr lang="en-US" sz="1500" dirty="0">
              <a:solidFill>
                <a:schemeClr val="tx1"/>
              </a:solidFill>
              <a:latin typeface="Amazon Ember" charset="0"/>
              <a:ea typeface="Amazon Ember" charset="0"/>
              <a:cs typeface="Amazon Ember" charset="0"/>
            </a:endParaRPr>
          </a:p>
          <a:p>
            <a:pPr algn="ctr" defTabSz="380985">
              <a:defRPr/>
            </a:pPr>
            <a:endParaRPr lang="en-US" sz="1600" dirty="0">
              <a:solidFill>
                <a:schemeClr val="tx1"/>
              </a:solidFill>
              <a:latin typeface="Amazon Ember" charset="0"/>
              <a:ea typeface="Amazon Ember" charset="0"/>
              <a:cs typeface="Amazon Ember" charset="0"/>
            </a:endParaRPr>
          </a:p>
          <a:p>
            <a:pPr algn="ctr" defTabSz="380985">
              <a:defRPr/>
            </a:pPr>
            <a:endParaRPr lang="en-US" sz="1600" dirty="0">
              <a:solidFill>
                <a:schemeClr val="tx1"/>
              </a:solidFill>
              <a:latin typeface="Amazon Ember" charset="0"/>
              <a:ea typeface="Amazon Ember" charset="0"/>
              <a:cs typeface="Amazon Ember" charset="0"/>
            </a:endParaRPr>
          </a:p>
          <a:p>
            <a:pPr algn="ctr" defTabSz="380985">
              <a:defRPr/>
            </a:pPr>
            <a:r>
              <a:rPr lang="en-US" sz="2000" dirty="0">
                <a:solidFill>
                  <a:schemeClr val="tx1"/>
                </a:solidFill>
                <a:latin typeface="+mn-lt"/>
                <a:ea typeface="Amazon Ember" charset="0"/>
                <a:cs typeface="Amazon Ember" charset="0"/>
              </a:rPr>
              <a:t>Workloads that require the use of your own software licenses or single tenancy to meet compliance requirements</a:t>
            </a:r>
          </a:p>
          <a:p>
            <a:pPr algn="ctr" defTabSz="380985">
              <a:defRPr/>
            </a:pPr>
            <a:endParaRPr lang="en-US" sz="1500" dirty="0">
              <a:solidFill>
                <a:schemeClr val="tx1"/>
              </a:solidFill>
              <a:latin typeface="Amazon Ember" charset="0"/>
              <a:ea typeface="Amazon Ember" charset="0"/>
              <a:cs typeface="Amazon Ember" charset="0"/>
            </a:endParaRPr>
          </a:p>
        </p:txBody>
      </p:sp>
      <p:grpSp>
        <p:nvGrpSpPr>
          <p:cNvPr id="3" name="Group 2">
            <a:extLst>
              <a:ext uri="{FF2B5EF4-FFF2-40B4-BE49-F238E27FC236}">
                <a16:creationId xmlns:a16="http://schemas.microsoft.com/office/drawing/2014/main" id="{75EFB532-0E74-AF43-81B1-B5CD6844FC69}"/>
              </a:ext>
              <a:ext uri="{C183D7F6-B498-43B3-948B-1728B52AA6E4}">
                <adec:decorative xmlns:adec="http://schemas.microsoft.com/office/drawing/2017/decorative" val="1"/>
              </a:ext>
            </a:extLst>
          </p:cNvPr>
          <p:cNvGrpSpPr/>
          <p:nvPr/>
        </p:nvGrpSpPr>
        <p:grpSpPr>
          <a:xfrm>
            <a:off x="8487665" y="3014647"/>
            <a:ext cx="1749663" cy="1290508"/>
            <a:chOff x="752649" y="3273870"/>
            <a:chExt cx="1749663" cy="1290508"/>
          </a:xfrm>
        </p:grpSpPr>
        <p:sp>
          <p:nvSpPr>
            <p:cNvPr id="10" name="Graphic 4">
              <a:extLst>
                <a:ext uri="{FF2B5EF4-FFF2-40B4-BE49-F238E27FC236}">
                  <a16:creationId xmlns:a16="http://schemas.microsoft.com/office/drawing/2014/main" id="{C51199ED-F2D3-40C7-9881-61D4473CD66B}"/>
                </a:ext>
              </a:extLst>
            </p:cNvPr>
            <p:cNvSpPr/>
            <p:nvPr/>
          </p:nvSpPr>
          <p:spPr>
            <a:xfrm>
              <a:off x="752649" y="3273870"/>
              <a:ext cx="1749663" cy="1290508"/>
            </a:xfrm>
            <a:custGeom>
              <a:avLst/>
              <a:gdLst>
                <a:gd name="connsiteX0" fmla="*/ 2099596 w 2099595"/>
                <a:gd name="connsiteY0" fmla="*/ 2090452 h 2090451"/>
                <a:gd name="connsiteX1" fmla="*/ 0 w 2099595"/>
                <a:gd name="connsiteY1" fmla="*/ 2090452 h 2090451"/>
                <a:gd name="connsiteX2" fmla="*/ 0 w 2099595"/>
                <a:gd name="connsiteY2" fmla="*/ 0 h 2090451"/>
                <a:gd name="connsiteX3" fmla="*/ 0 w 2099595"/>
                <a:gd name="connsiteY3" fmla="*/ 0 h 2090451"/>
              </a:gdLst>
              <a:ahLst/>
              <a:cxnLst>
                <a:cxn ang="0">
                  <a:pos x="connsiteX0" y="connsiteY0"/>
                </a:cxn>
                <a:cxn ang="0">
                  <a:pos x="connsiteX1" y="connsiteY1"/>
                </a:cxn>
                <a:cxn ang="0">
                  <a:pos x="connsiteX2" y="connsiteY2"/>
                </a:cxn>
                <a:cxn ang="0">
                  <a:pos x="connsiteX3" y="connsiteY3"/>
                </a:cxn>
              </a:cxnLst>
              <a:rect l="l" t="t" r="r" b="b"/>
              <a:pathLst>
                <a:path w="2099595" h="2090451">
                  <a:moveTo>
                    <a:pt x="2099596" y="2090452"/>
                  </a:moveTo>
                  <a:lnTo>
                    <a:pt x="0" y="2090452"/>
                  </a:lnTo>
                  <a:lnTo>
                    <a:pt x="0" y="0"/>
                  </a:lnTo>
                  <a:lnTo>
                    <a:pt x="0" y="0"/>
                  </a:lnTo>
                </a:path>
              </a:pathLst>
            </a:custGeom>
            <a:noFill/>
            <a:ln w="19050" cap="flat">
              <a:solidFill>
                <a:schemeClr val="tx1"/>
              </a:solidFill>
              <a:prstDash val="solid"/>
              <a:round/>
            </a:ln>
          </p:spPr>
          <p:txBody>
            <a:bodyPr rtlCol="0" anchor="ctr"/>
            <a:lstStyle/>
            <a:p>
              <a:pPr defTabSz="914307"/>
              <a:endParaRPr lang="en-US" sz="1765" dirty="0">
                <a:latin typeface="Amazon Ember"/>
              </a:endParaRPr>
            </a:p>
          </p:txBody>
        </p:sp>
        <p:pic>
          <p:nvPicPr>
            <p:cNvPr id="41" name="Picture 40">
              <a:extLst>
                <a:ext uri="{FF2B5EF4-FFF2-40B4-BE49-F238E27FC236}">
                  <a16:creationId xmlns:a16="http://schemas.microsoft.com/office/drawing/2014/main" id="{8A284454-66CD-EB4B-80B9-81CE853BE0A0}"/>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1099206" y="3498248"/>
              <a:ext cx="853704" cy="841752"/>
            </a:xfrm>
            <a:prstGeom prst="rect">
              <a:avLst/>
            </a:prstGeom>
          </p:spPr>
        </p:pic>
      </p:grpSp>
      <p:sp>
        <p:nvSpPr>
          <p:cNvPr id="15" name="Title 1"/>
          <p:cNvSpPr txBox="1">
            <a:spLocks/>
          </p:cNvSpPr>
          <p:nvPr/>
        </p:nvSpPr>
        <p:spPr>
          <a:xfrm>
            <a:off x="262646" y="0"/>
            <a:ext cx="11929353" cy="888322"/>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6">
                    <a:lumMod val="50000"/>
                  </a:schemeClr>
                </a:solidFill>
              </a:rPr>
              <a:t>EC2 Pricing Options</a:t>
            </a:r>
          </a:p>
        </p:txBody>
      </p:sp>
      <p:sp>
        <p:nvSpPr>
          <p:cNvPr id="16" name="Rectangle 15"/>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ustDataLst>
      <p:tags r:id="rId1"/>
    </p:custDataLst>
    <p:extLst>
      <p:ext uri="{BB962C8B-B14F-4D97-AF65-F5344CB8AC3E}">
        <p14:creationId xmlns:p14="http://schemas.microsoft.com/office/powerpoint/2010/main" val="409757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descr="De">
            <a:extLst>
              <a:ext uri="{FF2B5EF4-FFF2-40B4-BE49-F238E27FC236}">
                <a16:creationId xmlns:a16="http://schemas.microsoft.com/office/drawing/2014/main" id="{D0A5F4AB-C976-5549-A937-890CA745F587}"/>
              </a:ext>
            </a:extLst>
          </p:cNvPr>
          <p:cNvGraphicFramePr/>
          <p:nvPr>
            <p:extLst>
              <p:ext uri="{D42A27DB-BD31-4B8C-83A1-F6EECF244321}">
                <p14:modId xmlns:p14="http://schemas.microsoft.com/office/powerpoint/2010/main" val="338865116"/>
              </p:ext>
            </p:extLst>
          </p:nvPr>
        </p:nvGraphicFramePr>
        <p:xfrm>
          <a:off x="507459" y="1362275"/>
          <a:ext cx="11353800" cy="34911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Rectangle 7"/>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Title 1"/>
          <p:cNvSpPr txBox="1">
            <a:spLocks/>
          </p:cNvSpPr>
          <p:nvPr/>
        </p:nvSpPr>
        <p:spPr>
          <a:xfrm>
            <a:off x="262646" y="0"/>
            <a:ext cx="11929353" cy="888322"/>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6">
                    <a:lumMod val="50000"/>
                  </a:schemeClr>
                </a:solidFill>
              </a:rPr>
              <a:t>EC2 Pricing Options</a:t>
            </a:r>
          </a:p>
        </p:txBody>
      </p:sp>
    </p:spTree>
    <p:custDataLst>
      <p:tags r:id="rId1"/>
    </p:custDataLst>
    <p:extLst>
      <p:ext uri="{BB962C8B-B14F-4D97-AF65-F5344CB8AC3E}">
        <p14:creationId xmlns:p14="http://schemas.microsoft.com/office/powerpoint/2010/main" val="1629863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646" y="0"/>
            <a:ext cx="11929353" cy="888322"/>
          </a:xfrm>
          <a:solidFill>
            <a:schemeClr val="accent1">
              <a:lumMod val="20000"/>
              <a:lumOff val="80000"/>
            </a:schemeClr>
          </a:solidFill>
        </p:spPr>
        <p:txBody>
          <a:bodyPr/>
          <a:lstStyle/>
          <a:p>
            <a:r>
              <a:rPr lang="en-US" b="1" dirty="0">
                <a:solidFill>
                  <a:schemeClr val="accent6">
                    <a:lumMod val="50000"/>
                  </a:schemeClr>
                </a:solidFill>
              </a:rPr>
              <a:t>Questions ?</a:t>
            </a:r>
          </a:p>
        </p:txBody>
      </p:sp>
      <p:sp>
        <p:nvSpPr>
          <p:cNvPr id="49" name="Rectangle 48"/>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367768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2374" y="0"/>
            <a:ext cx="11919626" cy="821649"/>
          </a:xfrm>
          <a:solidFill>
            <a:schemeClr val="accent1">
              <a:lumMod val="20000"/>
              <a:lumOff val="80000"/>
            </a:schemeClr>
          </a:solidFill>
        </p:spPr>
        <p:txBody>
          <a:bodyPr>
            <a:normAutofit/>
          </a:bodyPr>
          <a:lstStyle/>
          <a:p>
            <a:r>
              <a:rPr lang="en-US" b="1" dirty="0">
                <a:solidFill>
                  <a:schemeClr val="accent6">
                    <a:lumMod val="50000"/>
                  </a:schemeClr>
                </a:solidFill>
              </a:rPr>
              <a:t>Categorizing Compute Services</a:t>
            </a:r>
          </a:p>
        </p:txBody>
      </p:sp>
      <p:graphicFrame>
        <p:nvGraphicFramePr>
          <p:cNvPr id="8" name="Table 7" descr="Table with 4 rows. First row is EC2, second is Lambda, third shows ECS, EKS, Fargate, and ECR, and the fouth row shows Elastic Beanstalk. For each row, key concepts, characteristics, and ease of use details are called out.">
            <a:extLst>
              <a:ext uri="{FF2B5EF4-FFF2-40B4-BE49-F238E27FC236}">
                <a16:creationId xmlns:a16="http://schemas.microsoft.com/office/drawing/2014/main" id="{C039DAED-5315-454A-A929-71D606E9F87A}"/>
              </a:ext>
            </a:extLst>
          </p:cNvPr>
          <p:cNvGraphicFramePr>
            <a:graphicFrameLocks noGrp="1"/>
          </p:cNvGraphicFramePr>
          <p:nvPr>
            <p:extLst>
              <p:ext uri="{D42A27DB-BD31-4B8C-83A1-F6EECF244321}">
                <p14:modId xmlns:p14="http://schemas.microsoft.com/office/powerpoint/2010/main" val="2035923627"/>
              </p:ext>
            </p:extLst>
          </p:nvPr>
        </p:nvGraphicFramePr>
        <p:xfrm>
          <a:off x="342900" y="1435100"/>
          <a:ext cx="11531599" cy="4941640"/>
        </p:xfrm>
        <a:graphic>
          <a:graphicData uri="http://schemas.openxmlformats.org/drawingml/2006/table">
            <a:tbl>
              <a:tblPr firstRow="1" bandRow="1">
                <a:tableStyleId>{5C22544A-7EE6-4342-B048-85BDC9FD1C3A}</a:tableStyleId>
              </a:tblPr>
              <a:tblGrid>
                <a:gridCol w="1765299">
                  <a:extLst>
                    <a:ext uri="{9D8B030D-6E8A-4147-A177-3AD203B41FA5}">
                      <a16:colId xmlns:a16="http://schemas.microsoft.com/office/drawing/2014/main" val="169570415"/>
                    </a:ext>
                  </a:extLst>
                </a:gridCol>
                <a:gridCol w="3378200">
                  <a:extLst>
                    <a:ext uri="{9D8B030D-6E8A-4147-A177-3AD203B41FA5}">
                      <a16:colId xmlns:a16="http://schemas.microsoft.com/office/drawing/2014/main" val="3813353449"/>
                    </a:ext>
                  </a:extLst>
                </a:gridCol>
                <a:gridCol w="3505200">
                  <a:extLst>
                    <a:ext uri="{9D8B030D-6E8A-4147-A177-3AD203B41FA5}">
                      <a16:colId xmlns:a16="http://schemas.microsoft.com/office/drawing/2014/main" val="2241957363"/>
                    </a:ext>
                  </a:extLst>
                </a:gridCol>
                <a:gridCol w="2882900">
                  <a:extLst>
                    <a:ext uri="{9D8B030D-6E8A-4147-A177-3AD203B41FA5}">
                      <a16:colId xmlns:a16="http://schemas.microsoft.com/office/drawing/2014/main" val="1135737289"/>
                    </a:ext>
                  </a:extLst>
                </a:gridCol>
              </a:tblGrid>
              <a:tr h="403320">
                <a:tc>
                  <a:txBody>
                    <a:bodyPr/>
                    <a:lstStyle/>
                    <a:p>
                      <a:r>
                        <a:rPr lang="en-US" sz="1600" dirty="0">
                          <a:solidFill>
                            <a:sysClr val="windowText" lastClr="000000"/>
                          </a:solidFill>
                        </a:rPr>
                        <a:t>Services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ysClr val="windowText" lastClr="000000"/>
                          </a:solidFill>
                        </a:rPr>
                        <a:t>Key Concepts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ysClr val="windowText" lastClr="000000"/>
                          </a:solidFill>
                        </a:rPr>
                        <a:t>Characteristics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ysClr val="windowText" lastClr="000000"/>
                          </a:solidFill>
                        </a:rPr>
                        <a:t>Ease of Use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45005391"/>
                  </a:ext>
                </a:extLst>
              </a:tr>
              <a:tr h="770668">
                <a:tc>
                  <a:txBody>
                    <a:bodyPr/>
                    <a:lstStyle/>
                    <a:p>
                      <a:pPr marL="285750" indent="-285750">
                        <a:buFont typeface="Arial" panose="020B0604020202020204" pitchFamily="34" charset="0"/>
                        <a:buChar char="•"/>
                      </a:pPr>
                      <a:r>
                        <a:rPr lang="en-US" sz="1600" dirty="0"/>
                        <a:t>Amazon EC2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Infrastructure as a service (IaaS)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Instance-based</a:t>
                      </a:r>
                    </a:p>
                    <a:p>
                      <a:pPr marL="285750" indent="-285750">
                        <a:buFont typeface="Arial" panose="020B0604020202020204" pitchFamily="34" charset="0"/>
                        <a:buChar char="•"/>
                      </a:pPr>
                      <a:r>
                        <a:rPr lang="en-US" sz="1600" b="1" dirty="0">
                          <a:solidFill>
                            <a:schemeClr val="accent5"/>
                          </a:solidFill>
                        </a:rPr>
                        <a:t>Virtual machines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US" sz="1600" dirty="0"/>
                        <a:t>Provision virtual machines that you can manage as you choose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t>A familiar concept to many IT professionals.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53425180"/>
                  </a:ext>
                </a:extLst>
              </a:tr>
              <a:tr h="1011936">
                <a:tc>
                  <a:txBody>
                    <a:bodyPr/>
                    <a:lstStyle/>
                    <a:p>
                      <a:pPr marL="285750" indent="-285750">
                        <a:buFont typeface="Arial" panose="020B0604020202020204" pitchFamily="34" charset="0"/>
                        <a:buChar char="•"/>
                      </a:pPr>
                      <a:r>
                        <a:rPr lang="en-US" sz="1600" dirty="0"/>
                        <a:t>AWS Lambda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5000"/>
                      </a:scheme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dirty="0">
                          <a:solidFill>
                            <a:schemeClr val="accent5"/>
                          </a:solidFill>
                        </a:rPr>
                        <a:t>Serverless</a:t>
                      </a:r>
                      <a:r>
                        <a:rPr lang="en-US" sz="1600" dirty="0"/>
                        <a:t> computing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Function-based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Low-cost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5000"/>
                      </a:schemeClr>
                    </a:solidFill>
                  </a:tcPr>
                </a:tc>
                <a:tc>
                  <a:txBody>
                    <a:bodyPr/>
                    <a:lstStyle/>
                    <a:p>
                      <a:pPr marL="285750" indent="-285750">
                        <a:buFont typeface="Arial" panose="020B0604020202020204" pitchFamily="34" charset="0"/>
                        <a:buChar char="•"/>
                      </a:pPr>
                      <a:r>
                        <a:rPr lang="en-US" sz="1600" dirty="0"/>
                        <a:t>Write and deploy code that executes on a schedule or that can be triggered by events</a:t>
                      </a:r>
                    </a:p>
                    <a:p>
                      <a:pPr marL="285750" indent="-285750">
                        <a:buFont typeface="Arial" panose="020B0604020202020204" pitchFamily="34" charset="0"/>
                        <a:buChar char="•"/>
                      </a:pPr>
                      <a:r>
                        <a:rPr lang="en-US" sz="1600" dirty="0"/>
                        <a:t>Use when possible (architect for the cloud)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5000"/>
                      </a:schemeClr>
                    </a:solidFill>
                  </a:tcPr>
                </a:tc>
                <a:tc>
                  <a:txBody>
                    <a:bodyPr/>
                    <a:lstStyle/>
                    <a:p>
                      <a:r>
                        <a:rPr lang="en-US" sz="1600" dirty="0"/>
                        <a:t>A relatively new concept for many IT staff members, but easy to use after you learn how.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5000"/>
                      </a:schemeClr>
                    </a:solidFill>
                  </a:tcPr>
                </a:tc>
                <a:extLst>
                  <a:ext uri="{0D108BD9-81ED-4DB2-BD59-A6C34878D82A}">
                    <a16:rowId xmlns:a16="http://schemas.microsoft.com/office/drawing/2014/main" val="1370044952"/>
                  </a:ext>
                </a:extLst>
              </a:tr>
              <a:tr h="1094080">
                <a:tc>
                  <a:txBody>
                    <a:bodyPr/>
                    <a:lstStyle/>
                    <a:p>
                      <a:pPr marL="285750" indent="-285750">
                        <a:buFont typeface="Arial" panose="020B0604020202020204" pitchFamily="34" charset="0"/>
                        <a:buChar char="•"/>
                      </a:pPr>
                      <a:r>
                        <a:rPr lang="en-US" sz="1600" dirty="0"/>
                        <a:t>Amazon ECS </a:t>
                      </a:r>
                    </a:p>
                    <a:p>
                      <a:pPr marL="285750" indent="-285750">
                        <a:buFont typeface="Arial" panose="020B0604020202020204" pitchFamily="34" charset="0"/>
                        <a:buChar char="•"/>
                      </a:pPr>
                      <a:r>
                        <a:rPr lang="en-US" sz="1600" dirty="0"/>
                        <a:t>Amazon EKS </a:t>
                      </a:r>
                    </a:p>
                    <a:p>
                      <a:pPr marL="285750" indent="-285750">
                        <a:buFont typeface="Arial" panose="020B0604020202020204" pitchFamily="34" charset="0"/>
                        <a:buChar char="•"/>
                      </a:pPr>
                      <a:r>
                        <a:rPr lang="en-US" sz="1600" dirty="0"/>
                        <a:t>AWS Fargate </a:t>
                      </a:r>
                    </a:p>
                    <a:p>
                      <a:pPr marL="285750" indent="-285750">
                        <a:buFont typeface="Arial" panose="020B0604020202020204" pitchFamily="34" charset="0"/>
                        <a:buChar char="•"/>
                      </a:pPr>
                      <a:r>
                        <a:rPr lang="en-US" sz="1600" dirty="0"/>
                        <a:t>Amazon ECR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US" sz="1600" b="1" dirty="0">
                          <a:solidFill>
                            <a:schemeClr val="accent5"/>
                          </a:solidFill>
                        </a:rPr>
                        <a:t>Container-based </a:t>
                      </a:r>
                      <a:r>
                        <a:rPr lang="en-US" sz="1600" dirty="0"/>
                        <a:t>computing</a:t>
                      </a:r>
                    </a:p>
                    <a:p>
                      <a:pPr marL="285750" indent="-285750">
                        <a:buFont typeface="Arial" panose="020B0604020202020204" pitchFamily="34" charset="0"/>
                        <a:buChar char="•"/>
                      </a:pPr>
                      <a:r>
                        <a:rPr lang="en-US" sz="1600" dirty="0"/>
                        <a:t>Instance-based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US" sz="1600" dirty="0"/>
                        <a:t>Spin up and execute jobs more quickly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t>AWS Fargate reduces administrative overhead, but you can use options that give you more control.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9303955"/>
                  </a:ext>
                </a:extLst>
              </a:tr>
              <a:tr h="1094080">
                <a:tc>
                  <a:txBody>
                    <a:bodyPr/>
                    <a:lstStyle/>
                    <a:p>
                      <a:pPr marL="285750" indent="-285750">
                        <a:buFont typeface="Arial" panose="020B0604020202020204" pitchFamily="34" charset="0"/>
                        <a:buChar char="•"/>
                      </a:pPr>
                      <a:r>
                        <a:rPr lang="en-US" sz="1600" dirty="0"/>
                        <a:t>AWS Elastic Beanstalk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5000"/>
                      </a:schemeClr>
                    </a:solidFill>
                  </a:tcPr>
                </a:tc>
                <a:tc>
                  <a:txBody>
                    <a:bodyPr/>
                    <a:lstStyle/>
                    <a:p>
                      <a:pPr marL="285750" indent="-285750">
                        <a:buFont typeface="Arial" panose="020B0604020202020204" pitchFamily="34" charset="0"/>
                        <a:buChar char="•"/>
                      </a:pPr>
                      <a:r>
                        <a:rPr lang="en-US" sz="1600" dirty="0"/>
                        <a:t>Platform as a service (PaaS)</a:t>
                      </a:r>
                    </a:p>
                    <a:p>
                      <a:pPr marL="285750" indent="-285750">
                        <a:buFont typeface="Arial" panose="020B0604020202020204" pitchFamily="34" charset="0"/>
                        <a:buChar char="•"/>
                      </a:pPr>
                      <a:r>
                        <a:rPr lang="en-US" sz="1600" dirty="0"/>
                        <a:t>For </a:t>
                      </a:r>
                      <a:r>
                        <a:rPr lang="en-US" sz="1600" b="1" dirty="0">
                          <a:solidFill>
                            <a:schemeClr val="accent5"/>
                          </a:solidFill>
                        </a:rPr>
                        <a:t>web applications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5000"/>
                      </a:schemeClr>
                    </a:solidFill>
                  </a:tcPr>
                </a:tc>
                <a:tc>
                  <a:txBody>
                    <a:bodyPr/>
                    <a:lstStyle/>
                    <a:p>
                      <a:pPr marL="285750" indent="-285750">
                        <a:buFont typeface="Arial" panose="020B0604020202020204" pitchFamily="34" charset="0"/>
                        <a:buChar char="•"/>
                      </a:pPr>
                      <a:r>
                        <a:rPr lang="en-US" sz="1600" dirty="0"/>
                        <a:t>Focus on your code (building your application)</a:t>
                      </a:r>
                    </a:p>
                    <a:p>
                      <a:pPr marL="285750" indent="-285750">
                        <a:buFont typeface="Arial" panose="020B0604020202020204" pitchFamily="34" charset="0"/>
                        <a:buChar char="•"/>
                      </a:pPr>
                      <a:r>
                        <a:rPr lang="en-US" sz="1600" dirty="0"/>
                        <a:t>Can easily tie into other services—databases, Domain Name System (DNS),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Fast and easy to get started.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5000"/>
                      </a:schemeClr>
                    </a:solidFill>
                  </a:tcPr>
                </a:tc>
                <a:extLst>
                  <a:ext uri="{0D108BD9-81ED-4DB2-BD59-A6C34878D82A}">
                    <a16:rowId xmlns:a16="http://schemas.microsoft.com/office/drawing/2014/main" val="1894044138"/>
                  </a:ext>
                </a:extLst>
              </a:tr>
            </a:tbl>
          </a:graphicData>
        </a:graphic>
      </p:graphicFrame>
      <p:sp>
        <p:nvSpPr>
          <p:cNvPr id="5" name="Rectangle 4"/>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ustDataLst>
      <p:tags r:id="rId1"/>
    </p:custDataLst>
    <p:extLst>
      <p:ext uri="{BB962C8B-B14F-4D97-AF65-F5344CB8AC3E}">
        <p14:creationId xmlns:p14="http://schemas.microsoft.com/office/powerpoint/2010/main" val="763452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374" y="0"/>
            <a:ext cx="11919626" cy="888322"/>
          </a:xfrm>
          <a:solidFill>
            <a:schemeClr val="accent1">
              <a:lumMod val="20000"/>
              <a:lumOff val="80000"/>
            </a:schemeClr>
          </a:solidFill>
        </p:spPr>
        <p:txBody>
          <a:bodyPr/>
          <a:lstStyle/>
          <a:p>
            <a:r>
              <a:rPr lang="en-US" b="1" dirty="0">
                <a:solidFill>
                  <a:schemeClr val="accent6">
                    <a:lumMod val="50000"/>
                  </a:schemeClr>
                </a:solidFill>
              </a:rPr>
              <a:t>AWS EC2 Overview</a:t>
            </a:r>
          </a:p>
        </p:txBody>
      </p:sp>
      <p:sp>
        <p:nvSpPr>
          <p:cNvPr id="6" name="Rectangle 5"/>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Content Placeholder 2"/>
          <p:cNvSpPr>
            <a:spLocks noGrp="1"/>
          </p:cNvSpPr>
          <p:nvPr>
            <p:ph idx="1"/>
          </p:nvPr>
        </p:nvSpPr>
        <p:spPr>
          <a:xfrm>
            <a:off x="3902208" y="1528175"/>
            <a:ext cx="8140635" cy="4853170"/>
          </a:xfrm>
        </p:spPr>
        <p:txBody>
          <a:bodyPr/>
          <a:lstStyle/>
          <a:p>
            <a:r>
              <a:rPr lang="en-US" b="1" dirty="0">
                <a:solidFill>
                  <a:schemeClr val="accent5"/>
                </a:solidFill>
              </a:rPr>
              <a:t>Amazon Elastic Compute Cloud (Amazon EC2)  </a:t>
            </a:r>
          </a:p>
          <a:p>
            <a:pPr lvl="1"/>
            <a:r>
              <a:rPr lang="en-US" dirty="0"/>
              <a:t>Provides </a:t>
            </a:r>
            <a:r>
              <a:rPr lang="en-US" dirty="0">
                <a:solidFill>
                  <a:schemeClr val="accent6"/>
                </a:solidFill>
              </a:rPr>
              <a:t>virtual machines</a:t>
            </a:r>
            <a:r>
              <a:rPr lang="en-US" dirty="0"/>
              <a:t>—referred to as </a:t>
            </a:r>
            <a:r>
              <a:rPr lang="en-US" dirty="0">
                <a:solidFill>
                  <a:schemeClr val="accent6"/>
                </a:solidFill>
              </a:rPr>
              <a:t>EC2 instances</a:t>
            </a:r>
            <a:r>
              <a:rPr lang="en-US" dirty="0"/>
              <a:t>—in the cloud.</a:t>
            </a:r>
          </a:p>
          <a:p>
            <a:pPr lvl="1"/>
            <a:r>
              <a:rPr lang="en-US" dirty="0"/>
              <a:t>Gives you </a:t>
            </a:r>
            <a:r>
              <a:rPr lang="en-US" i="1" dirty="0"/>
              <a:t>full control </a:t>
            </a:r>
            <a:r>
              <a:rPr lang="en-US" dirty="0"/>
              <a:t>over the guest operating system (Windows or Linux) on each instance.</a:t>
            </a:r>
          </a:p>
          <a:p>
            <a:r>
              <a:rPr lang="en-US" dirty="0"/>
              <a:t>You can launch instances of any size into an Availability Zone anywhere in the world.</a:t>
            </a:r>
          </a:p>
          <a:p>
            <a:pPr lvl="1"/>
            <a:r>
              <a:rPr lang="en-US" dirty="0"/>
              <a:t>Launch instances from </a:t>
            </a:r>
            <a:r>
              <a:rPr lang="en-US" b="1" dirty="0">
                <a:solidFill>
                  <a:schemeClr val="accent5"/>
                </a:solidFill>
              </a:rPr>
              <a:t>Amazon Machine Images (AMIs</a:t>
            </a:r>
            <a:r>
              <a:rPr lang="en-US" dirty="0"/>
              <a:t>).</a:t>
            </a:r>
          </a:p>
          <a:p>
            <a:pPr lvl="1"/>
            <a:r>
              <a:rPr lang="en-US" dirty="0"/>
              <a:t>Launch instances with a few clicks or a line of code, and they are ready in minutes.</a:t>
            </a:r>
            <a:endParaRPr lang="en-US" sz="2800" dirty="0"/>
          </a:p>
          <a:p>
            <a:r>
              <a:rPr lang="en-US" dirty="0"/>
              <a:t>You can control traffic to and from instances.</a:t>
            </a:r>
          </a:p>
        </p:txBody>
      </p:sp>
      <p:grpSp>
        <p:nvGrpSpPr>
          <p:cNvPr id="5" name="Group 4">
            <a:extLst>
              <a:ext uri="{FF2B5EF4-FFF2-40B4-BE49-F238E27FC236}">
                <a16:creationId xmlns:a16="http://schemas.microsoft.com/office/drawing/2014/main" id="{3F896863-3C86-634F-9982-88D5287C8343}"/>
              </a:ext>
              <a:ext uri="{C183D7F6-B498-43B3-948B-1728B52AA6E4}">
                <adec:decorative xmlns:adec="http://schemas.microsoft.com/office/drawing/2017/decorative" val="1"/>
              </a:ext>
            </a:extLst>
          </p:cNvPr>
          <p:cNvGrpSpPr/>
          <p:nvPr/>
        </p:nvGrpSpPr>
        <p:grpSpPr>
          <a:xfrm>
            <a:off x="677252" y="1916492"/>
            <a:ext cx="2885749" cy="4045058"/>
            <a:chOff x="677252" y="1916492"/>
            <a:chExt cx="2885749" cy="4045058"/>
          </a:xfrm>
        </p:grpSpPr>
        <p:sp>
          <p:nvSpPr>
            <p:cNvPr id="7" name="Rectangle 6">
              <a:extLst>
                <a:ext uri="{FF2B5EF4-FFF2-40B4-BE49-F238E27FC236}">
                  <a16:creationId xmlns:a16="http://schemas.microsoft.com/office/drawing/2014/main" id="{910C76DA-7886-8B47-AC0B-C0FC351B84DE}"/>
                </a:ext>
              </a:extLst>
            </p:cNvPr>
            <p:cNvSpPr/>
            <p:nvPr/>
          </p:nvSpPr>
          <p:spPr>
            <a:xfrm>
              <a:off x="677252" y="1916492"/>
              <a:ext cx="2885749" cy="4045058"/>
            </a:xfrm>
            <a:prstGeom prst="rect">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0807008F-02FC-CA40-B191-A281976044A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56972" y="2924499"/>
              <a:ext cx="1094787" cy="1094787"/>
            </a:xfrm>
            <a:prstGeom prst="rect">
              <a:avLst/>
            </a:prstGeom>
          </p:spPr>
        </p:pic>
      </p:grpSp>
      <p:pic>
        <p:nvPicPr>
          <p:cNvPr id="3" name="Picture 2"/>
          <p:cNvPicPr>
            <a:picLocks noChangeAspect="1"/>
          </p:cNvPicPr>
          <p:nvPr/>
        </p:nvPicPr>
        <p:blipFill>
          <a:blip r:embed="rId4"/>
          <a:stretch>
            <a:fillRect/>
          </a:stretch>
        </p:blipFill>
        <p:spPr>
          <a:xfrm>
            <a:off x="1150638" y="3960082"/>
            <a:ext cx="1816765" cy="1097375"/>
          </a:xfrm>
          <a:prstGeom prst="rect">
            <a:avLst/>
          </a:prstGeom>
        </p:spPr>
      </p:pic>
    </p:spTree>
    <p:extLst>
      <p:ext uri="{BB962C8B-B14F-4D97-AF65-F5344CB8AC3E}">
        <p14:creationId xmlns:p14="http://schemas.microsoft.com/office/powerpoint/2010/main" val="1893816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646" y="0"/>
            <a:ext cx="11929353" cy="888322"/>
          </a:xfrm>
          <a:solidFill>
            <a:schemeClr val="accent1">
              <a:lumMod val="20000"/>
              <a:lumOff val="80000"/>
            </a:schemeClr>
          </a:solidFill>
        </p:spPr>
        <p:txBody>
          <a:bodyPr/>
          <a:lstStyle/>
          <a:p>
            <a:r>
              <a:rPr lang="en-US" b="1" dirty="0">
                <a:solidFill>
                  <a:schemeClr val="accent6">
                    <a:lumMod val="50000"/>
                  </a:schemeClr>
                </a:solidFill>
              </a:rPr>
              <a:t>AWS EC2  Launch configuration </a:t>
            </a:r>
          </a:p>
        </p:txBody>
      </p:sp>
      <p:grpSp>
        <p:nvGrpSpPr>
          <p:cNvPr id="6" name="Group 5" descr="Seven items feed into an EC2 instance, they illustrate what is discussed in the notes below the slide (in clockwise-order from the top).">
            <a:extLst>
              <a:ext uri="{FF2B5EF4-FFF2-40B4-BE49-F238E27FC236}">
                <a16:creationId xmlns:a16="http://schemas.microsoft.com/office/drawing/2014/main" id="{1C2F5776-1309-194C-9FA5-3C62576DC9D9}"/>
              </a:ext>
            </a:extLst>
          </p:cNvPr>
          <p:cNvGrpSpPr/>
          <p:nvPr/>
        </p:nvGrpSpPr>
        <p:grpSpPr>
          <a:xfrm>
            <a:off x="153041" y="1195020"/>
            <a:ext cx="10156361" cy="4716010"/>
            <a:chOff x="999348" y="1730041"/>
            <a:chExt cx="10156361" cy="4716010"/>
          </a:xfrm>
        </p:grpSpPr>
        <p:grpSp>
          <p:nvGrpSpPr>
            <p:cNvPr id="7" name="Group 6">
              <a:extLst>
                <a:ext uri="{FF2B5EF4-FFF2-40B4-BE49-F238E27FC236}">
                  <a16:creationId xmlns:a16="http://schemas.microsoft.com/office/drawing/2014/main" id="{B5DC7118-962A-424E-A642-F3932D392B4F}"/>
                </a:ext>
              </a:extLst>
            </p:cNvPr>
            <p:cNvGrpSpPr/>
            <p:nvPr/>
          </p:nvGrpSpPr>
          <p:grpSpPr>
            <a:xfrm>
              <a:off x="999348" y="1730041"/>
              <a:ext cx="10156361" cy="4716010"/>
              <a:chOff x="418431" y="1366519"/>
              <a:chExt cx="10156361" cy="4716010"/>
            </a:xfrm>
          </p:grpSpPr>
          <p:grpSp>
            <p:nvGrpSpPr>
              <p:cNvPr id="10" name="Group 9">
                <a:extLst>
                  <a:ext uri="{FF2B5EF4-FFF2-40B4-BE49-F238E27FC236}">
                    <a16:creationId xmlns:a16="http://schemas.microsoft.com/office/drawing/2014/main" id="{88E53059-66F2-6E49-A81C-FFC955090281}"/>
                  </a:ext>
                </a:extLst>
              </p:cNvPr>
              <p:cNvGrpSpPr/>
              <p:nvPr/>
            </p:nvGrpSpPr>
            <p:grpSpPr>
              <a:xfrm>
                <a:off x="5526158" y="2762406"/>
                <a:ext cx="1463040" cy="1463040"/>
                <a:chOff x="4656514" y="4011018"/>
                <a:chExt cx="1463040" cy="1463040"/>
              </a:xfrm>
            </p:grpSpPr>
            <p:pic>
              <p:nvPicPr>
                <p:cNvPr id="47" name="Graphic 20">
                  <a:extLst>
                    <a:ext uri="{FF2B5EF4-FFF2-40B4-BE49-F238E27FC236}">
                      <a16:creationId xmlns:a16="http://schemas.microsoft.com/office/drawing/2014/main" id="{1723BA57-D8EF-F541-88A8-ACA4E7EEC1D6}"/>
                    </a:ext>
                  </a:extLst>
                </p:cNvPr>
                <p:cNvPicPr>
                  <a:picLocks/>
                </p:cNvPicPr>
                <p:nvPr/>
              </p:nvPicPr>
              <p:blipFill>
                <a:blip r:embed="rId3">
                  <a:extLst>
                    <a:ext uri="{96DAC541-7B7A-43D3-8B79-37D633B846F1}">
                      <asvg:svgBlip xmlns:asvg="http://schemas.microsoft.com/office/drawing/2016/SVG/main" r:embed="rId4"/>
                    </a:ext>
                  </a:extLst>
                </a:blip>
                <a:stretch>
                  <a:fillRect/>
                </a:stretch>
              </p:blipFill>
              <p:spPr>
                <a:xfrm>
                  <a:off x="4656514" y="4011018"/>
                  <a:ext cx="1463040" cy="1463040"/>
                </a:xfrm>
                <a:prstGeom prst="rect">
                  <a:avLst/>
                </a:prstGeom>
              </p:spPr>
            </p:pic>
            <p:sp>
              <p:nvSpPr>
                <p:cNvPr id="48" name="TextBox 47">
                  <a:extLst>
                    <a:ext uri="{FF2B5EF4-FFF2-40B4-BE49-F238E27FC236}">
                      <a16:creationId xmlns:a16="http://schemas.microsoft.com/office/drawing/2014/main" id="{8293439A-E097-8942-B61D-07F251FF1184}"/>
                    </a:ext>
                  </a:extLst>
                </p:cNvPr>
                <p:cNvSpPr txBox="1"/>
                <p:nvPr/>
              </p:nvSpPr>
              <p:spPr>
                <a:xfrm>
                  <a:off x="4807611" y="4573093"/>
                  <a:ext cx="1170008" cy="369332"/>
                </a:xfrm>
                <a:prstGeom prst="rect">
                  <a:avLst/>
                </a:prstGeom>
                <a:noFill/>
              </p:spPr>
              <p:txBody>
                <a:bodyPr wrap="square" rtlCol="0">
                  <a:spAutoFit/>
                </a:bodyPr>
                <a:lstStyle/>
                <a:p>
                  <a:pPr algn="ctr"/>
                  <a:r>
                    <a:rPr lang="en-US" dirty="0">
                      <a:ea typeface="Amazon Ember" panose="02000000000000000000" pitchFamily="2" charset="0"/>
                    </a:rPr>
                    <a:t>Instance</a:t>
                  </a:r>
                </a:p>
              </p:txBody>
            </p:sp>
          </p:grpSp>
          <p:pic>
            <p:nvPicPr>
              <p:cNvPr id="11" name="Graphic 122">
                <a:extLst>
                  <a:ext uri="{FF2B5EF4-FFF2-40B4-BE49-F238E27FC236}">
                    <a16:creationId xmlns:a16="http://schemas.microsoft.com/office/drawing/2014/main" id="{73A25301-7C9E-0045-B9B9-81E600BE6DA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37047" y="1366519"/>
                <a:ext cx="650425" cy="650425"/>
              </a:xfrm>
              <a:prstGeom prst="rect">
                <a:avLst/>
              </a:prstGeom>
            </p:spPr>
          </p:pic>
          <p:sp>
            <p:nvSpPr>
              <p:cNvPr id="12" name="TextBox 11">
                <a:extLst>
                  <a:ext uri="{FF2B5EF4-FFF2-40B4-BE49-F238E27FC236}">
                    <a16:creationId xmlns:a16="http://schemas.microsoft.com/office/drawing/2014/main" id="{AE7840BC-8514-B342-8D56-5D72C1BBFC40}"/>
                  </a:ext>
                </a:extLst>
              </p:cNvPr>
              <p:cNvSpPr txBox="1"/>
              <p:nvPr/>
            </p:nvSpPr>
            <p:spPr>
              <a:xfrm>
                <a:off x="6587473" y="1399344"/>
                <a:ext cx="1860491" cy="584775"/>
              </a:xfrm>
              <a:prstGeom prst="rect">
                <a:avLst/>
              </a:prstGeom>
              <a:noFill/>
            </p:spPr>
            <p:txBody>
              <a:bodyPr wrap="square" rtlCol="0">
                <a:spAutoFit/>
              </a:bodyPr>
              <a:lstStyle/>
              <a:p>
                <a:r>
                  <a:rPr lang="en-US" sz="1600" dirty="0"/>
                  <a:t>Amazon Machine Image (AMI)</a:t>
                </a:r>
              </a:p>
            </p:txBody>
          </p:sp>
          <p:cxnSp>
            <p:nvCxnSpPr>
              <p:cNvPr id="13" name="Straight Arrow Connector 12">
                <a:extLst>
                  <a:ext uri="{FF2B5EF4-FFF2-40B4-BE49-F238E27FC236}">
                    <a16:creationId xmlns:a16="http://schemas.microsoft.com/office/drawing/2014/main" id="{910A9ED4-38FC-4F49-81FD-476187F25A26}"/>
                  </a:ext>
                </a:extLst>
              </p:cNvPr>
              <p:cNvCxnSpPr>
                <a:cxnSpLocks/>
                <a:stCxn id="47" idx="0"/>
                <a:endCxn id="11" idx="2"/>
              </p:cNvCxnSpPr>
              <p:nvPr/>
            </p:nvCxnSpPr>
            <p:spPr>
              <a:xfrm flipV="1">
                <a:off x="6257678" y="2016944"/>
                <a:ext cx="4582" cy="745462"/>
              </a:xfrm>
              <a:prstGeom prst="straightConnector1">
                <a:avLst/>
              </a:prstGeom>
              <a:noFill/>
              <a:ln w="12700" cap="flat" cmpd="sng" algn="ctr">
                <a:solidFill>
                  <a:srgbClr val="535B63"/>
                </a:solidFill>
                <a:prstDash val="solid"/>
                <a:miter lim="800000"/>
                <a:headEnd type="arrow" w="med" len="sm"/>
                <a:tailEnd type="none" w="med" len="sm"/>
              </a:ln>
              <a:effectLst/>
            </p:spPr>
          </p:cxnSp>
          <p:grpSp>
            <p:nvGrpSpPr>
              <p:cNvPr id="14" name="Group 13">
                <a:extLst>
                  <a:ext uri="{FF2B5EF4-FFF2-40B4-BE49-F238E27FC236}">
                    <a16:creationId xmlns:a16="http://schemas.microsoft.com/office/drawing/2014/main" id="{9D9F00C7-2622-0B46-8B6A-A48790454513}"/>
                  </a:ext>
                </a:extLst>
              </p:cNvPr>
              <p:cNvGrpSpPr/>
              <p:nvPr/>
            </p:nvGrpSpPr>
            <p:grpSpPr>
              <a:xfrm>
                <a:off x="8608630" y="1918321"/>
                <a:ext cx="1550581" cy="1401734"/>
                <a:chOff x="8442370" y="1835191"/>
                <a:chExt cx="1550581" cy="1401734"/>
              </a:xfrm>
            </p:grpSpPr>
            <p:grpSp>
              <p:nvGrpSpPr>
                <p:cNvPr id="41" name="Group 40">
                  <a:extLst>
                    <a:ext uri="{FF2B5EF4-FFF2-40B4-BE49-F238E27FC236}">
                      <a16:creationId xmlns:a16="http://schemas.microsoft.com/office/drawing/2014/main" id="{8477810A-8B72-3540-919E-59A8F8AE4D5C}"/>
                    </a:ext>
                  </a:extLst>
                </p:cNvPr>
                <p:cNvGrpSpPr/>
                <p:nvPr/>
              </p:nvGrpSpPr>
              <p:grpSpPr>
                <a:xfrm>
                  <a:off x="8747761" y="1835191"/>
                  <a:ext cx="1010239" cy="1029682"/>
                  <a:chOff x="8747761" y="1835191"/>
                  <a:chExt cx="1010239" cy="1029682"/>
                </a:xfrm>
              </p:grpSpPr>
              <p:pic>
                <p:nvPicPr>
                  <p:cNvPr id="43" name="Graphic 18">
                    <a:extLst>
                      <a:ext uri="{FF2B5EF4-FFF2-40B4-BE49-F238E27FC236}">
                        <a16:creationId xmlns:a16="http://schemas.microsoft.com/office/drawing/2014/main" id="{2E506CE5-27AD-0E47-A136-4284274C9F2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747761" y="1835191"/>
                    <a:ext cx="469900" cy="469900"/>
                  </a:xfrm>
                  <a:prstGeom prst="rect">
                    <a:avLst/>
                  </a:prstGeom>
                </p:spPr>
              </p:pic>
              <p:pic>
                <p:nvPicPr>
                  <p:cNvPr id="44" name="Graphic 19">
                    <a:extLst>
                      <a:ext uri="{FF2B5EF4-FFF2-40B4-BE49-F238E27FC236}">
                        <a16:creationId xmlns:a16="http://schemas.microsoft.com/office/drawing/2014/main" id="{605A3BE0-66B8-2142-8C9B-1B00D834CEA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288100" y="2394973"/>
                    <a:ext cx="469900" cy="469900"/>
                  </a:xfrm>
                  <a:prstGeom prst="rect">
                    <a:avLst/>
                  </a:prstGeom>
                </p:spPr>
              </p:pic>
              <p:pic>
                <p:nvPicPr>
                  <p:cNvPr id="45" name="Graphic 20">
                    <a:extLst>
                      <a:ext uri="{FF2B5EF4-FFF2-40B4-BE49-F238E27FC236}">
                        <a16:creationId xmlns:a16="http://schemas.microsoft.com/office/drawing/2014/main" id="{83522E04-75D7-2B44-92B9-2B5D734DB40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288100" y="1835191"/>
                    <a:ext cx="469900" cy="469900"/>
                  </a:xfrm>
                  <a:prstGeom prst="rect">
                    <a:avLst/>
                  </a:prstGeom>
                </p:spPr>
              </p:pic>
              <p:pic>
                <p:nvPicPr>
                  <p:cNvPr id="46" name="Graphic 21">
                    <a:extLst>
                      <a:ext uri="{FF2B5EF4-FFF2-40B4-BE49-F238E27FC236}">
                        <a16:creationId xmlns:a16="http://schemas.microsoft.com/office/drawing/2014/main" id="{ED568251-7276-E44A-BC68-14B987C4E0D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747761" y="2377959"/>
                    <a:ext cx="469900" cy="469900"/>
                  </a:xfrm>
                  <a:prstGeom prst="rect">
                    <a:avLst/>
                  </a:prstGeom>
                </p:spPr>
              </p:pic>
            </p:grpSp>
            <p:sp>
              <p:nvSpPr>
                <p:cNvPr id="42" name="TextBox 41">
                  <a:extLst>
                    <a:ext uri="{FF2B5EF4-FFF2-40B4-BE49-F238E27FC236}">
                      <a16:creationId xmlns:a16="http://schemas.microsoft.com/office/drawing/2014/main" id="{0CF4E926-BCE8-FB46-8F71-65DB283C5B4C}"/>
                    </a:ext>
                  </a:extLst>
                </p:cNvPr>
                <p:cNvSpPr txBox="1"/>
                <p:nvPr/>
              </p:nvSpPr>
              <p:spPr>
                <a:xfrm>
                  <a:off x="8442370" y="2898371"/>
                  <a:ext cx="1550581" cy="338554"/>
                </a:xfrm>
                <a:prstGeom prst="rect">
                  <a:avLst/>
                </a:prstGeom>
                <a:noFill/>
              </p:spPr>
              <p:txBody>
                <a:bodyPr wrap="square" rtlCol="0">
                  <a:spAutoFit/>
                </a:bodyPr>
                <a:lstStyle/>
                <a:p>
                  <a:pPr algn="ctr"/>
                  <a:r>
                    <a:rPr lang="en-US" sz="1600" dirty="0"/>
                    <a:t>Instance type</a:t>
                  </a:r>
                </a:p>
              </p:txBody>
            </p:sp>
          </p:grpSp>
          <p:cxnSp>
            <p:nvCxnSpPr>
              <p:cNvPr id="15" name="Straight Arrow Connector 14">
                <a:extLst>
                  <a:ext uri="{FF2B5EF4-FFF2-40B4-BE49-F238E27FC236}">
                    <a16:creationId xmlns:a16="http://schemas.microsoft.com/office/drawing/2014/main" id="{BD03DCDF-D932-6D40-8835-EB879AE3C570}"/>
                  </a:ext>
                </a:extLst>
              </p:cNvPr>
              <p:cNvCxnSpPr>
                <a:cxnSpLocks/>
              </p:cNvCxnSpPr>
              <p:nvPr/>
            </p:nvCxnSpPr>
            <p:spPr>
              <a:xfrm>
                <a:off x="7037550" y="4042760"/>
                <a:ext cx="1330601" cy="579432"/>
              </a:xfrm>
              <a:prstGeom prst="straightConnector1">
                <a:avLst/>
              </a:prstGeom>
              <a:noFill/>
              <a:ln w="12700" cap="flat" cmpd="sng" algn="ctr">
                <a:solidFill>
                  <a:srgbClr val="545B64"/>
                </a:solidFill>
                <a:prstDash val="solid"/>
                <a:miter lim="800000"/>
                <a:headEnd type="arrow" w="med" len="sm"/>
                <a:tailEnd type="none" w="med" len="sm"/>
              </a:ln>
              <a:effectLst/>
            </p:spPr>
          </p:cxnSp>
          <p:cxnSp>
            <p:nvCxnSpPr>
              <p:cNvPr id="16" name="Straight Arrow Connector 15">
                <a:extLst>
                  <a:ext uri="{FF2B5EF4-FFF2-40B4-BE49-F238E27FC236}">
                    <a16:creationId xmlns:a16="http://schemas.microsoft.com/office/drawing/2014/main" id="{6F88769E-13AD-FD4D-B414-9DC8168D1E0A}"/>
                  </a:ext>
                </a:extLst>
              </p:cNvPr>
              <p:cNvCxnSpPr>
                <a:cxnSpLocks/>
              </p:cNvCxnSpPr>
              <p:nvPr/>
            </p:nvCxnSpPr>
            <p:spPr>
              <a:xfrm flipV="1">
                <a:off x="7037550" y="2452007"/>
                <a:ext cx="1860491" cy="529494"/>
              </a:xfrm>
              <a:prstGeom prst="straightConnector1">
                <a:avLst/>
              </a:prstGeom>
              <a:noFill/>
              <a:ln w="12700" cap="flat" cmpd="sng" algn="ctr">
                <a:solidFill>
                  <a:srgbClr val="545B64"/>
                </a:solidFill>
                <a:prstDash val="solid"/>
                <a:miter lim="800000"/>
                <a:headEnd type="arrow" w="med" len="sm"/>
                <a:tailEnd type="none" w="med" len="sm"/>
              </a:ln>
              <a:effectLst/>
            </p:spPr>
          </p:cxnSp>
          <p:sp>
            <p:nvSpPr>
              <p:cNvPr id="17" name="TextBox 16">
                <a:extLst>
                  <a:ext uri="{FF2B5EF4-FFF2-40B4-BE49-F238E27FC236}">
                    <a16:creationId xmlns:a16="http://schemas.microsoft.com/office/drawing/2014/main" id="{A6BAF9C7-8403-264B-95C9-69D82E4C9BC3}"/>
                  </a:ext>
                </a:extLst>
              </p:cNvPr>
              <p:cNvSpPr txBox="1"/>
              <p:nvPr/>
            </p:nvSpPr>
            <p:spPr>
              <a:xfrm>
                <a:off x="8193047" y="5238618"/>
                <a:ext cx="2381745" cy="584775"/>
              </a:xfrm>
              <a:prstGeom prst="rect">
                <a:avLst/>
              </a:prstGeom>
              <a:solidFill>
                <a:schemeClr val="bg1"/>
              </a:solidFill>
            </p:spPr>
            <p:txBody>
              <a:bodyPr wrap="square" rtlCol="0">
                <a:spAutoFit/>
              </a:bodyPr>
              <a:lstStyle/>
              <a:p>
                <a:pPr algn="ctr"/>
                <a:r>
                  <a:rPr lang="en-US" sz="1600" dirty="0">
                    <a:ea typeface="Amazon Ember" panose="02000000000000000000" pitchFamily="2" charset="0"/>
                  </a:rPr>
                  <a:t>Network placement</a:t>
                </a:r>
              </a:p>
              <a:p>
                <a:pPr algn="ctr"/>
                <a:r>
                  <a:rPr lang="en-US" sz="1600" dirty="0">
                    <a:ea typeface="Amazon Ember" panose="02000000000000000000" pitchFamily="2" charset="0"/>
                  </a:rPr>
                  <a:t>and addressing</a:t>
                </a:r>
              </a:p>
            </p:txBody>
          </p:sp>
          <p:grpSp>
            <p:nvGrpSpPr>
              <p:cNvPr id="18" name="Group 17">
                <a:extLst>
                  <a:ext uri="{FF2B5EF4-FFF2-40B4-BE49-F238E27FC236}">
                    <a16:creationId xmlns:a16="http://schemas.microsoft.com/office/drawing/2014/main" id="{CFAFA27C-F2D4-8843-86C0-6E437E8C88FB}"/>
                  </a:ext>
                </a:extLst>
              </p:cNvPr>
              <p:cNvGrpSpPr/>
              <p:nvPr/>
            </p:nvGrpSpPr>
            <p:grpSpPr>
              <a:xfrm>
                <a:off x="8501270" y="4062232"/>
                <a:ext cx="1765300" cy="1143000"/>
                <a:chOff x="2247089" y="2980147"/>
                <a:chExt cx="1765300" cy="1143000"/>
              </a:xfrm>
            </p:grpSpPr>
            <p:sp>
              <p:nvSpPr>
                <p:cNvPr id="39" name="Rectangle 38">
                  <a:extLst>
                    <a:ext uri="{FF2B5EF4-FFF2-40B4-BE49-F238E27FC236}">
                      <a16:creationId xmlns:a16="http://schemas.microsoft.com/office/drawing/2014/main" id="{9CD4B332-1E6E-7144-AA76-54A50F270878}"/>
                    </a:ext>
                  </a:extLst>
                </p:cNvPr>
                <p:cNvSpPr/>
                <p:nvPr/>
              </p:nvSpPr>
              <p:spPr>
                <a:xfrm>
                  <a:off x="2247089" y="2980147"/>
                  <a:ext cx="1765300" cy="1143000"/>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w="0"/>
                      <a:solidFill>
                        <a:srgbClr val="1D8900"/>
                      </a:solidFill>
                      <a:effectLst/>
                      <a:uLnTx/>
                      <a:uFillTx/>
                      <a:ea typeface="+mn-ea"/>
                      <a:cs typeface="+mn-cs"/>
                    </a:rPr>
                    <a:t>VPC</a:t>
                  </a:r>
                </a:p>
              </p:txBody>
            </p:sp>
            <p:pic>
              <p:nvPicPr>
                <p:cNvPr id="40" name="Graphic 34">
                  <a:extLst>
                    <a:ext uri="{FF2B5EF4-FFF2-40B4-BE49-F238E27FC236}">
                      <a16:creationId xmlns:a16="http://schemas.microsoft.com/office/drawing/2014/main" id="{A941CD83-12C1-944B-9A1F-332187A2E92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247089" y="2980147"/>
                  <a:ext cx="330200" cy="330200"/>
                </a:xfrm>
                <a:prstGeom prst="rect">
                  <a:avLst/>
                </a:prstGeom>
              </p:spPr>
            </p:pic>
          </p:grpSp>
          <p:grpSp>
            <p:nvGrpSpPr>
              <p:cNvPr id="19" name="Group 18">
                <a:extLst>
                  <a:ext uri="{FF2B5EF4-FFF2-40B4-BE49-F238E27FC236}">
                    <a16:creationId xmlns:a16="http://schemas.microsoft.com/office/drawing/2014/main" id="{8D6EE483-ABEE-CA48-A343-AFDEE98BCE3A}"/>
                  </a:ext>
                </a:extLst>
              </p:cNvPr>
              <p:cNvGrpSpPr/>
              <p:nvPr/>
            </p:nvGrpSpPr>
            <p:grpSpPr>
              <a:xfrm>
                <a:off x="2843704" y="4844364"/>
                <a:ext cx="1436579" cy="1108077"/>
                <a:chOff x="9198249" y="1453068"/>
                <a:chExt cx="1436579" cy="1108077"/>
              </a:xfrm>
            </p:grpSpPr>
            <p:sp>
              <p:nvSpPr>
                <p:cNvPr id="34" name="TextBox 33">
                  <a:extLst>
                    <a:ext uri="{FF2B5EF4-FFF2-40B4-BE49-F238E27FC236}">
                      <a16:creationId xmlns:a16="http://schemas.microsoft.com/office/drawing/2014/main" id="{77B55D62-BA30-FE40-B8A4-D727ADA47BB2}"/>
                    </a:ext>
                  </a:extLst>
                </p:cNvPr>
                <p:cNvSpPr txBox="1"/>
                <p:nvPr/>
              </p:nvSpPr>
              <p:spPr>
                <a:xfrm>
                  <a:off x="9198249" y="2222591"/>
                  <a:ext cx="1436579" cy="338554"/>
                </a:xfrm>
                <a:prstGeom prst="rect">
                  <a:avLst/>
                </a:prstGeom>
                <a:noFill/>
              </p:spPr>
              <p:txBody>
                <a:bodyPr wrap="square" rtlCol="0">
                  <a:spAutoFit/>
                </a:bodyPr>
                <a:lstStyle/>
                <a:p>
                  <a:pPr algn="ctr"/>
                  <a:r>
                    <a:rPr lang="en-US" sz="1600" dirty="0">
                      <a:ea typeface="Amazon Ember" panose="02000000000000000000" pitchFamily="2" charset="0"/>
                    </a:rPr>
                    <a:t>User data</a:t>
                  </a:r>
                </a:p>
              </p:txBody>
            </p:sp>
            <p:grpSp>
              <p:nvGrpSpPr>
                <p:cNvPr id="35" name="Group 34">
                  <a:extLst>
                    <a:ext uri="{FF2B5EF4-FFF2-40B4-BE49-F238E27FC236}">
                      <a16:creationId xmlns:a16="http://schemas.microsoft.com/office/drawing/2014/main" id="{694BF84E-77F0-9747-8B16-22C9B1F06A07}"/>
                    </a:ext>
                  </a:extLst>
                </p:cNvPr>
                <p:cNvGrpSpPr/>
                <p:nvPr/>
              </p:nvGrpSpPr>
              <p:grpSpPr>
                <a:xfrm>
                  <a:off x="9477087" y="1453068"/>
                  <a:ext cx="878902" cy="779370"/>
                  <a:chOff x="9748147" y="1453068"/>
                  <a:chExt cx="878902" cy="779370"/>
                </a:xfrm>
              </p:grpSpPr>
              <p:sp>
                <p:nvSpPr>
                  <p:cNvPr id="36" name="Cube 35">
                    <a:extLst>
                      <a:ext uri="{FF2B5EF4-FFF2-40B4-BE49-F238E27FC236}">
                        <a16:creationId xmlns:a16="http://schemas.microsoft.com/office/drawing/2014/main" id="{898D1EE9-1B2F-8A44-9A58-C86AAB93459B}"/>
                      </a:ext>
                    </a:extLst>
                  </p:cNvPr>
                  <p:cNvSpPr/>
                  <p:nvPr/>
                </p:nvSpPr>
                <p:spPr>
                  <a:xfrm>
                    <a:off x="9748147" y="1714950"/>
                    <a:ext cx="463414" cy="458908"/>
                  </a:xfrm>
                  <a:prstGeom prst="cub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latin typeface="Amazon Ember" panose="02000000000000000000" pitchFamily="2" charset="0"/>
                    </a:endParaRPr>
                  </a:p>
                </p:txBody>
              </p:sp>
              <p:sp>
                <p:nvSpPr>
                  <p:cNvPr id="37" name="Cube 36">
                    <a:extLst>
                      <a:ext uri="{FF2B5EF4-FFF2-40B4-BE49-F238E27FC236}">
                        <a16:creationId xmlns:a16="http://schemas.microsoft.com/office/drawing/2014/main" id="{31600936-CBB4-1C4C-BE49-FD505E928266}"/>
                      </a:ext>
                    </a:extLst>
                  </p:cNvPr>
                  <p:cNvSpPr/>
                  <p:nvPr/>
                </p:nvSpPr>
                <p:spPr>
                  <a:xfrm>
                    <a:off x="10163635" y="1773530"/>
                    <a:ext cx="463414" cy="458908"/>
                  </a:xfrm>
                  <a:prstGeom prst="cub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latin typeface="Amazon Ember" panose="02000000000000000000" pitchFamily="2" charset="0"/>
                    </a:endParaRPr>
                  </a:p>
                </p:txBody>
              </p:sp>
              <p:sp>
                <p:nvSpPr>
                  <p:cNvPr id="38" name="Cube 37">
                    <a:extLst>
                      <a:ext uri="{FF2B5EF4-FFF2-40B4-BE49-F238E27FC236}">
                        <a16:creationId xmlns:a16="http://schemas.microsoft.com/office/drawing/2014/main" id="{A756E6BB-2A0B-CB45-A5CE-46B0B025E873}"/>
                      </a:ext>
                    </a:extLst>
                  </p:cNvPr>
                  <p:cNvSpPr/>
                  <p:nvPr/>
                </p:nvSpPr>
                <p:spPr>
                  <a:xfrm>
                    <a:off x="10052867" y="1453068"/>
                    <a:ext cx="423448" cy="458908"/>
                  </a:xfrm>
                  <a:prstGeom prst="cub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latin typeface="Amazon Ember" panose="02000000000000000000" pitchFamily="2" charset="0"/>
                    </a:endParaRPr>
                  </a:p>
                </p:txBody>
              </p:sp>
            </p:grpSp>
          </p:grpSp>
          <p:grpSp>
            <p:nvGrpSpPr>
              <p:cNvPr id="20" name="Group 19">
                <a:extLst>
                  <a:ext uri="{FF2B5EF4-FFF2-40B4-BE49-F238E27FC236}">
                    <a16:creationId xmlns:a16="http://schemas.microsoft.com/office/drawing/2014/main" id="{DF05E1D4-737C-F940-99F1-2F87C7709C64}"/>
                  </a:ext>
                </a:extLst>
              </p:cNvPr>
              <p:cNvGrpSpPr/>
              <p:nvPr/>
            </p:nvGrpSpPr>
            <p:grpSpPr>
              <a:xfrm>
                <a:off x="5561587" y="5167598"/>
                <a:ext cx="1401346" cy="914931"/>
                <a:chOff x="915751" y="2798566"/>
                <a:chExt cx="1401346" cy="914931"/>
              </a:xfrm>
            </p:grpSpPr>
            <p:sp>
              <p:nvSpPr>
                <p:cNvPr id="32" name="TextBox 31">
                  <a:extLst>
                    <a:ext uri="{FF2B5EF4-FFF2-40B4-BE49-F238E27FC236}">
                      <a16:creationId xmlns:a16="http://schemas.microsoft.com/office/drawing/2014/main" id="{50F6E006-93C8-124F-81F0-86402A29D93D}"/>
                    </a:ext>
                  </a:extLst>
                </p:cNvPr>
                <p:cNvSpPr txBox="1"/>
                <p:nvPr/>
              </p:nvSpPr>
              <p:spPr>
                <a:xfrm>
                  <a:off x="915751" y="3374943"/>
                  <a:ext cx="1401346" cy="338554"/>
                </a:xfrm>
                <a:prstGeom prst="rect">
                  <a:avLst/>
                </a:prstGeom>
                <a:noFill/>
              </p:spPr>
              <p:txBody>
                <a:bodyPr wrap="none" rtlCol="0">
                  <a:spAutoFit/>
                </a:bodyPr>
                <a:lstStyle/>
                <a:p>
                  <a:pPr algn="ctr"/>
                  <a:r>
                    <a:rPr lang="en-US" sz="1600" dirty="0">
                      <a:ea typeface="Amazon Ember" panose="02000000000000000000" pitchFamily="2" charset="0"/>
                    </a:rPr>
                    <a:t>Assumed role</a:t>
                  </a:r>
                </a:p>
              </p:txBody>
            </p:sp>
            <p:pic>
              <p:nvPicPr>
                <p:cNvPr id="33" name="Graphic 54">
                  <a:extLst>
                    <a:ext uri="{FF2B5EF4-FFF2-40B4-BE49-F238E27FC236}">
                      <a16:creationId xmlns:a16="http://schemas.microsoft.com/office/drawing/2014/main" id="{178CD2D6-2E38-B346-871D-8469494D861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265709" y="2798566"/>
                  <a:ext cx="701426" cy="701426"/>
                </a:xfrm>
                <a:prstGeom prst="rect">
                  <a:avLst/>
                </a:prstGeom>
              </p:spPr>
            </p:pic>
          </p:grpSp>
          <p:cxnSp>
            <p:nvCxnSpPr>
              <p:cNvPr id="21" name="Straight Arrow Connector 20">
                <a:extLst>
                  <a:ext uri="{FF2B5EF4-FFF2-40B4-BE49-F238E27FC236}">
                    <a16:creationId xmlns:a16="http://schemas.microsoft.com/office/drawing/2014/main" id="{DA06FEC0-F87E-5F48-865A-5EB891A3C802}"/>
                  </a:ext>
                </a:extLst>
              </p:cNvPr>
              <p:cNvCxnSpPr>
                <a:cxnSpLocks/>
                <a:stCxn id="33" idx="0"/>
              </p:cNvCxnSpPr>
              <p:nvPr/>
            </p:nvCxnSpPr>
            <p:spPr>
              <a:xfrm flipH="1" flipV="1">
                <a:off x="6254270" y="4438046"/>
                <a:ext cx="7988" cy="729552"/>
              </a:xfrm>
              <a:prstGeom prst="straightConnector1">
                <a:avLst/>
              </a:prstGeom>
              <a:noFill/>
              <a:ln w="12700" cap="flat" cmpd="sng" algn="ctr">
                <a:solidFill>
                  <a:srgbClr val="535B63"/>
                </a:solidFill>
                <a:prstDash val="solid"/>
                <a:miter lim="800000"/>
                <a:headEnd type="none" w="med" len="sm"/>
                <a:tailEnd type="arrow" w="med" len="sm"/>
              </a:ln>
              <a:effectLst/>
            </p:spPr>
          </p:cxnSp>
          <p:cxnSp>
            <p:nvCxnSpPr>
              <p:cNvPr id="22" name="Straight Arrow Connector 21">
                <a:extLst>
                  <a:ext uri="{FF2B5EF4-FFF2-40B4-BE49-F238E27FC236}">
                    <a16:creationId xmlns:a16="http://schemas.microsoft.com/office/drawing/2014/main" id="{FD45D9CC-D3E6-A443-8D69-97BE1AB4A278}"/>
                  </a:ext>
                </a:extLst>
              </p:cNvPr>
              <p:cNvCxnSpPr>
                <a:cxnSpLocks/>
              </p:cNvCxnSpPr>
              <p:nvPr/>
            </p:nvCxnSpPr>
            <p:spPr>
              <a:xfrm flipH="1">
                <a:off x="3915889" y="4042760"/>
                <a:ext cx="1480824" cy="760062"/>
              </a:xfrm>
              <a:prstGeom prst="straightConnector1">
                <a:avLst/>
              </a:prstGeom>
              <a:noFill/>
              <a:ln w="12700" cap="flat" cmpd="sng" algn="ctr">
                <a:solidFill>
                  <a:srgbClr val="545B64"/>
                </a:solidFill>
                <a:prstDash val="solid"/>
                <a:miter lim="800000"/>
                <a:headEnd type="arrow" w="med" len="sm"/>
                <a:tailEnd type="none" w="med" len="sm"/>
              </a:ln>
              <a:effectLst/>
            </p:spPr>
          </p:cxnSp>
          <p:grpSp>
            <p:nvGrpSpPr>
              <p:cNvPr id="23" name="Group 22">
                <a:extLst>
                  <a:ext uri="{FF2B5EF4-FFF2-40B4-BE49-F238E27FC236}">
                    <a16:creationId xmlns:a16="http://schemas.microsoft.com/office/drawing/2014/main" id="{01E4DC10-3414-E944-8246-24A334F9511D}"/>
                  </a:ext>
                </a:extLst>
              </p:cNvPr>
              <p:cNvGrpSpPr/>
              <p:nvPr/>
            </p:nvGrpSpPr>
            <p:grpSpPr>
              <a:xfrm>
                <a:off x="418431" y="3524265"/>
                <a:ext cx="2651233" cy="984977"/>
                <a:chOff x="252171" y="3288730"/>
                <a:chExt cx="2651233" cy="984977"/>
              </a:xfrm>
            </p:grpSpPr>
            <p:sp>
              <p:nvSpPr>
                <p:cNvPr id="30" name="TextBox 29">
                  <a:extLst>
                    <a:ext uri="{FF2B5EF4-FFF2-40B4-BE49-F238E27FC236}">
                      <a16:creationId xmlns:a16="http://schemas.microsoft.com/office/drawing/2014/main" id="{05F004B0-132B-4648-A198-3959515D4BA9}"/>
                    </a:ext>
                  </a:extLst>
                </p:cNvPr>
                <p:cNvSpPr txBox="1"/>
                <p:nvPr/>
              </p:nvSpPr>
              <p:spPr>
                <a:xfrm>
                  <a:off x="252171" y="3288730"/>
                  <a:ext cx="1716776" cy="584775"/>
                </a:xfrm>
                <a:prstGeom prst="rect">
                  <a:avLst/>
                </a:prstGeom>
                <a:noFill/>
              </p:spPr>
              <p:txBody>
                <a:bodyPr wrap="square" rtlCol="0">
                  <a:spAutoFit/>
                </a:bodyPr>
                <a:lstStyle/>
                <a:p>
                  <a:pPr algn="ctr"/>
                  <a:r>
                    <a:rPr lang="en-US" sz="1600" dirty="0">
                      <a:ea typeface="Amazon Ember" panose="02000000000000000000" pitchFamily="2" charset="0"/>
                    </a:rPr>
                    <a:t>Instance store </a:t>
                  </a:r>
                  <a:r>
                    <a:rPr lang="en-US" sz="1600" i="1" dirty="0">
                      <a:ea typeface="Amazon Ember" panose="02000000000000000000" pitchFamily="2" charset="0"/>
                    </a:rPr>
                    <a:t>or</a:t>
                  </a:r>
                </a:p>
                <a:p>
                  <a:pPr algn="ctr"/>
                  <a:r>
                    <a:rPr lang="en-US" sz="1600" dirty="0">
                      <a:ea typeface="Amazon Ember" panose="02000000000000000000" pitchFamily="2" charset="0"/>
                    </a:rPr>
                    <a:t>Amazon EBS</a:t>
                  </a:r>
                </a:p>
              </p:txBody>
            </p:sp>
            <p:pic>
              <p:nvPicPr>
                <p:cNvPr id="31" name="Graphic 24">
                  <a:extLst>
                    <a:ext uri="{FF2B5EF4-FFF2-40B4-BE49-F238E27FC236}">
                      <a16:creationId xmlns:a16="http://schemas.microsoft.com/office/drawing/2014/main" id="{4426F6B4-0783-8F40-87F6-E2BCFCBC0B58}"/>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052087" y="3422390"/>
                  <a:ext cx="851317" cy="851317"/>
                </a:xfrm>
                <a:prstGeom prst="rect">
                  <a:avLst/>
                </a:prstGeom>
              </p:spPr>
            </p:pic>
          </p:grpSp>
          <p:pic>
            <p:nvPicPr>
              <p:cNvPr id="24" name="Graphic 65">
                <a:extLst>
                  <a:ext uri="{FF2B5EF4-FFF2-40B4-BE49-F238E27FC236}">
                    <a16:creationId xmlns:a16="http://schemas.microsoft.com/office/drawing/2014/main" id="{2ACF34C4-0A8B-6D4C-AC07-5FBB6AD6FAC0}"/>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181332" y="1540615"/>
                <a:ext cx="469900" cy="469900"/>
              </a:xfrm>
              <a:prstGeom prst="rect">
                <a:avLst/>
              </a:prstGeom>
            </p:spPr>
          </p:pic>
          <p:cxnSp>
            <p:nvCxnSpPr>
              <p:cNvPr id="25" name="Straight Arrow Connector 24">
                <a:extLst>
                  <a:ext uri="{FF2B5EF4-FFF2-40B4-BE49-F238E27FC236}">
                    <a16:creationId xmlns:a16="http://schemas.microsoft.com/office/drawing/2014/main" id="{FDDC4E94-0FA6-2E4E-9D1D-8CA61F121538}"/>
                  </a:ext>
                </a:extLst>
              </p:cNvPr>
              <p:cNvCxnSpPr>
                <a:cxnSpLocks/>
              </p:cNvCxnSpPr>
              <p:nvPr/>
            </p:nvCxnSpPr>
            <p:spPr>
              <a:xfrm flipH="1">
                <a:off x="3170408" y="3555721"/>
                <a:ext cx="2165496" cy="414767"/>
              </a:xfrm>
              <a:prstGeom prst="straightConnector1">
                <a:avLst/>
              </a:prstGeom>
              <a:noFill/>
              <a:ln w="12700" cap="flat" cmpd="sng" algn="ctr">
                <a:solidFill>
                  <a:srgbClr val="545B64"/>
                </a:solidFill>
                <a:prstDash val="solid"/>
                <a:miter lim="800000"/>
                <a:headEnd type="arrow" w="med" len="sm"/>
                <a:tailEnd type="none" w="med" len="sm"/>
              </a:ln>
              <a:effectLst/>
            </p:spPr>
          </p:cxnSp>
          <p:sp>
            <p:nvSpPr>
              <p:cNvPr id="26" name="Rectangle 25">
                <a:extLst>
                  <a:ext uri="{FF2B5EF4-FFF2-40B4-BE49-F238E27FC236}">
                    <a16:creationId xmlns:a16="http://schemas.microsoft.com/office/drawing/2014/main" id="{3B72F359-261F-234C-ADE7-9C70341BC141}"/>
                  </a:ext>
                </a:extLst>
              </p:cNvPr>
              <p:cNvSpPr/>
              <p:nvPr/>
            </p:nvSpPr>
            <p:spPr>
              <a:xfrm>
                <a:off x="1403565" y="1858478"/>
                <a:ext cx="1733670" cy="1003971"/>
              </a:xfrm>
              <a:prstGeom prst="rect">
                <a:avLst/>
              </a:prstGeom>
              <a:noFill/>
              <a:ln w="12700" cap="flat" cmpd="sng" algn="ctr">
                <a:solidFill>
                  <a:srgbClr val="DF3312"/>
                </a:solidFill>
                <a:prstDash val="solid"/>
                <a:miter lim="800000"/>
              </a:ln>
              <a:effectLst/>
            </p:spPr>
            <p:txBody>
              <a:bodyPr rot="0" spcFirstLastPara="0" vertOverflow="overflow" horzOverflow="overflow" vert="horz" wrap="square" lIns="91440" tIns="91440" rIns="91440" bIns="45720" numCol="1" spcCol="0" rtlCol="0" fromWordArt="0" anchor="t" anchorCtr="1"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DF3312"/>
                  </a:solidFill>
                  <a:effectLst/>
                  <a:uLnTx/>
                  <a:uFillTx/>
                  <a:ea typeface="+mn-ea"/>
                  <a:cs typeface="+mn-cs"/>
                </a:endParaRPr>
              </a:p>
            </p:txBody>
          </p:sp>
          <p:sp>
            <p:nvSpPr>
              <p:cNvPr id="27" name="TextBox 26">
                <a:extLst>
                  <a:ext uri="{FF2B5EF4-FFF2-40B4-BE49-F238E27FC236}">
                    <a16:creationId xmlns:a16="http://schemas.microsoft.com/office/drawing/2014/main" id="{C7A3D430-7D9C-1B4C-9146-2F3F0BC887A2}"/>
                  </a:ext>
                </a:extLst>
              </p:cNvPr>
              <p:cNvSpPr txBox="1"/>
              <p:nvPr/>
            </p:nvSpPr>
            <p:spPr>
              <a:xfrm>
                <a:off x="3968189" y="1991353"/>
                <a:ext cx="896185" cy="338554"/>
              </a:xfrm>
              <a:prstGeom prst="rect">
                <a:avLst/>
              </a:prstGeom>
              <a:solidFill>
                <a:schemeClr val="bg1"/>
              </a:solidFill>
            </p:spPr>
            <p:txBody>
              <a:bodyPr wrap="square" rtlCol="0">
                <a:spAutoFit/>
              </a:bodyPr>
              <a:lstStyle/>
              <a:p>
                <a:pPr algn="ctr"/>
                <a:r>
                  <a:rPr lang="en-US" sz="1600" dirty="0">
                    <a:ea typeface="Amazon Ember" panose="02000000000000000000" pitchFamily="2" charset="0"/>
                  </a:rPr>
                  <a:t>Key pair</a:t>
                </a:r>
              </a:p>
            </p:txBody>
          </p:sp>
          <p:cxnSp>
            <p:nvCxnSpPr>
              <p:cNvPr id="28" name="Straight Arrow Connector 27">
                <a:extLst>
                  <a:ext uri="{FF2B5EF4-FFF2-40B4-BE49-F238E27FC236}">
                    <a16:creationId xmlns:a16="http://schemas.microsoft.com/office/drawing/2014/main" id="{99EC5BE1-82EB-0541-9093-5FA54453577F}"/>
                  </a:ext>
                </a:extLst>
              </p:cNvPr>
              <p:cNvCxnSpPr>
                <a:cxnSpLocks/>
              </p:cNvCxnSpPr>
              <p:nvPr/>
            </p:nvCxnSpPr>
            <p:spPr>
              <a:xfrm flipH="1" flipV="1">
                <a:off x="3140599" y="2517503"/>
                <a:ext cx="2264213" cy="528874"/>
              </a:xfrm>
              <a:prstGeom prst="straightConnector1">
                <a:avLst/>
              </a:prstGeom>
              <a:noFill/>
              <a:ln w="12700" cap="flat" cmpd="sng" algn="ctr">
                <a:solidFill>
                  <a:srgbClr val="545B64"/>
                </a:solidFill>
                <a:prstDash val="solid"/>
                <a:miter lim="800000"/>
                <a:headEnd type="arrow" w="med" len="sm"/>
                <a:tailEnd type="none" w="med" len="sm"/>
              </a:ln>
              <a:effectLst/>
            </p:spPr>
          </p:cxnSp>
          <p:cxnSp>
            <p:nvCxnSpPr>
              <p:cNvPr id="29" name="Straight Arrow Connector 28">
                <a:extLst>
                  <a:ext uri="{FF2B5EF4-FFF2-40B4-BE49-F238E27FC236}">
                    <a16:creationId xmlns:a16="http://schemas.microsoft.com/office/drawing/2014/main" id="{A08E0D53-9EF7-3840-8E96-CE68881DCC01}"/>
                  </a:ext>
                </a:extLst>
              </p:cNvPr>
              <p:cNvCxnSpPr>
                <a:cxnSpLocks/>
              </p:cNvCxnSpPr>
              <p:nvPr/>
            </p:nvCxnSpPr>
            <p:spPr>
              <a:xfrm flipH="1" flipV="1">
                <a:off x="4838294" y="2274281"/>
                <a:ext cx="787062" cy="528874"/>
              </a:xfrm>
              <a:prstGeom prst="straightConnector1">
                <a:avLst/>
              </a:prstGeom>
              <a:noFill/>
              <a:ln w="12700" cap="flat" cmpd="sng" algn="ctr">
                <a:solidFill>
                  <a:srgbClr val="545B64"/>
                </a:solidFill>
                <a:prstDash val="solid"/>
                <a:miter lim="800000"/>
                <a:headEnd type="arrow" w="med" len="sm"/>
                <a:tailEnd type="none" w="med" len="sm"/>
              </a:ln>
              <a:effectLst/>
            </p:spPr>
          </p:cxnSp>
        </p:grpSp>
        <p:sp>
          <p:nvSpPr>
            <p:cNvPr id="8" name="TextBox 7">
              <a:extLst>
                <a:ext uri="{FF2B5EF4-FFF2-40B4-BE49-F238E27FC236}">
                  <a16:creationId xmlns:a16="http://schemas.microsoft.com/office/drawing/2014/main" id="{497B58B1-E1F0-824F-8CBE-C35C863FE4D7}"/>
                </a:ext>
              </a:extLst>
            </p:cNvPr>
            <p:cNvSpPr txBox="1"/>
            <p:nvPr/>
          </p:nvSpPr>
          <p:spPr>
            <a:xfrm>
              <a:off x="2139055" y="2246160"/>
              <a:ext cx="1714892" cy="338554"/>
            </a:xfrm>
            <a:prstGeom prst="rect">
              <a:avLst/>
            </a:prstGeom>
            <a:noFill/>
          </p:spPr>
          <p:txBody>
            <a:bodyPr wrap="square" rtlCol="0">
              <a:spAutoFit/>
            </a:bodyPr>
            <a:lstStyle/>
            <a:p>
              <a:pPr algn="ctr"/>
              <a:r>
                <a:rPr lang="en-US" sz="1600" dirty="0">
                  <a:solidFill>
                    <a:srgbClr val="C00000"/>
                  </a:solidFill>
                  <a:ea typeface="Amazon Ember" panose="02000000000000000000" pitchFamily="2" charset="0"/>
                </a:rPr>
                <a:t>Security group</a:t>
              </a:r>
            </a:p>
          </p:txBody>
        </p:sp>
        <p:pic>
          <p:nvPicPr>
            <p:cNvPr id="9" name="Graphic 58">
              <a:extLst>
                <a:ext uri="{FF2B5EF4-FFF2-40B4-BE49-F238E27FC236}">
                  <a16:creationId xmlns:a16="http://schemas.microsoft.com/office/drawing/2014/main" id="{BA4352A2-9003-C94F-8D89-669183D9BAE7}"/>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984481" y="2228843"/>
              <a:ext cx="286184" cy="286184"/>
            </a:xfrm>
            <a:prstGeom prst="rect">
              <a:avLst/>
            </a:prstGeom>
          </p:spPr>
        </p:pic>
      </p:grpSp>
      <p:sp>
        <p:nvSpPr>
          <p:cNvPr id="49" name="Rectangle 48"/>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064329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374" y="0"/>
            <a:ext cx="11919626" cy="888322"/>
          </a:xfrm>
          <a:solidFill>
            <a:schemeClr val="accent1">
              <a:lumMod val="20000"/>
              <a:lumOff val="80000"/>
            </a:schemeClr>
          </a:solidFill>
        </p:spPr>
        <p:txBody>
          <a:bodyPr/>
          <a:lstStyle/>
          <a:p>
            <a:r>
              <a:rPr lang="en-US" b="1" dirty="0">
                <a:solidFill>
                  <a:schemeClr val="accent6">
                    <a:lumMod val="50000"/>
                  </a:schemeClr>
                </a:solidFill>
              </a:rPr>
              <a:t>AWS EC2 Overview</a:t>
            </a:r>
          </a:p>
        </p:txBody>
      </p:sp>
      <p:sp>
        <p:nvSpPr>
          <p:cNvPr id="6" name="Rectangle 5"/>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p:cNvPicPr>
            <a:picLocks noChangeAspect="1"/>
          </p:cNvPicPr>
          <p:nvPr/>
        </p:nvPicPr>
        <p:blipFill>
          <a:blip r:embed="rId2"/>
          <a:stretch>
            <a:fillRect/>
          </a:stretch>
        </p:blipFill>
        <p:spPr>
          <a:xfrm>
            <a:off x="269618" y="878722"/>
            <a:ext cx="6730567" cy="4730906"/>
          </a:xfrm>
          <a:prstGeom prst="rect">
            <a:avLst/>
          </a:prstGeom>
        </p:spPr>
      </p:pic>
      <p:sp>
        <p:nvSpPr>
          <p:cNvPr id="5" name="Rectangle 4"/>
          <p:cNvSpPr/>
          <p:nvPr/>
        </p:nvSpPr>
        <p:spPr>
          <a:xfrm>
            <a:off x="7931285" y="962401"/>
            <a:ext cx="3459804" cy="4154984"/>
          </a:xfrm>
          <a:prstGeom prst="rect">
            <a:avLst/>
          </a:prstGeom>
        </p:spPr>
        <p:txBody>
          <a:bodyPr wrap="square">
            <a:spAutoFit/>
          </a:bodyPr>
          <a:lstStyle/>
          <a:p>
            <a:r>
              <a:rPr lang="en-US" sz="2400" b="1" dirty="0">
                <a:solidFill>
                  <a:schemeClr val="accent5"/>
                </a:solidFill>
              </a:rPr>
              <a:t>Choices made using the</a:t>
            </a:r>
            <a:br>
              <a:rPr lang="en-US" sz="2400" b="1" dirty="0">
                <a:solidFill>
                  <a:schemeClr val="accent5"/>
                </a:solidFill>
              </a:rPr>
            </a:br>
            <a:r>
              <a:rPr lang="en-US" sz="2400" b="1" dirty="0">
                <a:solidFill>
                  <a:schemeClr val="accent5"/>
                </a:solidFill>
              </a:rPr>
              <a:t>Launch Instance Wizard:</a:t>
            </a:r>
            <a:br>
              <a:rPr lang="en-US" sz="2800" b="1" dirty="0">
                <a:solidFill>
                  <a:schemeClr val="accent5"/>
                </a:solidFill>
              </a:rPr>
            </a:br>
            <a:endParaRPr lang="en-US" sz="2400" dirty="0"/>
          </a:p>
          <a:p>
            <a:pPr marL="514350" indent="-514350">
              <a:lnSpc>
                <a:spcPct val="100000"/>
              </a:lnSpc>
              <a:spcBef>
                <a:spcPts val="400"/>
              </a:spcBef>
              <a:buFont typeface="+mj-lt"/>
              <a:buAutoNum type="arabicPeriod"/>
            </a:pPr>
            <a:r>
              <a:rPr lang="en-US" b="1" dirty="0">
                <a:solidFill>
                  <a:schemeClr val="accent6"/>
                </a:solidFill>
              </a:rPr>
              <a:t>AMI</a:t>
            </a:r>
          </a:p>
          <a:p>
            <a:pPr marL="514350" indent="-514350">
              <a:lnSpc>
                <a:spcPct val="100000"/>
              </a:lnSpc>
              <a:spcBef>
                <a:spcPts val="400"/>
              </a:spcBef>
              <a:buFont typeface="+mj-lt"/>
              <a:buAutoNum type="arabicPeriod"/>
            </a:pPr>
            <a:r>
              <a:rPr lang="en-US" b="1" dirty="0"/>
              <a:t>Instance Type</a:t>
            </a:r>
          </a:p>
          <a:p>
            <a:pPr marL="514350" indent="-514350">
              <a:lnSpc>
                <a:spcPct val="100000"/>
              </a:lnSpc>
              <a:spcBef>
                <a:spcPts val="400"/>
              </a:spcBef>
              <a:buFont typeface="+mj-lt"/>
              <a:buAutoNum type="arabicPeriod"/>
            </a:pPr>
            <a:r>
              <a:rPr lang="en-US" b="1" dirty="0"/>
              <a:t>Network settings</a:t>
            </a:r>
          </a:p>
          <a:p>
            <a:pPr marL="514350" indent="-514350">
              <a:lnSpc>
                <a:spcPct val="100000"/>
              </a:lnSpc>
              <a:spcBef>
                <a:spcPts val="400"/>
              </a:spcBef>
              <a:buFont typeface="+mj-lt"/>
              <a:buAutoNum type="arabicPeriod"/>
            </a:pPr>
            <a:r>
              <a:rPr lang="en-US" b="1" dirty="0"/>
              <a:t>IAM role</a:t>
            </a:r>
          </a:p>
          <a:p>
            <a:pPr marL="514350" indent="-514350">
              <a:lnSpc>
                <a:spcPct val="100000"/>
              </a:lnSpc>
              <a:spcBef>
                <a:spcPts val="400"/>
              </a:spcBef>
              <a:buFont typeface="+mj-lt"/>
              <a:buAutoNum type="arabicPeriod"/>
            </a:pPr>
            <a:r>
              <a:rPr lang="en-US" b="1" dirty="0"/>
              <a:t>User data</a:t>
            </a:r>
          </a:p>
          <a:p>
            <a:pPr marL="514350" indent="-514350">
              <a:lnSpc>
                <a:spcPct val="100000"/>
              </a:lnSpc>
              <a:spcBef>
                <a:spcPts val="400"/>
              </a:spcBef>
              <a:buFont typeface="+mj-lt"/>
              <a:buAutoNum type="arabicPeriod"/>
            </a:pPr>
            <a:r>
              <a:rPr lang="en-US" b="1" dirty="0"/>
              <a:t>Storage options</a:t>
            </a:r>
          </a:p>
          <a:p>
            <a:pPr marL="514350" indent="-514350">
              <a:lnSpc>
                <a:spcPct val="100000"/>
              </a:lnSpc>
              <a:spcBef>
                <a:spcPts val="400"/>
              </a:spcBef>
              <a:buFont typeface="+mj-lt"/>
              <a:buAutoNum type="arabicPeriod"/>
            </a:pPr>
            <a:r>
              <a:rPr lang="en-US" b="1" dirty="0"/>
              <a:t>Tags</a:t>
            </a:r>
          </a:p>
          <a:p>
            <a:pPr marL="514350" indent="-514350">
              <a:lnSpc>
                <a:spcPct val="100000"/>
              </a:lnSpc>
              <a:spcBef>
                <a:spcPts val="400"/>
              </a:spcBef>
              <a:buFont typeface="+mj-lt"/>
              <a:buAutoNum type="arabicPeriod"/>
            </a:pPr>
            <a:r>
              <a:rPr lang="en-US" b="1" dirty="0"/>
              <a:t>Security group</a:t>
            </a:r>
          </a:p>
          <a:p>
            <a:pPr marL="514350" indent="-514350">
              <a:lnSpc>
                <a:spcPct val="100000"/>
              </a:lnSpc>
              <a:spcBef>
                <a:spcPts val="400"/>
              </a:spcBef>
              <a:buFont typeface="+mj-lt"/>
              <a:buAutoNum type="arabicPeriod"/>
            </a:pPr>
            <a:r>
              <a:rPr lang="en-US" b="1" dirty="0"/>
              <a:t>Key pair</a:t>
            </a:r>
            <a:endParaRPr lang="en-US" sz="2000" b="1" dirty="0"/>
          </a:p>
        </p:txBody>
      </p:sp>
    </p:spTree>
    <p:extLst>
      <p:ext uri="{BB962C8B-B14F-4D97-AF65-F5344CB8AC3E}">
        <p14:creationId xmlns:p14="http://schemas.microsoft.com/office/powerpoint/2010/main" val="1759688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374" y="0"/>
            <a:ext cx="11919626" cy="888322"/>
          </a:xfrm>
          <a:solidFill>
            <a:schemeClr val="accent1">
              <a:lumMod val="20000"/>
              <a:lumOff val="80000"/>
            </a:schemeClr>
          </a:solidFill>
        </p:spPr>
        <p:txBody>
          <a:bodyPr/>
          <a:lstStyle/>
          <a:p>
            <a:r>
              <a:rPr lang="en-US" b="1" dirty="0">
                <a:solidFill>
                  <a:schemeClr val="accent6">
                    <a:lumMod val="50000"/>
                  </a:schemeClr>
                </a:solidFill>
              </a:rPr>
              <a:t>1. Select AMI</a:t>
            </a:r>
          </a:p>
        </p:txBody>
      </p:sp>
      <p:sp>
        <p:nvSpPr>
          <p:cNvPr id="6" name="Rectangle 5"/>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Content Placeholder 9">
            <a:extLst>
              <a:ext uri="{FF2B5EF4-FFF2-40B4-BE49-F238E27FC236}">
                <a16:creationId xmlns:a16="http://schemas.microsoft.com/office/drawing/2014/main" id="{29FE78C7-DDB9-0344-97A0-68D195ABF113}"/>
              </a:ext>
            </a:extLst>
          </p:cNvPr>
          <p:cNvSpPr>
            <a:spLocks noGrp="1"/>
          </p:cNvSpPr>
          <p:nvPr>
            <p:ph idx="4294967295"/>
          </p:nvPr>
        </p:nvSpPr>
        <p:spPr>
          <a:xfrm>
            <a:off x="671209" y="2237361"/>
            <a:ext cx="11017406" cy="3822483"/>
          </a:xfrm>
          <a:prstGeom prst="rect">
            <a:avLst/>
          </a:prstGeom>
        </p:spPr>
        <p:txBody>
          <a:bodyPr/>
          <a:lstStyle/>
          <a:p>
            <a:r>
              <a:rPr lang="en-US" sz="2400" dirty="0"/>
              <a:t>Amazon Machine Image (AMI)</a:t>
            </a:r>
          </a:p>
          <a:p>
            <a:pPr lvl="1"/>
            <a:r>
              <a:rPr lang="en-US" sz="1800" dirty="0"/>
              <a:t>Is a template that is used to create an EC2 instance (which is a </a:t>
            </a:r>
            <a:r>
              <a:rPr lang="en-US" sz="1800" b="1" dirty="0">
                <a:solidFill>
                  <a:schemeClr val="accent5"/>
                </a:solidFill>
              </a:rPr>
              <a:t>virtual machine, or VM,</a:t>
            </a:r>
            <a:r>
              <a:rPr lang="en-US" sz="1800" i="1" dirty="0"/>
              <a:t> </a:t>
            </a:r>
            <a:r>
              <a:rPr lang="en-US" sz="1800" dirty="0"/>
              <a:t>that runs in the AWS Cloud)</a:t>
            </a:r>
          </a:p>
          <a:p>
            <a:pPr lvl="1"/>
            <a:r>
              <a:rPr lang="en-US" sz="1800" dirty="0"/>
              <a:t>Contains a </a:t>
            </a:r>
            <a:r>
              <a:rPr lang="en-US" sz="1800" b="1" dirty="0">
                <a:solidFill>
                  <a:schemeClr val="accent5"/>
                </a:solidFill>
              </a:rPr>
              <a:t>Windows</a:t>
            </a:r>
            <a:r>
              <a:rPr lang="en-US" sz="1800" dirty="0"/>
              <a:t> or </a:t>
            </a:r>
            <a:r>
              <a:rPr lang="en-US" sz="1800" b="1" dirty="0">
                <a:solidFill>
                  <a:schemeClr val="accent5"/>
                </a:solidFill>
              </a:rPr>
              <a:t>Linux</a:t>
            </a:r>
            <a:r>
              <a:rPr lang="en-US" sz="1800" dirty="0"/>
              <a:t> operating system</a:t>
            </a:r>
          </a:p>
          <a:p>
            <a:pPr lvl="1"/>
            <a:r>
              <a:rPr lang="en-US" sz="1800" dirty="0"/>
              <a:t>Often also has some </a:t>
            </a:r>
            <a:r>
              <a:rPr lang="en-US" sz="1800" b="1" dirty="0">
                <a:solidFill>
                  <a:schemeClr val="accent5"/>
                </a:solidFill>
              </a:rPr>
              <a:t>software</a:t>
            </a:r>
            <a:r>
              <a:rPr lang="en-US" sz="1800" dirty="0"/>
              <a:t> pre-installed</a:t>
            </a:r>
          </a:p>
          <a:p>
            <a:r>
              <a:rPr lang="en-US" sz="2400" dirty="0"/>
              <a:t>AMI choices:</a:t>
            </a:r>
            <a:endParaRPr lang="en-US" dirty="0"/>
          </a:p>
          <a:p>
            <a:pPr lvl="1"/>
            <a:r>
              <a:rPr lang="en-US" sz="2000" dirty="0"/>
              <a:t>Quick Start – Linux and Windows AMIs that are provided by AWS</a:t>
            </a:r>
          </a:p>
          <a:p>
            <a:pPr lvl="1"/>
            <a:r>
              <a:rPr lang="en-US" sz="2000" dirty="0"/>
              <a:t>My AMIs – Any AMIs that you created</a:t>
            </a:r>
          </a:p>
          <a:p>
            <a:pPr lvl="1"/>
            <a:r>
              <a:rPr lang="en-US" sz="2000" dirty="0"/>
              <a:t>AWS Marketplace – Pre-configured templates from third parties</a:t>
            </a:r>
          </a:p>
          <a:p>
            <a:pPr lvl="1"/>
            <a:r>
              <a:rPr lang="en-US" sz="2000" dirty="0"/>
              <a:t>Community AMIs – AMIs shared by others; use at your own risk</a:t>
            </a:r>
          </a:p>
        </p:txBody>
      </p:sp>
      <p:grpSp>
        <p:nvGrpSpPr>
          <p:cNvPr id="7" name="Group 6" descr="graphic shows an icon labeled &quot;AMI&quot; with an arrow labeled &quot;Launch instance&quot; extending to the right and pointing at an icon labeled &quot;Instance.&quot;">
            <a:extLst>
              <a:ext uri="{FF2B5EF4-FFF2-40B4-BE49-F238E27FC236}">
                <a16:creationId xmlns:a16="http://schemas.microsoft.com/office/drawing/2014/main" id="{53513352-16CD-3749-A18F-1D7380CE4329}"/>
              </a:ext>
            </a:extLst>
          </p:cNvPr>
          <p:cNvGrpSpPr/>
          <p:nvPr/>
        </p:nvGrpSpPr>
        <p:grpSpPr>
          <a:xfrm>
            <a:off x="3079621" y="1143261"/>
            <a:ext cx="3794270" cy="837334"/>
            <a:chOff x="5947576" y="1528176"/>
            <a:chExt cx="2774570" cy="802616"/>
          </a:xfrm>
        </p:grpSpPr>
        <p:sp>
          <p:nvSpPr>
            <p:cNvPr id="8" name="TextBox 7">
              <a:extLst>
                <a:ext uri="{FF2B5EF4-FFF2-40B4-BE49-F238E27FC236}">
                  <a16:creationId xmlns:a16="http://schemas.microsoft.com/office/drawing/2014/main" id="{B9D083FA-B91F-2A40-A11E-EB6695FA3F75}"/>
                </a:ext>
              </a:extLst>
            </p:cNvPr>
            <p:cNvSpPr txBox="1"/>
            <p:nvPr/>
          </p:nvSpPr>
          <p:spPr>
            <a:xfrm>
              <a:off x="5947576" y="1974192"/>
              <a:ext cx="1513305" cy="338554"/>
            </a:xfrm>
            <a:prstGeom prst="rect">
              <a:avLst/>
            </a:prstGeom>
            <a:noFill/>
          </p:spPr>
          <p:txBody>
            <a:bodyPr wrap="square" rtlCol="0">
              <a:spAutoFit/>
            </a:bodyPr>
            <a:lstStyle/>
            <a:p>
              <a:pPr algn="ctr"/>
              <a:r>
                <a:rPr lang="en-US" sz="1600" dirty="0"/>
                <a:t>AMI</a:t>
              </a:r>
            </a:p>
          </p:txBody>
        </p:sp>
        <p:pic>
          <p:nvPicPr>
            <p:cNvPr id="9" name="Graphic 14">
              <a:extLst>
                <a:ext uri="{FF2B5EF4-FFF2-40B4-BE49-F238E27FC236}">
                  <a16:creationId xmlns:a16="http://schemas.microsoft.com/office/drawing/2014/main" id="{0F4FF142-EC43-2941-98A8-DE204ABED91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83787" y="1528176"/>
              <a:ext cx="469900" cy="469900"/>
            </a:xfrm>
            <a:prstGeom prst="rect">
              <a:avLst/>
            </a:prstGeom>
          </p:spPr>
        </p:pic>
        <p:pic>
          <p:nvPicPr>
            <p:cNvPr id="10" name="Graphic 15">
              <a:extLst>
                <a:ext uri="{FF2B5EF4-FFF2-40B4-BE49-F238E27FC236}">
                  <a16:creationId xmlns:a16="http://schemas.microsoft.com/office/drawing/2014/main" id="{579BD9B0-9870-634E-9AF3-321AFD07EB5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71190" y="1528176"/>
              <a:ext cx="469900" cy="469900"/>
            </a:xfrm>
            <a:prstGeom prst="rect">
              <a:avLst/>
            </a:prstGeom>
          </p:spPr>
        </p:pic>
        <p:sp>
          <p:nvSpPr>
            <p:cNvPr id="11" name="TextBox 10">
              <a:extLst>
                <a:ext uri="{FF2B5EF4-FFF2-40B4-BE49-F238E27FC236}">
                  <a16:creationId xmlns:a16="http://schemas.microsoft.com/office/drawing/2014/main" id="{803A20F2-E654-124F-A9F4-B08A07ED856C}"/>
                </a:ext>
              </a:extLst>
            </p:cNvPr>
            <p:cNvSpPr txBox="1"/>
            <p:nvPr/>
          </p:nvSpPr>
          <p:spPr>
            <a:xfrm>
              <a:off x="7690134" y="1958383"/>
              <a:ext cx="1032012" cy="372409"/>
            </a:xfrm>
            <a:prstGeom prst="rect">
              <a:avLst/>
            </a:prstGeom>
            <a:noFill/>
          </p:spPr>
          <p:txBody>
            <a:bodyPr wrap="square" rtlCol="0">
              <a:noAutofit/>
            </a:bodyPr>
            <a:lstStyle/>
            <a:p>
              <a:pPr algn="ctr"/>
              <a:r>
                <a:rPr lang="en-US" sz="1600" dirty="0"/>
                <a:t>Instance</a:t>
              </a:r>
            </a:p>
          </p:txBody>
        </p:sp>
        <p:cxnSp>
          <p:nvCxnSpPr>
            <p:cNvPr id="12" name="Straight Arrow Connector 11">
              <a:extLst>
                <a:ext uri="{FF2B5EF4-FFF2-40B4-BE49-F238E27FC236}">
                  <a16:creationId xmlns:a16="http://schemas.microsoft.com/office/drawing/2014/main" id="{F4E887FE-2505-764F-A027-D82A073546C7}"/>
                </a:ext>
              </a:extLst>
            </p:cNvPr>
            <p:cNvCxnSpPr>
              <a:stCxn id="9" idx="3"/>
              <a:endCxn id="10" idx="1"/>
            </p:cNvCxnSpPr>
            <p:nvPr/>
          </p:nvCxnSpPr>
          <p:spPr>
            <a:xfrm>
              <a:off x="6953687" y="1763126"/>
              <a:ext cx="10175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E130629-7D89-984B-8D7A-3F48BE03F3FE}"/>
                </a:ext>
              </a:extLst>
            </p:cNvPr>
            <p:cNvSpPr txBox="1"/>
            <p:nvPr/>
          </p:nvSpPr>
          <p:spPr>
            <a:xfrm>
              <a:off x="7049088" y="1528641"/>
              <a:ext cx="837089" cy="523220"/>
            </a:xfrm>
            <a:prstGeom prst="rect">
              <a:avLst/>
            </a:prstGeom>
            <a:noFill/>
          </p:spPr>
          <p:txBody>
            <a:bodyPr wrap="none" rtlCol="0">
              <a:spAutoFit/>
            </a:bodyPr>
            <a:lstStyle/>
            <a:p>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Launch</a:t>
              </a:r>
            </a:p>
            <a:p>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instance</a:t>
              </a:r>
            </a:p>
          </p:txBody>
        </p:sp>
      </p:grpSp>
    </p:spTree>
    <p:extLst>
      <p:ext uri="{BB962C8B-B14F-4D97-AF65-F5344CB8AC3E}">
        <p14:creationId xmlns:p14="http://schemas.microsoft.com/office/powerpoint/2010/main" val="3180437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374" y="0"/>
            <a:ext cx="11919626" cy="888322"/>
          </a:xfrm>
          <a:solidFill>
            <a:schemeClr val="accent1">
              <a:lumMod val="20000"/>
              <a:lumOff val="80000"/>
            </a:schemeClr>
          </a:solidFill>
        </p:spPr>
        <p:txBody>
          <a:bodyPr/>
          <a:lstStyle/>
          <a:p>
            <a:r>
              <a:rPr lang="en-US" b="1" dirty="0">
                <a:solidFill>
                  <a:schemeClr val="accent6">
                    <a:lumMod val="50000"/>
                  </a:schemeClr>
                </a:solidFill>
              </a:rPr>
              <a:t>2. Instance Type</a:t>
            </a:r>
          </a:p>
        </p:txBody>
      </p:sp>
      <p:sp>
        <p:nvSpPr>
          <p:cNvPr id="6" name="Rectangle 5"/>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Content Placeholder 9">
            <a:extLst>
              <a:ext uri="{FF2B5EF4-FFF2-40B4-BE49-F238E27FC236}">
                <a16:creationId xmlns:a16="http://schemas.microsoft.com/office/drawing/2014/main" id="{29FE78C7-DDB9-0344-97A0-68D195ABF113}"/>
              </a:ext>
            </a:extLst>
          </p:cNvPr>
          <p:cNvSpPr>
            <a:spLocks noGrp="1"/>
          </p:cNvSpPr>
          <p:nvPr>
            <p:ph idx="4294967295"/>
          </p:nvPr>
        </p:nvSpPr>
        <p:spPr>
          <a:xfrm>
            <a:off x="303505" y="901657"/>
            <a:ext cx="7225704" cy="6082802"/>
          </a:xfrm>
          <a:prstGeom prst="rect">
            <a:avLst/>
          </a:prstGeom>
        </p:spPr>
        <p:txBody>
          <a:bodyPr/>
          <a:lstStyle/>
          <a:p>
            <a:r>
              <a:rPr lang="en-US" sz="2400" dirty="0"/>
              <a:t>The </a:t>
            </a:r>
            <a:r>
              <a:rPr lang="en-US" sz="2400" b="1" dirty="0">
                <a:solidFill>
                  <a:schemeClr val="accent5"/>
                </a:solidFill>
              </a:rPr>
              <a:t>instance type </a:t>
            </a:r>
            <a:r>
              <a:rPr lang="en-US" sz="2400" dirty="0"/>
              <a:t>that you choose determines</a:t>
            </a:r>
          </a:p>
          <a:p>
            <a:pPr lvl="1"/>
            <a:r>
              <a:rPr lang="en-US" sz="1800" dirty="0">
                <a:solidFill>
                  <a:schemeClr val="accent6"/>
                </a:solidFill>
              </a:rPr>
              <a:t>Memory</a:t>
            </a:r>
            <a:r>
              <a:rPr lang="en-US" sz="1800" dirty="0"/>
              <a:t> (RAM)</a:t>
            </a:r>
          </a:p>
          <a:p>
            <a:pPr lvl="1"/>
            <a:r>
              <a:rPr lang="en-US" sz="1800" dirty="0">
                <a:solidFill>
                  <a:schemeClr val="accent6"/>
                </a:solidFill>
              </a:rPr>
              <a:t>Processing power</a:t>
            </a:r>
            <a:r>
              <a:rPr lang="en-US" sz="1800" dirty="0"/>
              <a:t> (CPU)</a:t>
            </a:r>
          </a:p>
          <a:p>
            <a:pPr lvl="1"/>
            <a:r>
              <a:rPr lang="en-US" sz="1800" dirty="0">
                <a:solidFill>
                  <a:schemeClr val="accent6"/>
                </a:solidFill>
              </a:rPr>
              <a:t>Disk space and disk type</a:t>
            </a:r>
            <a:r>
              <a:rPr lang="en-US" sz="1800" dirty="0"/>
              <a:t> (Storage)</a:t>
            </a:r>
          </a:p>
          <a:p>
            <a:pPr lvl="1"/>
            <a:r>
              <a:rPr lang="en-US" sz="1800" dirty="0">
                <a:solidFill>
                  <a:schemeClr val="accent6"/>
                </a:solidFill>
              </a:rPr>
              <a:t>Network performance</a:t>
            </a:r>
          </a:p>
          <a:p>
            <a:r>
              <a:rPr lang="en-US" sz="2400" dirty="0"/>
              <a:t>Instance type categories  </a:t>
            </a:r>
          </a:p>
          <a:p>
            <a:pPr lvl="1"/>
            <a:r>
              <a:rPr lang="en-US" sz="1800" dirty="0"/>
              <a:t>General purpose</a:t>
            </a:r>
          </a:p>
          <a:p>
            <a:pPr lvl="1"/>
            <a:r>
              <a:rPr lang="en-US" sz="1800" dirty="0"/>
              <a:t>Compute optimized</a:t>
            </a:r>
          </a:p>
          <a:p>
            <a:pPr lvl="1"/>
            <a:r>
              <a:rPr lang="en-US" sz="1800" dirty="0"/>
              <a:t>Memory optimized</a:t>
            </a:r>
          </a:p>
          <a:p>
            <a:pPr lvl="1"/>
            <a:r>
              <a:rPr lang="en-US" sz="1800" dirty="0"/>
              <a:t>Storage optimized</a:t>
            </a:r>
          </a:p>
          <a:p>
            <a:pPr lvl="1"/>
            <a:r>
              <a:rPr lang="en-US" sz="1800" dirty="0"/>
              <a:t>Accelerated computing</a:t>
            </a:r>
          </a:p>
          <a:p>
            <a:r>
              <a:rPr lang="en-US" sz="2400" dirty="0"/>
              <a:t>Instance types offer </a:t>
            </a:r>
            <a:r>
              <a:rPr lang="en-US" sz="2400" i="1" dirty="0"/>
              <a:t>family</a:t>
            </a:r>
            <a:r>
              <a:rPr lang="en-US" sz="2400" dirty="0"/>
              <a:t>, </a:t>
            </a:r>
            <a:r>
              <a:rPr lang="en-US" sz="2400" i="1" dirty="0"/>
              <a:t>generation</a:t>
            </a:r>
            <a:r>
              <a:rPr lang="en-US" sz="2400" dirty="0"/>
              <a:t>, and </a:t>
            </a:r>
            <a:r>
              <a:rPr lang="en-US" sz="2400" i="1" dirty="0"/>
              <a:t>size</a:t>
            </a:r>
          </a:p>
          <a:p>
            <a:pPr lvl="1"/>
            <a:r>
              <a:rPr lang="en-US" sz="1600" i="1" dirty="0"/>
              <a:t>Instance type naming</a:t>
            </a:r>
          </a:p>
          <a:p>
            <a:pPr lvl="1"/>
            <a:r>
              <a:rPr lang="en-US" sz="1600" i="1" dirty="0"/>
              <a:t>Example: t3.large</a:t>
            </a:r>
          </a:p>
          <a:p>
            <a:pPr lvl="1"/>
            <a:r>
              <a:rPr lang="en-US" sz="1600" i="1" dirty="0"/>
              <a:t>T is the family name</a:t>
            </a:r>
          </a:p>
          <a:p>
            <a:pPr lvl="1"/>
            <a:r>
              <a:rPr lang="en-US" sz="1600" i="1" dirty="0"/>
              <a:t>3 is the generation number</a:t>
            </a:r>
          </a:p>
          <a:p>
            <a:pPr lvl="1"/>
            <a:r>
              <a:rPr lang="en-US" sz="1600" i="1" dirty="0"/>
              <a:t>Large is the size</a:t>
            </a:r>
          </a:p>
          <a:p>
            <a:endParaRPr lang="en-US" sz="2000" i="1" dirty="0"/>
          </a:p>
          <a:p>
            <a:endParaRPr lang="en-US" sz="2000" i="1" dirty="0"/>
          </a:p>
        </p:txBody>
      </p:sp>
      <p:graphicFrame>
        <p:nvGraphicFramePr>
          <p:cNvPr id="7" name="Table 6" descr="table showing vCPU, memory, and storage details for the t3 family of instance types. t3.nano is the smallest, with 2 vCPU, 0.5GB memory. t3.2xlarge is the largest, with 8 vCPU and 32GB memory. All instance types shown are EBS-only storage type.">
            <a:extLst>
              <a:ext uri="{FF2B5EF4-FFF2-40B4-BE49-F238E27FC236}">
                <a16:creationId xmlns:a16="http://schemas.microsoft.com/office/drawing/2014/main" id="{85D68B97-BD85-BD42-AAF4-5E43C9CC299D}"/>
              </a:ext>
            </a:extLst>
          </p:cNvPr>
          <p:cNvGraphicFramePr>
            <a:graphicFrameLocks noGrp="1"/>
          </p:cNvGraphicFramePr>
          <p:nvPr>
            <p:extLst>
              <p:ext uri="{D42A27DB-BD31-4B8C-83A1-F6EECF244321}">
                <p14:modId xmlns:p14="http://schemas.microsoft.com/office/powerpoint/2010/main" val="3820706892"/>
              </p:ext>
            </p:extLst>
          </p:nvPr>
        </p:nvGraphicFramePr>
        <p:xfrm>
          <a:off x="7305472" y="946279"/>
          <a:ext cx="4784874" cy="4441426"/>
        </p:xfrm>
        <a:graphic>
          <a:graphicData uri="http://schemas.openxmlformats.org/drawingml/2006/table">
            <a:tbl>
              <a:tblPr firstRow="1"/>
              <a:tblGrid>
                <a:gridCol w="1368599">
                  <a:extLst>
                    <a:ext uri="{9D8B030D-6E8A-4147-A177-3AD203B41FA5}">
                      <a16:colId xmlns:a16="http://schemas.microsoft.com/office/drawing/2014/main" val="128153120"/>
                    </a:ext>
                  </a:extLst>
                </a:gridCol>
                <a:gridCol w="567206">
                  <a:extLst>
                    <a:ext uri="{9D8B030D-6E8A-4147-A177-3AD203B41FA5}">
                      <a16:colId xmlns:a16="http://schemas.microsoft.com/office/drawing/2014/main" val="1961907996"/>
                    </a:ext>
                  </a:extLst>
                </a:gridCol>
                <a:gridCol w="1021345">
                  <a:extLst>
                    <a:ext uri="{9D8B030D-6E8A-4147-A177-3AD203B41FA5}">
                      <a16:colId xmlns:a16="http://schemas.microsoft.com/office/drawing/2014/main" val="2912205042"/>
                    </a:ext>
                  </a:extLst>
                </a:gridCol>
                <a:gridCol w="1827724">
                  <a:extLst>
                    <a:ext uri="{9D8B030D-6E8A-4147-A177-3AD203B41FA5}">
                      <a16:colId xmlns:a16="http://schemas.microsoft.com/office/drawing/2014/main" val="1790498054"/>
                    </a:ext>
                  </a:extLst>
                </a:gridCol>
              </a:tblGrid>
              <a:tr h="509526">
                <a:tc>
                  <a:txBody>
                    <a:bodyPr/>
                    <a:lstStyle/>
                    <a:p>
                      <a:pPr algn="ctr"/>
                      <a:r>
                        <a:rPr lang="en-US" sz="1800" b="1" i="0" dirty="0">
                          <a:solidFill>
                            <a:schemeClr val="accent6">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Instance Name</a:t>
                      </a:r>
                    </a:p>
                  </a:txBody>
                  <a:tcPr marL="25487" marR="25487" marT="25487" marB="25487" anchor="ctr">
                    <a:lnL>
                      <a:noFill/>
                    </a:lnL>
                    <a:lnR>
                      <a:noFill/>
                    </a:lnR>
                    <a:lnT>
                      <a:noFill/>
                    </a:lnT>
                    <a:lnB>
                      <a:noFill/>
                    </a:lnB>
                  </a:tcPr>
                </a:tc>
                <a:tc>
                  <a:txBody>
                    <a:bodyPr/>
                    <a:lstStyle/>
                    <a:p>
                      <a:pPr algn="ctr"/>
                      <a:r>
                        <a:rPr lang="en-US" sz="1800" b="1" i="0" dirty="0">
                          <a:solidFill>
                            <a:schemeClr val="accent6">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vCPU</a:t>
                      </a:r>
                    </a:p>
                  </a:txBody>
                  <a:tcPr marL="25487" marR="25487" marT="25487" marB="25487" anchor="ctr">
                    <a:lnL>
                      <a:noFill/>
                    </a:lnL>
                    <a:lnR>
                      <a:noFill/>
                    </a:lnR>
                    <a:lnT>
                      <a:noFill/>
                    </a:lnT>
                    <a:lnB>
                      <a:noFill/>
                    </a:lnB>
                  </a:tcPr>
                </a:tc>
                <a:tc>
                  <a:txBody>
                    <a:bodyPr/>
                    <a:lstStyle/>
                    <a:p>
                      <a:pPr algn="ctr"/>
                      <a:r>
                        <a:rPr lang="en-US" sz="1800" b="1" i="0" dirty="0">
                          <a:solidFill>
                            <a:schemeClr val="accent6">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Memory (GB)</a:t>
                      </a:r>
                    </a:p>
                  </a:txBody>
                  <a:tcPr marL="25487" marR="25487" marT="25487" marB="25487" anchor="ctr">
                    <a:lnL>
                      <a:noFill/>
                    </a:lnL>
                    <a:lnR>
                      <a:noFill/>
                    </a:lnR>
                    <a:lnT>
                      <a:noFill/>
                    </a:lnT>
                    <a:lnB>
                      <a:noFill/>
                    </a:lnB>
                  </a:tcPr>
                </a:tc>
                <a:tc>
                  <a:txBody>
                    <a:bodyPr/>
                    <a:lstStyle/>
                    <a:p>
                      <a:pPr algn="ctr"/>
                      <a:r>
                        <a:rPr lang="en-US" sz="1800" b="1" i="0" dirty="0">
                          <a:solidFill>
                            <a:schemeClr val="accent6">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 Storage</a:t>
                      </a:r>
                    </a:p>
                  </a:txBody>
                  <a:tcPr marL="25487" marR="25487" marT="25487" marB="25487" anchor="ctr">
                    <a:lnL>
                      <a:noFill/>
                    </a:lnL>
                    <a:lnR>
                      <a:noFill/>
                    </a:lnR>
                    <a:lnT>
                      <a:noFill/>
                    </a:lnT>
                    <a:lnB>
                      <a:noFill/>
                    </a:lnB>
                  </a:tcPr>
                </a:tc>
                <a:extLst>
                  <a:ext uri="{0D108BD9-81ED-4DB2-BD59-A6C34878D82A}">
                    <a16:rowId xmlns:a16="http://schemas.microsoft.com/office/drawing/2014/main" val="1364619955"/>
                  </a:ext>
                </a:extLst>
              </a:tr>
              <a:tr h="509526">
                <a:tc>
                  <a:txBody>
                    <a:bodyPr/>
                    <a:lstStyle/>
                    <a:p>
                      <a:pPr algn="l"/>
                      <a:r>
                        <a:rPr lang="en-US" sz="1600" dirty="0">
                          <a:effectLst/>
                          <a:latin typeface="Amazon Ember" panose="020B0603020204020204" pitchFamily="34" charset="0"/>
                          <a:ea typeface="Amazon Ember" panose="020B0603020204020204" pitchFamily="34" charset="0"/>
                          <a:cs typeface="Amazon Ember" panose="020B0603020204020204" pitchFamily="34" charset="0"/>
                        </a:rPr>
                        <a:t>t3.nano</a:t>
                      </a:r>
                    </a:p>
                  </a:txBody>
                  <a:tcPr marL="182880" marR="25487" marT="25487" marB="27432">
                    <a:lnL>
                      <a:noFill/>
                    </a:lnL>
                    <a:lnR>
                      <a:noFill/>
                    </a:lnR>
                    <a:lnT>
                      <a:noFill/>
                    </a:lnT>
                    <a:lnB>
                      <a:noFill/>
                    </a:lnB>
                    <a:solidFill>
                      <a:srgbClr val="F7F7F7"/>
                    </a:solidFill>
                  </a:tcPr>
                </a:tc>
                <a:tc>
                  <a:txBody>
                    <a:bodyPr/>
                    <a:lstStyle/>
                    <a:p>
                      <a:pPr algn="ctr"/>
                      <a:r>
                        <a:rPr lang="en-US" sz="1600" dirty="0">
                          <a:effectLst/>
                          <a:latin typeface="Amazon Ember" panose="020B0603020204020204" pitchFamily="34" charset="0"/>
                          <a:ea typeface="Amazon Ember" panose="020B0603020204020204" pitchFamily="34" charset="0"/>
                          <a:cs typeface="Amazon Ember" panose="020B0603020204020204" pitchFamily="34" charset="0"/>
                        </a:rPr>
                        <a:t>2</a:t>
                      </a:r>
                    </a:p>
                  </a:txBody>
                  <a:tcPr marL="25487" marR="25487" marT="25487" marB="27432">
                    <a:lnL>
                      <a:noFill/>
                    </a:lnL>
                    <a:lnR>
                      <a:noFill/>
                    </a:lnR>
                    <a:lnT>
                      <a:noFill/>
                    </a:lnT>
                    <a:lnB>
                      <a:noFill/>
                    </a:lnB>
                    <a:solidFill>
                      <a:srgbClr val="F7F7F7"/>
                    </a:solidFill>
                  </a:tcPr>
                </a:tc>
                <a:tc>
                  <a:txBody>
                    <a:bodyPr/>
                    <a:lstStyle/>
                    <a:p>
                      <a:pPr algn="ctr"/>
                      <a:r>
                        <a:rPr lang="en-US" sz="1600" dirty="0">
                          <a:effectLst/>
                          <a:latin typeface="Amazon Ember" panose="020B0603020204020204" pitchFamily="34" charset="0"/>
                          <a:ea typeface="Amazon Ember" panose="020B0603020204020204" pitchFamily="34" charset="0"/>
                          <a:cs typeface="Amazon Ember" panose="020B0603020204020204" pitchFamily="34" charset="0"/>
                        </a:rPr>
                        <a:t>0.5</a:t>
                      </a:r>
                    </a:p>
                  </a:txBody>
                  <a:tcPr marL="25487" marR="25487" marT="25487" marB="27432">
                    <a:lnL>
                      <a:noFill/>
                    </a:lnL>
                    <a:lnR>
                      <a:noFill/>
                    </a:lnR>
                    <a:lnT>
                      <a:noFill/>
                    </a:lnT>
                    <a:lnB>
                      <a:noFill/>
                    </a:lnB>
                    <a:solidFill>
                      <a:srgbClr val="F7F7F7"/>
                    </a:solidFill>
                  </a:tcPr>
                </a:tc>
                <a:tc>
                  <a:txBody>
                    <a:bodyPr/>
                    <a:lstStyle/>
                    <a:p>
                      <a:pPr algn="ctr"/>
                      <a:r>
                        <a:rPr lang="en-US" sz="1600" dirty="0">
                          <a:effectLst/>
                          <a:latin typeface="Amazon Ember" panose="020B0603020204020204" pitchFamily="34" charset="0"/>
                          <a:ea typeface="Amazon Ember" panose="020B0603020204020204" pitchFamily="34" charset="0"/>
                          <a:cs typeface="Amazon Ember" panose="020B0603020204020204" pitchFamily="34" charset="0"/>
                        </a:rPr>
                        <a:t>EBS-Only</a:t>
                      </a:r>
                    </a:p>
                  </a:txBody>
                  <a:tcPr marL="25487" marR="25487" marT="25487" marB="27432">
                    <a:lnL>
                      <a:noFill/>
                    </a:lnL>
                    <a:lnR>
                      <a:noFill/>
                    </a:lnR>
                    <a:lnT>
                      <a:noFill/>
                    </a:lnT>
                    <a:lnB>
                      <a:noFill/>
                    </a:lnB>
                    <a:solidFill>
                      <a:srgbClr val="F7F7F7"/>
                    </a:solidFill>
                  </a:tcPr>
                </a:tc>
                <a:extLst>
                  <a:ext uri="{0D108BD9-81ED-4DB2-BD59-A6C34878D82A}">
                    <a16:rowId xmlns:a16="http://schemas.microsoft.com/office/drawing/2014/main" val="283531971"/>
                  </a:ext>
                </a:extLst>
              </a:tr>
              <a:tr h="601236">
                <a:tc>
                  <a:txBody>
                    <a:bodyPr/>
                    <a:lstStyle/>
                    <a:p>
                      <a:pPr algn="l"/>
                      <a:r>
                        <a:rPr lang="en-US" sz="1600" dirty="0">
                          <a:effectLst/>
                          <a:latin typeface="Amazon Ember" panose="020B0603020204020204" pitchFamily="34" charset="0"/>
                          <a:ea typeface="Amazon Ember" panose="020B0603020204020204" pitchFamily="34" charset="0"/>
                          <a:cs typeface="Amazon Ember" panose="020B0603020204020204" pitchFamily="34" charset="0"/>
                        </a:rPr>
                        <a:t>t3.micro</a:t>
                      </a:r>
                    </a:p>
                  </a:txBody>
                  <a:tcPr marL="182880" marR="25487" marT="25487" marB="27432">
                    <a:lnL>
                      <a:noFill/>
                    </a:lnL>
                    <a:lnR>
                      <a:noFill/>
                    </a:lnR>
                    <a:lnT>
                      <a:noFill/>
                    </a:lnT>
                    <a:lnB>
                      <a:noFill/>
                    </a:lnB>
                  </a:tcPr>
                </a:tc>
                <a:tc>
                  <a:txBody>
                    <a:bodyPr/>
                    <a:lstStyle/>
                    <a:p>
                      <a:pPr algn="ctr"/>
                      <a:r>
                        <a:rPr lang="en-US" sz="1600" dirty="0">
                          <a:effectLst/>
                          <a:latin typeface="Amazon Ember" panose="020B0603020204020204" pitchFamily="34" charset="0"/>
                          <a:ea typeface="Amazon Ember" panose="020B0603020204020204" pitchFamily="34" charset="0"/>
                          <a:cs typeface="Amazon Ember" panose="020B0603020204020204" pitchFamily="34" charset="0"/>
                        </a:rPr>
                        <a:t>2</a:t>
                      </a:r>
                    </a:p>
                  </a:txBody>
                  <a:tcPr marL="25487" marR="25487" marT="25487" marB="27432">
                    <a:lnL>
                      <a:noFill/>
                    </a:lnL>
                    <a:lnR>
                      <a:noFill/>
                    </a:lnR>
                    <a:lnT>
                      <a:noFill/>
                    </a:lnT>
                    <a:lnB>
                      <a:noFill/>
                    </a:lnB>
                  </a:tcPr>
                </a:tc>
                <a:tc>
                  <a:txBody>
                    <a:bodyPr/>
                    <a:lstStyle/>
                    <a:p>
                      <a:pPr algn="ctr"/>
                      <a:r>
                        <a:rPr lang="en-US" sz="1600" dirty="0">
                          <a:effectLst/>
                          <a:latin typeface="Amazon Ember" panose="020B0603020204020204" pitchFamily="34" charset="0"/>
                          <a:ea typeface="Amazon Ember" panose="020B0603020204020204" pitchFamily="34" charset="0"/>
                          <a:cs typeface="Amazon Ember" panose="020B0603020204020204" pitchFamily="34" charset="0"/>
                        </a:rPr>
                        <a:t>1</a:t>
                      </a:r>
                    </a:p>
                  </a:txBody>
                  <a:tcPr marL="25487" marR="25487" marT="25487" marB="27432">
                    <a:lnL>
                      <a:noFill/>
                    </a:lnL>
                    <a:lnR>
                      <a:noFill/>
                    </a:lnR>
                    <a:lnT>
                      <a:noFill/>
                    </a:lnT>
                    <a:lnB>
                      <a:noFill/>
                    </a:lnB>
                  </a:tcPr>
                </a:tc>
                <a:tc>
                  <a:txBody>
                    <a:bodyPr/>
                    <a:lstStyle/>
                    <a:p>
                      <a:pPr algn="ctr"/>
                      <a:r>
                        <a:rPr lang="en-US" sz="1600" dirty="0">
                          <a:effectLst/>
                          <a:latin typeface="Amazon Ember" panose="020B0603020204020204" pitchFamily="34" charset="0"/>
                          <a:ea typeface="Amazon Ember" panose="020B0603020204020204" pitchFamily="34" charset="0"/>
                          <a:cs typeface="Amazon Ember" panose="020B0603020204020204" pitchFamily="34" charset="0"/>
                        </a:rPr>
                        <a:t>EBS-Only</a:t>
                      </a:r>
                      <a:br>
                        <a:rPr lang="en-US" sz="1600" dirty="0">
                          <a:effectLst/>
                          <a:latin typeface="Amazon Ember" panose="020B0603020204020204" pitchFamily="34" charset="0"/>
                          <a:ea typeface="Amazon Ember" panose="020B0603020204020204" pitchFamily="34" charset="0"/>
                          <a:cs typeface="Amazon Ember" panose="020B0603020204020204" pitchFamily="34" charset="0"/>
                        </a:rPr>
                      </a:br>
                      <a:endParaRPr lang="en-US" sz="1600" dirty="0">
                        <a:effectLst/>
                        <a:latin typeface="Amazon Ember" panose="020B0603020204020204" pitchFamily="34" charset="0"/>
                        <a:ea typeface="Amazon Ember" panose="020B0603020204020204" pitchFamily="34" charset="0"/>
                        <a:cs typeface="Amazon Ember" panose="020B0603020204020204" pitchFamily="34" charset="0"/>
                      </a:endParaRPr>
                    </a:p>
                  </a:txBody>
                  <a:tcPr marL="25487" marR="25487" marT="25487" marB="27432">
                    <a:lnL>
                      <a:noFill/>
                    </a:lnL>
                    <a:lnR>
                      <a:noFill/>
                    </a:lnR>
                    <a:lnT>
                      <a:noFill/>
                    </a:lnT>
                    <a:lnB>
                      <a:noFill/>
                    </a:lnB>
                  </a:tcPr>
                </a:tc>
                <a:extLst>
                  <a:ext uri="{0D108BD9-81ED-4DB2-BD59-A6C34878D82A}">
                    <a16:rowId xmlns:a16="http://schemas.microsoft.com/office/drawing/2014/main" val="1428432727"/>
                  </a:ext>
                </a:extLst>
              </a:tr>
              <a:tr h="601236">
                <a:tc>
                  <a:txBody>
                    <a:bodyPr/>
                    <a:lstStyle/>
                    <a:p>
                      <a:pPr algn="l"/>
                      <a:r>
                        <a:rPr lang="en-US" sz="1600" dirty="0">
                          <a:effectLst/>
                          <a:latin typeface="Amazon Ember" panose="020B0603020204020204" pitchFamily="34" charset="0"/>
                          <a:ea typeface="Amazon Ember" panose="020B0603020204020204" pitchFamily="34" charset="0"/>
                          <a:cs typeface="Amazon Ember" panose="020B0603020204020204" pitchFamily="34" charset="0"/>
                        </a:rPr>
                        <a:t>t3.small</a:t>
                      </a:r>
                    </a:p>
                  </a:txBody>
                  <a:tcPr marL="182880" marR="25487" marT="25487" marB="27432">
                    <a:lnL>
                      <a:noFill/>
                    </a:lnL>
                    <a:lnR>
                      <a:noFill/>
                    </a:lnR>
                    <a:lnT>
                      <a:noFill/>
                    </a:lnT>
                    <a:lnB>
                      <a:noFill/>
                    </a:lnB>
                    <a:solidFill>
                      <a:srgbClr val="F7F7F7"/>
                    </a:solidFill>
                  </a:tcPr>
                </a:tc>
                <a:tc>
                  <a:txBody>
                    <a:bodyPr/>
                    <a:lstStyle/>
                    <a:p>
                      <a:pPr algn="ctr"/>
                      <a:r>
                        <a:rPr lang="en-US" sz="1600" dirty="0">
                          <a:effectLst/>
                          <a:latin typeface="Amazon Ember" panose="020B0603020204020204" pitchFamily="34" charset="0"/>
                          <a:ea typeface="Amazon Ember" panose="020B0603020204020204" pitchFamily="34" charset="0"/>
                          <a:cs typeface="Amazon Ember" panose="020B0603020204020204" pitchFamily="34" charset="0"/>
                        </a:rPr>
                        <a:t>2</a:t>
                      </a:r>
                    </a:p>
                  </a:txBody>
                  <a:tcPr marL="25487" marR="25487" marT="25487" marB="27432">
                    <a:lnL>
                      <a:noFill/>
                    </a:lnL>
                    <a:lnR>
                      <a:noFill/>
                    </a:lnR>
                    <a:lnT>
                      <a:noFill/>
                    </a:lnT>
                    <a:lnB>
                      <a:noFill/>
                    </a:lnB>
                    <a:solidFill>
                      <a:srgbClr val="F7F7F7"/>
                    </a:solidFill>
                  </a:tcPr>
                </a:tc>
                <a:tc>
                  <a:txBody>
                    <a:bodyPr/>
                    <a:lstStyle/>
                    <a:p>
                      <a:pPr algn="ctr"/>
                      <a:r>
                        <a:rPr lang="en-US" sz="1600" dirty="0">
                          <a:effectLst/>
                          <a:latin typeface="Amazon Ember" panose="020B0603020204020204" pitchFamily="34" charset="0"/>
                          <a:ea typeface="Amazon Ember" panose="020B0603020204020204" pitchFamily="34" charset="0"/>
                          <a:cs typeface="Amazon Ember" panose="020B0603020204020204" pitchFamily="34" charset="0"/>
                        </a:rPr>
                        <a:t>2</a:t>
                      </a:r>
                    </a:p>
                  </a:txBody>
                  <a:tcPr marL="25487" marR="25487" marT="25487" marB="27432">
                    <a:lnL>
                      <a:noFill/>
                    </a:lnL>
                    <a:lnR>
                      <a:noFill/>
                    </a:lnR>
                    <a:lnT>
                      <a:noFill/>
                    </a:lnT>
                    <a:lnB>
                      <a:noFill/>
                    </a:lnB>
                    <a:solidFill>
                      <a:srgbClr val="F7F7F7"/>
                    </a:solidFill>
                  </a:tcPr>
                </a:tc>
                <a:tc>
                  <a:txBody>
                    <a:bodyPr/>
                    <a:lstStyle/>
                    <a:p>
                      <a:pPr algn="ctr"/>
                      <a:r>
                        <a:rPr lang="en-US" sz="1600" dirty="0">
                          <a:effectLst/>
                          <a:latin typeface="Amazon Ember" panose="020B0603020204020204" pitchFamily="34" charset="0"/>
                          <a:ea typeface="Amazon Ember" panose="020B0603020204020204" pitchFamily="34" charset="0"/>
                          <a:cs typeface="Amazon Ember" panose="020B0603020204020204" pitchFamily="34" charset="0"/>
                        </a:rPr>
                        <a:t>EBS-Only</a:t>
                      </a:r>
                      <a:br>
                        <a:rPr lang="en-US" sz="1600" dirty="0">
                          <a:effectLst/>
                          <a:latin typeface="Amazon Ember" panose="020B0603020204020204" pitchFamily="34" charset="0"/>
                          <a:ea typeface="Amazon Ember" panose="020B0603020204020204" pitchFamily="34" charset="0"/>
                          <a:cs typeface="Amazon Ember" panose="020B0603020204020204" pitchFamily="34" charset="0"/>
                        </a:rPr>
                      </a:br>
                      <a:endParaRPr lang="en-US" sz="1600" dirty="0">
                        <a:effectLst/>
                        <a:latin typeface="Amazon Ember" panose="020B0603020204020204" pitchFamily="34" charset="0"/>
                        <a:ea typeface="Amazon Ember" panose="020B0603020204020204" pitchFamily="34" charset="0"/>
                        <a:cs typeface="Amazon Ember" panose="020B0603020204020204" pitchFamily="34" charset="0"/>
                      </a:endParaRPr>
                    </a:p>
                  </a:txBody>
                  <a:tcPr marL="25487" marR="25487" marT="25487" marB="27432">
                    <a:lnL>
                      <a:noFill/>
                    </a:lnL>
                    <a:lnR>
                      <a:noFill/>
                    </a:lnR>
                    <a:lnT>
                      <a:noFill/>
                    </a:lnT>
                    <a:lnB>
                      <a:noFill/>
                    </a:lnB>
                    <a:solidFill>
                      <a:srgbClr val="F7F7F7"/>
                    </a:solidFill>
                  </a:tcPr>
                </a:tc>
                <a:extLst>
                  <a:ext uri="{0D108BD9-81ED-4DB2-BD59-A6C34878D82A}">
                    <a16:rowId xmlns:a16="http://schemas.microsoft.com/office/drawing/2014/main" val="1520705167"/>
                  </a:ext>
                </a:extLst>
              </a:tr>
              <a:tr h="601236">
                <a:tc>
                  <a:txBody>
                    <a:bodyPr/>
                    <a:lstStyle/>
                    <a:p>
                      <a:pPr algn="l"/>
                      <a:r>
                        <a:rPr lang="en-US" sz="1600" dirty="0">
                          <a:effectLst/>
                          <a:latin typeface="Amazon Ember" panose="020B0603020204020204" pitchFamily="34" charset="0"/>
                          <a:ea typeface="Amazon Ember" panose="020B0603020204020204" pitchFamily="34" charset="0"/>
                          <a:cs typeface="Amazon Ember" panose="020B0603020204020204" pitchFamily="34" charset="0"/>
                        </a:rPr>
                        <a:t>t3.medium</a:t>
                      </a:r>
                    </a:p>
                  </a:txBody>
                  <a:tcPr marL="182880" marR="25487" marT="25487" marB="27432">
                    <a:lnL>
                      <a:noFill/>
                    </a:lnL>
                    <a:lnR>
                      <a:noFill/>
                    </a:lnR>
                    <a:lnT>
                      <a:noFill/>
                    </a:lnT>
                    <a:lnB>
                      <a:noFill/>
                    </a:lnB>
                  </a:tcPr>
                </a:tc>
                <a:tc>
                  <a:txBody>
                    <a:bodyPr/>
                    <a:lstStyle/>
                    <a:p>
                      <a:pPr algn="ctr"/>
                      <a:r>
                        <a:rPr lang="en-US" sz="1600" dirty="0">
                          <a:effectLst/>
                          <a:latin typeface="Amazon Ember" panose="020B0603020204020204" pitchFamily="34" charset="0"/>
                          <a:ea typeface="Amazon Ember" panose="020B0603020204020204" pitchFamily="34" charset="0"/>
                          <a:cs typeface="Amazon Ember" panose="020B0603020204020204" pitchFamily="34" charset="0"/>
                        </a:rPr>
                        <a:t>2</a:t>
                      </a:r>
                    </a:p>
                  </a:txBody>
                  <a:tcPr marL="25487" marR="25487" marT="25487" marB="27432">
                    <a:lnL>
                      <a:noFill/>
                    </a:lnL>
                    <a:lnR>
                      <a:noFill/>
                    </a:lnR>
                    <a:lnT>
                      <a:noFill/>
                    </a:lnT>
                    <a:lnB>
                      <a:noFill/>
                    </a:lnB>
                  </a:tcPr>
                </a:tc>
                <a:tc>
                  <a:txBody>
                    <a:bodyPr/>
                    <a:lstStyle/>
                    <a:p>
                      <a:pPr algn="ctr"/>
                      <a:r>
                        <a:rPr lang="en-US" sz="1600" dirty="0">
                          <a:effectLst/>
                          <a:latin typeface="Amazon Ember" panose="020B0603020204020204" pitchFamily="34" charset="0"/>
                          <a:ea typeface="Amazon Ember" panose="020B0603020204020204" pitchFamily="34" charset="0"/>
                          <a:cs typeface="Amazon Ember" panose="020B0603020204020204" pitchFamily="34" charset="0"/>
                        </a:rPr>
                        <a:t>4</a:t>
                      </a:r>
                    </a:p>
                  </a:txBody>
                  <a:tcPr marL="25487" marR="25487" marT="25487" marB="27432">
                    <a:lnL>
                      <a:noFill/>
                    </a:lnL>
                    <a:lnR>
                      <a:noFill/>
                    </a:lnR>
                    <a:lnT>
                      <a:noFill/>
                    </a:lnT>
                    <a:lnB>
                      <a:noFill/>
                    </a:lnB>
                  </a:tcPr>
                </a:tc>
                <a:tc>
                  <a:txBody>
                    <a:bodyPr/>
                    <a:lstStyle/>
                    <a:p>
                      <a:pPr algn="ctr"/>
                      <a:r>
                        <a:rPr lang="en-US" sz="1600" dirty="0">
                          <a:effectLst/>
                          <a:latin typeface="Amazon Ember" panose="020B0603020204020204" pitchFamily="34" charset="0"/>
                          <a:ea typeface="Amazon Ember" panose="020B0603020204020204" pitchFamily="34" charset="0"/>
                          <a:cs typeface="Amazon Ember" panose="020B0603020204020204" pitchFamily="34" charset="0"/>
                        </a:rPr>
                        <a:t>EBS-Only</a:t>
                      </a:r>
                      <a:br>
                        <a:rPr lang="en-US" sz="1600" dirty="0">
                          <a:effectLst/>
                          <a:latin typeface="Amazon Ember" panose="020B0603020204020204" pitchFamily="34" charset="0"/>
                          <a:ea typeface="Amazon Ember" panose="020B0603020204020204" pitchFamily="34" charset="0"/>
                          <a:cs typeface="Amazon Ember" panose="020B0603020204020204" pitchFamily="34" charset="0"/>
                        </a:rPr>
                      </a:br>
                      <a:endParaRPr lang="en-US" sz="1600" dirty="0">
                        <a:effectLst/>
                        <a:latin typeface="Amazon Ember" panose="020B0603020204020204" pitchFamily="34" charset="0"/>
                        <a:ea typeface="Amazon Ember" panose="020B0603020204020204" pitchFamily="34" charset="0"/>
                        <a:cs typeface="Amazon Ember" panose="020B0603020204020204" pitchFamily="34" charset="0"/>
                      </a:endParaRPr>
                    </a:p>
                  </a:txBody>
                  <a:tcPr marL="25487" marR="25487" marT="25487" marB="27432">
                    <a:lnL>
                      <a:noFill/>
                    </a:lnL>
                    <a:lnR>
                      <a:noFill/>
                    </a:lnR>
                    <a:lnT>
                      <a:noFill/>
                    </a:lnT>
                    <a:lnB>
                      <a:noFill/>
                    </a:lnB>
                  </a:tcPr>
                </a:tc>
                <a:extLst>
                  <a:ext uri="{0D108BD9-81ED-4DB2-BD59-A6C34878D82A}">
                    <a16:rowId xmlns:a16="http://schemas.microsoft.com/office/drawing/2014/main" val="745104067"/>
                  </a:ext>
                </a:extLst>
              </a:tr>
              <a:tr h="509526">
                <a:tc>
                  <a:txBody>
                    <a:bodyPr/>
                    <a:lstStyle/>
                    <a:p>
                      <a:pPr algn="l"/>
                      <a:r>
                        <a:rPr lang="en-US" sz="1600" dirty="0">
                          <a:effectLst/>
                          <a:latin typeface="Amazon Ember" panose="020B0603020204020204" pitchFamily="34" charset="0"/>
                          <a:ea typeface="Amazon Ember" panose="020B0603020204020204" pitchFamily="34" charset="0"/>
                          <a:cs typeface="Amazon Ember" panose="020B0603020204020204" pitchFamily="34" charset="0"/>
                        </a:rPr>
                        <a:t>t3.large</a:t>
                      </a:r>
                    </a:p>
                  </a:txBody>
                  <a:tcPr marL="182880" marR="25487" marT="25487" marB="27432">
                    <a:lnL>
                      <a:noFill/>
                    </a:lnL>
                    <a:lnR>
                      <a:noFill/>
                    </a:lnR>
                    <a:lnT>
                      <a:noFill/>
                    </a:lnT>
                    <a:lnB>
                      <a:noFill/>
                    </a:lnB>
                    <a:solidFill>
                      <a:srgbClr val="F7F7F7"/>
                    </a:solidFill>
                  </a:tcPr>
                </a:tc>
                <a:tc>
                  <a:txBody>
                    <a:bodyPr/>
                    <a:lstStyle/>
                    <a:p>
                      <a:pPr algn="ctr"/>
                      <a:r>
                        <a:rPr lang="en-US" sz="1600" dirty="0">
                          <a:effectLst/>
                          <a:latin typeface="Amazon Ember" panose="020B0603020204020204" pitchFamily="34" charset="0"/>
                          <a:ea typeface="Amazon Ember" panose="020B0603020204020204" pitchFamily="34" charset="0"/>
                          <a:cs typeface="Amazon Ember" panose="020B0603020204020204" pitchFamily="34" charset="0"/>
                        </a:rPr>
                        <a:t>2</a:t>
                      </a:r>
                    </a:p>
                  </a:txBody>
                  <a:tcPr marL="25487" marR="25487" marT="25487" marB="27432">
                    <a:lnL>
                      <a:noFill/>
                    </a:lnL>
                    <a:lnR>
                      <a:noFill/>
                    </a:lnR>
                    <a:lnT>
                      <a:noFill/>
                    </a:lnT>
                    <a:lnB>
                      <a:noFill/>
                    </a:lnB>
                    <a:solidFill>
                      <a:srgbClr val="F7F7F7"/>
                    </a:solidFill>
                  </a:tcPr>
                </a:tc>
                <a:tc>
                  <a:txBody>
                    <a:bodyPr/>
                    <a:lstStyle/>
                    <a:p>
                      <a:pPr algn="ctr"/>
                      <a:r>
                        <a:rPr lang="en-US" sz="1600" dirty="0">
                          <a:effectLst/>
                          <a:latin typeface="Amazon Ember" panose="020B0603020204020204" pitchFamily="34" charset="0"/>
                          <a:ea typeface="Amazon Ember" panose="020B0603020204020204" pitchFamily="34" charset="0"/>
                          <a:cs typeface="Amazon Ember" panose="020B0603020204020204" pitchFamily="34" charset="0"/>
                        </a:rPr>
                        <a:t>8</a:t>
                      </a:r>
                    </a:p>
                  </a:txBody>
                  <a:tcPr marL="25487" marR="25487" marT="25487" marB="27432">
                    <a:lnL>
                      <a:noFill/>
                    </a:lnL>
                    <a:lnR>
                      <a:noFill/>
                    </a:lnR>
                    <a:lnT>
                      <a:noFill/>
                    </a:lnT>
                    <a:lnB>
                      <a:noFill/>
                    </a:lnB>
                    <a:solidFill>
                      <a:srgbClr val="F7F7F7"/>
                    </a:solidFill>
                  </a:tcPr>
                </a:tc>
                <a:tc>
                  <a:txBody>
                    <a:bodyPr/>
                    <a:lstStyle/>
                    <a:p>
                      <a:pPr algn="ctr"/>
                      <a:r>
                        <a:rPr lang="en-US" sz="1600" dirty="0">
                          <a:effectLst/>
                          <a:latin typeface="Amazon Ember" panose="020B0603020204020204" pitchFamily="34" charset="0"/>
                          <a:ea typeface="Amazon Ember" panose="020B0603020204020204" pitchFamily="34" charset="0"/>
                          <a:cs typeface="Amazon Ember" panose="020B0603020204020204" pitchFamily="34" charset="0"/>
                        </a:rPr>
                        <a:t>EBS-Only</a:t>
                      </a:r>
                    </a:p>
                  </a:txBody>
                  <a:tcPr marL="25487" marR="25487" marT="25487" marB="27432">
                    <a:lnL>
                      <a:noFill/>
                    </a:lnL>
                    <a:lnR>
                      <a:noFill/>
                    </a:lnR>
                    <a:lnT>
                      <a:noFill/>
                    </a:lnT>
                    <a:lnB>
                      <a:noFill/>
                    </a:lnB>
                    <a:solidFill>
                      <a:srgbClr val="F7F7F7"/>
                    </a:solidFill>
                  </a:tcPr>
                </a:tc>
                <a:extLst>
                  <a:ext uri="{0D108BD9-81ED-4DB2-BD59-A6C34878D82A}">
                    <a16:rowId xmlns:a16="http://schemas.microsoft.com/office/drawing/2014/main" val="2385989960"/>
                  </a:ext>
                </a:extLst>
              </a:tr>
              <a:tr h="509526">
                <a:tc>
                  <a:txBody>
                    <a:bodyPr/>
                    <a:lstStyle/>
                    <a:p>
                      <a:pPr algn="l"/>
                      <a:r>
                        <a:rPr lang="en-US" sz="1600" dirty="0">
                          <a:effectLst/>
                          <a:latin typeface="Amazon Ember" panose="020B0603020204020204" pitchFamily="34" charset="0"/>
                          <a:ea typeface="Amazon Ember" panose="020B0603020204020204" pitchFamily="34" charset="0"/>
                          <a:cs typeface="Amazon Ember" panose="020B0603020204020204" pitchFamily="34" charset="0"/>
                        </a:rPr>
                        <a:t>t3.xlarge</a:t>
                      </a:r>
                    </a:p>
                  </a:txBody>
                  <a:tcPr marL="182880" marR="25487" marT="25487" marB="27432">
                    <a:lnL>
                      <a:noFill/>
                    </a:lnL>
                    <a:lnR>
                      <a:noFill/>
                    </a:lnR>
                    <a:lnT>
                      <a:noFill/>
                    </a:lnT>
                    <a:lnB>
                      <a:noFill/>
                    </a:lnB>
                  </a:tcPr>
                </a:tc>
                <a:tc>
                  <a:txBody>
                    <a:bodyPr/>
                    <a:lstStyle/>
                    <a:p>
                      <a:pPr algn="ctr"/>
                      <a:r>
                        <a:rPr lang="en-US" sz="1600" dirty="0">
                          <a:effectLst/>
                          <a:latin typeface="Amazon Ember" panose="020B0603020204020204" pitchFamily="34" charset="0"/>
                          <a:ea typeface="Amazon Ember" panose="020B0603020204020204" pitchFamily="34" charset="0"/>
                          <a:cs typeface="Amazon Ember" panose="020B0603020204020204" pitchFamily="34" charset="0"/>
                        </a:rPr>
                        <a:t>4</a:t>
                      </a:r>
                    </a:p>
                  </a:txBody>
                  <a:tcPr marL="25487" marR="25487" marT="25487" marB="27432">
                    <a:lnL>
                      <a:noFill/>
                    </a:lnL>
                    <a:lnR>
                      <a:noFill/>
                    </a:lnR>
                    <a:lnT>
                      <a:noFill/>
                    </a:lnT>
                    <a:lnB>
                      <a:noFill/>
                    </a:lnB>
                  </a:tcPr>
                </a:tc>
                <a:tc>
                  <a:txBody>
                    <a:bodyPr/>
                    <a:lstStyle/>
                    <a:p>
                      <a:pPr algn="ctr"/>
                      <a:r>
                        <a:rPr lang="en-US" sz="1600" dirty="0">
                          <a:effectLst/>
                          <a:latin typeface="Amazon Ember" panose="020B0603020204020204" pitchFamily="34" charset="0"/>
                          <a:ea typeface="Amazon Ember" panose="020B0603020204020204" pitchFamily="34" charset="0"/>
                          <a:cs typeface="Amazon Ember" panose="020B0603020204020204" pitchFamily="34" charset="0"/>
                        </a:rPr>
                        <a:t>16</a:t>
                      </a:r>
                    </a:p>
                  </a:txBody>
                  <a:tcPr marL="25487" marR="25487" marT="25487" marB="27432">
                    <a:lnL>
                      <a:noFill/>
                    </a:lnL>
                    <a:lnR>
                      <a:noFill/>
                    </a:lnR>
                    <a:lnT>
                      <a:noFill/>
                    </a:lnT>
                    <a:lnB>
                      <a:noFill/>
                    </a:lnB>
                  </a:tcPr>
                </a:tc>
                <a:tc>
                  <a:txBody>
                    <a:bodyPr/>
                    <a:lstStyle/>
                    <a:p>
                      <a:pPr algn="ctr"/>
                      <a:r>
                        <a:rPr lang="en-US" sz="1600" dirty="0">
                          <a:effectLst/>
                          <a:latin typeface="Amazon Ember" panose="020B0603020204020204" pitchFamily="34" charset="0"/>
                          <a:ea typeface="Amazon Ember" panose="020B0603020204020204" pitchFamily="34" charset="0"/>
                          <a:cs typeface="Amazon Ember" panose="020B0603020204020204" pitchFamily="34" charset="0"/>
                        </a:rPr>
                        <a:t>EBS-Only</a:t>
                      </a:r>
                    </a:p>
                  </a:txBody>
                  <a:tcPr marL="25487" marR="25487" marT="25487" marB="27432">
                    <a:lnL>
                      <a:noFill/>
                    </a:lnL>
                    <a:lnR>
                      <a:noFill/>
                    </a:lnR>
                    <a:lnT>
                      <a:noFill/>
                    </a:lnT>
                    <a:lnB>
                      <a:noFill/>
                    </a:lnB>
                  </a:tcPr>
                </a:tc>
                <a:extLst>
                  <a:ext uri="{0D108BD9-81ED-4DB2-BD59-A6C34878D82A}">
                    <a16:rowId xmlns:a16="http://schemas.microsoft.com/office/drawing/2014/main" val="1563832510"/>
                  </a:ext>
                </a:extLst>
              </a:tr>
              <a:tr h="509526">
                <a:tc>
                  <a:txBody>
                    <a:bodyPr/>
                    <a:lstStyle/>
                    <a:p>
                      <a:pPr algn="l"/>
                      <a:r>
                        <a:rPr lang="en-US" sz="1600" dirty="0">
                          <a:effectLst/>
                          <a:latin typeface="Amazon Ember" panose="020B0603020204020204" pitchFamily="34" charset="0"/>
                          <a:ea typeface="Amazon Ember" panose="020B0603020204020204" pitchFamily="34" charset="0"/>
                          <a:cs typeface="Amazon Ember" panose="020B0603020204020204" pitchFamily="34" charset="0"/>
                        </a:rPr>
                        <a:t>t3.2xlarge</a:t>
                      </a:r>
                    </a:p>
                  </a:txBody>
                  <a:tcPr marL="182880" marR="25487" marT="25487" marB="27432">
                    <a:lnL>
                      <a:noFill/>
                    </a:lnL>
                    <a:lnR>
                      <a:noFill/>
                    </a:lnR>
                    <a:lnT>
                      <a:noFill/>
                    </a:lnT>
                    <a:lnB>
                      <a:noFill/>
                    </a:lnB>
                    <a:solidFill>
                      <a:srgbClr val="F7F7F7"/>
                    </a:solidFill>
                  </a:tcPr>
                </a:tc>
                <a:tc>
                  <a:txBody>
                    <a:bodyPr/>
                    <a:lstStyle/>
                    <a:p>
                      <a:pPr algn="ctr"/>
                      <a:r>
                        <a:rPr lang="en-US" sz="1600" dirty="0">
                          <a:effectLst/>
                          <a:latin typeface="Amazon Ember" panose="020B0603020204020204" pitchFamily="34" charset="0"/>
                          <a:ea typeface="Amazon Ember" panose="020B0603020204020204" pitchFamily="34" charset="0"/>
                          <a:cs typeface="Amazon Ember" panose="020B0603020204020204" pitchFamily="34" charset="0"/>
                        </a:rPr>
                        <a:t>8</a:t>
                      </a:r>
                    </a:p>
                  </a:txBody>
                  <a:tcPr marL="25487" marR="25487" marT="25487" marB="27432">
                    <a:lnL>
                      <a:noFill/>
                    </a:lnL>
                    <a:lnR>
                      <a:noFill/>
                    </a:lnR>
                    <a:lnT>
                      <a:noFill/>
                    </a:lnT>
                    <a:lnB>
                      <a:noFill/>
                    </a:lnB>
                    <a:solidFill>
                      <a:srgbClr val="F7F7F7"/>
                    </a:solidFill>
                  </a:tcPr>
                </a:tc>
                <a:tc>
                  <a:txBody>
                    <a:bodyPr/>
                    <a:lstStyle/>
                    <a:p>
                      <a:pPr algn="ctr"/>
                      <a:r>
                        <a:rPr lang="en-US" sz="1600" dirty="0">
                          <a:effectLst/>
                          <a:latin typeface="Amazon Ember" panose="020B0603020204020204" pitchFamily="34" charset="0"/>
                          <a:ea typeface="Amazon Ember" panose="020B0603020204020204" pitchFamily="34" charset="0"/>
                          <a:cs typeface="Amazon Ember" panose="020B0603020204020204" pitchFamily="34" charset="0"/>
                        </a:rPr>
                        <a:t>32</a:t>
                      </a:r>
                    </a:p>
                  </a:txBody>
                  <a:tcPr marL="25487" marR="25487" marT="25487" marB="27432">
                    <a:lnL>
                      <a:noFill/>
                    </a:lnL>
                    <a:lnR>
                      <a:noFill/>
                    </a:lnR>
                    <a:lnT>
                      <a:noFill/>
                    </a:lnT>
                    <a:lnB>
                      <a:noFill/>
                    </a:lnB>
                    <a:solidFill>
                      <a:srgbClr val="F7F7F7"/>
                    </a:solidFill>
                  </a:tcPr>
                </a:tc>
                <a:tc>
                  <a:txBody>
                    <a:bodyPr/>
                    <a:lstStyle/>
                    <a:p>
                      <a:pPr algn="ctr"/>
                      <a:r>
                        <a:rPr lang="en-US" sz="1600" dirty="0">
                          <a:effectLst/>
                          <a:latin typeface="Amazon Ember" panose="020B0603020204020204" pitchFamily="34" charset="0"/>
                          <a:ea typeface="Amazon Ember" panose="020B0603020204020204" pitchFamily="34" charset="0"/>
                          <a:cs typeface="Amazon Ember" panose="020B0603020204020204" pitchFamily="34" charset="0"/>
                        </a:rPr>
                        <a:t>EBS-Only</a:t>
                      </a:r>
                    </a:p>
                  </a:txBody>
                  <a:tcPr marL="25487" marR="25487" marT="25487" marB="27432">
                    <a:lnL>
                      <a:noFill/>
                    </a:lnL>
                    <a:lnR>
                      <a:noFill/>
                    </a:lnR>
                    <a:lnT>
                      <a:noFill/>
                    </a:lnT>
                    <a:lnB>
                      <a:noFill/>
                    </a:lnB>
                    <a:solidFill>
                      <a:srgbClr val="F7F7F7"/>
                    </a:solidFill>
                  </a:tcPr>
                </a:tc>
                <a:extLst>
                  <a:ext uri="{0D108BD9-81ED-4DB2-BD59-A6C34878D82A}">
                    <a16:rowId xmlns:a16="http://schemas.microsoft.com/office/drawing/2014/main" val="3730849886"/>
                  </a:ext>
                </a:extLst>
              </a:tr>
            </a:tbl>
          </a:graphicData>
        </a:graphic>
      </p:graphicFrame>
    </p:spTree>
    <p:extLst>
      <p:ext uri="{BB962C8B-B14F-4D97-AF65-F5344CB8AC3E}">
        <p14:creationId xmlns:p14="http://schemas.microsoft.com/office/powerpoint/2010/main" val="1243790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374" y="0"/>
            <a:ext cx="11919626" cy="888322"/>
          </a:xfrm>
          <a:solidFill>
            <a:schemeClr val="accent1">
              <a:lumMod val="20000"/>
              <a:lumOff val="80000"/>
            </a:schemeClr>
          </a:solidFill>
        </p:spPr>
        <p:txBody>
          <a:bodyPr/>
          <a:lstStyle/>
          <a:p>
            <a:r>
              <a:rPr lang="en-US" b="1" dirty="0">
                <a:solidFill>
                  <a:schemeClr val="accent6">
                    <a:lumMod val="50000"/>
                  </a:schemeClr>
                </a:solidFill>
              </a:rPr>
              <a:t>AWS EC2 AMI  instance types</a:t>
            </a:r>
          </a:p>
        </p:txBody>
      </p:sp>
      <p:sp>
        <p:nvSpPr>
          <p:cNvPr id="6" name="Rectangle 5"/>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aphicFrame>
        <p:nvGraphicFramePr>
          <p:cNvPr id="5" name="Table 4" descr="chart showing instance types and use cases for each fo the 5 main instance type categories. "/>
          <p:cNvGraphicFramePr>
            <a:graphicFrameLocks noGrp="1"/>
          </p:cNvGraphicFramePr>
          <p:nvPr>
            <p:extLst>
              <p:ext uri="{D42A27DB-BD31-4B8C-83A1-F6EECF244321}">
                <p14:modId xmlns:p14="http://schemas.microsoft.com/office/powerpoint/2010/main" val="3388909084"/>
              </p:ext>
            </p:extLst>
          </p:nvPr>
        </p:nvGraphicFramePr>
        <p:xfrm>
          <a:off x="623614" y="1715063"/>
          <a:ext cx="10955994" cy="3961836"/>
        </p:xfrm>
        <a:graphic>
          <a:graphicData uri="http://schemas.openxmlformats.org/drawingml/2006/table">
            <a:tbl>
              <a:tblPr firstRow="1" bandRow="1">
                <a:effectLst/>
                <a:tableStyleId>{5C22544A-7EE6-4342-B048-85BDC9FD1C3A}</a:tableStyleId>
              </a:tblPr>
              <a:tblGrid>
                <a:gridCol w="1825999">
                  <a:extLst>
                    <a:ext uri="{9D8B030D-6E8A-4147-A177-3AD203B41FA5}">
                      <a16:colId xmlns:a16="http://schemas.microsoft.com/office/drawing/2014/main" val="23915117"/>
                    </a:ext>
                  </a:extLst>
                </a:gridCol>
                <a:gridCol w="1825999">
                  <a:extLst>
                    <a:ext uri="{9D8B030D-6E8A-4147-A177-3AD203B41FA5}">
                      <a16:colId xmlns:a16="http://schemas.microsoft.com/office/drawing/2014/main" val="311262121"/>
                    </a:ext>
                  </a:extLst>
                </a:gridCol>
                <a:gridCol w="1825999">
                  <a:extLst>
                    <a:ext uri="{9D8B030D-6E8A-4147-A177-3AD203B41FA5}">
                      <a16:colId xmlns:a16="http://schemas.microsoft.com/office/drawing/2014/main" val="1971920450"/>
                    </a:ext>
                  </a:extLst>
                </a:gridCol>
                <a:gridCol w="1825999">
                  <a:extLst>
                    <a:ext uri="{9D8B030D-6E8A-4147-A177-3AD203B41FA5}">
                      <a16:colId xmlns:a16="http://schemas.microsoft.com/office/drawing/2014/main" val="1206149541"/>
                    </a:ext>
                  </a:extLst>
                </a:gridCol>
                <a:gridCol w="1825999">
                  <a:extLst>
                    <a:ext uri="{9D8B030D-6E8A-4147-A177-3AD203B41FA5}">
                      <a16:colId xmlns:a16="http://schemas.microsoft.com/office/drawing/2014/main" val="1595182195"/>
                    </a:ext>
                  </a:extLst>
                </a:gridCol>
                <a:gridCol w="1825999">
                  <a:extLst>
                    <a:ext uri="{9D8B030D-6E8A-4147-A177-3AD203B41FA5}">
                      <a16:colId xmlns:a16="http://schemas.microsoft.com/office/drawing/2014/main" val="1279303239"/>
                    </a:ext>
                  </a:extLst>
                </a:gridCol>
              </a:tblGrid>
              <a:tr h="1575507">
                <a:tc>
                  <a:txBody>
                    <a:bodyPr/>
                    <a:lstStyle/>
                    <a:p>
                      <a:endParaRPr lang="en-US" dirty="0">
                        <a:solidFill>
                          <a:schemeClr val="tx1"/>
                        </a:solidFill>
                        <a:latin typeface="+mn-lt"/>
                        <a:ea typeface="Amazon Ember Light" panose="020B0403020204020204" pitchFamily="34" charset="0"/>
                        <a:cs typeface="Amazon Ember Light" panose="020B040302020402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br>
                        <a:rPr lang="en-US" dirty="0">
                          <a:solidFill>
                            <a:schemeClr val="accent2"/>
                          </a:solidFill>
                          <a:latin typeface="+mn-lt"/>
                          <a:ea typeface="Amazon Ember Light" panose="020B0403020204020204" pitchFamily="34" charset="0"/>
                          <a:cs typeface="Amazon Ember Light" panose="020B0403020204020204" pitchFamily="34" charset="0"/>
                        </a:rPr>
                      </a:br>
                      <a:br>
                        <a:rPr lang="en-US" dirty="0">
                          <a:solidFill>
                            <a:schemeClr val="accent2"/>
                          </a:solidFill>
                          <a:latin typeface="+mn-lt"/>
                          <a:ea typeface="Amazon Ember Light" panose="020B0403020204020204" pitchFamily="34" charset="0"/>
                          <a:cs typeface="Amazon Ember Light" panose="020B0403020204020204" pitchFamily="34" charset="0"/>
                        </a:rPr>
                      </a:br>
                      <a:br>
                        <a:rPr lang="en-US" dirty="0">
                          <a:solidFill>
                            <a:schemeClr val="accent2"/>
                          </a:solidFill>
                          <a:latin typeface="+mn-lt"/>
                          <a:ea typeface="Amazon Ember Light" panose="020B0403020204020204" pitchFamily="34" charset="0"/>
                          <a:cs typeface="Amazon Ember Light" panose="020B0403020204020204" pitchFamily="34" charset="0"/>
                        </a:rPr>
                      </a:br>
                      <a:r>
                        <a:rPr lang="en-US" b="1" dirty="0">
                          <a:solidFill>
                            <a:schemeClr val="tx1"/>
                          </a:solidFill>
                          <a:latin typeface="+mn-lt"/>
                          <a:ea typeface="Amazon Ember Light" panose="020B0403020204020204" pitchFamily="34" charset="0"/>
                          <a:cs typeface="Amazon Ember Light" panose="020B0403020204020204" pitchFamily="34" charset="0"/>
                        </a:rPr>
                        <a:t>General</a:t>
                      </a:r>
                      <a:br>
                        <a:rPr lang="en-US" b="1" dirty="0">
                          <a:solidFill>
                            <a:schemeClr val="tx1"/>
                          </a:solidFill>
                          <a:latin typeface="+mn-lt"/>
                          <a:ea typeface="Amazon Ember Light" panose="020B0403020204020204" pitchFamily="34" charset="0"/>
                          <a:cs typeface="Amazon Ember Light" panose="020B0403020204020204" pitchFamily="34" charset="0"/>
                        </a:rPr>
                      </a:br>
                      <a:r>
                        <a:rPr lang="en-US" b="1" dirty="0">
                          <a:solidFill>
                            <a:schemeClr val="tx1"/>
                          </a:solidFill>
                          <a:latin typeface="+mn-lt"/>
                          <a:ea typeface="Amazon Ember Light" panose="020B0403020204020204" pitchFamily="34" charset="0"/>
                          <a:cs typeface="Amazon Ember Light" panose="020B0403020204020204" pitchFamily="34" charset="0"/>
                        </a:rPr>
                        <a:t>Purpose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br>
                        <a:rPr lang="en-US" dirty="0">
                          <a:solidFill>
                            <a:schemeClr val="accent3">
                              <a:lumMod val="75000"/>
                            </a:schemeClr>
                          </a:solidFill>
                          <a:latin typeface="+mn-lt"/>
                          <a:ea typeface="Amazon Ember Light" panose="020B0403020204020204" pitchFamily="34" charset="0"/>
                          <a:cs typeface="Amazon Ember Light" panose="020B0403020204020204" pitchFamily="34" charset="0"/>
                        </a:rPr>
                      </a:br>
                      <a:br>
                        <a:rPr lang="en-US" dirty="0">
                          <a:solidFill>
                            <a:schemeClr val="accent3">
                              <a:lumMod val="75000"/>
                            </a:schemeClr>
                          </a:solidFill>
                          <a:latin typeface="+mn-lt"/>
                          <a:ea typeface="Amazon Ember Light" panose="020B0403020204020204" pitchFamily="34" charset="0"/>
                          <a:cs typeface="Amazon Ember Light" panose="020B0403020204020204" pitchFamily="34" charset="0"/>
                        </a:rPr>
                      </a:br>
                      <a:br>
                        <a:rPr lang="en-US" dirty="0">
                          <a:solidFill>
                            <a:schemeClr val="accent3">
                              <a:lumMod val="75000"/>
                            </a:schemeClr>
                          </a:solidFill>
                          <a:latin typeface="+mn-lt"/>
                          <a:ea typeface="Amazon Ember Light" panose="020B0403020204020204" pitchFamily="34" charset="0"/>
                          <a:cs typeface="Amazon Ember Light" panose="020B0403020204020204" pitchFamily="34" charset="0"/>
                        </a:rPr>
                      </a:br>
                      <a:r>
                        <a:rPr lang="en-US" dirty="0">
                          <a:solidFill>
                            <a:schemeClr val="accent3">
                              <a:lumMod val="75000"/>
                            </a:schemeClr>
                          </a:solidFill>
                          <a:latin typeface="+mn-lt"/>
                          <a:ea typeface="Amazon Ember Light" panose="020B0403020204020204" pitchFamily="34" charset="0"/>
                          <a:cs typeface="Amazon Ember Light" panose="020B0403020204020204" pitchFamily="34" charset="0"/>
                        </a:rPr>
                        <a:t>Compute Optimized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br>
                        <a:rPr lang="en-US" dirty="0">
                          <a:solidFill>
                            <a:schemeClr val="accent2"/>
                          </a:solidFill>
                          <a:latin typeface="+mn-lt"/>
                          <a:ea typeface="Amazon Ember Light" panose="020B0403020204020204" pitchFamily="34" charset="0"/>
                          <a:cs typeface="Amazon Ember Light" panose="020B0403020204020204" pitchFamily="34" charset="0"/>
                        </a:rPr>
                      </a:br>
                      <a:br>
                        <a:rPr lang="en-US" dirty="0">
                          <a:solidFill>
                            <a:schemeClr val="accent2"/>
                          </a:solidFill>
                          <a:latin typeface="+mn-lt"/>
                          <a:ea typeface="Amazon Ember Light" panose="020B0403020204020204" pitchFamily="34" charset="0"/>
                          <a:cs typeface="Amazon Ember Light" panose="020B0403020204020204" pitchFamily="34" charset="0"/>
                        </a:rPr>
                      </a:br>
                      <a:br>
                        <a:rPr lang="en-US" dirty="0">
                          <a:solidFill>
                            <a:schemeClr val="accent2"/>
                          </a:solidFill>
                          <a:latin typeface="+mn-lt"/>
                          <a:ea typeface="Amazon Ember Light" panose="020B0403020204020204" pitchFamily="34" charset="0"/>
                          <a:cs typeface="Amazon Ember Light" panose="020B0403020204020204" pitchFamily="34" charset="0"/>
                        </a:rPr>
                      </a:br>
                      <a:r>
                        <a:rPr lang="en-US" dirty="0">
                          <a:solidFill>
                            <a:schemeClr val="accent6"/>
                          </a:solidFill>
                          <a:latin typeface="+mn-lt"/>
                          <a:ea typeface="Amazon Ember Light" panose="020B0403020204020204" pitchFamily="34" charset="0"/>
                          <a:cs typeface="Amazon Ember Light" panose="020B0403020204020204" pitchFamily="34" charset="0"/>
                        </a:rPr>
                        <a:t>Memory Optimized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br>
                        <a:rPr lang="en-US" dirty="0">
                          <a:solidFill>
                            <a:schemeClr val="accent2"/>
                          </a:solidFill>
                          <a:latin typeface="+mn-lt"/>
                          <a:ea typeface="Amazon Ember Light" panose="020B0403020204020204" pitchFamily="34" charset="0"/>
                          <a:cs typeface="Amazon Ember Light" panose="020B0403020204020204" pitchFamily="34" charset="0"/>
                        </a:rPr>
                      </a:br>
                      <a:br>
                        <a:rPr lang="en-US" dirty="0">
                          <a:solidFill>
                            <a:schemeClr val="accent2"/>
                          </a:solidFill>
                          <a:latin typeface="+mn-lt"/>
                          <a:ea typeface="Amazon Ember Light" panose="020B0403020204020204" pitchFamily="34" charset="0"/>
                          <a:cs typeface="Amazon Ember Light" panose="020B0403020204020204" pitchFamily="34" charset="0"/>
                        </a:rPr>
                      </a:br>
                      <a:br>
                        <a:rPr lang="en-US" dirty="0">
                          <a:solidFill>
                            <a:schemeClr val="accent2"/>
                          </a:solidFill>
                          <a:latin typeface="+mn-lt"/>
                          <a:ea typeface="Amazon Ember Light" panose="020B0403020204020204" pitchFamily="34" charset="0"/>
                          <a:cs typeface="Amazon Ember Light" panose="020B0403020204020204" pitchFamily="34" charset="0"/>
                        </a:rPr>
                      </a:br>
                      <a:r>
                        <a:rPr lang="en-US" dirty="0">
                          <a:solidFill>
                            <a:schemeClr val="accent4">
                              <a:lumMod val="75000"/>
                            </a:schemeClr>
                          </a:solidFill>
                          <a:latin typeface="+mn-lt"/>
                          <a:ea typeface="Amazon Ember Light" panose="020B0403020204020204" pitchFamily="34" charset="0"/>
                          <a:cs typeface="Amazon Ember Light" panose="020B0403020204020204" pitchFamily="34" charset="0"/>
                        </a:rPr>
                        <a:t>Accelerated Computing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br>
                        <a:rPr lang="en-US" dirty="0">
                          <a:solidFill>
                            <a:schemeClr val="accent2"/>
                          </a:solidFill>
                          <a:latin typeface="+mn-lt"/>
                          <a:ea typeface="Amazon Ember Light" panose="020B0403020204020204" pitchFamily="34" charset="0"/>
                          <a:cs typeface="Amazon Ember Light" panose="020B0403020204020204" pitchFamily="34" charset="0"/>
                        </a:rPr>
                      </a:br>
                      <a:br>
                        <a:rPr lang="en-US" dirty="0">
                          <a:solidFill>
                            <a:schemeClr val="accent2"/>
                          </a:solidFill>
                          <a:latin typeface="+mn-lt"/>
                          <a:ea typeface="Amazon Ember Light" panose="020B0403020204020204" pitchFamily="34" charset="0"/>
                          <a:cs typeface="Amazon Ember Light" panose="020B0403020204020204" pitchFamily="34" charset="0"/>
                        </a:rPr>
                      </a:br>
                      <a:br>
                        <a:rPr lang="en-US" dirty="0">
                          <a:solidFill>
                            <a:schemeClr val="accent2"/>
                          </a:solidFill>
                          <a:latin typeface="+mn-lt"/>
                          <a:ea typeface="Amazon Ember Light" panose="020B0403020204020204" pitchFamily="34" charset="0"/>
                          <a:cs typeface="Amazon Ember Light" panose="020B0403020204020204" pitchFamily="34" charset="0"/>
                        </a:rPr>
                      </a:br>
                      <a:r>
                        <a:rPr lang="en-US" dirty="0">
                          <a:solidFill>
                            <a:schemeClr val="accent5"/>
                          </a:solidFill>
                          <a:latin typeface="+mn-lt"/>
                          <a:ea typeface="Amazon Ember Light" panose="020B0403020204020204" pitchFamily="34" charset="0"/>
                          <a:cs typeface="Amazon Ember Light" panose="020B0403020204020204" pitchFamily="34" charset="0"/>
                        </a:rPr>
                        <a:t>Storage Optimized</a:t>
                      </a:r>
                    </a:p>
                  </a:txBody>
                  <a:tcPr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83955339"/>
                  </a:ext>
                </a:extLst>
              </a:tr>
              <a:tr h="1280100">
                <a:tc>
                  <a:txBody>
                    <a:bodyPr/>
                    <a:lstStyle/>
                    <a:p>
                      <a:r>
                        <a:rPr lang="en-US" b="1" dirty="0">
                          <a:solidFill>
                            <a:schemeClr val="bg1"/>
                          </a:solidFill>
                          <a:latin typeface="+mn-lt"/>
                          <a:ea typeface="Amazon Ember Light" panose="020B0403020204020204" pitchFamily="34" charset="0"/>
                          <a:cs typeface="Amazon Ember Light" panose="020B0403020204020204" pitchFamily="34" charset="0"/>
                        </a:rPr>
                        <a:t>Instance</a:t>
                      </a:r>
                      <a:r>
                        <a:rPr lang="en-US" b="1" baseline="0" dirty="0">
                          <a:solidFill>
                            <a:schemeClr val="bg1"/>
                          </a:solidFill>
                          <a:latin typeface="+mn-lt"/>
                          <a:ea typeface="Amazon Ember Light" panose="020B0403020204020204" pitchFamily="34" charset="0"/>
                          <a:cs typeface="Amazon Ember Light" panose="020B0403020204020204" pitchFamily="34" charset="0"/>
                        </a:rPr>
                        <a:t> T</a:t>
                      </a:r>
                      <a:r>
                        <a:rPr lang="en-US" b="1" dirty="0">
                          <a:solidFill>
                            <a:schemeClr val="bg1"/>
                          </a:solidFill>
                          <a:latin typeface="+mn-lt"/>
                          <a:ea typeface="Amazon Ember Light" panose="020B0403020204020204" pitchFamily="34" charset="0"/>
                          <a:cs typeface="Amazon Ember Light" panose="020B0403020204020204" pitchFamily="34" charset="0"/>
                        </a:rPr>
                        <a:t>ypes</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en-US" b="1" dirty="0">
                          <a:solidFill>
                            <a:schemeClr val="tx1"/>
                          </a:solidFill>
                          <a:latin typeface="+mn-lt"/>
                          <a:ea typeface="Amazon Ember Light" panose="020B0403020204020204" pitchFamily="34" charset="0"/>
                          <a:cs typeface="Amazon Ember Light" panose="020B0403020204020204" pitchFamily="34" charset="0"/>
                        </a:rPr>
                        <a:t>a1, m4, m5,</a:t>
                      </a:r>
                      <a:br>
                        <a:rPr lang="en-US" b="1" dirty="0">
                          <a:solidFill>
                            <a:schemeClr val="tx1"/>
                          </a:solidFill>
                          <a:latin typeface="+mn-lt"/>
                          <a:ea typeface="Amazon Ember Light" panose="020B0403020204020204" pitchFamily="34" charset="0"/>
                          <a:cs typeface="Amazon Ember Light" panose="020B0403020204020204" pitchFamily="34" charset="0"/>
                        </a:rPr>
                      </a:br>
                      <a:r>
                        <a:rPr lang="en-US" b="1" dirty="0">
                          <a:solidFill>
                            <a:schemeClr val="tx1"/>
                          </a:solidFill>
                          <a:latin typeface="+mn-lt"/>
                          <a:ea typeface="Amazon Ember Light" panose="020B0403020204020204" pitchFamily="34" charset="0"/>
                          <a:cs typeface="Amazon Ember Light" panose="020B0403020204020204" pitchFamily="34" charset="0"/>
                        </a:rPr>
                        <a:t>t2, t3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kern="1200" dirty="0">
                          <a:solidFill>
                            <a:schemeClr val="accent3">
                              <a:lumMod val="75000"/>
                            </a:schemeClr>
                          </a:solidFill>
                          <a:latin typeface="+mn-lt"/>
                          <a:ea typeface="Amazon Ember Light" panose="020B0403020204020204" pitchFamily="34" charset="0"/>
                          <a:cs typeface="Amazon Ember Light" panose="020B0403020204020204" pitchFamily="34" charset="0"/>
                        </a:rPr>
                        <a:t>c4, c5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kern="1200" dirty="0">
                          <a:solidFill>
                            <a:schemeClr val="accent6"/>
                          </a:solidFill>
                          <a:latin typeface="+mn-lt"/>
                          <a:ea typeface="Amazon Ember Light" panose="020B0403020204020204" pitchFamily="34" charset="0"/>
                          <a:cs typeface="Amazon Ember Light" panose="020B0403020204020204" pitchFamily="34" charset="0"/>
                        </a:rPr>
                        <a:t>r4, r5,</a:t>
                      </a:r>
                      <a:br>
                        <a:rPr lang="en-US" sz="1800" b="1" kern="1200" dirty="0">
                          <a:solidFill>
                            <a:schemeClr val="accent6"/>
                          </a:solidFill>
                          <a:latin typeface="+mn-lt"/>
                          <a:ea typeface="Amazon Ember Light" panose="020B0403020204020204" pitchFamily="34" charset="0"/>
                          <a:cs typeface="Amazon Ember Light" panose="020B0403020204020204" pitchFamily="34" charset="0"/>
                        </a:rPr>
                      </a:br>
                      <a:r>
                        <a:rPr lang="en-US" sz="1800" b="1" kern="1200" dirty="0">
                          <a:solidFill>
                            <a:schemeClr val="accent6"/>
                          </a:solidFill>
                          <a:latin typeface="+mn-lt"/>
                          <a:ea typeface="Amazon Ember Light" panose="020B0403020204020204" pitchFamily="34" charset="0"/>
                          <a:cs typeface="Amazon Ember Light" panose="020B0403020204020204" pitchFamily="34" charset="0"/>
                        </a:rPr>
                        <a:t>x1, z1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kern="1200" dirty="0">
                          <a:solidFill>
                            <a:schemeClr val="accent4">
                              <a:lumMod val="75000"/>
                            </a:schemeClr>
                          </a:solidFill>
                          <a:latin typeface="+mn-lt"/>
                          <a:ea typeface="Amazon Ember Light" panose="020B0403020204020204" pitchFamily="34" charset="0"/>
                          <a:cs typeface="Amazon Ember Light" panose="020B0403020204020204" pitchFamily="34" charset="0"/>
                        </a:rPr>
                        <a:t>f1, g3, g4, </a:t>
                      </a:r>
                      <a:br>
                        <a:rPr lang="en-US" sz="1800" b="1" kern="1200" dirty="0">
                          <a:solidFill>
                            <a:schemeClr val="accent4">
                              <a:lumMod val="75000"/>
                            </a:schemeClr>
                          </a:solidFill>
                          <a:latin typeface="+mn-lt"/>
                          <a:ea typeface="Amazon Ember Light" panose="020B0403020204020204" pitchFamily="34" charset="0"/>
                          <a:cs typeface="Amazon Ember Light" panose="020B0403020204020204" pitchFamily="34" charset="0"/>
                        </a:rPr>
                      </a:br>
                      <a:r>
                        <a:rPr lang="en-US" sz="1800" b="1" kern="1200" dirty="0">
                          <a:solidFill>
                            <a:schemeClr val="accent4">
                              <a:lumMod val="75000"/>
                            </a:schemeClr>
                          </a:solidFill>
                          <a:latin typeface="+mn-lt"/>
                          <a:ea typeface="Amazon Ember Light" panose="020B0403020204020204" pitchFamily="34" charset="0"/>
                          <a:cs typeface="Amazon Ember Light" panose="020B0403020204020204" pitchFamily="34" charset="0"/>
                        </a:rPr>
                        <a:t>p2, p3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kern="1200" dirty="0">
                          <a:solidFill>
                            <a:schemeClr val="accent5"/>
                          </a:solidFill>
                          <a:latin typeface="+mn-lt"/>
                          <a:ea typeface="Amazon Ember Light" panose="020B0403020204020204" pitchFamily="34" charset="0"/>
                          <a:cs typeface="Amazon Ember Light" panose="020B0403020204020204" pitchFamily="34" charset="0"/>
                        </a:rPr>
                        <a:t>d2, h1, i3</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22675248"/>
                  </a:ext>
                </a:extLst>
              </a:tr>
              <a:tr h="1106229">
                <a:tc>
                  <a:txBody>
                    <a:bodyPr/>
                    <a:lstStyle/>
                    <a:p>
                      <a:r>
                        <a:rPr lang="en-US" b="1" dirty="0">
                          <a:solidFill>
                            <a:schemeClr val="bg1"/>
                          </a:solidFill>
                          <a:latin typeface="+mn-lt"/>
                          <a:ea typeface="Amazon Ember Light" panose="020B0403020204020204" pitchFamily="34" charset="0"/>
                          <a:cs typeface="Amazon Ember Light" panose="020B0403020204020204" pitchFamily="34" charset="0"/>
                        </a:rPr>
                        <a:t>Use Case</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en-US" b="1" dirty="0">
                          <a:solidFill>
                            <a:schemeClr val="tx1"/>
                          </a:solidFill>
                          <a:latin typeface="+mn-lt"/>
                          <a:ea typeface="Amazon Ember Light" panose="020B0403020204020204" pitchFamily="34" charset="0"/>
                          <a:cs typeface="Amazon Ember Light" panose="020B0403020204020204" pitchFamily="34" charset="0"/>
                        </a:rPr>
                        <a:t>Broad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kern="1200" dirty="0">
                          <a:solidFill>
                            <a:schemeClr val="accent3">
                              <a:lumMod val="75000"/>
                            </a:schemeClr>
                          </a:solidFill>
                          <a:latin typeface="+mn-lt"/>
                          <a:ea typeface="Amazon Ember Light" panose="020B0403020204020204" pitchFamily="34" charset="0"/>
                          <a:cs typeface="Amazon Ember Light" panose="020B0403020204020204" pitchFamily="34" charset="0"/>
                        </a:rPr>
                        <a:t>High performance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kern="1200" dirty="0">
                          <a:solidFill>
                            <a:schemeClr val="accent6"/>
                          </a:solidFill>
                          <a:latin typeface="+mn-lt"/>
                          <a:ea typeface="Amazon Ember Light" panose="020B0403020204020204" pitchFamily="34" charset="0"/>
                          <a:cs typeface="Amazon Ember Light" panose="020B0403020204020204" pitchFamily="34" charset="0"/>
                        </a:rPr>
                        <a:t>In-memory databases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kern="1200" dirty="0">
                          <a:solidFill>
                            <a:schemeClr val="accent4">
                              <a:lumMod val="75000"/>
                            </a:schemeClr>
                          </a:solidFill>
                          <a:latin typeface="+mn-lt"/>
                          <a:ea typeface="Amazon Ember Light" panose="020B0403020204020204" pitchFamily="34" charset="0"/>
                          <a:cs typeface="Amazon Ember Light" panose="020B0403020204020204" pitchFamily="34" charset="0"/>
                        </a:rPr>
                        <a:t>Machine learning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kern="1200" dirty="0">
                          <a:solidFill>
                            <a:schemeClr val="accent5"/>
                          </a:solidFill>
                          <a:latin typeface="+mn-lt"/>
                          <a:ea typeface="Amazon Ember Light" panose="020B0403020204020204" pitchFamily="34" charset="0"/>
                          <a:cs typeface="Amazon Ember Light" panose="020B0403020204020204" pitchFamily="34" charset="0"/>
                        </a:rPr>
                        <a:t>Distributed file systems</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33801933"/>
                  </a:ext>
                </a:extLst>
              </a:tr>
            </a:tbl>
          </a:graphicData>
        </a:graphic>
      </p:graphicFrame>
      <p:pic>
        <p:nvPicPr>
          <p:cNvPr id="7" name="Picture 6">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0788" y="1770706"/>
            <a:ext cx="788684" cy="784929"/>
          </a:xfrm>
          <a:prstGeom prst="rect">
            <a:avLst/>
          </a:prstGeom>
        </p:spPr>
      </p:pic>
      <p:pic>
        <p:nvPicPr>
          <p:cNvPr id="8" name="Picture 7">
            <a:extLst>
              <a:ext uri="{C183D7F6-B498-43B3-948B-1728B52AA6E4}">
                <adec:decorative xmlns:adec="http://schemas.microsoft.com/office/drawing/2017/decorative" val="1"/>
              </a:ext>
            </a:extLst>
          </p:cNvPr>
          <p:cNvPicPr>
            <a:picLocks noChangeAspect="1"/>
          </p:cNvPicPr>
          <p:nvPr/>
        </p:nvPicPr>
        <p:blipFill>
          <a:blip r:embed="rId3">
            <a:duotone>
              <a:schemeClr val="accent3">
                <a:shade val="45000"/>
                <a:satMod val="135000"/>
              </a:schemeClr>
              <a:prstClr val="white"/>
            </a:duotone>
          </a:blip>
          <a:stretch>
            <a:fillRect/>
          </a:stretch>
        </p:blipFill>
        <p:spPr>
          <a:xfrm>
            <a:off x="4900318" y="1829915"/>
            <a:ext cx="676866" cy="666511"/>
          </a:xfrm>
          <a:prstGeom prst="rect">
            <a:avLst/>
          </a:prstGeom>
        </p:spPr>
      </p:pic>
      <p:pic>
        <p:nvPicPr>
          <p:cNvPr id="9" name="Picture 8">
            <a:extLst>
              <a:ext uri="{C183D7F6-B498-43B3-948B-1728B52AA6E4}">
                <adec:decorative xmlns:adec="http://schemas.microsoft.com/office/drawing/2017/decorative" val="1"/>
              </a:ext>
            </a:extLst>
          </p:cNvPr>
          <p:cNvPicPr>
            <a:picLocks noChangeAspect="1"/>
          </p:cNvPicPr>
          <p:nvPr/>
        </p:nvPicPr>
        <p:blipFill>
          <a:blip r:embed="rId4">
            <a:duotone>
              <a:schemeClr val="accent6">
                <a:shade val="45000"/>
                <a:satMod val="135000"/>
              </a:schemeClr>
              <a:prstClr val="white"/>
            </a:duotone>
          </a:blip>
          <a:stretch>
            <a:fillRect/>
          </a:stretch>
        </p:blipFill>
        <p:spPr>
          <a:xfrm rot="1800000">
            <a:off x="6615916" y="2011899"/>
            <a:ext cx="914400" cy="302542"/>
          </a:xfrm>
          <a:prstGeom prst="rect">
            <a:avLst/>
          </a:prstGeom>
        </p:spPr>
      </p:pic>
      <p:pic>
        <p:nvPicPr>
          <p:cNvPr id="10" name="Picture 9">
            <a:extLst>
              <a:ext uri="{C183D7F6-B498-43B3-948B-1728B52AA6E4}">
                <adec:decorative xmlns:adec="http://schemas.microsoft.com/office/drawing/2017/decorative" val="1"/>
              </a:ext>
            </a:extLst>
          </p:cNvPr>
          <p:cNvPicPr>
            <a:picLocks noChangeAspect="1"/>
          </p:cNvPicPr>
          <p:nvPr/>
        </p:nvPicPr>
        <p:blipFill>
          <a:blip r:embed="rId5" cstate="print">
            <a:duotone>
              <a:schemeClr val="accent4">
                <a:shade val="45000"/>
                <a:satMod val="135000"/>
              </a:schemeClr>
              <a:prstClr val="white"/>
            </a:duotone>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tretch>
            <a:fillRect/>
          </a:stretch>
        </p:blipFill>
        <p:spPr>
          <a:xfrm>
            <a:off x="8525560" y="1826900"/>
            <a:ext cx="646612" cy="672541"/>
          </a:xfrm>
          <a:prstGeom prst="rect">
            <a:avLst/>
          </a:prstGeom>
        </p:spPr>
      </p:pic>
      <p:sp>
        <p:nvSpPr>
          <p:cNvPr id="11" name="Flowchart: Magnetic Disk 10">
            <a:extLst>
              <a:ext uri="{C183D7F6-B498-43B3-948B-1728B52AA6E4}">
                <adec:decorative xmlns:adec="http://schemas.microsoft.com/office/drawing/2017/decorative" val="1"/>
              </a:ext>
            </a:extLst>
          </p:cNvPr>
          <p:cNvSpPr/>
          <p:nvPr/>
        </p:nvSpPr>
        <p:spPr bwMode="auto">
          <a:xfrm>
            <a:off x="10392472" y="1941641"/>
            <a:ext cx="583762" cy="502990"/>
          </a:xfrm>
          <a:prstGeom prst="flowChartMagneticDisk">
            <a:avLst/>
          </a:prstGeom>
          <a:solidFill>
            <a:schemeClr val="bg1"/>
          </a:solidFill>
          <a:ln w="28575">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629108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7119</TotalTime>
  <Words>5162</Words>
  <Application>Microsoft Office PowerPoint</Application>
  <PresentationFormat>Widescreen</PresentationFormat>
  <Paragraphs>516</Paragraphs>
  <Slides>29</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Amazon Ember</vt:lpstr>
      <vt:lpstr>Amazon Ember Light</vt:lpstr>
      <vt:lpstr>Amazon Ember Regular</vt:lpstr>
      <vt:lpstr>Arial</vt:lpstr>
      <vt:lpstr>Calibri</vt:lpstr>
      <vt:lpstr>Calibri Light</vt:lpstr>
      <vt:lpstr>Lucida Console</vt:lpstr>
      <vt:lpstr>Segoe UI</vt:lpstr>
      <vt:lpstr>Office Theme</vt:lpstr>
      <vt:lpstr>PowerPoint Presentation</vt:lpstr>
      <vt:lpstr>AWS Compute Services</vt:lpstr>
      <vt:lpstr>Categorizing Compute Services</vt:lpstr>
      <vt:lpstr>AWS EC2 Overview</vt:lpstr>
      <vt:lpstr>AWS EC2  Launch configuration </vt:lpstr>
      <vt:lpstr>AWS EC2 Overview</vt:lpstr>
      <vt:lpstr>1. Select AMI</vt:lpstr>
      <vt:lpstr>2. Instance Type</vt:lpstr>
      <vt:lpstr>AWS EC2 AMI  instance types</vt:lpstr>
      <vt:lpstr>Creating a new AMI: Example</vt:lpstr>
      <vt:lpstr>AWS EC2 Image Builder</vt:lpstr>
      <vt:lpstr>3. Networking ( VPC,Subnets, IPs etc.)</vt:lpstr>
      <vt:lpstr>3. Networking ( VPC,Subnets, IPs etc.)</vt:lpstr>
      <vt:lpstr>3. Networking ( VPC,Subnets, IPs etc.)</vt:lpstr>
      <vt:lpstr>3. Networking ( VPC, Subnets, IPs etc.)</vt:lpstr>
      <vt:lpstr>4. Attached IAM role ( optional)</vt:lpstr>
      <vt:lpstr>5.User Data ( Optional)</vt:lpstr>
      <vt:lpstr>6. EC2 Storage Options</vt:lpstr>
      <vt:lpstr>6. EC2 Storage Options</vt:lpstr>
      <vt:lpstr>6. EC2 Storage Options</vt:lpstr>
      <vt:lpstr>7. Tagging ( Optional)</vt:lpstr>
      <vt:lpstr>8. Security Groups </vt:lpstr>
      <vt:lpstr>9. The Key Pairs</vt:lpstr>
      <vt:lpstr>EC2 Life Cycle</vt:lpstr>
      <vt:lpstr>Placement Group</vt:lpstr>
      <vt:lpstr>PowerPoint Presentation</vt:lpstr>
      <vt:lpstr>PowerPoint Presentation</vt:lpstr>
      <vt:lpstr>PowerPoint Presentation</vt:lpstr>
      <vt:lpstr>Questions ?</vt:lpstr>
    </vt:vector>
  </TitlesOfParts>
  <Company>University of Texas at Dallas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Calisir, Engin</dc:creator>
  <cp:lastModifiedBy>Kotian, Rahul Monappa</cp:lastModifiedBy>
  <cp:revision>98</cp:revision>
  <dcterms:created xsi:type="dcterms:W3CDTF">2019-07-17T20:25:22Z</dcterms:created>
  <dcterms:modified xsi:type="dcterms:W3CDTF">2024-07-05T20:25:06Z</dcterms:modified>
</cp:coreProperties>
</file>