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tags/tag10.xml" ContentType="application/vnd.openxmlformats-officedocument.presentationml.tags+xml"/>
  <Override PartName="/ppt/notesSlides/notesSlide28.xml" ContentType="application/vnd.openxmlformats-officedocument.presentationml.notesSlide+xml"/>
  <Override PartName="/ppt/tags/tag11.xml" ContentType="application/vnd.openxmlformats-officedocument.presentationml.tags+xml"/>
  <Override PartName="/ppt/notesSlides/notesSlide29.xml" ContentType="application/vnd.openxmlformats-officedocument.presentationml.notesSlide+xml"/>
  <Override PartName="/ppt/tags/tag12.xml" ContentType="application/vnd.openxmlformats-officedocument.presentationml.tags+xml"/>
  <Override PartName="/ppt/notesSlides/notesSlide30.xml" ContentType="application/vnd.openxmlformats-officedocument.presentationml.notesSlide+xml"/>
  <Override PartName="/ppt/tags/tag13.xml" ContentType="application/vnd.openxmlformats-officedocument.presentationml.tags+xml"/>
  <Override PartName="/ppt/notesSlides/notesSlide31.xml" ContentType="application/vnd.openxmlformats-officedocument.presentationml.notesSlide+xml"/>
  <Override PartName="/ppt/tags/tag14.xml" ContentType="application/vnd.openxmlformats-officedocument.presentationml.tags+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tags/tag16.xml" ContentType="application/vnd.openxmlformats-officedocument.presentationml.tags+xml"/>
  <Override PartName="/ppt/notesSlides/notesSlide34.xml" ContentType="application/vnd.openxmlformats-officedocument.presentationml.notesSlide+xml"/>
  <Override PartName="/ppt/tags/tag17.xml" ContentType="application/vnd.openxmlformats-officedocument.presentationml.tags+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tags/tag19.xml" ContentType="application/vnd.openxmlformats-officedocument.presentationml.tags+xml"/>
  <Override PartName="/ppt/notesSlides/notesSlide37.xml" ContentType="application/vnd.openxmlformats-officedocument.presentationml.notesSlide+xml"/>
  <Override PartName="/ppt/tags/tag20.xml" ContentType="application/vnd.openxmlformats-officedocument.presentationml.tags+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tags/tag23.xml" ContentType="application/vnd.openxmlformats-officedocument.presentationml.tags+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tags/tag25.xml" ContentType="application/vnd.openxmlformats-officedocument.presentationml.tags+xml"/>
  <Override PartName="/ppt/notesSlides/notesSlide43.xml" ContentType="application/vnd.openxmlformats-officedocument.presentationml.notesSlide+xml"/>
  <Override PartName="/ppt/tags/tag26.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75" r:id="rId2"/>
    <p:sldId id="291" r:id="rId3"/>
    <p:sldId id="257" r:id="rId4"/>
    <p:sldId id="278" r:id="rId5"/>
    <p:sldId id="264" r:id="rId6"/>
    <p:sldId id="279" r:id="rId7"/>
    <p:sldId id="263" r:id="rId8"/>
    <p:sldId id="280" r:id="rId9"/>
    <p:sldId id="277" r:id="rId10"/>
    <p:sldId id="287" r:id="rId11"/>
    <p:sldId id="260" r:id="rId12"/>
    <p:sldId id="272" r:id="rId13"/>
    <p:sldId id="261" r:id="rId14"/>
    <p:sldId id="273" r:id="rId15"/>
    <p:sldId id="262" r:id="rId16"/>
    <p:sldId id="274" r:id="rId17"/>
    <p:sldId id="288" r:id="rId18"/>
    <p:sldId id="289" r:id="rId19"/>
    <p:sldId id="290" r:id="rId20"/>
    <p:sldId id="268" r:id="rId21"/>
    <p:sldId id="325" r:id="rId22"/>
    <p:sldId id="292" r:id="rId23"/>
    <p:sldId id="293" r:id="rId24"/>
    <p:sldId id="294" r:id="rId25"/>
    <p:sldId id="295" r:id="rId26"/>
    <p:sldId id="296" r:id="rId27"/>
    <p:sldId id="317" r:id="rId28"/>
    <p:sldId id="298" r:id="rId29"/>
    <p:sldId id="318" r:id="rId30"/>
    <p:sldId id="300" r:id="rId31"/>
    <p:sldId id="321" r:id="rId32"/>
    <p:sldId id="304" r:id="rId33"/>
    <p:sldId id="305" r:id="rId34"/>
    <p:sldId id="322" r:id="rId35"/>
    <p:sldId id="307" r:id="rId36"/>
    <p:sldId id="308" r:id="rId37"/>
    <p:sldId id="323" r:id="rId38"/>
    <p:sldId id="310" r:id="rId39"/>
    <p:sldId id="311" r:id="rId40"/>
    <p:sldId id="324" r:id="rId41"/>
    <p:sldId id="319" r:id="rId42"/>
    <p:sldId id="313" r:id="rId43"/>
    <p:sldId id="320" r:id="rId44"/>
    <p:sldId id="315" r:id="rId45"/>
    <p:sldId id="316" r:id="rId46"/>
    <p:sldId id="32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19" autoAdjust="0"/>
    <p:restoredTop sz="64721" autoAdjust="0"/>
  </p:normalViewPr>
  <p:slideViewPr>
    <p:cSldViewPr snapToGrid="0">
      <p:cViewPr varScale="1">
        <p:scale>
          <a:sx n="74" d="100"/>
          <a:sy n="74" d="100"/>
        </p:scale>
        <p:origin x="14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FE6BD-1691-4145-ADD1-D77C756FFBA7}" type="doc">
      <dgm:prSet loTypeId="urn:microsoft.com/office/officeart/2005/8/layout/list1" loCatId="" qsTypeId="urn:microsoft.com/office/officeart/2005/8/quickstyle/simple1" qsCatId="simple" csTypeId="urn:microsoft.com/office/officeart/2005/8/colors/colorful2" csCatId="colorful" phldr="1"/>
      <dgm:spPr/>
      <dgm:t>
        <a:bodyPr/>
        <a:lstStyle/>
        <a:p>
          <a:endParaRPr lang="en-US"/>
        </a:p>
      </dgm:t>
    </dgm:pt>
    <dgm:pt modelId="{9032050F-91C8-EB4E-B0AB-77C1AE7AA4AA}">
      <dgm:prSet phldrT="[Text]" custT="1"/>
      <dgm:spPr>
        <a:solidFill>
          <a:schemeClr val="accent5"/>
        </a:solidFill>
      </dgm:spPr>
      <dgm:t>
        <a:bodyPr/>
        <a:lstStyle/>
        <a:p>
          <a:r>
            <a:rPr lang="en-US" sz="2800" b="0" i="0" dirty="0">
              <a:latin typeface="Amazon Ember" panose="020B0603020204020204"/>
              <a:ea typeface="Amazon Ember" panose="020B0603020204020204" pitchFamily="34" charset="0"/>
              <a:cs typeface="Amazon Ember" panose="020B0603020204020204" pitchFamily="34" charset="0"/>
            </a:rPr>
            <a:t>High availability</a:t>
          </a:r>
        </a:p>
      </dgm:t>
      <dgm:extLst>
        <a:ext uri="{E40237B7-FDA0-4F09-8148-C483321AD2D9}">
          <dgm14:cNvPr xmlns:dgm14="http://schemas.microsoft.com/office/drawing/2010/diagram" id="0" name="" descr="fully discussed in the notes below the slides."/>
        </a:ext>
      </dgm:extLst>
    </dgm:pt>
    <dgm:pt modelId="{AA64FDE1-EB04-1649-B40D-4C4C53B53492}" type="parTrans" cxnId="{59F603F5-9392-EA44-828C-DD1A2D5F6E3E}">
      <dgm:prSet/>
      <dgm:spPr/>
      <dgm:t>
        <a:bodyPr/>
        <a:lstStyle/>
        <a:p>
          <a:endParaRPr lang="en-US" sz="1100">
            <a:latin typeface="Amazon Ember" panose="020B0603020204020204"/>
          </a:endParaRPr>
        </a:p>
      </dgm:t>
    </dgm:pt>
    <dgm:pt modelId="{725B7E9E-F481-1E4D-8E4E-D3413951D5A8}" type="sibTrans" cxnId="{59F603F5-9392-EA44-828C-DD1A2D5F6E3E}">
      <dgm:prSet/>
      <dgm:spPr/>
      <dgm:t>
        <a:bodyPr/>
        <a:lstStyle/>
        <a:p>
          <a:endParaRPr lang="en-US" sz="1100">
            <a:latin typeface="Amazon Ember" panose="020B0603020204020204"/>
          </a:endParaRPr>
        </a:p>
      </dgm:t>
    </dgm:pt>
    <dgm:pt modelId="{F05DBA56-5D8F-7C43-998D-639B153730A4}">
      <dgm:prSet phldrT="[Text]" custT="1"/>
      <dgm:spPr>
        <a:solidFill>
          <a:srgbClr val="0070C0"/>
        </a:solidFill>
      </dgm:spPr>
      <dgm:t>
        <a:bodyPr/>
        <a:lstStyle/>
        <a:p>
          <a:r>
            <a:rPr lang="en-US" sz="2800" b="0" i="0" dirty="0">
              <a:latin typeface="Amazon Ember" panose="020B0603020204020204"/>
              <a:ea typeface="Amazon Ember" panose="020B0603020204020204" pitchFamily="34" charset="0"/>
              <a:cs typeface="Amazon Ember" panose="020B0603020204020204" pitchFamily="34" charset="0"/>
            </a:rPr>
            <a:t>Backup</a:t>
          </a:r>
        </a:p>
      </dgm:t>
    </dgm:pt>
    <dgm:pt modelId="{9A08199D-B1F4-364B-85AA-B30416ED3B99}" type="parTrans" cxnId="{95AF08DC-81CA-D04D-BECA-FF05BE09CE45}">
      <dgm:prSet/>
      <dgm:spPr/>
      <dgm:t>
        <a:bodyPr/>
        <a:lstStyle/>
        <a:p>
          <a:endParaRPr lang="en-US" sz="1100">
            <a:latin typeface="Amazon Ember" panose="020B0603020204020204"/>
          </a:endParaRPr>
        </a:p>
      </dgm:t>
    </dgm:pt>
    <dgm:pt modelId="{2B8EB488-41FD-4649-810F-47C138D97B73}" type="sibTrans" cxnId="{95AF08DC-81CA-D04D-BECA-FF05BE09CE45}">
      <dgm:prSet/>
      <dgm:spPr/>
      <dgm:t>
        <a:bodyPr/>
        <a:lstStyle/>
        <a:p>
          <a:endParaRPr lang="en-US" sz="1100">
            <a:latin typeface="Amazon Ember" panose="020B0603020204020204"/>
          </a:endParaRPr>
        </a:p>
      </dgm:t>
    </dgm:pt>
    <dgm:pt modelId="{02F00FBC-E7B7-D545-92ED-C2B5B2A6825D}">
      <dgm:prSet phldrT="[Text]" custT="1"/>
      <dgm:spPr>
        <a:solidFill>
          <a:schemeClr val="tx1">
            <a:lumMod val="50000"/>
            <a:lumOff val="50000"/>
          </a:schemeClr>
        </a:solidFill>
      </dgm:spPr>
      <dgm:t>
        <a:bodyPr/>
        <a:lstStyle/>
        <a:p>
          <a:r>
            <a:rPr lang="en-US" sz="2800" b="0" i="0" dirty="0">
              <a:latin typeface="Amazon Ember" panose="020B0603020204020204"/>
              <a:ea typeface="Amazon Ember" panose="020B0603020204020204" pitchFamily="34" charset="0"/>
              <a:cs typeface="Amazon Ember" panose="020B0603020204020204" pitchFamily="34" charset="0"/>
            </a:rPr>
            <a:t>Disaster recovery (DR)</a:t>
          </a:r>
        </a:p>
      </dgm:t>
    </dgm:pt>
    <dgm:pt modelId="{BC4187B9-636D-A340-9674-4FD7D02986C6}" type="parTrans" cxnId="{58F61262-6E82-CF45-9D70-078DA7093B22}">
      <dgm:prSet/>
      <dgm:spPr/>
      <dgm:t>
        <a:bodyPr/>
        <a:lstStyle/>
        <a:p>
          <a:endParaRPr lang="en-US" sz="1100">
            <a:latin typeface="Amazon Ember" panose="020B0603020204020204"/>
          </a:endParaRPr>
        </a:p>
      </dgm:t>
    </dgm:pt>
    <dgm:pt modelId="{BEDB2455-3E38-3446-89C3-1FFEFF0240E8}" type="sibTrans" cxnId="{58F61262-6E82-CF45-9D70-078DA7093B22}">
      <dgm:prSet/>
      <dgm:spPr/>
      <dgm:t>
        <a:bodyPr/>
        <a:lstStyle/>
        <a:p>
          <a:endParaRPr lang="en-US" sz="1100">
            <a:latin typeface="Amazon Ember" panose="020B0603020204020204"/>
          </a:endParaRPr>
        </a:p>
      </dgm:t>
    </dgm:pt>
    <dgm:pt modelId="{10FAE0A9-160E-3E48-AAA1-2B55D2D6D5DA}">
      <dgm:prSet phldrT="[Text]" custT="1"/>
      <dgm:spPr/>
      <dgm:t>
        <a:bodyPr/>
        <a:lstStyle/>
        <a:p>
          <a:pPr>
            <a:buClr>
              <a:schemeClr val="accent2"/>
            </a:buClr>
          </a:pPr>
          <a:r>
            <a:rPr lang="en-US" sz="2000" b="0" i="0" dirty="0">
              <a:latin typeface="Amazon Ember" panose="020B0603020204020204"/>
              <a:ea typeface="Amazon Ember Light" panose="020B0403020204020204" pitchFamily="34" charset="0"/>
              <a:cs typeface="Amazon Ember Light" panose="020B0403020204020204" pitchFamily="34" charset="0"/>
            </a:rPr>
            <a:t>Minimize how often your applications and data become unavailable</a:t>
          </a:r>
        </a:p>
      </dgm:t>
    </dgm:pt>
    <dgm:pt modelId="{85D04423-2BC0-8248-AA08-4114806DC2C5}" type="parTrans" cxnId="{FBFFC997-790C-4E45-80CA-FA8398EDC296}">
      <dgm:prSet/>
      <dgm:spPr/>
      <dgm:t>
        <a:bodyPr/>
        <a:lstStyle/>
        <a:p>
          <a:endParaRPr lang="en-US">
            <a:latin typeface="Amazon Ember" panose="020B0603020204020204"/>
          </a:endParaRPr>
        </a:p>
      </dgm:t>
    </dgm:pt>
    <dgm:pt modelId="{7BA388B3-3006-3446-905C-35AE9DABB771}" type="sibTrans" cxnId="{FBFFC997-790C-4E45-80CA-FA8398EDC296}">
      <dgm:prSet/>
      <dgm:spPr/>
      <dgm:t>
        <a:bodyPr/>
        <a:lstStyle/>
        <a:p>
          <a:endParaRPr lang="en-US">
            <a:latin typeface="Amazon Ember" panose="020B0603020204020204"/>
          </a:endParaRPr>
        </a:p>
      </dgm:t>
    </dgm:pt>
    <dgm:pt modelId="{0C57F522-AE64-3A4D-8EBB-D4C8BF6320B1}">
      <dgm:prSet phldrT="[Text]" custT="1"/>
      <dgm:spPr/>
      <dgm:t>
        <a:bodyPr/>
        <a:lstStyle/>
        <a:p>
          <a:pPr>
            <a:buClr>
              <a:schemeClr val="accent2"/>
            </a:buClr>
          </a:pPr>
          <a:r>
            <a:rPr lang="en-US" sz="2000" b="0" i="0" dirty="0">
              <a:latin typeface="Amazon Ember" panose="020B0603020204020204"/>
              <a:ea typeface="Amazon Ember Light" panose="020B0403020204020204" pitchFamily="34" charset="0"/>
              <a:cs typeface="Amazon Ember Light" panose="020B0403020204020204" pitchFamily="34" charset="0"/>
            </a:rPr>
            <a:t>Make sure that your data is safe in case of disaster</a:t>
          </a:r>
        </a:p>
      </dgm:t>
    </dgm:pt>
    <dgm:pt modelId="{FB2BBCBC-B5A6-1144-9712-E085BBC3B359}" type="parTrans" cxnId="{D22ACFB2-4D0D-7849-B416-A6372CC19C1F}">
      <dgm:prSet/>
      <dgm:spPr/>
      <dgm:t>
        <a:bodyPr/>
        <a:lstStyle/>
        <a:p>
          <a:endParaRPr lang="en-US">
            <a:latin typeface="Amazon Ember" panose="020B0603020204020204"/>
          </a:endParaRPr>
        </a:p>
      </dgm:t>
    </dgm:pt>
    <dgm:pt modelId="{3F8FFAA8-9942-5344-922A-1B39CE292A25}" type="sibTrans" cxnId="{D22ACFB2-4D0D-7849-B416-A6372CC19C1F}">
      <dgm:prSet/>
      <dgm:spPr/>
      <dgm:t>
        <a:bodyPr/>
        <a:lstStyle/>
        <a:p>
          <a:endParaRPr lang="en-US">
            <a:latin typeface="Amazon Ember" panose="020B0603020204020204"/>
          </a:endParaRPr>
        </a:p>
      </dgm:t>
    </dgm:pt>
    <dgm:pt modelId="{1452AE51-8FFD-D34D-994A-0090A7850DCD}">
      <dgm:prSet phldrT="[Text]" custT="1"/>
      <dgm:spPr/>
      <dgm:t>
        <a:bodyPr/>
        <a:lstStyle/>
        <a:p>
          <a:pPr>
            <a:buClr>
              <a:schemeClr val="accent2"/>
            </a:buClr>
          </a:pPr>
          <a:r>
            <a:rPr lang="en-US" sz="2000" b="0" i="0" dirty="0">
              <a:latin typeface="Amazon Ember" panose="020B0603020204020204"/>
              <a:ea typeface="Amazon Ember Light" panose="020B0403020204020204" pitchFamily="34" charset="0"/>
              <a:cs typeface="Amazon Ember Light" panose="020B0403020204020204" pitchFamily="34" charset="0"/>
            </a:rPr>
            <a:t>Recover your data and get your applications back online after a disaster</a:t>
          </a:r>
        </a:p>
      </dgm:t>
    </dgm:pt>
    <dgm:pt modelId="{BA1D89AA-2DE5-AE43-A6CA-C2B76394E15E}" type="parTrans" cxnId="{5C7B8C78-65F5-8347-B24D-35F7EAA6CDE4}">
      <dgm:prSet/>
      <dgm:spPr/>
      <dgm:t>
        <a:bodyPr/>
        <a:lstStyle/>
        <a:p>
          <a:endParaRPr lang="en-US">
            <a:latin typeface="Amazon Ember" panose="020B0603020204020204"/>
          </a:endParaRPr>
        </a:p>
      </dgm:t>
    </dgm:pt>
    <dgm:pt modelId="{323BE9B2-14E8-1C49-BA84-ABBB1F52387D}" type="sibTrans" cxnId="{5C7B8C78-65F5-8347-B24D-35F7EAA6CDE4}">
      <dgm:prSet/>
      <dgm:spPr/>
      <dgm:t>
        <a:bodyPr/>
        <a:lstStyle/>
        <a:p>
          <a:endParaRPr lang="en-US">
            <a:latin typeface="Amazon Ember" panose="020B0603020204020204"/>
          </a:endParaRPr>
        </a:p>
      </dgm:t>
    </dgm:pt>
    <dgm:pt modelId="{243C50A9-67C4-FA4E-8178-66937B068F49}" type="pres">
      <dgm:prSet presAssocID="{E77FE6BD-1691-4145-ADD1-D77C756FFBA7}" presName="linear" presStyleCnt="0">
        <dgm:presLayoutVars>
          <dgm:dir/>
          <dgm:animLvl val="lvl"/>
          <dgm:resizeHandles val="exact"/>
        </dgm:presLayoutVars>
      </dgm:prSet>
      <dgm:spPr/>
    </dgm:pt>
    <dgm:pt modelId="{C4AAED07-F579-F647-B681-C32CECF6EDB0}" type="pres">
      <dgm:prSet presAssocID="{9032050F-91C8-EB4E-B0AB-77C1AE7AA4AA}" presName="parentLin" presStyleCnt="0"/>
      <dgm:spPr/>
    </dgm:pt>
    <dgm:pt modelId="{9D33B828-2670-3244-A87C-748D116857ED}" type="pres">
      <dgm:prSet presAssocID="{9032050F-91C8-EB4E-B0AB-77C1AE7AA4AA}" presName="parentLeftMargin" presStyleLbl="node1" presStyleIdx="0" presStyleCnt="3"/>
      <dgm:spPr/>
    </dgm:pt>
    <dgm:pt modelId="{D995AA18-4F4C-CF41-A88C-532F61E42E1E}" type="pres">
      <dgm:prSet presAssocID="{9032050F-91C8-EB4E-B0AB-77C1AE7AA4AA}" presName="parentText" presStyleLbl="node1" presStyleIdx="0" presStyleCnt="3" custScaleX="65584" custScaleY="63712">
        <dgm:presLayoutVars>
          <dgm:chMax val="0"/>
          <dgm:bulletEnabled val="1"/>
        </dgm:presLayoutVars>
      </dgm:prSet>
      <dgm:spPr/>
    </dgm:pt>
    <dgm:pt modelId="{3481726C-9367-0E4F-8CE3-0B0301E84EE3}" type="pres">
      <dgm:prSet presAssocID="{9032050F-91C8-EB4E-B0AB-77C1AE7AA4AA}" presName="negativeSpace" presStyleCnt="0"/>
      <dgm:spPr/>
    </dgm:pt>
    <dgm:pt modelId="{6F3CFF27-E97F-1E49-8644-69B467BCAE1B}" type="pres">
      <dgm:prSet presAssocID="{9032050F-91C8-EB4E-B0AB-77C1AE7AA4AA}" presName="childText" presStyleLbl="conFgAcc1" presStyleIdx="0" presStyleCnt="3">
        <dgm:presLayoutVars>
          <dgm:bulletEnabled val="1"/>
        </dgm:presLayoutVars>
      </dgm:prSet>
      <dgm:spPr/>
    </dgm:pt>
    <dgm:pt modelId="{4A0CB734-6395-4443-8051-5D6FFBAEEC8C}" type="pres">
      <dgm:prSet presAssocID="{725B7E9E-F481-1E4D-8E4E-D3413951D5A8}" presName="spaceBetweenRectangles" presStyleCnt="0"/>
      <dgm:spPr/>
    </dgm:pt>
    <dgm:pt modelId="{B1503CB8-435A-6447-BCFE-1998D76886C6}" type="pres">
      <dgm:prSet presAssocID="{F05DBA56-5D8F-7C43-998D-639B153730A4}" presName="parentLin" presStyleCnt="0"/>
      <dgm:spPr/>
    </dgm:pt>
    <dgm:pt modelId="{455D023F-25E6-9A44-8DBF-F59FFF670890}" type="pres">
      <dgm:prSet presAssocID="{F05DBA56-5D8F-7C43-998D-639B153730A4}" presName="parentLeftMargin" presStyleLbl="node1" presStyleIdx="0" presStyleCnt="3"/>
      <dgm:spPr/>
    </dgm:pt>
    <dgm:pt modelId="{60AA3C38-F07F-2D42-92B9-113A0066C076}" type="pres">
      <dgm:prSet presAssocID="{F05DBA56-5D8F-7C43-998D-639B153730A4}" presName="parentText" presStyleLbl="node1" presStyleIdx="1" presStyleCnt="3" custScaleX="65584" custScaleY="63712">
        <dgm:presLayoutVars>
          <dgm:chMax val="0"/>
          <dgm:bulletEnabled val="1"/>
        </dgm:presLayoutVars>
      </dgm:prSet>
      <dgm:spPr/>
    </dgm:pt>
    <dgm:pt modelId="{BC2F82E6-B755-2A47-99A0-CDBFD29C7043}" type="pres">
      <dgm:prSet presAssocID="{F05DBA56-5D8F-7C43-998D-639B153730A4}" presName="negativeSpace" presStyleCnt="0"/>
      <dgm:spPr/>
    </dgm:pt>
    <dgm:pt modelId="{C5D28066-2F20-1848-8D48-D7BD4D158A94}" type="pres">
      <dgm:prSet presAssocID="{F05DBA56-5D8F-7C43-998D-639B153730A4}" presName="childText" presStyleLbl="conFgAcc1" presStyleIdx="1" presStyleCnt="3">
        <dgm:presLayoutVars>
          <dgm:bulletEnabled val="1"/>
        </dgm:presLayoutVars>
      </dgm:prSet>
      <dgm:spPr/>
    </dgm:pt>
    <dgm:pt modelId="{75232F5A-A636-374E-B781-640BAEC79C2B}" type="pres">
      <dgm:prSet presAssocID="{2B8EB488-41FD-4649-810F-47C138D97B73}" presName="spaceBetweenRectangles" presStyleCnt="0"/>
      <dgm:spPr/>
    </dgm:pt>
    <dgm:pt modelId="{D4C8BC7D-5606-FF45-BCAE-05086923566A}" type="pres">
      <dgm:prSet presAssocID="{02F00FBC-E7B7-D545-92ED-C2B5B2A6825D}" presName="parentLin" presStyleCnt="0"/>
      <dgm:spPr/>
    </dgm:pt>
    <dgm:pt modelId="{8695A577-0EB0-9345-BDBF-FD9E113D7A5B}" type="pres">
      <dgm:prSet presAssocID="{02F00FBC-E7B7-D545-92ED-C2B5B2A6825D}" presName="parentLeftMargin" presStyleLbl="node1" presStyleIdx="1" presStyleCnt="3"/>
      <dgm:spPr/>
    </dgm:pt>
    <dgm:pt modelId="{01CD5BEC-1D47-3E4D-A78E-F4657C52F2C3}" type="pres">
      <dgm:prSet presAssocID="{02F00FBC-E7B7-D545-92ED-C2B5B2A6825D}" presName="parentText" presStyleLbl="node1" presStyleIdx="2" presStyleCnt="3" custScaleX="65584" custScaleY="63712">
        <dgm:presLayoutVars>
          <dgm:chMax val="0"/>
          <dgm:bulletEnabled val="1"/>
        </dgm:presLayoutVars>
      </dgm:prSet>
      <dgm:spPr/>
    </dgm:pt>
    <dgm:pt modelId="{02CE76CD-2922-7547-AF7A-CF0BD8681E7F}" type="pres">
      <dgm:prSet presAssocID="{02F00FBC-E7B7-D545-92ED-C2B5B2A6825D}" presName="negativeSpace" presStyleCnt="0"/>
      <dgm:spPr/>
    </dgm:pt>
    <dgm:pt modelId="{79C1A6B5-ABD0-D549-9363-76481E568A21}" type="pres">
      <dgm:prSet presAssocID="{02F00FBC-E7B7-D545-92ED-C2B5B2A6825D}" presName="childText" presStyleLbl="conFgAcc1" presStyleIdx="2" presStyleCnt="3">
        <dgm:presLayoutVars>
          <dgm:bulletEnabled val="1"/>
        </dgm:presLayoutVars>
      </dgm:prSet>
      <dgm:spPr/>
    </dgm:pt>
  </dgm:ptLst>
  <dgm:cxnLst>
    <dgm:cxn modelId="{4EB69A17-9F2D-6D47-ADDF-80B909BE6A91}" type="presOf" srcId="{E77FE6BD-1691-4145-ADD1-D77C756FFBA7}" destId="{243C50A9-67C4-FA4E-8178-66937B068F49}" srcOrd="0" destOrd="0" presId="urn:microsoft.com/office/officeart/2005/8/layout/list1"/>
    <dgm:cxn modelId="{E217AC32-2594-D743-97F4-689BF08D3082}" type="presOf" srcId="{0C57F522-AE64-3A4D-8EBB-D4C8BF6320B1}" destId="{C5D28066-2F20-1848-8D48-D7BD4D158A94}" srcOrd="0" destOrd="0" presId="urn:microsoft.com/office/officeart/2005/8/layout/list1"/>
    <dgm:cxn modelId="{58F61262-6E82-CF45-9D70-078DA7093B22}" srcId="{E77FE6BD-1691-4145-ADD1-D77C756FFBA7}" destId="{02F00FBC-E7B7-D545-92ED-C2B5B2A6825D}" srcOrd="2" destOrd="0" parTransId="{BC4187B9-636D-A340-9674-4FD7D02986C6}" sibTransId="{BEDB2455-3E38-3446-89C3-1FFEFF0240E8}"/>
    <dgm:cxn modelId="{DA830A75-312D-BD4A-8666-DD7C923FFBFD}" type="presOf" srcId="{9032050F-91C8-EB4E-B0AB-77C1AE7AA4AA}" destId="{D995AA18-4F4C-CF41-A88C-532F61E42E1E}" srcOrd="1" destOrd="0" presId="urn:microsoft.com/office/officeart/2005/8/layout/list1"/>
    <dgm:cxn modelId="{5C7B8C78-65F5-8347-B24D-35F7EAA6CDE4}" srcId="{02F00FBC-E7B7-D545-92ED-C2B5B2A6825D}" destId="{1452AE51-8FFD-D34D-994A-0090A7850DCD}" srcOrd="0" destOrd="0" parTransId="{BA1D89AA-2DE5-AE43-A6CA-C2B76394E15E}" sibTransId="{323BE9B2-14E8-1C49-BA84-ABBB1F52387D}"/>
    <dgm:cxn modelId="{12D4A68D-5DA3-3F4F-8EB9-D94E6F32B180}" type="presOf" srcId="{1452AE51-8FFD-D34D-994A-0090A7850DCD}" destId="{79C1A6B5-ABD0-D549-9363-76481E568A21}" srcOrd="0" destOrd="0" presId="urn:microsoft.com/office/officeart/2005/8/layout/list1"/>
    <dgm:cxn modelId="{5AFEB28E-FBE7-F84A-B206-4AC5E96FEFB1}" type="presOf" srcId="{F05DBA56-5D8F-7C43-998D-639B153730A4}" destId="{455D023F-25E6-9A44-8DBF-F59FFF670890}" srcOrd="0" destOrd="0" presId="urn:microsoft.com/office/officeart/2005/8/layout/list1"/>
    <dgm:cxn modelId="{D41FF68E-E5EB-4C47-8D14-CD8098DD11EB}" type="presOf" srcId="{02F00FBC-E7B7-D545-92ED-C2B5B2A6825D}" destId="{8695A577-0EB0-9345-BDBF-FD9E113D7A5B}" srcOrd="0" destOrd="0" presId="urn:microsoft.com/office/officeart/2005/8/layout/list1"/>
    <dgm:cxn modelId="{FBFFC997-790C-4E45-80CA-FA8398EDC296}" srcId="{9032050F-91C8-EB4E-B0AB-77C1AE7AA4AA}" destId="{10FAE0A9-160E-3E48-AAA1-2B55D2D6D5DA}" srcOrd="0" destOrd="0" parTransId="{85D04423-2BC0-8248-AA08-4114806DC2C5}" sibTransId="{7BA388B3-3006-3446-905C-35AE9DABB771}"/>
    <dgm:cxn modelId="{D22ACFB2-4D0D-7849-B416-A6372CC19C1F}" srcId="{F05DBA56-5D8F-7C43-998D-639B153730A4}" destId="{0C57F522-AE64-3A4D-8EBB-D4C8BF6320B1}" srcOrd="0" destOrd="0" parTransId="{FB2BBCBC-B5A6-1144-9712-E085BBC3B359}" sibTransId="{3F8FFAA8-9942-5344-922A-1B39CE292A25}"/>
    <dgm:cxn modelId="{0A089DB9-16C2-6341-9170-DFAE082AF3CF}" type="presOf" srcId="{F05DBA56-5D8F-7C43-998D-639B153730A4}" destId="{60AA3C38-F07F-2D42-92B9-113A0066C076}" srcOrd="1" destOrd="0" presId="urn:microsoft.com/office/officeart/2005/8/layout/list1"/>
    <dgm:cxn modelId="{F7FCA6D7-F7A6-3849-A6B4-1571C4C71F3D}" type="presOf" srcId="{10FAE0A9-160E-3E48-AAA1-2B55D2D6D5DA}" destId="{6F3CFF27-E97F-1E49-8644-69B467BCAE1B}" srcOrd="0" destOrd="0" presId="urn:microsoft.com/office/officeart/2005/8/layout/list1"/>
    <dgm:cxn modelId="{95AF08DC-81CA-D04D-BECA-FF05BE09CE45}" srcId="{E77FE6BD-1691-4145-ADD1-D77C756FFBA7}" destId="{F05DBA56-5D8F-7C43-998D-639B153730A4}" srcOrd="1" destOrd="0" parTransId="{9A08199D-B1F4-364B-85AA-B30416ED3B99}" sibTransId="{2B8EB488-41FD-4649-810F-47C138D97B73}"/>
    <dgm:cxn modelId="{722FA7EE-C197-BB42-BD0E-207F29165CB1}" type="presOf" srcId="{02F00FBC-E7B7-D545-92ED-C2B5B2A6825D}" destId="{01CD5BEC-1D47-3E4D-A78E-F4657C52F2C3}" srcOrd="1" destOrd="0" presId="urn:microsoft.com/office/officeart/2005/8/layout/list1"/>
    <dgm:cxn modelId="{66D726F4-99D2-9A41-B3AE-2E17FB47B6B5}" type="presOf" srcId="{9032050F-91C8-EB4E-B0AB-77C1AE7AA4AA}" destId="{9D33B828-2670-3244-A87C-748D116857ED}" srcOrd="0" destOrd="0" presId="urn:microsoft.com/office/officeart/2005/8/layout/list1"/>
    <dgm:cxn modelId="{59F603F5-9392-EA44-828C-DD1A2D5F6E3E}" srcId="{E77FE6BD-1691-4145-ADD1-D77C756FFBA7}" destId="{9032050F-91C8-EB4E-B0AB-77C1AE7AA4AA}" srcOrd="0" destOrd="0" parTransId="{AA64FDE1-EB04-1649-B40D-4C4C53B53492}" sibTransId="{725B7E9E-F481-1E4D-8E4E-D3413951D5A8}"/>
    <dgm:cxn modelId="{C5835DE3-F8E4-DD42-952B-6EAB09A4536A}" type="presParOf" srcId="{243C50A9-67C4-FA4E-8178-66937B068F49}" destId="{C4AAED07-F579-F647-B681-C32CECF6EDB0}" srcOrd="0" destOrd="0" presId="urn:microsoft.com/office/officeart/2005/8/layout/list1"/>
    <dgm:cxn modelId="{EB1D5D59-C123-D544-9A77-4A777FC323A7}" type="presParOf" srcId="{C4AAED07-F579-F647-B681-C32CECF6EDB0}" destId="{9D33B828-2670-3244-A87C-748D116857ED}" srcOrd="0" destOrd="0" presId="urn:microsoft.com/office/officeart/2005/8/layout/list1"/>
    <dgm:cxn modelId="{33906803-FFF0-1342-8748-B5CC21985E59}" type="presParOf" srcId="{C4AAED07-F579-F647-B681-C32CECF6EDB0}" destId="{D995AA18-4F4C-CF41-A88C-532F61E42E1E}" srcOrd="1" destOrd="0" presId="urn:microsoft.com/office/officeart/2005/8/layout/list1"/>
    <dgm:cxn modelId="{1C37F9BE-C496-854E-B69E-DF247380CDB0}" type="presParOf" srcId="{243C50A9-67C4-FA4E-8178-66937B068F49}" destId="{3481726C-9367-0E4F-8CE3-0B0301E84EE3}" srcOrd="1" destOrd="0" presId="urn:microsoft.com/office/officeart/2005/8/layout/list1"/>
    <dgm:cxn modelId="{6361CEEB-3374-FE40-BCAB-027EAD0FD9E6}" type="presParOf" srcId="{243C50A9-67C4-FA4E-8178-66937B068F49}" destId="{6F3CFF27-E97F-1E49-8644-69B467BCAE1B}" srcOrd="2" destOrd="0" presId="urn:microsoft.com/office/officeart/2005/8/layout/list1"/>
    <dgm:cxn modelId="{043DC343-872A-174A-86AC-BD99F85C42CD}" type="presParOf" srcId="{243C50A9-67C4-FA4E-8178-66937B068F49}" destId="{4A0CB734-6395-4443-8051-5D6FFBAEEC8C}" srcOrd="3" destOrd="0" presId="urn:microsoft.com/office/officeart/2005/8/layout/list1"/>
    <dgm:cxn modelId="{801A1E4D-587C-6C4A-8ECE-6AFB84360D82}" type="presParOf" srcId="{243C50A9-67C4-FA4E-8178-66937B068F49}" destId="{B1503CB8-435A-6447-BCFE-1998D76886C6}" srcOrd="4" destOrd="0" presId="urn:microsoft.com/office/officeart/2005/8/layout/list1"/>
    <dgm:cxn modelId="{3CC94B76-0579-0F40-9E2A-74AD47A768DA}" type="presParOf" srcId="{B1503CB8-435A-6447-BCFE-1998D76886C6}" destId="{455D023F-25E6-9A44-8DBF-F59FFF670890}" srcOrd="0" destOrd="0" presId="urn:microsoft.com/office/officeart/2005/8/layout/list1"/>
    <dgm:cxn modelId="{F24D2BBD-DECA-3042-A0E9-BB1C735CAF35}" type="presParOf" srcId="{B1503CB8-435A-6447-BCFE-1998D76886C6}" destId="{60AA3C38-F07F-2D42-92B9-113A0066C076}" srcOrd="1" destOrd="0" presId="urn:microsoft.com/office/officeart/2005/8/layout/list1"/>
    <dgm:cxn modelId="{1CB0F2E4-27BC-864E-98DA-A8116F1782CD}" type="presParOf" srcId="{243C50A9-67C4-FA4E-8178-66937B068F49}" destId="{BC2F82E6-B755-2A47-99A0-CDBFD29C7043}" srcOrd="5" destOrd="0" presId="urn:microsoft.com/office/officeart/2005/8/layout/list1"/>
    <dgm:cxn modelId="{5FC1F727-F8A7-8242-980D-F1228478B324}" type="presParOf" srcId="{243C50A9-67C4-FA4E-8178-66937B068F49}" destId="{C5D28066-2F20-1848-8D48-D7BD4D158A94}" srcOrd="6" destOrd="0" presId="urn:microsoft.com/office/officeart/2005/8/layout/list1"/>
    <dgm:cxn modelId="{578161E2-5B05-514B-AF00-385CF22AA253}" type="presParOf" srcId="{243C50A9-67C4-FA4E-8178-66937B068F49}" destId="{75232F5A-A636-374E-B781-640BAEC79C2B}" srcOrd="7" destOrd="0" presId="urn:microsoft.com/office/officeart/2005/8/layout/list1"/>
    <dgm:cxn modelId="{13FECE47-9CF9-B649-A5B2-2FDCA653C1FA}" type="presParOf" srcId="{243C50A9-67C4-FA4E-8178-66937B068F49}" destId="{D4C8BC7D-5606-FF45-BCAE-05086923566A}" srcOrd="8" destOrd="0" presId="urn:microsoft.com/office/officeart/2005/8/layout/list1"/>
    <dgm:cxn modelId="{F8A7E907-B654-D14D-BC20-0FAF20D3B568}" type="presParOf" srcId="{D4C8BC7D-5606-FF45-BCAE-05086923566A}" destId="{8695A577-0EB0-9345-BDBF-FD9E113D7A5B}" srcOrd="0" destOrd="0" presId="urn:microsoft.com/office/officeart/2005/8/layout/list1"/>
    <dgm:cxn modelId="{D2FA31AD-717A-AB41-93E8-A294F189CE8D}" type="presParOf" srcId="{D4C8BC7D-5606-FF45-BCAE-05086923566A}" destId="{01CD5BEC-1D47-3E4D-A78E-F4657C52F2C3}" srcOrd="1" destOrd="0" presId="urn:microsoft.com/office/officeart/2005/8/layout/list1"/>
    <dgm:cxn modelId="{6F02EC63-35F7-604E-849D-D4BBDF0863B8}" type="presParOf" srcId="{243C50A9-67C4-FA4E-8178-66937B068F49}" destId="{02CE76CD-2922-7547-AF7A-CF0BD8681E7F}" srcOrd="9" destOrd="0" presId="urn:microsoft.com/office/officeart/2005/8/layout/list1"/>
    <dgm:cxn modelId="{A225BF08-7CC5-9748-AB47-180893B6B2D3}" type="presParOf" srcId="{243C50A9-67C4-FA4E-8178-66937B068F49}" destId="{79C1A6B5-ABD0-D549-9363-76481E568A2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CFF27-E97F-1E49-8644-69B467BCAE1B}">
      <dsp:nvSpPr>
        <dsp:cNvPr id="0" name=""/>
        <dsp:cNvSpPr/>
      </dsp:nvSpPr>
      <dsp:spPr>
        <a:xfrm>
          <a:off x="0" y="168012"/>
          <a:ext cx="9743089" cy="11245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6172" tIns="708152" rIns="756172" bIns="142240" numCol="1" spcCol="1270" anchor="t" anchorCtr="0">
          <a:noAutofit/>
        </a:bodyPr>
        <a:lstStyle/>
        <a:p>
          <a:pPr marL="228600" lvl="1" indent="-228600" algn="l" defTabSz="889000">
            <a:lnSpc>
              <a:spcPct val="90000"/>
            </a:lnSpc>
            <a:spcBef>
              <a:spcPct val="0"/>
            </a:spcBef>
            <a:spcAft>
              <a:spcPct val="15000"/>
            </a:spcAft>
            <a:buClr>
              <a:schemeClr val="accent2"/>
            </a:buClr>
            <a:buChar char="•"/>
          </a:pPr>
          <a:r>
            <a:rPr lang="en-US" sz="2000" b="0" i="0" kern="1200" dirty="0">
              <a:latin typeface="Amazon Ember" panose="020B0603020204020204"/>
              <a:ea typeface="Amazon Ember Light" panose="020B0403020204020204" pitchFamily="34" charset="0"/>
              <a:cs typeface="Amazon Ember Light" panose="020B0403020204020204" pitchFamily="34" charset="0"/>
            </a:rPr>
            <a:t>Minimize how often your applications and data become unavailable</a:t>
          </a:r>
        </a:p>
      </dsp:txBody>
      <dsp:txXfrm>
        <a:off x="0" y="168012"/>
        <a:ext cx="9743089" cy="1124550"/>
      </dsp:txXfrm>
    </dsp:sp>
    <dsp:sp modelId="{D995AA18-4F4C-CF41-A88C-532F61E42E1E}">
      <dsp:nvSpPr>
        <dsp:cNvPr id="0" name=""/>
        <dsp:cNvSpPr/>
      </dsp:nvSpPr>
      <dsp:spPr>
        <a:xfrm>
          <a:off x="487154" y="30387"/>
          <a:ext cx="4472935" cy="639464"/>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786" tIns="0" rIns="257786" bIns="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Amazon Ember" panose="020B0603020204020204"/>
              <a:ea typeface="Amazon Ember" panose="020B0603020204020204" pitchFamily="34" charset="0"/>
              <a:cs typeface="Amazon Ember" panose="020B0603020204020204" pitchFamily="34" charset="0"/>
            </a:rPr>
            <a:t>High availability</a:t>
          </a:r>
        </a:p>
      </dsp:txBody>
      <dsp:txXfrm>
        <a:off x="518370" y="61603"/>
        <a:ext cx="4410503" cy="577032"/>
      </dsp:txXfrm>
    </dsp:sp>
    <dsp:sp modelId="{C5D28066-2F20-1848-8D48-D7BD4D158A94}">
      <dsp:nvSpPr>
        <dsp:cNvPr id="0" name=""/>
        <dsp:cNvSpPr/>
      </dsp:nvSpPr>
      <dsp:spPr>
        <a:xfrm>
          <a:off x="0" y="1613786"/>
          <a:ext cx="9743089" cy="112455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6172" tIns="708152" rIns="756172" bIns="142240" numCol="1" spcCol="1270" anchor="t" anchorCtr="0">
          <a:noAutofit/>
        </a:bodyPr>
        <a:lstStyle/>
        <a:p>
          <a:pPr marL="228600" lvl="1" indent="-228600" algn="l" defTabSz="889000">
            <a:lnSpc>
              <a:spcPct val="90000"/>
            </a:lnSpc>
            <a:spcBef>
              <a:spcPct val="0"/>
            </a:spcBef>
            <a:spcAft>
              <a:spcPct val="15000"/>
            </a:spcAft>
            <a:buClr>
              <a:schemeClr val="accent2"/>
            </a:buClr>
            <a:buChar char="•"/>
          </a:pPr>
          <a:r>
            <a:rPr lang="en-US" sz="2000" b="0" i="0" kern="1200" dirty="0">
              <a:latin typeface="Amazon Ember" panose="020B0603020204020204"/>
              <a:ea typeface="Amazon Ember Light" panose="020B0403020204020204" pitchFamily="34" charset="0"/>
              <a:cs typeface="Amazon Ember Light" panose="020B0403020204020204" pitchFamily="34" charset="0"/>
            </a:rPr>
            <a:t>Make sure that your data is safe in case of disaster</a:t>
          </a:r>
        </a:p>
      </dsp:txBody>
      <dsp:txXfrm>
        <a:off x="0" y="1613786"/>
        <a:ext cx="9743089" cy="1124550"/>
      </dsp:txXfrm>
    </dsp:sp>
    <dsp:sp modelId="{60AA3C38-F07F-2D42-92B9-113A0066C076}">
      <dsp:nvSpPr>
        <dsp:cNvPr id="0" name=""/>
        <dsp:cNvSpPr/>
      </dsp:nvSpPr>
      <dsp:spPr>
        <a:xfrm>
          <a:off x="487154" y="1476162"/>
          <a:ext cx="4472935" cy="639464"/>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786" tIns="0" rIns="257786" bIns="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Amazon Ember" panose="020B0603020204020204"/>
              <a:ea typeface="Amazon Ember" panose="020B0603020204020204" pitchFamily="34" charset="0"/>
              <a:cs typeface="Amazon Ember" panose="020B0603020204020204" pitchFamily="34" charset="0"/>
            </a:rPr>
            <a:t>Backup</a:t>
          </a:r>
        </a:p>
      </dsp:txBody>
      <dsp:txXfrm>
        <a:off x="518370" y="1507378"/>
        <a:ext cx="4410503" cy="577032"/>
      </dsp:txXfrm>
    </dsp:sp>
    <dsp:sp modelId="{79C1A6B5-ABD0-D549-9363-76481E568A21}">
      <dsp:nvSpPr>
        <dsp:cNvPr id="0" name=""/>
        <dsp:cNvSpPr/>
      </dsp:nvSpPr>
      <dsp:spPr>
        <a:xfrm>
          <a:off x="0" y="3059561"/>
          <a:ext cx="9743089" cy="13923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6172" tIns="708152" rIns="756172" bIns="142240" numCol="1" spcCol="1270" anchor="t" anchorCtr="0">
          <a:noAutofit/>
        </a:bodyPr>
        <a:lstStyle/>
        <a:p>
          <a:pPr marL="228600" lvl="1" indent="-228600" algn="l" defTabSz="889000">
            <a:lnSpc>
              <a:spcPct val="90000"/>
            </a:lnSpc>
            <a:spcBef>
              <a:spcPct val="0"/>
            </a:spcBef>
            <a:spcAft>
              <a:spcPct val="15000"/>
            </a:spcAft>
            <a:buClr>
              <a:schemeClr val="accent2"/>
            </a:buClr>
            <a:buChar char="•"/>
          </a:pPr>
          <a:r>
            <a:rPr lang="en-US" sz="2000" b="0" i="0" kern="1200" dirty="0">
              <a:latin typeface="Amazon Ember" panose="020B0603020204020204"/>
              <a:ea typeface="Amazon Ember Light" panose="020B0403020204020204" pitchFamily="34" charset="0"/>
              <a:cs typeface="Amazon Ember Light" panose="020B0403020204020204" pitchFamily="34" charset="0"/>
            </a:rPr>
            <a:t>Recover your data and get your applications back online after a disaster</a:t>
          </a:r>
        </a:p>
      </dsp:txBody>
      <dsp:txXfrm>
        <a:off x="0" y="3059561"/>
        <a:ext cx="9743089" cy="1392300"/>
      </dsp:txXfrm>
    </dsp:sp>
    <dsp:sp modelId="{01CD5BEC-1D47-3E4D-A78E-F4657C52F2C3}">
      <dsp:nvSpPr>
        <dsp:cNvPr id="0" name=""/>
        <dsp:cNvSpPr/>
      </dsp:nvSpPr>
      <dsp:spPr>
        <a:xfrm>
          <a:off x="487154" y="2921936"/>
          <a:ext cx="4472935" cy="639464"/>
        </a:xfrm>
        <a:prstGeom prst="round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786" tIns="0" rIns="257786" bIns="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Amazon Ember" panose="020B0603020204020204"/>
              <a:ea typeface="Amazon Ember" panose="020B0603020204020204" pitchFamily="34" charset="0"/>
              <a:cs typeface="Amazon Ember" panose="020B0603020204020204" pitchFamily="34" charset="0"/>
            </a:rPr>
            <a:t>Disaster recovery (DR)</a:t>
          </a:r>
        </a:p>
      </dsp:txBody>
      <dsp:txXfrm>
        <a:off x="518370" y="2953152"/>
        <a:ext cx="4410503" cy="5770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58084C-37E3-40A1-A2E2-8CF34ED2F4EA}" type="datetimeFigureOut">
              <a:rPr lang="en-US" smtClean="0"/>
              <a:t>7/19/2022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98D607-37FF-4E1E-A15F-15311D311863}" type="slidenum">
              <a:rPr lang="en-US" smtClean="0"/>
              <a:t>‹#›</a:t>
            </a:fld>
            <a:endParaRPr lang="en-US"/>
          </a:p>
        </p:txBody>
      </p:sp>
    </p:spTree>
    <p:extLst>
      <p:ext uri="{BB962C8B-B14F-4D97-AF65-F5344CB8AC3E}">
        <p14:creationId xmlns:p14="http://schemas.microsoft.com/office/powerpoint/2010/main" val="569476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65D42-7CDE-4434-9B3E-C79A5DF1DD45}" type="datetimeFigureOut">
              <a:rPr lang="en-US" smtClean="0"/>
              <a:t>7/19/2022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6A9-B94A-49AD-9E97-386ECD73DB37}" type="slidenum">
              <a:rPr lang="en-US" smtClean="0"/>
              <a:t>‹#›</a:t>
            </a:fld>
            <a:endParaRPr lang="en-US"/>
          </a:p>
        </p:txBody>
      </p:sp>
    </p:spTree>
    <p:extLst>
      <p:ext uri="{BB962C8B-B14F-4D97-AF65-F5344CB8AC3E}">
        <p14:creationId xmlns:p14="http://schemas.microsoft.com/office/powerpoint/2010/main" val="181852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ws.amazon.com/blogs/storage/scheduling-automated-backups-using-amazon-efs-and-aws-backup/"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aws-samples/amazon-efs-tutorial/tree/master/in-cloud-transfer"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921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ltLang="en-US"/>
          </a:p>
        </p:txBody>
      </p:sp>
      <p:sp>
        <p:nvSpPr>
          <p:cNvPr id="130052" name="Text Box 2"/>
          <p:cNvSpPr>
            <a:spLocks noGrp="1" noChangeArrowheads="1"/>
          </p:cNvSpPr>
          <p:nvPr>
            <p:ph type="body"/>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rPr>
              <a:t>Here Event Recovery is how to react or recover from the incident.</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rPr>
              <a:t>Business Continuity is how Alternate Processing mode should operate.</a:t>
            </a:r>
          </a:p>
        </p:txBody>
      </p:sp>
      <p:sp>
        <p:nvSpPr>
          <p:cNvPr id="13005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9pPr>
          </a:lstStyle>
          <a:p>
            <a:pPr algn="r" eaLnBrk="1" hangingPunct="1"/>
            <a:fld id="{1ED30C0D-0F2C-40D1-820A-F121931DFB6F}" type="slidenum">
              <a:rPr lang="en-US" altLang="en-US" sz="1200">
                <a:solidFill>
                  <a:srgbClr val="000000"/>
                </a:solidFill>
              </a:rPr>
              <a:pPr algn="r" eaLnBrk="1" hangingPunct="1"/>
              <a:t>12</a:t>
            </a:fld>
            <a:endParaRPr lang="en-US" altLang="en-US" sz="1200">
              <a:solidFill>
                <a:srgbClr val="000000"/>
              </a:solidFill>
            </a:endParaRPr>
          </a:p>
        </p:txBody>
      </p:sp>
    </p:spTree>
    <p:extLst>
      <p:ext uri="{BB962C8B-B14F-4D97-AF65-F5344CB8AC3E}">
        <p14:creationId xmlns:p14="http://schemas.microsoft.com/office/powerpoint/2010/main" val="1633267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4944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US" altLang="en-US">
                <a:latin typeface="Arial" panose="020B0604020202020204" pitchFamily="34" charset="0"/>
              </a:rPr>
              <a:t>Start with the simplest tests and proceed to the more complex tests.</a:t>
            </a:r>
          </a:p>
          <a:p>
            <a:pPr eaLnBrk="1" hangingPunct="1"/>
            <a:r>
              <a:rPr lang="en-US" altLang="en-US">
                <a:latin typeface="Arial" panose="020B0604020202020204" pitchFamily="34" charset="0"/>
              </a:rPr>
              <a:t>From: All-in-One CISSP Exam Guide, 4</a:t>
            </a:r>
            <a:r>
              <a:rPr lang="en-US" altLang="en-US" baseline="30000">
                <a:latin typeface="Arial" panose="020B0604020202020204" pitchFamily="34" charset="0"/>
              </a:rPr>
              <a:t>th</a:t>
            </a:r>
            <a:r>
              <a:rPr lang="en-US" altLang="en-US">
                <a:latin typeface="Arial" panose="020B0604020202020204" pitchFamily="34" charset="0"/>
              </a:rPr>
              <a:t> Edition, Shon Harris, McGraw Hill, 2008</a:t>
            </a:r>
          </a:p>
        </p:txBody>
      </p:sp>
    </p:spTree>
    <p:extLst>
      <p:ext uri="{BB962C8B-B14F-4D97-AF65-F5344CB8AC3E}">
        <p14:creationId xmlns:p14="http://schemas.microsoft.com/office/powerpoint/2010/main" val="3386004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584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5412" name="Slide Number Placeholder 3"/>
          <p:cNvSpPr txBox="1">
            <a:spLocks noGrp="1"/>
          </p:cNvSpPr>
          <p:nvPr/>
        </p:nvSpPr>
        <p:spPr bwMode="auto">
          <a:xfrm>
            <a:off x="4016375" y="9712325"/>
            <a:ext cx="30702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7" tIns="48248" rIns="96497" bIns="48248" anchor="b"/>
          <a:lstStyle>
            <a:lvl1pPr defTabSz="963613" eaLnBrk="0" hangingPunct="0">
              <a:defRPr sz="2000">
                <a:solidFill>
                  <a:schemeClr val="tx1"/>
                </a:solidFill>
                <a:latin typeface="Tahoma" panose="020B0604030504040204" pitchFamily="34" charset="0"/>
                <a:cs typeface="Times New Roman" panose="02020603050405020304" pitchFamily="18" charset="0"/>
              </a:defRPr>
            </a:lvl1pPr>
            <a:lvl2pPr marL="742950" indent="-285750" defTabSz="963613" eaLnBrk="0" hangingPunct="0">
              <a:defRPr sz="2000">
                <a:solidFill>
                  <a:schemeClr val="tx1"/>
                </a:solidFill>
                <a:latin typeface="Tahoma" panose="020B0604030504040204" pitchFamily="34" charset="0"/>
                <a:cs typeface="Times New Roman" panose="02020603050405020304" pitchFamily="18" charset="0"/>
              </a:defRPr>
            </a:lvl2pPr>
            <a:lvl3pPr marL="1143000" indent="-228600" defTabSz="963613" eaLnBrk="0" hangingPunct="0">
              <a:defRPr sz="2000">
                <a:solidFill>
                  <a:schemeClr val="tx1"/>
                </a:solidFill>
                <a:latin typeface="Tahoma" panose="020B0604030504040204" pitchFamily="34" charset="0"/>
                <a:cs typeface="Times New Roman" panose="02020603050405020304" pitchFamily="18" charset="0"/>
              </a:defRPr>
            </a:lvl3pPr>
            <a:lvl4pPr marL="1600200" indent="-228600" defTabSz="963613" eaLnBrk="0" hangingPunct="0">
              <a:defRPr sz="2000">
                <a:solidFill>
                  <a:schemeClr val="tx1"/>
                </a:solidFill>
                <a:latin typeface="Tahoma" panose="020B0604030504040204" pitchFamily="34" charset="0"/>
                <a:cs typeface="Times New Roman" panose="02020603050405020304" pitchFamily="18" charset="0"/>
              </a:defRPr>
            </a:lvl4pPr>
            <a:lvl5pPr marL="2057400" indent="-228600" defTabSz="963613" eaLnBrk="0" hangingPunct="0">
              <a:defRPr sz="2000">
                <a:solidFill>
                  <a:schemeClr val="tx1"/>
                </a:solidFill>
                <a:latin typeface="Tahoma" panose="020B0604030504040204" pitchFamily="34" charset="0"/>
                <a:cs typeface="Times New Roman" panose="02020603050405020304" pitchFamily="18" charset="0"/>
              </a:defRPr>
            </a:lvl5pPr>
            <a:lvl6pPr marL="25146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r" eaLnBrk="1" hangingPunct="1"/>
            <a:fld id="{4EB154AD-62C9-4214-98BF-06C659726FF3}" type="slidenum">
              <a:rPr lang="zh-CN" altLang="en-US" sz="1300"/>
              <a:pPr algn="r" eaLnBrk="1" hangingPunct="1"/>
              <a:t>16</a:t>
            </a:fld>
            <a:endParaRPr lang="en-US" altLang="zh-CN" sz="1300"/>
          </a:p>
        </p:txBody>
      </p:sp>
    </p:spTree>
    <p:extLst>
      <p:ext uri="{BB962C8B-B14F-4D97-AF65-F5344CB8AC3E}">
        <p14:creationId xmlns:p14="http://schemas.microsoft.com/office/powerpoint/2010/main" val="285300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5412" name="Slide Number Placeholder 3"/>
          <p:cNvSpPr txBox="1">
            <a:spLocks noGrp="1"/>
          </p:cNvSpPr>
          <p:nvPr/>
        </p:nvSpPr>
        <p:spPr bwMode="auto">
          <a:xfrm>
            <a:off x="4016375" y="9712325"/>
            <a:ext cx="30702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7" tIns="48248" rIns="96497" bIns="48248" anchor="b"/>
          <a:lstStyle>
            <a:lvl1pPr defTabSz="963613" eaLnBrk="0" hangingPunct="0">
              <a:defRPr sz="2000">
                <a:solidFill>
                  <a:schemeClr val="tx1"/>
                </a:solidFill>
                <a:latin typeface="Tahoma" panose="020B0604030504040204" pitchFamily="34" charset="0"/>
                <a:cs typeface="Times New Roman" panose="02020603050405020304" pitchFamily="18" charset="0"/>
              </a:defRPr>
            </a:lvl1pPr>
            <a:lvl2pPr marL="742950" indent="-285750" defTabSz="963613" eaLnBrk="0" hangingPunct="0">
              <a:defRPr sz="2000">
                <a:solidFill>
                  <a:schemeClr val="tx1"/>
                </a:solidFill>
                <a:latin typeface="Tahoma" panose="020B0604030504040204" pitchFamily="34" charset="0"/>
                <a:cs typeface="Times New Roman" panose="02020603050405020304" pitchFamily="18" charset="0"/>
              </a:defRPr>
            </a:lvl2pPr>
            <a:lvl3pPr marL="1143000" indent="-228600" defTabSz="963613" eaLnBrk="0" hangingPunct="0">
              <a:defRPr sz="2000">
                <a:solidFill>
                  <a:schemeClr val="tx1"/>
                </a:solidFill>
                <a:latin typeface="Tahoma" panose="020B0604030504040204" pitchFamily="34" charset="0"/>
                <a:cs typeface="Times New Roman" panose="02020603050405020304" pitchFamily="18" charset="0"/>
              </a:defRPr>
            </a:lvl3pPr>
            <a:lvl4pPr marL="1600200" indent="-228600" defTabSz="963613" eaLnBrk="0" hangingPunct="0">
              <a:defRPr sz="2000">
                <a:solidFill>
                  <a:schemeClr val="tx1"/>
                </a:solidFill>
                <a:latin typeface="Tahoma" panose="020B0604030504040204" pitchFamily="34" charset="0"/>
                <a:cs typeface="Times New Roman" panose="02020603050405020304" pitchFamily="18" charset="0"/>
              </a:defRPr>
            </a:lvl4pPr>
            <a:lvl5pPr marL="2057400" indent="-228600" defTabSz="963613" eaLnBrk="0" hangingPunct="0">
              <a:defRPr sz="2000">
                <a:solidFill>
                  <a:schemeClr val="tx1"/>
                </a:solidFill>
                <a:latin typeface="Tahoma" panose="020B0604030504040204" pitchFamily="34" charset="0"/>
                <a:cs typeface="Times New Roman" panose="02020603050405020304" pitchFamily="18" charset="0"/>
              </a:defRPr>
            </a:lvl5pPr>
            <a:lvl6pPr marL="25146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r" eaLnBrk="1" hangingPunct="1"/>
            <a:fld id="{4EB154AD-62C9-4214-98BF-06C659726FF3}" type="slidenum">
              <a:rPr lang="zh-CN" altLang="en-US" sz="1300"/>
              <a:pPr algn="r" eaLnBrk="1" hangingPunct="1"/>
              <a:t>17</a:t>
            </a:fld>
            <a:endParaRPr lang="en-US" altLang="zh-CN" sz="1300"/>
          </a:p>
        </p:txBody>
      </p:sp>
    </p:spTree>
    <p:extLst>
      <p:ext uri="{BB962C8B-B14F-4D97-AF65-F5344CB8AC3E}">
        <p14:creationId xmlns:p14="http://schemas.microsoft.com/office/powerpoint/2010/main" val="412958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5412" name="Slide Number Placeholder 3"/>
          <p:cNvSpPr txBox="1">
            <a:spLocks noGrp="1"/>
          </p:cNvSpPr>
          <p:nvPr/>
        </p:nvSpPr>
        <p:spPr bwMode="auto">
          <a:xfrm>
            <a:off x="4016375" y="9712325"/>
            <a:ext cx="30702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7" tIns="48248" rIns="96497" bIns="48248" anchor="b"/>
          <a:lstStyle>
            <a:lvl1pPr defTabSz="963613" eaLnBrk="0" hangingPunct="0">
              <a:defRPr sz="2000">
                <a:solidFill>
                  <a:schemeClr val="tx1"/>
                </a:solidFill>
                <a:latin typeface="Tahoma" panose="020B0604030504040204" pitchFamily="34" charset="0"/>
                <a:cs typeface="Times New Roman" panose="02020603050405020304" pitchFamily="18" charset="0"/>
              </a:defRPr>
            </a:lvl1pPr>
            <a:lvl2pPr marL="742950" indent="-285750" defTabSz="963613" eaLnBrk="0" hangingPunct="0">
              <a:defRPr sz="2000">
                <a:solidFill>
                  <a:schemeClr val="tx1"/>
                </a:solidFill>
                <a:latin typeface="Tahoma" panose="020B0604030504040204" pitchFamily="34" charset="0"/>
                <a:cs typeface="Times New Roman" panose="02020603050405020304" pitchFamily="18" charset="0"/>
              </a:defRPr>
            </a:lvl2pPr>
            <a:lvl3pPr marL="1143000" indent="-228600" defTabSz="963613" eaLnBrk="0" hangingPunct="0">
              <a:defRPr sz="2000">
                <a:solidFill>
                  <a:schemeClr val="tx1"/>
                </a:solidFill>
                <a:latin typeface="Tahoma" panose="020B0604030504040204" pitchFamily="34" charset="0"/>
                <a:cs typeface="Times New Roman" panose="02020603050405020304" pitchFamily="18" charset="0"/>
              </a:defRPr>
            </a:lvl3pPr>
            <a:lvl4pPr marL="1600200" indent="-228600" defTabSz="963613" eaLnBrk="0" hangingPunct="0">
              <a:defRPr sz="2000">
                <a:solidFill>
                  <a:schemeClr val="tx1"/>
                </a:solidFill>
                <a:latin typeface="Tahoma" panose="020B0604030504040204" pitchFamily="34" charset="0"/>
                <a:cs typeface="Times New Roman" panose="02020603050405020304" pitchFamily="18" charset="0"/>
              </a:defRPr>
            </a:lvl4pPr>
            <a:lvl5pPr marL="2057400" indent="-228600" defTabSz="963613" eaLnBrk="0" hangingPunct="0">
              <a:defRPr sz="2000">
                <a:solidFill>
                  <a:schemeClr val="tx1"/>
                </a:solidFill>
                <a:latin typeface="Tahoma" panose="020B0604030504040204" pitchFamily="34" charset="0"/>
                <a:cs typeface="Times New Roman" panose="02020603050405020304" pitchFamily="18" charset="0"/>
              </a:defRPr>
            </a:lvl5pPr>
            <a:lvl6pPr marL="25146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r" eaLnBrk="1" hangingPunct="1"/>
            <a:fld id="{4EB154AD-62C9-4214-98BF-06C659726FF3}" type="slidenum">
              <a:rPr lang="zh-CN" altLang="en-US" sz="1300"/>
              <a:pPr algn="r" eaLnBrk="1" hangingPunct="1"/>
              <a:t>18</a:t>
            </a:fld>
            <a:endParaRPr lang="en-US" altLang="zh-CN" sz="1300"/>
          </a:p>
        </p:txBody>
      </p:sp>
    </p:spTree>
    <p:extLst>
      <p:ext uri="{BB962C8B-B14F-4D97-AF65-F5344CB8AC3E}">
        <p14:creationId xmlns:p14="http://schemas.microsoft.com/office/powerpoint/2010/main" val="738056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5412" name="Slide Number Placeholder 3"/>
          <p:cNvSpPr txBox="1">
            <a:spLocks noGrp="1"/>
          </p:cNvSpPr>
          <p:nvPr/>
        </p:nvSpPr>
        <p:spPr bwMode="auto">
          <a:xfrm>
            <a:off x="4016375" y="9712325"/>
            <a:ext cx="30702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7" tIns="48248" rIns="96497" bIns="48248" anchor="b"/>
          <a:lstStyle>
            <a:lvl1pPr defTabSz="963613" eaLnBrk="0" hangingPunct="0">
              <a:defRPr sz="2000">
                <a:solidFill>
                  <a:schemeClr val="tx1"/>
                </a:solidFill>
                <a:latin typeface="Tahoma" panose="020B0604030504040204" pitchFamily="34" charset="0"/>
                <a:cs typeface="Times New Roman" panose="02020603050405020304" pitchFamily="18" charset="0"/>
              </a:defRPr>
            </a:lvl1pPr>
            <a:lvl2pPr marL="742950" indent="-285750" defTabSz="963613" eaLnBrk="0" hangingPunct="0">
              <a:defRPr sz="2000">
                <a:solidFill>
                  <a:schemeClr val="tx1"/>
                </a:solidFill>
                <a:latin typeface="Tahoma" panose="020B0604030504040204" pitchFamily="34" charset="0"/>
                <a:cs typeface="Times New Roman" panose="02020603050405020304" pitchFamily="18" charset="0"/>
              </a:defRPr>
            </a:lvl2pPr>
            <a:lvl3pPr marL="1143000" indent="-228600" defTabSz="963613" eaLnBrk="0" hangingPunct="0">
              <a:defRPr sz="2000">
                <a:solidFill>
                  <a:schemeClr val="tx1"/>
                </a:solidFill>
                <a:latin typeface="Tahoma" panose="020B0604030504040204" pitchFamily="34" charset="0"/>
                <a:cs typeface="Times New Roman" panose="02020603050405020304" pitchFamily="18" charset="0"/>
              </a:defRPr>
            </a:lvl3pPr>
            <a:lvl4pPr marL="1600200" indent="-228600" defTabSz="963613" eaLnBrk="0" hangingPunct="0">
              <a:defRPr sz="2000">
                <a:solidFill>
                  <a:schemeClr val="tx1"/>
                </a:solidFill>
                <a:latin typeface="Tahoma" panose="020B0604030504040204" pitchFamily="34" charset="0"/>
                <a:cs typeface="Times New Roman" panose="02020603050405020304" pitchFamily="18" charset="0"/>
              </a:defRPr>
            </a:lvl4pPr>
            <a:lvl5pPr marL="2057400" indent="-228600" defTabSz="963613" eaLnBrk="0" hangingPunct="0">
              <a:defRPr sz="2000">
                <a:solidFill>
                  <a:schemeClr val="tx1"/>
                </a:solidFill>
                <a:latin typeface="Tahoma" panose="020B0604030504040204" pitchFamily="34" charset="0"/>
                <a:cs typeface="Times New Roman" panose="02020603050405020304" pitchFamily="18" charset="0"/>
              </a:defRPr>
            </a:lvl5pPr>
            <a:lvl6pPr marL="25146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defTabSz="963613"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r" eaLnBrk="1" hangingPunct="1"/>
            <a:fld id="{4EB154AD-62C9-4214-98BF-06C659726FF3}" type="slidenum">
              <a:rPr lang="zh-CN" altLang="en-US" sz="1300"/>
              <a:pPr algn="r" eaLnBrk="1" hangingPunct="1"/>
              <a:t>19</a:t>
            </a:fld>
            <a:endParaRPr lang="en-US" altLang="zh-CN" sz="1300"/>
          </a:p>
        </p:txBody>
      </p:sp>
    </p:spTree>
    <p:extLst>
      <p:ext uri="{BB962C8B-B14F-4D97-AF65-F5344CB8AC3E}">
        <p14:creationId xmlns:p14="http://schemas.microsoft.com/office/powerpoint/2010/main" val="2234225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386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44950"/>
          </a:xfrm>
        </p:spPr>
        <p:txBody>
          <a:bodyPr/>
          <a:lstStyle/>
          <a:p>
            <a:endParaRPr lang="en-US" dirty="0"/>
          </a:p>
        </p:txBody>
      </p:sp>
    </p:spTree>
    <p:extLst>
      <p:ext uri="{BB962C8B-B14F-4D97-AF65-F5344CB8AC3E}">
        <p14:creationId xmlns:p14="http://schemas.microsoft.com/office/powerpoint/2010/main" val="175393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work to avoid and plan for disaster in three ways:</a:t>
            </a:r>
          </a:p>
          <a:p>
            <a:r>
              <a:rPr lang="en-US"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High availability </a:t>
            </a:r>
            <a:r>
              <a:rPr lang="en-US" sz="1200" kern="1200" dirty="0">
                <a:solidFill>
                  <a:schemeClr val="tx1"/>
                </a:solidFill>
                <a:effectLst/>
                <a:latin typeface="+mn-lt"/>
                <a:ea typeface="+mn-ea"/>
                <a:cs typeface="+mn-cs"/>
              </a:rPr>
              <a:t>provides redundancy and fault tolerance. A system is highly available when it can withstand failure of an individual or multiple components (for example, hard disks, servers, or network connectivity). Production systems typically have defined uptime requirements.</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Backup</a:t>
            </a:r>
            <a:r>
              <a:rPr lang="en-US" sz="1200" kern="1200" dirty="0">
                <a:solidFill>
                  <a:schemeClr val="tx1"/>
                </a:solidFill>
                <a:effectLst/>
                <a:latin typeface="+mn-lt"/>
                <a:ea typeface="+mn-ea"/>
                <a:cs typeface="+mn-cs"/>
              </a:rPr>
              <a:t> is critical to protecting data and ensuring business continuity. However, it can be a challenge to implement. The pace at which data is generated is growing exponentially. Meanwhile, the density and durability of local disks are not experiencing the same growth rate. Even so, it is essential to keep your critical data backed up, in case of disaster.</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Disaster recovery (DR) </a:t>
            </a:r>
            <a:r>
              <a:rPr lang="en-US" sz="1200" kern="1200" dirty="0">
                <a:solidFill>
                  <a:schemeClr val="tx1"/>
                </a:solidFill>
                <a:effectLst/>
                <a:latin typeface="+mn-lt"/>
                <a:ea typeface="+mn-ea"/>
                <a:cs typeface="+mn-cs"/>
              </a:rPr>
              <a:t>is about preparing for and recovering from a disaster. A </a:t>
            </a:r>
            <a:r>
              <a:rPr lang="en-US" sz="1200" i="1" kern="1200" dirty="0">
                <a:solidFill>
                  <a:schemeClr val="tx1"/>
                </a:solidFill>
                <a:effectLst/>
                <a:latin typeface="+mn-lt"/>
                <a:ea typeface="+mn-ea"/>
                <a:cs typeface="+mn-cs"/>
              </a:rPr>
              <a:t>disaster </a:t>
            </a:r>
            <a:r>
              <a:rPr lang="en-US" sz="1200" kern="1200" dirty="0">
                <a:solidFill>
                  <a:schemeClr val="tx1"/>
                </a:solidFill>
                <a:effectLst/>
                <a:latin typeface="+mn-lt"/>
                <a:ea typeface="+mn-ea"/>
                <a:cs typeface="+mn-cs"/>
              </a:rPr>
              <a:t>is any event that has a negative impact on a company’s business continuity or finances. Such events include hardware or software failure, a network outage, a power outage, or physical damage to a building (like fire or flooding). The cause can be human error, or some other significant event. Disaster recovery is a set of policies and procedures that enable the recovery or continuation of vital technology infrastructure and systems after any disaster. </a:t>
            </a:r>
          </a:p>
          <a:p>
            <a:endParaRPr lang="en-US" dirty="0"/>
          </a:p>
        </p:txBody>
      </p:sp>
    </p:spTree>
    <p:extLst>
      <p:ext uri="{BB962C8B-B14F-4D97-AF65-F5344CB8AC3E}">
        <p14:creationId xmlns:p14="http://schemas.microsoft.com/office/powerpoint/2010/main" val="3889886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44950"/>
          </a:xfrm>
        </p:spPr>
        <p:txBody>
          <a:bodyPr/>
          <a:lstStyle/>
          <a:p>
            <a:r>
              <a:rPr lang="en-US" sz="1100" kern="1200" dirty="0">
                <a:solidFill>
                  <a:schemeClr val="tx1"/>
                </a:solidFill>
                <a:effectLst/>
                <a:latin typeface="+mn-lt"/>
                <a:ea typeface="+mn-ea"/>
                <a:cs typeface="+mn-cs"/>
              </a:rPr>
              <a:t>The following services are referenced in the diagram:</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Elastic Block Store (Amazon EBS)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Elastic Compute Cloud (Amazon EC2)</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Elastic File System (Amazon EFS)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Simple Storage Service (Amazon S3)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Amazon Simple Storage Service Glacier (Amazon S3 Glacier)</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To start your disaster planning in detail, look at the data storage layer (postponing the discussion of database layer for the moment).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Your AWS Cloud storage can consists of a combination of block storage, file system storage, and object storage. Meanwhile, your organization might also use AWS services that connect the on-premises data center to the AWS Cloud.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In the next few slides, you will learn about high-level best practices for each of these three areas.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One service that you might not be familiar with is </a:t>
            </a:r>
            <a:r>
              <a:rPr lang="en-US" sz="1100" i="1" kern="1200" dirty="0">
                <a:solidFill>
                  <a:schemeClr val="tx1"/>
                </a:solidFill>
                <a:effectLst/>
                <a:latin typeface="+mn-lt"/>
                <a:ea typeface="+mn-ea"/>
                <a:cs typeface="+mn-cs"/>
              </a:rPr>
              <a:t>AWS DataSync</a:t>
            </a:r>
            <a:r>
              <a:rPr lang="en-US" sz="1100" kern="1200" dirty="0">
                <a:solidFill>
                  <a:schemeClr val="tx1"/>
                </a:solidFill>
                <a:effectLst/>
                <a:latin typeface="+mn-lt"/>
                <a:ea typeface="+mn-ea"/>
                <a:cs typeface="+mn-cs"/>
              </a:rPr>
              <a:t>. AWS DataSync provides movement of large amounts of data online between on-premises storage and Amazon S3, Amazon EFS, or Amazon FSx for Windows File Server. It supports scripted copy jobs and scheduled data transfers from on-premises Network File Systems (NFS) and Server Message Block (SMB) storage. It can also optionally use AWS Direct Connect links. </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034951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345885"/>
          </a:xfrm>
        </p:spPr>
        <p:txBody>
          <a:bodyPr/>
          <a:lstStyle/>
          <a:p>
            <a:r>
              <a:rPr lang="en-US" sz="1100" kern="1200" dirty="0">
                <a:solidFill>
                  <a:schemeClr val="tx1"/>
                </a:solidFill>
                <a:effectLst/>
                <a:latin typeface="+mn-lt"/>
                <a:ea typeface="+mn-ea"/>
                <a:cs typeface="+mn-cs"/>
              </a:rPr>
              <a:t>For many organizations, the bulk of their data that is stored on AWS is in Amazon S3, which provides object storage.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Recall that S3 buckets exist in a specific AWS Region. You choose the Region when you create the bucket. Amazon S3 provides 11 9s (99.999999999 percent) of durability for S3 Standard, S3 Standard-IA, S3 One Zone-IA, and Amazon S3 Glacier storage classes. Amazon S3 Standard, S3 Standard-IA, and Amazon S3 Glacier are all designed to sustain data if an entire Amazon S3 Availability Zone loss occurs. They provide this stability by automatically storing your objects across a minimum of three Availability Zones, each separated miles apart, across a </a:t>
            </a:r>
            <a:r>
              <a:rPr lang="en-US" sz="1100" i="1" kern="1200" dirty="0">
                <a:solidFill>
                  <a:schemeClr val="tx1"/>
                </a:solidFill>
                <a:effectLst/>
                <a:latin typeface="+mn-lt"/>
                <a:ea typeface="+mn-ea"/>
                <a:cs typeface="+mn-cs"/>
              </a:rPr>
              <a:t>single</a:t>
            </a:r>
            <a:r>
              <a:rPr lang="en-US" sz="1100" kern="1200" dirty="0">
                <a:solidFill>
                  <a:schemeClr val="tx1"/>
                </a:solidFill>
                <a:effectLst/>
                <a:latin typeface="+mn-lt"/>
                <a:ea typeface="+mn-ea"/>
                <a:cs typeface="+mn-cs"/>
              </a:rPr>
              <a:t> AWS Region.</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For critical applications and data scenarios where you want a higher level of data security, it is a best practice to configure S3 Cross-Region Replication. To enable the replication, you add a replication configuration to your </a:t>
            </a:r>
            <a:r>
              <a:rPr lang="en-US" sz="1100" i="1" kern="1200" dirty="0">
                <a:solidFill>
                  <a:schemeClr val="tx1"/>
                </a:solidFill>
                <a:effectLst/>
                <a:latin typeface="+mn-lt"/>
                <a:ea typeface="+mn-ea"/>
                <a:cs typeface="+mn-cs"/>
              </a:rPr>
              <a:t>source bucket</a:t>
            </a:r>
            <a:r>
              <a:rPr lang="en-US" sz="1100" kern="1200" dirty="0">
                <a:solidFill>
                  <a:schemeClr val="tx1"/>
                </a:solidFill>
                <a:effectLst/>
                <a:latin typeface="+mn-lt"/>
                <a:ea typeface="+mn-ea"/>
                <a:cs typeface="+mn-cs"/>
              </a:rPr>
              <a:t>. The minimum configuration must indicate the destination bucket where you want Amazon S3 to replicate all objects, or a subset of all objects. It must also include an AWS Identity and Access Management (IAM) role that grants Amazon S3 permissions to copy the objects to the destination bucket.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Copied objects retain their metadata. The </a:t>
            </a:r>
            <a:r>
              <a:rPr lang="en-US" sz="1100" i="1" kern="1200" dirty="0">
                <a:solidFill>
                  <a:schemeClr val="tx1"/>
                </a:solidFill>
                <a:effectLst/>
                <a:latin typeface="+mn-lt"/>
                <a:ea typeface="+mn-ea"/>
                <a:cs typeface="+mn-cs"/>
              </a:rPr>
              <a:t>destination bucket</a:t>
            </a:r>
            <a:r>
              <a:rPr lang="en-US" sz="1100" kern="1200" dirty="0">
                <a:solidFill>
                  <a:schemeClr val="tx1"/>
                </a:solidFill>
                <a:effectLst/>
                <a:latin typeface="+mn-lt"/>
                <a:ea typeface="+mn-ea"/>
                <a:cs typeface="+mn-cs"/>
              </a:rPr>
              <a:t> can belong to another storage class. For example, the contents of an S3 Standard bucket might be replicated to an Amazon S3 Glacier bucket. You can assign different ownership to the objects in the destination bucket. You can also use S3 Replication Time Control (S3 RTC) to replicate your data across different Regions in a predictable time frame. S3 RTC replicates four 9s (99.99 percent) of new objects stored in Amazon S3 within 15 minutes (backed by a service-level agreement). </a:t>
            </a:r>
          </a:p>
        </p:txBody>
      </p:sp>
    </p:spTree>
    <p:extLst>
      <p:ext uri="{BB962C8B-B14F-4D97-AF65-F5344CB8AC3E}">
        <p14:creationId xmlns:p14="http://schemas.microsoft.com/office/powerpoint/2010/main" val="10865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295650"/>
          </a:xfrm>
        </p:spPr>
        <p:txBody>
          <a:bodyPr/>
          <a:lstStyle/>
          <a:p>
            <a:r>
              <a:rPr lang="en-US" sz="1100" kern="1200" dirty="0">
                <a:solidFill>
                  <a:schemeClr val="tx1"/>
                </a:solidFill>
                <a:effectLst/>
                <a:latin typeface="+mn-lt"/>
                <a:ea typeface="+mn-ea"/>
                <a:cs typeface="+mn-cs"/>
              </a:rPr>
              <a:t>Regarding to block storage, you can back up the data that is on EBS volumes to Amazon S3 by taking point-in-time </a:t>
            </a:r>
            <a:r>
              <a:rPr lang="en-US" sz="1100" i="1" kern="1200" dirty="0">
                <a:solidFill>
                  <a:schemeClr val="tx1"/>
                </a:solidFill>
                <a:effectLst/>
                <a:latin typeface="+mn-lt"/>
                <a:ea typeface="+mn-ea"/>
                <a:cs typeface="+mn-cs"/>
              </a:rPr>
              <a:t>snapshots</a:t>
            </a:r>
            <a:r>
              <a:rPr lang="en-US" sz="1100" kern="1200" dirty="0">
                <a:solidFill>
                  <a:schemeClr val="tx1"/>
                </a:solidFill>
                <a:effectLst/>
                <a:latin typeface="+mn-lt"/>
                <a:ea typeface="+mn-ea"/>
                <a:cs typeface="+mn-cs"/>
              </a:rPr>
              <a:t>. Snapshots are </a:t>
            </a:r>
            <a:r>
              <a:rPr lang="en-US" sz="1100" i="1" kern="1200" dirty="0">
                <a:solidFill>
                  <a:schemeClr val="tx1"/>
                </a:solidFill>
                <a:effectLst/>
                <a:latin typeface="+mn-lt"/>
                <a:ea typeface="+mn-ea"/>
                <a:cs typeface="+mn-cs"/>
              </a:rPr>
              <a:t>incremental</a:t>
            </a:r>
            <a:r>
              <a:rPr lang="en-US" sz="1100" kern="1200" dirty="0">
                <a:solidFill>
                  <a:schemeClr val="tx1"/>
                </a:solidFill>
                <a:effectLst/>
                <a:latin typeface="+mn-lt"/>
                <a:ea typeface="+mn-ea"/>
                <a:cs typeface="+mn-cs"/>
              </a:rPr>
              <a:t> backups, which means that it saves only the blocks on the device that have changed since your most recent snapshot. This architecture minimizes the time that is required to create the snapshot, and it saves on storage costs by not duplicating data.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Each snapshot contains all the information that is needed to restore your data (from the moment when the snapshot was taken) to a new EBS volume. When you create an EBS volume that is based on a snapshot, the new volume begins as an exact replica of the original volume. This original volume was used to create the snapshot. The replicated volume loads data in the background so that you can begin to use it immediately. If you access data that has not been loaded yet, the volume immediately downloads the requested data from Amazon S3. Then, it continues to load the rest of the volume's data in the background.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Amazon EBS volumes provide off-instance storage that persists independently from the life of an instance, and is replicated across multiple servers in an Availability Zone. Volumes prevent the loss of data from the failure of any single component. After you create a snapshot, it finishes copying to Amazon S3 (when the snapshot status is completed). Then, you can copy it from one AWS Region to another, or within the same Region.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You can </a:t>
            </a:r>
            <a:r>
              <a:rPr lang="en-US" sz="1100" i="1" kern="1200" dirty="0">
                <a:solidFill>
                  <a:schemeClr val="tx1"/>
                </a:solidFill>
                <a:effectLst/>
                <a:latin typeface="+mn-lt"/>
                <a:ea typeface="+mn-ea"/>
                <a:cs typeface="+mn-cs"/>
              </a:rPr>
              <a:t>use Amazon Data Lifecycle Manager to automate</a:t>
            </a:r>
            <a:r>
              <a:rPr lang="en-US" sz="1100" kern="1200" dirty="0">
                <a:solidFill>
                  <a:schemeClr val="tx1"/>
                </a:solidFill>
                <a:effectLst/>
                <a:latin typeface="+mn-lt"/>
                <a:ea typeface="+mn-ea"/>
                <a:cs typeface="+mn-cs"/>
              </a:rPr>
              <a:t> the creation, retention, and deletion of snapshots that back up your EBS volumes. Automating snapshot management helps you to:</a:t>
            </a:r>
          </a:p>
          <a:p>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Protect valuable data by enforcing a regular backup schedule</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Retain backups as required by auditors or internal compliance</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Reduce storage costs by deleting outdated backups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You cannot create snapshots of EC2 instance store volumes. However, if you must back up data from an instance store, you can create a new EBS volume and format it. Then, mount the new volume to the EC2 instance guest OS and copy the data on your instance store volume to the EBS volume. Recall that </a:t>
            </a:r>
            <a:r>
              <a:rPr lang="en-US" sz="1100" i="1" kern="1200" dirty="0">
                <a:solidFill>
                  <a:schemeClr val="tx1"/>
                </a:solidFill>
                <a:effectLst/>
                <a:latin typeface="+mn-lt"/>
                <a:ea typeface="+mn-ea"/>
                <a:cs typeface="+mn-cs"/>
              </a:rPr>
              <a:t>instance store</a:t>
            </a:r>
            <a:r>
              <a:rPr lang="en-US" sz="1100" kern="1200" dirty="0">
                <a:solidFill>
                  <a:schemeClr val="tx1"/>
                </a:solidFill>
                <a:effectLst/>
                <a:latin typeface="+mn-lt"/>
                <a:ea typeface="+mn-ea"/>
                <a:cs typeface="+mn-cs"/>
              </a:rPr>
              <a:t> volumes provide temporary block-level storage that works well for information that changes frequently, such as buffers, caches, and scratch data. You might find that you must back up data from an instance store. If so, you might want to rethink why you are storing that data on an instance store volume in the first place.</a:t>
            </a:r>
          </a:p>
        </p:txBody>
      </p:sp>
    </p:spTree>
    <p:extLst>
      <p:ext uri="{BB962C8B-B14F-4D97-AF65-F5344CB8AC3E}">
        <p14:creationId xmlns:p14="http://schemas.microsoft.com/office/powerpoint/2010/main" val="4233716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27256"/>
          </a:xfrm>
        </p:spPr>
        <p:txBody>
          <a:bodyPr/>
          <a:lstStyle/>
          <a:p>
            <a:r>
              <a:rPr lang="en-US" sz="1100" kern="1200" dirty="0">
                <a:solidFill>
                  <a:schemeClr val="tx1"/>
                </a:solidFill>
                <a:effectLst/>
                <a:latin typeface="+mn-lt"/>
                <a:ea typeface="+mn-ea"/>
                <a:cs typeface="+mn-cs"/>
              </a:rPr>
              <a:t>It is also a best practice to replicate your file storage. </a:t>
            </a:r>
          </a:p>
          <a:p>
            <a:r>
              <a:rPr lang="en-US" sz="1100" i="1"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100" i="1" kern="1200" dirty="0">
                <a:solidFill>
                  <a:schemeClr val="tx1"/>
                </a:solidFill>
                <a:effectLst/>
                <a:latin typeface="+mn-lt"/>
                <a:ea typeface="+mn-ea"/>
                <a:cs typeface="+mn-cs"/>
              </a:rPr>
              <a:t>AWS DataSync </a:t>
            </a:r>
            <a:r>
              <a:rPr lang="en-US" sz="1100" kern="1200" dirty="0">
                <a:solidFill>
                  <a:schemeClr val="tx1"/>
                </a:solidFill>
                <a:effectLst/>
                <a:latin typeface="+mn-lt"/>
                <a:ea typeface="+mn-ea"/>
                <a:cs typeface="+mn-cs"/>
              </a:rPr>
              <a:t>makes data move faster between two EFS or Amazon FSx Windows File Server file systems, or between on-premises storage and AWS file storage. You can use DataSync to transfer datasets over DX or the internet. Use the service for one-time data migrations or ongoing workflows for data protection and recovery.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You can learn more about how to use </a:t>
            </a:r>
            <a:r>
              <a:rPr lang="en-US" sz="1100" i="1" kern="1200" dirty="0">
                <a:solidFill>
                  <a:schemeClr val="tx1"/>
                </a:solidFill>
                <a:effectLst/>
                <a:latin typeface="+mn-lt"/>
                <a:ea typeface="+mn-ea"/>
                <a:cs typeface="+mn-cs"/>
              </a:rPr>
              <a:t>AWS Backup </a:t>
            </a:r>
            <a:r>
              <a:rPr lang="en-US" sz="1100" kern="1200" dirty="0">
                <a:solidFill>
                  <a:schemeClr val="tx1"/>
                </a:solidFill>
                <a:effectLst/>
                <a:latin typeface="+mn-lt"/>
                <a:ea typeface="+mn-ea"/>
                <a:cs typeface="+mn-cs"/>
              </a:rPr>
              <a:t>to manage EBS volume backups and to automate backups of EFS file systems. See the </a:t>
            </a:r>
            <a:r>
              <a:rPr lang="en-US" sz="1100" u="sng" kern="1200" dirty="0">
                <a:solidFill>
                  <a:schemeClr val="tx1"/>
                </a:solidFill>
                <a:effectLst/>
                <a:latin typeface="+mn-lt"/>
                <a:ea typeface="+mn-ea"/>
                <a:cs typeface="+mn-cs"/>
                <a:hlinkClick r:id="rId3"/>
              </a:rPr>
              <a:t>Scheduling automated backups using Amazon EFS and AWS Backup</a:t>
            </a:r>
            <a:r>
              <a:rPr lang="en-US" sz="1100" kern="1200" dirty="0">
                <a:solidFill>
                  <a:schemeClr val="tx1"/>
                </a:solidFill>
                <a:effectLst/>
                <a:latin typeface="+mn-lt"/>
                <a:ea typeface="+mn-ea"/>
                <a:cs typeface="+mn-cs"/>
              </a:rPr>
              <a:t> blog for details.</a:t>
            </a:r>
          </a:p>
          <a:p>
            <a:r>
              <a:rPr lang="en-US" sz="1100" i="1"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100" i="1" kern="1200" dirty="0">
                <a:solidFill>
                  <a:schemeClr val="tx1"/>
                </a:solidFill>
                <a:effectLst/>
                <a:latin typeface="+mn-lt"/>
                <a:ea typeface="+mn-ea"/>
                <a:cs typeface="+mn-cs"/>
              </a:rPr>
              <a:t>FSx for Windows File Server </a:t>
            </a:r>
            <a:r>
              <a:rPr lang="en-US" sz="1100" i="0" kern="1200" dirty="0">
                <a:solidFill>
                  <a:schemeClr val="tx1"/>
                </a:solidFill>
                <a:effectLst/>
                <a:latin typeface="+mn-lt"/>
                <a:ea typeface="+mn-ea"/>
                <a:cs typeface="+mn-cs"/>
              </a:rPr>
              <a:t>takes</a:t>
            </a:r>
            <a:r>
              <a:rPr lang="en-US" sz="1100" kern="1200" dirty="0">
                <a:solidFill>
                  <a:schemeClr val="tx1"/>
                </a:solidFill>
                <a:effectLst/>
                <a:latin typeface="+mn-lt"/>
                <a:ea typeface="+mn-ea"/>
                <a:cs typeface="+mn-cs"/>
              </a:rPr>
              <a:t> daily automatic backups of your file systems, and it enables you to take more backups at any point. Amazon FSx stores the backups in Amazon S3. The daily backup window is a 30-minute window that you specify when you create a file system. The daily backup retention period that is specified for your file system determines the number of days that your daily automatic backups are kept. (This number is 7 days by default.)</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Like most Amazon S3 storage classes replicate data across Availability Zones, so do Amazon EFS and FSx for Windows File Server file systems. Your disaster recovery requirements might specify that you need a multi-region recovery solution. In that case, it is a best practice to replicate your Amazon EFS and FSx for Windows File Server file systems to a second Region. You can use AWS DataSync to get this replication. To simplify file transfer between two EFS file systems by using DataSync, you can use the </a:t>
            </a:r>
            <a:r>
              <a:rPr lang="en-US" sz="1100" u="sng" kern="1200" dirty="0">
                <a:solidFill>
                  <a:schemeClr val="tx1"/>
                </a:solidFill>
                <a:effectLst/>
                <a:latin typeface="+mn-lt"/>
                <a:ea typeface="+mn-ea"/>
                <a:cs typeface="+mn-cs"/>
                <a:hlinkClick r:id="rId4"/>
              </a:rPr>
              <a:t>AWS DataSync In-Cloud QuickStart and Scheduler</a:t>
            </a:r>
            <a:r>
              <a:rPr lang="en-US" sz="1100" u="sng"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a:p>
            <a:endParaRPr lang="en-US" sz="11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72406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a:solidFill>
                  <a:schemeClr val="tx1"/>
                </a:solidFill>
                <a:effectLst/>
                <a:ea typeface="+mn-ea"/>
                <a:cs typeface="+mn-cs"/>
              </a:rPr>
              <a:t>In the context of DR, it’s critical that you can rapidly create virtual machines that you control. By launching instances in separate Availability Zones, you can protect your applications from the failure of a single location. </a:t>
            </a:r>
          </a:p>
          <a:p>
            <a:r>
              <a:rPr lang="en-US" kern="1200" dirty="0">
                <a:solidFill>
                  <a:schemeClr val="tx1"/>
                </a:solidFill>
                <a:effectLst/>
                <a:ea typeface="+mn-ea"/>
                <a:cs typeface="+mn-cs"/>
              </a:rPr>
              <a:t> </a:t>
            </a:r>
          </a:p>
          <a:p>
            <a:r>
              <a:rPr lang="en-US" sz="1100" kern="1200" dirty="0">
                <a:solidFill>
                  <a:schemeClr val="tx1"/>
                </a:solidFill>
                <a:effectLst/>
                <a:ea typeface="+mn-ea"/>
                <a:cs typeface="+mn-cs"/>
              </a:rPr>
              <a:t>You can arrange for automatic recovery of an EC2 instance when a system status check of the underlying hardware fails. The instance is rebooted (on new hardware, if necessary)—but it retains its instance ID, IP addresses, EBS volume attachments, and other configuration details. For a complete recovery, make sure that the instance is configured to automatically start up any services or applications as part of its initialization process.</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Amazon Machine Images (AMIs) are preconfigured with operating systems, and some preconfigured AMIs might also include application stacks. You can also configure your own custom AMIs. In the context of DR, AWS recommends that you configure and identify your own AMIs so that they launch as part of your recovery procedure. Such AMIs should be preconfigured with your operating system of choice, in addition to the appropriate pieces of the application stack. </a:t>
            </a:r>
          </a:p>
          <a:p>
            <a:endParaRPr lang="en-US" dirty="0"/>
          </a:p>
        </p:txBody>
      </p:sp>
    </p:spTree>
    <p:extLst>
      <p:ext uri="{BB962C8B-B14F-4D97-AF65-F5344CB8AC3E}">
        <p14:creationId xmlns:p14="http://schemas.microsoft.com/office/powerpoint/2010/main" val="1191446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63233"/>
          </a:xfrm>
        </p:spPr>
        <p:txBody>
          <a:bodyPr/>
          <a:lstStyle/>
          <a:p>
            <a:r>
              <a:rPr lang="en-US" sz="1100" kern="1200" dirty="0">
                <a:solidFill>
                  <a:schemeClr val="tx1"/>
                </a:solidFill>
                <a:effectLst/>
                <a:latin typeface="+mn-lt"/>
                <a:ea typeface="+mn-ea"/>
                <a:cs typeface="+mn-cs"/>
              </a:rPr>
              <a:t>For disaster recovery of compute resources, you will probably want to use the Amazon EC2 snapshot capability. Snapshots can be performed manually, or they can be scheduled.</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Although you can create system or instance-level system backups, extensive use of this approach increases your storage costs. A better approach is to configure an automated rebuild process, where your source code is stored in a repository.</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You might want to replicate Amazon S3 across Regions, and you probably also want to replicate your most critical AMIs and snapshots across Regions.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Finally, consider architecting your use of compute resources to store essential data off of the instances. As you see in the example, your data can be stored in an S3 bucket. When you must do data processing, you can launch one or more EC2 instances from a custom AMI that is preconfigured with application software. As soon as the instance is started, it can pull the needed data from the S3 bucket and process the data. Then, it can write the output data back to Amazon S3 (perhaps to another S3 bucket). After the instance completes its compute tasks, the instance can be terminated. Such an architecture—when it can still meet your business needs—makes it easier to design your disaster recovery strategy. It also can save on costs, because servers that are not in constant use can be terminated and then later re-created when needed.</a:t>
            </a:r>
          </a:p>
        </p:txBody>
      </p:sp>
    </p:spTree>
    <p:extLst>
      <p:ext uri="{BB962C8B-B14F-4D97-AF65-F5344CB8AC3E}">
        <p14:creationId xmlns:p14="http://schemas.microsoft.com/office/powerpoint/2010/main" val="4142976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63233"/>
          </a:xfrm>
        </p:spPr>
        <p:txBody>
          <a:bodyPr/>
          <a:lstStyle/>
          <a:p>
            <a:r>
              <a:rPr lang="en-US" sz="1100" kern="1200" dirty="0">
                <a:solidFill>
                  <a:schemeClr val="tx1"/>
                </a:solidFill>
                <a:effectLst/>
                <a:latin typeface="+mn-lt"/>
                <a:ea typeface="+mn-ea"/>
                <a:cs typeface="+mn-cs"/>
              </a:rPr>
              <a:t>When you work to recover from a disaster, it’s likely that you must modify network settings to fail your system over to another site. AWS offers several services and features that enable you to manage and modify network settings, a few of which are highlighted next.</a:t>
            </a:r>
          </a:p>
          <a:p>
            <a:r>
              <a:rPr lang="en-US" sz="1100" kern="1200" dirty="0">
                <a:solidFill>
                  <a:schemeClr val="tx1"/>
                </a:solidFill>
                <a:effectLst/>
                <a:latin typeface="+mn-lt"/>
                <a:ea typeface="+mn-ea"/>
                <a:cs typeface="+mn-cs"/>
              </a:rPr>
              <a:t> </a:t>
            </a:r>
          </a:p>
          <a:p>
            <a:r>
              <a:rPr lang="en-US" sz="1100" i="1" kern="1200" dirty="0">
                <a:solidFill>
                  <a:schemeClr val="tx1"/>
                </a:solidFill>
                <a:effectLst/>
                <a:latin typeface="+mn-lt"/>
                <a:ea typeface="+mn-ea"/>
                <a:cs typeface="+mn-cs"/>
              </a:rPr>
              <a:t>Amazon Route 53 </a:t>
            </a:r>
            <a:r>
              <a:rPr lang="en-US" sz="1100" kern="1200" dirty="0">
                <a:solidFill>
                  <a:schemeClr val="tx1"/>
                </a:solidFill>
                <a:effectLst/>
                <a:latin typeface="+mn-lt"/>
                <a:ea typeface="+mn-ea"/>
                <a:cs typeface="+mn-cs"/>
              </a:rPr>
              <a:t>provides load balancing and network routing capabilities that enable you to distribute network traffic. It also provides the ability to fail over between multiple endpoints and even to a static website that is hosted in Amazon S3.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a:t>
            </a:r>
            <a:r>
              <a:rPr lang="en-US" sz="1100" i="1" kern="1200" dirty="0">
                <a:solidFill>
                  <a:schemeClr val="tx1"/>
                </a:solidFill>
                <a:effectLst/>
                <a:latin typeface="+mn-lt"/>
                <a:ea typeface="+mn-ea"/>
                <a:cs typeface="+mn-cs"/>
              </a:rPr>
              <a:t>Elastic Load Balancing </a:t>
            </a:r>
            <a:r>
              <a:rPr lang="en-US" sz="1100" kern="1200" dirty="0">
                <a:solidFill>
                  <a:schemeClr val="tx1"/>
                </a:solidFill>
                <a:effectLst/>
                <a:latin typeface="+mn-lt"/>
                <a:ea typeface="+mn-ea"/>
                <a:cs typeface="+mn-cs"/>
              </a:rPr>
              <a:t>service automatically distributes incoming application traffic across multiple EC2 instances. It enables you to achieve fault tolerance in your applications by providing the load-balancing capacity that is needed in response to incoming application traffic. You can pre-allocate a load balancer so that its Domain Name System (DNS) name is already known, which can simplify execution of your DR plan.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You can use </a:t>
            </a:r>
            <a:r>
              <a:rPr lang="en-US" sz="1100" i="1" kern="1200" dirty="0">
                <a:solidFill>
                  <a:schemeClr val="tx1"/>
                </a:solidFill>
                <a:effectLst/>
                <a:latin typeface="+mn-lt"/>
                <a:ea typeface="+mn-ea"/>
                <a:cs typeface="+mn-cs"/>
              </a:rPr>
              <a:t>Amazon Virtual Private Cloud (Amazon VPC) </a:t>
            </a:r>
            <a:r>
              <a:rPr lang="en-US" sz="1100" kern="1200" dirty="0">
                <a:solidFill>
                  <a:schemeClr val="tx1"/>
                </a:solidFill>
                <a:effectLst/>
                <a:latin typeface="+mn-lt"/>
                <a:ea typeface="+mn-ea"/>
                <a:cs typeface="+mn-cs"/>
              </a:rPr>
              <a:t>to extend an existing on-premises network topology to the cloud. This extension can be especially appropriate when you recover enterprise applications that might be hosted on an internal network.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Finally, </a:t>
            </a:r>
            <a:r>
              <a:rPr lang="en-US" sz="1100" i="1" kern="1200" dirty="0">
                <a:solidFill>
                  <a:schemeClr val="tx1"/>
                </a:solidFill>
                <a:effectLst/>
                <a:latin typeface="+mn-lt"/>
                <a:ea typeface="+mn-ea"/>
                <a:cs typeface="+mn-cs"/>
              </a:rPr>
              <a:t>AWS Direct Connect </a:t>
            </a:r>
            <a:r>
              <a:rPr lang="en-US" sz="1100" kern="1200" dirty="0">
                <a:solidFill>
                  <a:schemeClr val="tx1"/>
                </a:solidFill>
                <a:effectLst/>
                <a:latin typeface="+mn-lt"/>
                <a:ea typeface="+mn-ea"/>
                <a:cs typeface="+mn-cs"/>
              </a:rPr>
              <a:t>simplifies the setup of a dedicated network connection from an on-premises data center to AWS. Using DX can reduce network costs, increase bandwidth throughput, and provide a more consistent network experience than internet-based connections. </a:t>
            </a:r>
          </a:p>
        </p:txBody>
      </p:sp>
    </p:spTree>
    <p:extLst>
      <p:ext uri="{BB962C8B-B14F-4D97-AF65-F5344CB8AC3E}">
        <p14:creationId xmlns:p14="http://schemas.microsoft.com/office/powerpoint/2010/main" val="4084547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63233"/>
          </a:xfrm>
        </p:spPr>
        <p:txBody>
          <a:bodyPr/>
          <a:lstStyle/>
          <a:p>
            <a:r>
              <a:rPr lang="en-US" sz="1100" kern="1200" dirty="0">
                <a:solidFill>
                  <a:schemeClr val="tx1"/>
                </a:solidFill>
                <a:effectLst/>
                <a:ea typeface="+mn-ea"/>
                <a:cs typeface="+mn-cs"/>
              </a:rPr>
              <a:t>AWS provides many database services. Some key features of Amazon RDS and Amazon </a:t>
            </a:r>
            <a:r>
              <a:rPr lang="en-US" sz="1100" kern="1200" dirty="0" err="1">
                <a:solidFill>
                  <a:schemeClr val="tx1"/>
                </a:solidFill>
                <a:effectLst/>
                <a:ea typeface="+mn-ea"/>
                <a:cs typeface="+mn-cs"/>
              </a:rPr>
              <a:t>DynamoDB</a:t>
            </a:r>
            <a:r>
              <a:rPr lang="en-US" sz="1100" kern="1200" dirty="0">
                <a:solidFill>
                  <a:schemeClr val="tx1"/>
                </a:solidFill>
                <a:effectLst/>
                <a:ea typeface="+mn-ea"/>
                <a:cs typeface="+mn-cs"/>
              </a:rPr>
              <a:t> that are relevant to disaster recovery scenarios are explained next. </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Consider using </a:t>
            </a:r>
            <a:r>
              <a:rPr lang="en-US" sz="1100" i="1" kern="1200" dirty="0">
                <a:solidFill>
                  <a:schemeClr val="tx1"/>
                </a:solidFill>
                <a:effectLst/>
                <a:ea typeface="+mn-ea"/>
                <a:cs typeface="+mn-cs"/>
              </a:rPr>
              <a:t>Amazon RDS </a:t>
            </a:r>
            <a:r>
              <a:rPr lang="en-US" sz="1100" kern="1200" dirty="0">
                <a:solidFill>
                  <a:schemeClr val="tx1"/>
                </a:solidFill>
                <a:effectLst/>
                <a:ea typeface="+mn-ea"/>
                <a:cs typeface="+mn-cs"/>
              </a:rPr>
              <a:t>in the DR </a:t>
            </a:r>
            <a:r>
              <a:rPr lang="en-US" sz="1100" i="1" kern="1200" dirty="0">
                <a:solidFill>
                  <a:schemeClr val="tx1"/>
                </a:solidFill>
                <a:effectLst/>
                <a:ea typeface="+mn-ea"/>
                <a:cs typeface="+mn-cs"/>
              </a:rPr>
              <a:t>preparation phase</a:t>
            </a:r>
            <a:r>
              <a:rPr lang="en-US" sz="1100" kern="1200" dirty="0">
                <a:solidFill>
                  <a:schemeClr val="tx1"/>
                </a:solidFill>
                <a:effectLst/>
                <a:ea typeface="+mn-ea"/>
                <a:cs typeface="+mn-cs"/>
              </a:rPr>
              <a:t> to store a copy of your critical data in a database that is already running. Then, use Amazon RDS in the DR </a:t>
            </a:r>
            <a:r>
              <a:rPr lang="en-US" sz="1100" i="1" kern="1200" dirty="0">
                <a:solidFill>
                  <a:schemeClr val="tx1"/>
                </a:solidFill>
                <a:effectLst/>
                <a:ea typeface="+mn-ea"/>
                <a:cs typeface="+mn-cs"/>
              </a:rPr>
              <a:t>recovery phase</a:t>
            </a:r>
            <a:r>
              <a:rPr lang="en-US" sz="1100" kern="1200" dirty="0">
                <a:solidFill>
                  <a:schemeClr val="tx1"/>
                </a:solidFill>
                <a:effectLst/>
                <a:ea typeface="+mn-ea"/>
                <a:cs typeface="+mn-cs"/>
              </a:rPr>
              <a:t> to run your production database. </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If you implement a multi-region DR plan, Amazon RDS gives you the ability to store snapshot data that was captured from one Region to another Region. You can share a manual snapshot with up to 20 other AWS accounts. </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Combining read replicas with Multi-AZ deployments enables you to build a resilient disaster recovery strategy and simplify your database engine upgrade process. By using Amazon RDS read replicas, you can create one or more read-only copies of your database instance. You can create these copies within the same AWS Region, or in a different AWS Region. Updates to the source database are then asynchronously copied to your read replicas. Read replicas can be promoted to become a standalone database instance, when needed. </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Use </a:t>
            </a:r>
            <a:r>
              <a:rPr lang="en-US" sz="1100" i="1" kern="1200" dirty="0">
                <a:solidFill>
                  <a:schemeClr val="tx1"/>
                </a:solidFill>
                <a:effectLst/>
                <a:ea typeface="+mn-ea"/>
                <a:cs typeface="+mn-cs"/>
              </a:rPr>
              <a:t>Amazon </a:t>
            </a:r>
            <a:r>
              <a:rPr lang="en-US" sz="1100" i="1" kern="1200" dirty="0" err="1">
                <a:solidFill>
                  <a:schemeClr val="tx1"/>
                </a:solidFill>
                <a:effectLst/>
                <a:ea typeface="+mn-ea"/>
                <a:cs typeface="+mn-cs"/>
              </a:rPr>
              <a:t>DynamoDB</a:t>
            </a:r>
            <a:r>
              <a:rPr lang="en-US" sz="1100" i="1" kern="1200" dirty="0">
                <a:solidFill>
                  <a:schemeClr val="tx1"/>
                </a:solidFill>
                <a:effectLst/>
                <a:ea typeface="+mn-ea"/>
                <a:cs typeface="+mn-cs"/>
              </a:rPr>
              <a:t> </a:t>
            </a:r>
            <a:r>
              <a:rPr lang="en-US" sz="1100" kern="1200" dirty="0">
                <a:solidFill>
                  <a:schemeClr val="tx1"/>
                </a:solidFill>
                <a:effectLst/>
                <a:ea typeface="+mn-ea"/>
                <a:cs typeface="+mn-cs"/>
              </a:rPr>
              <a:t>in the preparation phase to copy data to </a:t>
            </a:r>
            <a:r>
              <a:rPr lang="en-US" sz="1100" kern="1200" dirty="0" err="1">
                <a:solidFill>
                  <a:schemeClr val="tx1"/>
                </a:solidFill>
                <a:effectLst/>
                <a:ea typeface="+mn-ea"/>
                <a:cs typeface="+mn-cs"/>
              </a:rPr>
              <a:t>DynamoDB</a:t>
            </a:r>
            <a:r>
              <a:rPr lang="en-US" sz="1100" kern="1200" dirty="0">
                <a:solidFill>
                  <a:schemeClr val="tx1"/>
                </a:solidFill>
                <a:effectLst/>
                <a:ea typeface="+mn-ea"/>
                <a:cs typeface="+mn-cs"/>
              </a:rPr>
              <a:t> in another Region or to Amazon S3. During the recovery phase of DR, you can scale up in minutes. </a:t>
            </a:r>
            <a:r>
              <a:rPr lang="en-US" sz="1100" kern="1200" dirty="0" err="1">
                <a:solidFill>
                  <a:schemeClr val="tx1"/>
                </a:solidFill>
                <a:effectLst/>
                <a:ea typeface="+mn-ea"/>
                <a:cs typeface="+mn-cs"/>
              </a:rPr>
              <a:t>DynamoDB</a:t>
            </a:r>
            <a:r>
              <a:rPr lang="en-US" sz="1100" kern="1200" dirty="0">
                <a:solidFill>
                  <a:schemeClr val="tx1"/>
                </a:solidFill>
                <a:effectLst/>
                <a:ea typeface="+mn-ea"/>
                <a:cs typeface="+mn-cs"/>
              </a:rPr>
              <a:t> global tables replicate your </a:t>
            </a:r>
            <a:r>
              <a:rPr lang="en-US" sz="1100" kern="1200" dirty="0" err="1">
                <a:solidFill>
                  <a:schemeClr val="tx1"/>
                </a:solidFill>
                <a:effectLst/>
                <a:ea typeface="+mn-ea"/>
                <a:cs typeface="+mn-cs"/>
              </a:rPr>
              <a:t>DynamoDB</a:t>
            </a:r>
            <a:r>
              <a:rPr lang="en-US" sz="1100" kern="1200" dirty="0">
                <a:solidFill>
                  <a:schemeClr val="tx1"/>
                </a:solidFill>
                <a:effectLst/>
                <a:ea typeface="+mn-ea"/>
                <a:cs typeface="+mn-cs"/>
              </a:rPr>
              <a:t> tables automatically across your choice of AWS Regions. They resolve update conflicts and enable your applications to stay highly available, even in the unlikely event that an entire Region is isolated or affected by degradation.</a:t>
            </a:r>
            <a:endParaRPr lang="en-US" sz="1100" b="0" i="0" kern="1200" dirty="0">
              <a:solidFill>
                <a:schemeClr val="tx1"/>
              </a:solidFill>
              <a:effectLst/>
              <a:ea typeface="+mn-ea"/>
              <a:cs typeface="+mn-cs"/>
            </a:endParaRP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18822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73431"/>
          </a:xfrm>
        </p:spPr>
        <p:txBody>
          <a:bodyPr/>
          <a:lstStyle/>
          <a:p>
            <a:r>
              <a:rPr lang="en-US" sz="1100" kern="1200" dirty="0">
                <a:solidFill>
                  <a:schemeClr val="tx1"/>
                </a:solidFill>
                <a:effectLst/>
                <a:latin typeface="+mn-lt"/>
                <a:ea typeface="+mn-ea"/>
                <a:cs typeface="+mn-cs"/>
              </a:rPr>
              <a:t>When you use automation services, you can quickly replicate or redeploy environments. </a:t>
            </a:r>
          </a:p>
          <a:p>
            <a:r>
              <a:rPr lang="en-US" sz="1100" kern="1200" dirty="0">
                <a:solidFill>
                  <a:schemeClr val="tx1"/>
                </a:solidFill>
                <a:effectLst/>
                <a:latin typeface="+mn-lt"/>
                <a:ea typeface="+mn-ea"/>
                <a:cs typeface="+mn-cs"/>
              </a:rPr>
              <a:t> </a:t>
            </a:r>
          </a:p>
          <a:p>
            <a:r>
              <a:rPr lang="en-US" sz="1100" i="1" kern="1200" dirty="0">
                <a:solidFill>
                  <a:schemeClr val="tx1"/>
                </a:solidFill>
                <a:effectLst/>
                <a:latin typeface="+mn-lt"/>
                <a:ea typeface="+mn-ea"/>
                <a:cs typeface="+mn-cs"/>
              </a:rPr>
              <a:t>AWS CloudFormation </a:t>
            </a:r>
            <a:r>
              <a:rPr lang="en-US" sz="1100" kern="1200" dirty="0">
                <a:solidFill>
                  <a:schemeClr val="tx1"/>
                </a:solidFill>
                <a:effectLst/>
                <a:latin typeface="+mn-lt"/>
                <a:ea typeface="+mn-ea"/>
                <a:cs typeface="+mn-cs"/>
              </a:rPr>
              <a:t>enables you to model and deploy your entire infrastructure in a text file. This template can become the single source of truth for your infrastructure. When you use AWS CloudFormation to manage your entire infrastructure, it also becomes a powerful tool in your disaster recovery planning toolkit. It enables you to duplicate complex production environments in minutes, for example, to a new Region or a new VPC.</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AWS CloudFormation provisions your resources in a repeatable manner, which enables you to build and rebuild your infrastructure and applications. You are not required to perform manual actions or write custom scripts.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If you use </a:t>
            </a:r>
            <a:r>
              <a:rPr lang="en-US" sz="1100" i="1" kern="1200" dirty="0">
                <a:solidFill>
                  <a:schemeClr val="tx1"/>
                </a:solidFill>
                <a:effectLst/>
                <a:latin typeface="+mn-lt"/>
                <a:ea typeface="+mn-ea"/>
                <a:cs typeface="+mn-cs"/>
              </a:rPr>
              <a:t>AWS Elastic Beanstalk </a:t>
            </a:r>
            <a:r>
              <a:rPr lang="en-US" sz="1100" kern="1200" dirty="0">
                <a:solidFill>
                  <a:schemeClr val="tx1"/>
                </a:solidFill>
                <a:effectLst/>
                <a:latin typeface="+mn-lt"/>
                <a:ea typeface="+mn-ea"/>
                <a:cs typeface="+mn-cs"/>
              </a:rPr>
              <a:t>to host your applications, you can upload an updated application source bundle and deploy it to your AWS Elastic Beanstalk environment. Alternatively, you can redeploy a previously uploaded version of an application. You can also deploy a previously uploaded version of your application to any of its environments.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Finally, </a:t>
            </a:r>
            <a:r>
              <a:rPr lang="en-US" sz="1100" i="1" kern="1200" dirty="0">
                <a:solidFill>
                  <a:schemeClr val="tx1"/>
                </a:solidFill>
                <a:effectLst/>
                <a:latin typeface="+mn-lt"/>
                <a:ea typeface="+mn-ea"/>
                <a:cs typeface="+mn-cs"/>
              </a:rPr>
              <a:t>AWS OpsWorks </a:t>
            </a:r>
            <a:r>
              <a:rPr lang="en-US" sz="1100" kern="1200" dirty="0">
                <a:solidFill>
                  <a:schemeClr val="tx1"/>
                </a:solidFill>
                <a:effectLst/>
                <a:latin typeface="+mn-lt"/>
                <a:ea typeface="+mn-ea"/>
                <a:cs typeface="+mn-cs"/>
              </a:rPr>
              <a:t>is an application management service that makes it easy to deploy and operate applications of all types and sizes. You can define your environment as a series of layers, and configure each layer as a tier of your application. AWS OpsWorks has automatic host replacement, so if you have an instance failure, it is automatically replaced. You can use AWS OpsWorks in the DR </a:t>
            </a:r>
            <a:r>
              <a:rPr lang="en-US" sz="1100" i="1" kern="1200" dirty="0">
                <a:solidFill>
                  <a:schemeClr val="tx1"/>
                </a:solidFill>
                <a:effectLst/>
                <a:latin typeface="+mn-lt"/>
                <a:ea typeface="+mn-ea"/>
                <a:cs typeface="+mn-cs"/>
              </a:rPr>
              <a:t>preparation phase</a:t>
            </a:r>
            <a:r>
              <a:rPr lang="en-US" sz="1100" kern="1200" dirty="0">
                <a:solidFill>
                  <a:schemeClr val="tx1"/>
                </a:solidFill>
                <a:effectLst/>
                <a:latin typeface="+mn-lt"/>
                <a:ea typeface="+mn-ea"/>
                <a:cs typeface="+mn-cs"/>
              </a:rPr>
              <a:t> to template your environment and combine it with AWS CloudFormation in the DR recovery phase. </a:t>
            </a:r>
          </a:p>
        </p:txBody>
      </p:sp>
    </p:spTree>
    <p:extLst>
      <p:ext uri="{BB962C8B-B14F-4D97-AF65-F5344CB8AC3E}">
        <p14:creationId xmlns:p14="http://schemas.microsoft.com/office/powerpoint/2010/main" val="3673629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73431"/>
          </a:xfrm>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89742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3342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372389"/>
          </a:xfrm>
        </p:spPr>
        <p:txBody>
          <a:bodyPr/>
          <a:lstStyle/>
          <a:p>
            <a:r>
              <a:rPr lang="en-US" sz="1100" kern="1200" dirty="0">
                <a:solidFill>
                  <a:schemeClr val="tx1"/>
                </a:solidFill>
                <a:effectLst/>
                <a:latin typeface="+mn-lt"/>
                <a:ea typeface="+mn-ea"/>
                <a:cs typeface="+mn-cs"/>
              </a:rPr>
              <a:t>The first disaster recovery approach is the </a:t>
            </a:r>
            <a:r>
              <a:rPr lang="en-US" sz="1100" i="1" kern="1200" dirty="0">
                <a:solidFill>
                  <a:schemeClr val="tx1"/>
                </a:solidFill>
                <a:effectLst/>
                <a:latin typeface="+mn-lt"/>
                <a:ea typeface="+mn-ea"/>
                <a:cs typeface="+mn-cs"/>
              </a:rPr>
              <a:t>backup and restore pattern</a:t>
            </a:r>
            <a:r>
              <a:rPr lang="en-US" sz="1100" kern="1200" dirty="0">
                <a:solidFill>
                  <a:schemeClr val="tx1"/>
                </a:solidFill>
                <a:effectLst/>
                <a:latin typeface="+mn-lt"/>
                <a:ea typeface="+mn-ea"/>
                <a:cs typeface="+mn-cs"/>
              </a:rPr>
              <a:t>.</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In most traditional environments, data is backed up to tape and sent offsite regularly. If you use this method, it can take a long time to restore your system when a disaster occurs.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Amazon S3 provides a more easily accessible destination for backup data that might be needed quickly to perform a restore. Transferring data to and from Amazon S3 is typically done through the network, and is therefore accessible from any location.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In the example backup scenario, data is copied from the on-premises data center to Amazon S3. AWS DataSync or Amazon S3 Transfer Acceleration can optionally be used as part of this configuration to automate or increase the speed of data transfer. Then, an S3 lifecycle configuration that is applied to the bucket later moves the backup data to less-expensive Amazon S3 storage classes. The backup data moves to Amazon S3 Glacier or Amazon S3 Standard-IA, which saves on cost as the data ages and is not frequently accessed.</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In the example restore scenario, the on-premises data might be temporarily or permanently lost. Then, the backup data can be downloaded from Amazon S3 back to the on-premises servers.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If your corporate data center remains offline, you can further ensure the ability to restore your data to your servers. You can have Amazon EC2 servers that are ready to go in a VPC in your designated disaster recovery Region. This Region can connect to the S3 bucket that contains your backup application data. It can read that data, and perhaps temporarily host your applications while you work to restore your data center.</a:t>
            </a:r>
          </a:p>
        </p:txBody>
      </p:sp>
    </p:spTree>
    <p:extLst>
      <p:ext uri="{BB962C8B-B14F-4D97-AF65-F5344CB8AC3E}">
        <p14:creationId xmlns:p14="http://schemas.microsoft.com/office/powerpoint/2010/main" val="4060044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324350"/>
          </a:xfrm>
        </p:spPr>
        <p:txBody>
          <a:bodyPr/>
          <a:lstStyle/>
          <a:p>
            <a:r>
              <a:rPr lang="en-US" sz="1100" kern="1200" dirty="0">
                <a:solidFill>
                  <a:schemeClr val="tx1"/>
                </a:solidFill>
                <a:effectLst/>
                <a:latin typeface="+mn-lt"/>
                <a:ea typeface="+mn-ea"/>
                <a:cs typeface="+mn-cs"/>
              </a:rPr>
              <a:t>As part of the backup and restore pattern, you might find that it makes sense to use AWS Storage Gateway.</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AWS Storage Gateway is a hybrid storage service that enables your on-premises applications to use AWS Cloud storage. You can use the service for backup and archiving, disaster recovery, cloud data processing, storage tiering, and migration.</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Your applications connect to the service through a virtual machine or hardware gateway appliance by using standard storage protocols. These protocols include NFS, SMB, Virtual Tape Library (VTL), and Internet Small Computer System Interface (iSCSI). The gateway connects to AWS storage services—such as Amazon S3, Amazon S3 Glacier, and Amazon EBS—which provide storage for files, volumes, and virtual tapes. The service includes an optimized data transfer mechanism. It provides bandwidth management, automated network resilience, and efficient data transfer, in addition to a local cache for low-latency on-premises access to your most active data.</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With a </a:t>
            </a:r>
            <a:r>
              <a:rPr lang="en-US" sz="1100" i="1" kern="1200" dirty="0">
                <a:solidFill>
                  <a:schemeClr val="tx1"/>
                </a:solidFill>
                <a:effectLst/>
                <a:latin typeface="+mn-lt"/>
                <a:ea typeface="+mn-ea"/>
                <a:cs typeface="+mn-cs"/>
              </a:rPr>
              <a:t>file gateway</a:t>
            </a:r>
            <a:r>
              <a:rPr lang="en-US" sz="1100" kern="1200" dirty="0">
                <a:solidFill>
                  <a:schemeClr val="tx1"/>
                </a:solidFill>
                <a:effectLst/>
                <a:latin typeface="+mn-lt"/>
                <a:ea typeface="+mn-ea"/>
                <a:cs typeface="+mn-cs"/>
              </a:rPr>
              <a:t>, you store and retrieve objects (by using the NFS or SMB protocol) in Amazon S3. You use a local cache for low-latency access to your most recently used data. When your files are transferred to Amazon S3, they are stored as objects and can be accessed through an NFS mount point.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Storage Gateway </a:t>
            </a:r>
            <a:r>
              <a:rPr lang="en-US" sz="1100" i="1" kern="1200" dirty="0">
                <a:solidFill>
                  <a:schemeClr val="tx1"/>
                </a:solidFill>
                <a:effectLst/>
                <a:latin typeface="+mn-lt"/>
                <a:ea typeface="+mn-ea"/>
                <a:cs typeface="+mn-cs"/>
              </a:rPr>
              <a:t>volume</a:t>
            </a:r>
            <a:r>
              <a:rPr lang="en-US" sz="1100" kern="1200" dirty="0">
                <a:solidFill>
                  <a:schemeClr val="tx1"/>
                </a:solidFill>
                <a:effectLst/>
                <a:latin typeface="+mn-lt"/>
                <a:ea typeface="+mn-ea"/>
                <a:cs typeface="+mn-cs"/>
              </a:rPr>
              <a:t> interface presents your applications with block storage disk volumes that can be accessed by using the iSCSI protocol. Data on these volumes is backed up as point-in-time EBS snapshots, which enables you to access it through Amazon EC2, if needed.</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Storage Gateway </a:t>
            </a:r>
            <a:r>
              <a:rPr lang="en-US" sz="1100" i="1" kern="1200" dirty="0">
                <a:solidFill>
                  <a:schemeClr val="tx1"/>
                </a:solidFill>
                <a:effectLst/>
                <a:latin typeface="+mn-lt"/>
                <a:ea typeface="+mn-ea"/>
                <a:cs typeface="+mn-cs"/>
              </a:rPr>
              <a:t>tape </a:t>
            </a:r>
            <a:r>
              <a:rPr lang="en-US" sz="1100" kern="1200" dirty="0">
                <a:solidFill>
                  <a:schemeClr val="tx1"/>
                </a:solidFill>
                <a:effectLst/>
                <a:latin typeface="+mn-lt"/>
                <a:ea typeface="+mn-ea"/>
                <a:cs typeface="+mn-cs"/>
              </a:rPr>
              <a:t>interface</a:t>
            </a:r>
            <a:r>
              <a:rPr lang="en-US" sz="1100" i="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presents the Storage Gateway to your existing backup application as a virtual tape library. This library consists of a virtual media changer and virtual tape drives. You can continue to use your existing backup applications while you write to a collection of virtual tapes. Each virtual tape is stored in Amazon S3. When you no longer require access to data on virtual tapes, your backup application archives it from the virtual tape library into Amazon S3 Glacier. </a:t>
            </a:r>
          </a:p>
        </p:txBody>
      </p:sp>
    </p:spTree>
    <p:extLst>
      <p:ext uri="{BB962C8B-B14F-4D97-AF65-F5344CB8AC3E}">
        <p14:creationId xmlns:p14="http://schemas.microsoft.com/office/powerpoint/2010/main" val="2691015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87076"/>
          </a:xfrm>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53610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87076"/>
          </a:xfrm>
        </p:spPr>
        <p:txBody>
          <a:bodyPr/>
          <a:lstStyle/>
          <a:p>
            <a:r>
              <a:rPr lang="en-US" sz="1100" kern="1200" dirty="0">
                <a:solidFill>
                  <a:schemeClr val="tx1"/>
                </a:solidFill>
                <a:effectLst/>
                <a:latin typeface="+mn-lt"/>
                <a:ea typeface="+mn-ea"/>
                <a:cs typeface="+mn-cs"/>
              </a:rPr>
              <a:t>The second disaster recovery approach is the </a:t>
            </a:r>
            <a:r>
              <a:rPr lang="en-US" sz="1100" i="1" kern="1200" dirty="0">
                <a:solidFill>
                  <a:schemeClr val="tx1"/>
                </a:solidFill>
                <a:effectLst/>
                <a:latin typeface="+mn-lt"/>
                <a:ea typeface="+mn-ea"/>
                <a:cs typeface="+mn-cs"/>
              </a:rPr>
              <a:t>pilot light pattern</a:t>
            </a:r>
            <a:r>
              <a:rPr lang="en-US" sz="1100" kern="1200" dirty="0">
                <a:solidFill>
                  <a:schemeClr val="tx1"/>
                </a:solidFill>
                <a:effectLst/>
                <a:latin typeface="+mn-lt"/>
                <a:ea typeface="+mn-ea"/>
                <a:cs typeface="+mn-cs"/>
              </a:rPr>
              <a:t>. </a:t>
            </a:r>
          </a:p>
          <a:p>
            <a:r>
              <a:rPr lang="en-US" sz="1100" i="1"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100" i="1" kern="1200" dirty="0">
                <a:solidFill>
                  <a:schemeClr val="tx1"/>
                </a:solidFill>
                <a:effectLst/>
                <a:latin typeface="+mn-lt"/>
                <a:ea typeface="+mn-ea"/>
                <a:cs typeface="+mn-cs"/>
              </a:rPr>
              <a:t>Pilot light </a:t>
            </a:r>
            <a:r>
              <a:rPr lang="en-US" sz="1100" kern="1200" dirty="0">
                <a:solidFill>
                  <a:schemeClr val="tx1"/>
                </a:solidFill>
                <a:effectLst/>
                <a:latin typeface="+mn-lt"/>
                <a:ea typeface="+mn-ea"/>
                <a:cs typeface="+mn-cs"/>
              </a:rPr>
              <a:t>describes a disaster recovery pattern where a </a:t>
            </a:r>
            <a:r>
              <a:rPr lang="en-US" sz="1100" i="1" kern="1200" dirty="0">
                <a:solidFill>
                  <a:schemeClr val="tx1"/>
                </a:solidFill>
                <a:effectLst/>
                <a:latin typeface="+mn-lt"/>
                <a:ea typeface="+mn-ea"/>
                <a:cs typeface="+mn-cs"/>
              </a:rPr>
              <a:t>minimal</a:t>
            </a:r>
            <a:r>
              <a:rPr lang="en-US" sz="1100" kern="1200" dirty="0">
                <a:solidFill>
                  <a:schemeClr val="tx1"/>
                </a:solidFill>
                <a:effectLst/>
                <a:latin typeface="+mn-lt"/>
                <a:ea typeface="+mn-ea"/>
                <a:cs typeface="+mn-cs"/>
              </a:rPr>
              <a:t> backup version of your environment is </a:t>
            </a:r>
            <a:r>
              <a:rPr lang="en-US" sz="1100" i="1" kern="1200" dirty="0">
                <a:solidFill>
                  <a:schemeClr val="tx1"/>
                </a:solidFill>
                <a:effectLst/>
                <a:latin typeface="+mn-lt"/>
                <a:ea typeface="+mn-ea"/>
                <a:cs typeface="+mn-cs"/>
              </a:rPr>
              <a:t>always running</a:t>
            </a:r>
            <a:r>
              <a:rPr lang="en-US" sz="1100" kern="1200" dirty="0">
                <a:solidFill>
                  <a:schemeClr val="tx1"/>
                </a:solidFill>
                <a:effectLst/>
                <a:latin typeface="+mn-lt"/>
                <a:ea typeface="+mn-ea"/>
                <a:cs typeface="+mn-cs"/>
              </a:rPr>
              <a:t>. The pilot light analogy comes from a gas heater: a small flame (or the pilot light) is always on, even when the heater is off. The pilot light can quickly ignite the entire furnace to heat a house. In the example pattern, the pilot light is the secondary database that is always running.</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pilot light scenario is similar to the backup-and-restore scenario. However, recovery time is typically faster because the core pieces of the system are already running and are continually kept up-to-date. When the time comes for recovery, you can rapidly provision a full production environment around the critical core.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Infrastructure elements for the pilot light itself typically include your database servers. This grouping is the critical core of the system (the pilot light). All other infrastructure pieces can quickly be provisioned around it to restore the complete system. To provision the rest of the infrastructure, you typically bundle preconfigured servers as AMIs that are ready to be started at a moment’s notice. (Or they might be instances that are in a stopped state.) When recovery begins, these instances start quickly with their pre-defined role, which enables them to connect to the database.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This pattern is relatively inexpensive to implement. Regularly changing data must be replicated to the pilot light, the small core around which the full environment starts in the recovery phase. Your less frequently updated data, such as operating systems and applications, can be periodically updated and stored as AMIs.</a:t>
            </a:r>
          </a:p>
        </p:txBody>
      </p:sp>
    </p:spTree>
    <p:extLst>
      <p:ext uri="{BB962C8B-B14F-4D97-AF65-F5344CB8AC3E}">
        <p14:creationId xmlns:p14="http://schemas.microsoft.com/office/powerpoint/2010/main" val="103600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87076"/>
          </a:xfrm>
        </p:spPr>
        <p:txBody>
          <a:bodyPr/>
          <a:lstStyle/>
          <a:p>
            <a:r>
              <a:rPr lang="en-US" sz="1100" kern="1200" dirty="0">
                <a:solidFill>
                  <a:schemeClr val="tx1"/>
                </a:solidFill>
                <a:effectLst/>
                <a:latin typeface="+mn-lt"/>
                <a:ea typeface="+mn-ea"/>
                <a:cs typeface="+mn-cs"/>
              </a:rPr>
              <a:t>Suppose that disaster strikes, and your primary application goes offline. In this case, you can quickly commission the compute resources to run the application or to orchestrate the failover to pilot light resources in AWS. In this example, the secondary database stores critical data. If there is a disaster, the new web server and app server start up and connect to the secondary database. Amazon Route 53 is configured to then route traffic to the new web server.</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primary environment can exist in an on-premises data center, or in another Region or Availability Zone on AWS. Either way, you can use the pilot light pattern to meet your recovery time objective (RTO). </a:t>
            </a:r>
          </a:p>
        </p:txBody>
      </p:sp>
    </p:spTree>
    <p:extLst>
      <p:ext uri="{BB962C8B-B14F-4D97-AF65-F5344CB8AC3E}">
        <p14:creationId xmlns:p14="http://schemas.microsoft.com/office/powerpoint/2010/main" val="3625431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87076"/>
          </a:xfrm>
        </p:spPr>
        <p:txBody>
          <a:bodyPr/>
          <a:lstStyle/>
          <a:p>
            <a:r>
              <a:rPr lang="en-US" sz="1100" kern="1200" dirty="0">
                <a:solidFill>
                  <a:schemeClr val="tx1"/>
                </a:solidFill>
                <a:effectLst/>
                <a:latin typeface="+mn-lt"/>
                <a:ea typeface="+mn-ea"/>
                <a:cs typeface="+mn-cs"/>
              </a:rPr>
              <a:t>If you implement the pilot light disaster recovery pattern, the key steps that you should complete during the </a:t>
            </a:r>
            <a:r>
              <a:rPr lang="en-US" sz="1100" i="1" kern="1200" dirty="0">
                <a:solidFill>
                  <a:schemeClr val="tx1"/>
                </a:solidFill>
                <a:effectLst/>
                <a:latin typeface="+mn-lt"/>
                <a:ea typeface="+mn-ea"/>
                <a:cs typeface="+mn-cs"/>
              </a:rPr>
              <a:t>preparation phase </a:t>
            </a:r>
            <a:r>
              <a:rPr lang="en-US" sz="1100" kern="1200" dirty="0">
                <a:solidFill>
                  <a:schemeClr val="tx1"/>
                </a:solidFill>
                <a:effectLst/>
                <a:latin typeface="+mn-lt"/>
                <a:ea typeface="+mn-ea"/>
                <a:cs typeface="+mn-cs"/>
              </a:rPr>
              <a:t>are:</a:t>
            </a:r>
          </a:p>
          <a:p>
            <a:r>
              <a:rPr lang="en-US" sz="11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Configure the EC2 instances</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Ensure that all of the supporting custom software packages are available</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Create and maintain essential AMIs where fast recovery is required</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Regularly run and test servers, and apply software updates and configuration updates</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Consider automating the provisioning of AWS resources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If you implement the pilot light pattern, the key steps to complete </a:t>
            </a:r>
            <a:r>
              <a:rPr lang="en-US" sz="1100" i="1" kern="1200" dirty="0">
                <a:solidFill>
                  <a:schemeClr val="tx1"/>
                </a:solidFill>
                <a:effectLst/>
                <a:latin typeface="+mn-lt"/>
                <a:ea typeface="+mn-ea"/>
                <a:cs typeface="+mn-cs"/>
              </a:rPr>
              <a:t>in case of disaster </a:t>
            </a:r>
            <a:r>
              <a:rPr lang="en-US" sz="1100" kern="1200" dirty="0">
                <a:solidFill>
                  <a:schemeClr val="tx1"/>
                </a:solidFill>
                <a:effectLst/>
                <a:latin typeface="+mn-lt"/>
                <a:ea typeface="+mn-ea"/>
                <a:cs typeface="+mn-cs"/>
              </a:rPr>
              <a:t>are:</a:t>
            </a:r>
          </a:p>
          <a:p>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Automatically bring up resources around the replicated core dataset</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Scale the system as needed to handle current production traffic</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Switch over to the new system by adjusting the DNS records to point to the backup deployment</a:t>
            </a:r>
          </a:p>
        </p:txBody>
      </p:sp>
    </p:spTree>
    <p:extLst>
      <p:ext uri="{BB962C8B-B14F-4D97-AF65-F5344CB8AC3E}">
        <p14:creationId xmlns:p14="http://schemas.microsoft.com/office/powerpoint/2010/main" val="1957225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74961"/>
          </a:xfrm>
        </p:spPr>
        <p:txBody>
          <a:bodyPr/>
          <a:lstStyle/>
          <a:p>
            <a:r>
              <a:rPr lang="en-US" sz="1100" kern="1200" dirty="0">
                <a:solidFill>
                  <a:schemeClr val="tx1"/>
                </a:solidFill>
                <a:effectLst/>
                <a:ea typeface="+mn-ea"/>
                <a:cs typeface="+mn-cs"/>
              </a:rPr>
              <a:t>The third disaster recovery approach is the </a:t>
            </a:r>
            <a:r>
              <a:rPr lang="en-US" sz="1100" i="1" kern="1200" dirty="0">
                <a:solidFill>
                  <a:schemeClr val="tx1"/>
                </a:solidFill>
                <a:effectLst/>
                <a:ea typeface="+mn-ea"/>
                <a:cs typeface="+mn-cs"/>
              </a:rPr>
              <a:t>warm standby pattern</a:t>
            </a:r>
            <a:r>
              <a:rPr lang="en-US" sz="1100" kern="1200" dirty="0">
                <a:solidFill>
                  <a:schemeClr val="tx1"/>
                </a:solidFill>
                <a:effectLst/>
                <a:ea typeface="+mn-ea"/>
                <a:cs typeface="+mn-cs"/>
              </a:rPr>
              <a:t>. </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The warm standby pattern is like the pilot light, but more resources are already running. The term </a:t>
            </a:r>
            <a:r>
              <a:rPr lang="en-US" sz="1100" i="1" kern="1200" dirty="0">
                <a:solidFill>
                  <a:schemeClr val="tx1"/>
                </a:solidFill>
                <a:effectLst/>
                <a:ea typeface="+mn-ea"/>
                <a:cs typeface="+mn-cs"/>
              </a:rPr>
              <a:t>warm standby</a:t>
            </a:r>
            <a:r>
              <a:rPr lang="en-US" sz="1100" kern="1200" dirty="0">
                <a:solidFill>
                  <a:schemeClr val="tx1"/>
                </a:solidFill>
                <a:effectLst/>
                <a:ea typeface="+mn-ea"/>
                <a:cs typeface="+mn-cs"/>
              </a:rPr>
              <a:t> describes a disaster recovery scenario where a scaled-down version of a fully functional environment is always running in the cloud. The warm standby solution extends the pilot light elements and preparation. It further decreases the recovery time because some services are always running. By identifying your business-critical systems, you can fully duplicate these systems and have them always on. </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These servers can be running on a minimum-sized fleet of EC2 instances with the smallest sizes possible. This solution is not yet scaled to take a full production load, but it is fully functional. Though it exists for DR purposes, you can also use it for non-production work, such as testing, quality assurance, and internal use. </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In the example, two systems are running. The main system might be running in an on-premises data center or an AWS Region, and a low-capacity system is running on AWS. Use Amazon Route 53 to distribute requests between the main system and the backup system.</a:t>
            </a:r>
          </a:p>
          <a:p>
            <a:r>
              <a:rPr lang="en-US" sz="1100" kern="1200" dirty="0">
                <a:solidFill>
                  <a:schemeClr val="tx1"/>
                </a:solidFill>
                <a:effectLst/>
                <a:ea typeface="+mn-ea"/>
                <a:cs typeface="+mn-cs"/>
              </a:rPr>
              <a:t> </a:t>
            </a:r>
          </a:p>
          <a:p>
            <a:r>
              <a:rPr lang="en-US" kern="1200" dirty="0">
                <a:solidFill>
                  <a:schemeClr val="tx1"/>
                </a:solidFill>
                <a:effectLst/>
                <a:ea typeface="+mn-ea"/>
                <a:cs typeface="+mn-cs"/>
              </a:rPr>
              <a:t> </a:t>
            </a:r>
          </a:p>
          <a:p>
            <a:endParaRPr lang="en-US" dirty="0"/>
          </a:p>
        </p:txBody>
      </p:sp>
    </p:spTree>
    <p:extLst>
      <p:ext uri="{BB962C8B-B14F-4D97-AF65-F5344CB8AC3E}">
        <p14:creationId xmlns:p14="http://schemas.microsoft.com/office/powerpoint/2010/main" val="1467112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 a disaster, if the primary environment is unavailable, Amazon Route 53 switches over to the secondary system.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secondary system can then quickly begin to scale up to handle the production load. You can produce this increase by adding more EC2 instances to the load balancer. Alternatively, you can resize the small capacity servers to run on larger EC2 instance types. Horizontal scaling (creating more EC2 instances) is preferred over vertical scaling (increasing the size of existing instances). </a:t>
            </a:r>
          </a:p>
          <a:p>
            <a:r>
              <a:rPr lang="en-US" sz="1100" kern="1200" dirty="0">
                <a:solidFill>
                  <a:schemeClr val="tx1"/>
                </a:solidFill>
                <a:effectLst/>
                <a:latin typeface="+mn-lt"/>
                <a:ea typeface="+mn-ea"/>
                <a:cs typeface="+mn-cs"/>
              </a:rPr>
              <a:t> </a:t>
            </a:r>
          </a:p>
        </p:txBody>
      </p:sp>
    </p:spTree>
    <p:extLst>
      <p:ext uri="{BB962C8B-B14F-4D97-AF65-F5344CB8AC3E}">
        <p14:creationId xmlns:p14="http://schemas.microsoft.com/office/powerpoint/2010/main" val="3223884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If you implement the warm standby disaster recovery pattern, the preparation phase is important. The key steps that you should complete during the preparation phase are similar to the steps that you complete for the pilot light pattern. The most notable difference is that all the necessary components should be left running 24/7, but not scaled for production traffic.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As a best practice, conduct continuous testing. You might also trickle a statistical subset of production traffic to the DR site. Thus, you can verify that it functions for users and systems as seamlessly as the primary system.</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With the warm standby pattern, in case of disaster, the key steps to complete are:</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Immediately fail over the most critical production load</a:t>
            </a:r>
          </a:p>
          <a:p>
            <a:r>
              <a:rPr lang="en-US" sz="1100" kern="1200" dirty="0">
                <a:solidFill>
                  <a:schemeClr val="tx1"/>
                </a:solidFill>
                <a:effectLst/>
                <a:latin typeface="+mn-lt"/>
                <a:ea typeface="+mn-ea"/>
                <a:cs typeface="+mn-cs"/>
              </a:rPr>
              <a:t>Adjust DNS records to point to AWS</a:t>
            </a:r>
          </a:p>
          <a:p>
            <a:r>
              <a:rPr lang="en-US" sz="1100" kern="1200" dirty="0">
                <a:solidFill>
                  <a:schemeClr val="tx1"/>
                </a:solidFill>
                <a:effectLst/>
                <a:latin typeface="+mn-lt"/>
                <a:ea typeface="+mn-ea"/>
                <a:cs typeface="+mn-cs"/>
              </a:rPr>
              <a:t>(Automatically) Scale the system further to handle all production load</a:t>
            </a: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38340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14150" y="4400549"/>
            <a:ext cx="5612642" cy="4367435"/>
          </a:xfrm>
        </p:spPr>
        <p:txBody>
          <a:bodyPr/>
          <a:lstStyle/>
          <a:p>
            <a:r>
              <a:rPr lang="en-US" sz="1100" kern="1200" dirty="0">
                <a:solidFill>
                  <a:schemeClr val="tx1"/>
                </a:solidFill>
                <a:effectLst/>
                <a:latin typeface="+mn-lt"/>
                <a:ea typeface="+mn-ea"/>
                <a:cs typeface="+mn-cs"/>
              </a:rPr>
              <a:t>The fourth and final disaster recovery approach is the </a:t>
            </a:r>
            <a:r>
              <a:rPr lang="en-US" sz="1100" i="1" kern="1200" dirty="0">
                <a:solidFill>
                  <a:schemeClr val="tx1"/>
                </a:solidFill>
                <a:effectLst/>
                <a:latin typeface="+mn-lt"/>
                <a:ea typeface="+mn-ea"/>
                <a:cs typeface="+mn-cs"/>
              </a:rPr>
              <a:t>multi-site pattern</a:t>
            </a:r>
            <a:r>
              <a:rPr lang="en-US" sz="1100" kern="1200" dirty="0">
                <a:solidFill>
                  <a:schemeClr val="tx1"/>
                </a:solidFill>
                <a:effectLst/>
                <a:latin typeface="+mn-lt"/>
                <a:ea typeface="+mn-ea"/>
                <a:cs typeface="+mn-cs"/>
              </a:rPr>
              <a:t>. With this pattern, you have a fully functional system that runs in a second Region of AWS. It runs at the same time as the on-premises systems or the systems that run in a different AWS Region.</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 multi-site solution runs in an </a:t>
            </a:r>
            <a:r>
              <a:rPr lang="en-US" sz="1100" i="1" kern="1200" dirty="0">
                <a:solidFill>
                  <a:schemeClr val="tx1"/>
                </a:solidFill>
                <a:effectLst/>
                <a:latin typeface="+mn-lt"/>
                <a:ea typeface="+mn-ea"/>
                <a:cs typeface="+mn-cs"/>
              </a:rPr>
              <a:t>active-active configuration</a:t>
            </a:r>
            <a:r>
              <a:rPr lang="en-US" sz="1100" kern="1200" dirty="0">
                <a:solidFill>
                  <a:schemeClr val="tx1"/>
                </a:solidFill>
                <a:effectLst/>
                <a:latin typeface="+mn-lt"/>
                <a:ea typeface="+mn-ea"/>
                <a:cs typeface="+mn-cs"/>
              </a:rPr>
              <a:t>. The data replication method that you employ is determined from the recovery point that you choose.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Because both sites can support the full production capacity, you might choose to use a DNS service that supports weighted routing. An example is Amazon Route 53, which routes production traffic to both sites that deliver the same application or service. In this scenario, a proportion of traffic goes to your infrastructure in AWS, and the remainder goes to your on-site infrastructure. (Or if the two environments exist in separate AWS Regions, the traffic is proportioned between these two Regions.)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In an on-site or primary AWS Region disaster situation, you can adjust the DNS weighting and send </a:t>
            </a:r>
            <a:r>
              <a:rPr lang="en-US" sz="1100" i="1" kern="1200" dirty="0">
                <a:solidFill>
                  <a:schemeClr val="tx1"/>
                </a:solidFill>
                <a:effectLst/>
                <a:latin typeface="+mn-lt"/>
                <a:ea typeface="+mn-ea"/>
                <a:cs typeface="+mn-cs"/>
              </a:rPr>
              <a:t>all</a:t>
            </a:r>
            <a:r>
              <a:rPr lang="en-US" sz="1100" kern="1200" dirty="0">
                <a:solidFill>
                  <a:schemeClr val="tx1"/>
                </a:solidFill>
                <a:effectLst/>
                <a:latin typeface="+mn-lt"/>
                <a:ea typeface="+mn-ea"/>
                <a:cs typeface="+mn-cs"/>
              </a:rPr>
              <a:t> the traffic to the second deployment. The capacity of the secondary deployment can then be rapidly increased to handle the full production load as needed. You can use Amazon EC2 Auto Scaling to automate this process. You might need some application logic to detect the failure of the primary database services and cut over to the parallel already-running database services.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cost of this scenario is determined from the volume of production traffic during normal operation. In the recovery phase, you pay for only what you use for the duration that the DR environment is needed at full scale. You can further reduce cost by purchasing Amazon EC2 Reserved Instances for your always-on AWS servers. </a:t>
            </a:r>
          </a:p>
        </p:txBody>
      </p:sp>
    </p:spTree>
    <p:extLst>
      <p:ext uri="{BB962C8B-B14F-4D97-AF65-F5344CB8AC3E}">
        <p14:creationId xmlns:p14="http://schemas.microsoft.com/office/powerpoint/2010/main" val="3426402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7609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14150" y="4400549"/>
            <a:ext cx="5612642" cy="4367435"/>
          </a:xfrm>
        </p:spPr>
        <p:txBody>
          <a:bodyPr/>
          <a:lstStyle/>
          <a:p>
            <a:r>
              <a:rPr lang="en-US" sz="1100" kern="1200" dirty="0">
                <a:solidFill>
                  <a:schemeClr val="tx1"/>
                </a:solidFill>
                <a:effectLst/>
                <a:latin typeface="+mn-lt"/>
                <a:ea typeface="+mn-ea"/>
                <a:cs typeface="+mn-cs"/>
              </a:rPr>
              <a:t>The fourth and final disaster recovery approach is the </a:t>
            </a:r>
            <a:r>
              <a:rPr lang="en-US" sz="1100" i="1" kern="1200" dirty="0">
                <a:solidFill>
                  <a:schemeClr val="tx1"/>
                </a:solidFill>
                <a:effectLst/>
                <a:latin typeface="+mn-lt"/>
                <a:ea typeface="+mn-ea"/>
                <a:cs typeface="+mn-cs"/>
              </a:rPr>
              <a:t>multi-site pattern</a:t>
            </a:r>
            <a:r>
              <a:rPr lang="en-US" sz="1100" kern="1200" dirty="0">
                <a:solidFill>
                  <a:schemeClr val="tx1"/>
                </a:solidFill>
                <a:effectLst/>
                <a:latin typeface="+mn-lt"/>
                <a:ea typeface="+mn-ea"/>
                <a:cs typeface="+mn-cs"/>
              </a:rPr>
              <a:t>. With this pattern, you have a fully functional system that runs in a second Region of AWS. It runs at the same time as the on-premises systems or the systems that run in a different AWS Region.</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 multi-site solution runs in an </a:t>
            </a:r>
            <a:r>
              <a:rPr lang="en-US" sz="1100" i="1" kern="1200" dirty="0">
                <a:solidFill>
                  <a:schemeClr val="tx1"/>
                </a:solidFill>
                <a:effectLst/>
                <a:latin typeface="+mn-lt"/>
                <a:ea typeface="+mn-ea"/>
                <a:cs typeface="+mn-cs"/>
              </a:rPr>
              <a:t>active-active configuration</a:t>
            </a:r>
            <a:r>
              <a:rPr lang="en-US" sz="1100" kern="1200" dirty="0">
                <a:solidFill>
                  <a:schemeClr val="tx1"/>
                </a:solidFill>
                <a:effectLst/>
                <a:latin typeface="+mn-lt"/>
                <a:ea typeface="+mn-ea"/>
                <a:cs typeface="+mn-cs"/>
              </a:rPr>
              <a:t>. The data replication method that you employ is determined from the recovery point that you choose.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Because both sites can support the full production capacity, you might choose to use a DNS service that supports weighted routing. An example is Amazon Route 53, which routes production traffic to both sites that deliver the same application or service. In this scenario, a proportion of traffic goes to your infrastructure in AWS, and the remainder goes to your on-site infrastructure. (Or if the two environments exist in separate AWS Regions, the traffic is proportioned between these two Regions.)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In an on-site or primary AWS Region disaster situation, you can adjust the DNS weighting and send </a:t>
            </a:r>
            <a:r>
              <a:rPr lang="en-US" sz="1100" i="1" kern="1200" dirty="0">
                <a:solidFill>
                  <a:schemeClr val="tx1"/>
                </a:solidFill>
                <a:effectLst/>
                <a:latin typeface="+mn-lt"/>
                <a:ea typeface="+mn-ea"/>
                <a:cs typeface="+mn-cs"/>
              </a:rPr>
              <a:t>all</a:t>
            </a:r>
            <a:r>
              <a:rPr lang="en-US" sz="1100" kern="1200" dirty="0">
                <a:solidFill>
                  <a:schemeClr val="tx1"/>
                </a:solidFill>
                <a:effectLst/>
                <a:latin typeface="+mn-lt"/>
                <a:ea typeface="+mn-ea"/>
                <a:cs typeface="+mn-cs"/>
              </a:rPr>
              <a:t> the traffic to the second deployment. The capacity of the secondary deployment can then be rapidly increased to handle the full production load as needed. You can use Amazon EC2 Auto Scaling to automate this process. You might need some application logic to detect the failure of the primary database services and cut over to the parallel already-running database services.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cost of this scenario is determined from the volume of production traffic during normal operation. In the recovery phase, you pay for only what you use for the duration that the DR environment is needed at full scale. You can further reduce cost by purchasing Amazon EC2 Reserved Instances for your always-on AWS servers. </a:t>
            </a:r>
          </a:p>
        </p:txBody>
      </p:sp>
    </p:spTree>
    <p:extLst>
      <p:ext uri="{BB962C8B-B14F-4D97-AF65-F5344CB8AC3E}">
        <p14:creationId xmlns:p14="http://schemas.microsoft.com/office/powerpoint/2010/main" val="34147358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14150" y="4400549"/>
            <a:ext cx="5612642" cy="4367435"/>
          </a:xfrm>
        </p:spPr>
        <p:txBody>
          <a:bodyPr/>
          <a:lstStyle/>
          <a:p>
            <a:r>
              <a:rPr lang="en-US" sz="1100" kern="1200" dirty="0">
                <a:solidFill>
                  <a:schemeClr val="tx1"/>
                </a:solidFill>
                <a:effectLst/>
                <a:ea typeface="+mn-ea"/>
                <a:cs typeface="+mn-cs"/>
              </a:rPr>
              <a:t>If you are implementing the multi-site disaster recovery pattern, the key steps to complete during the </a:t>
            </a:r>
            <a:r>
              <a:rPr lang="en-US" sz="1100" i="1" kern="1200" dirty="0">
                <a:solidFill>
                  <a:schemeClr val="tx1"/>
                </a:solidFill>
                <a:effectLst/>
                <a:ea typeface="+mn-ea"/>
                <a:cs typeface="+mn-cs"/>
              </a:rPr>
              <a:t>preparation phase </a:t>
            </a:r>
            <a:r>
              <a:rPr lang="en-US" sz="1100" kern="1200" dirty="0">
                <a:solidFill>
                  <a:schemeClr val="tx1"/>
                </a:solidFill>
                <a:effectLst/>
                <a:ea typeface="+mn-ea"/>
                <a:cs typeface="+mn-cs"/>
              </a:rPr>
              <a:t>are similar to the warm standby pattern. You must configure the backup deployment for full scaling in and out of the production load. You should have the servers running and ready to receive traffic.</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With the multi-site pattern, </a:t>
            </a:r>
            <a:r>
              <a:rPr lang="en-US" sz="1100" i="1" kern="1200" dirty="0">
                <a:solidFill>
                  <a:schemeClr val="tx1"/>
                </a:solidFill>
                <a:effectLst/>
                <a:ea typeface="+mn-ea"/>
                <a:cs typeface="+mn-cs"/>
              </a:rPr>
              <a:t>in case of disaster</a:t>
            </a:r>
            <a:r>
              <a:rPr lang="en-US" sz="1100" kern="1200" dirty="0">
                <a:solidFill>
                  <a:schemeClr val="tx1"/>
                </a:solidFill>
                <a:effectLst/>
                <a:ea typeface="+mn-ea"/>
                <a:cs typeface="+mn-cs"/>
              </a:rPr>
              <a:t>, you only need to complete one key step. That step is to immediately fail over all of the production load to the backup site.</a:t>
            </a:r>
          </a:p>
          <a:p>
            <a:r>
              <a:rPr lang="en-US" sz="1100" kern="1200" dirty="0">
                <a:solidFill>
                  <a:schemeClr val="tx1"/>
                </a:solidFill>
                <a:effectLst/>
                <a:ea typeface="+mn-ea"/>
                <a:cs typeface="+mn-cs"/>
              </a:rPr>
              <a:t> </a:t>
            </a:r>
          </a:p>
          <a:p>
            <a:r>
              <a:rPr lang="en-US" sz="1100" kern="1200" dirty="0">
                <a:solidFill>
                  <a:schemeClr val="tx1"/>
                </a:solidFill>
                <a:effectLst/>
                <a:ea typeface="+mn-ea"/>
                <a:cs typeface="+mn-cs"/>
              </a:rPr>
              <a:t>The multi-site pattern potentially has the least downtime of all. However, it does have more costs that are associated with it, because more systems are running.</a:t>
            </a: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38057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To summarize, each of the four DR patterns offers a different combination of benefits.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diagram shows a spectrum for the four scenarios, arranged by how quickly a system can be available to users after a DR event.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backup and restore pattern typically can be accomplished at the lowest cost, but it has a longer RTO. As a result, your systems are likely to be restored more slowly than with the other options.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warm standby and multi-site patterns support a much faster RTO, but it is costly to have extra servers that are always running.</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AWS enables you to cost-effectively operate each of these DR strategies. It’s important to realize that these patterns are only examples of possible approaches, and variations and combinations of these patterns are possible. If your application runs on AWS, then you can use multiple Regions, and the same DR strategies still apply. </a:t>
            </a:r>
          </a:p>
          <a:p>
            <a:endParaRPr lang="en-US" dirty="0"/>
          </a:p>
        </p:txBody>
      </p:sp>
    </p:spTree>
    <p:extLst>
      <p:ext uri="{BB962C8B-B14F-4D97-AF65-F5344CB8AC3E}">
        <p14:creationId xmlns:p14="http://schemas.microsoft.com/office/powerpoint/2010/main" val="225434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73550"/>
          </a:xfrm>
        </p:spPr>
        <p:txBody>
          <a:bodyPr/>
          <a:lstStyle/>
          <a:p>
            <a:r>
              <a:rPr lang="en-US" sz="1100" kern="1200" dirty="0">
                <a:solidFill>
                  <a:schemeClr val="tx1"/>
                </a:solidFill>
                <a:effectLst/>
                <a:latin typeface="+mn-lt"/>
                <a:ea typeface="+mn-ea"/>
                <a:cs typeface="+mn-cs"/>
              </a:rPr>
              <a:t>Creating a comprehensive disaster recovery plan can be a complex undertaking. However, most organizations recognize—perhaps from past events—that it is worth the effort.</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Even though it takes time to develop and implement a full plan, it should not stop you from taking some simple first steps. Start simple, and work your way up. For example, as a first step, create backups of data storage, databases, and critical servers. Then, work to incrementally improve RTO and RPO as a continuous effort.</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Software licensing is an issue that can surface while you create backup sites. Look into the software licensing that you have to determine whether your current license contracts support your DR plans. Upgrade your licenses or adjust in other ways as necessary.</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Finally, it is a best practice to consistently exercise your DR solution so you can ensure that it works as intended. Some suggested steps include:</a:t>
            </a:r>
          </a:p>
          <a:p>
            <a:r>
              <a:rPr lang="en-US" sz="11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Practice Game Day exercises. These exercises test scenarios when critical systems go offline—or even entire regions. What if an entire fleet crashes?</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Ensure that backups, snapshots, and AMIs are being created, and that they can be used to successfully restore data.</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Monitor your monitoring system.</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Test your response procedures to ensure they are effective and that teams are familiar with their execution. Set up regular </a:t>
            </a:r>
            <a:r>
              <a:rPr lang="en-US" sz="1100" i="0" kern="1200" dirty="0">
                <a:solidFill>
                  <a:schemeClr val="tx1"/>
                </a:solidFill>
                <a:effectLst/>
                <a:latin typeface="+mn-lt"/>
                <a:ea typeface="+mn-ea"/>
                <a:cs typeface="+mn-cs"/>
              </a:rPr>
              <a:t>Game Days </a:t>
            </a:r>
            <a:r>
              <a:rPr lang="en-US" sz="1100" kern="1200" dirty="0">
                <a:solidFill>
                  <a:schemeClr val="tx1"/>
                </a:solidFill>
                <a:effectLst/>
                <a:latin typeface="+mn-lt"/>
                <a:ea typeface="+mn-ea"/>
                <a:cs typeface="+mn-cs"/>
              </a:rPr>
              <a:t>to test workload and team responses to simulated events.</a:t>
            </a:r>
          </a:p>
          <a:p>
            <a:endParaRPr lang="en-US" dirty="0"/>
          </a:p>
        </p:txBody>
      </p:sp>
    </p:spTree>
    <p:extLst>
      <p:ext uri="{BB962C8B-B14F-4D97-AF65-F5344CB8AC3E}">
        <p14:creationId xmlns:p14="http://schemas.microsoft.com/office/powerpoint/2010/main" val="2825233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44950"/>
          </a:xfrm>
        </p:spPr>
        <p:txBody>
          <a:bodyPr/>
          <a:lstStyle/>
          <a:p>
            <a:endParaRPr lang="en-US" dirty="0"/>
          </a:p>
        </p:txBody>
      </p:sp>
    </p:spTree>
    <p:extLst>
      <p:ext uri="{BB962C8B-B14F-4D97-AF65-F5344CB8AC3E}">
        <p14:creationId xmlns:p14="http://schemas.microsoft.com/office/powerpoint/2010/main" val="51699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8774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457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406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815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381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0CCEAC-A952-4077-AE0C-C1D4857771DE}" type="datetime1">
              <a:rPr lang="en-US" smtClean="0"/>
              <a:t>7/19/2022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28804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9A7EB-6956-42FF-89F5-774559A3A894}" type="datetime1">
              <a:rPr lang="en-US" smtClean="0"/>
              <a:t>7/19/2022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98259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2E8BB-F589-4624-BD68-6C6F3E712030}" type="datetime1">
              <a:rPr lang="en-US" smtClean="0"/>
              <a:t>7/19/2022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93883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6D2E5-EF53-49C7-BD73-07F3BB2D2779}" type="datetime1">
              <a:rPr lang="en-US" smtClean="0"/>
              <a:t>7/19/2022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56473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7B0D4F-9C92-49F5-B8A3-8763C2EF6490}" type="datetime1">
              <a:rPr lang="en-US" smtClean="0"/>
              <a:t>7/19/2022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43830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F2B4B2-AEFC-44B5-8916-077783DF2269}" type="datetime1">
              <a:rPr lang="en-US" smtClean="0"/>
              <a:t>7/19/2022</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17503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95B27A-25B6-4FBF-B6DA-AEA68E463354}" type="datetime1">
              <a:rPr lang="en-US" smtClean="0"/>
              <a:t>7/19/2022</a:t>
            </a:fld>
            <a:endParaRPr lang="en-US"/>
          </a:p>
        </p:txBody>
      </p:sp>
      <p:sp>
        <p:nvSpPr>
          <p:cNvPr id="8" name="Footer Placeholder 7"/>
          <p:cNvSpPr>
            <a:spLocks noGrp="1"/>
          </p:cNvSpPr>
          <p:nvPr>
            <p:ph type="ftr" sz="quarter" idx="11"/>
          </p:nvPr>
        </p:nvSpPr>
        <p:spPr/>
        <p:txBody>
          <a:bodyPr/>
          <a:lstStyle/>
          <a:p>
            <a:r>
              <a:rPr lang="en-US"/>
              <a:t>© 2020, Amazon Web Services, Inc. or its Affiliates. All rights reserved.</a:t>
            </a:r>
          </a:p>
        </p:txBody>
      </p:sp>
      <p:sp>
        <p:nvSpPr>
          <p:cNvPr id="9" name="Slide Number Placeholder 8"/>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9353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3F765B-1040-42BC-A52C-F83B8BCE730A}" type="datetime1">
              <a:rPr lang="en-US" smtClean="0"/>
              <a:t>7/19/2022</a:t>
            </a:fld>
            <a:endParaRPr lang="en-US"/>
          </a:p>
        </p:txBody>
      </p:sp>
      <p:sp>
        <p:nvSpPr>
          <p:cNvPr id="4" name="Footer Placeholder 3"/>
          <p:cNvSpPr>
            <a:spLocks noGrp="1"/>
          </p:cNvSpPr>
          <p:nvPr>
            <p:ph type="ftr" sz="quarter" idx="11"/>
          </p:nvPr>
        </p:nvSpPr>
        <p:spPr/>
        <p:txBody>
          <a:bodyPr/>
          <a:lstStyle/>
          <a:p>
            <a:r>
              <a:rPr lang="en-US"/>
              <a:t>© 2020, Amazon Web Services, Inc. or its Affiliates. All rights reserved.</a:t>
            </a:r>
          </a:p>
        </p:txBody>
      </p:sp>
      <p:sp>
        <p:nvSpPr>
          <p:cNvPr id="5" name="Slide Number Placeholder 4"/>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71054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45E92-5E3A-45E0-8C74-32F2611E61E6}" type="datetime1">
              <a:rPr lang="en-US" smtClean="0"/>
              <a:t>7/19/2022</a:t>
            </a:fld>
            <a:endParaRPr lang="en-US"/>
          </a:p>
        </p:txBody>
      </p:sp>
      <p:sp>
        <p:nvSpPr>
          <p:cNvPr id="3" name="Footer Placeholder 2"/>
          <p:cNvSpPr>
            <a:spLocks noGrp="1"/>
          </p:cNvSpPr>
          <p:nvPr>
            <p:ph type="ftr" sz="quarter" idx="11"/>
          </p:nvPr>
        </p:nvSpPr>
        <p:spPr/>
        <p:txBody>
          <a:bodyPr/>
          <a:lstStyle/>
          <a:p>
            <a:r>
              <a:rPr lang="en-US"/>
              <a:t>© 2020, Amazon Web Services, Inc. or its Affiliates. All rights reserved.</a:t>
            </a:r>
          </a:p>
        </p:txBody>
      </p:sp>
      <p:sp>
        <p:nvSpPr>
          <p:cNvPr id="4" name="Slide Number Placeholder 3"/>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60440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4D46CE-DED1-4806-961A-A9469B833BCB}" type="datetime1">
              <a:rPr lang="en-US" smtClean="0"/>
              <a:t>7/19/2022</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26285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41FF92-EAF1-4E55-A70D-514F0CDD994D}" type="datetime1">
              <a:rPr lang="en-US" smtClean="0"/>
              <a:t>7/19/2022</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51177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E22E3-413B-4B26-8091-EAC0B650C724}" type="datetime1">
              <a:rPr lang="en-US" smtClean="0"/>
              <a:t>7/19/2022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2020, Amazon Web Services, Inc. or its Affiliates.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A71A-A1D7-4D0F-B58A-2B8B2BA762F8}" type="slidenum">
              <a:rPr lang="en-US" smtClean="0"/>
              <a:t>‹#›</a:t>
            </a:fld>
            <a:endParaRPr lang="en-US"/>
          </a:p>
        </p:txBody>
      </p:sp>
    </p:spTree>
    <p:extLst>
      <p:ext uri="{BB962C8B-B14F-4D97-AF65-F5344CB8AC3E}">
        <p14:creationId xmlns:p14="http://schemas.microsoft.com/office/powerpoint/2010/main" val="1730191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notesSlide" Target="../notesSlides/notesSlide20.xml"/><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5" Type="http://schemas.openxmlformats.org/officeDocument/2006/relationships/image" Target="../media/image27.svg"/><Relationship Id="rId2" Type="http://schemas.openxmlformats.org/officeDocument/2006/relationships/slideLayout" Target="../slideLayouts/slideLayout2.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2.xml"/><Relationship Id="rId6" Type="http://schemas.openxmlformats.org/officeDocument/2006/relationships/image" Target="../media/image8.png"/><Relationship Id="rId11" Type="http://schemas.openxmlformats.org/officeDocument/2006/relationships/image" Target="../media/image13.svg"/><Relationship Id="rId24" Type="http://schemas.openxmlformats.org/officeDocument/2006/relationships/image" Target="../media/image26.png"/><Relationship Id="rId5" Type="http://schemas.openxmlformats.org/officeDocument/2006/relationships/image" Target="../media/image7.svg"/><Relationship Id="rId15" Type="http://schemas.openxmlformats.org/officeDocument/2006/relationships/image" Target="../media/image17.svg"/><Relationship Id="rId23" Type="http://schemas.openxmlformats.org/officeDocument/2006/relationships/image" Target="../media/image25.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sv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30.png"/><Relationship Id="rId3" Type="http://schemas.openxmlformats.org/officeDocument/2006/relationships/notesSlide" Target="../notesSlides/notesSlide21.xml"/><Relationship Id="rId21" Type="http://schemas.openxmlformats.org/officeDocument/2006/relationships/image" Target="../media/image3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2.xml"/><Relationship Id="rId16" Type="http://schemas.openxmlformats.org/officeDocument/2006/relationships/image" Target="../media/image18.png"/><Relationship Id="rId20" Type="http://schemas.openxmlformats.org/officeDocument/2006/relationships/image" Target="../media/image32.png"/><Relationship Id="rId1" Type="http://schemas.openxmlformats.org/officeDocument/2006/relationships/tags" Target="../tags/tag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3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32.png"/><Relationship Id="rId3" Type="http://schemas.openxmlformats.org/officeDocument/2006/relationships/notesSlide" Target="../notesSlides/notesSlide22.xml"/><Relationship Id="rId21" Type="http://schemas.openxmlformats.org/officeDocument/2006/relationships/image" Target="../media/image3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2.xml"/><Relationship Id="rId16" Type="http://schemas.openxmlformats.org/officeDocument/2006/relationships/image" Target="../media/image18.png"/><Relationship Id="rId20" Type="http://schemas.openxmlformats.org/officeDocument/2006/relationships/image" Target="../media/image34.png"/><Relationship Id="rId1" Type="http://schemas.openxmlformats.org/officeDocument/2006/relationships/tags" Target="../tags/tag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33.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32.png"/><Relationship Id="rId26" Type="http://schemas.openxmlformats.org/officeDocument/2006/relationships/image" Target="../media/image20.png"/><Relationship Id="rId3" Type="http://schemas.openxmlformats.org/officeDocument/2006/relationships/notesSlide" Target="../notesSlides/notesSlide23.xml"/><Relationship Id="rId21" Type="http://schemas.openxmlformats.org/officeDocument/2006/relationships/image" Target="../media/image37.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5" Type="http://schemas.openxmlformats.org/officeDocument/2006/relationships/image" Target="../media/image27.svg"/><Relationship Id="rId2" Type="http://schemas.openxmlformats.org/officeDocument/2006/relationships/slideLayout" Target="../slideLayouts/slideLayout2.xml"/><Relationship Id="rId16" Type="http://schemas.openxmlformats.org/officeDocument/2006/relationships/image" Target="../media/image18.png"/><Relationship Id="rId20" Type="http://schemas.openxmlformats.org/officeDocument/2006/relationships/image" Target="../media/image36.png"/><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image" Target="../media/image13.svg"/><Relationship Id="rId24" Type="http://schemas.openxmlformats.org/officeDocument/2006/relationships/image" Target="../media/image26.png"/><Relationship Id="rId5" Type="http://schemas.openxmlformats.org/officeDocument/2006/relationships/image" Target="../media/image7.svg"/><Relationship Id="rId15" Type="http://schemas.openxmlformats.org/officeDocument/2006/relationships/image" Target="../media/image17.svg"/><Relationship Id="rId23" Type="http://schemas.openxmlformats.org/officeDocument/2006/relationships/image" Target="../media/image29.svg"/><Relationship Id="rId28" Type="http://schemas.openxmlformats.org/officeDocument/2006/relationships/image" Target="../media/image38.png"/><Relationship Id="rId10" Type="http://schemas.openxmlformats.org/officeDocument/2006/relationships/image" Target="../media/image12.png"/><Relationship Id="rId19" Type="http://schemas.openxmlformats.org/officeDocument/2006/relationships/image" Target="../media/image33.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8.png"/><Relationship Id="rId27" Type="http://schemas.openxmlformats.org/officeDocument/2006/relationships/image" Target="../media/image21.svg"/></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svg"/><Relationship Id="rId18" Type="http://schemas.openxmlformats.org/officeDocument/2006/relationships/image" Target="../media/image53.png"/><Relationship Id="rId3" Type="http://schemas.openxmlformats.org/officeDocument/2006/relationships/notesSlide" Target="../notesSlides/notesSlide24.xml"/><Relationship Id="rId21" Type="http://schemas.openxmlformats.org/officeDocument/2006/relationships/image" Target="../media/image56.svg"/><Relationship Id="rId7" Type="http://schemas.openxmlformats.org/officeDocument/2006/relationships/image" Target="../media/image42.svg"/><Relationship Id="rId12" Type="http://schemas.openxmlformats.org/officeDocument/2006/relationships/image" Target="../media/image47.png"/><Relationship Id="rId17" Type="http://schemas.openxmlformats.org/officeDocument/2006/relationships/image" Target="../media/image52.svg"/><Relationship Id="rId2" Type="http://schemas.openxmlformats.org/officeDocument/2006/relationships/slideLayout" Target="../slideLayouts/slideLayout2.xml"/><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tags" Target="../tags/tag6.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40.svg"/><Relationship Id="rId15" Type="http://schemas.openxmlformats.org/officeDocument/2006/relationships/image" Target="../media/image50.svg"/><Relationship Id="rId10" Type="http://schemas.openxmlformats.org/officeDocument/2006/relationships/image" Target="../media/image45.png"/><Relationship Id="rId19" Type="http://schemas.openxmlformats.org/officeDocument/2006/relationships/image" Target="../media/image54.svg"/><Relationship Id="rId4" Type="http://schemas.openxmlformats.org/officeDocument/2006/relationships/image" Target="../media/image39.png"/><Relationship Id="rId9" Type="http://schemas.openxmlformats.org/officeDocument/2006/relationships/image" Target="../media/image44.svg"/><Relationship Id="rId14" Type="http://schemas.openxmlformats.org/officeDocument/2006/relationships/image" Target="../media/image49.png"/></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25.xml"/><Relationship Id="rId7" Type="http://schemas.openxmlformats.org/officeDocument/2006/relationships/image" Target="../media/image42.sv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31.svg"/></Relationships>
</file>

<file path=ppt/slides/_rels/slide2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notesSlide" Target="../notesSlides/notesSlide26.xml"/><Relationship Id="rId7" Type="http://schemas.openxmlformats.org/officeDocument/2006/relationships/image" Target="../media/image60.sv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59.png"/><Relationship Id="rId11" Type="http://schemas.openxmlformats.org/officeDocument/2006/relationships/image" Target="../media/image21.svg"/><Relationship Id="rId5" Type="http://schemas.openxmlformats.org/officeDocument/2006/relationships/image" Target="../media/image58.svg"/><Relationship Id="rId10" Type="http://schemas.openxmlformats.org/officeDocument/2006/relationships/image" Target="../media/image20.png"/><Relationship Id="rId4" Type="http://schemas.openxmlformats.org/officeDocument/2006/relationships/image" Target="../media/image57.png"/><Relationship Id="rId9" Type="http://schemas.openxmlformats.org/officeDocument/2006/relationships/image" Target="../media/image62.sv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66.sv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5.png"/><Relationship Id="rId5" Type="http://schemas.openxmlformats.org/officeDocument/2006/relationships/image" Target="../media/image64.sv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notesSlide" Target="../notesSlides/notesSlide28.xml"/><Relationship Id="rId7" Type="http://schemas.openxmlformats.org/officeDocument/2006/relationships/image" Target="../media/image70.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9.png"/><Relationship Id="rId5" Type="http://schemas.openxmlformats.org/officeDocument/2006/relationships/image" Target="../media/image68.svg"/><Relationship Id="rId4" Type="http://schemas.openxmlformats.org/officeDocument/2006/relationships/image" Target="../media/image67.png"/><Relationship Id="rId9" Type="http://schemas.openxmlformats.org/officeDocument/2006/relationships/image" Target="../media/image72.sv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6.png"/><Relationship Id="rId18" Type="http://schemas.openxmlformats.org/officeDocument/2006/relationships/image" Target="../media/image77.svg"/><Relationship Id="rId3" Type="http://schemas.openxmlformats.org/officeDocument/2006/relationships/notesSlide" Target="../notesSlides/notesSlide30.xml"/><Relationship Id="rId21" Type="http://schemas.openxmlformats.org/officeDocument/2006/relationships/image" Target="../media/image7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76.png"/><Relationship Id="rId2" Type="http://schemas.openxmlformats.org/officeDocument/2006/relationships/slideLayout" Target="../slideLayouts/slideLayout2.xml"/><Relationship Id="rId16" Type="http://schemas.openxmlformats.org/officeDocument/2006/relationships/image" Target="../media/image75.svg"/><Relationship Id="rId20" Type="http://schemas.openxmlformats.org/officeDocument/2006/relationships/image" Target="../media/image46.svg"/><Relationship Id="rId1" Type="http://schemas.openxmlformats.org/officeDocument/2006/relationships/tags" Target="../tags/tag12.xml"/><Relationship Id="rId6" Type="http://schemas.openxmlformats.org/officeDocument/2006/relationships/image" Target="../media/image31.svg"/><Relationship Id="rId11" Type="http://schemas.openxmlformats.org/officeDocument/2006/relationships/image" Target="../media/image18.png"/><Relationship Id="rId5" Type="http://schemas.openxmlformats.org/officeDocument/2006/relationships/image" Target="../media/image30.png"/><Relationship Id="rId15" Type="http://schemas.openxmlformats.org/officeDocument/2006/relationships/image" Target="../media/image74.png"/><Relationship Id="rId10" Type="http://schemas.openxmlformats.org/officeDocument/2006/relationships/image" Target="../media/image13.svg"/><Relationship Id="rId19" Type="http://schemas.openxmlformats.org/officeDocument/2006/relationships/image" Target="../media/image45.png"/><Relationship Id="rId4" Type="http://schemas.openxmlformats.org/officeDocument/2006/relationships/image" Target="../media/image73.png"/><Relationship Id="rId9" Type="http://schemas.openxmlformats.org/officeDocument/2006/relationships/image" Target="../media/image12.png"/><Relationship Id="rId14" Type="http://schemas.openxmlformats.org/officeDocument/2006/relationships/image" Target="../media/image27.svg"/><Relationship Id="rId22" Type="http://schemas.openxmlformats.org/officeDocument/2006/relationships/image" Target="../media/image79.svg"/></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83.svg"/><Relationship Id="rId18" Type="http://schemas.openxmlformats.org/officeDocument/2006/relationships/image" Target="../media/image41.png"/><Relationship Id="rId3" Type="http://schemas.openxmlformats.org/officeDocument/2006/relationships/notesSlide" Target="../notesSlides/notesSlide31.xml"/><Relationship Id="rId21" Type="http://schemas.openxmlformats.org/officeDocument/2006/relationships/image" Target="../media/image85.svg"/><Relationship Id="rId7" Type="http://schemas.openxmlformats.org/officeDocument/2006/relationships/image" Target="../media/image19.svg"/><Relationship Id="rId12" Type="http://schemas.openxmlformats.org/officeDocument/2006/relationships/image" Target="../media/image82.png"/><Relationship Id="rId17" Type="http://schemas.openxmlformats.org/officeDocument/2006/relationships/image" Target="../media/image35.svg"/><Relationship Id="rId2" Type="http://schemas.openxmlformats.org/officeDocument/2006/relationships/slideLayout" Target="../slideLayouts/slideLayout2.xml"/><Relationship Id="rId16" Type="http://schemas.openxmlformats.org/officeDocument/2006/relationships/image" Target="../media/image34.png"/><Relationship Id="rId20" Type="http://schemas.openxmlformats.org/officeDocument/2006/relationships/image" Target="../media/image84.png"/><Relationship Id="rId1" Type="http://schemas.openxmlformats.org/officeDocument/2006/relationships/tags" Target="../tags/tag13.xml"/><Relationship Id="rId6" Type="http://schemas.openxmlformats.org/officeDocument/2006/relationships/image" Target="../media/image18.png"/><Relationship Id="rId11" Type="http://schemas.openxmlformats.org/officeDocument/2006/relationships/image" Target="../media/image81.svg"/><Relationship Id="rId5" Type="http://schemas.openxmlformats.org/officeDocument/2006/relationships/image" Target="../media/image13.svg"/><Relationship Id="rId15" Type="http://schemas.openxmlformats.org/officeDocument/2006/relationships/image" Target="../media/image23.svg"/><Relationship Id="rId23" Type="http://schemas.openxmlformats.org/officeDocument/2006/relationships/image" Target="../media/image87.svg"/><Relationship Id="rId10" Type="http://schemas.openxmlformats.org/officeDocument/2006/relationships/image" Target="../media/image80.png"/><Relationship Id="rId19" Type="http://schemas.openxmlformats.org/officeDocument/2006/relationships/image" Target="../media/image42.svg"/><Relationship Id="rId4" Type="http://schemas.openxmlformats.org/officeDocument/2006/relationships/image" Target="../media/image12.png"/><Relationship Id="rId9" Type="http://schemas.openxmlformats.org/officeDocument/2006/relationships/image" Target="../media/image27.svg"/><Relationship Id="rId14" Type="http://schemas.openxmlformats.org/officeDocument/2006/relationships/image" Target="../media/image22.png"/><Relationship Id="rId22" Type="http://schemas.openxmlformats.org/officeDocument/2006/relationships/image" Target="../media/image8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91.svg"/><Relationship Id="rId3" Type="http://schemas.openxmlformats.org/officeDocument/2006/relationships/notesSlide" Target="../notesSlides/notesSlide33.xml"/><Relationship Id="rId7" Type="http://schemas.openxmlformats.org/officeDocument/2006/relationships/image" Target="../media/image19.svg"/><Relationship Id="rId12"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8.png"/><Relationship Id="rId11" Type="http://schemas.openxmlformats.org/officeDocument/2006/relationships/image" Target="../media/image89.svg"/><Relationship Id="rId5" Type="http://schemas.openxmlformats.org/officeDocument/2006/relationships/image" Target="../media/image81.svg"/><Relationship Id="rId10" Type="http://schemas.openxmlformats.org/officeDocument/2006/relationships/image" Target="../media/image88.png"/><Relationship Id="rId4" Type="http://schemas.openxmlformats.org/officeDocument/2006/relationships/image" Target="../media/image80.png"/><Relationship Id="rId9" Type="http://schemas.openxmlformats.org/officeDocument/2006/relationships/image" Target="../media/image42.sv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91.svg"/><Relationship Id="rId3" Type="http://schemas.openxmlformats.org/officeDocument/2006/relationships/notesSlide" Target="../notesSlides/notesSlide34.xml"/><Relationship Id="rId7" Type="http://schemas.openxmlformats.org/officeDocument/2006/relationships/image" Target="../media/image19.svg"/><Relationship Id="rId12"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8.png"/><Relationship Id="rId11" Type="http://schemas.openxmlformats.org/officeDocument/2006/relationships/image" Target="../media/image89.svg"/><Relationship Id="rId5" Type="http://schemas.openxmlformats.org/officeDocument/2006/relationships/image" Target="../media/image81.svg"/><Relationship Id="rId10" Type="http://schemas.openxmlformats.org/officeDocument/2006/relationships/image" Target="../media/image88.png"/><Relationship Id="rId4" Type="http://schemas.openxmlformats.org/officeDocument/2006/relationships/image" Target="../media/image80.png"/><Relationship Id="rId9" Type="http://schemas.openxmlformats.org/officeDocument/2006/relationships/image" Target="../media/image42.sv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91.svg"/><Relationship Id="rId3" Type="http://schemas.openxmlformats.org/officeDocument/2006/relationships/notesSlide" Target="../notesSlides/notesSlide36.xml"/><Relationship Id="rId7" Type="http://schemas.openxmlformats.org/officeDocument/2006/relationships/image" Target="../media/image19.svg"/><Relationship Id="rId12"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8.png"/><Relationship Id="rId11" Type="http://schemas.openxmlformats.org/officeDocument/2006/relationships/image" Target="../media/image89.svg"/><Relationship Id="rId5" Type="http://schemas.openxmlformats.org/officeDocument/2006/relationships/image" Target="../media/image81.svg"/><Relationship Id="rId15" Type="http://schemas.openxmlformats.org/officeDocument/2006/relationships/image" Target="../media/image93.svg"/><Relationship Id="rId10" Type="http://schemas.openxmlformats.org/officeDocument/2006/relationships/image" Target="../media/image88.png"/><Relationship Id="rId4" Type="http://schemas.openxmlformats.org/officeDocument/2006/relationships/image" Target="../media/image80.png"/><Relationship Id="rId9" Type="http://schemas.openxmlformats.org/officeDocument/2006/relationships/image" Target="../media/image42.svg"/><Relationship Id="rId14" Type="http://schemas.openxmlformats.org/officeDocument/2006/relationships/image" Target="../media/image92.png"/></Relationships>
</file>

<file path=ppt/slides/_rels/slide3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93.svg"/><Relationship Id="rId3" Type="http://schemas.openxmlformats.org/officeDocument/2006/relationships/notesSlide" Target="../notesSlides/notesSlide37.xml"/><Relationship Id="rId7" Type="http://schemas.openxmlformats.org/officeDocument/2006/relationships/image" Target="../media/image19.svg"/><Relationship Id="rId12"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8.png"/><Relationship Id="rId11" Type="http://schemas.openxmlformats.org/officeDocument/2006/relationships/image" Target="../media/image89.svg"/><Relationship Id="rId5" Type="http://schemas.openxmlformats.org/officeDocument/2006/relationships/image" Target="../media/image81.svg"/><Relationship Id="rId15" Type="http://schemas.openxmlformats.org/officeDocument/2006/relationships/image" Target="../media/image91.svg"/><Relationship Id="rId10" Type="http://schemas.openxmlformats.org/officeDocument/2006/relationships/image" Target="../media/image88.png"/><Relationship Id="rId4" Type="http://schemas.openxmlformats.org/officeDocument/2006/relationships/image" Target="../media/image80.png"/><Relationship Id="rId9" Type="http://schemas.openxmlformats.org/officeDocument/2006/relationships/image" Target="../media/image42.svg"/><Relationship Id="rId14" Type="http://schemas.openxmlformats.org/officeDocument/2006/relationships/image" Target="../media/image9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91.svg"/><Relationship Id="rId3" Type="http://schemas.openxmlformats.org/officeDocument/2006/relationships/notesSlide" Target="../notesSlides/notesSlide39.xml"/><Relationship Id="rId7" Type="http://schemas.openxmlformats.org/officeDocument/2006/relationships/image" Target="../media/image19.svg"/><Relationship Id="rId12"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8.png"/><Relationship Id="rId11" Type="http://schemas.openxmlformats.org/officeDocument/2006/relationships/image" Target="../media/image89.svg"/><Relationship Id="rId5" Type="http://schemas.openxmlformats.org/officeDocument/2006/relationships/image" Target="../media/image81.svg"/><Relationship Id="rId10" Type="http://schemas.openxmlformats.org/officeDocument/2006/relationships/image" Target="../media/image88.png"/><Relationship Id="rId4" Type="http://schemas.openxmlformats.org/officeDocument/2006/relationships/image" Target="../media/image80.png"/><Relationship Id="rId9" Type="http://schemas.openxmlformats.org/officeDocument/2006/relationships/image" Target="../media/image42.svg"/></Relationships>
</file>

<file path=ppt/slides/_rels/slide4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91.svg"/><Relationship Id="rId3" Type="http://schemas.openxmlformats.org/officeDocument/2006/relationships/notesSlide" Target="../notesSlides/notesSlide40.xml"/><Relationship Id="rId7" Type="http://schemas.openxmlformats.org/officeDocument/2006/relationships/image" Target="../media/image19.svg"/><Relationship Id="rId12"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8.png"/><Relationship Id="rId11" Type="http://schemas.openxmlformats.org/officeDocument/2006/relationships/image" Target="../media/image89.svg"/><Relationship Id="rId5" Type="http://schemas.openxmlformats.org/officeDocument/2006/relationships/image" Target="../media/image81.svg"/><Relationship Id="rId10" Type="http://schemas.openxmlformats.org/officeDocument/2006/relationships/image" Target="../media/image88.png"/><Relationship Id="rId4" Type="http://schemas.openxmlformats.org/officeDocument/2006/relationships/image" Target="../media/image80.png"/><Relationship Id="rId9" Type="http://schemas.openxmlformats.org/officeDocument/2006/relationships/image" Target="../media/image42.sv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96.jpeg"/><Relationship Id="rId5" Type="http://schemas.openxmlformats.org/officeDocument/2006/relationships/image" Target="../media/image95.jpeg"/><Relationship Id="rId4" Type="http://schemas.openxmlformats.org/officeDocument/2006/relationships/image" Target="../media/image94.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9464" y="869229"/>
            <a:ext cx="10654301" cy="1416771"/>
          </a:xfrm>
        </p:spPr>
        <p:txBody>
          <a:bodyPr>
            <a:noAutofit/>
          </a:bodyPr>
          <a:lstStyle/>
          <a:p>
            <a:pPr algn="l"/>
            <a:r>
              <a:rPr lang="en-US" sz="3200" b="1" dirty="0">
                <a:solidFill>
                  <a:schemeClr val="accent6">
                    <a:lumMod val="50000"/>
                  </a:schemeClr>
                </a:solidFill>
              </a:rPr>
              <a:t>Cloud Backups, Disaster Recovery, and Business Continuity</a:t>
            </a:r>
          </a:p>
        </p:txBody>
      </p:sp>
      <p:pic>
        <p:nvPicPr>
          <p:cNvPr id="4" name="Picture 3"/>
          <p:cNvPicPr>
            <a:picLocks noChangeAspect="1"/>
          </p:cNvPicPr>
          <p:nvPr/>
        </p:nvPicPr>
        <p:blipFill>
          <a:blip r:embed="rId3"/>
          <a:stretch>
            <a:fillRect/>
          </a:stretch>
        </p:blipFill>
        <p:spPr>
          <a:xfrm>
            <a:off x="1420091" y="2473037"/>
            <a:ext cx="9483436" cy="3137378"/>
          </a:xfrm>
          <a:prstGeom prst="rect">
            <a:avLst/>
          </a:prstGeom>
        </p:spPr>
      </p:pic>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8919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2017"/>
          </a:xfrm>
        </p:spPr>
        <p:txBody>
          <a:bodyPr>
            <a:noAutofit/>
          </a:bodyPr>
          <a:lstStyle/>
          <a:p>
            <a:r>
              <a:rPr lang="en-US" b="1" dirty="0">
                <a:solidFill>
                  <a:schemeClr val="accent6">
                    <a:lumMod val="50000"/>
                  </a:schemeClr>
                </a:solidFill>
              </a:rPr>
              <a:t>Business Continuity Life Cycle</a:t>
            </a:r>
          </a:p>
        </p:txBody>
      </p:sp>
      <p:pic>
        <p:nvPicPr>
          <p:cNvPr id="6" name="Picture 5"/>
          <p:cNvPicPr>
            <a:picLocks noChangeAspect="1"/>
          </p:cNvPicPr>
          <p:nvPr/>
        </p:nvPicPr>
        <p:blipFill>
          <a:blip r:embed="rId3"/>
          <a:stretch>
            <a:fillRect/>
          </a:stretch>
        </p:blipFill>
        <p:spPr>
          <a:xfrm>
            <a:off x="2615721" y="933188"/>
            <a:ext cx="5365296" cy="5365296"/>
          </a:xfrm>
          <a:prstGeom prst="rect">
            <a:avLst/>
          </a:prstGeom>
        </p:spPr>
      </p:pic>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56412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4" y="1346652"/>
            <a:ext cx="11136086" cy="5293633"/>
          </a:xfrm>
        </p:spPr>
        <p:txBody>
          <a:bodyPr>
            <a:normAutofit/>
          </a:bodyPr>
          <a:lstStyle/>
          <a:p>
            <a:r>
              <a:rPr lang="en-US" sz="2200" dirty="0"/>
              <a:t>Business Continuity Planning is a proactive planning process that ensures critical services or products are delivered during a disruption.</a:t>
            </a:r>
            <a:endParaRPr lang="en-IE" altLang="en-US" sz="2200" dirty="0"/>
          </a:p>
          <a:p>
            <a:r>
              <a:rPr lang="en-US" sz="2200" dirty="0"/>
              <a:t>A Business Continuity Plan includes:</a:t>
            </a:r>
          </a:p>
          <a:p>
            <a:pPr lvl="1">
              <a:buFont typeface="Courier New" panose="02070309020205020404" pitchFamily="49" charset="0"/>
              <a:buChar char="o"/>
            </a:pPr>
            <a:r>
              <a:rPr lang="en-US" sz="2200" dirty="0"/>
              <a:t>Plans, measures and arrangements to ensure the continuous delivery of critical services and products, which permits the organization to recover its facility, data and assets.</a:t>
            </a:r>
          </a:p>
          <a:p>
            <a:pPr lvl="1">
              <a:buFont typeface="Courier New" panose="02070309020205020404" pitchFamily="49" charset="0"/>
              <a:buChar char="o"/>
            </a:pPr>
            <a:r>
              <a:rPr lang="en-US" sz="2200" dirty="0"/>
              <a:t>Identification of necessary resources to support business continuity, including personnel, information, equipment, financial allocations, legal counsel, infrastructure protection and accommodations.</a:t>
            </a:r>
          </a:p>
          <a:p>
            <a:r>
              <a:rPr lang="en-US" sz="2200" dirty="0"/>
              <a:t>A BCP typically includes five sections:</a:t>
            </a:r>
          </a:p>
          <a:p>
            <a:pPr lvl="1">
              <a:buFont typeface="Courier New" panose="02070309020205020404" pitchFamily="49" charset="0"/>
              <a:buChar char="o"/>
            </a:pPr>
            <a:r>
              <a:rPr lang="en-US" sz="2200" dirty="0"/>
              <a:t>BCP Governance</a:t>
            </a:r>
          </a:p>
          <a:p>
            <a:pPr lvl="1">
              <a:buFont typeface="Courier New" panose="02070309020205020404" pitchFamily="49" charset="0"/>
              <a:buChar char="o"/>
            </a:pPr>
            <a:r>
              <a:rPr lang="en-US" sz="2200" dirty="0"/>
              <a:t>Business Impact Analysis (BIA)</a:t>
            </a:r>
          </a:p>
          <a:p>
            <a:pPr lvl="1">
              <a:buFont typeface="Courier New" panose="02070309020205020404" pitchFamily="49" charset="0"/>
              <a:buChar char="o"/>
            </a:pPr>
            <a:r>
              <a:rPr lang="en-US" sz="2200" dirty="0"/>
              <a:t>Plans, measures, and arrangements for business continuity</a:t>
            </a:r>
          </a:p>
          <a:p>
            <a:pPr lvl="1">
              <a:buFont typeface="Courier New" panose="02070309020205020404" pitchFamily="49" charset="0"/>
              <a:buChar char="o"/>
            </a:pPr>
            <a:r>
              <a:rPr lang="en-US" sz="2200" dirty="0"/>
              <a:t>Readiness procedures</a:t>
            </a:r>
          </a:p>
          <a:p>
            <a:pPr lvl="1">
              <a:buFont typeface="Courier New" panose="02070309020205020404" pitchFamily="49" charset="0"/>
              <a:buChar char="o"/>
            </a:pPr>
            <a:r>
              <a:rPr lang="en-US" sz="2200" dirty="0"/>
              <a:t>Quality assurance techniques (exercises, maintenance and auditing)</a:t>
            </a:r>
          </a:p>
          <a:p>
            <a:endParaRPr lang="en-IE" altLang="en-US" dirty="0"/>
          </a:p>
          <a:p>
            <a:endParaRPr lang="en-IE" altLang="en-US" dirty="0"/>
          </a:p>
          <a:p>
            <a:endParaRPr lang="en-US" dirty="0"/>
          </a:p>
        </p:txBody>
      </p:sp>
      <p:sp>
        <p:nvSpPr>
          <p:cNvPr id="4" name="Title 1"/>
          <p:cNvSpPr>
            <a:spLocks noGrp="1"/>
          </p:cNvSpPr>
          <p:nvPr>
            <p:ph type="title"/>
          </p:nvPr>
        </p:nvSpPr>
        <p:spPr>
          <a:xfrm>
            <a:off x="838200" y="365125"/>
            <a:ext cx="10515600" cy="652017"/>
          </a:xfrm>
        </p:spPr>
        <p:txBody>
          <a:bodyPr>
            <a:noAutofit/>
          </a:bodyPr>
          <a:lstStyle/>
          <a:p>
            <a:r>
              <a:rPr lang="en-US" b="1" dirty="0">
                <a:solidFill>
                  <a:schemeClr val="accent6">
                    <a:lumMod val="50000"/>
                  </a:schemeClr>
                </a:solidFill>
              </a:rPr>
              <a:t>Business Continuity Plan</a:t>
            </a: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9038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256855" y="205484"/>
            <a:ext cx="11198830" cy="657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a:cs typeface="DejaVu Sans"/>
              </a:defRPr>
            </a:lvl9pPr>
          </a:lstStyle>
          <a:p>
            <a:r>
              <a:rPr lang="en-US" sz="4000" b="1" dirty="0">
                <a:solidFill>
                  <a:schemeClr val="accent6">
                    <a:lumMod val="50000"/>
                  </a:schemeClr>
                </a:solidFill>
              </a:rPr>
              <a:t>Business Continuity Plan: </a:t>
            </a:r>
            <a:r>
              <a:rPr lang="en-US" sz="4000" b="1" dirty="0">
                <a:solidFill>
                  <a:schemeClr val="accent4">
                    <a:lumMod val="75000"/>
                  </a:schemeClr>
                </a:solidFill>
              </a:rPr>
              <a:t>IT vs Business </a:t>
            </a:r>
          </a:p>
        </p:txBody>
      </p:sp>
      <p:graphicFrame>
        <p:nvGraphicFramePr>
          <p:cNvPr id="22564" name="Group 36"/>
          <p:cNvGraphicFramePr>
            <a:graphicFrameLocks noGrp="1"/>
          </p:cNvGraphicFramePr>
          <p:nvPr>
            <p:extLst>
              <p:ext uri="{D42A27DB-BD31-4B8C-83A1-F6EECF244321}">
                <p14:modId xmlns:p14="http://schemas.microsoft.com/office/powerpoint/2010/main" val="3779612470"/>
              </p:ext>
            </p:extLst>
          </p:nvPr>
        </p:nvGraphicFramePr>
        <p:xfrm>
          <a:off x="1639901" y="1052010"/>
          <a:ext cx="8231188" cy="5041902"/>
        </p:xfrm>
        <a:graphic>
          <a:graphicData uri="http://schemas.openxmlformats.org/drawingml/2006/table">
            <a:tbl>
              <a:tblPr/>
              <a:tblGrid>
                <a:gridCol w="1828800">
                  <a:extLst>
                    <a:ext uri="{9D8B030D-6E8A-4147-A177-3AD203B41FA5}">
                      <a16:colId xmlns:a16="http://schemas.microsoft.com/office/drawing/2014/main" val="20000"/>
                    </a:ext>
                  </a:extLst>
                </a:gridCol>
                <a:gridCol w="2897188">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530225">
                <a:tc>
                  <a:txBody>
                    <a:bodyPr/>
                    <a:lstStyle/>
                    <a:p>
                      <a:pPr marL="0" marR="0" lvl="0" indent="0" algn="ctr" defTabSz="457200" rtl="0" eaLnBrk="1" fontAlgn="base" latinLnBrk="0" hangingPunct="1">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a:ln>
                            <a:noFill/>
                          </a:ln>
                          <a:solidFill>
                            <a:srgbClr val="000000"/>
                          </a:solidFill>
                          <a:effectLst/>
                          <a:latin typeface="Arial" charset="0"/>
                        </a:rPr>
                        <a:t>Focus:</a:t>
                      </a:r>
                    </a:p>
                  </a:txBody>
                  <a:tcPr marL="90000" marR="90000" marT="71495" marB="46800"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457200" rtl="0" eaLnBrk="1" fontAlgn="base" latinLnBrk="0" hangingPunct="1">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a:ln>
                            <a:noFill/>
                          </a:ln>
                          <a:solidFill>
                            <a:srgbClr val="000000"/>
                          </a:solidFill>
                          <a:effectLst/>
                          <a:latin typeface="Arial" charset="0"/>
                        </a:rPr>
                        <a:t>IT</a:t>
                      </a:r>
                    </a:p>
                  </a:txBody>
                  <a:tcPr marL="90000" marR="90000" marT="71495" marB="46800"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457200" rtl="0" eaLnBrk="1" fontAlgn="base" latinLnBrk="0" hangingPunct="1">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a:ln>
                            <a:noFill/>
                          </a:ln>
                          <a:solidFill>
                            <a:srgbClr val="000000"/>
                          </a:solidFill>
                          <a:effectLst/>
                          <a:latin typeface="Arial" charset="0"/>
                        </a:rPr>
                        <a:t>Business</a:t>
                      </a:r>
                    </a:p>
                  </a:txBody>
                  <a:tcPr marL="90000" marR="90000" marT="71495" marB="46800"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004888">
                <a:tc>
                  <a:txBody>
                    <a:bodyPr/>
                    <a:lstStyle/>
                    <a:p>
                      <a:pPr marL="0" marR="0" lvl="0" indent="0" algn="l" defTabSz="457200" rtl="0" eaLnBrk="1" fontAlgn="base" latinLnBrk="0" hangingPunct="1">
                        <a:lnSpc>
                          <a:spcPct val="93000"/>
                        </a:lnSpc>
                        <a:spcBef>
                          <a:spcPts val="5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rgbClr val="000000"/>
                          </a:solidFill>
                          <a:effectLst/>
                          <a:latin typeface="Arial" charset="0"/>
                        </a:rPr>
                        <a:t>Event</a:t>
                      </a:r>
                    </a:p>
                    <a:p>
                      <a:pPr marL="0" marR="0" lvl="0" indent="0" algn="l" defTabSz="457200" rtl="0" eaLnBrk="1" fontAlgn="base" latinLnBrk="0" hangingPunct="1">
                        <a:lnSpc>
                          <a:spcPct val="93000"/>
                        </a:lnSpc>
                        <a:spcBef>
                          <a:spcPts val="5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rgbClr val="000000"/>
                          </a:solidFill>
                          <a:effectLst/>
                          <a:latin typeface="Arial" charset="0"/>
                        </a:rPr>
                        <a:t>Recovery</a:t>
                      </a:r>
                    </a:p>
                  </a:txBody>
                  <a:tcPr marL="90000" marR="90000" marT="64440" marB="46800"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457200" rtl="0" eaLnBrk="1" fontAlgn="base" latinLnBrk="0" hangingPunct="1">
                        <a:lnSpc>
                          <a:spcPct val="93000"/>
                        </a:lnSpc>
                        <a:spcBef>
                          <a:spcPts val="5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rgbClr val="000000"/>
                          </a:solidFill>
                          <a:effectLst/>
                          <a:latin typeface="Arial" charset="0"/>
                        </a:rPr>
                        <a:t>Disaster Recovery Plan</a:t>
                      </a:r>
                    </a:p>
                    <a:p>
                      <a:pPr marL="0" marR="0" lvl="0" indent="0" algn="l" defTabSz="457200" rtl="0" eaLnBrk="1" fontAlgn="base" latinLnBrk="0" hangingPunct="1">
                        <a:lnSpc>
                          <a:spcPct val="93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Arial" charset="0"/>
                        </a:rPr>
                        <a:t>Procedures to recover at alternate site</a:t>
                      </a:r>
                    </a:p>
                  </a:txBody>
                  <a:tcPr marL="90000" marR="90000" marT="64440" marB="46800"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457200" rtl="0" eaLnBrk="1" fontAlgn="base" latinLnBrk="0" hangingPunct="1">
                        <a:lnSpc>
                          <a:spcPct val="93000"/>
                        </a:lnSpc>
                        <a:spcBef>
                          <a:spcPts val="5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rgbClr val="000000"/>
                          </a:solidFill>
                          <a:effectLst/>
                          <a:latin typeface="Arial" charset="0"/>
                        </a:rPr>
                        <a:t>Business Recovery Plan</a:t>
                      </a:r>
                    </a:p>
                    <a:p>
                      <a:pPr marL="0" marR="0" lvl="0" indent="0" algn="l" defTabSz="457200" rtl="0" eaLnBrk="1" fontAlgn="base" latinLnBrk="0" hangingPunct="1">
                        <a:lnSpc>
                          <a:spcPct val="93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Arial" charset="0"/>
                        </a:rPr>
                        <a:t>Recover business after a disaster</a:t>
                      </a:r>
                    </a:p>
                  </a:txBody>
                  <a:tcPr marL="90000" marR="90000" marT="64440" marB="46800"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1004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457200" rtl="0" eaLnBrk="1" fontAlgn="base" latinLnBrk="0" hangingPunct="1">
                        <a:lnSpc>
                          <a:spcPct val="93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rgbClr val="000000"/>
                          </a:solidFill>
                          <a:effectLst/>
                          <a:latin typeface="Arial" charset="0"/>
                        </a:rPr>
                        <a:t>IT Contingency Plan: </a:t>
                      </a:r>
                      <a:r>
                        <a:rPr kumimoji="0" lang="en-US" sz="1800" b="0" i="0" u="none" strike="noStrike" cap="none" normalizeH="0" baseline="0">
                          <a:ln>
                            <a:noFill/>
                          </a:ln>
                          <a:solidFill>
                            <a:srgbClr val="000000"/>
                          </a:solidFill>
                          <a:effectLst/>
                          <a:latin typeface="Arial" charset="0"/>
                        </a:rPr>
                        <a:t>Recovers major application or system</a:t>
                      </a:r>
                    </a:p>
                  </a:txBody>
                  <a:tcPr marL="90000" marR="90000" marT="64440" marB="46800"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457200" rtl="0" eaLnBrk="1" fontAlgn="base" latinLnBrk="0" hangingPunct="1">
                        <a:lnSpc>
                          <a:spcPct val="93000"/>
                        </a:lnSpc>
                        <a:spcBef>
                          <a:spcPts val="5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rgbClr val="000000"/>
                          </a:solidFill>
                          <a:effectLst/>
                          <a:latin typeface="Arial" charset="0"/>
                        </a:rPr>
                        <a:t>Occupant Emergency Plan:</a:t>
                      </a:r>
                    </a:p>
                    <a:p>
                      <a:pPr marL="0" marR="0" lvl="0" indent="0" algn="l" defTabSz="457200" rtl="0" eaLnBrk="1" fontAlgn="base" latinLnBrk="0" hangingPunct="1">
                        <a:lnSpc>
                          <a:spcPct val="93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Arial" charset="0"/>
                        </a:rPr>
                        <a:t>Protect life and assets during physical threat</a:t>
                      </a:r>
                    </a:p>
                  </a:txBody>
                  <a:tcPr marL="90000" marR="90000" marT="64440" marB="46800"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1004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457200" rtl="0" eaLnBrk="1" fontAlgn="base" latinLnBrk="0" hangingPunct="1">
                        <a:lnSpc>
                          <a:spcPct val="93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rgbClr val="000000"/>
                          </a:solidFill>
                          <a:effectLst/>
                          <a:latin typeface="Arial" charset="0"/>
                        </a:rPr>
                        <a:t>Cyber Incident Response Plan: </a:t>
                      </a:r>
                      <a:r>
                        <a:rPr kumimoji="0" lang="en-US" sz="1800" b="0" i="0" u="none" strike="noStrike" cap="none" normalizeH="0" baseline="0" dirty="0">
                          <a:ln>
                            <a:noFill/>
                          </a:ln>
                          <a:solidFill>
                            <a:srgbClr val="000000"/>
                          </a:solidFill>
                          <a:effectLst/>
                          <a:latin typeface="Arial" charset="0"/>
                        </a:rPr>
                        <a:t>Malicious cyber incident</a:t>
                      </a:r>
                    </a:p>
                  </a:txBody>
                  <a:tcPr marL="90000" marR="90000" marT="64440" marB="46800"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457200" rtl="0" eaLnBrk="1" fontAlgn="base" latinLnBrk="0" hangingPunct="1">
                        <a:lnSpc>
                          <a:spcPct val="93000"/>
                        </a:lnSpc>
                        <a:spcBef>
                          <a:spcPts val="5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rgbClr val="000000"/>
                          </a:solidFill>
                          <a:effectLst/>
                          <a:latin typeface="Arial" charset="0"/>
                        </a:rPr>
                        <a:t>Crisis Communication Plan:</a:t>
                      </a:r>
                    </a:p>
                    <a:p>
                      <a:pPr marL="0" marR="0" lvl="0" indent="0" algn="l" defTabSz="457200" rtl="0" eaLnBrk="1" fontAlgn="base" latinLnBrk="0" hangingPunct="1">
                        <a:lnSpc>
                          <a:spcPct val="93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Arial" charset="0"/>
                        </a:rPr>
                        <a:t>Provide status reports to public and personnel</a:t>
                      </a:r>
                    </a:p>
                  </a:txBody>
                  <a:tcPr marL="90000" marR="90000" marT="64440" marB="46800"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749300">
                <a:tc>
                  <a:txBody>
                    <a:bodyPr/>
                    <a:lstStyle/>
                    <a:p>
                      <a:pPr marL="0" marR="0" lvl="0" indent="0" algn="l" defTabSz="457200" rtl="0" eaLnBrk="1" fontAlgn="base" latinLnBrk="0" hangingPunct="1">
                        <a:lnSpc>
                          <a:spcPct val="93000"/>
                        </a:lnSpc>
                        <a:spcBef>
                          <a:spcPts val="5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rgbClr val="000000"/>
                          </a:solidFill>
                          <a:effectLst/>
                          <a:latin typeface="Arial" charset="0"/>
                        </a:rPr>
                        <a:t>Business Continuity</a:t>
                      </a:r>
                    </a:p>
                  </a:txBody>
                  <a:tcPr marL="90000" marR="90000" marT="64440" marB="46800"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457200" rtl="0" eaLnBrk="1" fontAlgn="base" latinLnBrk="0" hangingPunct="1">
                        <a:lnSpc>
                          <a:spcPct val="93000"/>
                        </a:lnSpc>
                        <a:spcBef>
                          <a:spcPts val="5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a:ln>
                            <a:noFill/>
                          </a:ln>
                          <a:solidFill>
                            <a:srgbClr val="000000"/>
                          </a:solidFill>
                          <a:effectLst/>
                          <a:latin typeface="Arial" charset="0"/>
                        </a:rPr>
                        <a:t>Business Continuity Plan</a:t>
                      </a:r>
                    </a:p>
                  </a:txBody>
                  <a:tcPr marL="90000" marR="90000" marT="64440" marB="46800"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747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457200" rtl="0" eaLnBrk="1" fontAlgn="base" latinLnBrk="0" hangingPunct="1">
                        <a:lnSpc>
                          <a:spcPct val="93000"/>
                        </a:lnSpc>
                        <a:spcBef>
                          <a:spcPts val="5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rgbClr val="000000"/>
                          </a:solidFill>
                          <a:effectLst/>
                          <a:latin typeface="Arial" charset="0"/>
                        </a:rPr>
                        <a:t>Continuity of Operations Plan</a:t>
                      </a:r>
                    </a:p>
                    <a:p>
                      <a:pPr marL="0" marR="0" lvl="0" indent="0" algn="l" defTabSz="457200" rtl="0" eaLnBrk="1" fontAlgn="base" latinLnBrk="0" hangingPunct="1">
                        <a:lnSpc>
                          <a:spcPct val="93000"/>
                        </a:lnSpc>
                        <a:spcBef>
                          <a:spcPts val="45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a:ln>
                            <a:noFill/>
                          </a:ln>
                          <a:solidFill>
                            <a:srgbClr val="000000"/>
                          </a:solidFill>
                          <a:effectLst/>
                          <a:latin typeface="Arial" charset="0"/>
                        </a:rPr>
                        <a:t>Longer duration outages</a:t>
                      </a:r>
                    </a:p>
                  </a:txBody>
                  <a:tcPr marL="90000" marR="90000" marT="64440" marB="46800"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35397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7246"/>
          </a:xfrm>
        </p:spPr>
        <p:txBody>
          <a:bodyPr>
            <a:noAutofit/>
          </a:bodyPr>
          <a:lstStyle/>
          <a:p>
            <a:r>
              <a:rPr lang="en-US" b="1" dirty="0">
                <a:solidFill>
                  <a:schemeClr val="accent6">
                    <a:lumMod val="50000"/>
                  </a:schemeClr>
                </a:solidFill>
              </a:rPr>
              <a:t>DR vs BCP</a:t>
            </a:r>
          </a:p>
        </p:txBody>
      </p:sp>
      <p:sp>
        <p:nvSpPr>
          <p:cNvPr id="3" name="Content Placeholder 2"/>
          <p:cNvSpPr>
            <a:spLocks noGrp="1"/>
          </p:cNvSpPr>
          <p:nvPr>
            <p:ph idx="1"/>
          </p:nvPr>
        </p:nvSpPr>
        <p:spPr>
          <a:xfrm>
            <a:off x="838200" y="1466396"/>
            <a:ext cx="10515600" cy="4351338"/>
          </a:xfrm>
        </p:spPr>
        <p:txBody>
          <a:bodyPr/>
          <a:lstStyle/>
          <a:p>
            <a:pPr>
              <a:lnSpc>
                <a:spcPct val="100000"/>
              </a:lnSpc>
              <a:spcBef>
                <a:spcPct val="80000"/>
              </a:spcBef>
            </a:pPr>
            <a:r>
              <a:rPr lang="en-IE" altLang="en-US" dirty="0"/>
              <a:t>Business Continuity Planning</a:t>
            </a:r>
          </a:p>
          <a:p>
            <a:pPr lvl="1">
              <a:spcBef>
                <a:spcPct val="60000"/>
              </a:spcBef>
            </a:pPr>
            <a:r>
              <a:rPr lang="en-IE" altLang="en-US" dirty="0"/>
              <a:t>A business continuity plan specifies how a company plans to restore core business operations when disasters occur</a:t>
            </a:r>
          </a:p>
          <a:p>
            <a:pPr>
              <a:lnSpc>
                <a:spcPct val="100000"/>
              </a:lnSpc>
              <a:spcBef>
                <a:spcPct val="80000"/>
              </a:spcBef>
            </a:pPr>
            <a:r>
              <a:rPr lang="en-IE" altLang="en-US" dirty="0"/>
              <a:t>Disaster Recovery</a:t>
            </a:r>
          </a:p>
          <a:p>
            <a:pPr lvl="1">
              <a:spcBef>
                <a:spcPct val="60000"/>
              </a:spcBef>
            </a:pPr>
            <a:r>
              <a:rPr lang="en-IE" altLang="en-US" dirty="0"/>
              <a:t>Disaster recovery looks specifically at the technical aspects of how a company can get back into operation using backup facilities</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7070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365126"/>
            <a:ext cx="10515600" cy="799646"/>
          </a:xfrm>
        </p:spPr>
        <p:txBody>
          <a:bodyPr/>
          <a:lstStyle/>
          <a:p>
            <a:pPr eaLnBrk="1" hangingPunct="1"/>
            <a:r>
              <a:rPr lang="en-US" altLang="en-US" b="1" dirty="0">
                <a:solidFill>
                  <a:schemeClr val="accent6">
                    <a:lumMod val="50000"/>
                  </a:schemeClr>
                </a:solidFill>
              </a:rPr>
              <a:t>Business Continuity Test Types</a:t>
            </a:r>
          </a:p>
        </p:txBody>
      </p:sp>
      <p:sp>
        <p:nvSpPr>
          <p:cNvPr id="71683" name="Rectangle 3"/>
          <p:cNvSpPr>
            <a:spLocks noGrp="1" noChangeArrowheads="1"/>
          </p:cNvSpPr>
          <p:nvPr>
            <p:ph type="body" idx="1"/>
          </p:nvPr>
        </p:nvSpPr>
        <p:spPr>
          <a:xfrm>
            <a:off x="838200" y="1567543"/>
            <a:ext cx="10515600" cy="4609420"/>
          </a:xfrm>
        </p:spPr>
        <p:txBody>
          <a:bodyPr/>
          <a:lstStyle/>
          <a:p>
            <a:pPr eaLnBrk="1" hangingPunct="1">
              <a:lnSpc>
                <a:spcPct val="90000"/>
              </a:lnSpc>
              <a:buFont typeface="Wingdings" panose="05000000000000000000" pitchFamily="2" charset="2"/>
              <a:buNone/>
            </a:pPr>
            <a:r>
              <a:rPr lang="en-US" altLang="en-US" sz="2400" b="1" dirty="0"/>
              <a:t>Checklist Review</a:t>
            </a:r>
            <a:r>
              <a:rPr lang="en-US" altLang="en-US" sz="2400" dirty="0"/>
              <a:t>: Reviews coverage of plan – are all important concerns covered?</a:t>
            </a:r>
          </a:p>
          <a:p>
            <a:pPr eaLnBrk="1" hangingPunct="1">
              <a:lnSpc>
                <a:spcPct val="90000"/>
              </a:lnSpc>
              <a:buFont typeface="Wingdings" panose="05000000000000000000" pitchFamily="2" charset="2"/>
              <a:buNone/>
            </a:pPr>
            <a:r>
              <a:rPr lang="en-US" altLang="en-US" sz="2400" b="1" dirty="0"/>
              <a:t>Structured Walkthrough</a:t>
            </a:r>
            <a:r>
              <a:rPr lang="en-US" altLang="en-US" sz="2400" dirty="0"/>
              <a:t>: Reviews all aspects of plan, often walking through different scenarios</a:t>
            </a:r>
          </a:p>
          <a:p>
            <a:pPr eaLnBrk="1" hangingPunct="1">
              <a:lnSpc>
                <a:spcPct val="90000"/>
              </a:lnSpc>
              <a:buFont typeface="Wingdings" panose="05000000000000000000" pitchFamily="2" charset="2"/>
              <a:buNone/>
            </a:pPr>
            <a:r>
              <a:rPr lang="en-US" altLang="en-US" sz="2400" b="1" dirty="0"/>
              <a:t>Simulation Test</a:t>
            </a:r>
            <a:r>
              <a:rPr lang="en-US" altLang="en-US" sz="2400" dirty="0"/>
              <a:t>: Execute plan based upon a specific scenario, without alternate site</a:t>
            </a:r>
          </a:p>
          <a:p>
            <a:pPr eaLnBrk="1" hangingPunct="1">
              <a:lnSpc>
                <a:spcPct val="90000"/>
              </a:lnSpc>
              <a:buFont typeface="Wingdings" panose="05000000000000000000" pitchFamily="2" charset="2"/>
              <a:buNone/>
            </a:pPr>
            <a:r>
              <a:rPr lang="en-US" altLang="en-US" sz="2400" b="1" dirty="0"/>
              <a:t>Parallel Test</a:t>
            </a:r>
            <a:r>
              <a:rPr lang="en-US" altLang="en-US" sz="2400" dirty="0"/>
              <a:t>: Bring up alternate off-site facility, without bringing down regular site</a:t>
            </a:r>
          </a:p>
          <a:p>
            <a:pPr eaLnBrk="1" hangingPunct="1">
              <a:lnSpc>
                <a:spcPct val="90000"/>
              </a:lnSpc>
              <a:buFont typeface="Wingdings" panose="05000000000000000000" pitchFamily="2" charset="2"/>
              <a:buNone/>
            </a:pPr>
            <a:r>
              <a:rPr lang="en-US" altLang="en-US" sz="2400" b="1" dirty="0"/>
              <a:t>Full-Interruption</a:t>
            </a:r>
            <a:r>
              <a:rPr lang="en-US" altLang="en-US" sz="2400" dirty="0"/>
              <a:t>: Move processing from regular site to alternate site.</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7584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1143000"/>
            <a:ext cx="11342914" cy="5540829"/>
          </a:xfrm>
        </p:spPr>
        <p:txBody>
          <a:bodyPr>
            <a:normAutofit fontScale="77500" lnSpcReduction="20000"/>
          </a:bodyPr>
          <a:lstStyle/>
          <a:p>
            <a:r>
              <a:rPr lang="en-US" sz="2600" dirty="0"/>
              <a:t>One of the most important aspects of disaster recovery is to have a location from which the recovery can take place. This location is known as a </a:t>
            </a:r>
            <a:r>
              <a:rPr lang="en-US" sz="2600" i="1" dirty="0"/>
              <a:t>backup site</a:t>
            </a:r>
            <a:r>
              <a:rPr lang="en-US" sz="2600" dirty="0"/>
              <a:t>. In the event of a disaster, a backup site is where your data center will be recreated, and where you will operate from, for the length of the disaster.</a:t>
            </a:r>
          </a:p>
          <a:p>
            <a:r>
              <a:rPr lang="en-US" sz="2600" b="1" dirty="0"/>
              <a:t>There are three different types of backup sites:</a:t>
            </a:r>
          </a:p>
          <a:p>
            <a:r>
              <a:rPr lang="en-US" sz="2600" dirty="0"/>
              <a:t>Cold backup sites</a:t>
            </a:r>
          </a:p>
          <a:p>
            <a:pPr lvl="1"/>
            <a:r>
              <a:rPr lang="en-US" sz="2600" dirty="0"/>
              <a:t> Everything required to restore service to your users must be procured and delivered to the site before the process of recovery can begin. As you can imagine, the delay going from a cold backup site to full operation can be substantial.</a:t>
            </a:r>
          </a:p>
          <a:p>
            <a:pPr lvl="1"/>
            <a:r>
              <a:rPr lang="en-US" sz="2600" dirty="0"/>
              <a:t>Cold backup sites are the least expensive sites.</a:t>
            </a:r>
          </a:p>
          <a:p>
            <a:r>
              <a:rPr lang="en-US" sz="2600" dirty="0"/>
              <a:t>Warm backup sites</a:t>
            </a:r>
          </a:p>
          <a:p>
            <a:pPr lvl="1"/>
            <a:r>
              <a:rPr lang="en-US" sz="2600" dirty="0"/>
              <a:t>A warm backup site is already stocked with hardware representing a reasonable facsimile of that found in your data center. To restore service, the last backups from your off-site storage facility must be delivered, and bare metal restoration completed, before the real work of recovery can begin.</a:t>
            </a:r>
          </a:p>
          <a:p>
            <a:r>
              <a:rPr lang="en-US" sz="2600" dirty="0"/>
              <a:t>Hot backup sites</a:t>
            </a:r>
          </a:p>
          <a:p>
            <a:pPr lvl="1"/>
            <a:r>
              <a:rPr lang="en-US" sz="2600" dirty="0"/>
              <a:t>Hot backup sites have a virtual mirror image of your current data center, with all systems configured and waiting only for the last backups of your user data from your off-site storage facility. As you can imagine, a hot backup site can often be brought up to full production in no more than a few hours.</a:t>
            </a:r>
          </a:p>
          <a:p>
            <a:pPr lvl="1"/>
            <a:r>
              <a:rPr lang="en-US" sz="2600" dirty="0"/>
              <a:t>A hot backup site is the most expensive approach to disaster recovery.</a:t>
            </a:r>
          </a:p>
          <a:p>
            <a:endParaRPr lang="en-US" dirty="0"/>
          </a:p>
          <a:p>
            <a:endParaRPr lang="en-US" dirty="0"/>
          </a:p>
        </p:txBody>
      </p:sp>
      <p:sp>
        <p:nvSpPr>
          <p:cNvPr id="4" name="Title 1"/>
          <p:cNvSpPr>
            <a:spLocks noGrp="1"/>
          </p:cNvSpPr>
          <p:nvPr>
            <p:ph type="title"/>
          </p:nvPr>
        </p:nvSpPr>
        <p:spPr>
          <a:xfrm>
            <a:off x="838200" y="365125"/>
            <a:ext cx="10515600" cy="652017"/>
          </a:xfrm>
        </p:spPr>
        <p:txBody>
          <a:bodyPr>
            <a:noAutofit/>
          </a:bodyPr>
          <a:lstStyle/>
          <a:p>
            <a:r>
              <a:rPr lang="en-US" b="1" dirty="0">
                <a:solidFill>
                  <a:schemeClr val="accent6">
                    <a:lumMod val="50000"/>
                  </a:schemeClr>
                </a:solidFill>
              </a:rPr>
              <a:t>Cloud Backups Sites</a:t>
            </a: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34549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idx="4294967295"/>
          </p:nvPr>
        </p:nvSpPr>
        <p:spPr>
          <a:xfrm>
            <a:off x="756899" y="410369"/>
            <a:ext cx="7793038" cy="914400"/>
          </a:xfrm>
        </p:spPr>
        <p:txBody>
          <a:bodyPr/>
          <a:lstStyle/>
          <a:p>
            <a:r>
              <a:rPr lang="en-US" b="1" dirty="0">
                <a:solidFill>
                  <a:schemeClr val="accent6">
                    <a:lumMod val="50000"/>
                  </a:schemeClr>
                </a:solidFill>
              </a:rPr>
              <a:t>Cloud Backups </a:t>
            </a:r>
            <a:r>
              <a:rPr lang="en-US" sz="2000" b="1" dirty="0">
                <a:solidFill>
                  <a:schemeClr val="accent6">
                    <a:lumMod val="50000"/>
                  </a:schemeClr>
                </a:solidFill>
              </a:rPr>
              <a:t>(1/4)</a:t>
            </a:r>
            <a:endParaRPr lang="en-US" altLang="en-US" dirty="0"/>
          </a:p>
        </p:txBody>
      </p:sp>
      <p:sp>
        <p:nvSpPr>
          <p:cNvPr id="3" name="Content Placeholder 2"/>
          <p:cNvSpPr>
            <a:spLocks noGrp="1"/>
          </p:cNvSpPr>
          <p:nvPr>
            <p:ph idx="4294967295"/>
          </p:nvPr>
        </p:nvSpPr>
        <p:spPr>
          <a:xfrm>
            <a:off x="424544" y="1426810"/>
            <a:ext cx="11473542" cy="5061076"/>
          </a:xfrm>
        </p:spPr>
        <p:txBody>
          <a:bodyPr>
            <a:normAutofit/>
          </a:bodyPr>
          <a:lstStyle/>
          <a:p>
            <a:r>
              <a:rPr lang="en-US" sz="2400" dirty="0"/>
              <a:t>A Cloud backup is where a remote, online, or managed service provides users with a system for backing up, storing, and recovering data files. </a:t>
            </a:r>
          </a:p>
          <a:p>
            <a:endParaRPr lang="en-US" altLang="en-US" sz="2400" dirty="0"/>
          </a:p>
          <a:p>
            <a:r>
              <a:rPr lang="en-US" altLang="en-US" sz="2400" dirty="0"/>
              <a:t>File Backups: </a:t>
            </a:r>
            <a:r>
              <a:rPr lang="en-US" sz="2400" dirty="0"/>
              <a:t>The original type of backup was a file backup, which is still a popular method. A file backup copies all the files and folders from the current data to backup media and cloud. </a:t>
            </a:r>
            <a:endParaRPr lang="en-US" altLang="en-US" sz="2400" dirty="0"/>
          </a:p>
          <a:p>
            <a:endParaRPr lang="en-US" altLang="en-US" sz="2400" dirty="0"/>
          </a:p>
          <a:p>
            <a:r>
              <a:rPr lang="en-US" altLang="en-US" sz="2400" dirty="0"/>
              <a:t>Image Backups :</a:t>
            </a:r>
            <a:r>
              <a:rPr lang="en-US" sz="2400" dirty="0"/>
              <a:t>An image backup bypasses most of the OS file-lookup overhead by simply copying blocks to backup in order to the end, making a complete record of everything on the disk. This process results in extremely fast backups.</a:t>
            </a:r>
            <a:endParaRPr lang="en-US" altLang="en-US" sz="2400" dirty="0"/>
          </a:p>
          <a:p>
            <a:pPr marL="457200" lvl="1" indent="0">
              <a:lnSpc>
                <a:spcPct val="90000"/>
              </a:lnSpc>
              <a:buNone/>
            </a:pPr>
            <a:endParaRPr lang="en-US" altLang="en-US" sz="2200" dirty="0"/>
          </a:p>
        </p:txBody>
      </p:sp>
      <p:sp>
        <p:nvSpPr>
          <p:cNvPr id="144388" name="Slide Number Placeholder 3"/>
          <p:cNvSpPr txBox="1">
            <a:spLocks noGrp="1"/>
          </p:cNvSpPr>
          <p:nvPr/>
        </p:nvSpPr>
        <p:spPr bwMode="auto">
          <a:xfrm>
            <a:off x="830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cs typeface="Times New Roman" panose="02020603050405020304" pitchFamily="18" charset="0"/>
              </a:defRPr>
            </a:lvl1pPr>
            <a:lvl2pPr marL="742950" indent="-285750" eaLnBrk="0" hangingPunct="0">
              <a:defRPr sz="2000">
                <a:solidFill>
                  <a:schemeClr val="tx1"/>
                </a:solidFill>
                <a:latin typeface="Tahoma" panose="020B0604030504040204" pitchFamily="34" charset="0"/>
                <a:cs typeface="Times New Roman" panose="02020603050405020304" pitchFamily="18" charset="0"/>
              </a:defRPr>
            </a:lvl2pPr>
            <a:lvl3pPr marL="1143000" indent="-228600" eaLnBrk="0" hangingPunct="0">
              <a:defRPr sz="2000">
                <a:solidFill>
                  <a:schemeClr val="tx1"/>
                </a:solidFill>
                <a:latin typeface="Tahoma" panose="020B0604030504040204" pitchFamily="34" charset="0"/>
                <a:cs typeface="Times New Roman" panose="02020603050405020304" pitchFamily="18" charset="0"/>
              </a:defRPr>
            </a:lvl3pPr>
            <a:lvl4pPr marL="1600200" indent="-228600" eaLnBrk="0" hangingPunct="0">
              <a:defRPr sz="2000">
                <a:solidFill>
                  <a:schemeClr val="tx1"/>
                </a:solidFill>
                <a:latin typeface="Tahoma" panose="020B0604030504040204" pitchFamily="34" charset="0"/>
                <a:cs typeface="Times New Roman" panose="02020603050405020304" pitchFamily="18" charset="0"/>
              </a:defRPr>
            </a:lvl4pPr>
            <a:lvl5pPr marL="2057400" indent="-228600" eaLnBrk="0" hangingPunct="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r" eaLnBrk="1" hangingPunct="1"/>
            <a:fld id="{8296C217-4694-4BF4-B323-D98984F14E7F}" type="slidenum">
              <a:rPr lang="zh-CN" altLang="en-US" sz="1400">
                <a:ea typeface="SimSun" panose="02010600030101010101" pitchFamily="2" charset="-122"/>
              </a:rPr>
              <a:pPr algn="r" eaLnBrk="1" hangingPunct="1"/>
              <a:t>16</a:t>
            </a:fld>
            <a:endParaRPr lang="en-US" altLang="zh-CN" sz="1400">
              <a:ea typeface="SimSun" panose="02010600030101010101" pitchFamily="2" charset="-122"/>
            </a:endParaRP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7720911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idx="4294967295"/>
          </p:nvPr>
        </p:nvSpPr>
        <p:spPr>
          <a:xfrm>
            <a:off x="230426" y="77859"/>
            <a:ext cx="7793038" cy="914400"/>
          </a:xfrm>
        </p:spPr>
        <p:txBody>
          <a:bodyPr/>
          <a:lstStyle/>
          <a:p>
            <a:r>
              <a:rPr lang="en-US" b="1" dirty="0">
                <a:solidFill>
                  <a:schemeClr val="accent6">
                    <a:lumMod val="50000"/>
                  </a:schemeClr>
                </a:solidFill>
              </a:rPr>
              <a:t>Cloud Backups </a:t>
            </a:r>
            <a:r>
              <a:rPr lang="en-US" sz="2000" b="1" dirty="0">
                <a:solidFill>
                  <a:schemeClr val="accent6">
                    <a:lumMod val="50000"/>
                  </a:schemeClr>
                </a:solidFill>
              </a:rPr>
              <a:t>(2/4)</a:t>
            </a:r>
            <a:endParaRPr lang="en-US" altLang="en-US" sz="4000" dirty="0"/>
          </a:p>
        </p:txBody>
      </p:sp>
      <p:sp>
        <p:nvSpPr>
          <p:cNvPr id="3" name="Content Placeholder 2"/>
          <p:cNvSpPr>
            <a:spLocks noGrp="1"/>
          </p:cNvSpPr>
          <p:nvPr>
            <p:ph idx="4294967295"/>
          </p:nvPr>
        </p:nvSpPr>
        <p:spPr>
          <a:xfrm>
            <a:off x="415308" y="909574"/>
            <a:ext cx="11473542" cy="5061076"/>
          </a:xfrm>
        </p:spPr>
        <p:txBody>
          <a:bodyPr>
            <a:normAutofit/>
          </a:bodyPr>
          <a:lstStyle/>
          <a:p>
            <a:pPr lvl="1"/>
            <a:r>
              <a:rPr lang="en-US" altLang="en-US" sz="2200" b="1" dirty="0"/>
              <a:t>Setting the RPO </a:t>
            </a:r>
            <a:r>
              <a:rPr lang="en-US" altLang="en-US" sz="2200" dirty="0"/>
              <a:t>: The RPO determines how often recovery points must be created. If the RPO is 30 minutes, a recovery point must be established every 30 minutes. The backup window defines how much time is available for the backup process.</a:t>
            </a:r>
          </a:p>
          <a:p>
            <a:pPr lvl="1"/>
            <a:r>
              <a:rPr lang="en-US" sz="2000" b="1" dirty="0"/>
              <a:t>A backup plan </a:t>
            </a:r>
            <a:r>
              <a:rPr lang="en-US" sz="2000" dirty="0"/>
              <a:t>is the record of what data is to be backed up on what schedule.</a:t>
            </a:r>
          </a:p>
          <a:p>
            <a:pPr lvl="1"/>
            <a:r>
              <a:rPr lang="en-US" sz="2000" b="1" dirty="0"/>
              <a:t>Fallow the backup plan </a:t>
            </a:r>
            <a:r>
              <a:rPr lang="en-US" sz="2000" dirty="0"/>
              <a:t>:</a:t>
            </a:r>
          </a:p>
          <a:p>
            <a:pPr lvl="2"/>
            <a:r>
              <a:rPr lang="en-US" b="1" dirty="0">
                <a:solidFill>
                  <a:schemeClr val="accent6">
                    <a:lumMod val="50000"/>
                  </a:schemeClr>
                </a:solidFill>
              </a:rPr>
              <a:t>Full: </a:t>
            </a:r>
            <a:r>
              <a:rPr lang="en-US" dirty="0"/>
              <a:t>The first backup of a system, capturing everything in it. The upside of a full backup is that it’s self-contained. The downside is that it takes up a lot of space, can take a long time to complete, and can be almost identical to a previous full backup. </a:t>
            </a:r>
          </a:p>
          <a:p>
            <a:pPr lvl="2"/>
            <a:r>
              <a:rPr lang="en-US" b="1" dirty="0">
                <a:solidFill>
                  <a:schemeClr val="accent6">
                    <a:lumMod val="50000"/>
                  </a:schemeClr>
                </a:solidFill>
              </a:rPr>
              <a:t>Differential</a:t>
            </a:r>
            <a:r>
              <a:rPr lang="en-US" dirty="0"/>
              <a:t>: A backup that captures only the differences between the current state and the last full backup. Recovering from a differential backup requires both the last full backup and the differential backup to be valid. The upside of a differential backup is that it’s much faster than a full backup. The downside is that it takes up more space than an incremental backup (see the next paragraph) and requires at least two backup files to be read for recovery. </a:t>
            </a:r>
          </a:p>
          <a:p>
            <a:pPr lvl="2"/>
            <a:r>
              <a:rPr lang="en-US" b="1" dirty="0">
                <a:solidFill>
                  <a:schemeClr val="accent6">
                    <a:lumMod val="50000"/>
                  </a:schemeClr>
                </a:solidFill>
              </a:rPr>
              <a:t>Incremental: </a:t>
            </a:r>
            <a:r>
              <a:rPr lang="en-US" dirty="0"/>
              <a:t>A backup that captures only the differences between the current state and the last differential, incremental, or full backup.</a:t>
            </a:r>
          </a:p>
          <a:p>
            <a:pPr lvl="1"/>
            <a:r>
              <a:rPr lang="en-US" sz="2200" dirty="0"/>
              <a:t>Both image backups and file backups can be full, differential, or incremental.</a:t>
            </a:r>
            <a:endParaRPr lang="en-US" altLang="en-US" sz="2200" dirty="0"/>
          </a:p>
        </p:txBody>
      </p:sp>
      <p:sp>
        <p:nvSpPr>
          <p:cNvPr id="144388" name="Slide Number Placeholder 3"/>
          <p:cNvSpPr txBox="1">
            <a:spLocks noGrp="1"/>
          </p:cNvSpPr>
          <p:nvPr/>
        </p:nvSpPr>
        <p:spPr bwMode="auto">
          <a:xfrm>
            <a:off x="830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cs typeface="Times New Roman" panose="02020603050405020304" pitchFamily="18" charset="0"/>
              </a:defRPr>
            </a:lvl1pPr>
            <a:lvl2pPr marL="742950" indent="-285750" eaLnBrk="0" hangingPunct="0">
              <a:defRPr sz="2000">
                <a:solidFill>
                  <a:schemeClr val="tx1"/>
                </a:solidFill>
                <a:latin typeface="Tahoma" panose="020B0604030504040204" pitchFamily="34" charset="0"/>
                <a:cs typeface="Times New Roman" panose="02020603050405020304" pitchFamily="18" charset="0"/>
              </a:defRPr>
            </a:lvl2pPr>
            <a:lvl3pPr marL="1143000" indent="-228600" eaLnBrk="0" hangingPunct="0">
              <a:defRPr sz="2000">
                <a:solidFill>
                  <a:schemeClr val="tx1"/>
                </a:solidFill>
                <a:latin typeface="Tahoma" panose="020B0604030504040204" pitchFamily="34" charset="0"/>
                <a:cs typeface="Times New Roman" panose="02020603050405020304" pitchFamily="18" charset="0"/>
              </a:defRPr>
            </a:lvl3pPr>
            <a:lvl4pPr marL="1600200" indent="-228600" eaLnBrk="0" hangingPunct="0">
              <a:defRPr sz="2000">
                <a:solidFill>
                  <a:schemeClr val="tx1"/>
                </a:solidFill>
                <a:latin typeface="Tahoma" panose="020B0604030504040204" pitchFamily="34" charset="0"/>
                <a:cs typeface="Times New Roman" panose="02020603050405020304" pitchFamily="18" charset="0"/>
              </a:defRPr>
            </a:lvl4pPr>
            <a:lvl5pPr marL="2057400" indent="-228600" eaLnBrk="0" hangingPunct="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r" eaLnBrk="1" hangingPunct="1"/>
            <a:fld id="{8296C217-4694-4BF4-B323-D98984F14E7F}" type="slidenum">
              <a:rPr lang="zh-CN" altLang="en-US" sz="1400">
                <a:ea typeface="SimSun" panose="02010600030101010101" pitchFamily="2" charset="-122"/>
              </a:rPr>
              <a:pPr algn="r" eaLnBrk="1" hangingPunct="1"/>
              <a:t>17</a:t>
            </a:fld>
            <a:endParaRPr lang="en-US" altLang="zh-CN" sz="1400">
              <a:ea typeface="SimSun" panose="02010600030101010101" pitchFamily="2" charset="-122"/>
            </a:endParaRP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020940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idx="4294967295"/>
          </p:nvPr>
        </p:nvSpPr>
        <p:spPr>
          <a:xfrm>
            <a:off x="202717" y="151750"/>
            <a:ext cx="7793038" cy="914400"/>
          </a:xfrm>
        </p:spPr>
        <p:txBody>
          <a:bodyPr/>
          <a:lstStyle/>
          <a:p>
            <a:r>
              <a:rPr lang="en-US" b="1" dirty="0">
                <a:solidFill>
                  <a:schemeClr val="accent6">
                    <a:lumMod val="50000"/>
                  </a:schemeClr>
                </a:solidFill>
              </a:rPr>
              <a:t>Cloud Backups </a:t>
            </a:r>
            <a:r>
              <a:rPr lang="en-US" sz="2000" b="1" dirty="0">
                <a:solidFill>
                  <a:schemeClr val="accent6">
                    <a:lumMod val="50000"/>
                  </a:schemeClr>
                </a:solidFill>
              </a:rPr>
              <a:t>(3/4)</a:t>
            </a:r>
            <a:endParaRPr lang="en-US" altLang="en-US" sz="2000" dirty="0"/>
          </a:p>
        </p:txBody>
      </p:sp>
      <p:sp>
        <p:nvSpPr>
          <p:cNvPr id="3" name="Content Placeholder 2"/>
          <p:cNvSpPr>
            <a:spLocks noGrp="1"/>
          </p:cNvSpPr>
          <p:nvPr>
            <p:ph idx="4294967295"/>
          </p:nvPr>
        </p:nvSpPr>
        <p:spPr>
          <a:xfrm>
            <a:off x="175162" y="1011174"/>
            <a:ext cx="11473542" cy="5061076"/>
          </a:xfrm>
        </p:spPr>
        <p:txBody>
          <a:bodyPr>
            <a:normAutofit/>
          </a:bodyPr>
          <a:lstStyle/>
          <a:p>
            <a:pPr lvl="1"/>
            <a:r>
              <a:rPr lang="en-US" sz="2200" dirty="0"/>
              <a:t>Cloud Backup programs may access data on your system in two ways: </a:t>
            </a:r>
          </a:p>
          <a:p>
            <a:pPr lvl="2">
              <a:buFont typeface="Courier New" panose="02070309020205020404" pitchFamily="49" charset="0"/>
              <a:buChar char="o"/>
            </a:pPr>
            <a:r>
              <a:rPr lang="en-US" sz="2200" dirty="0"/>
              <a:t>With an agent: A small backup program called an agent is installed on every physical and virtual machine (VM). </a:t>
            </a:r>
          </a:p>
          <a:p>
            <a:pPr lvl="2">
              <a:buFont typeface="Courier New" panose="02070309020205020404" pitchFamily="49" charset="0"/>
              <a:buChar char="o"/>
            </a:pPr>
            <a:r>
              <a:rPr lang="en-US" sz="2200" dirty="0"/>
              <a:t>Without an agent: In cloud and virtual environments, the number of VMs can grow quite large, so agentless backup comes into play.</a:t>
            </a:r>
          </a:p>
          <a:p>
            <a:pPr marL="914400" lvl="2" indent="0">
              <a:buNone/>
            </a:pPr>
            <a:endParaRPr lang="en-US" sz="2200" dirty="0"/>
          </a:p>
          <a:p>
            <a:pPr lvl="1"/>
            <a:r>
              <a:rPr lang="en-US" sz="2200" dirty="0"/>
              <a:t>Bare-metal restore is a system with absolutely no software installed in it. Because file backups, unlike image backups, don’t have all the system metadata and bootstrapping, they can’t restore to bare metal. One major benefit of an image backup is that it provides both the ability to recover files to a running system and a complete restore to bare metal even when the backup wasn’t made on an identical system. </a:t>
            </a:r>
          </a:p>
          <a:p>
            <a:pPr lvl="1"/>
            <a:r>
              <a:rPr lang="en-US" sz="2200" dirty="0"/>
              <a:t>File backup can only recover files to a running system, but image backup is able to both recover individual files to a running system and recover everything to bare metal. </a:t>
            </a:r>
            <a:endParaRPr lang="en-US" altLang="en-US" sz="2200" dirty="0"/>
          </a:p>
        </p:txBody>
      </p:sp>
      <p:sp>
        <p:nvSpPr>
          <p:cNvPr id="144388" name="Slide Number Placeholder 3"/>
          <p:cNvSpPr txBox="1">
            <a:spLocks noGrp="1"/>
          </p:cNvSpPr>
          <p:nvPr/>
        </p:nvSpPr>
        <p:spPr bwMode="auto">
          <a:xfrm>
            <a:off x="830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cs typeface="Times New Roman" panose="02020603050405020304" pitchFamily="18" charset="0"/>
              </a:defRPr>
            </a:lvl1pPr>
            <a:lvl2pPr marL="742950" indent="-285750" eaLnBrk="0" hangingPunct="0">
              <a:defRPr sz="2000">
                <a:solidFill>
                  <a:schemeClr val="tx1"/>
                </a:solidFill>
                <a:latin typeface="Tahoma" panose="020B0604030504040204" pitchFamily="34" charset="0"/>
                <a:cs typeface="Times New Roman" panose="02020603050405020304" pitchFamily="18" charset="0"/>
              </a:defRPr>
            </a:lvl2pPr>
            <a:lvl3pPr marL="1143000" indent="-228600" eaLnBrk="0" hangingPunct="0">
              <a:defRPr sz="2000">
                <a:solidFill>
                  <a:schemeClr val="tx1"/>
                </a:solidFill>
                <a:latin typeface="Tahoma" panose="020B0604030504040204" pitchFamily="34" charset="0"/>
                <a:cs typeface="Times New Roman" panose="02020603050405020304" pitchFamily="18" charset="0"/>
              </a:defRPr>
            </a:lvl3pPr>
            <a:lvl4pPr marL="1600200" indent="-228600" eaLnBrk="0" hangingPunct="0">
              <a:defRPr sz="2000">
                <a:solidFill>
                  <a:schemeClr val="tx1"/>
                </a:solidFill>
                <a:latin typeface="Tahoma" panose="020B0604030504040204" pitchFamily="34" charset="0"/>
                <a:cs typeface="Times New Roman" panose="02020603050405020304" pitchFamily="18" charset="0"/>
              </a:defRPr>
            </a:lvl4pPr>
            <a:lvl5pPr marL="2057400" indent="-228600" eaLnBrk="0" hangingPunct="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r" eaLnBrk="1" hangingPunct="1"/>
            <a:fld id="{8296C217-4694-4BF4-B323-D98984F14E7F}" type="slidenum">
              <a:rPr lang="zh-CN" altLang="en-US" sz="1400">
                <a:ea typeface="SimSun" panose="02010600030101010101" pitchFamily="2" charset="-122"/>
              </a:rPr>
              <a:pPr algn="r" eaLnBrk="1" hangingPunct="1"/>
              <a:t>18</a:t>
            </a:fld>
            <a:endParaRPr lang="en-US" altLang="zh-CN" sz="1400">
              <a:ea typeface="SimSun" panose="02010600030101010101" pitchFamily="2" charset="-122"/>
            </a:endParaRP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708531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idx="4294967295"/>
          </p:nvPr>
        </p:nvSpPr>
        <p:spPr>
          <a:xfrm>
            <a:off x="211954" y="160987"/>
            <a:ext cx="7793038" cy="914400"/>
          </a:xfrm>
        </p:spPr>
        <p:txBody>
          <a:bodyPr/>
          <a:lstStyle/>
          <a:p>
            <a:r>
              <a:rPr lang="en-US" b="1" dirty="0">
                <a:solidFill>
                  <a:schemeClr val="accent6">
                    <a:lumMod val="50000"/>
                  </a:schemeClr>
                </a:solidFill>
              </a:rPr>
              <a:t>Cloud Backups </a:t>
            </a:r>
            <a:r>
              <a:rPr lang="en-US" sz="2000" b="1" dirty="0">
                <a:solidFill>
                  <a:schemeClr val="accent6">
                    <a:lumMod val="50000"/>
                  </a:schemeClr>
                </a:solidFill>
              </a:rPr>
              <a:t>(4/4)</a:t>
            </a:r>
            <a:endParaRPr lang="en-US" altLang="en-US" sz="2000" dirty="0"/>
          </a:p>
        </p:txBody>
      </p:sp>
      <p:sp>
        <p:nvSpPr>
          <p:cNvPr id="3" name="Content Placeholder 2"/>
          <p:cNvSpPr>
            <a:spLocks noGrp="1"/>
          </p:cNvSpPr>
          <p:nvPr>
            <p:ph idx="4294967295"/>
          </p:nvPr>
        </p:nvSpPr>
        <p:spPr>
          <a:xfrm>
            <a:off x="138217" y="1158956"/>
            <a:ext cx="11473542" cy="5061076"/>
          </a:xfrm>
        </p:spPr>
        <p:txBody>
          <a:bodyPr>
            <a:normAutofit/>
          </a:bodyPr>
          <a:lstStyle/>
          <a:p>
            <a:pPr lvl="1"/>
            <a:r>
              <a:rPr lang="en-US" sz="2200" b="1" i="1" dirty="0">
                <a:solidFill>
                  <a:schemeClr val="accent6">
                    <a:lumMod val="50000"/>
                  </a:schemeClr>
                </a:solidFill>
              </a:rPr>
              <a:t>Compression : </a:t>
            </a:r>
            <a:r>
              <a:rPr lang="en-US" sz="2200" dirty="0"/>
              <a:t>the process of making files smaller by using various algorithms to substitute abbreviations for repeated information. It is useful for local copies of backups, and most storage specs that you see assume compression. Compression works when the data contains a lot of predictability</a:t>
            </a:r>
          </a:p>
          <a:p>
            <a:pPr lvl="1"/>
            <a:endParaRPr lang="en-US" altLang="en-US" sz="2200" dirty="0"/>
          </a:p>
          <a:p>
            <a:pPr lvl="1"/>
            <a:r>
              <a:rPr lang="en-US" sz="2200" b="1" i="1" dirty="0">
                <a:solidFill>
                  <a:schemeClr val="accent6">
                    <a:lumMod val="50000"/>
                  </a:schemeClr>
                </a:solidFill>
              </a:rPr>
              <a:t>Deduplication</a:t>
            </a:r>
            <a:r>
              <a:rPr lang="en-US" sz="2200" dirty="0"/>
              <a:t> (also called dedupe) is similar to compression. If you back up 1,000  system images of standard corporate laptops, for example, you find the same OS files over and over. High amounts of duplication require a lot of space that can be saved through the use of deduplication. Dedupe works by keeping one copy of the original data and inserting pointers into each set of backup data that contains the duplicate data. </a:t>
            </a:r>
            <a:endParaRPr lang="en-US" altLang="en-US" sz="2200" dirty="0"/>
          </a:p>
        </p:txBody>
      </p:sp>
      <p:sp>
        <p:nvSpPr>
          <p:cNvPr id="144388" name="Slide Number Placeholder 3"/>
          <p:cNvSpPr txBox="1">
            <a:spLocks noGrp="1"/>
          </p:cNvSpPr>
          <p:nvPr/>
        </p:nvSpPr>
        <p:spPr bwMode="auto">
          <a:xfrm>
            <a:off x="830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cs typeface="Times New Roman" panose="02020603050405020304" pitchFamily="18" charset="0"/>
              </a:defRPr>
            </a:lvl1pPr>
            <a:lvl2pPr marL="742950" indent="-285750" eaLnBrk="0" hangingPunct="0">
              <a:defRPr sz="2000">
                <a:solidFill>
                  <a:schemeClr val="tx1"/>
                </a:solidFill>
                <a:latin typeface="Tahoma" panose="020B0604030504040204" pitchFamily="34" charset="0"/>
                <a:cs typeface="Times New Roman" panose="02020603050405020304" pitchFamily="18" charset="0"/>
              </a:defRPr>
            </a:lvl2pPr>
            <a:lvl3pPr marL="1143000" indent="-228600" eaLnBrk="0" hangingPunct="0">
              <a:defRPr sz="2000">
                <a:solidFill>
                  <a:schemeClr val="tx1"/>
                </a:solidFill>
                <a:latin typeface="Tahoma" panose="020B0604030504040204" pitchFamily="34" charset="0"/>
                <a:cs typeface="Times New Roman" panose="02020603050405020304" pitchFamily="18" charset="0"/>
              </a:defRPr>
            </a:lvl3pPr>
            <a:lvl4pPr marL="1600200" indent="-228600" eaLnBrk="0" hangingPunct="0">
              <a:defRPr sz="2000">
                <a:solidFill>
                  <a:schemeClr val="tx1"/>
                </a:solidFill>
                <a:latin typeface="Tahoma" panose="020B0604030504040204" pitchFamily="34" charset="0"/>
                <a:cs typeface="Times New Roman" panose="02020603050405020304" pitchFamily="18" charset="0"/>
              </a:defRPr>
            </a:lvl4pPr>
            <a:lvl5pPr marL="2057400" indent="-228600" eaLnBrk="0" hangingPunct="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r" eaLnBrk="1" hangingPunct="1"/>
            <a:fld id="{8296C217-4694-4BF4-B323-D98984F14E7F}" type="slidenum">
              <a:rPr lang="zh-CN" altLang="en-US" sz="1400">
                <a:ea typeface="SimSun" panose="02010600030101010101" pitchFamily="2" charset="-122"/>
              </a:rPr>
              <a:pPr algn="r" eaLnBrk="1" hangingPunct="1"/>
              <a:t>19</a:t>
            </a:fld>
            <a:endParaRPr lang="en-US" altLang="zh-CN" sz="1400">
              <a:ea typeface="SimSun" panose="02010600030101010101" pitchFamily="2" charset="-122"/>
            </a:endParaRPr>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1243047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10" y="0"/>
            <a:ext cx="12049990" cy="914400"/>
          </a:xfrm>
          <a:solidFill>
            <a:schemeClr val="accent1">
              <a:lumMod val="20000"/>
              <a:lumOff val="80000"/>
            </a:schemeClr>
          </a:solidFill>
        </p:spPr>
        <p:txBody>
          <a:bodyPr>
            <a:noAutofit/>
          </a:bodyPr>
          <a:lstStyle/>
          <a:p>
            <a:r>
              <a:rPr lang="en-US" b="1" dirty="0">
                <a:solidFill>
                  <a:schemeClr val="accent6">
                    <a:lumMod val="50000"/>
                  </a:schemeClr>
                </a:solidFill>
              </a:rPr>
              <a:t>Preparing for disaster</a:t>
            </a:r>
            <a:endParaRPr lang="en-US" dirty="0"/>
          </a:p>
        </p:txBody>
      </p:sp>
      <p:sp>
        <p:nvSpPr>
          <p:cNvPr id="4" name="Rectangle 3"/>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6" name="Diagram 5" descr="text showing high availability, backup, and disaster recovery - fully described in the notes below the slides.">
            <a:extLst>
              <a:ext uri="{FF2B5EF4-FFF2-40B4-BE49-F238E27FC236}">
                <a16:creationId xmlns:a16="http://schemas.microsoft.com/office/drawing/2014/main" id="{550F8629-917A-6E44-A13A-B8B7DBB364FB}"/>
              </a:ext>
            </a:extLst>
          </p:cNvPr>
          <p:cNvGraphicFramePr/>
          <p:nvPr>
            <p:extLst>
              <p:ext uri="{D42A27DB-BD31-4B8C-83A1-F6EECF244321}">
                <p14:modId xmlns:p14="http://schemas.microsoft.com/office/powerpoint/2010/main" val="1492928214"/>
              </p:ext>
            </p:extLst>
          </p:nvPr>
        </p:nvGraphicFramePr>
        <p:xfrm>
          <a:off x="1199768" y="1686910"/>
          <a:ext cx="9743089" cy="4482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8626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8132"/>
          </a:xfrm>
        </p:spPr>
        <p:txBody>
          <a:bodyPr>
            <a:noAutofit/>
          </a:bodyPr>
          <a:lstStyle/>
          <a:p>
            <a:r>
              <a:rPr lang="en-US" b="1" dirty="0">
                <a:solidFill>
                  <a:schemeClr val="accent6">
                    <a:lumMod val="50000"/>
                  </a:schemeClr>
                </a:solidFill>
              </a:rPr>
              <a:t>Backup vs. Fault-Tolerant (FT) Storage</a:t>
            </a:r>
            <a:endParaRPr lang="en-US" dirty="0">
              <a:solidFill>
                <a:schemeClr val="accent6">
                  <a:lumMod val="50000"/>
                </a:schemeClr>
              </a:solidFill>
            </a:endParaRPr>
          </a:p>
        </p:txBody>
      </p:sp>
      <p:sp>
        <p:nvSpPr>
          <p:cNvPr id="3" name="Content Placeholder 2"/>
          <p:cNvSpPr>
            <a:spLocks noGrp="1"/>
          </p:cNvSpPr>
          <p:nvPr>
            <p:ph idx="1"/>
          </p:nvPr>
        </p:nvSpPr>
        <p:spPr>
          <a:xfrm>
            <a:off x="435428" y="1379311"/>
            <a:ext cx="11440886" cy="4351338"/>
          </a:xfrm>
        </p:spPr>
        <p:txBody>
          <a:bodyPr>
            <a:normAutofit fontScale="92500" lnSpcReduction="10000"/>
          </a:bodyPr>
          <a:lstStyle/>
          <a:p>
            <a:r>
              <a:rPr lang="en-US" dirty="0"/>
              <a:t>People sometimes confuse backup with fault-tolerant storage. </a:t>
            </a:r>
          </a:p>
          <a:p>
            <a:r>
              <a:rPr lang="en-US" dirty="0"/>
              <a:t>A backup is a separate copy of a file, written to a different device. It should be able to survive even when the primary fails. Some storage, such as RAID devices, looks like backup at first blush, but they are really better described as fault-tolerant storage. </a:t>
            </a:r>
          </a:p>
          <a:p>
            <a:r>
              <a:rPr lang="en-US" dirty="0"/>
              <a:t>Fault-tolerant storage has some internal protections against failure, but it does not provide enough protection to be considered a backup.</a:t>
            </a:r>
          </a:p>
          <a:p>
            <a:r>
              <a:rPr lang="en-US" dirty="0"/>
              <a:t>A drive spanning device such as a RAID 5 can preserve the data in the event a single drive malfunctions, but the device itself is still a single unit, and has nearly all the vulnerabilities that a single copy of the data has.</a:t>
            </a:r>
          </a:p>
          <a:p>
            <a:r>
              <a:rPr lang="en-US" dirty="0"/>
              <a:t>Don't confuse fault-tolerance with true backup.</a:t>
            </a:r>
          </a:p>
          <a:p>
            <a:endParaRPr lang="en-US" dirty="0"/>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79325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4" y="0"/>
            <a:ext cx="12108873" cy="997527"/>
          </a:xfrm>
          <a:solidFill>
            <a:schemeClr val="accent1">
              <a:lumMod val="20000"/>
              <a:lumOff val="80000"/>
            </a:schemeClr>
          </a:solidFill>
        </p:spPr>
        <p:txBody>
          <a:bodyPr/>
          <a:lstStyle/>
          <a:p>
            <a:r>
              <a:rPr lang="en-US" b="1" dirty="0">
                <a:solidFill>
                  <a:schemeClr val="accent6">
                    <a:lumMod val="50000"/>
                  </a:schemeClr>
                </a:solidFill>
              </a:rPr>
              <a:t>Questions ?</a:t>
            </a:r>
          </a:p>
        </p:txBody>
      </p:sp>
      <p:sp>
        <p:nvSpPr>
          <p:cNvPr id="42" name="Rectangle 41"/>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1230058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4" y="0"/>
            <a:ext cx="12108873" cy="997527"/>
          </a:xfrm>
          <a:solidFill>
            <a:schemeClr val="accent1">
              <a:lumMod val="20000"/>
              <a:lumOff val="80000"/>
            </a:schemeClr>
          </a:solidFill>
        </p:spPr>
        <p:txBody>
          <a:bodyPr/>
          <a:lstStyle/>
          <a:p>
            <a:r>
              <a:rPr lang="en-US" b="1" dirty="0">
                <a:solidFill>
                  <a:schemeClr val="accent6">
                    <a:lumMod val="50000"/>
                  </a:schemeClr>
                </a:solidFill>
              </a:rPr>
              <a:t>Storage and backup building blocks</a:t>
            </a:r>
          </a:p>
        </p:txBody>
      </p:sp>
      <p:grpSp>
        <p:nvGrpSpPr>
          <p:cNvPr id="4" name="Group 3" descr="shows EBS and instance store as Block storage, EFS and FSx for Windows File Server as FIle storage, and S3 and Glacier as Object storage.">
            <a:extLst>
              <a:ext uri="{FF2B5EF4-FFF2-40B4-BE49-F238E27FC236}">
                <a16:creationId xmlns:a16="http://schemas.microsoft.com/office/drawing/2014/main" id="{9BE46365-6917-4943-BC94-6F60E7D6695D}"/>
              </a:ext>
            </a:extLst>
          </p:cNvPr>
          <p:cNvGrpSpPr/>
          <p:nvPr/>
        </p:nvGrpSpPr>
        <p:grpSpPr>
          <a:xfrm>
            <a:off x="606056" y="1199729"/>
            <a:ext cx="11381133" cy="2594911"/>
            <a:chOff x="606056" y="1199729"/>
            <a:chExt cx="11381133" cy="2594911"/>
          </a:xfrm>
        </p:grpSpPr>
        <p:grpSp>
          <p:nvGrpSpPr>
            <p:cNvPr id="11" name="Group 10"/>
            <p:cNvGrpSpPr/>
            <p:nvPr/>
          </p:nvGrpSpPr>
          <p:grpSpPr>
            <a:xfrm>
              <a:off x="4099730" y="1721072"/>
              <a:ext cx="3575315" cy="349372"/>
              <a:chOff x="2192" y="-27956"/>
              <a:chExt cx="1883997" cy="465829"/>
            </a:xfrm>
          </p:grpSpPr>
          <p:sp>
            <p:nvSpPr>
              <p:cNvPr id="12" name="Rounded Rectangle 11"/>
              <p:cNvSpPr/>
              <p:nvPr/>
            </p:nvSpPr>
            <p:spPr>
              <a:xfrm>
                <a:off x="2192" y="-27956"/>
                <a:ext cx="1883997" cy="457666"/>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txBody>
              <a:bodyPr/>
              <a:lstStyle/>
              <a:p>
                <a:endParaRPr lang="en-US"/>
              </a:p>
            </p:txBody>
          </p:sp>
          <p:sp>
            <p:nvSpPr>
              <p:cNvPr id="13" name="Rounded Rectangle 4"/>
              <p:cNvSpPr/>
              <p:nvPr/>
            </p:nvSpPr>
            <p:spPr>
              <a:xfrm>
                <a:off x="2192" y="-24301"/>
                <a:ext cx="1883997" cy="462174"/>
              </a:xfrm>
              <a:prstGeom prst="rect">
                <a:avLst/>
              </a:prstGeom>
              <a:noFill/>
              <a:ln>
                <a:noFill/>
              </a:ln>
              <a:effectLst/>
            </p:spPr>
            <p:txBody>
              <a:bodyPr spcFirstLastPara="0" vert="horz" wrap="square" lIns="91440" tIns="91440" rIns="91440" bIns="91440" numCol="1" spcCol="1270" anchor="ctr" anchorCtr="0">
                <a:noAutofit/>
              </a:bodyPr>
              <a:lstStyle/>
              <a:p>
                <a:pPr algn="ctr" defTabSz="800080">
                  <a:lnSpc>
                    <a:spcPct val="90000"/>
                  </a:lnSpc>
                  <a:spcBef>
                    <a:spcPct val="0"/>
                  </a:spcBef>
                  <a:spcAft>
                    <a:spcPct val="35000"/>
                  </a:spcAft>
                  <a:defRPr/>
                </a:pPr>
                <a:r>
                  <a:rPr lang="en-US" kern="0" dirty="0">
                    <a:solidFill>
                      <a:prstClr val="black"/>
                    </a:solidFill>
                    <a:latin typeface="Amazon Ember" panose="020B0603020204020204"/>
                    <a:ea typeface="Amazon Ember" charset="0"/>
                    <a:cs typeface="Amazon Ember" charset="0"/>
                  </a:rPr>
                  <a:t>File</a:t>
                </a:r>
              </a:p>
            </p:txBody>
          </p:sp>
        </p:grpSp>
        <p:grpSp>
          <p:nvGrpSpPr>
            <p:cNvPr id="19" name="Group 18"/>
            <p:cNvGrpSpPr/>
            <p:nvPr/>
          </p:nvGrpSpPr>
          <p:grpSpPr>
            <a:xfrm>
              <a:off x="769252" y="1721072"/>
              <a:ext cx="3199450" cy="350306"/>
              <a:chOff x="1979852" y="-365760"/>
              <a:chExt cx="3709964" cy="467075"/>
            </a:xfrm>
          </p:grpSpPr>
          <p:sp>
            <p:nvSpPr>
              <p:cNvPr id="20" name="Rounded Rectangle 19"/>
              <p:cNvSpPr/>
              <p:nvPr/>
            </p:nvSpPr>
            <p:spPr>
              <a:xfrm>
                <a:off x="1979852" y="-356351"/>
                <a:ext cx="3709964" cy="457666"/>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txBody>
              <a:bodyPr/>
              <a:lstStyle/>
              <a:p>
                <a:endParaRPr lang="en-US"/>
              </a:p>
            </p:txBody>
          </p:sp>
          <p:sp>
            <p:nvSpPr>
              <p:cNvPr id="21" name="Rounded Rectangle 4"/>
              <p:cNvSpPr/>
              <p:nvPr/>
            </p:nvSpPr>
            <p:spPr>
              <a:xfrm>
                <a:off x="2002193" y="-365760"/>
                <a:ext cx="3687623" cy="463420"/>
              </a:xfrm>
              <a:prstGeom prst="rect">
                <a:avLst/>
              </a:prstGeom>
              <a:noFill/>
              <a:ln>
                <a:noFill/>
              </a:ln>
              <a:effectLst/>
            </p:spPr>
            <p:txBody>
              <a:bodyPr spcFirstLastPara="0" vert="horz" wrap="square" lIns="91440" tIns="91440" rIns="91440" bIns="91440" numCol="1" spcCol="1270" anchor="ctr" anchorCtr="0">
                <a:noAutofit/>
              </a:bodyPr>
              <a:lstStyle/>
              <a:p>
                <a:pPr algn="ctr" defTabSz="800080">
                  <a:lnSpc>
                    <a:spcPct val="90000"/>
                  </a:lnSpc>
                  <a:spcBef>
                    <a:spcPct val="0"/>
                  </a:spcBef>
                  <a:spcAft>
                    <a:spcPct val="35000"/>
                  </a:spcAft>
                  <a:defRPr/>
                </a:pPr>
                <a:r>
                  <a:rPr lang="en-US" kern="0" dirty="0">
                    <a:solidFill>
                      <a:prstClr val="black"/>
                    </a:solidFill>
                    <a:latin typeface="Amazon Ember" panose="020B0603020204020204"/>
                    <a:ea typeface="Amazon Ember" charset="0"/>
                    <a:cs typeface="Amazon Ember" charset="0"/>
                  </a:rPr>
                  <a:t>Block</a:t>
                </a:r>
              </a:p>
            </p:txBody>
          </p:sp>
        </p:grpSp>
        <p:sp>
          <p:nvSpPr>
            <p:cNvPr id="30" name="Rounded Rectangle 29"/>
            <p:cNvSpPr/>
            <p:nvPr/>
          </p:nvSpPr>
          <p:spPr>
            <a:xfrm>
              <a:off x="7837753" y="1721072"/>
              <a:ext cx="2399736" cy="343250"/>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txBody>
            <a:bodyPr anchor="ctr"/>
            <a:lstStyle/>
            <a:p>
              <a:pPr algn="ctr">
                <a:defRPr/>
              </a:pPr>
              <a:r>
                <a:rPr lang="en-US" kern="0" dirty="0">
                  <a:solidFill>
                    <a:prstClr val="black"/>
                  </a:solidFill>
                  <a:latin typeface="Amazon Ember" panose="020B0603020204020204"/>
                  <a:ea typeface="Amazon Ember" charset="0"/>
                  <a:cs typeface="Amazon Ember" charset="0"/>
                </a:rPr>
                <a:t>Object</a:t>
              </a:r>
            </a:p>
          </p:txBody>
        </p:sp>
        <p:sp>
          <p:nvSpPr>
            <p:cNvPr id="54" name="TextBox 53">
              <a:extLst>
                <a:ext uri="{FF2B5EF4-FFF2-40B4-BE49-F238E27FC236}">
                  <a16:creationId xmlns:a16="http://schemas.microsoft.com/office/drawing/2014/main" id="{27E8DDD1-7A4B-D24D-BEC3-8619FDAC0028}"/>
                </a:ext>
              </a:extLst>
            </p:cNvPr>
            <p:cNvSpPr txBox="1"/>
            <p:nvPr/>
          </p:nvSpPr>
          <p:spPr>
            <a:xfrm>
              <a:off x="614448" y="2941791"/>
              <a:ext cx="1967337" cy="338554"/>
            </a:xfrm>
            <a:prstGeom prst="rect">
              <a:avLst/>
            </a:prstGeom>
            <a:noFill/>
          </p:spPr>
          <p:txBody>
            <a:bodyPr wrap="square" rtlCol="0">
              <a:spAutoFit/>
            </a:bodyPr>
            <a:lstStyle/>
            <a:p>
              <a:pPr algn="ctr"/>
              <a:r>
                <a:rPr lang="en-US" sz="1600" dirty="0"/>
                <a:t>Amazon EBS</a:t>
              </a:r>
            </a:p>
          </p:txBody>
        </p:sp>
        <p:pic>
          <p:nvPicPr>
            <p:cNvPr id="55" name="Graphic 54">
              <a:extLst>
                <a:ext uri="{FF2B5EF4-FFF2-40B4-BE49-F238E27FC236}">
                  <a16:creationId xmlns:a16="http://schemas.microsoft.com/office/drawing/2014/main" id="{FBEA8CDE-D8F7-8F41-8677-741284DEDE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9530" y="2211381"/>
              <a:ext cx="711200" cy="711200"/>
            </a:xfrm>
            <a:prstGeom prst="rect">
              <a:avLst/>
            </a:prstGeom>
          </p:spPr>
        </p:pic>
        <p:sp>
          <p:nvSpPr>
            <p:cNvPr id="56" name="TextBox 55">
              <a:extLst>
                <a:ext uri="{FF2B5EF4-FFF2-40B4-BE49-F238E27FC236}">
                  <a16:creationId xmlns:a16="http://schemas.microsoft.com/office/drawing/2014/main" id="{C8BFC182-1BA1-8648-A4B8-749F9ABF75C3}"/>
                </a:ext>
              </a:extLst>
            </p:cNvPr>
            <p:cNvSpPr txBox="1"/>
            <p:nvPr/>
          </p:nvSpPr>
          <p:spPr>
            <a:xfrm>
              <a:off x="2552154" y="2938731"/>
              <a:ext cx="1339346" cy="830997"/>
            </a:xfrm>
            <a:prstGeom prst="rect">
              <a:avLst/>
            </a:prstGeom>
            <a:noFill/>
          </p:spPr>
          <p:txBody>
            <a:bodyPr wrap="square" rtlCol="0">
              <a:spAutoFit/>
            </a:bodyPr>
            <a:lstStyle/>
            <a:p>
              <a:pPr algn="ctr"/>
              <a:r>
                <a:rPr lang="en-US" sz="1600" dirty="0"/>
                <a:t>EC2  instance store</a:t>
              </a:r>
            </a:p>
          </p:txBody>
        </p:sp>
        <p:pic>
          <p:nvPicPr>
            <p:cNvPr id="57" name="Graphic 56">
              <a:extLst>
                <a:ext uri="{FF2B5EF4-FFF2-40B4-BE49-F238E27FC236}">
                  <a16:creationId xmlns:a16="http://schemas.microsoft.com/office/drawing/2014/main" id="{3B1C23CF-2B2A-CB4C-80D3-50DE3D3A77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1198" y="2187564"/>
              <a:ext cx="741258" cy="741258"/>
            </a:xfrm>
            <a:prstGeom prst="rect">
              <a:avLst/>
            </a:prstGeom>
          </p:spPr>
        </p:pic>
        <p:sp>
          <p:nvSpPr>
            <p:cNvPr id="58" name="TextBox 57">
              <a:extLst>
                <a:ext uri="{FF2B5EF4-FFF2-40B4-BE49-F238E27FC236}">
                  <a16:creationId xmlns:a16="http://schemas.microsoft.com/office/drawing/2014/main" id="{C73DDC10-D03D-6E4B-8F47-516BC02ED3F9}"/>
                </a:ext>
              </a:extLst>
            </p:cNvPr>
            <p:cNvSpPr txBox="1"/>
            <p:nvPr/>
          </p:nvSpPr>
          <p:spPr>
            <a:xfrm>
              <a:off x="4004236" y="2943578"/>
              <a:ext cx="1706203" cy="338554"/>
            </a:xfrm>
            <a:prstGeom prst="rect">
              <a:avLst/>
            </a:prstGeom>
            <a:noFill/>
          </p:spPr>
          <p:txBody>
            <a:bodyPr wrap="square" rtlCol="0">
              <a:spAutoFit/>
            </a:bodyPr>
            <a:lstStyle/>
            <a:p>
              <a:pPr algn="ctr"/>
              <a:r>
                <a:rPr lang="en-US" sz="1600" dirty="0"/>
                <a:t>Amazon EFS</a:t>
              </a:r>
            </a:p>
          </p:txBody>
        </p:sp>
        <p:pic>
          <p:nvPicPr>
            <p:cNvPr id="59" name="Graphic 58">
              <a:extLst>
                <a:ext uri="{FF2B5EF4-FFF2-40B4-BE49-F238E27FC236}">
                  <a16:creationId xmlns:a16="http://schemas.microsoft.com/office/drawing/2014/main" id="{E17EEC58-12B6-6B48-8FE6-63F979113F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1738" y="2223603"/>
              <a:ext cx="711200" cy="711200"/>
            </a:xfrm>
            <a:prstGeom prst="rect">
              <a:avLst/>
            </a:prstGeom>
          </p:spPr>
        </p:pic>
        <p:pic>
          <p:nvPicPr>
            <p:cNvPr id="60" name="Graphic 59">
              <a:extLst>
                <a:ext uri="{FF2B5EF4-FFF2-40B4-BE49-F238E27FC236}">
                  <a16:creationId xmlns:a16="http://schemas.microsoft.com/office/drawing/2014/main" id="{14D797B3-1142-2646-B81C-EB684ECEF07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21350" y="2204785"/>
              <a:ext cx="711200" cy="711200"/>
            </a:xfrm>
            <a:prstGeom prst="rect">
              <a:avLst/>
            </a:prstGeom>
          </p:spPr>
        </p:pic>
        <p:sp>
          <p:nvSpPr>
            <p:cNvPr id="61" name="TextBox 60">
              <a:extLst>
                <a:ext uri="{FF2B5EF4-FFF2-40B4-BE49-F238E27FC236}">
                  <a16:creationId xmlns:a16="http://schemas.microsoft.com/office/drawing/2014/main" id="{7D7129BD-A5DB-934A-B2B5-1C45A3F706C4}"/>
                </a:ext>
              </a:extLst>
            </p:cNvPr>
            <p:cNvSpPr txBox="1"/>
            <p:nvPr/>
          </p:nvSpPr>
          <p:spPr>
            <a:xfrm>
              <a:off x="7947237" y="2927341"/>
              <a:ext cx="936386" cy="584775"/>
            </a:xfrm>
            <a:prstGeom prst="rect">
              <a:avLst/>
            </a:prstGeom>
            <a:noFill/>
          </p:spPr>
          <p:txBody>
            <a:bodyPr wrap="square" rtlCol="0">
              <a:spAutoFit/>
            </a:bodyPr>
            <a:lstStyle/>
            <a:p>
              <a:pPr algn="ctr"/>
              <a:r>
                <a:rPr lang="en-US" sz="1600" dirty="0"/>
                <a:t>Amazon S3 </a:t>
              </a:r>
            </a:p>
          </p:txBody>
        </p:sp>
        <p:pic>
          <p:nvPicPr>
            <p:cNvPr id="62" name="Graphic 61">
              <a:extLst>
                <a:ext uri="{FF2B5EF4-FFF2-40B4-BE49-F238E27FC236}">
                  <a16:creationId xmlns:a16="http://schemas.microsoft.com/office/drawing/2014/main" id="{7D693024-B862-AB4C-B6D4-43CE04CD55C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23886" y="2196654"/>
              <a:ext cx="711200" cy="711200"/>
            </a:xfrm>
            <a:prstGeom prst="rect">
              <a:avLst/>
            </a:prstGeom>
          </p:spPr>
        </p:pic>
        <p:sp>
          <p:nvSpPr>
            <p:cNvPr id="63" name="TextBox 62">
              <a:extLst>
                <a:ext uri="{FF2B5EF4-FFF2-40B4-BE49-F238E27FC236}">
                  <a16:creationId xmlns:a16="http://schemas.microsoft.com/office/drawing/2014/main" id="{348BB824-CD4B-0449-A17C-5970DF112186}"/>
                </a:ext>
              </a:extLst>
            </p:cNvPr>
            <p:cNvSpPr txBox="1"/>
            <p:nvPr/>
          </p:nvSpPr>
          <p:spPr>
            <a:xfrm>
              <a:off x="9013249" y="2915362"/>
              <a:ext cx="1332474" cy="584775"/>
            </a:xfrm>
            <a:prstGeom prst="rect">
              <a:avLst/>
            </a:prstGeom>
            <a:noFill/>
          </p:spPr>
          <p:txBody>
            <a:bodyPr wrap="square" rtlCol="0">
              <a:spAutoFit/>
            </a:bodyPr>
            <a:lstStyle/>
            <a:p>
              <a:pPr algn="ctr"/>
              <a:r>
                <a:rPr lang="en-US" sz="1600" dirty="0"/>
                <a:t>Amazon S3 </a:t>
              </a:r>
              <a:br>
                <a:rPr lang="en-US" sz="1600" dirty="0"/>
              </a:br>
              <a:r>
                <a:rPr lang="en-US" sz="1600" dirty="0"/>
                <a:t>Glacier</a:t>
              </a:r>
            </a:p>
          </p:txBody>
        </p:sp>
        <p:sp>
          <p:nvSpPr>
            <p:cNvPr id="36" name="TextBox 35">
              <a:extLst>
                <a:ext uri="{FF2B5EF4-FFF2-40B4-BE49-F238E27FC236}">
                  <a16:creationId xmlns:a16="http://schemas.microsoft.com/office/drawing/2014/main" id="{C7C40024-756C-884B-9938-5ECA98C8F558}"/>
                </a:ext>
              </a:extLst>
            </p:cNvPr>
            <p:cNvSpPr txBox="1"/>
            <p:nvPr/>
          </p:nvSpPr>
          <p:spPr>
            <a:xfrm>
              <a:off x="5490443" y="2940925"/>
              <a:ext cx="2301904" cy="584775"/>
            </a:xfrm>
            <a:prstGeom prst="rect">
              <a:avLst/>
            </a:prstGeom>
            <a:noFill/>
          </p:spPr>
          <p:txBody>
            <a:bodyPr wrap="square" rtlCol="0">
              <a:spAutoFit/>
            </a:bodyPr>
            <a:lstStyle>
              <a:defPPr>
                <a:defRPr lang="en-US"/>
              </a:defPPr>
              <a:lvl1pPr algn="ctr">
                <a:defRPr sz="1400">
                  <a:solidFill>
                    <a:srgbClr val="232F3D"/>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1600" dirty="0">
                  <a:latin typeface="+mn-lt"/>
                </a:rPr>
                <a:t>Amazon FSx for </a:t>
              </a:r>
              <a:br>
                <a:rPr lang="en-US" sz="1600" dirty="0">
                  <a:latin typeface="+mn-lt"/>
                </a:rPr>
              </a:br>
              <a:r>
                <a:rPr lang="en-US" sz="1600" dirty="0">
                  <a:latin typeface="+mn-lt"/>
                </a:rPr>
                <a:t>Windows File Server</a:t>
              </a:r>
            </a:p>
          </p:txBody>
        </p:sp>
        <p:pic>
          <p:nvPicPr>
            <p:cNvPr id="37" name="Graphic 36">
              <a:extLst>
                <a:ext uri="{FF2B5EF4-FFF2-40B4-BE49-F238E27FC236}">
                  <a16:creationId xmlns:a16="http://schemas.microsoft.com/office/drawing/2014/main" id="{B468ABD7-053B-DE43-9BC7-5A436B407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21355" y="2279845"/>
              <a:ext cx="640080" cy="640080"/>
            </a:xfrm>
            <a:prstGeom prst="rect">
              <a:avLst/>
            </a:prstGeom>
          </p:spPr>
        </p:pic>
        <p:sp>
          <p:nvSpPr>
            <p:cNvPr id="38" name="Rectangle 37">
              <a:extLst>
                <a:ext uri="{FF2B5EF4-FFF2-40B4-BE49-F238E27FC236}">
                  <a16:creationId xmlns:a16="http://schemas.microsoft.com/office/drawing/2014/main" id="{9C648D0E-FC34-C54C-91A7-B64B4BDD7BDC}"/>
                </a:ext>
              </a:extLst>
            </p:cNvPr>
            <p:cNvSpPr/>
            <p:nvPr/>
          </p:nvSpPr>
          <p:spPr>
            <a:xfrm>
              <a:off x="606056" y="1199729"/>
              <a:ext cx="9739658" cy="25949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39" name="Graphic 38">
              <a:extLst>
                <a:ext uri="{FF2B5EF4-FFF2-40B4-BE49-F238E27FC236}">
                  <a16:creationId xmlns:a16="http://schemas.microsoft.com/office/drawing/2014/main" id="{127FDB53-A0FE-634A-94AA-4456835394B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14448" y="1199729"/>
              <a:ext cx="330200" cy="330200"/>
            </a:xfrm>
            <a:prstGeom prst="rect">
              <a:avLst/>
            </a:prstGeom>
          </p:spPr>
        </p:pic>
        <p:sp>
          <p:nvSpPr>
            <p:cNvPr id="49" name="TextBox 48">
              <a:extLst>
                <a:ext uri="{FF2B5EF4-FFF2-40B4-BE49-F238E27FC236}">
                  <a16:creationId xmlns:a16="http://schemas.microsoft.com/office/drawing/2014/main" id="{39D900EF-FD14-AE46-81C9-FB7FCFF93640}"/>
                </a:ext>
              </a:extLst>
            </p:cNvPr>
            <p:cNvSpPr txBox="1"/>
            <p:nvPr/>
          </p:nvSpPr>
          <p:spPr>
            <a:xfrm>
              <a:off x="10355266" y="2185682"/>
              <a:ext cx="1631923" cy="369332"/>
            </a:xfrm>
            <a:prstGeom prst="rect">
              <a:avLst/>
            </a:prstGeom>
            <a:noFill/>
          </p:spPr>
          <p:txBody>
            <a:bodyPr wrap="square" rtlCol="0">
              <a:spAutoFit/>
            </a:bodyPr>
            <a:lstStyle/>
            <a:p>
              <a:pPr algn="ctr"/>
              <a:r>
                <a:rPr lang="en-US" dirty="0">
                  <a:solidFill>
                    <a:schemeClr val="accent6"/>
                  </a:solidFill>
                  <a:latin typeface="Amazon Ember" panose="020B0603020204020204"/>
                  <a:ea typeface="Amazon Ember" panose="020B0603020204020204" pitchFamily="34" charset="0"/>
                  <a:cs typeface="Amazon Ember" panose="020B0603020204020204" pitchFamily="34" charset="0"/>
                </a:rPr>
                <a:t>Data storage</a:t>
              </a:r>
            </a:p>
          </p:txBody>
        </p:sp>
      </p:grpSp>
      <p:grpSp>
        <p:nvGrpSpPr>
          <p:cNvPr id="5" name="Group 4" descr="shows a corporate data center able to accomplish data transfer via Direct Connect, DataSync, Storage Gateway, and Snowball.">
            <a:extLst>
              <a:ext uri="{FF2B5EF4-FFF2-40B4-BE49-F238E27FC236}">
                <a16:creationId xmlns:a16="http://schemas.microsoft.com/office/drawing/2014/main" id="{C5A5DBFA-3995-CB43-A1D5-16B002CC619F}"/>
              </a:ext>
            </a:extLst>
          </p:cNvPr>
          <p:cNvGrpSpPr/>
          <p:nvPr/>
        </p:nvGrpSpPr>
        <p:grpSpPr>
          <a:xfrm>
            <a:off x="2559146" y="3848986"/>
            <a:ext cx="7912990" cy="2507365"/>
            <a:chOff x="2559146" y="3848986"/>
            <a:chExt cx="7912990" cy="2507365"/>
          </a:xfrm>
        </p:grpSpPr>
        <p:sp>
          <p:nvSpPr>
            <p:cNvPr id="47" name="TextBox 46"/>
            <p:cNvSpPr txBox="1"/>
            <p:nvPr/>
          </p:nvSpPr>
          <p:spPr>
            <a:xfrm>
              <a:off x="4820899" y="5720685"/>
              <a:ext cx="1453118" cy="584775"/>
            </a:xfrm>
            <a:prstGeom prst="rect">
              <a:avLst/>
            </a:prstGeom>
            <a:noFill/>
          </p:spPr>
          <p:txBody>
            <a:bodyPr wrap="square" rtlCol="0">
              <a:spAutoFit/>
            </a:bodyPr>
            <a:lstStyle/>
            <a:p>
              <a:pPr algn="ctr"/>
              <a:r>
                <a:rPr lang="en-US" sz="1600" dirty="0"/>
                <a:t>AWS DataSync</a:t>
              </a:r>
            </a:p>
          </p:txBody>
        </p:sp>
        <p:sp>
          <p:nvSpPr>
            <p:cNvPr id="64" name="TextBox 63">
              <a:extLst>
                <a:ext uri="{FF2B5EF4-FFF2-40B4-BE49-F238E27FC236}">
                  <a16:creationId xmlns:a16="http://schemas.microsoft.com/office/drawing/2014/main" id="{6D7672DD-BDAF-B04F-9152-A57C10284100}"/>
                </a:ext>
              </a:extLst>
            </p:cNvPr>
            <p:cNvSpPr txBox="1"/>
            <p:nvPr/>
          </p:nvSpPr>
          <p:spPr>
            <a:xfrm>
              <a:off x="2940712" y="5720686"/>
              <a:ext cx="1631923" cy="584775"/>
            </a:xfrm>
            <a:prstGeom prst="rect">
              <a:avLst/>
            </a:prstGeom>
            <a:noFill/>
          </p:spPr>
          <p:txBody>
            <a:bodyPr wrap="square" rtlCol="0">
              <a:spAutoFit/>
            </a:bodyPr>
            <a:lstStyle/>
            <a:p>
              <a:pPr algn="ctr"/>
              <a:r>
                <a:rPr lang="en-US" sz="1600" dirty="0"/>
                <a:t>AWS </a:t>
              </a:r>
              <a:br>
                <a:rPr lang="en-US" sz="1600" dirty="0"/>
              </a:br>
              <a:r>
                <a:rPr lang="en-US" sz="1600" dirty="0"/>
                <a:t>Direct Connect</a:t>
              </a:r>
            </a:p>
          </p:txBody>
        </p:sp>
        <p:pic>
          <p:nvPicPr>
            <p:cNvPr id="65" name="Graphic 64">
              <a:extLst>
                <a:ext uri="{FF2B5EF4-FFF2-40B4-BE49-F238E27FC236}">
                  <a16:creationId xmlns:a16="http://schemas.microsoft.com/office/drawing/2014/main" id="{1AFB1D20-884D-C249-9C79-0EA3A9BBFA2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347009" y="4986084"/>
              <a:ext cx="711200" cy="711200"/>
            </a:xfrm>
            <a:prstGeom prst="rect">
              <a:avLst/>
            </a:prstGeom>
          </p:spPr>
        </p:pic>
        <p:sp>
          <p:nvSpPr>
            <p:cNvPr id="66" name="TextBox 65">
              <a:extLst>
                <a:ext uri="{FF2B5EF4-FFF2-40B4-BE49-F238E27FC236}">
                  <a16:creationId xmlns:a16="http://schemas.microsoft.com/office/drawing/2014/main" id="{34E9A019-252A-E74B-A011-BA85860189DF}"/>
                </a:ext>
              </a:extLst>
            </p:cNvPr>
            <p:cNvSpPr txBox="1"/>
            <p:nvPr/>
          </p:nvSpPr>
          <p:spPr>
            <a:xfrm>
              <a:off x="6274018" y="5720686"/>
              <a:ext cx="1823019" cy="584775"/>
            </a:xfrm>
            <a:prstGeom prst="rect">
              <a:avLst/>
            </a:prstGeom>
            <a:noFill/>
          </p:spPr>
          <p:txBody>
            <a:bodyPr wrap="square" rtlCol="0">
              <a:spAutoFit/>
            </a:bodyPr>
            <a:lstStyle/>
            <a:p>
              <a:pPr algn="ctr"/>
              <a:r>
                <a:rPr lang="en-US" sz="1600" dirty="0"/>
                <a:t>AWS </a:t>
              </a:r>
              <a:br>
                <a:rPr lang="en-US" sz="1600" dirty="0"/>
              </a:br>
              <a:r>
                <a:rPr lang="en-US" sz="1600" dirty="0"/>
                <a:t>Storage Gateway</a:t>
              </a:r>
            </a:p>
          </p:txBody>
        </p:sp>
        <p:pic>
          <p:nvPicPr>
            <p:cNvPr id="67" name="Graphic 66">
              <a:extLst>
                <a:ext uri="{FF2B5EF4-FFF2-40B4-BE49-F238E27FC236}">
                  <a16:creationId xmlns:a16="http://schemas.microsoft.com/office/drawing/2014/main" id="{5FEFA33C-E8DD-B841-8A8A-7DF65E4679D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29928" y="4986084"/>
              <a:ext cx="711200" cy="711200"/>
            </a:xfrm>
            <a:prstGeom prst="rect">
              <a:avLst/>
            </a:prstGeom>
          </p:spPr>
        </p:pic>
        <p:sp>
          <p:nvSpPr>
            <p:cNvPr id="68" name="TextBox 67">
              <a:extLst>
                <a:ext uri="{FF2B5EF4-FFF2-40B4-BE49-F238E27FC236}">
                  <a16:creationId xmlns:a16="http://schemas.microsoft.com/office/drawing/2014/main" id="{5BBA44BC-8AAD-CA4D-8D6F-B377B1EFFF30}"/>
                </a:ext>
              </a:extLst>
            </p:cNvPr>
            <p:cNvSpPr txBox="1"/>
            <p:nvPr/>
          </p:nvSpPr>
          <p:spPr>
            <a:xfrm>
              <a:off x="8295084" y="5712346"/>
              <a:ext cx="1177077" cy="584775"/>
            </a:xfrm>
            <a:prstGeom prst="rect">
              <a:avLst/>
            </a:prstGeom>
            <a:noFill/>
          </p:spPr>
          <p:txBody>
            <a:bodyPr wrap="square" rtlCol="0">
              <a:spAutoFit/>
            </a:bodyPr>
            <a:lstStyle/>
            <a:p>
              <a:pPr algn="ctr"/>
              <a:r>
                <a:rPr lang="en-US" sz="1600" dirty="0"/>
                <a:t>AWS </a:t>
              </a:r>
              <a:br>
                <a:rPr lang="en-US" sz="1600" dirty="0"/>
              </a:br>
              <a:r>
                <a:rPr lang="en-US" sz="1600" dirty="0"/>
                <a:t>Snowball</a:t>
              </a:r>
            </a:p>
          </p:txBody>
        </p:sp>
        <p:pic>
          <p:nvPicPr>
            <p:cNvPr id="69" name="Graphic 68">
              <a:extLst>
                <a:ext uri="{FF2B5EF4-FFF2-40B4-BE49-F238E27FC236}">
                  <a16:creationId xmlns:a16="http://schemas.microsoft.com/office/drawing/2014/main" id="{5DDDC5B7-3BCD-4E47-A18C-2C08920D21B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533033" y="4986084"/>
              <a:ext cx="711200" cy="711200"/>
            </a:xfrm>
            <a:prstGeom prst="rect">
              <a:avLst/>
            </a:prstGeom>
          </p:spPr>
        </p:pic>
        <p:sp>
          <p:nvSpPr>
            <p:cNvPr id="3" name="Left Brace 2">
              <a:extLst>
                <a:ext uri="{FF2B5EF4-FFF2-40B4-BE49-F238E27FC236}">
                  <a16:creationId xmlns:a16="http://schemas.microsoft.com/office/drawing/2014/main" id="{47807BDB-577D-4842-B5F3-4D220853B8FB}"/>
                </a:ext>
              </a:extLst>
            </p:cNvPr>
            <p:cNvSpPr/>
            <p:nvPr/>
          </p:nvSpPr>
          <p:spPr>
            <a:xfrm rot="5400000">
              <a:off x="6016694" y="1022625"/>
              <a:ext cx="326486" cy="6742543"/>
            </a:xfrm>
            <a:prstGeom prst="leftBrace">
              <a:avLst>
                <a:gd name="adj1" fmla="val 132253"/>
                <a:gd name="adj2" fmla="val 1089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mazon Ember" panose="020B0603020204020204"/>
              </a:endParaRPr>
            </a:p>
          </p:txBody>
        </p:sp>
        <p:cxnSp>
          <p:nvCxnSpPr>
            <p:cNvPr id="7" name="Straight Arrow Connector 6">
              <a:extLst>
                <a:ext uri="{FF2B5EF4-FFF2-40B4-BE49-F238E27FC236}">
                  <a16:creationId xmlns:a16="http://schemas.microsoft.com/office/drawing/2014/main" id="{FA8F17DE-4A0E-5046-9454-3884EAAB2C15}"/>
                </a:ext>
              </a:extLst>
            </p:cNvPr>
            <p:cNvCxnSpPr>
              <a:cxnSpLocks/>
            </p:cNvCxnSpPr>
            <p:nvPr/>
          </p:nvCxnSpPr>
          <p:spPr>
            <a:xfrm flipV="1">
              <a:off x="8817007" y="3848986"/>
              <a:ext cx="0" cy="40341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41802F4-AD89-CF49-8C8B-55EA30B7BF7E}"/>
                </a:ext>
              </a:extLst>
            </p:cNvPr>
            <p:cNvSpPr txBox="1"/>
            <p:nvPr/>
          </p:nvSpPr>
          <p:spPr>
            <a:xfrm>
              <a:off x="8840213" y="3924786"/>
              <a:ext cx="1631923" cy="369332"/>
            </a:xfrm>
            <a:prstGeom prst="rect">
              <a:avLst/>
            </a:prstGeom>
            <a:noFill/>
          </p:spPr>
          <p:txBody>
            <a:bodyPr wrap="square" rtlCol="0">
              <a:spAutoFit/>
            </a:bodyPr>
            <a:lstStyle/>
            <a:p>
              <a:pPr algn="ctr"/>
              <a:r>
                <a:rPr lang="en-US" dirty="0">
                  <a:solidFill>
                    <a:schemeClr val="accent6"/>
                  </a:solidFill>
                  <a:latin typeface="Amazon Ember" panose="020B0603020204020204"/>
                  <a:ea typeface="Amazon Ember" panose="020B0603020204020204" pitchFamily="34" charset="0"/>
                  <a:cs typeface="Amazon Ember" panose="020B0603020204020204" pitchFamily="34" charset="0"/>
                </a:rPr>
                <a:t>Data transfer</a:t>
              </a:r>
            </a:p>
          </p:txBody>
        </p:sp>
        <p:sp>
          <p:nvSpPr>
            <p:cNvPr id="44" name="Rectangle 43">
              <a:extLst>
                <a:ext uri="{FF2B5EF4-FFF2-40B4-BE49-F238E27FC236}">
                  <a16:creationId xmlns:a16="http://schemas.microsoft.com/office/drawing/2014/main" id="{A6BFF7B0-8B55-894D-93D8-AF375BB6705A}"/>
                </a:ext>
              </a:extLst>
            </p:cNvPr>
            <p:cNvSpPr/>
            <p:nvPr/>
          </p:nvSpPr>
          <p:spPr>
            <a:xfrm>
              <a:off x="2559146" y="4601691"/>
              <a:ext cx="7073702" cy="1754660"/>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rgbClr val="5A6B86"/>
                  </a:solidFill>
                </a:rPr>
                <a:t>Corporate data center</a:t>
              </a:r>
            </a:p>
          </p:txBody>
        </p:sp>
        <p:pic>
          <p:nvPicPr>
            <p:cNvPr id="46" name="Graphic 45">
              <a:extLst>
                <a:ext uri="{FF2B5EF4-FFF2-40B4-BE49-F238E27FC236}">
                  <a16:creationId xmlns:a16="http://schemas.microsoft.com/office/drawing/2014/main" id="{8A544272-15C1-1A4C-B654-B827FC99353C}"/>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559147" y="4601691"/>
              <a:ext cx="330200" cy="330200"/>
            </a:xfrm>
            <a:prstGeom prst="rect">
              <a:avLst/>
            </a:prstGeom>
          </p:spPr>
        </p:pic>
        <p:pic>
          <p:nvPicPr>
            <p:cNvPr id="48" name="Graphic 47">
              <a:extLst>
                <a:ext uri="{FF2B5EF4-FFF2-40B4-BE49-F238E27FC236}">
                  <a16:creationId xmlns:a16="http://schemas.microsoft.com/office/drawing/2014/main" id="{AECCD2E4-1612-9C4D-BFF9-5516EF588DB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156211" y="4986084"/>
              <a:ext cx="711200" cy="711200"/>
            </a:xfrm>
            <a:prstGeom prst="rect">
              <a:avLst/>
            </a:prstGeom>
          </p:spPr>
        </p:pic>
      </p:grpSp>
      <p:sp>
        <p:nvSpPr>
          <p:cNvPr id="42" name="Rectangle 41"/>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1065687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08" y="1"/>
            <a:ext cx="12049991" cy="914400"/>
          </a:xfrm>
          <a:solidFill>
            <a:schemeClr val="accent1">
              <a:lumMod val="20000"/>
              <a:lumOff val="80000"/>
            </a:schemeClr>
          </a:solidFill>
        </p:spPr>
        <p:txBody>
          <a:bodyPr>
            <a:normAutofit/>
          </a:bodyPr>
          <a:lstStyle/>
          <a:p>
            <a:r>
              <a:rPr lang="en-US" b="1" dirty="0">
                <a:solidFill>
                  <a:schemeClr val="accent6">
                    <a:lumMod val="50000"/>
                  </a:schemeClr>
                </a:solidFill>
              </a:rPr>
              <a:t>Best practice: S3 Cross-Region Replication</a:t>
            </a:r>
          </a:p>
        </p:txBody>
      </p:sp>
      <p:grpSp>
        <p:nvGrpSpPr>
          <p:cNvPr id="4" name="Group 3" descr="highlights Amazon S3 and Glacier, shows a source S3 bucket with replication configured, being copied to a destination bucket in another AWS Region.">
            <a:extLst>
              <a:ext uri="{FF2B5EF4-FFF2-40B4-BE49-F238E27FC236}">
                <a16:creationId xmlns:a16="http://schemas.microsoft.com/office/drawing/2014/main" id="{2AA349D5-3BF5-F84D-9DEC-FB3CC2C6A87E}"/>
              </a:ext>
            </a:extLst>
          </p:cNvPr>
          <p:cNvGrpSpPr/>
          <p:nvPr/>
        </p:nvGrpSpPr>
        <p:grpSpPr>
          <a:xfrm>
            <a:off x="606056" y="1338629"/>
            <a:ext cx="10797587" cy="5198803"/>
            <a:chOff x="606056" y="1338629"/>
            <a:chExt cx="10797587" cy="5198803"/>
          </a:xfrm>
        </p:grpSpPr>
        <p:grpSp>
          <p:nvGrpSpPr>
            <p:cNvPr id="3" name="Group 2">
              <a:extLst>
                <a:ext uri="{FF2B5EF4-FFF2-40B4-BE49-F238E27FC236}">
                  <a16:creationId xmlns:a16="http://schemas.microsoft.com/office/drawing/2014/main" id="{0D2E2308-05DF-D545-B4E9-7259FDE0BEEA}"/>
                </a:ext>
              </a:extLst>
            </p:cNvPr>
            <p:cNvGrpSpPr/>
            <p:nvPr/>
          </p:nvGrpSpPr>
          <p:grpSpPr>
            <a:xfrm>
              <a:off x="606056" y="1338629"/>
              <a:ext cx="10797587" cy="5198803"/>
              <a:chOff x="606056" y="1338629"/>
              <a:chExt cx="10797587" cy="5198803"/>
            </a:xfrm>
          </p:grpSpPr>
          <p:grpSp>
            <p:nvGrpSpPr>
              <p:cNvPr id="11" name="Group 10"/>
              <p:cNvGrpSpPr/>
              <p:nvPr/>
            </p:nvGrpSpPr>
            <p:grpSpPr>
              <a:xfrm>
                <a:off x="4099730" y="1859972"/>
                <a:ext cx="3575315" cy="349372"/>
                <a:chOff x="2192" y="-27956"/>
                <a:chExt cx="1883997" cy="465829"/>
              </a:xfrm>
            </p:grpSpPr>
            <p:sp>
              <p:nvSpPr>
                <p:cNvPr id="12" name="Rounded Rectangle 11"/>
                <p:cNvSpPr/>
                <p:nvPr/>
              </p:nvSpPr>
              <p:spPr>
                <a:xfrm>
                  <a:off x="2192" y="-27956"/>
                  <a:ext cx="1883997" cy="457666"/>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sp>
            <p:sp>
              <p:nvSpPr>
                <p:cNvPr id="13" name="Rounded Rectangle 4"/>
                <p:cNvSpPr/>
                <p:nvPr/>
              </p:nvSpPr>
              <p:spPr>
                <a:xfrm>
                  <a:off x="2192" y="-24301"/>
                  <a:ext cx="1883997" cy="462174"/>
                </a:xfrm>
                <a:prstGeom prst="rect">
                  <a:avLst/>
                </a:prstGeom>
                <a:noFill/>
                <a:ln>
                  <a:noFill/>
                </a:ln>
                <a:effectLst/>
              </p:spPr>
              <p:txBody>
                <a:bodyPr spcFirstLastPara="0" vert="horz" wrap="square" lIns="91440" tIns="91440" rIns="91440" bIns="91440" numCol="1" spcCol="1270" anchor="ctr" anchorCtr="0">
                  <a:noAutofit/>
                </a:bodyPr>
                <a:lstStyle/>
                <a:p>
                  <a:pPr algn="ctr" defTabSz="800080">
                    <a:lnSpc>
                      <a:spcPct val="90000"/>
                    </a:lnSpc>
                    <a:spcBef>
                      <a:spcPct val="0"/>
                    </a:spcBef>
                    <a:spcAft>
                      <a:spcPct val="35000"/>
                    </a:spcAft>
                    <a:defRPr/>
                  </a:pPr>
                  <a:r>
                    <a:rPr lang="en-US" kern="0" dirty="0">
                      <a:solidFill>
                        <a:prstClr val="black"/>
                      </a:solidFill>
                      <a:latin typeface="Amazon Ember" panose="02000000000000000000" pitchFamily="2" charset="0"/>
                      <a:ea typeface="Amazon Ember" panose="02000000000000000000" pitchFamily="2" charset="0"/>
                      <a:cs typeface="Amazon Ember" charset="0"/>
                    </a:rPr>
                    <a:t>File</a:t>
                  </a:r>
                </a:p>
              </p:txBody>
            </p:sp>
          </p:grpSp>
          <p:grpSp>
            <p:nvGrpSpPr>
              <p:cNvPr id="19" name="Group 18"/>
              <p:cNvGrpSpPr/>
              <p:nvPr/>
            </p:nvGrpSpPr>
            <p:grpSpPr>
              <a:xfrm>
                <a:off x="769252" y="1859972"/>
                <a:ext cx="3199450" cy="350306"/>
                <a:chOff x="1979852" y="-365760"/>
                <a:chExt cx="3709964" cy="467075"/>
              </a:xfrm>
            </p:grpSpPr>
            <p:sp>
              <p:nvSpPr>
                <p:cNvPr id="20" name="Rounded Rectangle 19"/>
                <p:cNvSpPr/>
                <p:nvPr/>
              </p:nvSpPr>
              <p:spPr>
                <a:xfrm>
                  <a:off x="1979852" y="-356351"/>
                  <a:ext cx="3709964" cy="457666"/>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sp>
            <p:sp>
              <p:nvSpPr>
                <p:cNvPr id="21" name="Rounded Rectangle 4"/>
                <p:cNvSpPr/>
                <p:nvPr/>
              </p:nvSpPr>
              <p:spPr>
                <a:xfrm>
                  <a:off x="2002193" y="-365760"/>
                  <a:ext cx="3687623" cy="463420"/>
                </a:xfrm>
                <a:prstGeom prst="rect">
                  <a:avLst/>
                </a:prstGeom>
                <a:noFill/>
                <a:ln>
                  <a:noFill/>
                </a:ln>
                <a:effectLst/>
              </p:spPr>
              <p:txBody>
                <a:bodyPr spcFirstLastPara="0" vert="horz" wrap="square" lIns="91440" tIns="91440" rIns="91440" bIns="91440" numCol="1" spcCol="1270" anchor="ctr" anchorCtr="0">
                  <a:noAutofit/>
                </a:bodyPr>
                <a:lstStyle/>
                <a:p>
                  <a:pPr algn="ctr" defTabSz="800080">
                    <a:lnSpc>
                      <a:spcPct val="90000"/>
                    </a:lnSpc>
                    <a:spcBef>
                      <a:spcPct val="0"/>
                    </a:spcBef>
                    <a:spcAft>
                      <a:spcPct val="35000"/>
                    </a:spcAft>
                    <a:defRPr/>
                  </a:pPr>
                  <a:r>
                    <a:rPr lang="en-US" kern="0" dirty="0">
                      <a:solidFill>
                        <a:prstClr val="black"/>
                      </a:solidFill>
                      <a:latin typeface="Amazon Ember" panose="02000000000000000000" pitchFamily="2" charset="0"/>
                      <a:ea typeface="Amazon Ember" panose="02000000000000000000" pitchFamily="2" charset="0"/>
                      <a:cs typeface="Amazon Ember" charset="0"/>
                    </a:rPr>
                    <a:t>Block</a:t>
                  </a:r>
                </a:p>
              </p:txBody>
            </p:sp>
          </p:grpSp>
          <p:sp>
            <p:nvSpPr>
              <p:cNvPr id="30" name="Rounded Rectangle 29"/>
              <p:cNvSpPr/>
              <p:nvPr/>
            </p:nvSpPr>
            <p:spPr>
              <a:xfrm>
                <a:off x="7837753" y="1859972"/>
                <a:ext cx="2399736" cy="343250"/>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txBody>
              <a:bodyPr anchor="ctr"/>
              <a:lstStyle/>
              <a:p>
                <a:pPr algn="ctr">
                  <a:defRPr/>
                </a:pPr>
                <a:r>
                  <a:rPr lang="en-US" kern="0" dirty="0">
                    <a:solidFill>
                      <a:prstClr val="black"/>
                    </a:solidFill>
                    <a:latin typeface="Amazon Ember" panose="02000000000000000000" pitchFamily="2" charset="0"/>
                    <a:ea typeface="Amazon Ember" panose="02000000000000000000" pitchFamily="2" charset="0"/>
                    <a:cs typeface="Amazon Ember" charset="0"/>
                  </a:rPr>
                  <a:t>Object</a:t>
                </a:r>
              </a:p>
            </p:txBody>
          </p:sp>
          <p:sp>
            <p:nvSpPr>
              <p:cNvPr id="54" name="TextBox 53">
                <a:extLst>
                  <a:ext uri="{FF2B5EF4-FFF2-40B4-BE49-F238E27FC236}">
                    <a16:creationId xmlns:a16="http://schemas.microsoft.com/office/drawing/2014/main" id="{27E8DDD1-7A4B-D24D-BEC3-8619FDAC0028}"/>
                  </a:ext>
                </a:extLst>
              </p:cNvPr>
              <p:cNvSpPr txBox="1"/>
              <p:nvPr/>
            </p:nvSpPr>
            <p:spPr>
              <a:xfrm>
                <a:off x="875582" y="3080691"/>
                <a:ext cx="1706203" cy="338554"/>
              </a:xfrm>
              <a:prstGeom prst="rect">
                <a:avLst/>
              </a:prstGeom>
              <a:noFill/>
            </p:spPr>
            <p:txBody>
              <a:bodyPr wrap="square" rtlCol="0">
                <a:spAutoFit/>
              </a:bodyPr>
              <a:lstStyle/>
              <a:p>
                <a:pPr algn="ctr"/>
                <a:r>
                  <a:rPr lang="en-US" sz="1600" dirty="0"/>
                  <a:t>Amazon EBS</a:t>
                </a:r>
              </a:p>
            </p:txBody>
          </p:sp>
          <p:pic>
            <p:nvPicPr>
              <p:cNvPr id="55" name="Graphic 54">
                <a:extLst>
                  <a:ext uri="{FF2B5EF4-FFF2-40B4-BE49-F238E27FC236}">
                    <a16:creationId xmlns:a16="http://schemas.microsoft.com/office/drawing/2014/main" id="{FBEA8CDE-D8F7-8F41-8677-741284DEDE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9530" y="2350281"/>
                <a:ext cx="711200" cy="711200"/>
              </a:xfrm>
              <a:prstGeom prst="rect">
                <a:avLst/>
              </a:prstGeom>
            </p:spPr>
          </p:pic>
          <p:sp>
            <p:nvSpPr>
              <p:cNvPr id="56" name="TextBox 55">
                <a:extLst>
                  <a:ext uri="{FF2B5EF4-FFF2-40B4-BE49-F238E27FC236}">
                    <a16:creationId xmlns:a16="http://schemas.microsoft.com/office/drawing/2014/main" id="{C8BFC182-1BA1-8648-A4B8-749F9ABF75C3}"/>
                  </a:ext>
                </a:extLst>
              </p:cNvPr>
              <p:cNvSpPr txBox="1"/>
              <p:nvPr/>
            </p:nvSpPr>
            <p:spPr>
              <a:xfrm>
                <a:off x="2552154" y="3077631"/>
                <a:ext cx="1339346" cy="584775"/>
              </a:xfrm>
              <a:prstGeom prst="rect">
                <a:avLst/>
              </a:prstGeom>
              <a:noFill/>
            </p:spPr>
            <p:txBody>
              <a:bodyPr wrap="square" rtlCol="0">
                <a:spAutoFit/>
              </a:bodyPr>
              <a:lstStyle/>
              <a:p>
                <a:pPr algn="ctr"/>
                <a:r>
                  <a:rPr lang="en-US" sz="1600" dirty="0"/>
                  <a:t>EC2 instance</a:t>
                </a:r>
              </a:p>
              <a:p>
                <a:pPr algn="ctr"/>
                <a:r>
                  <a:rPr lang="en-US" sz="1600" dirty="0"/>
                  <a:t>store</a:t>
                </a:r>
              </a:p>
            </p:txBody>
          </p:sp>
          <p:pic>
            <p:nvPicPr>
              <p:cNvPr id="57" name="Graphic 56">
                <a:extLst>
                  <a:ext uri="{FF2B5EF4-FFF2-40B4-BE49-F238E27FC236}">
                    <a16:creationId xmlns:a16="http://schemas.microsoft.com/office/drawing/2014/main" id="{3B1C23CF-2B2A-CB4C-80D3-50DE3D3A77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1198" y="2326464"/>
                <a:ext cx="741258" cy="741258"/>
              </a:xfrm>
              <a:prstGeom prst="rect">
                <a:avLst/>
              </a:prstGeom>
            </p:spPr>
          </p:pic>
          <p:sp>
            <p:nvSpPr>
              <p:cNvPr id="58" name="TextBox 57">
                <a:extLst>
                  <a:ext uri="{FF2B5EF4-FFF2-40B4-BE49-F238E27FC236}">
                    <a16:creationId xmlns:a16="http://schemas.microsoft.com/office/drawing/2014/main" id="{C73DDC10-D03D-6E4B-8F47-516BC02ED3F9}"/>
                  </a:ext>
                </a:extLst>
              </p:cNvPr>
              <p:cNvSpPr txBox="1"/>
              <p:nvPr/>
            </p:nvSpPr>
            <p:spPr>
              <a:xfrm>
                <a:off x="4004236" y="3082478"/>
                <a:ext cx="1706203" cy="338554"/>
              </a:xfrm>
              <a:prstGeom prst="rect">
                <a:avLst/>
              </a:prstGeom>
              <a:noFill/>
            </p:spPr>
            <p:txBody>
              <a:bodyPr wrap="square" rtlCol="0">
                <a:spAutoFit/>
              </a:bodyPr>
              <a:lstStyle/>
              <a:p>
                <a:pPr algn="ctr"/>
                <a:r>
                  <a:rPr lang="en-US" sz="1600" dirty="0"/>
                  <a:t>Amazon EFS</a:t>
                </a:r>
              </a:p>
            </p:txBody>
          </p:sp>
          <p:pic>
            <p:nvPicPr>
              <p:cNvPr id="59" name="Graphic 58">
                <a:extLst>
                  <a:ext uri="{FF2B5EF4-FFF2-40B4-BE49-F238E27FC236}">
                    <a16:creationId xmlns:a16="http://schemas.microsoft.com/office/drawing/2014/main" id="{E17EEC58-12B6-6B48-8FE6-63F979113F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1738" y="2362503"/>
                <a:ext cx="711200" cy="711200"/>
              </a:xfrm>
              <a:prstGeom prst="rect">
                <a:avLst/>
              </a:prstGeom>
            </p:spPr>
          </p:pic>
          <p:pic>
            <p:nvPicPr>
              <p:cNvPr id="60" name="Graphic 59">
                <a:extLst>
                  <a:ext uri="{FF2B5EF4-FFF2-40B4-BE49-F238E27FC236}">
                    <a16:creationId xmlns:a16="http://schemas.microsoft.com/office/drawing/2014/main" id="{14D797B3-1142-2646-B81C-EB684ECEF07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21350" y="2343685"/>
                <a:ext cx="711200" cy="711200"/>
              </a:xfrm>
              <a:prstGeom prst="rect">
                <a:avLst/>
              </a:prstGeom>
            </p:spPr>
          </p:pic>
          <p:sp>
            <p:nvSpPr>
              <p:cNvPr id="61" name="TextBox 60">
                <a:extLst>
                  <a:ext uri="{FF2B5EF4-FFF2-40B4-BE49-F238E27FC236}">
                    <a16:creationId xmlns:a16="http://schemas.microsoft.com/office/drawing/2014/main" id="{7D7129BD-A5DB-934A-B2B5-1C45A3F706C4}"/>
                  </a:ext>
                </a:extLst>
              </p:cNvPr>
              <p:cNvSpPr txBox="1"/>
              <p:nvPr/>
            </p:nvSpPr>
            <p:spPr>
              <a:xfrm>
                <a:off x="7947237" y="3066241"/>
                <a:ext cx="936386" cy="584775"/>
              </a:xfrm>
              <a:prstGeom prst="rect">
                <a:avLst/>
              </a:prstGeom>
              <a:noFill/>
            </p:spPr>
            <p:txBody>
              <a:bodyPr wrap="square" rtlCol="0">
                <a:spAutoFit/>
              </a:bodyPr>
              <a:lstStyle/>
              <a:p>
                <a:pPr algn="ctr"/>
                <a:r>
                  <a:rPr lang="en-US" sz="1600" dirty="0"/>
                  <a:t>Amazon S3</a:t>
                </a:r>
              </a:p>
            </p:txBody>
          </p:sp>
          <p:pic>
            <p:nvPicPr>
              <p:cNvPr id="62" name="Graphic 61">
                <a:extLst>
                  <a:ext uri="{FF2B5EF4-FFF2-40B4-BE49-F238E27FC236}">
                    <a16:creationId xmlns:a16="http://schemas.microsoft.com/office/drawing/2014/main" id="{7D693024-B862-AB4C-B6D4-43CE04CD55C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23886" y="2335554"/>
                <a:ext cx="711200" cy="711200"/>
              </a:xfrm>
              <a:prstGeom prst="rect">
                <a:avLst/>
              </a:prstGeom>
            </p:spPr>
          </p:pic>
          <p:sp>
            <p:nvSpPr>
              <p:cNvPr id="63" name="TextBox 62">
                <a:extLst>
                  <a:ext uri="{FF2B5EF4-FFF2-40B4-BE49-F238E27FC236}">
                    <a16:creationId xmlns:a16="http://schemas.microsoft.com/office/drawing/2014/main" id="{348BB824-CD4B-0449-A17C-5970DF112186}"/>
                  </a:ext>
                </a:extLst>
              </p:cNvPr>
              <p:cNvSpPr txBox="1"/>
              <p:nvPr/>
            </p:nvSpPr>
            <p:spPr>
              <a:xfrm>
                <a:off x="9013249" y="3054262"/>
                <a:ext cx="1332474" cy="584775"/>
              </a:xfrm>
              <a:prstGeom prst="rect">
                <a:avLst/>
              </a:prstGeom>
              <a:noFill/>
            </p:spPr>
            <p:txBody>
              <a:bodyPr wrap="square" rtlCol="0">
                <a:spAutoFit/>
              </a:bodyPr>
              <a:lstStyle/>
              <a:p>
                <a:pPr algn="ctr"/>
                <a:r>
                  <a:rPr lang="en-US" sz="1600" dirty="0"/>
                  <a:t>Amazon S3 </a:t>
                </a:r>
                <a:br>
                  <a:rPr lang="en-US" sz="1600" dirty="0"/>
                </a:br>
                <a:r>
                  <a:rPr lang="en-US" sz="1600" dirty="0"/>
                  <a:t>Glacier</a:t>
                </a:r>
              </a:p>
            </p:txBody>
          </p:sp>
          <p:sp>
            <p:nvSpPr>
              <p:cNvPr id="36" name="TextBox 35">
                <a:extLst>
                  <a:ext uri="{FF2B5EF4-FFF2-40B4-BE49-F238E27FC236}">
                    <a16:creationId xmlns:a16="http://schemas.microsoft.com/office/drawing/2014/main" id="{C7C40024-756C-884B-9938-5ECA98C8F558}"/>
                  </a:ext>
                </a:extLst>
              </p:cNvPr>
              <p:cNvSpPr txBox="1"/>
              <p:nvPr/>
            </p:nvSpPr>
            <p:spPr>
              <a:xfrm>
                <a:off x="5490443" y="3079825"/>
                <a:ext cx="2301904" cy="584775"/>
              </a:xfrm>
              <a:prstGeom prst="rect">
                <a:avLst/>
              </a:prstGeom>
              <a:noFill/>
            </p:spPr>
            <p:txBody>
              <a:bodyPr wrap="square" rtlCol="0">
                <a:spAutoFit/>
              </a:bodyPr>
              <a:lstStyle>
                <a:defPPr>
                  <a:defRPr lang="en-US"/>
                </a:defPPr>
                <a:lvl1pPr algn="ctr">
                  <a:defRPr sz="1400">
                    <a:solidFill>
                      <a:srgbClr val="232F3D"/>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1600" dirty="0">
                    <a:latin typeface="+mn-lt"/>
                  </a:rPr>
                  <a:t>Amazon FSx for Windows File Server</a:t>
                </a:r>
              </a:p>
            </p:txBody>
          </p:sp>
          <p:pic>
            <p:nvPicPr>
              <p:cNvPr id="37" name="Graphic 36">
                <a:extLst>
                  <a:ext uri="{FF2B5EF4-FFF2-40B4-BE49-F238E27FC236}">
                    <a16:creationId xmlns:a16="http://schemas.microsoft.com/office/drawing/2014/main" id="{B468ABD7-053B-DE43-9BC7-5A436B407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21355" y="2418745"/>
                <a:ext cx="640080" cy="640080"/>
              </a:xfrm>
              <a:prstGeom prst="rect">
                <a:avLst/>
              </a:prstGeom>
            </p:spPr>
          </p:pic>
          <p:sp>
            <p:nvSpPr>
              <p:cNvPr id="38" name="Rectangle 37">
                <a:extLst>
                  <a:ext uri="{FF2B5EF4-FFF2-40B4-BE49-F238E27FC236}">
                    <a16:creationId xmlns:a16="http://schemas.microsoft.com/office/drawing/2014/main" id="{9C648D0E-FC34-C54C-91A7-B64B4BDD7BDC}"/>
                  </a:ext>
                </a:extLst>
              </p:cNvPr>
              <p:cNvSpPr/>
              <p:nvPr/>
            </p:nvSpPr>
            <p:spPr>
              <a:xfrm>
                <a:off x="606056" y="1338630"/>
                <a:ext cx="9739658" cy="243544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39" name="Graphic 38">
                <a:extLst>
                  <a:ext uri="{FF2B5EF4-FFF2-40B4-BE49-F238E27FC236}">
                    <a16:creationId xmlns:a16="http://schemas.microsoft.com/office/drawing/2014/main" id="{127FDB53-A0FE-634A-94AA-4456835394B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14448" y="1338629"/>
                <a:ext cx="330200" cy="330200"/>
              </a:xfrm>
              <a:prstGeom prst="rect">
                <a:avLst/>
              </a:prstGeom>
            </p:spPr>
          </p:pic>
          <p:pic>
            <p:nvPicPr>
              <p:cNvPr id="50" name="Graphic 49">
                <a:extLst>
                  <a:ext uri="{FF2B5EF4-FFF2-40B4-BE49-F238E27FC236}">
                    <a16:creationId xmlns:a16="http://schemas.microsoft.com/office/drawing/2014/main" id="{CD3842D3-FB68-104B-A653-AFDCC4BC2F1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427333" y="4877373"/>
                <a:ext cx="803190" cy="803190"/>
              </a:xfrm>
              <a:prstGeom prst="rect">
                <a:avLst/>
              </a:prstGeom>
            </p:spPr>
          </p:pic>
          <p:sp>
            <p:nvSpPr>
              <p:cNvPr id="51" name="TextBox 50">
                <a:extLst>
                  <a:ext uri="{FF2B5EF4-FFF2-40B4-BE49-F238E27FC236}">
                    <a16:creationId xmlns:a16="http://schemas.microsoft.com/office/drawing/2014/main" id="{B02F1017-2D94-5544-9A5A-F9BC7381A12A}"/>
                  </a:ext>
                </a:extLst>
              </p:cNvPr>
              <p:cNvSpPr txBox="1"/>
              <p:nvPr/>
            </p:nvSpPr>
            <p:spPr>
              <a:xfrm>
                <a:off x="6724451" y="5683340"/>
                <a:ext cx="2324212" cy="830997"/>
              </a:xfrm>
              <a:prstGeom prst="rect">
                <a:avLst/>
              </a:prstGeom>
              <a:noFill/>
            </p:spPr>
            <p:txBody>
              <a:bodyPr wrap="square" rtlCol="0">
                <a:spAutoFit/>
              </a:bodyPr>
              <a:lstStyle/>
              <a:p>
                <a:pPr algn="ctr"/>
                <a:r>
                  <a:rPr lang="en-US" sz="1600" dirty="0">
                    <a:solidFill>
                      <a:schemeClr val="accent5"/>
                    </a:solidFill>
                    <a:ea typeface="Amazon Ember" panose="020B0603020204020204" pitchFamily="34" charset="0"/>
                    <a:cs typeface="Amazon Ember" panose="020B0603020204020204" pitchFamily="34" charset="0"/>
                  </a:rPr>
                  <a:t>Source </a:t>
                </a:r>
              </a:p>
              <a:p>
                <a:pPr algn="ctr"/>
                <a:r>
                  <a:rPr lang="en-US" sz="1600" dirty="0">
                    <a:solidFill>
                      <a:schemeClr val="accent5"/>
                    </a:solidFill>
                    <a:ea typeface="Amazon Ember" panose="020B0603020204020204" pitchFamily="34" charset="0"/>
                    <a:cs typeface="Amazon Ember" panose="020B0603020204020204" pitchFamily="34" charset="0"/>
                  </a:rPr>
                  <a:t>S3 bucket</a:t>
                </a:r>
                <a:r>
                  <a:rPr lang="en-US" sz="1600" dirty="0"/>
                  <a:t> </a:t>
                </a:r>
              </a:p>
              <a:p>
                <a:pPr algn="ctr"/>
                <a:r>
                  <a:rPr lang="en-US" sz="1600" dirty="0"/>
                  <a:t>(replication configured)</a:t>
                </a:r>
              </a:p>
            </p:txBody>
          </p:sp>
          <p:sp>
            <p:nvSpPr>
              <p:cNvPr id="52" name="Rectangle 51">
                <a:extLst>
                  <a:ext uri="{FF2B5EF4-FFF2-40B4-BE49-F238E27FC236}">
                    <a16:creationId xmlns:a16="http://schemas.microsoft.com/office/drawing/2014/main" id="{5ABBAA30-CB92-A548-9059-E117CCA9B261}"/>
                  </a:ext>
                </a:extLst>
              </p:cNvPr>
              <p:cNvSpPr/>
              <p:nvPr/>
            </p:nvSpPr>
            <p:spPr>
              <a:xfrm>
                <a:off x="6801804" y="4380349"/>
                <a:ext cx="2195988" cy="2154423"/>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chemeClr val="accent3"/>
                    </a:solidFill>
                    <a:latin typeface="Amazon Ember" panose="020B0603020204020204"/>
                  </a:rPr>
                  <a:t>Region A</a:t>
                </a:r>
                <a:endParaRPr lang="en-US" sz="1200" dirty="0">
                  <a:solidFill>
                    <a:schemeClr val="accent3"/>
                  </a:solidFill>
                  <a:latin typeface="Amazon Ember" panose="020B0603020204020204"/>
                </a:endParaRPr>
              </a:p>
            </p:txBody>
          </p:sp>
          <p:pic>
            <p:nvPicPr>
              <p:cNvPr id="53" name="Graphic 52">
                <a:extLst>
                  <a:ext uri="{FF2B5EF4-FFF2-40B4-BE49-F238E27FC236}">
                    <a16:creationId xmlns:a16="http://schemas.microsoft.com/office/drawing/2014/main" id="{16307E96-B275-3245-9A05-52CE96AE3FA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14842" y="4383010"/>
                <a:ext cx="330200" cy="330200"/>
              </a:xfrm>
              <a:prstGeom prst="rect">
                <a:avLst/>
              </a:prstGeom>
            </p:spPr>
          </p:pic>
          <p:sp>
            <p:nvSpPr>
              <p:cNvPr id="70" name="Rectangle 69">
                <a:extLst>
                  <a:ext uri="{FF2B5EF4-FFF2-40B4-BE49-F238E27FC236}">
                    <a16:creationId xmlns:a16="http://schemas.microsoft.com/office/drawing/2014/main" id="{AB0A18FC-C717-E448-862E-FBCA358B5403}"/>
                  </a:ext>
                </a:extLst>
              </p:cNvPr>
              <p:cNvSpPr/>
              <p:nvPr/>
            </p:nvSpPr>
            <p:spPr>
              <a:xfrm>
                <a:off x="9207655" y="4383009"/>
                <a:ext cx="2195988" cy="2154423"/>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chemeClr val="accent3"/>
                    </a:solidFill>
                    <a:latin typeface="Amazon Ember" panose="020B0603020204020204"/>
                  </a:rPr>
                  <a:t>Region B</a:t>
                </a:r>
                <a:endParaRPr lang="en-US" sz="1200" dirty="0">
                  <a:solidFill>
                    <a:schemeClr val="accent3"/>
                  </a:solidFill>
                  <a:latin typeface="Amazon Ember" panose="020B0603020204020204"/>
                </a:endParaRPr>
              </a:p>
            </p:txBody>
          </p:sp>
          <p:pic>
            <p:nvPicPr>
              <p:cNvPr id="71" name="Graphic 70">
                <a:extLst>
                  <a:ext uri="{FF2B5EF4-FFF2-40B4-BE49-F238E27FC236}">
                    <a16:creationId xmlns:a16="http://schemas.microsoft.com/office/drawing/2014/main" id="{9A3CEE7A-0E65-DB45-86A3-00094C8546D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207656" y="4383010"/>
                <a:ext cx="330200" cy="330200"/>
              </a:xfrm>
              <a:prstGeom prst="rect">
                <a:avLst/>
              </a:prstGeom>
            </p:spPr>
          </p:pic>
          <p:pic>
            <p:nvPicPr>
              <p:cNvPr id="72" name="Graphic 71">
                <a:extLst>
                  <a:ext uri="{FF2B5EF4-FFF2-40B4-BE49-F238E27FC236}">
                    <a16:creationId xmlns:a16="http://schemas.microsoft.com/office/drawing/2014/main" id="{FFCE600D-C962-354D-A326-76D35A135F2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829815" y="4877373"/>
                <a:ext cx="803190" cy="803190"/>
              </a:xfrm>
              <a:prstGeom prst="rect">
                <a:avLst/>
              </a:prstGeom>
            </p:spPr>
          </p:pic>
          <p:sp>
            <p:nvSpPr>
              <p:cNvPr id="73" name="TextBox 72">
                <a:extLst>
                  <a:ext uri="{FF2B5EF4-FFF2-40B4-BE49-F238E27FC236}">
                    <a16:creationId xmlns:a16="http://schemas.microsoft.com/office/drawing/2014/main" id="{44677B9F-405A-8546-93DB-1F4507420FE8}"/>
                  </a:ext>
                </a:extLst>
              </p:cNvPr>
              <p:cNvSpPr txBox="1"/>
              <p:nvPr/>
            </p:nvSpPr>
            <p:spPr>
              <a:xfrm>
                <a:off x="9268537" y="5703775"/>
                <a:ext cx="1938209" cy="584775"/>
              </a:xfrm>
              <a:prstGeom prst="rect">
                <a:avLst/>
              </a:prstGeom>
              <a:noFill/>
            </p:spPr>
            <p:txBody>
              <a:bodyPr wrap="square" rtlCol="0">
                <a:spAutoFit/>
              </a:bodyPr>
              <a:lstStyle/>
              <a:p>
                <a:pPr algn="ctr"/>
                <a:r>
                  <a:rPr lang="en-US" sz="1600" dirty="0">
                    <a:solidFill>
                      <a:schemeClr val="accent5"/>
                    </a:solidFill>
                    <a:ea typeface="Amazon Ember" panose="020B0603020204020204" pitchFamily="34" charset="0"/>
                    <a:cs typeface="Amazon Ember" panose="020B0603020204020204" pitchFamily="34" charset="0"/>
                  </a:rPr>
                  <a:t>Destination </a:t>
                </a:r>
              </a:p>
              <a:p>
                <a:pPr algn="ctr"/>
                <a:r>
                  <a:rPr lang="en-US" sz="1600" dirty="0">
                    <a:solidFill>
                      <a:schemeClr val="accent5"/>
                    </a:solidFill>
                    <a:ea typeface="Amazon Ember" panose="020B0603020204020204" pitchFamily="34" charset="0"/>
                    <a:cs typeface="Amazon Ember" panose="020B0603020204020204" pitchFamily="34" charset="0"/>
                  </a:rPr>
                  <a:t>S3 bucket</a:t>
                </a:r>
              </a:p>
            </p:txBody>
          </p:sp>
          <p:sp>
            <p:nvSpPr>
              <p:cNvPr id="15" name="Trapezoid 14">
                <a:extLst>
                  <a:ext uri="{FF2B5EF4-FFF2-40B4-BE49-F238E27FC236}">
                    <a16:creationId xmlns:a16="http://schemas.microsoft.com/office/drawing/2014/main" id="{4F454AA0-7BF5-B74E-9B3F-D4E835D06A11}"/>
                  </a:ext>
                </a:extLst>
              </p:cNvPr>
              <p:cNvSpPr/>
              <p:nvPr/>
            </p:nvSpPr>
            <p:spPr>
              <a:xfrm>
                <a:off x="7145042" y="3586350"/>
                <a:ext cx="4047018" cy="656377"/>
              </a:xfrm>
              <a:prstGeom prst="trapezoid">
                <a:avLst>
                  <a:gd name="adj" fmla="val 138392"/>
                </a:avLst>
              </a:prstGeom>
              <a:pattFill prst="pct10">
                <a:fgClr>
                  <a:schemeClr val="bg1">
                    <a:lumMod val="85000"/>
                    <a:shade val="30000"/>
                    <a:satMod val="11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8FC43186-C27B-E947-9ABE-5A3C2BB3B7B5}"/>
                  </a:ext>
                </a:extLst>
              </p:cNvPr>
              <p:cNvSpPr/>
              <p:nvPr/>
            </p:nvSpPr>
            <p:spPr>
              <a:xfrm>
                <a:off x="720980" y="1741954"/>
                <a:ext cx="6987147" cy="195548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a:endParaRPr>
              </a:p>
            </p:txBody>
          </p:sp>
        </p:grpSp>
        <p:cxnSp>
          <p:nvCxnSpPr>
            <p:cNvPr id="74" name="Straight Arrow Connector 73">
              <a:extLst>
                <a:ext uri="{FF2B5EF4-FFF2-40B4-BE49-F238E27FC236}">
                  <a16:creationId xmlns:a16="http://schemas.microsoft.com/office/drawing/2014/main" id="{6D1A8625-E1BD-4E40-A4B6-4DBE972A1CAC}"/>
                </a:ext>
              </a:extLst>
            </p:cNvPr>
            <p:cNvCxnSpPr>
              <a:cxnSpLocks/>
              <a:stCxn id="50" idx="3"/>
              <a:endCxn id="72" idx="1"/>
            </p:cNvCxnSpPr>
            <p:nvPr/>
          </p:nvCxnSpPr>
          <p:spPr>
            <a:xfrm>
              <a:off x="8230523" y="5278968"/>
              <a:ext cx="1599292"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 name="Content Placeholder 8">
            <a:extLst>
              <a:ext uri="{FF2B5EF4-FFF2-40B4-BE49-F238E27FC236}">
                <a16:creationId xmlns:a16="http://schemas.microsoft.com/office/drawing/2014/main" id="{734027EE-6C95-F34F-A347-AEE2FF10EEA2}"/>
              </a:ext>
            </a:extLst>
          </p:cNvPr>
          <p:cNvSpPr>
            <a:spLocks noGrp="1"/>
          </p:cNvSpPr>
          <p:nvPr>
            <p:ph idx="1"/>
          </p:nvPr>
        </p:nvSpPr>
        <p:spPr>
          <a:xfrm>
            <a:off x="419100" y="3837991"/>
            <a:ext cx="6237595" cy="2338972"/>
          </a:xfrm>
        </p:spPr>
        <p:txBody>
          <a:bodyPr>
            <a:normAutofit lnSpcReduction="10000"/>
          </a:bodyPr>
          <a:lstStyle/>
          <a:p>
            <a:r>
              <a:rPr lang="en-US" sz="2000" dirty="0"/>
              <a:t>Most S3 storage classes replicate data across Availability Zones within a single Region</a:t>
            </a:r>
          </a:p>
          <a:p>
            <a:r>
              <a:rPr lang="en-US" sz="2000" dirty="0"/>
              <a:t>Configure S3 Cross-Region Replication for higher-level data security</a:t>
            </a:r>
          </a:p>
          <a:p>
            <a:pPr lvl="1"/>
            <a:r>
              <a:rPr lang="en-US" sz="1800" dirty="0"/>
              <a:t>Automatically, asynchronously replicates objects created after you add the replication configuration</a:t>
            </a:r>
          </a:p>
          <a:p>
            <a:pPr lvl="1"/>
            <a:r>
              <a:rPr lang="en-US" sz="1800" dirty="0"/>
              <a:t>Can also help meet compliance requirements and reduce latency for users who are accessing objects</a:t>
            </a:r>
          </a:p>
          <a:p>
            <a:endParaRPr lang="en-US" sz="2000" dirty="0"/>
          </a:p>
        </p:txBody>
      </p:sp>
      <p:sp>
        <p:nvSpPr>
          <p:cNvPr id="40" name="Rectangle 39"/>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27330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18" y="0"/>
            <a:ext cx="12060381" cy="924791"/>
          </a:xfrm>
          <a:solidFill>
            <a:schemeClr val="accent1">
              <a:lumMod val="20000"/>
              <a:lumOff val="80000"/>
            </a:schemeClr>
          </a:solidFill>
        </p:spPr>
        <p:txBody>
          <a:bodyPr/>
          <a:lstStyle/>
          <a:p>
            <a:r>
              <a:rPr lang="en-US" b="1" dirty="0">
                <a:solidFill>
                  <a:schemeClr val="accent6">
                    <a:lumMod val="50000"/>
                  </a:schemeClr>
                </a:solidFill>
              </a:rPr>
              <a:t>Best practice: EBS volume snapshots</a:t>
            </a:r>
          </a:p>
        </p:txBody>
      </p:sp>
      <p:grpSp>
        <p:nvGrpSpPr>
          <p:cNvPr id="3" name="Group 2" descr="shows that for block storage, a source EBS volume is captured as a snapshot in the same AWS Region, and they a copy of the snapshot is copied to another Region.">
            <a:extLst>
              <a:ext uri="{FF2B5EF4-FFF2-40B4-BE49-F238E27FC236}">
                <a16:creationId xmlns:a16="http://schemas.microsoft.com/office/drawing/2014/main" id="{25CB7E0C-B15F-45B2-9DEA-36B9B4778F87}"/>
              </a:ext>
            </a:extLst>
          </p:cNvPr>
          <p:cNvGrpSpPr/>
          <p:nvPr/>
        </p:nvGrpSpPr>
        <p:grpSpPr>
          <a:xfrm>
            <a:off x="419098" y="1338629"/>
            <a:ext cx="9936128" cy="4963620"/>
            <a:chOff x="419098" y="1338629"/>
            <a:chExt cx="9936128" cy="4963620"/>
          </a:xfrm>
        </p:grpSpPr>
        <p:grpSp>
          <p:nvGrpSpPr>
            <p:cNvPr id="11" name="Group 10"/>
            <p:cNvGrpSpPr/>
            <p:nvPr/>
          </p:nvGrpSpPr>
          <p:grpSpPr>
            <a:xfrm>
              <a:off x="4099730" y="1859972"/>
              <a:ext cx="3575315" cy="349372"/>
              <a:chOff x="2192" y="-27956"/>
              <a:chExt cx="1883997" cy="465829"/>
            </a:xfrm>
          </p:grpSpPr>
          <p:sp>
            <p:nvSpPr>
              <p:cNvPr id="12" name="Rounded Rectangle 11"/>
              <p:cNvSpPr/>
              <p:nvPr/>
            </p:nvSpPr>
            <p:spPr>
              <a:xfrm>
                <a:off x="2192" y="-27956"/>
                <a:ext cx="1883997" cy="457666"/>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sp>
          <p:sp>
            <p:nvSpPr>
              <p:cNvPr id="13" name="Rounded Rectangle 4"/>
              <p:cNvSpPr/>
              <p:nvPr/>
            </p:nvSpPr>
            <p:spPr>
              <a:xfrm>
                <a:off x="2192" y="-24301"/>
                <a:ext cx="1883997" cy="462174"/>
              </a:xfrm>
              <a:prstGeom prst="rect">
                <a:avLst/>
              </a:prstGeom>
              <a:noFill/>
              <a:ln>
                <a:noFill/>
              </a:ln>
              <a:effectLst/>
            </p:spPr>
            <p:txBody>
              <a:bodyPr spcFirstLastPara="0" vert="horz" wrap="square" lIns="91440" tIns="91440" rIns="91440" bIns="91440" numCol="1" spcCol="1270" anchor="ctr" anchorCtr="0">
                <a:noAutofit/>
              </a:bodyPr>
              <a:lstStyle/>
              <a:p>
                <a:pPr algn="ctr" defTabSz="800080">
                  <a:lnSpc>
                    <a:spcPct val="90000"/>
                  </a:lnSpc>
                  <a:spcBef>
                    <a:spcPct val="0"/>
                  </a:spcBef>
                  <a:spcAft>
                    <a:spcPct val="35000"/>
                  </a:spcAft>
                  <a:defRPr/>
                </a:pPr>
                <a:r>
                  <a:rPr lang="en-US" kern="0" dirty="0">
                    <a:solidFill>
                      <a:prstClr val="black"/>
                    </a:solidFill>
                    <a:latin typeface="Amazon Ember" panose="020B0603020204020204"/>
                    <a:ea typeface="Amazon Ember" charset="0"/>
                    <a:cs typeface="Amazon Ember" charset="0"/>
                  </a:rPr>
                  <a:t>File</a:t>
                </a:r>
              </a:p>
            </p:txBody>
          </p:sp>
        </p:grpSp>
        <p:grpSp>
          <p:nvGrpSpPr>
            <p:cNvPr id="19" name="Group 18"/>
            <p:cNvGrpSpPr/>
            <p:nvPr/>
          </p:nvGrpSpPr>
          <p:grpSpPr>
            <a:xfrm>
              <a:off x="769252" y="1859972"/>
              <a:ext cx="3199450" cy="350306"/>
              <a:chOff x="1979852" y="-365760"/>
              <a:chExt cx="3709964" cy="467075"/>
            </a:xfrm>
          </p:grpSpPr>
          <p:sp>
            <p:nvSpPr>
              <p:cNvPr id="20" name="Rounded Rectangle 19"/>
              <p:cNvSpPr/>
              <p:nvPr/>
            </p:nvSpPr>
            <p:spPr>
              <a:xfrm>
                <a:off x="1979852" y="-356351"/>
                <a:ext cx="3709964" cy="457666"/>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sp>
          <p:sp>
            <p:nvSpPr>
              <p:cNvPr id="21" name="Rounded Rectangle 4"/>
              <p:cNvSpPr/>
              <p:nvPr/>
            </p:nvSpPr>
            <p:spPr>
              <a:xfrm>
                <a:off x="2002193" y="-365760"/>
                <a:ext cx="3687623" cy="463420"/>
              </a:xfrm>
              <a:prstGeom prst="rect">
                <a:avLst/>
              </a:prstGeom>
              <a:noFill/>
              <a:ln>
                <a:noFill/>
              </a:ln>
              <a:effectLst/>
            </p:spPr>
            <p:txBody>
              <a:bodyPr spcFirstLastPara="0" vert="horz" wrap="square" lIns="91440" tIns="91440" rIns="91440" bIns="91440" numCol="1" spcCol="1270" anchor="ctr" anchorCtr="0">
                <a:noAutofit/>
              </a:bodyPr>
              <a:lstStyle/>
              <a:p>
                <a:pPr algn="ctr" defTabSz="800080">
                  <a:lnSpc>
                    <a:spcPct val="90000"/>
                  </a:lnSpc>
                  <a:spcBef>
                    <a:spcPct val="0"/>
                  </a:spcBef>
                  <a:spcAft>
                    <a:spcPct val="35000"/>
                  </a:spcAft>
                  <a:defRPr/>
                </a:pPr>
                <a:r>
                  <a:rPr lang="en-US" kern="0" dirty="0">
                    <a:solidFill>
                      <a:prstClr val="black"/>
                    </a:solidFill>
                    <a:latin typeface="Amazon Ember" panose="020B0603020204020204"/>
                    <a:ea typeface="Amazon Ember" charset="0"/>
                    <a:cs typeface="Amazon Ember" charset="0"/>
                  </a:rPr>
                  <a:t>Block</a:t>
                </a:r>
              </a:p>
            </p:txBody>
          </p:sp>
        </p:grpSp>
        <p:sp>
          <p:nvSpPr>
            <p:cNvPr id="30" name="Rounded Rectangle 29"/>
            <p:cNvSpPr/>
            <p:nvPr/>
          </p:nvSpPr>
          <p:spPr>
            <a:xfrm>
              <a:off x="7837753" y="1859972"/>
              <a:ext cx="2399736" cy="343250"/>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txBody>
            <a:bodyPr anchor="ctr"/>
            <a:lstStyle/>
            <a:p>
              <a:pPr algn="ctr">
                <a:defRPr/>
              </a:pPr>
              <a:r>
                <a:rPr lang="en-US" kern="0" dirty="0">
                  <a:solidFill>
                    <a:prstClr val="black"/>
                  </a:solidFill>
                  <a:latin typeface="Amazon Ember" panose="020B0603020204020204"/>
                  <a:ea typeface="Amazon Ember" charset="0"/>
                  <a:cs typeface="Amazon Ember" charset="0"/>
                </a:rPr>
                <a:t>Object</a:t>
              </a:r>
            </a:p>
          </p:txBody>
        </p:sp>
        <p:sp>
          <p:nvSpPr>
            <p:cNvPr id="54" name="TextBox 53">
              <a:extLst>
                <a:ext uri="{FF2B5EF4-FFF2-40B4-BE49-F238E27FC236}">
                  <a16:creationId xmlns:a16="http://schemas.microsoft.com/office/drawing/2014/main" id="{27E8DDD1-7A4B-D24D-BEC3-8619FDAC0028}"/>
                </a:ext>
              </a:extLst>
            </p:cNvPr>
            <p:cNvSpPr txBox="1"/>
            <p:nvPr/>
          </p:nvSpPr>
          <p:spPr>
            <a:xfrm>
              <a:off x="875582" y="3080691"/>
              <a:ext cx="1706203" cy="338554"/>
            </a:xfrm>
            <a:prstGeom prst="rect">
              <a:avLst/>
            </a:prstGeom>
            <a:noFill/>
          </p:spPr>
          <p:txBody>
            <a:bodyPr wrap="square" rtlCol="0">
              <a:spAutoFit/>
            </a:bodyPr>
            <a:lstStyle/>
            <a:p>
              <a:pPr algn="ctr"/>
              <a:r>
                <a:rPr lang="en-US" sz="1600" dirty="0"/>
                <a:t>Amazon EBS</a:t>
              </a:r>
            </a:p>
          </p:txBody>
        </p:sp>
        <p:pic>
          <p:nvPicPr>
            <p:cNvPr id="55" name="Graphic 54">
              <a:extLst>
                <a:ext uri="{FF2B5EF4-FFF2-40B4-BE49-F238E27FC236}">
                  <a16:creationId xmlns:a16="http://schemas.microsoft.com/office/drawing/2014/main" id="{FBEA8CDE-D8F7-8F41-8677-741284DEDE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9530" y="2350281"/>
              <a:ext cx="711200" cy="711200"/>
            </a:xfrm>
            <a:prstGeom prst="rect">
              <a:avLst/>
            </a:prstGeom>
          </p:spPr>
        </p:pic>
        <p:sp>
          <p:nvSpPr>
            <p:cNvPr id="56" name="TextBox 55">
              <a:extLst>
                <a:ext uri="{FF2B5EF4-FFF2-40B4-BE49-F238E27FC236}">
                  <a16:creationId xmlns:a16="http://schemas.microsoft.com/office/drawing/2014/main" id="{C8BFC182-1BA1-8648-A4B8-749F9ABF75C3}"/>
                </a:ext>
              </a:extLst>
            </p:cNvPr>
            <p:cNvSpPr txBox="1"/>
            <p:nvPr/>
          </p:nvSpPr>
          <p:spPr>
            <a:xfrm>
              <a:off x="2552154" y="3077631"/>
              <a:ext cx="1339346" cy="584775"/>
            </a:xfrm>
            <a:prstGeom prst="rect">
              <a:avLst/>
            </a:prstGeom>
            <a:noFill/>
          </p:spPr>
          <p:txBody>
            <a:bodyPr wrap="square" rtlCol="0">
              <a:spAutoFit/>
            </a:bodyPr>
            <a:lstStyle/>
            <a:p>
              <a:pPr algn="ctr"/>
              <a:r>
                <a:rPr lang="en-US" sz="1600" dirty="0"/>
                <a:t>EC2 instance</a:t>
              </a:r>
            </a:p>
            <a:p>
              <a:pPr algn="ctr"/>
              <a:r>
                <a:rPr lang="en-US" sz="1600" dirty="0"/>
                <a:t>store</a:t>
              </a:r>
            </a:p>
          </p:txBody>
        </p:sp>
        <p:pic>
          <p:nvPicPr>
            <p:cNvPr id="57" name="Graphic 56">
              <a:extLst>
                <a:ext uri="{FF2B5EF4-FFF2-40B4-BE49-F238E27FC236}">
                  <a16:creationId xmlns:a16="http://schemas.microsoft.com/office/drawing/2014/main" id="{3B1C23CF-2B2A-CB4C-80D3-50DE3D3A77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1198" y="2326464"/>
              <a:ext cx="741258" cy="741258"/>
            </a:xfrm>
            <a:prstGeom prst="rect">
              <a:avLst/>
            </a:prstGeom>
          </p:spPr>
        </p:pic>
        <p:sp>
          <p:nvSpPr>
            <p:cNvPr id="58" name="TextBox 57">
              <a:extLst>
                <a:ext uri="{FF2B5EF4-FFF2-40B4-BE49-F238E27FC236}">
                  <a16:creationId xmlns:a16="http://schemas.microsoft.com/office/drawing/2014/main" id="{C73DDC10-D03D-6E4B-8F47-516BC02ED3F9}"/>
                </a:ext>
              </a:extLst>
            </p:cNvPr>
            <p:cNvSpPr txBox="1"/>
            <p:nvPr/>
          </p:nvSpPr>
          <p:spPr>
            <a:xfrm>
              <a:off x="4004236" y="3082478"/>
              <a:ext cx="1706203" cy="338554"/>
            </a:xfrm>
            <a:prstGeom prst="rect">
              <a:avLst/>
            </a:prstGeom>
            <a:noFill/>
          </p:spPr>
          <p:txBody>
            <a:bodyPr wrap="square" rtlCol="0">
              <a:spAutoFit/>
            </a:bodyPr>
            <a:lstStyle/>
            <a:p>
              <a:pPr algn="ctr"/>
              <a:r>
                <a:rPr lang="en-US" sz="1600" dirty="0"/>
                <a:t>Amazon EFS</a:t>
              </a:r>
            </a:p>
          </p:txBody>
        </p:sp>
        <p:pic>
          <p:nvPicPr>
            <p:cNvPr id="59" name="Graphic 58">
              <a:extLst>
                <a:ext uri="{FF2B5EF4-FFF2-40B4-BE49-F238E27FC236}">
                  <a16:creationId xmlns:a16="http://schemas.microsoft.com/office/drawing/2014/main" id="{E17EEC58-12B6-6B48-8FE6-63F979113F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1738" y="2362503"/>
              <a:ext cx="711200" cy="711200"/>
            </a:xfrm>
            <a:prstGeom prst="rect">
              <a:avLst/>
            </a:prstGeom>
          </p:spPr>
        </p:pic>
        <p:pic>
          <p:nvPicPr>
            <p:cNvPr id="60" name="Graphic 59">
              <a:extLst>
                <a:ext uri="{FF2B5EF4-FFF2-40B4-BE49-F238E27FC236}">
                  <a16:creationId xmlns:a16="http://schemas.microsoft.com/office/drawing/2014/main" id="{14D797B3-1142-2646-B81C-EB684ECEF07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21350" y="2343685"/>
              <a:ext cx="711200" cy="711200"/>
            </a:xfrm>
            <a:prstGeom prst="rect">
              <a:avLst/>
            </a:prstGeom>
          </p:spPr>
        </p:pic>
        <p:sp>
          <p:nvSpPr>
            <p:cNvPr id="61" name="TextBox 60">
              <a:extLst>
                <a:ext uri="{FF2B5EF4-FFF2-40B4-BE49-F238E27FC236}">
                  <a16:creationId xmlns:a16="http://schemas.microsoft.com/office/drawing/2014/main" id="{7D7129BD-A5DB-934A-B2B5-1C45A3F706C4}"/>
                </a:ext>
              </a:extLst>
            </p:cNvPr>
            <p:cNvSpPr txBox="1"/>
            <p:nvPr/>
          </p:nvSpPr>
          <p:spPr>
            <a:xfrm>
              <a:off x="7947237" y="3066241"/>
              <a:ext cx="936386" cy="584775"/>
            </a:xfrm>
            <a:prstGeom prst="rect">
              <a:avLst/>
            </a:prstGeom>
            <a:noFill/>
          </p:spPr>
          <p:txBody>
            <a:bodyPr wrap="square" rtlCol="0">
              <a:spAutoFit/>
            </a:bodyPr>
            <a:lstStyle/>
            <a:p>
              <a:pPr algn="ctr"/>
              <a:r>
                <a:rPr lang="en-US" sz="1600" dirty="0"/>
                <a:t>Amazon S3</a:t>
              </a:r>
            </a:p>
          </p:txBody>
        </p:sp>
        <p:pic>
          <p:nvPicPr>
            <p:cNvPr id="62" name="Graphic 61">
              <a:extLst>
                <a:ext uri="{FF2B5EF4-FFF2-40B4-BE49-F238E27FC236}">
                  <a16:creationId xmlns:a16="http://schemas.microsoft.com/office/drawing/2014/main" id="{7D693024-B862-AB4C-B6D4-43CE04CD55C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23886" y="2335554"/>
              <a:ext cx="711200" cy="711200"/>
            </a:xfrm>
            <a:prstGeom prst="rect">
              <a:avLst/>
            </a:prstGeom>
          </p:spPr>
        </p:pic>
        <p:sp>
          <p:nvSpPr>
            <p:cNvPr id="63" name="TextBox 62">
              <a:extLst>
                <a:ext uri="{FF2B5EF4-FFF2-40B4-BE49-F238E27FC236}">
                  <a16:creationId xmlns:a16="http://schemas.microsoft.com/office/drawing/2014/main" id="{348BB824-CD4B-0449-A17C-5970DF112186}"/>
                </a:ext>
              </a:extLst>
            </p:cNvPr>
            <p:cNvSpPr txBox="1"/>
            <p:nvPr/>
          </p:nvSpPr>
          <p:spPr>
            <a:xfrm>
              <a:off x="9013249" y="3054262"/>
              <a:ext cx="1332474" cy="584775"/>
            </a:xfrm>
            <a:prstGeom prst="rect">
              <a:avLst/>
            </a:prstGeom>
            <a:noFill/>
          </p:spPr>
          <p:txBody>
            <a:bodyPr wrap="square" rtlCol="0">
              <a:spAutoFit/>
            </a:bodyPr>
            <a:lstStyle/>
            <a:p>
              <a:pPr algn="ctr"/>
              <a:r>
                <a:rPr lang="en-US" sz="1600" dirty="0"/>
                <a:t>Amazon S3 </a:t>
              </a:r>
              <a:br>
                <a:rPr lang="en-US" sz="1600" dirty="0"/>
              </a:br>
              <a:r>
                <a:rPr lang="en-US" sz="1600" dirty="0"/>
                <a:t>Glacier</a:t>
              </a:r>
            </a:p>
          </p:txBody>
        </p:sp>
        <p:sp>
          <p:nvSpPr>
            <p:cNvPr id="36" name="TextBox 35">
              <a:extLst>
                <a:ext uri="{FF2B5EF4-FFF2-40B4-BE49-F238E27FC236}">
                  <a16:creationId xmlns:a16="http://schemas.microsoft.com/office/drawing/2014/main" id="{C7C40024-756C-884B-9938-5ECA98C8F558}"/>
                </a:ext>
              </a:extLst>
            </p:cNvPr>
            <p:cNvSpPr txBox="1"/>
            <p:nvPr/>
          </p:nvSpPr>
          <p:spPr>
            <a:xfrm>
              <a:off x="5490443" y="3079825"/>
              <a:ext cx="2301904" cy="584775"/>
            </a:xfrm>
            <a:prstGeom prst="rect">
              <a:avLst/>
            </a:prstGeom>
            <a:noFill/>
          </p:spPr>
          <p:txBody>
            <a:bodyPr wrap="square" rtlCol="0">
              <a:spAutoFit/>
            </a:bodyPr>
            <a:lstStyle>
              <a:defPPr>
                <a:defRPr lang="en-US"/>
              </a:defPPr>
              <a:lvl1pPr algn="ctr">
                <a:defRPr sz="1400">
                  <a:solidFill>
                    <a:srgbClr val="232F3D"/>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1600" dirty="0">
                  <a:latin typeface="+mn-lt"/>
                </a:rPr>
                <a:t>Amazon FSx for Windows File Server</a:t>
              </a:r>
            </a:p>
          </p:txBody>
        </p:sp>
        <p:pic>
          <p:nvPicPr>
            <p:cNvPr id="37" name="Graphic 36">
              <a:extLst>
                <a:ext uri="{FF2B5EF4-FFF2-40B4-BE49-F238E27FC236}">
                  <a16:creationId xmlns:a16="http://schemas.microsoft.com/office/drawing/2014/main" id="{B468ABD7-053B-DE43-9BC7-5A436B407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21355" y="2418745"/>
              <a:ext cx="640080" cy="640080"/>
            </a:xfrm>
            <a:prstGeom prst="rect">
              <a:avLst/>
            </a:prstGeom>
          </p:spPr>
        </p:pic>
        <p:sp>
          <p:nvSpPr>
            <p:cNvPr id="38" name="Rectangle 37">
              <a:extLst>
                <a:ext uri="{FF2B5EF4-FFF2-40B4-BE49-F238E27FC236}">
                  <a16:creationId xmlns:a16="http://schemas.microsoft.com/office/drawing/2014/main" id="{9C648D0E-FC34-C54C-91A7-B64B4BDD7BDC}"/>
                </a:ext>
              </a:extLst>
            </p:cNvPr>
            <p:cNvSpPr/>
            <p:nvPr/>
          </p:nvSpPr>
          <p:spPr>
            <a:xfrm>
              <a:off x="606056" y="1338630"/>
              <a:ext cx="9739658" cy="243544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39" name="Graphic 38">
              <a:extLst>
                <a:ext uri="{FF2B5EF4-FFF2-40B4-BE49-F238E27FC236}">
                  <a16:creationId xmlns:a16="http://schemas.microsoft.com/office/drawing/2014/main" id="{127FDB53-A0FE-634A-94AA-4456835394B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14448" y="1338629"/>
              <a:ext cx="330200" cy="330200"/>
            </a:xfrm>
            <a:prstGeom prst="rect">
              <a:avLst/>
            </a:prstGeom>
          </p:spPr>
        </p:pic>
        <p:sp>
          <p:nvSpPr>
            <p:cNvPr id="51" name="TextBox 50">
              <a:extLst>
                <a:ext uri="{FF2B5EF4-FFF2-40B4-BE49-F238E27FC236}">
                  <a16:creationId xmlns:a16="http://schemas.microsoft.com/office/drawing/2014/main" id="{B02F1017-2D94-5544-9A5A-F9BC7381A12A}"/>
                </a:ext>
              </a:extLst>
            </p:cNvPr>
            <p:cNvSpPr txBox="1"/>
            <p:nvPr/>
          </p:nvSpPr>
          <p:spPr>
            <a:xfrm>
              <a:off x="437212" y="5366939"/>
              <a:ext cx="1379564" cy="584775"/>
            </a:xfrm>
            <a:prstGeom prst="rect">
              <a:avLst/>
            </a:prstGeom>
            <a:noFill/>
          </p:spPr>
          <p:txBody>
            <a:bodyPr wrap="square" rtlCol="0">
              <a:spAutoFit/>
            </a:bodyPr>
            <a:lstStyle/>
            <a:p>
              <a:pPr algn="ctr"/>
              <a:r>
                <a:rPr lang="en-US" sz="1600" dirty="0">
                  <a:solidFill>
                    <a:schemeClr val="accent5"/>
                  </a:solidFill>
                  <a:ea typeface="Amazon Ember" panose="020B0603020204020204" pitchFamily="34" charset="0"/>
                  <a:cs typeface="Amazon Ember" panose="020B0603020204020204" pitchFamily="34" charset="0"/>
                </a:rPr>
                <a:t>Source </a:t>
              </a:r>
            </a:p>
            <a:p>
              <a:pPr algn="ctr"/>
              <a:r>
                <a:rPr lang="en-US" sz="1600" dirty="0">
                  <a:solidFill>
                    <a:schemeClr val="accent5"/>
                  </a:solidFill>
                  <a:ea typeface="Amazon Ember" panose="020B0603020204020204" pitchFamily="34" charset="0"/>
                  <a:cs typeface="Amazon Ember" panose="020B0603020204020204" pitchFamily="34" charset="0"/>
                </a:rPr>
                <a:t>EBS volume</a:t>
              </a:r>
              <a:endParaRPr lang="en-US" sz="1600" dirty="0"/>
            </a:p>
          </p:txBody>
        </p:sp>
        <p:sp>
          <p:nvSpPr>
            <p:cNvPr id="52" name="Rectangle 51">
              <a:extLst>
                <a:ext uri="{FF2B5EF4-FFF2-40B4-BE49-F238E27FC236}">
                  <a16:creationId xmlns:a16="http://schemas.microsoft.com/office/drawing/2014/main" id="{5ABBAA30-CB92-A548-9059-E117CCA9B261}"/>
                </a:ext>
              </a:extLst>
            </p:cNvPr>
            <p:cNvSpPr/>
            <p:nvPr/>
          </p:nvSpPr>
          <p:spPr>
            <a:xfrm>
              <a:off x="464857" y="4353789"/>
              <a:ext cx="2649877" cy="1921934"/>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chemeClr val="accent3"/>
                  </a:solidFill>
                  <a:latin typeface="Amazon Ember" panose="020B0603020204020204"/>
                </a:rPr>
                <a:t>Region A</a:t>
              </a:r>
              <a:endParaRPr lang="en-US" sz="1200" dirty="0">
                <a:solidFill>
                  <a:schemeClr val="accent3"/>
                </a:solidFill>
                <a:latin typeface="Amazon Ember" panose="020B0603020204020204"/>
              </a:endParaRPr>
            </a:p>
          </p:txBody>
        </p:sp>
        <p:pic>
          <p:nvPicPr>
            <p:cNvPr id="53" name="Graphic 52">
              <a:extLst>
                <a:ext uri="{FF2B5EF4-FFF2-40B4-BE49-F238E27FC236}">
                  <a16:creationId xmlns:a16="http://schemas.microsoft.com/office/drawing/2014/main" id="{16307E96-B275-3245-9A05-52CE96AE3FA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77895" y="4356449"/>
              <a:ext cx="330200" cy="330200"/>
            </a:xfrm>
            <a:prstGeom prst="rect">
              <a:avLst/>
            </a:prstGeom>
          </p:spPr>
        </p:pic>
        <p:cxnSp>
          <p:nvCxnSpPr>
            <p:cNvPr id="74" name="Straight Arrow Connector 73">
              <a:extLst>
                <a:ext uri="{FF2B5EF4-FFF2-40B4-BE49-F238E27FC236}">
                  <a16:creationId xmlns:a16="http://schemas.microsoft.com/office/drawing/2014/main" id="{6D1A8625-E1BD-4E40-A4B6-4DBE972A1CAC}"/>
                </a:ext>
              </a:extLst>
            </p:cNvPr>
            <p:cNvCxnSpPr>
              <a:cxnSpLocks/>
              <a:endCxn id="42" idx="1"/>
            </p:cNvCxnSpPr>
            <p:nvPr/>
          </p:nvCxnSpPr>
          <p:spPr>
            <a:xfrm>
              <a:off x="1485649" y="5100274"/>
              <a:ext cx="717856"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F48A3470-0C9E-AD42-9406-6D84E293EB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6976" y="4801327"/>
              <a:ext cx="522554" cy="522554"/>
            </a:xfrm>
            <a:prstGeom prst="rect">
              <a:avLst/>
            </a:prstGeom>
          </p:spPr>
        </p:pic>
        <p:sp>
          <p:nvSpPr>
            <p:cNvPr id="41" name="TextBox 40">
              <a:extLst>
                <a:ext uri="{FF2B5EF4-FFF2-40B4-BE49-F238E27FC236}">
                  <a16:creationId xmlns:a16="http://schemas.microsoft.com/office/drawing/2014/main" id="{EDA38F5A-ACB8-0845-A561-6DE6B8C85319}"/>
                </a:ext>
              </a:extLst>
            </p:cNvPr>
            <p:cNvSpPr txBox="1"/>
            <p:nvPr/>
          </p:nvSpPr>
          <p:spPr>
            <a:xfrm>
              <a:off x="1789131" y="5398129"/>
              <a:ext cx="1325603" cy="830997"/>
            </a:xfrm>
            <a:prstGeom prst="rect">
              <a:avLst/>
            </a:prstGeom>
            <a:noFill/>
          </p:spPr>
          <p:txBody>
            <a:bodyPr wrap="square" rtlCol="0">
              <a:spAutoFit/>
            </a:bodyPr>
            <a:lstStyle/>
            <a:p>
              <a:pPr algn="ctr"/>
              <a:r>
                <a:rPr lang="en-US" sz="1600" dirty="0"/>
                <a:t>Snapshot stored in Amazon S3</a:t>
              </a:r>
            </a:p>
          </p:txBody>
        </p:sp>
        <p:pic>
          <p:nvPicPr>
            <p:cNvPr id="42" name="Graphic 41">
              <a:extLst>
                <a:ext uri="{FF2B5EF4-FFF2-40B4-BE49-F238E27FC236}">
                  <a16:creationId xmlns:a16="http://schemas.microsoft.com/office/drawing/2014/main" id="{463A1923-0BEF-3548-BEE2-181C63C724A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03505" y="4825954"/>
              <a:ext cx="548640" cy="548640"/>
            </a:xfrm>
            <a:prstGeom prst="rect">
              <a:avLst/>
            </a:prstGeom>
          </p:spPr>
        </p:pic>
        <p:sp>
          <p:nvSpPr>
            <p:cNvPr id="43" name="Rectangle 42">
              <a:extLst>
                <a:ext uri="{FF2B5EF4-FFF2-40B4-BE49-F238E27FC236}">
                  <a16:creationId xmlns:a16="http://schemas.microsoft.com/office/drawing/2014/main" id="{1E513BAB-441C-3743-8E9C-A7B5F1CC203F}"/>
                </a:ext>
              </a:extLst>
            </p:cNvPr>
            <p:cNvSpPr/>
            <p:nvPr/>
          </p:nvSpPr>
          <p:spPr>
            <a:xfrm>
              <a:off x="3220854" y="4380315"/>
              <a:ext cx="1380330" cy="1921934"/>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chemeClr val="accent3"/>
                  </a:solidFill>
                  <a:latin typeface="Amazon Ember" panose="020B0603020204020204"/>
                </a:rPr>
                <a:t>Region B</a:t>
              </a:r>
              <a:endParaRPr lang="en-US" sz="1200" dirty="0">
                <a:solidFill>
                  <a:schemeClr val="accent3"/>
                </a:solidFill>
                <a:latin typeface="Amazon Ember" panose="020B0603020204020204"/>
              </a:endParaRPr>
            </a:p>
          </p:txBody>
        </p:sp>
        <p:pic>
          <p:nvPicPr>
            <p:cNvPr id="44" name="Graphic 43">
              <a:extLst>
                <a:ext uri="{FF2B5EF4-FFF2-40B4-BE49-F238E27FC236}">
                  <a16:creationId xmlns:a16="http://schemas.microsoft.com/office/drawing/2014/main" id="{446E7E22-C1BF-BB4A-9604-73CCDA3E357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33891" y="4382975"/>
              <a:ext cx="330200" cy="330200"/>
            </a:xfrm>
            <a:prstGeom prst="rect">
              <a:avLst/>
            </a:prstGeom>
          </p:spPr>
        </p:pic>
        <p:sp>
          <p:nvSpPr>
            <p:cNvPr id="46" name="TextBox 45">
              <a:extLst>
                <a:ext uri="{FF2B5EF4-FFF2-40B4-BE49-F238E27FC236}">
                  <a16:creationId xmlns:a16="http://schemas.microsoft.com/office/drawing/2014/main" id="{10C40F38-9953-A047-BB7E-9663A4C2F7CC}"/>
                </a:ext>
              </a:extLst>
            </p:cNvPr>
            <p:cNvSpPr txBox="1"/>
            <p:nvPr/>
          </p:nvSpPr>
          <p:spPr>
            <a:xfrm>
              <a:off x="3300695" y="5394071"/>
              <a:ext cx="1325603" cy="584775"/>
            </a:xfrm>
            <a:prstGeom prst="rect">
              <a:avLst/>
            </a:prstGeom>
            <a:noFill/>
          </p:spPr>
          <p:txBody>
            <a:bodyPr wrap="square" rtlCol="0">
              <a:spAutoFit/>
            </a:bodyPr>
            <a:lstStyle/>
            <a:p>
              <a:pPr algn="ctr"/>
              <a:r>
                <a:rPr lang="en-US" sz="1600" dirty="0"/>
                <a:t>Copy of snapshot</a:t>
              </a:r>
            </a:p>
          </p:txBody>
        </p:sp>
        <p:pic>
          <p:nvPicPr>
            <p:cNvPr id="47" name="Graphic 46">
              <a:extLst>
                <a:ext uri="{FF2B5EF4-FFF2-40B4-BE49-F238E27FC236}">
                  <a16:creationId xmlns:a16="http://schemas.microsoft.com/office/drawing/2014/main" id="{2D3A8C7B-0D4B-1D41-8D54-15B9E62B75E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715069" y="4821896"/>
              <a:ext cx="548640" cy="548640"/>
            </a:xfrm>
            <a:prstGeom prst="rect">
              <a:avLst/>
            </a:prstGeom>
          </p:spPr>
        </p:pic>
        <p:cxnSp>
          <p:nvCxnSpPr>
            <p:cNvPr id="48" name="Straight Arrow Connector 47">
              <a:extLst>
                <a:ext uri="{FF2B5EF4-FFF2-40B4-BE49-F238E27FC236}">
                  <a16:creationId xmlns:a16="http://schemas.microsoft.com/office/drawing/2014/main" id="{5F81D99B-D8D5-0647-B0E6-22D44818C4CC}"/>
                </a:ext>
              </a:extLst>
            </p:cNvPr>
            <p:cNvCxnSpPr>
              <a:cxnSpLocks/>
            </p:cNvCxnSpPr>
            <p:nvPr/>
          </p:nvCxnSpPr>
          <p:spPr>
            <a:xfrm>
              <a:off x="2851198" y="5100274"/>
              <a:ext cx="717856"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rapezoid 48">
              <a:extLst>
                <a:ext uri="{FF2B5EF4-FFF2-40B4-BE49-F238E27FC236}">
                  <a16:creationId xmlns:a16="http://schemas.microsoft.com/office/drawing/2014/main" id="{9E7A7088-7787-274B-B7B3-9103A5C5D5FC}"/>
                </a:ext>
              </a:extLst>
            </p:cNvPr>
            <p:cNvSpPr/>
            <p:nvPr/>
          </p:nvSpPr>
          <p:spPr>
            <a:xfrm>
              <a:off x="419098" y="3647435"/>
              <a:ext cx="3199449" cy="595720"/>
            </a:xfrm>
            <a:prstGeom prst="trapezoid">
              <a:avLst>
                <a:gd name="adj" fmla="val 195135"/>
              </a:avLst>
            </a:prstGeom>
            <a:pattFill prst="pct10">
              <a:fgClr>
                <a:schemeClr val="bg1">
                  <a:lumMod val="85000"/>
                  <a:shade val="30000"/>
                  <a:satMod val="11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a:endParaRPr>
            </a:p>
          </p:txBody>
        </p:sp>
        <p:sp>
          <p:nvSpPr>
            <p:cNvPr id="64" name="Rectangle 63">
              <a:extLst>
                <a:ext uri="{FF2B5EF4-FFF2-40B4-BE49-F238E27FC236}">
                  <a16:creationId xmlns:a16="http://schemas.microsoft.com/office/drawing/2014/main" id="{C9D1CC70-F99E-B84C-A813-9534F1696CDE}"/>
                </a:ext>
              </a:extLst>
            </p:cNvPr>
            <p:cNvSpPr/>
            <p:nvPr/>
          </p:nvSpPr>
          <p:spPr>
            <a:xfrm>
              <a:off x="4090950" y="1700485"/>
              <a:ext cx="6264276" cy="192822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a:endParaRPr>
            </a:p>
          </p:txBody>
        </p:sp>
      </p:grpSp>
      <p:sp>
        <p:nvSpPr>
          <p:cNvPr id="9" name="Content Placeholder 8">
            <a:extLst>
              <a:ext uri="{FF2B5EF4-FFF2-40B4-BE49-F238E27FC236}">
                <a16:creationId xmlns:a16="http://schemas.microsoft.com/office/drawing/2014/main" id="{734027EE-6C95-F34F-A347-AEE2FF10EEA2}"/>
              </a:ext>
            </a:extLst>
          </p:cNvPr>
          <p:cNvSpPr>
            <a:spLocks noGrp="1"/>
          </p:cNvSpPr>
          <p:nvPr>
            <p:ph idx="1"/>
          </p:nvPr>
        </p:nvSpPr>
        <p:spPr>
          <a:xfrm>
            <a:off x="4681025" y="3998947"/>
            <a:ext cx="7158679" cy="2388787"/>
          </a:xfrm>
        </p:spPr>
        <p:txBody>
          <a:bodyPr>
            <a:normAutofit lnSpcReduction="10000"/>
          </a:bodyPr>
          <a:lstStyle/>
          <a:p>
            <a:r>
              <a:rPr lang="en-US" sz="2000" dirty="0"/>
              <a:t>Create point-in-time snapshots of EBS volumes</a:t>
            </a:r>
          </a:p>
          <a:p>
            <a:pPr lvl="1"/>
            <a:r>
              <a:rPr lang="en-US" sz="1800" dirty="0"/>
              <a:t>Snapshots provide incremental backups (they back up the blocks that changed since the previous snapshot)</a:t>
            </a:r>
          </a:p>
          <a:p>
            <a:r>
              <a:rPr lang="en-US" sz="2000" dirty="0"/>
              <a:t>Snapshots enable you to restore data to a new EBS volume</a:t>
            </a:r>
          </a:p>
          <a:p>
            <a:r>
              <a:rPr lang="en-US" sz="2000" dirty="0"/>
              <a:t>Use Amazon Data Lifecycle Manager to automate the creation, retention, and deletion of snapshots</a:t>
            </a:r>
          </a:p>
          <a:p>
            <a:r>
              <a:rPr lang="en-US" sz="2000" dirty="0"/>
              <a:t>You cannot snapshot instance storage</a:t>
            </a:r>
          </a:p>
          <a:p>
            <a:endParaRPr lang="en-US" sz="2000" dirty="0"/>
          </a:p>
        </p:txBody>
      </p:sp>
      <p:sp>
        <p:nvSpPr>
          <p:cNvPr id="50" name="Rectangle 49"/>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1675069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4" y="0"/>
            <a:ext cx="12053455" cy="997527"/>
          </a:xfrm>
          <a:solidFill>
            <a:schemeClr val="accent1">
              <a:lumMod val="20000"/>
              <a:lumOff val="80000"/>
            </a:schemeClr>
          </a:solidFill>
        </p:spPr>
        <p:txBody>
          <a:bodyPr>
            <a:noAutofit/>
          </a:bodyPr>
          <a:lstStyle/>
          <a:p>
            <a:r>
              <a:rPr lang="en-US" b="1" dirty="0">
                <a:solidFill>
                  <a:schemeClr val="accent6">
                    <a:lumMod val="50000"/>
                  </a:schemeClr>
                </a:solidFill>
              </a:rPr>
              <a:t>Best practice: File system replication</a:t>
            </a:r>
            <a:endParaRPr lang="en-US" b="1" dirty="0">
              <a:solidFill>
                <a:schemeClr val="accent6">
                  <a:lumMod val="50000"/>
                </a:schemeClr>
              </a:solidFill>
              <a:latin typeface="Amazon Ember" charset="0"/>
              <a:ea typeface="Amazon Ember" charset="0"/>
              <a:cs typeface="Amazon Ember" charset="0"/>
            </a:endParaRPr>
          </a:p>
        </p:txBody>
      </p:sp>
      <p:grpSp>
        <p:nvGrpSpPr>
          <p:cNvPr id="3" name="Group 2" descr="Shows that for File type storage, a source file system (that could be EFS or FSx) is copied from Region A to a destination EFS or FSx in Region B using AWS DataSync. Further, it shows an on-premises source file system copied optionally using Direct Connect, but also using DataSync to the same destination EFS or FSx file system.">
            <a:extLst>
              <a:ext uri="{FF2B5EF4-FFF2-40B4-BE49-F238E27FC236}">
                <a16:creationId xmlns:a16="http://schemas.microsoft.com/office/drawing/2014/main" id="{5E5622EB-A909-4E03-8A90-B770C916F12C}"/>
              </a:ext>
            </a:extLst>
          </p:cNvPr>
          <p:cNvGrpSpPr/>
          <p:nvPr/>
        </p:nvGrpSpPr>
        <p:grpSpPr>
          <a:xfrm>
            <a:off x="606056" y="1338629"/>
            <a:ext cx="11295782" cy="4756489"/>
            <a:chOff x="606056" y="1338629"/>
            <a:chExt cx="11295782" cy="4756489"/>
          </a:xfrm>
        </p:grpSpPr>
        <p:grpSp>
          <p:nvGrpSpPr>
            <p:cNvPr id="11" name="Group 10"/>
            <p:cNvGrpSpPr/>
            <p:nvPr/>
          </p:nvGrpSpPr>
          <p:grpSpPr>
            <a:xfrm>
              <a:off x="4099730" y="1859972"/>
              <a:ext cx="3575315" cy="349372"/>
              <a:chOff x="2192" y="-27956"/>
              <a:chExt cx="1883997" cy="465829"/>
            </a:xfrm>
          </p:grpSpPr>
          <p:sp>
            <p:nvSpPr>
              <p:cNvPr id="12" name="Rounded Rectangle 11"/>
              <p:cNvSpPr/>
              <p:nvPr/>
            </p:nvSpPr>
            <p:spPr>
              <a:xfrm>
                <a:off x="2192" y="-27956"/>
                <a:ext cx="1883997" cy="457666"/>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sp>
          <p:sp>
            <p:nvSpPr>
              <p:cNvPr id="13" name="Rounded Rectangle 4"/>
              <p:cNvSpPr/>
              <p:nvPr/>
            </p:nvSpPr>
            <p:spPr>
              <a:xfrm>
                <a:off x="2192" y="-24301"/>
                <a:ext cx="1883997" cy="462174"/>
              </a:xfrm>
              <a:prstGeom prst="rect">
                <a:avLst/>
              </a:prstGeom>
              <a:noFill/>
              <a:ln>
                <a:noFill/>
              </a:ln>
              <a:effectLst/>
            </p:spPr>
            <p:txBody>
              <a:bodyPr spcFirstLastPara="0" vert="horz" wrap="square" lIns="91440" tIns="91440" rIns="91440" bIns="91440" numCol="1" spcCol="1270" anchor="ctr" anchorCtr="0">
                <a:noAutofit/>
              </a:bodyPr>
              <a:lstStyle/>
              <a:p>
                <a:pPr algn="ctr" defTabSz="800080">
                  <a:lnSpc>
                    <a:spcPct val="90000"/>
                  </a:lnSpc>
                  <a:spcBef>
                    <a:spcPct val="0"/>
                  </a:spcBef>
                  <a:spcAft>
                    <a:spcPct val="35000"/>
                  </a:spcAft>
                  <a:defRPr/>
                </a:pPr>
                <a:r>
                  <a:rPr lang="en-US" kern="0" dirty="0">
                    <a:solidFill>
                      <a:prstClr val="black"/>
                    </a:solidFill>
                    <a:latin typeface="Amazon Ember" panose="020B0603020204020204"/>
                    <a:ea typeface="Amazon Ember" charset="0"/>
                    <a:cs typeface="Amazon Ember" charset="0"/>
                  </a:rPr>
                  <a:t>File</a:t>
                </a:r>
              </a:p>
            </p:txBody>
          </p:sp>
        </p:grpSp>
        <p:grpSp>
          <p:nvGrpSpPr>
            <p:cNvPr id="19" name="Group 18"/>
            <p:cNvGrpSpPr/>
            <p:nvPr/>
          </p:nvGrpSpPr>
          <p:grpSpPr>
            <a:xfrm>
              <a:off x="769252" y="1859972"/>
              <a:ext cx="3199450" cy="350306"/>
              <a:chOff x="1979852" y="-365760"/>
              <a:chExt cx="3709964" cy="467075"/>
            </a:xfrm>
          </p:grpSpPr>
          <p:sp>
            <p:nvSpPr>
              <p:cNvPr id="20" name="Rounded Rectangle 19"/>
              <p:cNvSpPr/>
              <p:nvPr/>
            </p:nvSpPr>
            <p:spPr>
              <a:xfrm>
                <a:off x="1979852" y="-356351"/>
                <a:ext cx="3709964" cy="457666"/>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sp>
          <p:sp>
            <p:nvSpPr>
              <p:cNvPr id="21" name="Rounded Rectangle 4"/>
              <p:cNvSpPr/>
              <p:nvPr/>
            </p:nvSpPr>
            <p:spPr>
              <a:xfrm>
                <a:off x="2002193" y="-365760"/>
                <a:ext cx="3687623" cy="463420"/>
              </a:xfrm>
              <a:prstGeom prst="rect">
                <a:avLst/>
              </a:prstGeom>
              <a:noFill/>
              <a:ln>
                <a:noFill/>
              </a:ln>
              <a:effectLst/>
            </p:spPr>
            <p:txBody>
              <a:bodyPr spcFirstLastPara="0" vert="horz" wrap="square" lIns="91440" tIns="91440" rIns="91440" bIns="91440" numCol="1" spcCol="1270" anchor="ctr" anchorCtr="0">
                <a:noAutofit/>
              </a:bodyPr>
              <a:lstStyle/>
              <a:p>
                <a:pPr algn="ctr" defTabSz="800080">
                  <a:lnSpc>
                    <a:spcPct val="90000"/>
                  </a:lnSpc>
                  <a:spcBef>
                    <a:spcPct val="0"/>
                  </a:spcBef>
                  <a:spcAft>
                    <a:spcPct val="35000"/>
                  </a:spcAft>
                  <a:defRPr/>
                </a:pPr>
                <a:r>
                  <a:rPr lang="en-US" kern="0" dirty="0">
                    <a:solidFill>
                      <a:prstClr val="black"/>
                    </a:solidFill>
                    <a:latin typeface="Amazon Ember" panose="020B0603020204020204"/>
                    <a:ea typeface="Amazon Ember" charset="0"/>
                    <a:cs typeface="Amazon Ember" charset="0"/>
                  </a:rPr>
                  <a:t>Block</a:t>
                </a:r>
              </a:p>
            </p:txBody>
          </p:sp>
        </p:grpSp>
        <p:sp>
          <p:nvSpPr>
            <p:cNvPr id="30" name="Rounded Rectangle 29"/>
            <p:cNvSpPr/>
            <p:nvPr/>
          </p:nvSpPr>
          <p:spPr>
            <a:xfrm>
              <a:off x="7837753" y="1859972"/>
              <a:ext cx="2399736" cy="343250"/>
            </a:xfrm>
            <a:prstGeom prst="roundRect">
              <a:avLst/>
            </a:prstGeom>
            <a:gradFill rotWithShape="1">
              <a:gsLst>
                <a:gs pos="0">
                  <a:srgbClr val="474746">
                    <a:tint val="50000"/>
                    <a:satMod val="300000"/>
                  </a:srgbClr>
                </a:gs>
                <a:gs pos="35000">
                  <a:srgbClr val="474746">
                    <a:tint val="37000"/>
                    <a:satMod val="300000"/>
                  </a:srgbClr>
                </a:gs>
                <a:gs pos="100000">
                  <a:srgbClr val="474746">
                    <a:tint val="15000"/>
                    <a:satMod val="350000"/>
                  </a:srgbClr>
                </a:gs>
              </a:gsLst>
              <a:lin ang="16200000" scaled="1"/>
            </a:gradFill>
            <a:ln w="9525" cap="flat" cmpd="sng" algn="ctr">
              <a:solidFill>
                <a:srgbClr val="474746">
                  <a:shade val="95000"/>
                  <a:satMod val="105000"/>
                </a:srgbClr>
              </a:solidFill>
              <a:prstDash val="solid"/>
            </a:ln>
            <a:effectLst>
              <a:outerShdw blurRad="40000" dist="20000" dir="5400000" rotWithShape="0">
                <a:srgbClr val="000000">
                  <a:alpha val="38000"/>
                </a:srgbClr>
              </a:outerShdw>
            </a:effectLst>
          </p:spPr>
          <p:txBody>
            <a:bodyPr anchor="ctr"/>
            <a:lstStyle/>
            <a:p>
              <a:pPr algn="ctr">
                <a:defRPr/>
              </a:pPr>
              <a:r>
                <a:rPr lang="en-US" kern="0" dirty="0">
                  <a:solidFill>
                    <a:prstClr val="black"/>
                  </a:solidFill>
                  <a:latin typeface="Amazon Ember" panose="020B0603020204020204"/>
                  <a:ea typeface="Amazon Ember" charset="0"/>
                  <a:cs typeface="Amazon Ember" charset="0"/>
                </a:rPr>
                <a:t>Object</a:t>
              </a:r>
            </a:p>
          </p:txBody>
        </p:sp>
        <p:sp>
          <p:nvSpPr>
            <p:cNvPr id="54" name="TextBox 53">
              <a:extLst>
                <a:ext uri="{FF2B5EF4-FFF2-40B4-BE49-F238E27FC236}">
                  <a16:creationId xmlns:a16="http://schemas.microsoft.com/office/drawing/2014/main" id="{27E8DDD1-7A4B-D24D-BEC3-8619FDAC0028}"/>
                </a:ext>
              </a:extLst>
            </p:cNvPr>
            <p:cNvSpPr txBox="1"/>
            <p:nvPr/>
          </p:nvSpPr>
          <p:spPr>
            <a:xfrm>
              <a:off x="875582" y="3080691"/>
              <a:ext cx="1706203" cy="338554"/>
            </a:xfrm>
            <a:prstGeom prst="rect">
              <a:avLst/>
            </a:prstGeom>
            <a:noFill/>
          </p:spPr>
          <p:txBody>
            <a:bodyPr wrap="square" rtlCol="0">
              <a:spAutoFit/>
            </a:bodyPr>
            <a:lstStyle/>
            <a:p>
              <a:pPr algn="ctr"/>
              <a:r>
                <a:rPr lang="en-US" sz="1600" dirty="0"/>
                <a:t>Amazon EBS</a:t>
              </a:r>
            </a:p>
          </p:txBody>
        </p:sp>
        <p:pic>
          <p:nvPicPr>
            <p:cNvPr id="55" name="Graphic 54">
              <a:extLst>
                <a:ext uri="{FF2B5EF4-FFF2-40B4-BE49-F238E27FC236}">
                  <a16:creationId xmlns:a16="http://schemas.microsoft.com/office/drawing/2014/main" id="{FBEA8CDE-D8F7-8F41-8677-741284DEDE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9530" y="2350281"/>
              <a:ext cx="711200" cy="711200"/>
            </a:xfrm>
            <a:prstGeom prst="rect">
              <a:avLst/>
            </a:prstGeom>
          </p:spPr>
        </p:pic>
        <p:sp>
          <p:nvSpPr>
            <p:cNvPr id="56" name="TextBox 55">
              <a:extLst>
                <a:ext uri="{FF2B5EF4-FFF2-40B4-BE49-F238E27FC236}">
                  <a16:creationId xmlns:a16="http://schemas.microsoft.com/office/drawing/2014/main" id="{C8BFC182-1BA1-8648-A4B8-749F9ABF75C3}"/>
                </a:ext>
              </a:extLst>
            </p:cNvPr>
            <p:cNvSpPr txBox="1"/>
            <p:nvPr/>
          </p:nvSpPr>
          <p:spPr>
            <a:xfrm>
              <a:off x="2552154" y="3077631"/>
              <a:ext cx="1339346" cy="584775"/>
            </a:xfrm>
            <a:prstGeom prst="rect">
              <a:avLst/>
            </a:prstGeom>
            <a:noFill/>
          </p:spPr>
          <p:txBody>
            <a:bodyPr wrap="square" rtlCol="0">
              <a:spAutoFit/>
            </a:bodyPr>
            <a:lstStyle/>
            <a:p>
              <a:pPr algn="ctr"/>
              <a:r>
                <a:rPr lang="en-US" sz="1600" dirty="0"/>
                <a:t>EC2 instance</a:t>
              </a:r>
            </a:p>
            <a:p>
              <a:pPr algn="ctr"/>
              <a:r>
                <a:rPr lang="en-US" sz="1600" dirty="0"/>
                <a:t>store</a:t>
              </a:r>
            </a:p>
          </p:txBody>
        </p:sp>
        <p:pic>
          <p:nvPicPr>
            <p:cNvPr id="57" name="Graphic 56">
              <a:extLst>
                <a:ext uri="{FF2B5EF4-FFF2-40B4-BE49-F238E27FC236}">
                  <a16:creationId xmlns:a16="http://schemas.microsoft.com/office/drawing/2014/main" id="{3B1C23CF-2B2A-CB4C-80D3-50DE3D3A77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1198" y="2326464"/>
              <a:ext cx="741258" cy="741258"/>
            </a:xfrm>
            <a:prstGeom prst="rect">
              <a:avLst/>
            </a:prstGeom>
          </p:spPr>
        </p:pic>
        <p:sp>
          <p:nvSpPr>
            <p:cNvPr id="58" name="TextBox 57">
              <a:extLst>
                <a:ext uri="{FF2B5EF4-FFF2-40B4-BE49-F238E27FC236}">
                  <a16:creationId xmlns:a16="http://schemas.microsoft.com/office/drawing/2014/main" id="{C73DDC10-D03D-6E4B-8F47-516BC02ED3F9}"/>
                </a:ext>
              </a:extLst>
            </p:cNvPr>
            <p:cNvSpPr txBox="1"/>
            <p:nvPr/>
          </p:nvSpPr>
          <p:spPr>
            <a:xfrm>
              <a:off x="4004236" y="3082478"/>
              <a:ext cx="1706203" cy="338554"/>
            </a:xfrm>
            <a:prstGeom prst="rect">
              <a:avLst/>
            </a:prstGeom>
            <a:noFill/>
          </p:spPr>
          <p:txBody>
            <a:bodyPr wrap="square" rtlCol="0">
              <a:spAutoFit/>
            </a:bodyPr>
            <a:lstStyle/>
            <a:p>
              <a:pPr algn="ctr"/>
              <a:r>
                <a:rPr lang="en-US" sz="1600" dirty="0"/>
                <a:t>Amazon EFS</a:t>
              </a:r>
            </a:p>
          </p:txBody>
        </p:sp>
        <p:pic>
          <p:nvPicPr>
            <p:cNvPr id="59" name="Graphic 58">
              <a:extLst>
                <a:ext uri="{FF2B5EF4-FFF2-40B4-BE49-F238E27FC236}">
                  <a16:creationId xmlns:a16="http://schemas.microsoft.com/office/drawing/2014/main" id="{E17EEC58-12B6-6B48-8FE6-63F979113F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1738" y="2362503"/>
              <a:ext cx="711200" cy="711200"/>
            </a:xfrm>
            <a:prstGeom prst="rect">
              <a:avLst/>
            </a:prstGeom>
          </p:spPr>
        </p:pic>
        <p:pic>
          <p:nvPicPr>
            <p:cNvPr id="60" name="Graphic 59">
              <a:extLst>
                <a:ext uri="{FF2B5EF4-FFF2-40B4-BE49-F238E27FC236}">
                  <a16:creationId xmlns:a16="http://schemas.microsoft.com/office/drawing/2014/main" id="{14D797B3-1142-2646-B81C-EB684ECEF07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21350" y="2343685"/>
              <a:ext cx="711200" cy="711200"/>
            </a:xfrm>
            <a:prstGeom prst="rect">
              <a:avLst/>
            </a:prstGeom>
          </p:spPr>
        </p:pic>
        <p:sp>
          <p:nvSpPr>
            <p:cNvPr id="61" name="TextBox 60">
              <a:extLst>
                <a:ext uri="{FF2B5EF4-FFF2-40B4-BE49-F238E27FC236}">
                  <a16:creationId xmlns:a16="http://schemas.microsoft.com/office/drawing/2014/main" id="{7D7129BD-A5DB-934A-B2B5-1C45A3F706C4}"/>
                </a:ext>
              </a:extLst>
            </p:cNvPr>
            <p:cNvSpPr txBox="1"/>
            <p:nvPr/>
          </p:nvSpPr>
          <p:spPr>
            <a:xfrm>
              <a:off x="7947237" y="3066241"/>
              <a:ext cx="936386" cy="584775"/>
            </a:xfrm>
            <a:prstGeom prst="rect">
              <a:avLst/>
            </a:prstGeom>
            <a:noFill/>
          </p:spPr>
          <p:txBody>
            <a:bodyPr wrap="square" rtlCol="0">
              <a:spAutoFit/>
            </a:bodyPr>
            <a:lstStyle/>
            <a:p>
              <a:pPr algn="ctr"/>
              <a:r>
                <a:rPr lang="en-US" sz="1600" dirty="0"/>
                <a:t>Amazon S3</a:t>
              </a:r>
            </a:p>
          </p:txBody>
        </p:sp>
        <p:pic>
          <p:nvPicPr>
            <p:cNvPr id="62" name="Graphic 61">
              <a:extLst>
                <a:ext uri="{FF2B5EF4-FFF2-40B4-BE49-F238E27FC236}">
                  <a16:creationId xmlns:a16="http://schemas.microsoft.com/office/drawing/2014/main" id="{7D693024-B862-AB4C-B6D4-43CE04CD55C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23886" y="2335554"/>
              <a:ext cx="711200" cy="711200"/>
            </a:xfrm>
            <a:prstGeom prst="rect">
              <a:avLst/>
            </a:prstGeom>
          </p:spPr>
        </p:pic>
        <p:sp>
          <p:nvSpPr>
            <p:cNvPr id="63" name="TextBox 62">
              <a:extLst>
                <a:ext uri="{FF2B5EF4-FFF2-40B4-BE49-F238E27FC236}">
                  <a16:creationId xmlns:a16="http://schemas.microsoft.com/office/drawing/2014/main" id="{348BB824-CD4B-0449-A17C-5970DF112186}"/>
                </a:ext>
              </a:extLst>
            </p:cNvPr>
            <p:cNvSpPr txBox="1"/>
            <p:nvPr/>
          </p:nvSpPr>
          <p:spPr>
            <a:xfrm>
              <a:off x="9013249" y="3054262"/>
              <a:ext cx="1332474" cy="584775"/>
            </a:xfrm>
            <a:prstGeom prst="rect">
              <a:avLst/>
            </a:prstGeom>
            <a:noFill/>
          </p:spPr>
          <p:txBody>
            <a:bodyPr wrap="square" rtlCol="0">
              <a:spAutoFit/>
            </a:bodyPr>
            <a:lstStyle/>
            <a:p>
              <a:pPr algn="ctr"/>
              <a:r>
                <a:rPr lang="en-US" sz="1600" dirty="0"/>
                <a:t>Amazon S3 </a:t>
              </a:r>
              <a:br>
                <a:rPr lang="en-US" sz="1600" dirty="0"/>
              </a:br>
              <a:r>
                <a:rPr lang="en-US" sz="1600" dirty="0"/>
                <a:t>Glacier</a:t>
              </a:r>
            </a:p>
          </p:txBody>
        </p:sp>
        <p:sp>
          <p:nvSpPr>
            <p:cNvPr id="36" name="TextBox 35">
              <a:extLst>
                <a:ext uri="{FF2B5EF4-FFF2-40B4-BE49-F238E27FC236}">
                  <a16:creationId xmlns:a16="http://schemas.microsoft.com/office/drawing/2014/main" id="{C7C40024-756C-884B-9938-5ECA98C8F558}"/>
                </a:ext>
              </a:extLst>
            </p:cNvPr>
            <p:cNvSpPr txBox="1"/>
            <p:nvPr/>
          </p:nvSpPr>
          <p:spPr>
            <a:xfrm>
              <a:off x="5490443" y="3079825"/>
              <a:ext cx="2301904" cy="584775"/>
            </a:xfrm>
            <a:prstGeom prst="rect">
              <a:avLst/>
            </a:prstGeom>
            <a:noFill/>
          </p:spPr>
          <p:txBody>
            <a:bodyPr wrap="square" rtlCol="0">
              <a:spAutoFit/>
            </a:bodyPr>
            <a:lstStyle>
              <a:defPPr>
                <a:defRPr lang="en-US"/>
              </a:defPPr>
              <a:lvl1pPr algn="ctr">
                <a:defRPr sz="1400">
                  <a:solidFill>
                    <a:srgbClr val="232F3D"/>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1600" dirty="0">
                  <a:latin typeface="+mn-lt"/>
                </a:rPr>
                <a:t>Amazon FSx for </a:t>
              </a:r>
              <a:br>
                <a:rPr lang="en-US" sz="1600" dirty="0">
                  <a:latin typeface="+mn-lt"/>
                </a:rPr>
              </a:br>
              <a:r>
                <a:rPr lang="en-US" sz="1600" dirty="0">
                  <a:latin typeface="+mn-lt"/>
                </a:rPr>
                <a:t>Windows File Server</a:t>
              </a:r>
            </a:p>
          </p:txBody>
        </p:sp>
        <p:pic>
          <p:nvPicPr>
            <p:cNvPr id="37" name="Graphic 36">
              <a:extLst>
                <a:ext uri="{FF2B5EF4-FFF2-40B4-BE49-F238E27FC236}">
                  <a16:creationId xmlns:a16="http://schemas.microsoft.com/office/drawing/2014/main" id="{B468ABD7-053B-DE43-9BC7-5A436B407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21355" y="2418745"/>
              <a:ext cx="640080" cy="640080"/>
            </a:xfrm>
            <a:prstGeom prst="rect">
              <a:avLst/>
            </a:prstGeom>
          </p:spPr>
        </p:pic>
        <p:sp>
          <p:nvSpPr>
            <p:cNvPr id="38" name="Rectangle 37">
              <a:extLst>
                <a:ext uri="{FF2B5EF4-FFF2-40B4-BE49-F238E27FC236}">
                  <a16:creationId xmlns:a16="http://schemas.microsoft.com/office/drawing/2014/main" id="{9C648D0E-FC34-C54C-91A7-B64B4BDD7BDC}"/>
                </a:ext>
              </a:extLst>
            </p:cNvPr>
            <p:cNvSpPr/>
            <p:nvPr/>
          </p:nvSpPr>
          <p:spPr>
            <a:xfrm>
              <a:off x="606056" y="1338630"/>
              <a:ext cx="9739658" cy="243544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39" name="Graphic 38">
              <a:extLst>
                <a:ext uri="{FF2B5EF4-FFF2-40B4-BE49-F238E27FC236}">
                  <a16:creationId xmlns:a16="http://schemas.microsoft.com/office/drawing/2014/main" id="{127FDB53-A0FE-634A-94AA-4456835394B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14448" y="1338629"/>
              <a:ext cx="330200" cy="330200"/>
            </a:xfrm>
            <a:prstGeom prst="rect">
              <a:avLst/>
            </a:prstGeom>
          </p:spPr>
        </p:pic>
        <p:sp>
          <p:nvSpPr>
            <p:cNvPr id="51" name="TextBox 50">
              <a:extLst>
                <a:ext uri="{FF2B5EF4-FFF2-40B4-BE49-F238E27FC236}">
                  <a16:creationId xmlns:a16="http://schemas.microsoft.com/office/drawing/2014/main" id="{B02F1017-2D94-5544-9A5A-F9BC7381A12A}"/>
                </a:ext>
              </a:extLst>
            </p:cNvPr>
            <p:cNvSpPr txBox="1"/>
            <p:nvPr/>
          </p:nvSpPr>
          <p:spPr>
            <a:xfrm>
              <a:off x="3609053" y="5245219"/>
              <a:ext cx="1379564" cy="584775"/>
            </a:xfrm>
            <a:prstGeom prst="rect">
              <a:avLst/>
            </a:prstGeom>
            <a:noFill/>
          </p:spPr>
          <p:txBody>
            <a:bodyPr wrap="square" rtlCol="0">
              <a:spAutoFit/>
            </a:bodyPr>
            <a:lstStyle/>
            <a:p>
              <a:pPr algn="ctr"/>
              <a:r>
                <a:rPr lang="en-US" sz="1600" dirty="0">
                  <a:solidFill>
                    <a:schemeClr val="accent5"/>
                  </a:solidFill>
                  <a:ea typeface="Amazon Ember" panose="020B0603020204020204" pitchFamily="34" charset="0"/>
                  <a:cs typeface="Amazon Ember" panose="020B0603020204020204" pitchFamily="34" charset="0"/>
                </a:rPr>
                <a:t>Source </a:t>
              </a:r>
            </a:p>
            <a:p>
              <a:pPr algn="ctr"/>
              <a:r>
                <a:rPr lang="en-US" sz="1600" dirty="0">
                  <a:solidFill>
                    <a:schemeClr val="accent5"/>
                  </a:solidFill>
                  <a:ea typeface="Amazon Ember" panose="020B0603020204020204" pitchFamily="34" charset="0"/>
                  <a:cs typeface="Amazon Ember" panose="020B0603020204020204" pitchFamily="34" charset="0"/>
                </a:rPr>
                <a:t>file system</a:t>
              </a:r>
              <a:endParaRPr lang="en-US" sz="1600" dirty="0"/>
            </a:p>
          </p:txBody>
        </p:sp>
        <p:sp>
          <p:nvSpPr>
            <p:cNvPr id="52" name="Rectangle 51">
              <a:extLst>
                <a:ext uri="{FF2B5EF4-FFF2-40B4-BE49-F238E27FC236}">
                  <a16:creationId xmlns:a16="http://schemas.microsoft.com/office/drawing/2014/main" id="{5ABBAA30-CB92-A548-9059-E117CCA9B261}"/>
                </a:ext>
              </a:extLst>
            </p:cNvPr>
            <p:cNvSpPr/>
            <p:nvPr/>
          </p:nvSpPr>
          <p:spPr>
            <a:xfrm>
              <a:off x="3693066" y="4139469"/>
              <a:ext cx="2450629" cy="1919884"/>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chemeClr val="accent3"/>
                  </a:solidFill>
                  <a:latin typeface="Amazon Ember" panose="020B0603020204020204"/>
                </a:rPr>
                <a:t>Region A</a:t>
              </a:r>
              <a:endParaRPr lang="en-US" sz="1200" dirty="0">
                <a:solidFill>
                  <a:schemeClr val="accent3"/>
                </a:solidFill>
                <a:latin typeface="Amazon Ember" panose="020B0603020204020204"/>
              </a:endParaRPr>
            </a:p>
          </p:txBody>
        </p:sp>
        <p:pic>
          <p:nvPicPr>
            <p:cNvPr id="53" name="Graphic 52">
              <a:extLst>
                <a:ext uri="{FF2B5EF4-FFF2-40B4-BE49-F238E27FC236}">
                  <a16:creationId xmlns:a16="http://schemas.microsoft.com/office/drawing/2014/main" id="{16307E96-B275-3245-9A05-52CE96AE3FA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92597" y="4142129"/>
              <a:ext cx="330200" cy="330200"/>
            </a:xfrm>
            <a:prstGeom prst="rect">
              <a:avLst/>
            </a:prstGeom>
          </p:spPr>
        </p:pic>
        <p:cxnSp>
          <p:nvCxnSpPr>
            <p:cNvPr id="74" name="Straight Arrow Connector 73">
              <a:extLst>
                <a:ext uri="{FF2B5EF4-FFF2-40B4-BE49-F238E27FC236}">
                  <a16:creationId xmlns:a16="http://schemas.microsoft.com/office/drawing/2014/main" id="{6D1A8625-E1BD-4E40-A4B6-4DBE972A1CAC}"/>
                </a:ext>
              </a:extLst>
            </p:cNvPr>
            <p:cNvCxnSpPr>
              <a:cxnSpLocks/>
            </p:cNvCxnSpPr>
            <p:nvPr/>
          </p:nvCxnSpPr>
          <p:spPr>
            <a:xfrm>
              <a:off x="4514610" y="4978554"/>
              <a:ext cx="717856"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E513BAB-441C-3743-8E9C-A7B5F1CC203F}"/>
                </a:ext>
              </a:extLst>
            </p:cNvPr>
            <p:cNvSpPr/>
            <p:nvPr/>
          </p:nvSpPr>
          <p:spPr>
            <a:xfrm>
              <a:off x="6249814" y="4137419"/>
              <a:ext cx="2489585" cy="1921934"/>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chemeClr val="accent3"/>
                  </a:solidFill>
                  <a:latin typeface="Amazon Ember" panose="020B0603020204020204"/>
                </a:rPr>
                <a:t>Region B</a:t>
              </a:r>
              <a:endParaRPr lang="en-US" sz="1200" dirty="0">
                <a:solidFill>
                  <a:schemeClr val="accent3"/>
                </a:solidFill>
                <a:latin typeface="Amazon Ember" panose="020B0603020204020204"/>
              </a:endParaRPr>
            </a:p>
          </p:txBody>
        </p:sp>
        <p:pic>
          <p:nvPicPr>
            <p:cNvPr id="44" name="Graphic 43">
              <a:extLst>
                <a:ext uri="{FF2B5EF4-FFF2-40B4-BE49-F238E27FC236}">
                  <a16:creationId xmlns:a16="http://schemas.microsoft.com/office/drawing/2014/main" id="{446E7E22-C1BF-BB4A-9604-73CCDA3E357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262852" y="4140079"/>
              <a:ext cx="330200" cy="330200"/>
            </a:xfrm>
            <a:prstGeom prst="rect">
              <a:avLst/>
            </a:prstGeom>
          </p:spPr>
        </p:pic>
        <p:cxnSp>
          <p:nvCxnSpPr>
            <p:cNvPr id="48" name="Straight Arrow Connector 47">
              <a:extLst>
                <a:ext uri="{FF2B5EF4-FFF2-40B4-BE49-F238E27FC236}">
                  <a16:creationId xmlns:a16="http://schemas.microsoft.com/office/drawing/2014/main" id="{5F81D99B-D8D5-0647-B0E6-22D44818C4CC}"/>
                </a:ext>
              </a:extLst>
            </p:cNvPr>
            <p:cNvCxnSpPr>
              <a:cxnSpLocks/>
            </p:cNvCxnSpPr>
            <p:nvPr/>
          </p:nvCxnSpPr>
          <p:spPr>
            <a:xfrm>
              <a:off x="5880159" y="4978554"/>
              <a:ext cx="717856"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rapezoid 48">
              <a:extLst>
                <a:ext uri="{FF2B5EF4-FFF2-40B4-BE49-F238E27FC236}">
                  <a16:creationId xmlns:a16="http://schemas.microsoft.com/office/drawing/2014/main" id="{9E7A7088-7787-274B-B7B3-9103A5C5D5FC}"/>
                </a:ext>
              </a:extLst>
            </p:cNvPr>
            <p:cNvSpPr/>
            <p:nvPr/>
          </p:nvSpPr>
          <p:spPr>
            <a:xfrm>
              <a:off x="3891500" y="3632632"/>
              <a:ext cx="4197983" cy="423020"/>
            </a:xfrm>
            <a:prstGeom prst="trapezoid">
              <a:avLst>
                <a:gd name="adj" fmla="val 82412"/>
              </a:avLst>
            </a:prstGeom>
            <a:pattFill prst="pct10">
              <a:fgClr>
                <a:schemeClr val="bg1">
                  <a:lumMod val="85000"/>
                  <a:shade val="30000"/>
                  <a:satMod val="11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a:endParaRPr>
            </a:p>
          </p:txBody>
        </p:sp>
        <p:pic>
          <p:nvPicPr>
            <p:cNvPr id="50" name="Graphic 49">
              <a:extLst>
                <a:ext uri="{FF2B5EF4-FFF2-40B4-BE49-F238E27FC236}">
                  <a16:creationId xmlns:a16="http://schemas.microsoft.com/office/drawing/2014/main" id="{888B5F95-6E5F-C843-9B5E-6642A1F4FCB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006175" y="4662975"/>
              <a:ext cx="584775" cy="584775"/>
            </a:xfrm>
            <a:prstGeom prst="rect">
              <a:avLst/>
            </a:prstGeom>
          </p:spPr>
        </p:pic>
        <p:sp>
          <p:nvSpPr>
            <p:cNvPr id="64" name="TextBox 63">
              <a:extLst>
                <a:ext uri="{FF2B5EF4-FFF2-40B4-BE49-F238E27FC236}">
                  <a16:creationId xmlns:a16="http://schemas.microsoft.com/office/drawing/2014/main" id="{B4C5BF34-0EC0-804D-A07D-BB5CC9168F49}"/>
                </a:ext>
              </a:extLst>
            </p:cNvPr>
            <p:cNvSpPr txBox="1"/>
            <p:nvPr/>
          </p:nvSpPr>
          <p:spPr>
            <a:xfrm>
              <a:off x="6263811" y="5227606"/>
              <a:ext cx="1379564" cy="830997"/>
            </a:xfrm>
            <a:prstGeom prst="rect">
              <a:avLst/>
            </a:prstGeom>
            <a:noFill/>
          </p:spPr>
          <p:txBody>
            <a:bodyPr wrap="square" rtlCol="0">
              <a:spAutoFit/>
            </a:bodyPr>
            <a:lstStyle/>
            <a:p>
              <a:pPr algn="ctr"/>
              <a:r>
                <a:rPr lang="en-US" sz="1600" dirty="0">
                  <a:solidFill>
                    <a:schemeClr val="accent5"/>
                  </a:solidFill>
                  <a:ea typeface="Amazon Ember" panose="020B0603020204020204" pitchFamily="34" charset="0"/>
                  <a:cs typeface="Amazon Ember" panose="020B0603020204020204" pitchFamily="34" charset="0"/>
                </a:rPr>
                <a:t>Destination EFS or FSx </a:t>
              </a:r>
            </a:p>
            <a:p>
              <a:pPr algn="ctr"/>
              <a:r>
                <a:rPr lang="en-US" sz="1600" dirty="0">
                  <a:solidFill>
                    <a:schemeClr val="accent5"/>
                  </a:solidFill>
                  <a:ea typeface="Amazon Ember" panose="020B0603020204020204" pitchFamily="34" charset="0"/>
                  <a:cs typeface="Amazon Ember" panose="020B0603020204020204" pitchFamily="34" charset="0"/>
                </a:rPr>
                <a:t>file system</a:t>
              </a:r>
              <a:endParaRPr lang="en-US" sz="1600" dirty="0"/>
            </a:p>
          </p:txBody>
        </p:sp>
        <p:pic>
          <p:nvPicPr>
            <p:cNvPr id="65" name="Graphic 64">
              <a:extLst>
                <a:ext uri="{FF2B5EF4-FFF2-40B4-BE49-F238E27FC236}">
                  <a16:creationId xmlns:a16="http://schemas.microsoft.com/office/drawing/2014/main" id="{3BC7FE9F-6556-4A41-A770-7357CEE45A3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660933" y="4645362"/>
              <a:ext cx="584775" cy="584775"/>
            </a:xfrm>
            <a:prstGeom prst="rect">
              <a:avLst/>
            </a:prstGeom>
          </p:spPr>
        </p:pic>
        <p:sp>
          <p:nvSpPr>
            <p:cNvPr id="66" name="TextBox 65">
              <a:extLst>
                <a:ext uri="{FF2B5EF4-FFF2-40B4-BE49-F238E27FC236}">
                  <a16:creationId xmlns:a16="http://schemas.microsoft.com/office/drawing/2014/main" id="{B2FA4BF6-8814-9B41-A1D8-5086D3387818}"/>
                </a:ext>
              </a:extLst>
            </p:cNvPr>
            <p:cNvSpPr txBox="1"/>
            <p:nvPr/>
          </p:nvSpPr>
          <p:spPr>
            <a:xfrm>
              <a:off x="4797061" y="5271745"/>
              <a:ext cx="1453118" cy="584775"/>
            </a:xfrm>
            <a:prstGeom prst="rect">
              <a:avLst/>
            </a:prstGeom>
            <a:noFill/>
          </p:spPr>
          <p:txBody>
            <a:bodyPr wrap="square" rtlCol="0">
              <a:spAutoFit/>
            </a:bodyPr>
            <a:lstStyle/>
            <a:p>
              <a:pPr algn="ctr"/>
              <a:r>
                <a:rPr lang="en-US" sz="1600" dirty="0"/>
                <a:t>AWS </a:t>
              </a:r>
              <a:br>
                <a:rPr lang="en-US" sz="1600" dirty="0"/>
              </a:br>
              <a:r>
                <a:rPr lang="en-US" sz="1600" dirty="0"/>
                <a:t>DataSync</a:t>
              </a:r>
            </a:p>
          </p:txBody>
        </p:sp>
        <p:pic>
          <p:nvPicPr>
            <p:cNvPr id="67" name="Graphic 66">
              <a:extLst>
                <a:ext uri="{FF2B5EF4-FFF2-40B4-BE49-F238E27FC236}">
                  <a16:creationId xmlns:a16="http://schemas.microsoft.com/office/drawing/2014/main" id="{86750CF1-FF2B-324C-BE5E-CB665232317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328652" y="4740294"/>
              <a:ext cx="504925" cy="504925"/>
            </a:xfrm>
            <a:prstGeom prst="rect">
              <a:avLst/>
            </a:prstGeom>
          </p:spPr>
        </p:pic>
        <p:sp>
          <p:nvSpPr>
            <p:cNvPr id="68" name="Rectangle 67">
              <a:extLst>
                <a:ext uri="{FF2B5EF4-FFF2-40B4-BE49-F238E27FC236}">
                  <a16:creationId xmlns:a16="http://schemas.microsoft.com/office/drawing/2014/main" id="{56C4AAFE-8A48-1841-9FD6-7B49675B252B}"/>
                </a:ext>
              </a:extLst>
            </p:cNvPr>
            <p:cNvSpPr/>
            <p:nvPr/>
          </p:nvSpPr>
          <p:spPr>
            <a:xfrm>
              <a:off x="10035085" y="4139175"/>
              <a:ext cx="1866753" cy="1920177"/>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rgbClr val="5A6B86"/>
                  </a:solidFill>
                  <a:latin typeface="Amazon Ember" panose="020B0603020204020204"/>
                </a:rPr>
                <a:t>On-premises</a:t>
              </a:r>
            </a:p>
          </p:txBody>
        </p:sp>
        <p:pic>
          <p:nvPicPr>
            <p:cNvPr id="69" name="Graphic 68">
              <a:extLst>
                <a:ext uri="{FF2B5EF4-FFF2-40B4-BE49-F238E27FC236}">
                  <a16:creationId xmlns:a16="http://schemas.microsoft.com/office/drawing/2014/main" id="{78E016BC-7166-4545-9312-D5EB75EA548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035085" y="4159187"/>
              <a:ext cx="330200" cy="330200"/>
            </a:xfrm>
            <a:prstGeom prst="rect">
              <a:avLst/>
            </a:prstGeom>
          </p:spPr>
        </p:pic>
        <p:cxnSp>
          <p:nvCxnSpPr>
            <p:cNvPr id="70" name="Straight Arrow Connector 69">
              <a:extLst>
                <a:ext uri="{FF2B5EF4-FFF2-40B4-BE49-F238E27FC236}">
                  <a16:creationId xmlns:a16="http://schemas.microsoft.com/office/drawing/2014/main" id="{97CE4D40-2358-4D49-AD73-0BE83B256FF0}"/>
                </a:ext>
              </a:extLst>
            </p:cNvPr>
            <p:cNvCxnSpPr>
              <a:cxnSpLocks/>
              <a:stCxn id="72" idx="1"/>
            </p:cNvCxnSpPr>
            <p:nvPr/>
          </p:nvCxnSpPr>
          <p:spPr>
            <a:xfrm flipH="1" flipV="1">
              <a:off x="7358076" y="4978555"/>
              <a:ext cx="631360" cy="657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7887B74-B37D-E342-BBCC-FD2C208AF812}"/>
                </a:ext>
              </a:extLst>
            </p:cNvPr>
            <p:cNvSpPr txBox="1"/>
            <p:nvPr/>
          </p:nvSpPr>
          <p:spPr>
            <a:xfrm>
              <a:off x="7505971" y="5264121"/>
              <a:ext cx="1453118" cy="584775"/>
            </a:xfrm>
            <a:prstGeom prst="rect">
              <a:avLst/>
            </a:prstGeom>
            <a:noFill/>
          </p:spPr>
          <p:txBody>
            <a:bodyPr wrap="square" rtlCol="0">
              <a:spAutoFit/>
            </a:bodyPr>
            <a:lstStyle/>
            <a:p>
              <a:pPr algn="ctr"/>
              <a:r>
                <a:rPr lang="en-US" sz="1600" dirty="0"/>
                <a:t>AWS </a:t>
              </a:r>
              <a:br>
                <a:rPr lang="en-US" sz="1600" dirty="0"/>
              </a:br>
              <a:r>
                <a:rPr lang="en-US" sz="1600" dirty="0"/>
                <a:t>DataSync</a:t>
              </a:r>
            </a:p>
          </p:txBody>
        </p:sp>
        <p:pic>
          <p:nvPicPr>
            <p:cNvPr id="72" name="Graphic 71">
              <a:extLst>
                <a:ext uri="{FF2B5EF4-FFF2-40B4-BE49-F238E27FC236}">
                  <a16:creationId xmlns:a16="http://schemas.microsoft.com/office/drawing/2014/main" id="{E7299F02-3612-0947-B19E-D4B457E3639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989436" y="4732670"/>
              <a:ext cx="504925" cy="504925"/>
            </a:xfrm>
            <a:prstGeom prst="rect">
              <a:avLst/>
            </a:prstGeom>
          </p:spPr>
        </p:pic>
        <p:sp>
          <p:nvSpPr>
            <p:cNvPr id="73" name="TextBox 72">
              <a:extLst>
                <a:ext uri="{FF2B5EF4-FFF2-40B4-BE49-F238E27FC236}">
                  <a16:creationId xmlns:a16="http://schemas.microsoft.com/office/drawing/2014/main" id="{A91D6479-CB92-CE48-85A3-B33F53F8C1A3}"/>
                </a:ext>
              </a:extLst>
            </p:cNvPr>
            <p:cNvSpPr txBox="1"/>
            <p:nvPr/>
          </p:nvSpPr>
          <p:spPr>
            <a:xfrm>
              <a:off x="10196569" y="5265616"/>
              <a:ext cx="1379564" cy="584775"/>
            </a:xfrm>
            <a:prstGeom prst="rect">
              <a:avLst/>
            </a:prstGeom>
            <a:noFill/>
          </p:spPr>
          <p:txBody>
            <a:bodyPr wrap="square" rtlCol="0">
              <a:spAutoFit/>
            </a:bodyPr>
            <a:lstStyle/>
            <a:p>
              <a:pPr algn="ctr"/>
              <a:r>
                <a:rPr lang="en-US" sz="1600" dirty="0">
                  <a:solidFill>
                    <a:schemeClr val="accent5"/>
                  </a:solidFill>
                  <a:ea typeface="Amazon Ember" panose="020B0603020204020204" pitchFamily="34" charset="0"/>
                  <a:cs typeface="Amazon Ember" panose="020B0603020204020204" pitchFamily="34" charset="0"/>
                </a:rPr>
                <a:t>Source </a:t>
              </a:r>
            </a:p>
            <a:p>
              <a:pPr algn="ctr"/>
              <a:r>
                <a:rPr lang="en-US" sz="1600" dirty="0">
                  <a:solidFill>
                    <a:schemeClr val="accent5"/>
                  </a:solidFill>
                  <a:ea typeface="Amazon Ember" panose="020B0603020204020204" pitchFamily="34" charset="0"/>
                  <a:cs typeface="Amazon Ember" panose="020B0603020204020204" pitchFamily="34" charset="0"/>
                </a:rPr>
                <a:t>file system</a:t>
              </a:r>
              <a:endParaRPr lang="en-US" sz="1600" dirty="0"/>
            </a:p>
          </p:txBody>
        </p:sp>
        <p:cxnSp>
          <p:nvCxnSpPr>
            <p:cNvPr id="76" name="Straight Arrow Connector 75">
              <a:extLst>
                <a:ext uri="{FF2B5EF4-FFF2-40B4-BE49-F238E27FC236}">
                  <a16:creationId xmlns:a16="http://schemas.microsoft.com/office/drawing/2014/main" id="{AD4421C7-A493-1C48-B61F-CE927EB408FF}"/>
                </a:ext>
              </a:extLst>
            </p:cNvPr>
            <p:cNvCxnSpPr>
              <a:cxnSpLocks/>
            </p:cNvCxnSpPr>
            <p:nvPr/>
          </p:nvCxnSpPr>
          <p:spPr>
            <a:xfrm flipH="1">
              <a:off x="8588962" y="4975021"/>
              <a:ext cx="1699600"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2E1806C-69B8-1044-A60E-969D88BA1831}"/>
                </a:ext>
              </a:extLst>
            </p:cNvPr>
            <p:cNvSpPr txBox="1"/>
            <p:nvPr/>
          </p:nvSpPr>
          <p:spPr>
            <a:xfrm>
              <a:off x="8785104" y="5264121"/>
              <a:ext cx="1220444" cy="830997"/>
            </a:xfrm>
            <a:prstGeom prst="rect">
              <a:avLst/>
            </a:prstGeom>
            <a:noFill/>
          </p:spPr>
          <p:txBody>
            <a:bodyPr wrap="square" rtlCol="0">
              <a:spAutoFit/>
            </a:bodyPr>
            <a:lstStyle/>
            <a:p>
              <a:pPr algn="ctr"/>
              <a:r>
                <a:rPr lang="en-US" sz="1600" dirty="0"/>
                <a:t>AWS Direct </a:t>
              </a:r>
              <a:br>
                <a:rPr lang="en-US" sz="1600" dirty="0"/>
              </a:br>
              <a:r>
                <a:rPr lang="en-US" sz="1600" dirty="0"/>
                <a:t>Connect (optional)</a:t>
              </a:r>
            </a:p>
          </p:txBody>
        </p:sp>
        <p:pic>
          <p:nvPicPr>
            <p:cNvPr id="78" name="Graphic 77">
              <a:extLst>
                <a:ext uri="{FF2B5EF4-FFF2-40B4-BE49-F238E27FC236}">
                  <a16:creationId xmlns:a16="http://schemas.microsoft.com/office/drawing/2014/main" id="{C6C98454-C53E-6C4A-AD7C-DF975D4DC0C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143866" y="4717830"/>
              <a:ext cx="502920" cy="502920"/>
            </a:xfrm>
            <a:prstGeom prst="rect">
              <a:avLst/>
            </a:prstGeom>
          </p:spPr>
        </p:pic>
        <p:pic>
          <p:nvPicPr>
            <p:cNvPr id="15" name="Picture 14">
              <a:extLst>
                <a:ext uri="{FF2B5EF4-FFF2-40B4-BE49-F238E27FC236}">
                  <a16:creationId xmlns:a16="http://schemas.microsoft.com/office/drawing/2014/main" id="{BA94889B-5FBB-8347-88BC-3B182AD727AD}"/>
                </a:ext>
              </a:extLst>
            </p:cNvPr>
            <p:cNvPicPr>
              <a:picLocks noChangeAspect="1"/>
            </p:cNvPicPr>
            <p:nvPr/>
          </p:nvPicPr>
          <p:blipFill>
            <a:blip r:embed="rId28"/>
            <a:stretch>
              <a:fillRect/>
            </a:stretch>
          </p:blipFill>
          <p:spPr>
            <a:xfrm>
              <a:off x="10436642" y="4574362"/>
              <a:ext cx="838200" cy="762000"/>
            </a:xfrm>
            <a:prstGeom prst="rect">
              <a:avLst/>
            </a:prstGeom>
          </p:spPr>
        </p:pic>
        <p:sp>
          <p:nvSpPr>
            <p:cNvPr id="79" name="Rectangle 78">
              <a:extLst>
                <a:ext uri="{FF2B5EF4-FFF2-40B4-BE49-F238E27FC236}">
                  <a16:creationId xmlns:a16="http://schemas.microsoft.com/office/drawing/2014/main" id="{17BCF325-7218-1940-90D1-208064528404}"/>
                </a:ext>
              </a:extLst>
            </p:cNvPr>
            <p:cNvSpPr/>
            <p:nvPr/>
          </p:nvSpPr>
          <p:spPr>
            <a:xfrm>
              <a:off x="7792347" y="1771421"/>
              <a:ext cx="2544336" cy="186909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a:endParaRPr>
            </a:p>
          </p:txBody>
        </p:sp>
        <p:sp>
          <p:nvSpPr>
            <p:cNvPr id="80" name="Rectangle 79">
              <a:extLst>
                <a:ext uri="{FF2B5EF4-FFF2-40B4-BE49-F238E27FC236}">
                  <a16:creationId xmlns:a16="http://schemas.microsoft.com/office/drawing/2014/main" id="{3734AB01-EF1F-5644-807A-DB0BBDB9EB94}"/>
                </a:ext>
              </a:extLst>
            </p:cNvPr>
            <p:cNvSpPr/>
            <p:nvPr/>
          </p:nvSpPr>
          <p:spPr>
            <a:xfrm>
              <a:off x="647026" y="1752042"/>
              <a:ext cx="3375259" cy="188699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a:endParaRPr>
            </a:p>
          </p:txBody>
        </p:sp>
      </p:grpSp>
      <p:sp>
        <p:nvSpPr>
          <p:cNvPr id="9" name="Content Placeholder 8">
            <a:extLst>
              <a:ext uri="{FF2B5EF4-FFF2-40B4-BE49-F238E27FC236}">
                <a16:creationId xmlns:a16="http://schemas.microsoft.com/office/drawing/2014/main" id="{734027EE-6C95-F34F-A347-AEE2FF10EEA2}"/>
              </a:ext>
            </a:extLst>
          </p:cNvPr>
          <p:cNvSpPr>
            <a:spLocks noGrp="1"/>
          </p:cNvSpPr>
          <p:nvPr>
            <p:ph idx="1"/>
          </p:nvPr>
        </p:nvSpPr>
        <p:spPr>
          <a:xfrm>
            <a:off x="232285" y="3863989"/>
            <a:ext cx="3280581" cy="2435446"/>
          </a:xfrm>
        </p:spPr>
        <p:txBody>
          <a:bodyPr>
            <a:normAutofit lnSpcReduction="10000"/>
          </a:bodyPr>
          <a:lstStyle/>
          <a:p>
            <a:r>
              <a:rPr lang="en-US" sz="2400" dirty="0">
                <a:latin typeface="+mn-lt"/>
              </a:rPr>
              <a:t>Replicate EFS or FSx for Windows File Server file systems across Regions</a:t>
            </a:r>
          </a:p>
          <a:p>
            <a:r>
              <a:rPr lang="en-US" sz="2400" dirty="0">
                <a:latin typeface="+mn-lt"/>
              </a:rPr>
              <a:t>Replicate on-premises file systems to the cloud</a:t>
            </a:r>
            <a:endParaRPr lang="en-US" sz="1400" dirty="0">
              <a:latin typeface="+mn-lt"/>
            </a:endParaRPr>
          </a:p>
        </p:txBody>
      </p:sp>
      <p:sp>
        <p:nvSpPr>
          <p:cNvPr id="75" name="Rectangle 74"/>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3224447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F408-DF38-D249-A4D9-44DB5CBDE568}"/>
              </a:ext>
            </a:extLst>
          </p:cNvPr>
          <p:cNvSpPr>
            <a:spLocks noGrp="1"/>
          </p:cNvSpPr>
          <p:nvPr>
            <p:ph type="title"/>
          </p:nvPr>
        </p:nvSpPr>
        <p:spPr>
          <a:xfrm>
            <a:off x="135082" y="0"/>
            <a:ext cx="12056917" cy="914400"/>
          </a:xfrm>
          <a:solidFill>
            <a:schemeClr val="accent1">
              <a:lumMod val="20000"/>
              <a:lumOff val="80000"/>
            </a:schemeClr>
          </a:solidFill>
        </p:spPr>
        <p:txBody>
          <a:bodyPr>
            <a:normAutofit/>
          </a:bodyPr>
          <a:lstStyle/>
          <a:p>
            <a:r>
              <a:rPr lang="en-US" sz="3600" dirty="0"/>
              <a:t> </a:t>
            </a:r>
            <a:r>
              <a:rPr lang="en-US" b="1" dirty="0">
                <a:solidFill>
                  <a:schemeClr val="accent6">
                    <a:lumMod val="50000"/>
                  </a:schemeClr>
                </a:solidFill>
              </a:rPr>
              <a:t>Compute capacity should be quickly recoverable</a:t>
            </a:r>
          </a:p>
        </p:txBody>
      </p:sp>
      <p:sp>
        <p:nvSpPr>
          <p:cNvPr id="21" name="Rectangle 20">
            <a:extLst>
              <a:ext uri="{FF2B5EF4-FFF2-40B4-BE49-F238E27FC236}">
                <a16:creationId xmlns:a16="http://schemas.microsoft.com/office/drawing/2014/main" id="{516C6639-7767-FA46-8604-BA55D261C8F3}"/>
              </a:ext>
            </a:extLst>
          </p:cNvPr>
          <p:cNvSpPr/>
          <p:nvPr/>
        </p:nvSpPr>
        <p:spPr>
          <a:xfrm>
            <a:off x="1698804" y="1507756"/>
            <a:ext cx="8723863" cy="430887"/>
          </a:xfrm>
          <a:prstGeom prst="rect">
            <a:avLst/>
          </a:prstGeom>
        </p:spPr>
        <p:txBody>
          <a:bodyPr wrap="none">
            <a:spAutoFit/>
          </a:bodyPr>
          <a:lstStyle/>
          <a:p>
            <a:pPr>
              <a:spcAft>
                <a:spcPts val="1800"/>
              </a:spcAft>
            </a:pPr>
            <a:r>
              <a:rPr lang="en-US" sz="2200" dirty="0">
                <a:solidFill>
                  <a:schemeClr val="accent5"/>
                </a:solidFill>
                <a:latin typeface="Amazon Ember" panose="02000000000000000000" pitchFamily="2" charset="0"/>
                <a:ea typeface="Amazon Ember" panose="02000000000000000000" pitchFamily="2" charset="0"/>
                <a:cs typeface="Amazon Ember" panose="020B0603020204020204" pitchFamily="34" charset="0"/>
              </a:rPr>
              <a:t>Obtain and boot new server instances or containers within minutes.</a:t>
            </a:r>
          </a:p>
        </p:txBody>
      </p:sp>
      <p:grpSp>
        <p:nvGrpSpPr>
          <p:cNvPr id="10" name="Group 9" descr="Custom AMIs are used to launch instances into an EC2 Auto Scaling group.">
            <a:extLst>
              <a:ext uri="{FF2B5EF4-FFF2-40B4-BE49-F238E27FC236}">
                <a16:creationId xmlns:a16="http://schemas.microsoft.com/office/drawing/2014/main" id="{2AA8416E-A4E6-0340-8C62-A752A10F710A}"/>
              </a:ext>
            </a:extLst>
          </p:cNvPr>
          <p:cNvGrpSpPr/>
          <p:nvPr/>
        </p:nvGrpSpPr>
        <p:grpSpPr>
          <a:xfrm>
            <a:off x="224590" y="2129228"/>
            <a:ext cx="5643775" cy="3989374"/>
            <a:chOff x="224590" y="2129228"/>
            <a:chExt cx="5643775" cy="3989374"/>
          </a:xfrm>
        </p:grpSpPr>
        <p:grpSp>
          <p:nvGrpSpPr>
            <p:cNvPr id="8" name="Group 7">
              <a:extLst>
                <a:ext uri="{FF2B5EF4-FFF2-40B4-BE49-F238E27FC236}">
                  <a16:creationId xmlns:a16="http://schemas.microsoft.com/office/drawing/2014/main" id="{87155BC1-71B4-CE43-B9E1-7133D0D85DC9}"/>
                </a:ext>
              </a:extLst>
            </p:cNvPr>
            <p:cNvGrpSpPr/>
            <p:nvPr/>
          </p:nvGrpSpPr>
          <p:grpSpPr>
            <a:xfrm>
              <a:off x="1698803" y="2129228"/>
              <a:ext cx="4169562" cy="3989374"/>
              <a:chOff x="1698803" y="2129228"/>
              <a:chExt cx="4169562" cy="3989374"/>
            </a:xfrm>
          </p:grpSpPr>
          <p:grpSp>
            <p:nvGrpSpPr>
              <p:cNvPr id="22" name="Group 21">
                <a:extLst>
                  <a:ext uri="{FF2B5EF4-FFF2-40B4-BE49-F238E27FC236}">
                    <a16:creationId xmlns:a16="http://schemas.microsoft.com/office/drawing/2014/main" id="{41E33F31-C374-914D-8000-640103D0E6CF}"/>
                  </a:ext>
                </a:extLst>
              </p:cNvPr>
              <p:cNvGrpSpPr/>
              <p:nvPr/>
            </p:nvGrpSpPr>
            <p:grpSpPr>
              <a:xfrm>
                <a:off x="1698803" y="2840428"/>
                <a:ext cx="3816261" cy="3278174"/>
                <a:chOff x="871485" y="2222825"/>
                <a:chExt cx="3816261" cy="3278174"/>
              </a:xfrm>
            </p:grpSpPr>
            <p:cxnSp>
              <p:nvCxnSpPr>
                <p:cNvPr id="6" name="Straight Connector 5">
                  <a:extLst>
                    <a:ext uri="{FF2B5EF4-FFF2-40B4-BE49-F238E27FC236}">
                      <a16:creationId xmlns:a16="http://schemas.microsoft.com/office/drawing/2014/main" id="{A8F1CA54-0E57-2D44-BCF6-B28DA6A918F5}"/>
                    </a:ext>
                  </a:extLst>
                </p:cNvPr>
                <p:cNvCxnSpPr>
                  <a:cxnSpLocks/>
                  <a:stCxn id="39" idx="2"/>
                  <a:endCxn id="38" idx="0"/>
                </p:cNvCxnSpPr>
                <p:nvPr/>
              </p:nvCxnSpPr>
              <p:spPr>
                <a:xfrm>
                  <a:off x="3140177" y="2222825"/>
                  <a:ext cx="20657" cy="18318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EFAC60A-B8DA-E242-BFAF-FCC5278B8267}"/>
                    </a:ext>
                  </a:extLst>
                </p:cNvPr>
                <p:cNvSpPr txBox="1"/>
                <p:nvPr/>
              </p:nvSpPr>
              <p:spPr>
                <a:xfrm>
                  <a:off x="871485" y="2998336"/>
                  <a:ext cx="2189591" cy="923330"/>
                </a:xfrm>
                <a:prstGeom prst="rect">
                  <a:avLst/>
                </a:prstGeom>
                <a:noFill/>
              </p:spPr>
              <p:txBody>
                <a:bodyPr wrap="square" rtlCol="0">
                  <a:spAutoFit/>
                </a:bodyPr>
                <a:lstStyle/>
                <a:p>
                  <a:pPr algn="r"/>
                  <a:r>
                    <a:rPr lang="en-US" dirty="0">
                      <a:ea typeface="Amazon Ember Light" panose="020B0403020204020204" pitchFamily="34" charset="0"/>
                      <a:cs typeface="Amazon Ember Light" panose="020B0403020204020204" pitchFamily="34" charset="0"/>
                    </a:rPr>
                    <a:t>Custom </a:t>
                  </a:r>
                  <a:r>
                    <a:rPr lang="en-US" dirty="0"/>
                    <a:t>Amazon Machine Images (</a:t>
                  </a:r>
                  <a:r>
                    <a:rPr lang="en-US" dirty="0">
                      <a:ea typeface="Amazon Ember Light" panose="020B0403020204020204" pitchFamily="34" charset="0"/>
                      <a:cs typeface="Amazon Ember Light" panose="020B0403020204020204" pitchFamily="34" charset="0"/>
                    </a:rPr>
                    <a:t>AMIs)</a:t>
                  </a:r>
                </a:p>
              </p:txBody>
            </p:sp>
            <p:sp>
              <p:nvSpPr>
                <p:cNvPr id="23" name="Rounded Rectangle 22">
                  <a:extLst>
                    <a:ext uri="{FF2B5EF4-FFF2-40B4-BE49-F238E27FC236}">
                      <a16:creationId xmlns:a16="http://schemas.microsoft.com/office/drawing/2014/main" id="{1C540206-31E7-CF49-BC55-3D3439C54BFD}"/>
                    </a:ext>
                  </a:extLst>
                </p:cNvPr>
                <p:cNvSpPr/>
                <p:nvPr/>
              </p:nvSpPr>
              <p:spPr>
                <a:xfrm>
                  <a:off x="1592609" y="4609925"/>
                  <a:ext cx="3095137" cy="891074"/>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cs typeface="Helvetica Neue"/>
                  </a:endParaRPr>
                </a:p>
              </p:txBody>
            </p:sp>
          </p:grpSp>
          <p:pic>
            <p:nvPicPr>
              <p:cNvPr id="28" name="Graphic 27">
                <a:extLst>
                  <a:ext uri="{FF2B5EF4-FFF2-40B4-BE49-F238E27FC236}">
                    <a16:creationId xmlns:a16="http://schemas.microsoft.com/office/drawing/2014/main" id="{788E8225-41F7-F646-8083-B7DE8F3CA1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20086" y="3777573"/>
                <a:ext cx="660527" cy="660527"/>
              </a:xfrm>
              <a:prstGeom prst="rect">
                <a:avLst/>
              </a:prstGeom>
            </p:spPr>
          </p:pic>
          <p:pic>
            <p:nvPicPr>
              <p:cNvPr id="35" name="Graphic 34">
                <a:extLst>
                  <a:ext uri="{FF2B5EF4-FFF2-40B4-BE49-F238E27FC236}">
                    <a16:creationId xmlns:a16="http://schemas.microsoft.com/office/drawing/2014/main" id="{C0767E4C-C267-A847-A625-1C62FC496E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87716" y="5487116"/>
                <a:ext cx="469900" cy="469900"/>
              </a:xfrm>
              <a:prstGeom prst="rect">
                <a:avLst/>
              </a:prstGeom>
            </p:spPr>
          </p:pic>
          <p:pic>
            <p:nvPicPr>
              <p:cNvPr id="36" name="Graphic 35">
                <a:extLst>
                  <a:ext uri="{FF2B5EF4-FFF2-40B4-BE49-F238E27FC236}">
                    <a16:creationId xmlns:a16="http://schemas.microsoft.com/office/drawing/2014/main" id="{836BF740-CA4E-BB4A-A8A8-66837F12F8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32545" y="5496799"/>
                <a:ext cx="469900" cy="469900"/>
              </a:xfrm>
              <a:prstGeom prst="rect">
                <a:avLst/>
              </a:prstGeom>
            </p:spPr>
          </p:pic>
          <p:pic>
            <p:nvPicPr>
              <p:cNvPr id="37" name="Graphic 36">
                <a:extLst>
                  <a:ext uri="{FF2B5EF4-FFF2-40B4-BE49-F238E27FC236}">
                    <a16:creationId xmlns:a16="http://schemas.microsoft.com/office/drawing/2014/main" id="{C09F1E3C-4BD3-6941-9C82-8FAD3D9E41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14815" y="5487116"/>
                <a:ext cx="469900" cy="469900"/>
              </a:xfrm>
              <a:prstGeom prst="rect">
                <a:avLst/>
              </a:prstGeom>
            </p:spPr>
          </p:pic>
          <p:pic>
            <p:nvPicPr>
              <p:cNvPr id="38" name="Graphic 37">
                <a:extLst>
                  <a:ext uri="{FF2B5EF4-FFF2-40B4-BE49-F238E27FC236}">
                    <a16:creationId xmlns:a16="http://schemas.microsoft.com/office/drawing/2014/main" id="{6CB72A17-F685-7547-A17D-6D92E42BE8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93049" y="4672238"/>
                <a:ext cx="790206" cy="790206"/>
              </a:xfrm>
              <a:prstGeom prst="rect">
                <a:avLst/>
              </a:prstGeom>
            </p:spPr>
          </p:pic>
          <p:pic>
            <p:nvPicPr>
              <p:cNvPr id="39" name="Graphic 38">
                <a:extLst>
                  <a:ext uri="{FF2B5EF4-FFF2-40B4-BE49-F238E27FC236}">
                    <a16:creationId xmlns:a16="http://schemas.microsoft.com/office/drawing/2014/main" id="{748CA069-0E5B-6741-BD18-B3ADDD4A02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11895" y="2129228"/>
                <a:ext cx="711200" cy="711200"/>
              </a:xfrm>
              <a:prstGeom prst="rect">
                <a:avLst/>
              </a:prstGeom>
            </p:spPr>
          </p:pic>
          <p:sp>
            <p:nvSpPr>
              <p:cNvPr id="41" name="TextBox 40">
                <a:extLst>
                  <a:ext uri="{FF2B5EF4-FFF2-40B4-BE49-F238E27FC236}">
                    <a16:creationId xmlns:a16="http://schemas.microsoft.com/office/drawing/2014/main" id="{A327B6D6-6821-5247-88E3-FBBCF50050ED}"/>
                  </a:ext>
                </a:extLst>
              </p:cNvPr>
              <p:cNvSpPr txBox="1"/>
              <p:nvPr/>
            </p:nvSpPr>
            <p:spPr>
              <a:xfrm>
                <a:off x="4292137" y="2168260"/>
                <a:ext cx="1576228"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Amazon EC2</a:t>
                </a:r>
              </a:p>
            </p:txBody>
          </p:sp>
        </p:grpSp>
        <p:sp>
          <p:nvSpPr>
            <p:cNvPr id="49" name="TextBox 48">
              <a:extLst>
                <a:ext uri="{FF2B5EF4-FFF2-40B4-BE49-F238E27FC236}">
                  <a16:creationId xmlns:a16="http://schemas.microsoft.com/office/drawing/2014/main" id="{8575609E-FD84-0D43-A151-30C59586A8CE}"/>
                </a:ext>
              </a:extLst>
            </p:cNvPr>
            <p:cNvSpPr txBox="1"/>
            <p:nvPr/>
          </p:nvSpPr>
          <p:spPr>
            <a:xfrm>
              <a:off x="224590" y="4815311"/>
              <a:ext cx="3437044" cy="369332"/>
            </a:xfrm>
            <a:prstGeom prst="rect">
              <a:avLst/>
            </a:prstGeom>
            <a:noFill/>
          </p:spPr>
          <p:txBody>
            <a:bodyPr wrap="square" rtlCol="0">
              <a:spAutoFit/>
            </a:bodyPr>
            <a:lstStyle/>
            <a:p>
              <a:pPr algn="r"/>
              <a:r>
                <a:rPr lang="en-US" dirty="0">
                  <a:ea typeface="Amazon Ember Light" panose="020B0403020204020204" pitchFamily="34" charset="0"/>
                  <a:cs typeface="Amazon Ember Light" panose="020B0403020204020204" pitchFamily="34" charset="0"/>
                </a:rPr>
                <a:t>EC2 Auto Scaling group</a:t>
              </a:r>
            </a:p>
          </p:txBody>
        </p:sp>
      </p:grpSp>
      <p:grpSp>
        <p:nvGrpSpPr>
          <p:cNvPr id="9" name="Group 8" descr="Custom container images are used to launch containers into an ECS cluster.">
            <a:extLst>
              <a:ext uri="{FF2B5EF4-FFF2-40B4-BE49-F238E27FC236}">
                <a16:creationId xmlns:a16="http://schemas.microsoft.com/office/drawing/2014/main" id="{BD885711-7AC8-3942-9935-4CE8A42A12F3}"/>
              </a:ext>
            </a:extLst>
          </p:cNvPr>
          <p:cNvGrpSpPr/>
          <p:nvPr/>
        </p:nvGrpSpPr>
        <p:grpSpPr>
          <a:xfrm>
            <a:off x="6635697" y="2146255"/>
            <a:ext cx="4356788" cy="4044119"/>
            <a:chOff x="6635697" y="2146255"/>
            <a:chExt cx="4356788" cy="4044119"/>
          </a:xfrm>
        </p:grpSpPr>
        <p:grpSp>
          <p:nvGrpSpPr>
            <p:cNvPr id="30" name="Group 29">
              <a:extLst>
                <a:ext uri="{FF2B5EF4-FFF2-40B4-BE49-F238E27FC236}">
                  <a16:creationId xmlns:a16="http://schemas.microsoft.com/office/drawing/2014/main" id="{27607139-51FD-0246-B307-46AC5BD4BD3D}"/>
                </a:ext>
              </a:extLst>
            </p:cNvPr>
            <p:cNvGrpSpPr/>
            <p:nvPr/>
          </p:nvGrpSpPr>
          <p:grpSpPr>
            <a:xfrm>
              <a:off x="6635697" y="2708476"/>
              <a:ext cx="2193765" cy="3481898"/>
              <a:chOff x="8109344" y="2708476"/>
              <a:chExt cx="2193765" cy="3481898"/>
            </a:xfrm>
          </p:grpSpPr>
          <p:cxnSp>
            <p:nvCxnSpPr>
              <p:cNvPr id="34" name="Straight Connector 33">
                <a:extLst>
                  <a:ext uri="{FF2B5EF4-FFF2-40B4-BE49-F238E27FC236}">
                    <a16:creationId xmlns:a16="http://schemas.microsoft.com/office/drawing/2014/main" id="{CF7BF936-C38A-B944-92FD-6CE18238E69D}"/>
                  </a:ext>
                </a:extLst>
              </p:cNvPr>
              <p:cNvCxnSpPr>
                <a:cxnSpLocks/>
              </p:cNvCxnSpPr>
              <p:nvPr/>
            </p:nvCxnSpPr>
            <p:spPr>
              <a:xfrm>
                <a:off x="9452714" y="2708476"/>
                <a:ext cx="0" cy="214797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1A0875E2-2D1B-B142-BF3D-9F4F9EAE02F9}"/>
                  </a:ext>
                </a:extLst>
              </p:cNvPr>
              <p:cNvSpPr/>
              <p:nvPr/>
            </p:nvSpPr>
            <p:spPr>
              <a:xfrm>
                <a:off x="8660253" y="4856449"/>
                <a:ext cx="1642856" cy="1333925"/>
              </a:xfrm>
              <a:prstGeom prst="round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19F756AA-C2A1-6540-BD87-0EC4EBD8A99A}"/>
                  </a:ext>
                </a:extLst>
              </p:cNvPr>
              <p:cNvSpPr txBox="1"/>
              <p:nvPr/>
            </p:nvSpPr>
            <p:spPr>
              <a:xfrm>
                <a:off x="8109344" y="3615939"/>
                <a:ext cx="1343370" cy="923330"/>
              </a:xfrm>
              <a:prstGeom prst="rect">
                <a:avLst/>
              </a:prstGeom>
              <a:noFill/>
            </p:spPr>
            <p:txBody>
              <a:bodyPr wrap="square" rtlCol="0">
                <a:spAutoFit/>
              </a:bodyPr>
              <a:lstStyle/>
              <a:p>
                <a:pPr algn="r"/>
                <a:r>
                  <a:rPr lang="en-US" dirty="0">
                    <a:ea typeface="Amazon Ember Light" panose="020B0403020204020204" pitchFamily="34" charset="0"/>
                    <a:cs typeface="Amazon Ember Light" panose="020B0403020204020204" pitchFamily="34" charset="0"/>
                  </a:rPr>
                  <a:t>Custom container images</a:t>
                </a:r>
              </a:p>
            </p:txBody>
          </p:sp>
        </p:grpSp>
        <p:pic>
          <p:nvPicPr>
            <p:cNvPr id="40" name="Graphic 39">
              <a:extLst>
                <a:ext uri="{FF2B5EF4-FFF2-40B4-BE49-F238E27FC236}">
                  <a16:creationId xmlns:a16="http://schemas.microsoft.com/office/drawing/2014/main" id="{EC8BA994-99DD-1C44-BCDD-18D385A5E5B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23467" y="2146255"/>
              <a:ext cx="711200" cy="711200"/>
            </a:xfrm>
            <a:prstGeom prst="rect">
              <a:avLst/>
            </a:prstGeom>
          </p:spPr>
        </p:pic>
        <p:sp>
          <p:nvSpPr>
            <p:cNvPr id="42" name="TextBox 41">
              <a:extLst>
                <a:ext uri="{FF2B5EF4-FFF2-40B4-BE49-F238E27FC236}">
                  <a16:creationId xmlns:a16="http://schemas.microsoft.com/office/drawing/2014/main" id="{B0DA08A9-29EC-C547-B7A3-22672E3D1527}"/>
                </a:ext>
              </a:extLst>
            </p:cNvPr>
            <p:cNvSpPr txBox="1"/>
            <p:nvPr/>
          </p:nvSpPr>
          <p:spPr>
            <a:xfrm>
              <a:off x="8314010" y="2160521"/>
              <a:ext cx="2342863" cy="923330"/>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Amazon Elastic Container Service (Amazon ECS)</a:t>
              </a:r>
            </a:p>
          </p:txBody>
        </p:sp>
        <p:pic>
          <p:nvPicPr>
            <p:cNvPr id="43" name="Graphic 42">
              <a:extLst>
                <a:ext uri="{FF2B5EF4-FFF2-40B4-BE49-F238E27FC236}">
                  <a16:creationId xmlns:a16="http://schemas.microsoft.com/office/drawing/2014/main" id="{1AF01625-80F4-B845-ABB2-46EE776A85C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41474" y="3777572"/>
              <a:ext cx="630053" cy="630053"/>
            </a:xfrm>
            <a:prstGeom prst="rect">
              <a:avLst/>
            </a:prstGeom>
          </p:spPr>
        </p:pic>
        <p:pic>
          <p:nvPicPr>
            <p:cNvPr id="44" name="Graphic 43">
              <a:extLst>
                <a:ext uri="{FF2B5EF4-FFF2-40B4-BE49-F238E27FC236}">
                  <a16:creationId xmlns:a16="http://schemas.microsoft.com/office/drawing/2014/main" id="{25CC3736-4468-A140-A238-95565C28E62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412944" y="5041647"/>
              <a:ext cx="548640" cy="548640"/>
            </a:xfrm>
            <a:prstGeom prst="rect">
              <a:avLst/>
            </a:prstGeom>
          </p:spPr>
        </p:pic>
        <p:pic>
          <p:nvPicPr>
            <p:cNvPr id="45" name="Graphic 44">
              <a:extLst>
                <a:ext uri="{FF2B5EF4-FFF2-40B4-BE49-F238E27FC236}">
                  <a16:creationId xmlns:a16="http://schemas.microsoft.com/office/drawing/2014/main" id="{479F6A24-D8E2-C14B-A7A3-216A1F09DA8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41474" y="5041647"/>
              <a:ext cx="548640" cy="548640"/>
            </a:xfrm>
            <a:prstGeom prst="rect">
              <a:avLst/>
            </a:prstGeom>
          </p:spPr>
        </p:pic>
        <p:pic>
          <p:nvPicPr>
            <p:cNvPr id="46" name="Graphic 45">
              <a:extLst>
                <a:ext uri="{FF2B5EF4-FFF2-40B4-BE49-F238E27FC236}">
                  <a16:creationId xmlns:a16="http://schemas.microsoft.com/office/drawing/2014/main" id="{CA3A2570-6EC2-B845-960A-F058CF5B6DB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412944" y="5599690"/>
              <a:ext cx="548640" cy="548640"/>
            </a:xfrm>
            <a:prstGeom prst="rect">
              <a:avLst/>
            </a:prstGeom>
          </p:spPr>
        </p:pic>
        <p:pic>
          <p:nvPicPr>
            <p:cNvPr id="47" name="Graphic 46">
              <a:extLst>
                <a:ext uri="{FF2B5EF4-FFF2-40B4-BE49-F238E27FC236}">
                  <a16:creationId xmlns:a16="http://schemas.microsoft.com/office/drawing/2014/main" id="{A8D0D937-58E2-804F-925C-1515111A7B6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141474" y="5599690"/>
              <a:ext cx="548640" cy="548640"/>
            </a:xfrm>
            <a:prstGeom prst="rect">
              <a:avLst/>
            </a:prstGeom>
          </p:spPr>
        </p:pic>
        <p:sp>
          <p:nvSpPr>
            <p:cNvPr id="50" name="TextBox 49">
              <a:extLst>
                <a:ext uri="{FF2B5EF4-FFF2-40B4-BE49-F238E27FC236}">
                  <a16:creationId xmlns:a16="http://schemas.microsoft.com/office/drawing/2014/main" id="{10E68CCA-B879-F043-9E56-926BDCE4B9D0}"/>
                </a:ext>
              </a:extLst>
            </p:cNvPr>
            <p:cNvSpPr txBox="1"/>
            <p:nvPr/>
          </p:nvSpPr>
          <p:spPr>
            <a:xfrm>
              <a:off x="8870004" y="5252373"/>
              <a:ext cx="2122481" cy="646331"/>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ECS cluster running containers</a:t>
              </a:r>
            </a:p>
          </p:txBody>
        </p:sp>
      </p:grpSp>
      <p:sp>
        <p:nvSpPr>
          <p:cNvPr id="48" name="Rectangle 47"/>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449006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F408-DF38-D249-A4D9-44DB5CBDE568}"/>
              </a:ext>
            </a:extLst>
          </p:cNvPr>
          <p:cNvSpPr>
            <a:spLocks noGrp="1"/>
          </p:cNvSpPr>
          <p:nvPr>
            <p:ph type="title"/>
          </p:nvPr>
        </p:nvSpPr>
        <p:spPr>
          <a:xfrm>
            <a:off x="135082" y="1"/>
            <a:ext cx="12056917" cy="914400"/>
          </a:xfrm>
          <a:solidFill>
            <a:schemeClr val="accent1">
              <a:lumMod val="20000"/>
              <a:lumOff val="80000"/>
            </a:schemeClr>
          </a:solidFill>
        </p:spPr>
        <p:txBody>
          <a:bodyPr/>
          <a:lstStyle/>
          <a:p>
            <a:r>
              <a:rPr lang="en-US" sz="3600" dirty="0"/>
              <a:t> </a:t>
            </a:r>
            <a:r>
              <a:rPr lang="en-US" b="1" dirty="0">
                <a:solidFill>
                  <a:schemeClr val="accent6">
                    <a:lumMod val="50000"/>
                  </a:schemeClr>
                </a:solidFill>
              </a:rPr>
              <a:t>Strategies for compute disaster recovery</a:t>
            </a:r>
          </a:p>
        </p:txBody>
      </p:sp>
      <p:sp>
        <p:nvSpPr>
          <p:cNvPr id="25" name="Rectangle 24"/>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Content Placeholder 2">
            <a:extLst>
              <a:ext uri="{FF2B5EF4-FFF2-40B4-BE49-F238E27FC236}">
                <a16:creationId xmlns:a16="http://schemas.microsoft.com/office/drawing/2014/main" id="{F572E158-487F-8347-ADE2-4876A129FE7A}"/>
              </a:ext>
            </a:extLst>
          </p:cNvPr>
          <p:cNvSpPr>
            <a:spLocks noGrp="1"/>
          </p:cNvSpPr>
          <p:nvPr>
            <p:ph idx="1"/>
          </p:nvPr>
        </p:nvSpPr>
        <p:spPr>
          <a:xfrm>
            <a:off x="419100" y="1528175"/>
            <a:ext cx="5504688" cy="4648788"/>
          </a:xfrm>
        </p:spPr>
        <p:txBody>
          <a:bodyPr/>
          <a:lstStyle/>
          <a:p>
            <a:r>
              <a:rPr lang="en-US" sz="2000" dirty="0"/>
              <a:t>Use the Amazon EC2 </a:t>
            </a:r>
            <a:r>
              <a:rPr lang="en-US" sz="2000" dirty="0">
                <a:solidFill>
                  <a:schemeClr val="accent5"/>
                </a:solidFill>
                <a:latin typeface="Amazon Ember" panose="02000000000000000000" pitchFamily="2" charset="0"/>
                <a:ea typeface="Amazon Ember" panose="02000000000000000000" pitchFamily="2" charset="0"/>
              </a:rPr>
              <a:t>snapshot</a:t>
            </a:r>
            <a:r>
              <a:rPr lang="en-US" sz="2000" dirty="0"/>
              <a:t> capability for backups </a:t>
            </a:r>
          </a:p>
          <a:p>
            <a:pPr lvl="1"/>
            <a:r>
              <a:rPr lang="en-US" sz="1800" dirty="0"/>
              <a:t>Snapshots can be performed manually, or scheduled (for example, by using AWS Lambda)</a:t>
            </a:r>
            <a:endParaRPr lang="en-US" sz="1400" dirty="0"/>
          </a:p>
          <a:p>
            <a:r>
              <a:rPr lang="en-US" sz="2000" dirty="0"/>
              <a:t>Use system or instance level system backups infrequently and as a last resort</a:t>
            </a:r>
          </a:p>
          <a:p>
            <a:pPr lvl="1"/>
            <a:r>
              <a:rPr lang="en-US" sz="1800" dirty="0"/>
              <a:t>Drives up the cost of storage that is used quickly</a:t>
            </a:r>
          </a:p>
          <a:p>
            <a:pPr lvl="1">
              <a:buClr>
                <a:schemeClr val="tx1"/>
              </a:buClr>
            </a:pPr>
            <a:r>
              <a:rPr lang="en-US" sz="1800" dirty="0">
                <a:solidFill>
                  <a:schemeClr val="accent6"/>
                </a:solidFill>
                <a:latin typeface="Amazon Ember" panose="02000000000000000000" pitchFamily="2" charset="0"/>
                <a:ea typeface="Amazon Ember" panose="02000000000000000000" pitchFamily="2" charset="0"/>
              </a:rPr>
              <a:t>Prefer automated rebuild </a:t>
            </a:r>
            <a:r>
              <a:rPr lang="en-US" sz="1800" dirty="0"/>
              <a:t>from configuration or code repositories instead</a:t>
            </a:r>
            <a:endParaRPr lang="en-US" sz="1400" dirty="0"/>
          </a:p>
          <a:p>
            <a:r>
              <a:rPr lang="en-US" sz="2000" dirty="0"/>
              <a:t>Cross-region AMI copies </a:t>
            </a:r>
          </a:p>
          <a:p>
            <a:r>
              <a:rPr lang="en-US" sz="2000" dirty="0"/>
              <a:t>Cross-region snapshot copies</a:t>
            </a:r>
          </a:p>
          <a:p>
            <a:r>
              <a:rPr lang="en-US" sz="2000" dirty="0"/>
              <a:t>Consider </a:t>
            </a:r>
            <a:r>
              <a:rPr lang="en-US" sz="2000" dirty="0">
                <a:solidFill>
                  <a:schemeClr val="accent5"/>
                </a:solidFill>
                <a:latin typeface="Amazon Ember" panose="02000000000000000000" pitchFamily="2" charset="0"/>
                <a:ea typeface="Amazon Ember" panose="02000000000000000000" pitchFamily="2" charset="0"/>
              </a:rPr>
              <a:t>transient</a:t>
            </a:r>
            <a:r>
              <a:rPr lang="en-US" sz="2000" dirty="0"/>
              <a:t> compute architectures</a:t>
            </a:r>
          </a:p>
          <a:p>
            <a:pPr lvl="1"/>
            <a:r>
              <a:rPr lang="en-US" sz="1800" dirty="0"/>
              <a:t>Store essential data off of the instance</a:t>
            </a:r>
          </a:p>
          <a:p>
            <a:endParaRPr lang="en-US" sz="2000" dirty="0"/>
          </a:p>
          <a:p>
            <a:endParaRPr lang="en-US" sz="2000" dirty="0"/>
          </a:p>
          <a:p>
            <a:endParaRPr lang="en-US" sz="2000" dirty="0"/>
          </a:p>
        </p:txBody>
      </p:sp>
      <p:grpSp>
        <p:nvGrpSpPr>
          <p:cNvPr id="27" name="Group 26" descr="A transient compute example is shown. The five steps pictured are described in detail in the notes below this slide.">
            <a:extLst>
              <a:ext uri="{FF2B5EF4-FFF2-40B4-BE49-F238E27FC236}">
                <a16:creationId xmlns:a16="http://schemas.microsoft.com/office/drawing/2014/main" id="{78B06712-DEBA-4437-B82D-BEF1B40A59FA}"/>
              </a:ext>
            </a:extLst>
          </p:cNvPr>
          <p:cNvGrpSpPr/>
          <p:nvPr/>
        </p:nvGrpSpPr>
        <p:grpSpPr>
          <a:xfrm>
            <a:off x="7165537" y="2057250"/>
            <a:ext cx="4510582" cy="3956529"/>
            <a:chOff x="7645984" y="2057250"/>
            <a:chExt cx="4510582" cy="3956529"/>
          </a:xfrm>
        </p:grpSpPr>
        <p:cxnSp>
          <p:nvCxnSpPr>
            <p:cNvPr id="28" name="Straight Arrow Connector 27">
              <a:extLst>
                <a:ext uri="{FF2B5EF4-FFF2-40B4-BE49-F238E27FC236}">
                  <a16:creationId xmlns:a16="http://schemas.microsoft.com/office/drawing/2014/main" id="{E435834D-4756-EA4C-836A-57FAD110D0FB}"/>
                </a:ext>
              </a:extLst>
            </p:cNvPr>
            <p:cNvCxnSpPr>
              <a:cxnSpLocks/>
            </p:cNvCxnSpPr>
            <p:nvPr/>
          </p:nvCxnSpPr>
          <p:spPr>
            <a:xfrm>
              <a:off x="8328887" y="5644447"/>
              <a:ext cx="3580891"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0A8AA7C-0C93-9B4C-A89A-E099FB492014}"/>
                </a:ext>
              </a:extLst>
            </p:cNvPr>
            <p:cNvSpPr txBox="1"/>
            <p:nvPr/>
          </p:nvSpPr>
          <p:spPr>
            <a:xfrm>
              <a:off x="9759778" y="5644447"/>
              <a:ext cx="686406" cy="369332"/>
            </a:xfrm>
            <a:prstGeom prst="rect">
              <a:avLst/>
            </a:prstGeom>
            <a:noFill/>
          </p:spPr>
          <p:txBody>
            <a:bodyPr wrap="none" rtlCol="0">
              <a:spAutoFit/>
            </a:bodyPr>
            <a:lstStyle/>
            <a:p>
              <a:r>
                <a:rPr lang="en-US" dirty="0">
                  <a:solidFill>
                    <a:schemeClr val="accent6"/>
                  </a:solidFill>
                  <a:ea typeface="Amazon Ember Light" panose="020B0403020204020204" pitchFamily="34" charset="0"/>
                  <a:cs typeface="Amazon Ember Light" panose="020B0403020204020204" pitchFamily="34" charset="0"/>
                </a:rPr>
                <a:t>Time</a:t>
              </a:r>
            </a:p>
          </p:txBody>
        </p:sp>
        <p:pic>
          <p:nvPicPr>
            <p:cNvPr id="33" name="Graphic 8">
              <a:extLst>
                <a:ext uri="{FF2B5EF4-FFF2-40B4-BE49-F238E27FC236}">
                  <a16:creationId xmlns:a16="http://schemas.microsoft.com/office/drawing/2014/main" id="{41B225AC-B541-184B-B277-C22D409680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28887" y="3288417"/>
              <a:ext cx="469900" cy="469900"/>
            </a:xfrm>
            <a:prstGeom prst="rect">
              <a:avLst/>
            </a:prstGeom>
          </p:spPr>
        </p:pic>
        <p:sp>
          <p:nvSpPr>
            <p:cNvPr id="34" name="TextBox 33">
              <a:extLst>
                <a:ext uri="{FF2B5EF4-FFF2-40B4-BE49-F238E27FC236}">
                  <a16:creationId xmlns:a16="http://schemas.microsoft.com/office/drawing/2014/main" id="{A58C27F6-30CD-834A-9948-5027B1329BB2}"/>
                </a:ext>
              </a:extLst>
            </p:cNvPr>
            <p:cNvSpPr txBox="1"/>
            <p:nvPr/>
          </p:nvSpPr>
          <p:spPr>
            <a:xfrm>
              <a:off x="8216645" y="2947046"/>
              <a:ext cx="682059" cy="338554"/>
            </a:xfrm>
            <a:prstGeom prst="rect">
              <a:avLst/>
            </a:prstGeom>
            <a:noFill/>
          </p:spPr>
          <p:txBody>
            <a:bodyPr wrap="square" rtlCol="0">
              <a:spAutoFit/>
            </a:bodyPr>
            <a:lstStyle/>
            <a:p>
              <a:pPr algn="ctr"/>
              <a:r>
                <a:rPr lang="en-US" sz="1600" dirty="0"/>
                <a:t>AMI</a:t>
              </a:r>
            </a:p>
          </p:txBody>
        </p:sp>
        <p:pic>
          <p:nvPicPr>
            <p:cNvPr id="35" name="Graphic 10">
              <a:extLst>
                <a:ext uri="{FF2B5EF4-FFF2-40B4-BE49-F238E27FC236}">
                  <a16:creationId xmlns:a16="http://schemas.microsoft.com/office/drawing/2014/main" id="{FC085289-5B98-3545-9E4E-9B19D4BA5E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97899" y="4570067"/>
              <a:ext cx="469900" cy="469900"/>
            </a:xfrm>
            <a:prstGeom prst="rect">
              <a:avLst/>
            </a:prstGeom>
          </p:spPr>
        </p:pic>
        <p:sp>
          <p:nvSpPr>
            <p:cNvPr id="36" name="TextBox 35">
              <a:extLst>
                <a:ext uri="{FF2B5EF4-FFF2-40B4-BE49-F238E27FC236}">
                  <a16:creationId xmlns:a16="http://schemas.microsoft.com/office/drawing/2014/main" id="{7B11E032-E8A6-404C-A856-05BCD2A8AE58}"/>
                </a:ext>
              </a:extLst>
            </p:cNvPr>
            <p:cNvSpPr txBox="1"/>
            <p:nvPr/>
          </p:nvSpPr>
          <p:spPr>
            <a:xfrm>
              <a:off x="8072422" y="5008923"/>
              <a:ext cx="1513305" cy="584775"/>
            </a:xfrm>
            <a:prstGeom prst="rect">
              <a:avLst/>
            </a:prstGeom>
            <a:noFill/>
          </p:spPr>
          <p:txBody>
            <a:bodyPr wrap="square" rtlCol="0">
              <a:spAutoFit/>
            </a:bodyPr>
            <a:lstStyle/>
            <a:p>
              <a:pPr algn="ctr"/>
              <a:r>
                <a:rPr lang="en-US" sz="1600" dirty="0"/>
                <a:t>Created Instance</a:t>
              </a:r>
            </a:p>
          </p:txBody>
        </p:sp>
        <p:cxnSp>
          <p:nvCxnSpPr>
            <p:cNvPr id="37" name="Straight Arrow Connector 13">
              <a:extLst>
                <a:ext uri="{FF2B5EF4-FFF2-40B4-BE49-F238E27FC236}">
                  <a16:creationId xmlns:a16="http://schemas.microsoft.com/office/drawing/2014/main" id="{509843A7-7ADF-5249-9E8F-6711900A728F}"/>
                </a:ext>
              </a:extLst>
            </p:cNvPr>
            <p:cNvCxnSpPr>
              <a:cxnSpLocks/>
              <a:stCxn id="33" idx="3"/>
              <a:endCxn id="35" idx="0"/>
            </p:cNvCxnSpPr>
            <p:nvPr/>
          </p:nvCxnSpPr>
          <p:spPr>
            <a:xfrm>
              <a:off x="8798787" y="3523367"/>
              <a:ext cx="34062" cy="10467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0A60F56-3490-2A4E-A27B-B9DEEBD27C46}"/>
                </a:ext>
              </a:extLst>
            </p:cNvPr>
            <p:cNvSpPr txBox="1"/>
            <p:nvPr/>
          </p:nvSpPr>
          <p:spPr>
            <a:xfrm>
              <a:off x="7645984" y="4121990"/>
              <a:ext cx="1193250" cy="584775"/>
            </a:xfrm>
            <a:prstGeom prst="rect">
              <a:avLst/>
            </a:prstGeom>
            <a:noFill/>
          </p:spPr>
          <p:txBody>
            <a:bodyPr wrap="square" rtlCol="0">
              <a:spAutoFit/>
            </a:bodyPr>
            <a:lstStyle/>
            <a:p>
              <a:pPr algn="ctr"/>
              <a:r>
                <a:rPr lang="en-US" sz="1600" dirty="0"/>
                <a:t>Create instance</a:t>
              </a:r>
            </a:p>
          </p:txBody>
        </p:sp>
        <p:pic>
          <p:nvPicPr>
            <p:cNvPr id="39" name="Graphic 15">
              <a:extLst>
                <a:ext uri="{FF2B5EF4-FFF2-40B4-BE49-F238E27FC236}">
                  <a16:creationId xmlns:a16="http://schemas.microsoft.com/office/drawing/2014/main" id="{1945B77B-D5CB-E440-984A-CB6C5F2863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70288" y="3258545"/>
              <a:ext cx="469900" cy="469900"/>
            </a:xfrm>
            <a:prstGeom prst="rect">
              <a:avLst/>
            </a:prstGeom>
          </p:spPr>
        </p:pic>
        <p:sp>
          <p:nvSpPr>
            <p:cNvPr id="40" name="TextBox 39">
              <a:extLst>
                <a:ext uri="{FF2B5EF4-FFF2-40B4-BE49-F238E27FC236}">
                  <a16:creationId xmlns:a16="http://schemas.microsoft.com/office/drawing/2014/main" id="{9010501E-7D99-DD46-862B-DD1EC923C9A4}"/>
                </a:ext>
              </a:extLst>
            </p:cNvPr>
            <p:cNvSpPr txBox="1"/>
            <p:nvPr/>
          </p:nvSpPr>
          <p:spPr>
            <a:xfrm>
              <a:off x="9639963" y="2962928"/>
              <a:ext cx="1123121" cy="584775"/>
            </a:xfrm>
            <a:prstGeom prst="rect">
              <a:avLst/>
            </a:prstGeom>
            <a:noFill/>
          </p:spPr>
          <p:txBody>
            <a:bodyPr wrap="square" rtlCol="0">
              <a:spAutoFit/>
            </a:bodyPr>
            <a:lstStyle/>
            <a:p>
              <a:pPr algn="ctr"/>
              <a:r>
                <a:rPr lang="en-US" sz="1600" dirty="0"/>
                <a:t>S3 buckets</a:t>
              </a:r>
            </a:p>
          </p:txBody>
        </p:sp>
        <p:cxnSp>
          <p:nvCxnSpPr>
            <p:cNvPr id="41" name="Straight Arrow Connector 13">
              <a:extLst>
                <a:ext uri="{FF2B5EF4-FFF2-40B4-BE49-F238E27FC236}">
                  <a16:creationId xmlns:a16="http://schemas.microsoft.com/office/drawing/2014/main" id="{9025BC4F-9DE5-4343-8025-20423813195D}"/>
                </a:ext>
              </a:extLst>
            </p:cNvPr>
            <p:cNvCxnSpPr>
              <a:cxnSpLocks/>
              <a:stCxn id="39" idx="2"/>
            </p:cNvCxnSpPr>
            <p:nvPr/>
          </p:nvCxnSpPr>
          <p:spPr>
            <a:xfrm rot="5400000">
              <a:off x="8918460" y="4079381"/>
              <a:ext cx="1037715" cy="3358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7BEE107-C96E-CD41-AC73-F13F1DEA4615}"/>
                </a:ext>
              </a:extLst>
            </p:cNvPr>
            <p:cNvSpPr txBox="1"/>
            <p:nvPr/>
          </p:nvSpPr>
          <p:spPr>
            <a:xfrm>
              <a:off x="9374461" y="4025799"/>
              <a:ext cx="718378" cy="584775"/>
            </a:xfrm>
            <a:prstGeom prst="rect">
              <a:avLst/>
            </a:prstGeom>
            <a:noFill/>
          </p:spPr>
          <p:txBody>
            <a:bodyPr wrap="square" rtlCol="0">
              <a:spAutoFit/>
            </a:bodyPr>
            <a:lstStyle/>
            <a:p>
              <a:pPr algn="r"/>
              <a:r>
                <a:rPr lang="en-US" sz="1600" dirty="0"/>
                <a:t>Pull data</a:t>
              </a:r>
            </a:p>
          </p:txBody>
        </p:sp>
        <p:pic>
          <p:nvPicPr>
            <p:cNvPr id="43" name="Graphic 23">
              <a:extLst>
                <a:ext uri="{FF2B5EF4-FFF2-40B4-BE49-F238E27FC236}">
                  <a16:creationId xmlns:a16="http://schemas.microsoft.com/office/drawing/2014/main" id="{4E1BCEF1-0E89-E44E-98FB-D6A38403E7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64963" y="4570067"/>
              <a:ext cx="469900" cy="469900"/>
            </a:xfrm>
            <a:prstGeom prst="rect">
              <a:avLst/>
            </a:prstGeom>
          </p:spPr>
        </p:pic>
        <p:sp>
          <p:nvSpPr>
            <p:cNvPr id="44" name="TextBox 43">
              <a:extLst>
                <a:ext uri="{FF2B5EF4-FFF2-40B4-BE49-F238E27FC236}">
                  <a16:creationId xmlns:a16="http://schemas.microsoft.com/office/drawing/2014/main" id="{66EE6812-AC82-0840-BB4C-132F24D69E73}"/>
                </a:ext>
              </a:extLst>
            </p:cNvPr>
            <p:cNvSpPr txBox="1"/>
            <p:nvPr/>
          </p:nvSpPr>
          <p:spPr>
            <a:xfrm>
              <a:off x="10643261" y="5002196"/>
              <a:ext cx="1513305" cy="584775"/>
            </a:xfrm>
            <a:prstGeom prst="rect">
              <a:avLst/>
            </a:prstGeom>
            <a:noFill/>
          </p:spPr>
          <p:txBody>
            <a:bodyPr wrap="square" rtlCol="0">
              <a:spAutoFit/>
            </a:bodyPr>
            <a:lstStyle/>
            <a:p>
              <a:pPr algn="ctr"/>
              <a:r>
                <a:rPr lang="en-US" sz="1600" dirty="0"/>
                <a:t>Terminated instance</a:t>
              </a:r>
            </a:p>
          </p:txBody>
        </p:sp>
        <p:cxnSp>
          <p:nvCxnSpPr>
            <p:cNvPr id="45" name="Straight Arrow Connector 13">
              <a:extLst>
                <a:ext uri="{FF2B5EF4-FFF2-40B4-BE49-F238E27FC236}">
                  <a16:creationId xmlns:a16="http://schemas.microsoft.com/office/drawing/2014/main" id="{46742041-BAF4-134D-93C1-B28573501FEC}"/>
                </a:ext>
              </a:extLst>
            </p:cNvPr>
            <p:cNvCxnSpPr>
              <a:cxnSpLocks/>
              <a:stCxn id="35" idx="3"/>
              <a:endCxn id="43" idx="1"/>
            </p:cNvCxnSpPr>
            <p:nvPr/>
          </p:nvCxnSpPr>
          <p:spPr>
            <a:xfrm>
              <a:off x="9067799" y="4805017"/>
              <a:ext cx="2097164" cy="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314BCB4-F634-FF40-A548-AF30A0C2C0BA}"/>
                </a:ext>
              </a:extLst>
            </p:cNvPr>
            <p:cNvSpPr txBox="1"/>
            <p:nvPr/>
          </p:nvSpPr>
          <p:spPr>
            <a:xfrm>
              <a:off x="9700476" y="4787855"/>
              <a:ext cx="936730" cy="584775"/>
            </a:xfrm>
            <a:prstGeom prst="rect">
              <a:avLst/>
            </a:prstGeom>
            <a:noFill/>
          </p:spPr>
          <p:txBody>
            <a:bodyPr wrap="square" rtlCol="0">
              <a:spAutoFit/>
            </a:bodyPr>
            <a:lstStyle/>
            <a:p>
              <a:pPr algn="ctr"/>
              <a:r>
                <a:rPr lang="en-US" sz="1600" dirty="0"/>
                <a:t>Process data</a:t>
              </a:r>
            </a:p>
          </p:txBody>
        </p:sp>
        <p:cxnSp>
          <p:nvCxnSpPr>
            <p:cNvPr id="47" name="Straight Arrow Connector 13">
              <a:extLst>
                <a:ext uri="{FF2B5EF4-FFF2-40B4-BE49-F238E27FC236}">
                  <a16:creationId xmlns:a16="http://schemas.microsoft.com/office/drawing/2014/main" id="{9AE0705E-AAA7-8E49-AE45-DA7FD39187C1}"/>
                </a:ext>
              </a:extLst>
            </p:cNvPr>
            <p:cNvCxnSpPr>
              <a:cxnSpLocks/>
              <a:endCxn id="48" idx="2"/>
            </p:cNvCxnSpPr>
            <p:nvPr/>
          </p:nvCxnSpPr>
          <p:spPr>
            <a:xfrm rot="16200000" flipV="1">
              <a:off x="10409174" y="4214435"/>
              <a:ext cx="1047131" cy="54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Graphic 33">
              <a:extLst>
                <a:ext uri="{FF2B5EF4-FFF2-40B4-BE49-F238E27FC236}">
                  <a16:creationId xmlns:a16="http://schemas.microsoft.com/office/drawing/2014/main" id="{61AD9FAE-3575-334D-8244-C2446F44C2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95063" y="3223695"/>
              <a:ext cx="469900" cy="469900"/>
            </a:xfrm>
            <a:prstGeom prst="rect">
              <a:avLst/>
            </a:prstGeom>
          </p:spPr>
        </p:pic>
        <p:sp>
          <p:nvSpPr>
            <p:cNvPr id="49" name="TextBox 48">
              <a:extLst>
                <a:ext uri="{FF2B5EF4-FFF2-40B4-BE49-F238E27FC236}">
                  <a16:creationId xmlns:a16="http://schemas.microsoft.com/office/drawing/2014/main" id="{B77D4347-9CF7-7149-84D5-1E95FAC70A6A}"/>
                </a:ext>
              </a:extLst>
            </p:cNvPr>
            <p:cNvSpPr txBox="1"/>
            <p:nvPr/>
          </p:nvSpPr>
          <p:spPr>
            <a:xfrm>
              <a:off x="10254421" y="4145604"/>
              <a:ext cx="718378" cy="584775"/>
            </a:xfrm>
            <a:prstGeom prst="rect">
              <a:avLst/>
            </a:prstGeom>
            <a:noFill/>
          </p:spPr>
          <p:txBody>
            <a:bodyPr wrap="square" rtlCol="0">
              <a:spAutoFit/>
            </a:bodyPr>
            <a:lstStyle/>
            <a:p>
              <a:pPr algn="r"/>
              <a:r>
                <a:rPr lang="en-US" sz="1600" dirty="0"/>
                <a:t>Write data</a:t>
              </a:r>
            </a:p>
          </p:txBody>
        </p:sp>
        <p:sp>
          <p:nvSpPr>
            <p:cNvPr id="50" name="Oval 49">
              <a:extLst>
                <a:ext uri="{FF2B5EF4-FFF2-40B4-BE49-F238E27FC236}">
                  <a16:creationId xmlns:a16="http://schemas.microsoft.com/office/drawing/2014/main" id="{EAFB9C51-93B3-7A44-9CF5-A14A83C4E2E1}"/>
                </a:ext>
              </a:extLst>
            </p:cNvPr>
            <p:cNvSpPr/>
            <p:nvPr/>
          </p:nvSpPr>
          <p:spPr>
            <a:xfrm>
              <a:off x="8615907" y="3990116"/>
              <a:ext cx="365760" cy="365760"/>
            </a:xfrm>
            <a:prstGeom prst="ellipse">
              <a:avLst/>
            </a:prstGeom>
            <a:solidFill>
              <a:schemeClr val="bg1">
                <a:lumMod val="1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r>
                <a:rPr lang="en-US" sz="1600" dirty="0">
                  <a:ln>
                    <a:solidFill>
                      <a:schemeClr val="bg1"/>
                    </a:solidFill>
                  </a:ln>
                  <a:noFill/>
                </a:rPr>
                <a:t>1</a:t>
              </a:r>
              <a:endParaRPr lang="en-US" sz="1200" dirty="0">
                <a:ln>
                  <a:solidFill>
                    <a:schemeClr val="bg1"/>
                  </a:solidFill>
                </a:ln>
                <a:noFill/>
              </a:endParaRPr>
            </a:p>
          </p:txBody>
        </p:sp>
        <p:sp>
          <p:nvSpPr>
            <p:cNvPr id="51" name="Oval 50">
              <a:extLst>
                <a:ext uri="{FF2B5EF4-FFF2-40B4-BE49-F238E27FC236}">
                  <a16:creationId xmlns:a16="http://schemas.microsoft.com/office/drawing/2014/main" id="{778FE7C7-07E2-6148-8D2A-847B5FE34B47}"/>
                </a:ext>
              </a:extLst>
            </p:cNvPr>
            <p:cNvSpPr/>
            <p:nvPr/>
          </p:nvSpPr>
          <p:spPr>
            <a:xfrm>
              <a:off x="9239478" y="4110134"/>
              <a:ext cx="365760" cy="365760"/>
            </a:xfrm>
            <a:prstGeom prst="ellipse">
              <a:avLst/>
            </a:prstGeom>
            <a:solidFill>
              <a:schemeClr val="bg1">
                <a:lumMod val="1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r>
                <a:rPr lang="en-US" sz="1600" dirty="0">
                  <a:ln>
                    <a:solidFill>
                      <a:schemeClr val="bg1"/>
                    </a:solidFill>
                  </a:ln>
                  <a:noFill/>
                </a:rPr>
                <a:t>2</a:t>
              </a:r>
              <a:endParaRPr lang="en-US" sz="1200" dirty="0">
                <a:ln>
                  <a:solidFill>
                    <a:schemeClr val="bg1"/>
                  </a:solidFill>
                </a:ln>
                <a:noFill/>
              </a:endParaRPr>
            </a:p>
          </p:txBody>
        </p:sp>
        <p:sp>
          <p:nvSpPr>
            <p:cNvPr id="52" name="Oval 51">
              <a:extLst>
                <a:ext uri="{FF2B5EF4-FFF2-40B4-BE49-F238E27FC236}">
                  <a16:creationId xmlns:a16="http://schemas.microsoft.com/office/drawing/2014/main" id="{B6E18B32-3336-EA43-8523-D3F67076B2A4}"/>
                </a:ext>
              </a:extLst>
            </p:cNvPr>
            <p:cNvSpPr/>
            <p:nvPr/>
          </p:nvSpPr>
          <p:spPr>
            <a:xfrm>
              <a:off x="9558221" y="5006870"/>
              <a:ext cx="365760" cy="365760"/>
            </a:xfrm>
            <a:prstGeom prst="ellipse">
              <a:avLst/>
            </a:prstGeom>
            <a:solidFill>
              <a:schemeClr val="bg1">
                <a:lumMod val="1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r>
                <a:rPr lang="en-US" sz="1600" dirty="0">
                  <a:ln>
                    <a:solidFill>
                      <a:schemeClr val="bg1"/>
                    </a:solidFill>
                  </a:ln>
                  <a:noFill/>
                </a:rPr>
                <a:t>3</a:t>
              </a:r>
              <a:endParaRPr lang="en-US" sz="1200" dirty="0">
                <a:ln>
                  <a:solidFill>
                    <a:schemeClr val="bg1"/>
                  </a:solidFill>
                </a:ln>
                <a:noFill/>
              </a:endParaRPr>
            </a:p>
          </p:txBody>
        </p:sp>
        <p:sp>
          <p:nvSpPr>
            <p:cNvPr id="53" name="Oval 52">
              <a:extLst>
                <a:ext uri="{FF2B5EF4-FFF2-40B4-BE49-F238E27FC236}">
                  <a16:creationId xmlns:a16="http://schemas.microsoft.com/office/drawing/2014/main" id="{AF424C5F-1877-5D48-932D-5D0AB4F08F35}"/>
                </a:ext>
              </a:extLst>
            </p:cNvPr>
            <p:cNvSpPr/>
            <p:nvPr/>
          </p:nvSpPr>
          <p:spPr>
            <a:xfrm>
              <a:off x="10728359" y="3830669"/>
              <a:ext cx="365760" cy="365760"/>
            </a:xfrm>
            <a:prstGeom prst="ellipse">
              <a:avLst/>
            </a:prstGeom>
            <a:solidFill>
              <a:schemeClr val="bg1">
                <a:lumMod val="1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r>
                <a:rPr lang="en-US" sz="1600" dirty="0">
                  <a:ln>
                    <a:solidFill>
                      <a:schemeClr val="bg1"/>
                    </a:solidFill>
                  </a:ln>
                  <a:noFill/>
                </a:rPr>
                <a:t>4</a:t>
              </a:r>
              <a:endParaRPr lang="en-US" sz="1200" dirty="0">
                <a:ln>
                  <a:solidFill>
                    <a:schemeClr val="bg1"/>
                  </a:solidFill>
                </a:ln>
                <a:noFill/>
              </a:endParaRPr>
            </a:p>
          </p:txBody>
        </p:sp>
        <p:sp>
          <p:nvSpPr>
            <p:cNvPr id="54" name="Oval 53">
              <a:extLst>
                <a:ext uri="{FF2B5EF4-FFF2-40B4-BE49-F238E27FC236}">
                  <a16:creationId xmlns:a16="http://schemas.microsoft.com/office/drawing/2014/main" id="{8894CC97-8D7A-154D-9122-E79D80DF32ED}"/>
                </a:ext>
              </a:extLst>
            </p:cNvPr>
            <p:cNvSpPr/>
            <p:nvPr/>
          </p:nvSpPr>
          <p:spPr>
            <a:xfrm>
              <a:off x="11600802" y="4706765"/>
              <a:ext cx="365760" cy="365760"/>
            </a:xfrm>
            <a:prstGeom prst="ellipse">
              <a:avLst/>
            </a:prstGeom>
            <a:solidFill>
              <a:schemeClr val="bg1">
                <a:lumMod val="1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r>
                <a:rPr lang="en-US" sz="1600" dirty="0">
                  <a:ln>
                    <a:solidFill>
                      <a:schemeClr val="bg1"/>
                    </a:solidFill>
                  </a:ln>
                  <a:noFill/>
                </a:rPr>
                <a:t>5</a:t>
              </a:r>
              <a:endParaRPr lang="en-US" sz="1200" dirty="0">
                <a:ln>
                  <a:solidFill>
                    <a:schemeClr val="bg1"/>
                  </a:solidFill>
                </a:ln>
                <a:noFill/>
              </a:endParaRPr>
            </a:p>
          </p:txBody>
        </p:sp>
        <p:sp>
          <p:nvSpPr>
            <p:cNvPr id="55" name="TextBox 54">
              <a:extLst>
                <a:ext uri="{FF2B5EF4-FFF2-40B4-BE49-F238E27FC236}">
                  <a16:creationId xmlns:a16="http://schemas.microsoft.com/office/drawing/2014/main" id="{618B4DB5-797A-E949-BFE6-12538D467AD7}"/>
                </a:ext>
              </a:extLst>
            </p:cNvPr>
            <p:cNvSpPr txBox="1"/>
            <p:nvPr/>
          </p:nvSpPr>
          <p:spPr>
            <a:xfrm>
              <a:off x="8384741" y="2057250"/>
              <a:ext cx="3250122" cy="369332"/>
            </a:xfrm>
            <a:prstGeom prst="rect">
              <a:avLst/>
            </a:prstGeom>
            <a:noFill/>
          </p:spPr>
          <p:txBody>
            <a:bodyPr wrap="square" rtlCol="0">
              <a:spAutoFit/>
            </a:bodyPr>
            <a:lstStyle/>
            <a:p>
              <a:pPr algn="ctr"/>
              <a:r>
                <a:rPr lang="en-US" dirty="0">
                  <a:latin typeface="Amazon Ember" panose="02000000000000000000" pitchFamily="2" charset="0"/>
                  <a:ea typeface="Amazon Ember" panose="02000000000000000000" pitchFamily="2" charset="0"/>
                </a:rPr>
                <a:t>Transient compute example</a:t>
              </a:r>
            </a:p>
          </p:txBody>
        </p:sp>
        <p:sp>
          <p:nvSpPr>
            <p:cNvPr id="56" name="Rectangle 55">
              <a:extLst>
                <a:ext uri="{FF2B5EF4-FFF2-40B4-BE49-F238E27FC236}">
                  <a16:creationId xmlns:a16="http://schemas.microsoft.com/office/drawing/2014/main" id="{07DEEDB9-78EF-B047-998F-7955AFF6B368}"/>
                </a:ext>
                <a:ext uri="{C183D7F6-B498-43B3-948B-1728B52AA6E4}">
                  <adec:decorative xmlns:adec="http://schemas.microsoft.com/office/drawing/2017/decorative" val="1"/>
                </a:ext>
              </a:extLst>
            </p:cNvPr>
            <p:cNvSpPr/>
            <p:nvPr/>
          </p:nvSpPr>
          <p:spPr>
            <a:xfrm>
              <a:off x="7666908" y="2620545"/>
              <a:ext cx="4346559" cy="1228809"/>
            </a:xfrm>
            <a:prstGeom prst="rect">
              <a:avLst/>
            </a:prstGeom>
            <a:noFill/>
            <a:ln w="22225">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r>
                <a:rPr lang="en-US" sz="1600" dirty="0">
                  <a:solidFill>
                    <a:schemeClr val="accent5"/>
                  </a:solidFill>
                  <a:latin typeface="Amazon Ember" panose="02000000000000000000" pitchFamily="2" charset="0"/>
                  <a:ea typeface="Amazon Ember" panose="02000000000000000000" pitchFamily="2" charset="0"/>
                </a:rPr>
                <a:t>Long-lived resources</a:t>
              </a:r>
            </a:p>
          </p:txBody>
        </p:sp>
      </p:grpSp>
    </p:spTree>
    <p:custDataLst>
      <p:tags r:id="rId1"/>
    </p:custDataLst>
    <p:extLst>
      <p:ext uri="{BB962C8B-B14F-4D97-AF65-F5344CB8AC3E}">
        <p14:creationId xmlns:p14="http://schemas.microsoft.com/office/powerpoint/2010/main" val="1529212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F408-DF38-D249-A4D9-44DB5CBDE568}"/>
              </a:ext>
            </a:extLst>
          </p:cNvPr>
          <p:cNvSpPr>
            <a:spLocks noGrp="1"/>
          </p:cNvSpPr>
          <p:nvPr>
            <p:ph type="title"/>
          </p:nvPr>
        </p:nvSpPr>
        <p:spPr>
          <a:xfrm>
            <a:off x="135082" y="1"/>
            <a:ext cx="12056917" cy="914400"/>
          </a:xfrm>
          <a:solidFill>
            <a:schemeClr val="accent1">
              <a:lumMod val="20000"/>
              <a:lumOff val="80000"/>
            </a:schemeClr>
          </a:solidFill>
        </p:spPr>
        <p:txBody>
          <a:bodyPr/>
          <a:lstStyle/>
          <a:p>
            <a:r>
              <a:rPr lang="en-US" sz="3600" dirty="0"/>
              <a:t> </a:t>
            </a:r>
            <a:r>
              <a:rPr lang="en-US" b="1" dirty="0">
                <a:solidFill>
                  <a:schemeClr val="accent6">
                    <a:lumMod val="50000"/>
                  </a:schemeClr>
                </a:solidFill>
              </a:rPr>
              <a:t>Networking: Design for resilience, recovery</a:t>
            </a:r>
          </a:p>
        </p:txBody>
      </p:sp>
      <p:grpSp>
        <p:nvGrpSpPr>
          <p:cNvPr id="5" name="Group 4">
            <a:extLst>
              <a:ext uri="{FF2B5EF4-FFF2-40B4-BE49-F238E27FC236}">
                <a16:creationId xmlns:a16="http://schemas.microsoft.com/office/drawing/2014/main" id="{0A2A52B7-74E4-41A2-873A-E88D144FFC35}"/>
              </a:ext>
              <a:ext uri="{C183D7F6-B498-43B3-948B-1728B52AA6E4}">
                <adec:decorative xmlns:adec="http://schemas.microsoft.com/office/drawing/2017/decorative" val="1"/>
              </a:ext>
            </a:extLst>
          </p:cNvPr>
          <p:cNvGrpSpPr/>
          <p:nvPr/>
        </p:nvGrpSpPr>
        <p:grpSpPr>
          <a:xfrm>
            <a:off x="530239" y="1522220"/>
            <a:ext cx="11242661" cy="4253427"/>
            <a:chOff x="530239" y="1522220"/>
            <a:chExt cx="11242661" cy="4253427"/>
          </a:xfrm>
        </p:grpSpPr>
        <p:pic>
          <p:nvPicPr>
            <p:cNvPr id="21" name="Graphic 20">
              <a:extLst>
                <a:ext uri="{FF2B5EF4-FFF2-40B4-BE49-F238E27FC236}">
                  <a16:creationId xmlns:a16="http://schemas.microsoft.com/office/drawing/2014/main" id="{B708E35A-E296-9447-8A57-3EBEC655F30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0239" y="1522220"/>
              <a:ext cx="711200" cy="711200"/>
            </a:xfrm>
            <a:prstGeom prst="rect">
              <a:avLst/>
            </a:prstGeom>
          </p:spPr>
        </p:pic>
        <p:sp>
          <p:nvSpPr>
            <p:cNvPr id="10" name="TextBox 9">
              <a:extLst>
                <a:ext uri="{FF2B5EF4-FFF2-40B4-BE49-F238E27FC236}">
                  <a16:creationId xmlns:a16="http://schemas.microsoft.com/office/drawing/2014/main" id="{A3505B7B-B60E-5948-B00F-0E61BF62F414}"/>
                </a:ext>
              </a:extLst>
            </p:cNvPr>
            <p:cNvSpPr txBox="1"/>
            <p:nvPr/>
          </p:nvSpPr>
          <p:spPr>
            <a:xfrm>
              <a:off x="1348498" y="1529836"/>
              <a:ext cx="2650771" cy="461665"/>
            </a:xfrm>
            <a:prstGeom prst="rect">
              <a:avLst/>
            </a:prstGeom>
            <a:noFill/>
          </p:spPr>
          <p:txBody>
            <a:bodyPr wrap="square" rtlCol="0">
              <a:spAutoFit/>
            </a:bodyPr>
            <a:lstStyle/>
            <a:p>
              <a:pPr algn="ctr"/>
              <a:r>
                <a:rPr lang="en-US" sz="2400" dirty="0">
                  <a:latin typeface="Amazon Ember" panose="020B0603020204020204"/>
                  <a:ea typeface="Amazon Ember" panose="020B0603020204020204" pitchFamily="34" charset="0"/>
                  <a:cs typeface="Amazon Ember" panose="020B0603020204020204" pitchFamily="34" charset="0"/>
                </a:rPr>
                <a:t>Amazon Route 53</a:t>
              </a:r>
            </a:p>
          </p:txBody>
        </p:sp>
        <p:sp>
          <p:nvSpPr>
            <p:cNvPr id="19" name="TextBox 18">
              <a:extLst>
                <a:ext uri="{FF2B5EF4-FFF2-40B4-BE49-F238E27FC236}">
                  <a16:creationId xmlns:a16="http://schemas.microsoft.com/office/drawing/2014/main" id="{552523DF-5CA6-654F-8E9B-88BCBF913A11}"/>
                </a:ext>
              </a:extLst>
            </p:cNvPr>
            <p:cNvSpPr txBox="1"/>
            <p:nvPr/>
          </p:nvSpPr>
          <p:spPr>
            <a:xfrm>
              <a:off x="1702053" y="2013828"/>
              <a:ext cx="3051860" cy="830997"/>
            </a:xfrm>
            <a:prstGeom prst="rect">
              <a:avLst/>
            </a:prstGeom>
            <a:noFill/>
          </p:spPr>
          <p:txBody>
            <a:bodyPr wrap="square" rtlCol="0">
              <a:spAutoFit/>
            </a:bodyPr>
            <a:lstStyle>
              <a:defPPr>
                <a:defRPr lang="en-US"/>
              </a:defPPr>
              <a:lvl1pPr algn="ctr">
                <a:defRPr sz="1300">
                  <a:latin typeface="Amazon Ember" panose="020B0603020204020204" pitchFamily="34" charset="0"/>
                  <a:ea typeface="Amazon Ember" panose="020B0603020204020204" pitchFamily="34" charset="0"/>
                  <a:cs typeface="Amazon Ember" panose="020B0603020204020204" pitchFamily="34" charset="0"/>
                </a:defRPr>
              </a:lvl1pPr>
            </a:lstStyle>
            <a:p>
              <a:pPr marL="285750" indent="-285750" algn="l">
                <a:buFont typeface="Arial" panose="020B0604020202020204" pitchFamily="34" charset="0"/>
                <a:buChar char="•"/>
              </a:pPr>
              <a:r>
                <a:rPr lang="en-US" sz="2400" dirty="0">
                  <a:latin typeface="+mn-lt"/>
                  <a:ea typeface="Amazon Ember Light" panose="020B0403020204020204" pitchFamily="34" charset="0"/>
                  <a:cs typeface="Amazon Ember Light" panose="020B0403020204020204" pitchFamily="34" charset="0"/>
                </a:rPr>
                <a:t>Traffic distribution</a:t>
              </a:r>
            </a:p>
            <a:p>
              <a:pPr marL="285750" indent="-285750" algn="l">
                <a:buFont typeface="Arial" panose="020B0604020202020204" pitchFamily="34" charset="0"/>
                <a:buChar char="•"/>
              </a:pPr>
              <a:r>
                <a:rPr lang="en-US" sz="2400" dirty="0">
                  <a:latin typeface="+mn-lt"/>
                  <a:ea typeface="Amazon Ember Light" panose="020B0403020204020204" pitchFamily="34" charset="0"/>
                  <a:cs typeface="Amazon Ember Light" panose="020B0403020204020204" pitchFamily="34" charset="0"/>
                </a:rPr>
                <a:t>Failover</a:t>
              </a:r>
            </a:p>
          </p:txBody>
        </p:sp>
        <p:pic>
          <p:nvPicPr>
            <p:cNvPr id="29" name="Graphic 28">
              <a:extLst>
                <a:ext uri="{FF2B5EF4-FFF2-40B4-BE49-F238E27FC236}">
                  <a16:creationId xmlns:a16="http://schemas.microsoft.com/office/drawing/2014/main" id="{5EFD9690-3EE7-ED46-863A-2DA3B716E87D}"/>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0400" y="1522220"/>
              <a:ext cx="711200" cy="711200"/>
            </a:xfrm>
            <a:prstGeom prst="rect">
              <a:avLst/>
            </a:prstGeom>
          </p:spPr>
        </p:pic>
        <p:sp>
          <p:nvSpPr>
            <p:cNvPr id="17" name="TextBox 16">
              <a:extLst>
                <a:ext uri="{FF2B5EF4-FFF2-40B4-BE49-F238E27FC236}">
                  <a16:creationId xmlns:a16="http://schemas.microsoft.com/office/drawing/2014/main" id="{D9B756AE-ECA3-D349-8105-01E20A1DC566}"/>
                </a:ext>
              </a:extLst>
            </p:cNvPr>
            <p:cNvSpPr txBox="1"/>
            <p:nvPr/>
          </p:nvSpPr>
          <p:spPr>
            <a:xfrm>
              <a:off x="6451600" y="1529836"/>
              <a:ext cx="3356275" cy="461665"/>
            </a:xfrm>
            <a:prstGeom prst="rect">
              <a:avLst/>
            </a:prstGeom>
            <a:noFill/>
          </p:spPr>
          <p:txBody>
            <a:bodyPr wrap="square" rtlCol="0">
              <a:spAutoFit/>
            </a:bodyPr>
            <a:lstStyle>
              <a:defPPr>
                <a:defRPr lang="en-US"/>
              </a:defPPr>
              <a:lvl1pPr>
                <a:defRPr sz="1100">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algn="ctr"/>
              <a:r>
                <a:rPr lang="en-US" sz="2400" dirty="0">
                  <a:latin typeface="Amazon Ember" panose="020B0603020204020204"/>
                  <a:ea typeface="Amazon Ember" panose="020B0603020204020204" pitchFamily="34" charset="0"/>
                  <a:cs typeface="Amazon Ember" panose="020B0603020204020204" pitchFamily="34" charset="0"/>
                </a:rPr>
                <a:t>Elastic Load Balancing</a:t>
              </a:r>
            </a:p>
          </p:txBody>
        </p:sp>
        <p:sp>
          <p:nvSpPr>
            <p:cNvPr id="22" name="TextBox 21">
              <a:extLst>
                <a:ext uri="{FF2B5EF4-FFF2-40B4-BE49-F238E27FC236}">
                  <a16:creationId xmlns:a16="http://schemas.microsoft.com/office/drawing/2014/main" id="{F2046BD8-234C-3E45-8CDC-355995A719CE}"/>
                </a:ext>
              </a:extLst>
            </p:cNvPr>
            <p:cNvSpPr txBox="1"/>
            <p:nvPr/>
          </p:nvSpPr>
          <p:spPr>
            <a:xfrm>
              <a:off x="6811030" y="1957862"/>
              <a:ext cx="4032472" cy="830997"/>
            </a:xfrm>
            <a:prstGeom prst="rect">
              <a:avLst/>
            </a:prstGeom>
            <a:noFill/>
          </p:spPr>
          <p:txBody>
            <a:bodyPr wrap="square" rtlCol="0">
              <a:spAutoFit/>
            </a:bodyPr>
            <a:lstStyle>
              <a:defPPr>
                <a:defRPr lang="en-US"/>
              </a:defPPr>
              <a:lvl1pPr algn="ctr">
                <a:defRPr sz="1400">
                  <a:latin typeface="Amazon Ember" panose="020B0603020204020204" pitchFamily="34" charset="0"/>
                  <a:ea typeface="Amazon Ember" panose="020B0603020204020204" pitchFamily="34" charset="0"/>
                  <a:cs typeface="Amazon Ember" panose="020B0603020204020204" pitchFamily="34" charset="0"/>
                </a:defRPr>
              </a:lvl1pPr>
            </a:lstStyle>
            <a:p>
              <a:pPr marL="285750" indent="-285750" algn="l">
                <a:buFont typeface="Arial" panose="020B0604020202020204" pitchFamily="34" charset="0"/>
                <a:buChar char="•"/>
              </a:pPr>
              <a:r>
                <a:rPr lang="en-US" sz="2400" dirty="0">
                  <a:latin typeface="+mn-lt"/>
                  <a:ea typeface="Amazon Ember Light" panose="020B0403020204020204" pitchFamily="34" charset="0"/>
                  <a:cs typeface="Amazon Ember Light" panose="020B0403020204020204" pitchFamily="34" charset="0"/>
                </a:rPr>
                <a:t>Load balancing</a:t>
              </a:r>
            </a:p>
            <a:p>
              <a:pPr marL="285750" indent="-285750" algn="l">
                <a:buFont typeface="Arial" panose="020B0604020202020204" pitchFamily="34" charset="0"/>
                <a:buChar char="•"/>
              </a:pPr>
              <a:r>
                <a:rPr lang="en-US" sz="2400" dirty="0">
                  <a:latin typeface="+mn-lt"/>
                  <a:ea typeface="Amazon Ember Light" panose="020B0403020204020204" pitchFamily="34" charset="0"/>
                  <a:cs typeface="Amazon Ember Light" panose="020B0403020204020204" pitchFamily="34" charset="0"/>
                </a:rPr>
                <a:t>Health checks and failover</a:t>
              </a:r>
            </a:p>
          </p:txBody>
        </p:sp>
        <p:pic>
          <p:nvPicPr>
            <p:cNvPr id="30" name="Graphic 29">
              <a:extLst>
                <a:ext uri="{FF2B5EF4-FFF2-40B4-BE49-F238E27FC236}">
                  <a16:creationId xmlns:a16="http://schemas.microsoft.com/office/drawing/2014/main" id="{1EBB5355-F3AF-4E49-98A6-E75DF2871E70}"/>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0121" y="3716039"/>
              <a:ext cx="711200" cy="711200"/>
            </a:xfrm>
            <a:prstGeom prst="rect">
              <a:avLst/>
            </a:prstGeom>
          </p:spPr>
        </p:pic>
        <p:sp>
          <p:nvSpPr>
            <p:cNvPr id="20" name="TextBox 19">
              <a:extLst>
                <a:ext uri="{FF2B5EF4-FFF2-40B4-BE49-F238E27FC236}">
                  <a16:creationId xmlns:a16="http://schemas.microsoft.com/office/drawing/2014/main" id="{F5A2CE48-0530-094B-9F3A-F5BF72541762}"/>
                </a:ext>
              </a:extLst>
            </p:cNvPr>
            <p:cNvSpPr txBox="1"/>
            <p:nvPr/>
          </p:nvSpPr>
          <p:spPr>
            <a:xfrm>
              <a:off x="1348498" y="3735184"/>
              <a:ext cx="3465765" cy="830997"/>
            </a:xfrm>
            <a:prstGeom prst="rect">
              <a:avLst/>
            </a:prstGeom>
            <a:noFill/>
          </p:spPr>
          <p:txBody>
            <a:bodyPr wrap="square" rtlCol="0">
              <a:spAutoFit/>
            </a:bodyPr>
            <a:lstStyle>
              <a:defPPr>
                <a:defRPr lang="en-US"/>
              </a:defPPr>
              <a:lvl1pPr algn="ctr">
                <a:defRPr sz="1600" b="1">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algn="l"/>
              <a:r>
                <a:rPr lang="en-US" sz="2400" b="0" dirty="0">
                  <a:latin typeface="Amazon Ember" panose="020B0603020204020204"/>
                  <a:ea typeface="Amazon Ember" panose="020B0603020204020204" pitchFamily="34" charset="0"/>
                  <a:cs typeface="Amazon Ember" panose="020B0603020204020204" pitchFamily="34" charset="0"/>
                </a:rPr>
                <a:t>Amazon Virtual Private Cloud (Amazon VPC)</a:t>
              </a:r>
            </a:p>
          </p:txBody>
        </p:sp>
        <p:sp>
          <p:nvSpPr>
            <p:cNvPr id="23" name="TextBox 22">
              <a:extLst>
                <a:ext uri="{FF2B5EF4-FFF2-40B4-BE49-F238E27FC236}">
                  <a16:creationId xmlns:a16="http://schemas.microsoft.com/office/drawing/2014/main" id="{F62105E1-49D5-3D46-BD9E-4EF22A2D8942}"/>
                </a:ext>
              </a:extLst>
            </p:cNvPr>
            <p:cNvSpPr txBox="1"/>
            <p:nvPr/>
          </p:nvSpPr>
          <p:spPr>
            <a:xfrm>
              <a:off x="1702053" y="4575318"/>
              <a:ext cx="3313292" cy="1200329"/>
            </a:xfrm>
            <a:prstGeom prst="rect">
              <a:avLst/>
            </a:prstGeom>
            <a:noFill/>
          </p:spPr>
          <p:txBody>
            <a:bodyPr wrap="square" rtlCol="0">
              <a:spAutoFit/>
            </a:bodyPr>
            <a:lstStyle>
              <a:defPPr>
                <a:defRPr lang="en-US"/>
              </a:defPPr>
              <a:lvl1pPr algn="ctr">
                <a:defRPr sz="1400">
                  <a:latin typeface="Amazon Ember" panose="020B0603020204020204" pitchFamily="34" charset="0"/>
                  <a:ea typeface="Amazon Ember" panose="020B0603020204020204" pitchFamily="34" charset="0"/>
                  <a:cs typeface="Amazon Ember" panose="020B0603020204020204" pitchFamily="34" charset="0"/>
                </a:defRPr>
              </a:lvl1pPr>
            </a:lstStyle>
            <a:p>
              <a:pPr algn="l"/>
              <a:r>
                <a:rPr lang="en-US" sz="2400" dirty="0">
                  <a:latin typeface="+mn-lt"/>
                  <a:ea typeface="Amazon Ember Light" panose="020B0403020204020204" pitchFamily="34" charset="0"/>
                  <a:cs typeface="Amazon Ember Light" panose="020B0403020204020204" pitchFamily="34" charset="0"/>
                </a:rPr>
                <a:t>Extend your existing </a:t>
              </a:r>
              <a:br>
                <a:rPr lang="en-US" sz="2400" dirty="0">
                  <a:latin typeface="+mn-lt"/>
                  <a:ea typeface="Amazon Ember Light" panose="020B0403020204020204" pitchFamily="34" charset="0"/>
                  <a:cs typeface="Amazon Ember Light" panose="020B0403020204020204" pitchFamily="34" charset="0"/>
                </a:rPr>
              </a:br>
              <a:r>
                <a:rPr lang="en-US" sz="2400" dirty="0">
                  <a:latin typeface="+mn-lt"/>
                  <a:ea typeface="Amazon Ember Light" panose="020B0403020204020204" pitchFamily="34" charset="0"/>
                  <a:cs typeface="Amazon Ember Light" panose="020B0403020204020204" pitchFamily="34" charset="0"/>
                </a:rPr>
                <a:t>on-premises network topology to the cloud </a:t>
              </a:r>
            </a:p>
          </p:txBody>
        </p:sp>
        <p:pic>
          <p:nvPicPr>
            <p:cNvPr id="31" name="Graphic 30">
              <a:extLst>
                <a:ext uri="{FF2B5EF4-FFF2-40B4-BE49-F238E27FC236}">
                  <a16:creationId xmlns:a16="http://schemas.microsoft.com/office/drawing/2014/main" id="{7399BA96-A037-5C42-BF80-4C68F2237A3D}"/>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40400" y="3716039"/>
              <a:ext cx="711200" cy="711200"/>
            </a:xfrm>
            <a:prstGeom prst="rect">
              <a:avLst/>
            </a:prstGeom>
          </p:spPr>
        </p:pic>
        <p:sp>
          <p:nvSpPr>
            <p:cNvPr id="18" name="TextBox 17">
              <a:extLst>
                <a:ext uri="{FF2B5EF4-FFF2-40B4-BE49-F238E27FC236}">
                  <a16:creationId xmlns:a16="http://schemas.microsoft.com/office/drawing/2014/main" id="{701C3C44-3764-1C49-8F97-65C1BCEDB141}"/>
                </a:ext>
              </a:extLst>
            </p:cNvPr>
            <p:cNvSpPr txBox="1"/>
            <p:nvPr/>
          </p:nvSpPr>
          <p:spPr>
            <a:xfrm>
              <a:off x="6451600" y="3825124"/>
              <a:ext cx="3127230" cy="461665"/>
            </a:xfrm>
            <a:prstGeom prst="rect">
              <a:avLst/>
            </a:prstGeom>
            <a:noFill/>
          </p:spPr>
          <p:txBody>
            <a:bodyPr wrap="square" rtlCol="0">
              <a:spAutoFit/>
            </a:bodyPr>
            <a:lstStyle>
              <a:defPPr>
                <a:defRPr lang="en-US"/>
              </a:defPPr>
              <a:lvl1pPr algn="ctr">
                <a:defRPr sz="1600" b="1">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r>
                <a:rPr lang="en-US" sz="2400" b="0" dirty="0">
                  <a:latin typeface="Amazon Ember" panose="020B0603020204020204"/>
                  <a:ea typeface="Amazon Ember" panose="020B0603020204020204" pitchFamily="34" charset="0"/>
                  <a:cs typeface="Amazon Ember" panose="020B0603020204020204" pitchFamily="34" charset="0"/>
                </a:rPr>
                <a:t>AWS Direct Connect</a:t>
              </a:r>
            </a:p>
          </p:txBody>
        </p:sp>
        <p:sp>
          <p:nvSpPr>
            <p:cNvPr id="24" name="TextBox 23">
              <a:extLst>
                <a:ext uri="{FF2B5EF4-FFF2-40B4-BE49-F238E27FC236}">
                  <a16:creationId xmlns:a16="http://schemas.microsoft.com/office/drawing/2014/main" id="{1C514791-FF28-B44A-AC95-8D30E7097837}"/>
                </a:ext>
              </a:extLst>
            </p:cNvPr>
            <p:cNvSpPr txBox="1"/>
            <p:nvPr/>
          </p:nvSpPr>
          <p:spPr>
            <a:xfrm>
              <a:off x="6811029" y="4575318"/>
              <a:ext cx="4961871" cy="1200329"/>
            </a:xfrm>
            <a:prstGeom prst="rect">
              <a:avLst/>
            </a:prstGeom>
            <a:noFill/>
          </p:spPr>
          <p:txBody>
            <a:bodyPr wrap="square" rtlCol="0">
              <a:spAutoFit/>
            </a:bodyPr>
            <a:lstStyle>
              <a:defPPr>
                <a:defRPr lang="en-US"/>
              </a:defPPr>
              <a:lvl1pPr algn="ctr">
                <a:defRPr sz="1400">
                  <a:latin typeface="Amazon Ember" panose="020B0603020204020204" pitchFamily="34" charset="0"/>
                  <a:ea typeface="Amazon Ember" panose="020B0603020204020204" pitchFamily="34" charset="0"/>
                  <a:cs typeface="Amazon Ember" panose="020B0603020204020204" pitchFamily="34" charset="0"/>
                </a:defRPr>
              </a:lvl1pPr>
            </a:lstStyle>
            <a:p>
              <a:pPr algn="l"/>
              <a:r>
                <a:rPr lang="en-US" sz="2400" dirty="0">
                  <a:latin typeface="+mn-lt"/>
                  <a:ea typeface="Amazon Ember Light" panose="020B0403020204020204" pitchFamily="34" charset="0"/>
                  <a:cs typeface="Amazon Ember Light" panose="020B0403020204020204" pitchFamily="34" charset="0"/>
                </a:rPr>
                <a:t>Fast, consistent replication and backups of large on-premises environments to the cloud</a:t>
              </a:r>
            </a:p>
          </p:txBody>
        </p:sp>
      </p:grpSp>
      <p:sp>
        <p:nvSpPr>
          <p:cNvPr id="25" name="Rectangle 24"/>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3621512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F408-DF38-D249-A4D9-44DB5CBDE568}"/>
              </a:ext>
            </a:extLst>
          </p:cNvPr>
          <p:cNvSpPr>
            <a:spLocks noGrp="1"/>
          </p:cNvSpPr>
          <p:nvPr>
            <p:ph type="title"/>
          </p:nvPr>
        </p:nvSpPr>
        <p:spPr>
          <a:xfrm>
            <a:off x="135082" y="1"/>
            <a:ext cx="12056917" cy="914400"/>
          </a:xfrm>
          <a:solidFill>
            <a:schemeClr val="accent1">
              <a:lumMod val="20000"/>
              <a:lumOff val="80000"/>
            </a:schemeClr>
          </a:solidFill>
        </p:spPr>
        <p:txBody>
          <a:bodyPr/>
          <a:lstStyle/>
          <a:p>
            <a:r>
              <a:rPr lang="en-US" sz="3600" dirty="0"/>
              <a:t> </a:t>
            </a:r>
            <a:r>
              <a:rPr lang="en-US" b="1" dirty="0">
                <a:solidFill>
                  <a:schemeClr val="accent6">
                    <a:lumMod val="50000"/>
                  </a:schemeClr>
                </a:solidFill>
              </a:rPr>
              <a:t>Databases: Features that support recovery</a:t>
            </a:r>
          </a:p>
        </p:txBody>
      </p:sp>
      <p:sp>
        <p:nvSpPr>
          <p:cNvPr id="25" name="Rectangle 24"/>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6" name="Graphic 14">
            <a:extLst>
              <a:ext uri="{FF2B5EF4-FFF2-40B4-BE49-F238E27FC236}">
                <a16:creationId xmlns:a16="http://schemas.microsoft.com/office/drawing/2014/main" id="{346011AC-30EC-B940-BCC5-6A93043E478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046" y="1582015"/>
            <a:ext cx="711200" cy="711200"/>
          </a:xfrm>
          <a:prstGeom prst="rect">
            <a:avLst/>
          </a:prstGeom>
        </p:spPr>
      </p:pic>
      <p:sp>
        <p:nvSpPr>
          <p:cNvPr id="27" name="Text Placeholder 24">
            <a:extLst>
              <a:ext uri="{FF2B5EF4-FFF2-40B4-BE49-F238E27FC236}">
                <a16:creationId xmlns:a16="http://schemas.microsoft.com/office/drawing/2014/main" id="{520ACD73-3A50-407F-A711-02E514D3A1E0}"/>
              </a:ext>
            </a:extLst>
          </p:cNvPr>
          <p:cNvSpPr txBox="1">
            <a:spLocks/>
          </p:cNvSpPr>
          <p:nvPr/>
        </p:nvSpPr>
        <p:spPr>
          <a:xfrm>
            <a:off x="1232577" y="1581767"/>
            <a:ext cx="4685298" cy="711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a:t>Amazon Relational Database Service (Amazon RDS)</a:t>
            </a:r>
          </a:p>
          <a:p>
            <a:endParaRPr lang="en-US" sz="2600" dirty="0"/>
          </a:p>
        </p:txBody>
      </p:sp>
      <p:sp>
        <p:nvSpPr>
          <p:cNvPr id="28" name="Content Placeholder 9">
            <a:extLst>
              <a:ext uri="{FF2B5EF4-FFF2-40B4-BE49-F238E27FC236}">
                <a16:creationId xmlns:a16="http://schemas.microsoft.com/office/drawing/2014/main" id="{FCAE9E39-E8A6-4802-B776-075B476360A8}"/>
              </a:ext>
            </a:extLst>
          </p:cNvPr>
          <p:cNvSpPr>
            <a:spLocks noGrp="1"/>
          </p:cNvSpPr>
          <p:nvPr>
            <p:ph idx="4294967295"/>
          </p:nvPr>
        </p:nvSpPr>
        <p:spPr>
          <a:xfrm>
            <a:off x="419100" y="2782562"/>
            <a:ext cx="5504688" cy="3390454"/>
          </a:xfrm>
          <a:prstGeom prst="rect">
            <a:avLst/>
          </a:prstGeom>
        </p:spPr>
        <p:txBody>
          <a:bodyPr/>
          <a:lstStyle/>
          <a:p>
            <a:r>
              <a:rPr lang="en-US" sz="2000" dirty="0"/>
              <a:t>Take snapshot data and save it in a separate Region</a:t>
            </a:r>
          </a:p>
          <a:p>
            <a:r>
              <a:rPr lang="en-US" sz="2000" dirty="0"/>
              <a:t>Combine read replicas with Multi-AZ deployments to build a resilient disaster recovery strategy</a:t>
            </a:r>
          </a:p>
          <a:p>
            <a:r>
              <a:rPr lang="en-US" sz="2000" dirty="0"/>
              <a:t>Retain automated backups</a:t>
            </a:r>
          </a:p>
          <a:p>
            <a:endParaRPr lang="en-US" sz="2000" dirty="0"/>
          </a:p>
        </p:txBody>
      </p:sp>
      <p:pic>
        <p:nvPicPr>
          <p:cNvPr id="32" name="Graphic 12">
            <a:extLst>
              <a:ext uri="{FF2B5EF4-FFF2-40B4-BE49-F238E27FC236}">
                <a16:creationId xmlns:a16="http://schemas.microsoft.com/office/drawing/2014/main" id="{53A4F6B4-3E50-A446-A190-CFE3DD35960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4126" y="1582015"/>
            <a:ext cx="711200" cy="711200"/>
          </a:xfrm>
          <a:prstGeom prst="rect">
            <a:avLst/>
          </a:prstGeom>
        </p:spPr>
      </p:pic>
      <p:sp>
        <p:nvSpPr>
          <p:cNvPr id="33" name="Text Placeholder 25">
            <a:extLst>
              <a:ext uri="{FF2B5EF4-FFF2-40B4-BE49-F238E27FC236}">
                <a16:creationId xmlns:a16="http://schemas.microsoft.com/office/drawing/2014/main" id="{E3E68A71-3192-423B-9545-50F6C6D07A4F}"/>
              </a:ext>
            </a:extLst>
          </p:cNvPr>
          <p:cNvSpPr txBox="1">
            <a:spLocks/>
          </p:cNvSpPr>
          <p:nvPr/>
        </p:nvSpPr>
        <p:spPr>
          <a:xfrm>
            <a:off x="7069276" y="1678649"/>
            <a:ext cx="4685298" cy="5179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a:t>Amazon DynamoDB</a:t>
            </a:r>
          </a:p>
          <a:p>
            <a:endParaRPr lang="en-US" sz="2600" dirty="0"/>
          </a:p>
        </p:txBody>
      </p:sp>
      <p:sp>
        <p:nvSpPr>
          <p:cNvPr id="34" name="Content Placeholder 10">
            <a:extLst>
              <a:ext uri="{FF2B5EF4-FFF2-40B4-BE49-F238E27FC236}">
                <a16:creationId xmlns:a16="http://schemas.microsoft.com/office/drawing/2014/main" id="{554891FB-1A05-4B31-92B9-870336C9C457}"/>
              </a:ext>
            </a:extLst>
          </p:cNvPr>
          <p:cNvSpPr>
            <a:spLocks noGrp="1"/>
          </p:cNvSpPr>
          <p:nvPr>
            <p:ph idx="4294967295"/>
          </p:nvPr>
        </p:nvSpPr>
        <p:spPr>
          <a:xfrm>
            <a:off x="6249885" y="2782562"/>
            <a:ext cx="5504688" cy="3390454"/>
          </a:xfrm>
          <a:prstGeom prst="rect">
            <a:avLst/>
          </a:prstGeom>
        </p:spPr>
        <p:txBody>
          <a:bodyPr/>
          <a:lstStyle/>
          <a:p>
            <a:r>
              <a:rPr lang="en-US" sz="2000" dirty="0"/>
              <a:t>Back up entire tables in seconds</a:t>
            </a:r>
          </a:p>
          <a:p>
            <a:r>
              <a:rPr lang="en-US" sz="2000" dirty="0"/>
              <a:t>Use point-in-time-recovery to continuously back up tables for up to 35 days</a:t>
            </a:r>
          </a:p>
          <a:p>
            <a:r>
              <a:rPr lang="en-US" sz="2000" dirty="0"/>
              <a:t>Initiate backups with a single click in the console or a single application programming interface (API) call</a:t>
            </a:r>
          </a:p>
          <a:p>
            <a:r>
              <a:rPr lang="en-US" sz="2000" dirty="0"/>
              <a:t>Use Global Tables to build a multi-region, multi-master database that provides fast local performance for massively scaled globally distributed applications</a:t>
            </a:r>
          </a:p>
          <a:p>
            <a:endParaRPr lang="en-US" sz="2000" dirty="0"/>
          </a:p>
        </p:txBody>
      </p:sp>
    </p:spTree>
    <p:custDataLst>
      <p:tags r:id="rId1"/>
    </p:custDataLst>
    <p:extLst>
      <p:ext uri="{BB962C8B-B14F-4D97-AF65-F5344CB8AC3E}">
        <p14:creationId xmlns:p14="http://schemas.microsoft.com/office/powerpoint/2010/main" val="46103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2039600" cy="935182"/>
          </a:xfrm>
          <a:solidFill>
            <a:schemeClr val="accent1">
              <a:lumMod val="20000"/>
              <a:lumOff val="80000"/>
            </a:schemeClr>
          </a:solidFill>
        </p:spPr>
        <p:txBody>
          <a:bodyPr>
            <a:noAutofit/>
          </a:bodyPr>
          <a:lstStyle/>
          <a:p>
            <a:r>
              <a:rPr lang="en-US" b="1" dirty="0">
                <a:solidFill>
                  <a:schemeClr val="accent6">
                    <a:lumMod val="50000"/>
                  </a:schemeClr>
                </a:solidFill>
              </a:rPr>
              <a:t>Disaster Recovery</a:t>
            </a:r>
            <a:endParaRPr lang="en-US" dirty="0"/>
          </a:p>
        </p:txBody>
      </p:sp>
      <p:sp>
        <p:nvSpPr>
          <p:cNvPr id="3" name="Content Placeholder 2"/>
          <p:cNvSpPr>
            <a:spLocks noGrp="1"/>
          </p:cNvSpPr>
          <p:nvPr>
            <p:ph idx="1"/>
          </p:nvPr>
        </p:nvSpPr>
        <p:spPr>
          <a:xfrm>
            <a:off x="838200" y="1253447"/>
            <a:ext cx="10515600" cy="4923516"/>
          </a:xfrm>
        </p:spPr>
        <p:txBody>
          <a:bodyPr>
            <a:normAutofit/>
          </a:bodyPr>
          <a:lstStyle/>
          <a:p>
            <a:r>
              <a:rPr lang="en-US" sz="2600" dirty="0"/>
              <a:t>A </a:t>
            </a:r>
            <a:r>
              <a:rPr lang="en-US" sz="2600" b="1" dirty="0"/>
              <a:t>disaster</a:t>
            </a:r>
            <a:r>
              <a:rPr lang="en-US" sz="2600" dirty="0"/>
              <a:t> is a serious disruption occurring over a relatively </a:t>
            </a:r>
            <a:r>
              <a:rPr lang="en-US" sz="2600" dirty="0">
                <a:solidFill>
                  <a:srgbClr val="FF0000"/>
                </a:solidFill>
              </a:rPr>
              <a:t>short period of time</a:t>
            </a:r>
            <a:r>
              <a:rPr lang="en-US" sz="2600" dirty="0"/>
              <a:t>, affecting the functioning of a community or a society as i</a:t>
            </a:r>
            <a:r>
              <a:rPr lang="en-US" sz="2600" dirty="0">
                <a:solidFill>
                  <a:srgbClr val="FF0000"/>
                </a:solidFill>
              </a:rPr>
              <a:t>t causes widespread </a:t>
            </a:r>
            <a:r>
              <a:rPr lang="en-US" sz="2600" dirty="0"/>
              <a:t>human, material, economic or environmental </a:t>
            </a:r>
            <a:r>
              <a:rPr lang="en-US" sz="2600" dirty="0">
                <a:solidFill>
                  <a:srgbClr val="FF0000"/>
                </a:solidFill>
              </a:rPr>
              <a:t>loss</a:t>
            </a:r>
            <a:r>
              <a:rPr lang="en-US" sz="2600" dirty="0"/>
              <a:t> which exceeds the ability of the affected community or society to cope using its own resources</a:t>
            </a:r>
          </a:p>
          <a:p>
            <a:r>
              <a:rPr lang="en-US" sz="2600" b="1" dirty="0"/>
              <a:t>IT disaster </a:t>
            </a:r>
            <a:r>
              <a:rPr lang="en-US" sz="2600" dirty="0"/>
              <a:t>means the </a:t>
            </a:r>
            <a:r>
              <a:rPr lang="en-US" sz="2600" dirty="0">
                <a:solidFill>
                  <a:srgbClr val="FF0000"/>
                </a:solidFill>
              </a:rPr>
              <a:t>unplanned interruption </a:t>
            </a:r>
            <a:r>
              <a:rPr lang="en-US" sz="2600" dirty="0"/>
              <a:t>of normal business processes resulting from the interruption of the IT infrastructure components used to support them. This definition includes information systems and networks and their hardware and software components—as well as data itself.</a:t>
            </a:r>
          </a:p>
          <a:p>
            <a:endParaRPr lang="en-US" dirty="0"/>
          </a:p>
        </p:txBody>
      </p:sp>
      <p:sp>
        <p:nvSpPr>
          <p:cNvPr id="5" name="Rectangle 4"/>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14687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F408-DF38-D249-A4D9-44DB5CBDE568}"/>
              </a:ext>
            </a:extLst>
          </p:cNvPr>
          <p:cNvSpPr>
            <a:spLocks noGrp="1"/>
          </p:cNvSpPr>
          <p:nvPr>
            <p:ph type="title"/>
          </p:nvPr>
        </p:nvSpPr>
        <p:spPr>
          <a:xfrm>
            <a:off x="162790" y="0"/>
            <a:ext cx="12029210" cy="1325563"/>
          </a:xfrm>
          <a:solidFill>
            <a:schemeClr val="accent1">
              <a:lumMod val="20000"/>
              <a:lumOff val="80000"/>
            </a:schemeClr>
          </a:solidFill>
        </p:spPr>
        <p:txBody>
          <a:bodyPr>
            <a:normAutofit/>
          </a:bodyPr>
          <a:lstStyle/>
          <a:p>
            <a:r>
              <a:rPr lang="en-US" b="1" dirty="0">
                <a:solidFill>
                  <a:schemeClr val="accent6">
                    <a:lumMod val="50000"/>
                  </a:schemeClr>
                </a:solidFill>
              </a:rPr>
              <a:t>Automation services: Quickly replicate or redeploy environments</a:t>
            </a:r>
          </a:p>
        </p:txBody>
      </p:sp>
      <p:pic>
        <p:nvPicPr>
          <p:cNvPr id="25" name="Graphic 24">
            <a:extLst>
              <a:ext uri="{FF2B5EF4-FFF2-40B4-BE49-F238E27FC236}">
                <a16:creationId xmlns:a16="http://schemas.microsoft.com/office/drawing/2014/main" id="{05B4A0C6-ED6B-4318-B2A8-1E46BD5976B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6934" y="1508155"/>
            <a:ext cx="711200" cy="711200"/>
          </a:xfrm>
          <a:prstGeom prst="rect">
            <a:avLst/>
          </a:prstGeom>
        </p:spPr>
      </p:pic>
      <p:pic>
        <p:nvPicPr>
          <p:cNvPr id="26" name="Graphic 25">
            <a:extLst>
              <a:ext uri="{FF2B5EF4-FFF2-40B4-BE49-F238E27FC236}">
                <a16:creationId xmlns:a16="http://schemas.microsoft.com/office/drawing/2014/main" id="{C4F43D2A-44C7-4117-AAC8-6F4C1B38A58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6934" y="3033923"/>
            <a:ext cx="711200" cy="711200"/>
          </a:xfrm>
          <a:prstGeom prst="rect">
            <a:avLst/>
          </a:prstGeom>
        </p:spPr>
      </p:pic>
      <p:pic>
        <p:nvPicPr>
          <p:cNvPr id="27" name="Graphic 26">
            <a:extLst>
              <a:ext uri="{FF2B5EF4-FFF2-40B4-BE49-F238E27FC236}">
                <a16:creationId xmlns:a16="http://schemas.microsoft.com/office/drawing/2014/main" id="{70CBC722-55F6-4334-A979-88886A9B01C8}"/>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6934" y="4433361"/>
            <a:ext cx="711200" cy="711200"/>
          </a:xfrm>
          <a:prstGeom prst="rect">
            <a:avLst/>
          </a:prstGeom>
        </p:spPr>
      </p:pic>
      <p:sp>
        <p:nvSpPr>
          <p:cNvPr id="9" name="Content Placeholder 8">
            <a:extLst>
              <a:ext uri="{FF2B5EF4-FFF2-40B4-BE49-F238E27FC236}">
                <a16:creationId xmlns:a16="http://schemas.microsoft.com/office/drawing/2014/main" id="{A4AD04AE-A3E8-4192-94C6-D738CB5D99A2}"/>
              </a:ext>
            </a:extLst>
          </p:cNvPr>
          <p:cNvSpPr>
            <a:spLocks noGrp="1"/>
          </p:cNvSpPr>
          <p:nvPr>
            <p:ph idx="1"/>
          </p:nvPr>
        </p:nvSpPr>
        <p:spPr>
          <a:xfrm>
            <a:off x="1588168" y="1528175"/>
            <a:ext cx="10184732" cy="4648788"/>
          </a:xfrm>
        </p:spPr>
        <p:txBody>
          <a:bodyPr/>
          <a:lstStyle/>
          <a:p>
            <a:pPr marL="0" indent="0">
              <a:buNone/>
            </a:pPr>
            <a:r>
              <a:rPr lang="en-US" dirty="0"/>
              <a:t>AWS CloudFormation</a:t>
            </a:r>
          </a:p>
          <a:p>
            <a:pPr lvl="1"/>
            <a:r>
              <a:rPr lang="en-US" dirty="0"/>
              <a:t>Use templates to quickly deploy collections of resources as needed</a:t>
            </a:r>
          </a:p>
          <a:p>
            <a:pPr lvl="1"/>
            <a:r>
              <a:rPr lang="en-US" dirty="0"/>
              <a:t>Duplicate production environments in new Region or VPC in minutes</a:t>
            </a:r>
          </a:p>
          <a:p>
            <a:pPr lvl="1"/>
            <a:endParaRPr lang="en-US" sz="1400" dirty="0"/>
          </a:p>
          <a:p>
            <a:pPr marL="0" indent="0">
              <a:buNone/>
            </a:pPr>
            <a:r>
              <a:rPr lang="en-US" dirty="0"/>
              <a:t>AWS Elastic Beanstalk</a:t>
            </a:r>
          </a:p>
          <a:p>
            <a:pPr lvl="1"/>
            <a:r>
              <a:rPr lang="en-US" dirty="0"/>
              <a:t>Quickly redeploy your entire stack in only a few clicks</a:t>
            </a:r>
          </a:p>
          <a:p>
            <a:pPr lvl="1"/>
            <a:endParaRPr lang="en-US" dirty="0"/>
          </a:p>
          <a:p>
            <a:pPr marL="0" indent="0">
              <a:buNone/>
            </a:pPr>
            <a:r>
              <a:rPr lang="en-US" dirty="0"/>
              <a:t>AWS OpsWorks</a:t>
            </a:r>
          </a:p>
          <a:p>
            <a:pPr lvl="1"/>
            <a:r>
              <a:rPr lang="en-US" dirty="0"/>
              <a:t>Automatic host replacement</a:t>
            </a:r>
          </a:p>
          <a:p>
            <a:pPr lvl="1"/>
            <a:r>
              <a:rPr lang="en-US" dirty="0"/>
              <a:t>Combine it with AWS CloudFormation in the recovery phase</a:t>
            </a:r>
          </a:p>
          <a:p>
            <a:pPr lvl="1"/>
            <a:r>
              <a:rPr lang="en-US" dirty="0"/>
              <a:t>Provision a new stack that supports the defined RTO</a:t>
            </a:r>
          </a:p>
          <a:p>
            <a:endParaRPr lang="en-US" dirty="0"/>
          </a:p>
        </p:txBody>
      </p:sp>
      <p:sp>
        <p:nvSpPr>
          <p:cNvPr id="10" name="Rectangle 9"/>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2567036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F408-DF38-D249-A4D9-44DB5CBDE568}"/>
              </a:ext>
            </a:extLst>
          </p:cNvPr>
          <p:cNvSpPr>
            <a:spLocks noGrp="1"/>
          </p:cNvSpPr>
          <p:nvPr>
            <p:ph type="title"/>
          </p:nvPr>
        </p:nvSpPr>
        <p:spPr>
          <a:xfrm>
            <a:off x="162790" y="0"/>
            <a:ext cx="12029210" cy="1325563"/>
          </a:xfrm>
          <a:solidFill>
            <a:schemeClr val="accent1">
              <a:lumMod val="20000"/>
              <a:lumOff val="80000"/>
            </a:schemeClr>
          </a:solidFill>
        </p:spPr>
        <p:txBody>
          <a:bodyPr>
            <a:normAutofit/>
          </a:bodyPr>
          <a:lstStyle/>
          <a:p>
            <a:r>
              <a:rPr lang="en-US" b="1" dirty="0">
                <a:solidFill>
                  <a:schemeClr val="accent6">
                    <a:lumMod val="50000"/>
                  </a:schemeClr>
                </a:solidFill>
              </a:rPr>
              <a:t>Common disaster recovery patterns on AWS</a:t>
            </a:r>
          </a:p>
        </p:txBody>
      </p:sp>
      <p:sp>
        <p:nvSpPr>
          <p:cNvPr id="10" name="Rectangle 9"/>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Content Placeholder 1">
            <a:extLst>
              <a:ext uri="{FF2B5EF4-FFF2-40B4-BE49-F238E27FC236}">
                <a16:creationId xmlns:a16="http://schemas.microsoft.com/office/drawing/2014/main" id="{E938A508-807E-4F48-BEEC-D606BC3A8944}"/>
              </a:ext>
            </a:extLst>
          </p:cNvPr>
          <p:cNvSpPr>
            <a:spLocks noGrp="1"/>
          </p:cNvSpPr>
          <p:nvPr>
            <p:ph idx="1"/>
          </p:nvPr>
        </p:nvSpPr>
        <p:spPr>
          <a:xfrm>
            <a:off x="439881" y="1746384"/>
            <a:ext cx="7072745" cy="2229556"/>
          </a:xfrm>
        </p:spPr>
        <p:txBody>
          <a:bodyPr/>
          <a:lstStyle/>
          <a:p>
            <a:pPr marL="0" indent="0">
              <a:buNone/>
            </a:pPr>
            <a:r>
              <a:rPr lang="en-US" dirty="0">
                <a:solidFill>
                  <a:schemeClr val="accent5"/>
                </a:solidFill>
                <a:ea typeface="Amazon Ember" panose="02000000000000000000" pitchFamily="2" charset="0"/>
              </a:rPr>
              <a:t>Four disaster recovery patterns</a:t>
            </a:r>
            <a:endParaRPr lang="en-US" dirty="0"/>
          </a:p>
          <a:p>
            <a:pPr lvl="1"/>
            <a:r>
              <a:rPr lang="en-US" dirty="0"/>
              <a:t>Backup and restore</a:t>
            </a:r>
          </a:p>
          <a:p>
            <a:pPr lvl="1"/>
            <a:r>
              <a:rPr lang="en-US" dirty="0"/>
              <a:t>Pilot light</a:t>
            </a:r>
          </a:p>
          <a:p>
            <a:pPr lvl="1"/>
            <a:r>
              <a:rPr lang="en-US" dirty="0"/>
              <a:t>Warm standby</a:t>
            </a:r>
          </a:p>
          <a:p>
            <a:pPr lvl="1"/>
            <a:r>
              <a:rPr lang="en-US" dirty="0"/>
              <a:t>Multi-site</a:t>
            </a:r>
          </a:p>
        </p:txBody>
      </p:sp>
      <p:sp>
        <p:nvSpPr>
          <p:cNvPr id="12" name="Content Placeholder 9">
            <a:extLst>
              <a:ext uri="{FF2B5EF4-FFF2-40B4-BE49-F238E27FC236}">
                <a16:creationId xmlns:a16="http://schemas.microsoft.com/office/drawing/2014/main" id="{2FD70FEF-5F56-4640-BA47-73B825AF688A}"/>
              </a:ext>
            </a:extLst>
          </p:cNvPr>
          <p:cNvSpPr txBox="1">
            <a:spLocks/>
          </p:cNvSpPr>
          <p:nvPr/>
        </p:nvSpPr>
        <p:spPr>
          <a:xfrm>
            <a:off x="426998" y="4303059"/>
            <a:ext cx="8800130" cy="20521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70C0"/>
                </a:solidFill>
              </a:rPr>
              <a:t>Each pattern is suited to a different combination of:</a:t>
            </a:r>
            <a:endParaRPr lang="en-US" sz="1600" dirty="0">
              <a:solidFill>
                <a:srgbClr val="0070C0"/>
              </a:solidFill>
            </a:endParaRPr>
          </a:p>
          <a:p>
            <a:pPr lvl="1"/>
            <a:r>
              <a:rPr lang="en-US" dirty="0"/>
              <a:t>Recovery point objective</a:t>
            </a:r>
          </a:p>
          <a:p>
            <a:pPr lvl="1"/>
            <a:r>
              <a:rPr lang="en-US" dirty="0"/>
              <a:t>Recovery time objective</a:t>
            </a:r>
          </a:p>
          <a:p>
            <a:pPr lvl="1"/>
            <a:r>
              <a:rPr lang="en-US" dirty="0"/>
              <a:t>Cost-effectiveness</a:t>
            </a:r>
          </a:p>
          <a:p>
            <a:endParaRPr lang="en-US" sz="2400" dirty="0"/>
          </a:p>
        </p:txBody>
      </p:sp>
    </p:spTree>
    <p:custDataLst>
      <p:tags r:id="rId1"/>
    </p:custDataLst>
    <p:extLst>
      <p:ext uri="{BB962C8B-B14F-4D97-AF65-F5344CB8AC3E}">
        <p14:creationId xmlns:p14="http://schemas.microsoft.com/office/powerpoint/2010/main" val="1845783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3D16-E9DF-7041-90AF-13129C0F2779}"/>
              </a:ext>
            </a:extLst>
          </p:cNvPr>
          <p:cNvSpPr>
            <a:spLocks noGrp="1"/>
          </p:cNvSpPr>
          <p:nvPr>
            <p:ph type="title"/>
          </p:nvPr>
        </p:nvSpPr>
        <p:spPr>
          <a:xfrm>
            <a:off x="124690" y="0"/>
            <a:ext cx="12067309" cy="945573"/>
          </a:xfrm>
          <a:solidFill>
            <a:schemeClr val="accent1">
              <a:lumMod val="20000"/>
              <a:lumOff val="80000"/>
            </a:schemeClr>
          </a:solidFill>
        </p:spPr>
        <p:txBody>
          <a:bodyPr/>
          <a:lstStyle/>
          <a:p>
            <a:r>
              <a:rPr lang="en-US" b="1" dirty="0">
                <a:solidFill>
                  <a:schemeClr val="accent6">
                    <a:lumMod val="50000"/>
                  </a:schemeClr>
                </a:solidFill>
              </a:rPr>
              <a:t> Backup and restore pattern</a:t>
            </a:r>
          </a:p>
        </p:txBody>
      </p:sp>
      <p:sp>
        <p:nvSpPr>
          <p:cNvPr id="159" name="TextBox 158">
            <a:extLst>
              <a:ext uri="{FF2B5EF4-FFF2-40B4-BE49-F238E27FC236}">
                <a16:creationId xmlns:a16="http://schemas.microsoft.com/office/drawing/2014/main" id="{2D96F4D2-200E-F549-B8A8-1A22B5CDBDA6}"/>
              </a:ext>
            </a:extLst>
          </p:cNvPr>
          <p:cNvSpPr txBox="1"/>
          <p:nvPr/>
        </p:nvSpPr>
        <p:spPr>
          <a:xfrm>
            <a:off x="419100" y="1194307"/>
            <a:ext cx="10195420" cy="400110"/>
          </a:xfrm>
          <a:prstGeom prst="rect">
            <a:avLst/>
          </a:prstGeom>
          <a:noFill/>
        </p:spPr>
        <p:txBody>
          <a:bodyPr wrap="none" rtlCol="0">
            <a:spAutoFit/>
          </a:bodyPr>
          <a:lstStyle/>
          <a:p>
            <a:r>
              <a:rPr lang="en-US" sz="20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Back up</a:t>
            </a:r>
            <a:r>
              <a:rPr lang="en-US" sz="2000" dirty="0">
                <a:solidFill>
                  <a:schemeClr val="accent5"/>
                </a:solidFill>
                <a:latin typeface="Amazon Ember" panose="02000000000000000000" pitchFamily="2" charset="0"/>
                <a:ea typeface="Amazon Ember" panose="02000000000000000000" pitchFamily="2" charset="0"/>
                <a:cs typeface="Amazon Ember" panose="020B0603020204020204" pitchFamily="34" charset="0"/>
              </a:rPr>
              <a:t> configuration and state data to S3. Implement lifecycle policy to save on cost.</a:t>
            </a:r>
          </a:p>
        </p:txBody>
      </p:sp>
      <p:grpSp>
        <p:nvGrpSpPr>
          <p:cNvPr id="6" name="Group 5" descr="Data from a corporate data center is backed up to an S3 bucket which has a lifecycle policy that move the data to S3 Standard-IA and eventually Glacier.">
            <a:extLst>
              <a:ext uri="{FF2B5EF4-FFF2-40B4-BE49-F238E27FC236}">
                <a16:creationId xmlns:a16="http://schemas.microsoft.com/office/drawing/2014/main" id="{EEA8310E-6B0E-D741-BAB3-F6F458ACE8A7}"/>
              </a:ext>
            </a:extLst>
          </p:cNvPr>
          <p:cNvGrpSpPr/>
          <p:nvPr/>
        </p:nvGrpSpPr>
        <p:grpSpPr>
          <a:xfrm>
            <a:off x="511833" y="1609100"/>
            <a:ext cx="11084755" cy="1756956"/>
            <a:chOff x="511833" y="1609100"/>
            <a:chExt cx="11084755" cy="1756956"/>
          </a:xfrm>
        </p:grpSpPr>
        <p:sp>
          <p:nvSpPr>
            <p:cNvPr id="37" name="TextBox 36">
              <a:extLst>
                <a:ext uri="{FF2B5EF4-FFF2-40B4-BE49-F238E27FC236}">
                  <a16:creationId xmlns:a16="http://schemas.microsoft.com/office/drawing/2014/main" id="{FE2A5410-E8A0-6B49-B3AA-2D824951B428}"/>
                </a:ext>
              </a:extLst>
            </p:cNvPr>
            <p:cNvSpPr txBox="1"/>
            <p:nvPr/>
          </p:nvSpPr>
          <p:spPr>
            <a:xfrm>
              <a:off x="10090591" y="2776167"/>
              <a:ext cx="1067306" cy="579135"/>
            </a:xfrm>
            <a:prstGeom prst="rect">
              <a:avLst/>
            </a:prstGeom>
            <a:noFill/>
          </p:spPr>
          <p:txBody>
            <a:bodyPr wrap="square" lIns="0" tIns="0" rIns="0" bIns="0" rtlCol="0" anchor="t">
              <a:noAutofit/>
            </a:bodyPr>
            <a:lstStyle/>
            <a:p>
              <a:pPr algn="ctr"/>
              <a:r>
                <a:rPr lang="en-US" sz="1600" dirty="0">
                  <a:ea typeface="Amazon Ember" panose="020B0603020204020204" pitchFamily="34" charset="0"/>
                  <a:cs typeface="Amazon Ember" panose="020B0603020204020204" pitchFamily="34" charset="0"/>
                </a:rPr>
                <a:t>Amazon S3 Glacier</a:t>
              </a:r>
            </a:p>
          </p:txBody>
        </p:sp>
        <p:cxnSp>
          <p:nvCxnSpPr>
            <p:cNvPr id="45" name="Elbow Connector 44">
              <a:extLst>
                <a:ext uri="{FF2B5EF4-FFF2-40B4-BE49-F238E27FC236}">
                  <a16:creationId xmlns:a16="http://schemas.microsoft.com/office/drawing/2014/main" id="{9D3EE441-84A5-784F-B191-133D8132881A}"/>
                </a:ext>
              </a:extLst>
            </p:cNvPr>
            <p:cNvCxnSpPr>
              <a:cxnSpLocks/>
              <a:stCxn id="58" idx="3"/>
              <a:endCxn id="60" idx="1"/>
            </p:cNvCxnSpPr>
            <p:nvPr/>
          </p:nvCxnSpPr>
          <p:spPr>
            <a:xfrm>
              <a:off x="6162620" y="2448181"/>
              <a:ext cx="4187803" cy="6402"/>
            </a:xfrm>
            <a:prstGeom prst="bentConnector3">
              <a:avLst>
                <a:gd name="adj1" fmla="val 50000"/>
              </a:avLst>
            </a:prstGeom>
            <a:noFill/>
            <a:ln w="28575" cap="flat" cmpd="sng" algn="ctr">
              <a:solidFill>
                <a:schemeClr val="tx1">
                  <a:lumMod val="95000"/>
                  <a:lumOff val="5000"/>
                </a:schemeClr>
              </a:solidFill>
              <a:prstDash val="sysDash"/>
              <a:tailEnd type="arrow"/>
            </a:ln>
            <a:effectLst>
              <a:outerShdw blurRad="40000" dist="20000" dir="5400000" rotWithShape="0">
                <a:srgbClr val="000000">
                  <a:alpha val="38000"/>
                </a:srgbClr>
              </a:outerShdw>
            </a:effectLst>
          </p:spPr>
        </p:cxnSp>
        <p:sp>
          <p:nvSpPr>
            <p:cNvPr id="47" name="TextBox 46">
              <a:extLst>
                <a:ext uri="{FF2B5EF4-FFF2-40B4-BE49-F238E27FC236}">
                  <a16:creationId xmlns:a16="http://schemas.microsoft.com/office/drawing/2014/main" id="{B38E30D4-5751-AD48-8054-57CDEA8A5512}"/>
                </a:ext>
              </a:extLst>
            </p:cNvPr>
            <p:cNvSpPr txBox="1"/>
            <p:nvPr/>
          </p:nvSpPr>
          <p:spPr>
            <a:xfrm>
              <a:off x="8272664" y="2791933"/>
              <a:ext cx="1271342" cy="548648"/>
            </a:xfrm>
            <a:prstGeom prst="rect">
              <a:avLst/>
            </a:prstGeom>
            <a:noFill/>
          </p:spPr>
          <p:txBody>
            <a:bodyPr wrap="square" lIns="0" tIns="0" rIns="0" bIns="0" rtlCol="0" anchor="t">
              <a:noAutofit/>
            </a:bodyPr>
            <a:lstStyle/>
            <a:p>
              <a:pPr algn="ctr"/>
              <a:r>
                <a:rPr lang="en-US" sz="1600" dirty="0">
                  <a:ea typeface="Amazon Ember" panose="020B0603020204020204" pitchFamily="34" charset="0"/>
                  <a:cs typeface="Amazon Ember" panose="020B0603020204020204" pitchFamily="34" charset="0"/>
                </a:rPr>
                <a:t>Amazon S3 Standard-IA </a:t>
              </a:r>
            </a:p>
          </p:txBody>
        </p:sp>
        <p:pic>
          <p:nvPicPr>
            <p:cNvPr id="53" name="Picture 52">
              <a:extLst>
                <a:ext uri="{FF2B5EF4-FFF2-40B4-BE49-F238E27FC236}">
                  <a16:creationId xmlns:a16="http://schemas.microsoft.com/office/drawing/2014/main" id="{31428DFD-999F-9944-9CFD-CF03B70C795E}"/>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7474274" y="2065716"/>
              <a:ext cx="352623" cy="361184"/>
            </a:xfrm>
            <a:prstGeom prst="rect">
              <a:avLst/>
            </a:prstGeom>
          </p:spPr>
        </p:pic>
        <p:sp>
          <p:nvSpPr>
            <p:cNvPr id="54" name="TextBox 53">
              <a:extLst>
                <a:ext uri="{FF2B5EF4-FFF2-40B4-BE49-F238E27FC236}">
                  <a16:creationId xmlns:a16="http://schemas.microsoft.com/office/drawing/2014/main" id="{DC194B62-5DBF-D240-A047-A33F88CA9861}"/>
                </a:ext>
              </a:extLst>
            </p:cNvPr>
            <p:cNvSpPr txBox="1"/>
            <p:nvPr/>
          </p:nvSpPr>
          <p:spPr>
            <a:xfrm>
              <a:off x="7114481" y="2522170"/>
              <a:ext cx="1009146" cy="419698"/>
            </a:xfrm>
            <a:prstGeom prst="rect">
              <a:avLst/>
            </a:prstGeom>
            <a:noFill/>
          </p:spPr>
          <p:txBody>
            <a:bodyPr wrap="square" lIns="0" tIns="0" rIns="0" bIns="0" rtlCol="0" anchor="t">
              <a:noAutofit/>
            </a:bodyPr>
            <a:lstStyle/>
            <a:p>
              <a:pPr algn="ctr"/>
              <a:r>
                <a:rPr lang="en-US" sz="1600" dirty="0">
                  <a:ea typeface="Amazon Ember" panose="020B0603020204020204" pitchFamily="34" charset="0"/>
                  <a:cs typeface="Amazon Ember" panose="020B0603020204020204" pitchFamily="34" charset="0"/>
                </a:rPr>
                <a:t>Lifecycle policy</a:t>
              </a:r>
            </a:p>
          </p:txBody>
        </p:sp>
        <p:pic>
          <p:nvPicPr>
            <p:cNvPr id="58" name="Graphic 57">
              <a:extLst>
                <a:ext uri="{FF2B5EF4-FFF2-40B4-BE49-F238E27FC236}">
                  <a16:creationId xmlns:a16="http://schemas.microsoft.com/office/drawing/2014/main" id="{3C2A61E5-631F-7D49-97FC-7E2264A392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2720" y="2213231"/>
              <a:ext cx="469900" cy="469900"/>
            </a:xfrm>
            <a:prstGeom prst="rect">
              <a:avLst/>
            </a:prstGeom>
          </p:spPr>
        </p:pic>
        <p:pic>
          <p:nvPicPr>
            <p:cNvPr id="60" name="Graphic 59">
              <a:extLst>
                <a:ext uri="{FF2B5EF4-FFF2-40B4-BE49-F238E27FC236}">
                  <a16:creationId xmlns:a16="http://schemas.microsoft.com/office/drawing/2014/main" id="{736656C0-BEC9-3443-B15B-73DCB8A883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50423" y="2180263"/>
              <a:ext cx="548640" cy="548640"/>
            </a:xfrm>
            <a:prstGeom prst="rect">
              <a:avLst/>
            </a:prstGeom>
          </p:spPr>
        </p:pic>
        <p:pic>
          <p:nvPicPr>
            <p:cNvPr id="62" name="Graphic 61">
              <a:extLst>
                <a:ext uri="{FF2B5EF4-FFF2-40B4-BE49-F238E27FC236}">
                  <a16:creationId xmlns:a16="http://schemas.microsoft.com/office/drawing/2014/main" id="{AB48922A-84C2-4D45-906F-3F8296BEE74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22755" y="2180263"/>
              <a:ext cx="548640" cy="548640"/>
            </a:xfrm>
            <a:prstGeom prst="rect">
              <a:avLst/>
            </a:prstGeom>
          </p:spPr>
        </p:pic>
        <p:sp>
          <p:nvSpPr>
            <p:cNvPr id="82" name="Rectangle 81">
              <a:extLst>
                <a:ext uri="{FF2B5EF4-FFF2-40B4-BE49-F238E27FC236}">
                  <a16:creationId xmlns:a16="http://schemas.microsoft.com/office/drawing/2014/main" id="{19EF5F8D-40D4-214F-B937-7400D6C26D7F}"/>
                </a:ext>
              </a:extLst>
            </p:cNvPr>
            <p:cNvSpPr/>
            <p:nvPr/>
          </p:nvSpPr>
          <p:spPr>
            <a:xfrm>
              <a:off x="3518704" y="1609100"/>
              <a:ext cx="8077884" cy="17487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83" name="Graphic 82">
              <a:extLst>
                <a:ext uri="{FF2B5EF4-FFF2-40B4-BE49-F238E27FC236}">
                  <a16:creationId xmlns:a16="http://schemas.microsoft.com/office/drawing/2014/main" id="{6A48A595-ED6D-C94D-B527-C9C18E2A0F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19516" y="1620675"/>
              <a:ext cx="330200" cy="330200"/>
            </a:xfrm>
            <a:prstGeom prst="rect">
              <a:avLst/>
            </a:prstGeom>
          </p:spPr>
        </p:pic>
        <p:sp>
          <p:nvSpPr>
            <p:cNvPr id="86" name="Rectangle 85">
              <a:extLst>
                <a:ext uri="{FF2B5EF4-FFF2-40B4-BE49-F238E27FC236}">
                  <a16:creationId xmlns:a16="http://schemas.microsoft.com/office/drawing/2014/main" id="{283A9A04-5BAE-2647-836B-3F43BABD925F}"/>
                </a:ext>
              </a:extLst>
            </p:cNvPr>
            <p:cNvSpPr/>
            <p:nvPr/>
          </p:nvSpPr>
          <p:spPr>
            <a:xfrm>
              <a:off x="511833" y="1620676"/>
              <a:ext cx="2543741" cy="1745380"/>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rgbClr val="5A6B86"/>
                  </a:solidFill>
                </a:rPr>
                <a:t>Corporate data center</a:t>
              </a:r>
            </a:p>
          </p:txBody>
        </p:sp>
        <p:pic>
          <p:nvPicPr>
            <p:cNvPr id="87" name="Graphic 86">
              <a:extLst>
                <a:ext uri="{FF2B5EF4-FFF2-40B4-BE49-F238E27FC236}">
                  <a16:creationId xmlns:a16="http://schemas.microsoft.com/office/drawing/2014/main" id="{ECCD82CF-C319-B842-B6CE-1B6077BFE3E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20557" y="1620675"/>
              <a:ext cx="330200" cy="330200"/>
            </a:xfrm>
            <a:prstGeom prst="rect">
              <a:avLst/>
            </a:prstGeom>
          </p:spPr>
        </p:pic>
        <p:pic>
          <p:nvPicPr>
            <p:cNvPr id="88" name="Graphic 87">
              <a:extLst>
                <a:ext uri="{FF2B5EF4-FFF2-40B4-BE49-F238E27FC236}">
                  <a16:creationId xmlns:a16="http://schemas.microsoft.com/office/drawing/2014/main" id="{893FC4E8-C2C9-0A4E-AB43-3A204D41C69F}"/>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572530" y="2086848"/>
              <a:ext cx="731520" cy="731520"/>
            </a:xfrm>
            <a:prstGeom prst="rect">
              <a:avLst/>
            </a:prstGeom>
          </p:spPr>
        </p:pic>
        <p:cxnSp>
          <p:nvCxnSpPr>
            <p:cNvPr id="17" name="Straight Arrow Connector 16">
              <a:extLst>
                <a:ext uri="{FF2B5EF4-FFF2-40B4-BE49-F238E27FC236}">
                  <a16:creationId xmlns:a16="http://schemas.microsoft.com/office/drawing/2014/main" id="{A7781DF7-CFB6-784A-9566-E04A93117CF5}"/>
                </a:ext>
              </a:extLst>
            </p:cNvPr>
            <p:cNvCxnSpPr>
              <a:cxnSpLocks/>
              <a:stCxn id="88" idx="3"/>
              <a:endCxn id="58" idx="1"/>
            </p:cNvCxnSpPr>
            <p:nvPr/>
          </p:nvCxnSpPr>
          <p:spPr>
            <a:xfrm flipV="1">
              <a:off x="2304050" y="2448181"/>
              <a:ext cx="3388670" cy="442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F72A6D78-78FE-5942-A456-72720F1283DA}"/>
                </a:ext>
              </a:extLst>
            </p:cNvPr>
            <p:cNvSpPr txBox="1"/>
            <p:nvPr/>
          </p:nvSpPr>
          <p:spPr>
            <a:xfrm>
              <a:off x="5355332" y="2699830"/>
              <a:ext cx="1075936" cy="338554"/>
            </a:xfrm>
            <a:prstGeom prst="rect">
              <a:avLst/>
            </a:prstGeom>
            <a:noFill/>
          </p:spPr>
          <p:txBody>
            <a:bodyPr wrap="none" rtlCol="0">
              <a:spAutoFit/>
            </a:bodyPr>
            <a:lstStyle/>
            <a:p>
              <a:r>
                <a:rPr lang="en-US" sz="1600" dirty="0">
                  <a:ea typeface="Amazon Ember" panose="020B0603020204020204" pitchFamily="34" charset="0"/>
                  <a:cs typeface="Amazon Ember" panose="020B0603020204020204" pitchFamily="34" charset="0"/>
                </a:rPr>
                <a:t>S3 bucket</a:t>
              </a:r>
            </a:p>
          </p:txBody>
        </p:sp>
      </p:grpSp>
      <p:sp>
        <p:nvSpPr>
          <p:cNvPr id="97" name="TextBox 96">
            <a:extLst>
              <a:ext uri="{FF2B5EF4-FFF2-40B4-BE49-F238E27FC236}">
                <a16:creationId xmlns:a16="http://schemas.microsoft.com/office/drawing/2014/main" id="{302857AF-333C-5548-9292-281E169FAB3E}"/>
              </a:ext>
            </a:extLst>
          </p:cNvPr>
          <p:cNvSpPr txBox="1"/>
          <p:nvPr/>
        </p:nvSpPr>
        <p:spPr>
          <a:xfrm>
            <a:off x="419100" y="3743150"/>
            <a:ext cx="2762295" cy="400110"/>
          </a:xfrm>
          <a:prstGeom prst="rect">
            <a:avLst/>
          </a:prstGeom>
          <a:noFill/>
        </p:spPr>
        <p:txBody>
          <a:bodyPr wrap="none" rtlCol="0">
            <a:spAutoFit/>
          </a:bodyPr>
          <a:lstStyle/>
          <a:p>
            <a:r>
              <a:rPr lang="en-US" sz="20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Restore</a:t>
            </a:r>
            <a:r>
              <a:rPr lang="en-US" sz="2000" dirty="0">
                <a:solidFill>
                  <a:schemeClr val="accent5"/>
                </a:solidFill>
                <a:latin typeface="Amazon Ember" panose="02000000000000000000" pitchFamily="2" charset="0"/>
                <a:ea typeface="Amazon Ember" panose="02000000000000000000" pitchFamily="2" charset="0"/>
                <a:cs typeface="Amazon Ember" panose="020B0603020204020204" pitchFamily="34" charset="0"/>
              </a:rPr>
              <a:t> when needed.</a:t>
            </a:r>
          </a:p>
        </p:txBody>
      </p:sp>
      <p:grpSp>
        <p:nvGrpSpPr>
          <p:cNvPr id="7" name="Group 6" descr="Data backed up to an S3 bucket previously is copied back to the corporate data center. If necessary, an endpoint exists in a data recovery Region for a VPC that contains EC2 instances that could be switched over to.">
            <a:extLst>
              <a:ext uri="{FF2B5EF4-FFF2-40B4-BE49-F238E27FC236}">
                <a16:creationId xmlns:a16="http://schemas.microsoft.com/office/drawing/2014/main" id="{6E417BA3-F752-3142-A93D-ECB19052D093}"/>
              </a:ext>
            </a:extLst>
          </p:cNvPr>
          <p:cNvGrpSpPr/>
          <p:nvPr/>
        </p:nvGrpSpPr>
        <p:grpSpPr>
          <a:xfrm>
            <a:off x="511833" y="3502698"/>
            <a:ext cx="11084755" cy="2767473"/>
            <a:chOff x="511833" y="3502698"/>
            <a:chExt cx="11084755" cy="2767473"/>
          </a:xfrm>
        </p:grpSpPr>
        <p:cxnSp>
          <p:nvCxnSpPr>
            <p:cNvPr id="92" name="Elbow Connector 91">
              <a:extLst>
                <a:ext uri="{FF2B5EF4-FFF2-40B4-BE49-F238E27FC236}">
                  <a16:creationId xmlns:a16="http://schemas.microsoft.com/office/drawing/2014/main" id="{BB2E7F1B-B3FF-F142-8DCF-044D413252CC}"/>
                </a:ext>
              </a:extLst>
            </p:cNvPr>
            <p:cNvCxnSpPr>
              <a:cxnSpLocks/>
              <a:stCxn id="99" idx="3"/>
              <a:endCxn id="100" idx="1"/>
            </p:cNvCxnSpPr>
            <p:nvPr/>
          </p:nvCxnSpPr>
          <p:spPr>
            <a:xfrm>
              <a:off x="6162620" y="4176098"/>
              <a:ext cx="4187803" cy="0"/>
            </a:xfrm>
            <a:prstGeom prst="bentConnector3">
              <a:avLst>
                <a:gd name="adj1" fmla="val 50000"/>
              </a:avLst>
            </a:prstGeom>
            <a:noFill/>
            <a:ln w="28575" cap="flat" cmpd="sng" algn="ctr">
              <a:solidFill>
                <a:schemeClr val="tx1">
                  <a:lumMod val="95000"/>
                  <a:lumOff val="5000"/>
                </a:schemeClr>
              </a:solidFill>
              <a:prstDash val="sysDash"/>
              <a:headEnd type="none" w="med" len="med"/>
              <a:tailEnd type="arrow" w="med" len="med"/>
            </a:ln>
            <a:effectLst>
              <a:outerShdw blurRad="40000" dist="20000" dir="5400000" rotWithShape="0">
                <a:srgbClr val="000000">
                  <a:alpha val="38000"/>
                </a:srgbClr>
              </a:outerShdw>
            </a:effectLst>
          </p:spPr>
        </p:cxnSp>
        <p:pic>
          <p:nvPicPr>
            <p:cNvPr id="95" name="Picture 94">
              <a:extLst>
                <a:ext uri="{FF2B5EF4-FFF2-40B4-BE49-F238E27FC236}">
                  <a16:creationId xmlns:a16="http://schemas.microsoft.com/office/drawing/2014/main" id="{DBBF1674-16C2-F943-82BF-9EDFDAA8E226}"/>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7435188" y="3765151"/>
              <a:ext cx="352623" cy="361184"/>
            </a:xfrm>
            <a:prstGeom prst="rect">
              <a:avLst/>
            </a:prstGeom>
          </p:spPr>
        </p:pic>
        <p:sp>
          <p:nvSpPr>
            <p:cNvPr id="96" name="TextBox 95">
              <a:extLst>
                <a:ext uri="{FF2B5EF4-FFF2-40B4-BE49-F238E27FC236}">
                  <a16:creationId xmlns:a16="http://schemas.microsoft.com/office/drawing/2014/main" id="{8DD0F5A3-A0CE-EB4D-855F-B96CE25A0D92}"/>
                </a:ext>
              </a:extLst>
            </p:cNvPr>
            <p:cNvSpPr txBox="1"/>
            <p:nvPr/>
          </p:nvSpPr>
          <p:spPr>
            <a:xfrm>
              <a:off x="7114481" y="4244146"/>
              <a:ext cx="1009146" cy="419698"/>
            </a:xfrm>
            <a:prstGeom prst="rect">
              <a:avLst/>
            </a:prstGeom>
            <a:noFill/>
          </p:spPr>
          <p:txBody>
            <a:bodyPr wrap="square" lIns="0" tIns="0" rIns="0" bIns="0" rtlCol="0" anchor="t">
              <a:noAutofit/>
            </a:bodyPr>
            <a:lstStyle/>
            <a:p>
              <a:pPr algn="ctr"/>
              <a:r>
                <a:rPr lang="en-US" sz="1600" dirty="0">
                  <a:ea typeface="Amazon Ember" panose="020B0603020204020204" pitchFamily="34" charset="0"/>
                  <a:cs typeface="Amazon Ember" panose="020B0603020204020204" pitchFamily="34" charset="0"/>
                </a:rPr>
                <a:t>Lifecycle policy</a:t>
              </a:r>
            </a:p>
          </p:txBody>
        </p:sp>
        <p:pic>
          <p:nvPicPr>
            <p:cNvPr id="99" name="Graphic 98">
              <a:extLst>
                <a:ext uri="{FF2B5EF4-FFF2-40B4-BE49-F238E27FC236}">
                  <a16:creationId xmlns:a16="http://schemas.microsoft.com/office/drawing/2014/main" id="{85918AB5-B2D4-C848-8F93-DE4874C538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2720" y="3941148"/>
              <a:ext cx="469900" cy="469900"/>
            </a:xfrm>
            <a:prstGeom prst="rect">
              <a:avLst/>
            </a:prstGeom>
          </p:spPr>
        </p:pic>
        <p:pic>
          <p:nvPicPr>
            <p:cNvPr id="100" name="Graphic 99">
              <a:extLst>
                <a:ext uri="{FF2B5EF4-FFF2-40B4-BE49-F238E27FC236}">
                  <a16:creationId xmlns:a16="http://schemas.microsoft.com/office/drawing/2014/main" id="{09630855-2D8D-294B-B4AB-62AC06C2F7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50423" y="3901778"/>
              <a:ext cx="548640" cy="548640"/>
            </a:xfrm>
            <a:prstGeom prst="rect">
              <a:avLst/>
            </a:prstGeom>
          </p:spPr>
        </p:pic>
        <p:pic>
          <p:nvPicPr>
            <p:cNvPr id="101" name="Graphic 100">
              <a:extLst>
                <a:ext uri="{FF2B5EF4-FFF2-40B4-BE49-F238E27FC236}">
                  <a16:creationId xmlns:a16="http://schemas.microsoft.com/office/drawing/2014/main" id="{48BC464D-0F39-9344-96ED-106B8A60CE9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07611" y="3887911"/>
              <a:ext cx="548640" cy="548640"/>
            </a:xfrm>
            <a:prstGeom prst="rect">
              <a:avLst/>
            </a:prstGeom>
          </p:spPr>
        </p:pic>
        <p:sp>
          <p:nvSpPr>
            <p:cNvPr id="102" name="Rectangle 101">
              <a:extLst>
                <a:ext uri="{FF2B5EF4-FFF2-40B4-BE49-F238E27FC236}">
                  <a16:creationId xmlns:a16="http://schemas.microsoft.com/office/drawing/2014/main" id="{7C42EE1C-665C-694E-9546-BF1C03ED0DF4}"/>
                </a:ext>
              </a:extLst>
            </p:cNvPr>
            <p:cNvSpPr/>
            <p:nvPr/>
          </p:nvSpPr>
          <p:spPr>
            <a:xfrm>
              <a:off x="3518704" y="3502698"/>
              <a:ext cx="8077884" cy="27674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103" name="Graphic 102">
              <a:extLst>
                <a:ext uri="{FF2B5EF4-FFF2-40B4-BE49-F238E27FC236}">
                  <a16:creationId xmlns:a16="http://schemas.microsoft.com/office/drawing/2014/main" id="{5D4B0601-4848-BE43-B353-61EEFEA8E41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19516" y="3507953"/>
              <a:ext cx="330200" cy="330200"/>
            </a:xfrm>
            <a:prstGeom prst="rect">
              <a:avLst/>
            </a:prstGeom>
          </p:spPr>
        </p:pic>
        <p:sp>
          <p:nvSpPr>
            <p:cNvPr id="105" name="Rectangle 104">
              <a:extLst>
                <a:ext uri="{FF2B5EF4-FFF2-40B4-BE49-F238E27FC236}">
                  <a16:creationId xmlns:a16="http://schemas.microsoft.com/office/drawing/2014/main" id="{A221D6CA-FC56-A046-99CE-C1D6D241C672}"/>
                </a:ext>
              </a:extLst>
            </p:cNvPr>
            <p:cNvSpPr/>
            <p:nvPr/>
          </p:nvSpPr>
          <p:spPr>
            <a:xfrm>
              <a:off x="511833" y="4169519"/>
              <a:ext cx="2543741" cy="1745380"/>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rgbClr val="5A6B86"/>
                  </a:solidFill>
                </a:rPr>
                <a:t>Corporate data center</a:t>
              </a:r>
            </a:p>
          </p:txBody>
        </p:sp>
        <p:pic>
          <p:nvPicPr>
            <p:cNvPr id="106" name="Graphic 105">
              <a:extLst>
                <a:ext uri="{FF2B5EF4-FFF2-40B4-BE49-F238E27FC236}">
                  <a16:creationId xmlns:a16="http://schemas.microsoft.com/office/drawing/2014/main" id="{68435C2D-6797-A142-AEA5-8D04918E3F9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20557" y="4169518"/>
              <a:ext cx="330200" cy="330200"/>
            </a:xfrm>
            <a:prstGeom prst="rect">
              <a:avLst/>
            </a:prstGeom>
          </p:spPr>
        </p:pic>
        <p:pic>
          <p:nvPicPr>
            <p:cNvPr id="108" name="Graphic 107">
              <a:extLst>
                <a:ext uri="{FF2B5EF4-FFF2-40B4-BE49-F238E27FC236}">
                  <a16:creationId xmlns:a16="http://schemas.microsoft.com/office/drawing/2014/main" id="{5C0BB9F3-230D-5F40-B1C9-7BB4288E1508}"/>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572530" y="4761819"/>
              <a:ext cx="731520" cy="731520"/>
            </a:xfrm>
            <a:prstGeom prst="rect">
              <a:avLst/>
            </a:prstGeom>
          </p:spPr>
        </p:pic>
        <p:cxnSp>
          <p:nvCxnSpPr>
            <p:cNvPr id="109" name="Straight Arrow Connector 108">
              <a:extLst>
                <a:ext uri="{FF2B5EF4-FFF2-40B4-BE49-F238E27FC236}">
                  <a16:creationId xmlns:a16="http://schemas.microsoft.com/office/drawing/2014/main" id="{7C147EE5-D8E1-0146-9486-6A5CC24532DC}"/>
                </a:ext>
              </a:extLst>
            </p:cNvPr>
            <p:cNvCxnSpPr>
              <a:cxnSpLocks/>
              <a:stCxn id="108" idx="3"/>
              <a:endCxn id="99" idx="1"/>
            </p:cNvCxnSpPr>
            <p:nvPr/>
          </p:nvCxnSpPr>
          <p:spPr>
            <a:xfrm flipV="1">
              <a:off x="2304050" y="4176098"/>
              <a:ext cx="3388670" cy="951481"/>
            </a:xfrm>
            <a:prstGeom prst="bentConnector3">
              <a:avLst>
                <a:gd name="adj1" fmla="val 50000"/>
              </a:avLst>
            </a:prstGeom>
            <a:ln w="28575">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8632A349-9837-C046-957E-B5834704FC73}"/>
                </a:ext>
              </a:extLst>
            </p:cNvPr>
            <p:cNvSpPr txBox="1"/>
            <p:nvPr/>
          </p:nvSpPr>
          <p:spPr>
            <a:xfrm>
              <a:off x="6749127" y="4980464"/>
              <a:ext cx="1259655" cy="338554"/>
            </a:xfrm>
            <a:prstGeom prst="rect">
              <a:avLst/>
            </a:prstGeom>
            <a:noFill/>
          </p:spPr>
          <p:txBody>
            <a:bodyPr wrap="square" rtlCol="0">
              <a:spAutoFit/>
            </a:bodyPr>
            <a:lstStyle/>
            <a:p>
              <a:pPr algn="ctr"/>
              <a:r>
                <a:rPr lang="en-US" sz="1600" dirty="0"/>
                <a:t>Endpoint</a:t>
              </a:r>
            </a:p>
          </p:txBody>
        </p:sp>
        <p:pic>
          <p:nvPicPr>
            <p:cNvPr id="112" name="Graphic 111">
              <a:extLst>
                <a:ext uri="{FF2B5EF4-FFF2-40B4-BE49-F238E27FC236}">
                  <a16:creationId xmlns:a16="http://schemas.microsoft.com/office/drawing/2014/main" id="{4C425166-2AFE-734D-896D-DA11183C8B3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07950" y="4721163"/>
              <a:ext cx="516890" cy="516890"/>
            </a:xfrm>
            <a:prstGeom prst="rect">
              <a:avLst/>
            </a:prstGeom>
          </p:spPr>
        </p:pic>
        <p:sp>
          <p:nvSpPr>
            <p:cNvPr id="123" name="TextBox 122">
              <a:extLst>
                <a:ext uri="{FF2B5EF4-FFF2-40B4-BE49-F238E27FC236}">
                  <a16:creationId xmlns:a16="http://schemas.microsoft.com/office/drawing/2014/main" id="{0AF3BA16-18F1-8843-AA26-609996C25D69}"/>
                </a:ext>
              </a:extLst>
            </p:cNvPr>
            <p:cNvSpPr txBox="1"/>
            <p:nvPr/>
          </p:nvSpPr>
          <p:spPr>
            <a:xfrm>
              <a:off x="5383457" y="4401866"/>
              <a:ext cx="1075936" cy="338554"/>
            </a:xfrm>
            <a:prstGeom prst="rect">
              <a:avLst/>
            </a:prstGeom>
            <a:noFill/>
          </p:spPr>
          <p:txBody>
            <a:bodyPr wrap="none" rtlCol="0">
              <a:spAutoFit/>
            </a:bodyPr>
            <a:lstStyle/>
            <a:p>
              <a:r>
                <a:rPr lang="en-US" sz="1600" dirty="0">
                  <a:ea typeface="Amazon Ember" panose="020B0603020204020204" pitchFamily="34" charset="0"/>
                  <a:cs typeface="Amazon Ember" panose="020B0603020204020204" pitchFamily="34" charset="0"/>
                </a:rPr>
                <a:t>S3 bucket</a:t>
              </a:r>
            </a:p>
          </p:txBody>
        </p:sp>
        <p:cxnSp>
          <p:nvCxnSpPr>
            <p:cNvPr id="134" name="Straight Arrow Connector 109">
              <a:extLst>
                <a:ext uri="{FF2B5EF4-FFF2-40B4-BE49-F238E27FC236}">
                  <a16:creationId xmlns:a16="http://schemas.microsoft.com/office/drawing/2014/main" id="{AB7728E0-0FFF-2A47-A42E-2A96C7509B7D}"/>
                </a:ext>
              </a:extLst>
            </p:cNvPr>
            <p:cNvCxnSpPr>
              <a:cxnSpLocks/>
              <a:stCxn id="99" idx="3"/>
              <a:endCxn id="112" idx="0"/>
            </p:cNvCxnSpPr>
            <p:nvPr/>
          </p:nvCxnSpPr>
          <p:spPr>
            <a:xfrm>
              <a:off x="6162620" y="4176098"/>
              <a:ext cx="603775" cy="545065"/>
            </a:xfrm>
            <a:prstGeom prst="bentConnector2">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5" name="Graphic 144">
              <a:extLst>
                <a:ext uri="{FF2B5EF4-FFF2-40B4-BE49-F238E27FC236}">
                  <a16:creationId xmlns:a16="http://schemas.microsoft.com/office/drawing/2014/main" id="{41CEB216-09AC-0D48-8B48-7D4FF656DDA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492075" y="5506658"/>
              <a:ext cx="548640" cy="548640"/>
            </a:xfrm>
            <a:prstGeom prst="rect">
              <a:avLst/>
            </a:prstGeom>
          </p:spPr>
        </p:pic>
        <p:sp>
          <p:nvSpPr>
            <p:cNvPr id="146" name="TextBox 145">
              <a:extLst>
                <a:ext uri="{FF2B5EF4-FFF2-40B4-BE49-F238E27FC236}">
                  <a16:creationId xmlns:a16="http://schemas.microsoft.com/office/drawing/2014/main" id="{963C5A40-6BB6-F84D-9AA2-96CC0FAD61AB}"/>
                </a:ext>
              </a:extLst>
            </p:cNvPr>
            <p:cNvSpPr txBox="1"/>
            <p:nvPr/>
          </p:nvSpPr>
          <p:spPr>
            <a:xfrm>
              <a:off x="7106943" y="5451359"/>
              <a:ext cx="1009115" cy="584775"/>
            </a:xfrm>
            <a:prstGeom prst="rect">
              <a:avLst/>
            </a:prstGeom>
            <a:noFill/>
          </p:spPr>
          <p:txBody>
            <a:bodyPr wrap="square" rtlCol="0">
              <a:spAutoFit/>
            </a:bodyPr>
            <a:lstStyle/>
            <a:p>
              <a:r>
                <a:rPr lang="en-US" sz="1600" dirty="0">
                  <a:ea typeface="Amazon Ember Light" panose="020B0403020204020204" pitchFamily="34" charset="0"/>
                  <a:cs typeface="Amazon Ember Light" panose="020B0403020204020204" pitchFamily="34" charset="0"/>
                </a:rPr>
                <a:t>Amazon EC2</a:t>
              </a:r>
            </a:p>
          </p:txBody>
        </p:sp>
        <p:cxnSp>
          <p:nvCxnSpPr>
            <p:cNvPr id="147" name="Straight Arrow Connector 109">
              <a:extLst>
                <a:ext uri="{FF2B5EF4-FFF2-40B4-BE49-F238E27FC236}">
                  <a16:creationId xmlns:a16="http://schemas.microsoft.com/office/drawing/2014/main" id="{F7C7A591-3B33-854C-ACE4-C91A43FE2A92}"/>
                </a:ext>
              </a:extLst>
            </p:cNvPr>
            <p:cNvCxnSpPr>
              <a:cxnSpLocks/>
              <a:stCxn id="145" idx="0"/>
              <a:endCxn id="112" idx="2"/>
            </p:cNvCxnSpPr>
            <p:nvPr/>
          </p:nvCxnSpPr>
          <p:spPr>
            <a:xfrm rot="5400000" flipH="1" flipV="1">
              <a:off x="6638443" y="5378706"/>
              <a:ext cx="268605" cy="0"/>
            </a:xfrm>
            <a:prstGeom prst="bentConnector3">
              <a:avLst>
                <a:gd name="adj1" fmla="val 50000"/>
              </a:avLst>
            </a:prstGeom>
            <a:ln w="28575">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10592EFA-51CD-5D40-B648-F2711E53F035}"/>
                </a:ext>
              </a:extLst>
            </p:cNvPr>
            <p:cNvSpPr/>
            <p:nvPr/>
          </p:nvSpPr>
          <p:spPr>
            <a:xfrm>
              <a:off x="5208452" y="4990649"/>
              <a:ext cx="3042506" cy="1143000"/>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chemeClr val="accent5"/>
                  </a:solidFill>
                </a:rPr>
                <a:t>VPC in</a:t>
              </a:r>
              <a:br>
                <a:rPr lang="en-US" sz="1600" dirty="0">
                  <a:ln w="0"/>
                  <a:solidFill>
                    <a:schemeClr val="accent5"/>
                  </a:solidFill>
                </a:rPr>
              </a:br>
              <a:r>
                <a:rPr lang="en-US" sz="1600" dirty="0">
                  <a:ln w="0"/>
                  <a:solidFill>
                    <a:schemeClr val="accent5"/>
                  </a:solidFill>
                </a:rPr>
                <a:t>DR</a:t>
              </a:r>
              <a:br>
                <a:rPr lang="en-US" sz="1600" dirty="0">
                  <a:ln w="0"/>
                  <a:solidFill>
                    <a:schemeClr val="accent5"/>
                  </a:solidFill>
                </a:rPr>
              </a:br>
              <a:r>
                <a:rPr lang="en-US" sz="1600" dirty="0">
                  <a:ln w="0"/>
                  <a:solidFill>
                    <a:schemeClr val="accent5"/>
                  </a:solidFill>
                </a:rPr>
                <a:t>Region</a:t>
              </a:r>
              <a:endParaRPr lang="en-US" sz="1200" dirty="0">
                <a:ln w="0"/>
                <a:solidFill>
                  <a:schemeClr val="accent5"/>
                </a:solidFill>
              </a:endParaRPr>
            </a:p>
          </p:txBody>
        </p:sp>
        <p:pic>
          <p:nvPicPr>
            <p:cNvPr id="149" name="Graphic 148">
              <a:extLst>
                <a:ext uri="{FF2B5EF4-FFF2-40B4-BE49-F238E27FC236}">
                  <a16:creationId xmlns:a16="http://schemas.microsoft.com/office/drawing/2014/main" id="{8D8BF03A-5772-214E-8807-3ADC4F7C57E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208452" y="4990649"/>
              <a:ext cx="330200" cy="330200"/>
            </a:xfrm>
            <a:prstGeom prst="rect">
              <a:avLst/>
            </a:prstGeom>
          </p:spPr>
        </p:pic>
        <p:sp>
          <p:nvSpPr>
            <p:cNvPr id="57" name="TextBox 56">
              <a:extLst>
                <a:ext uri="{FF2B5EF4-FFF2-40B4-BE49-F238E27FC236}">
                  <a16:creationId xmlns:a16="http://schemas.microsoft.com/office/drawing/2014/main" id="{ACFDF1A1-A907-C348-983C-6F61A843B3DB}"/>
                </a:ext>
              </a:extLst>
            </p:cNvPr>
            <p:cNvSpPr txBox="1"/>
            <p:nvPr/>
          </p:nvSpPr>
          <p:spPr>
            <a:xfrm>
              <a:off x="8250958" y="4453995"/>
              <a:ext cx="1271342" cy="548648"/>
            </a:xfrm>
            <a:prstGeom prst="rect">
              <a:avLst/>
            </a:prstGeom>
            <a:noFill/>
          </p:spPr>
          <p:txBody>
            <a:bodyPr wrap="square" lIns="0" tIns="0" rIns="0" bIns="0" rtlCol="0" anchor="t">
              <a:noAutofit/>
            </a:bodyPr>
            <a:lstStyle/>
            <a:p>
              <a:pPr algn="ctr"/>
              <a:r>
                <a:rPr lang="en-US" sz="1600" dirty="0">
                  <a:ea typeface="Amazon Ember" panose="020B0603020204020204" pitchFamily="34" charset="0"/>
                  <a:cs typeface="Amazon Ember" panose="020B0603020204020204" pitchFamily="34" charset="0"/>
                </a:rPr>
                <a:t>Amazon S3 Standard-IA </a:t>
              </a:r>
            </a:p>
          </p:txBody>
        </p:sp>
        <p:sp>
          <p:nvSpPr>
            <p:cNvPr id="59" name="TextBox 58">
              <a:extLst>
                <a:ext uri="{FF2B5EF4-FFF2-40B4-BE49-F238E27FC236}">
                  <a16:creationId xmlns:a16="http://schemas.microsoft.com/office/drawing/2014/main" id="{0A499BEC-54E4-5840-8D72-99939E371B4F}"/>
                </a:ext>
              </a:extLst>
            </p:cNvPr>
            <p:cNvSpPr txBox="1"/>
            <p:nvPr/>
          </p:nvSpPr>
          <p:spPr>
            <a:xfrm>
              <a:off x="10116863" y="4457825"/>
              <a:ext cx="1067306" cy="579135"/>
            </a:xfrm>
            <a:prstGeom prst="rect">
              <a:avLst/>
            </a:prstGeom>
            <a:noFill/>
          </p:spPr>
          <p:txBody>
            <a:bodyPr wrap="square" lIns="0" tIns="0" rIns="0" bIns="0" rtlCol="0" anchor="t">
              <a:noAutofit/>
            </a:bodyPr>
            <a:lstStyle/>
            <a:p>
              <a:pPr algn="ctr"/>
              <a:r>
                <a:rPr lang="en-US" sz="1600" dirty="0">
                  <a:ea typeface="Amazon Ember" panose="020B0603020204020204" pitchFamily="34" charset="0"/>
                  <a:cs typeface="Amazon Ember" panose="020B0603020204020204" pitchFamily="34" charset="0"/>
                </a:rPr>
                <a:t>Amazon S3 Glacier</a:t>
              </a:r>
            </a:p>
          </p:txBody>
        </p:sp>
      </p:grpSp>
      <p:sp>
        <p:nvSpPr>
          <p:cNvPr id="48" name="Rectangle 47"/>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1204045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B3DC-37F0-E94C-9B01-5C6BBDE08785}"/>
              </a:ext>
            </a:extLst>
          </p:cNvPr>
          <p:cNvSpPr>
            <a:spLocks noGrp="1"/>
          </p:cNvSpPr>
          <p:nvPr>
            <p:ph type="title"/>
          </p:nvPr>
        </p:nvSpPr>
        <p:spPr>
          <a:xfrm>
            <a:off x="152400" y="1"/>
            <a:ext cx="12039600" cy="914400"/>
          </a:xfrm>
          <a:solidFill>
            <a:schemeClr val="accent1">
              <a:lumMod val="20000"/>
              <a:lumOff val="80000"/>
            </a:schemeClr>
          </a:solidFill>
        </p:spPr>
        <p:txBody>
          <a:bodyPr/>
          <a:lstStyle/>
          <a:p>
            <a:r>
              <a:rPr lang="en-US" dirty="0"/>
              <a:t> </a:t>
            </a:r>
            <a:r>
              <a:rPr lang="en-US" b="1" dirty="0">
                <a:solidFill>
                  <a:schemeClr val="accent6">
                    <a:lumMod val="50000"/>
                  </a:schemeClr>
                </a:solidFill>
              </a:rPr>
              <a:t>AWS Storage Gateway</a:t>
            </a:r>
          </a:p>
        </p:txBody>
      </p:sp>
      <p:grpSp>
        <p:nvGrpSpPr>
          <p:cNvPr id="8" name="Group 7" descr="A file gateway, volume gateway, and tape gateway exist on-premises and connect to S3 buckets in the AWS cloud where data backups are stored. Detailed explanation is in the notes below the slide.">
            <a:extLst>
              <a:ext uri="{FF2B5EF4-FFF2-40B4-BE49-F238E27FC236}">
                <a16:creationId xmlns:a16="http://schemas.microsoft.com/office/drawing/2014/main" id="{7C57D8EA-CE5F-4248-A87F-2DA767BE9E72}"/>
              </a:ext>
            </a:extLst>
          </p:cNvPr>
          <p:cNvGrpSpPr/>
          <p:nvPr/>
        </p:nvGrpSpPr>
        <p:grpSpPr>
          <a:xfrm>
            <a:off x="342941" y="1274449"/>
            <a:ext cx="11577085" cy="5105536"/>
            <a:chOff x="342941" y="1274449"/>
            <a:chExt cx="11577085" cy="5105536"/>
          </a:xfrm>
        </p:grpSpPr>
        <p:cxnSp>
          <p:nvCxnSpPr>
            <p:cNvPr id="5" name="Straight Arrow Connector 4">
              <a:extLst>
                <a:ext uri="{FF2B5EF4-FFF2-40B4-BE49-F238E27FC236}">
                  <a16:creationId xmlns:a16="http://schemas.microsoft.com/office/drawing/2014/main" id="{0DB25DD1-9826-8A4E-B1BB-C964D47824C6}"/>
                </a:ext>
              </a:extLst>
            </p:cNvPr>
            <p:cNvCxnSpPr>
              <a:cxnSpLocks/>
              <a:stCxn id="80" idx="3"/>
            </p:cNvCxnSpPr>
            <p:nvPr/>
          </p:nvCxnSpPr>
          <p:spPr>
            <a:xfrm>
              <a:off x="6410696" y="5177240"/>
              <a:ext cx="1321144" cy="0"/>
            </a:xfrm>
            <a:prstGeom prst="straightConnector1">
              <a:avLst/>
            </a:prstGeom>
            <a:ln w="38100">
              <a:solidFill>
                <a:schemeClr val="bg1">
                  <a:lumMod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12B3DB93-D4DE-FE40-887E-02CE162FFE25}"/>
                </a:ext>
              </a:extLst>
            </p:cNvPr>
            <p:cNvCxnSpPr>
              <a:cxnSpLocks/>
              <a:stCxn id="79" idx="3"/>
            </p:cNvCxnSpPr>
            <p:nvPr/>
          </p:nvCxnSpPr>
          <p:spPr>
            <a:xfrm>
              <a:off x="6408194" y="3526273"/>
              <a:ext cx="1424205" cy="0"/>
            </a:xfrm>
            <a:prstGeom prst="straightConnector1">
              <a:avLst/>
            </a:prstGeom>
            <a:ln w="38100">
              <a:solidFill>
                <a:schemeClr val="bg1">
                  <a:lumMod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2C471CC-CEB9-D145-BE39-02C14AD5CACC}"/>
                </a:ext>
              </a:extLst>
            </p:cNvPr>
            <p:cNvCxnSpPr>
              <a:cxnSpLocks/>
              <a:stCxn id="72" idx="3"/>
              <a:endCxn id="79" idx="1"/>
            </p:cNvCxnSpPr>
            <p:nvPr/>
          </p:nvCxnSpPr>
          <p:spPr>
            <a:xfrm flipV="1">
              <a:off x="4177132" y="3526273"/>
              <a:ext cx="1682422" cy="1375"/>
            </a:xfrm>
            <a:prstGeom prst="straightConnector1">
              <a:avLst/>
            </a:prstGeom>
            <a:ln w="3810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C0067F-4E29-694A-8338-3DEDFBAC9682}"/>
                </a:ext>
              </a:extLst>
            </p:cNvPr>
            <p:cNvSpPr txBox="1"/>
            <p:nvPr/>
          </p:nvSpPr>
          <p:spPr>
            <a:xfrm>
              <a:off x="3290095" y="1321017"/>
              <a:ext cx="2711452" cy="584775"/>
            </a:xfrm>
            <a:prstGeom prst="rect">
              <a:avLst/>
            </a:prstGeom>
            <a:noFill/>
          </p:spPr>
          <p:txBody>
            <a:bodyPr wrap="square" rtlCol="0">
              <a:spAutoFit/>
            </a:bodyPr>
            <a:lstStyle/>
            <a:p>
              <a:r>
                <a:rPr lang="en-US" sz="1600" dirty="0">
                  <a:solidFill>
                    <a:schemeClr val="tx1">
                      <a:lumMod val="50000"/>
                    </a:schemeClr>
                  </a:solidFill>
                  <a:ea typeface="Amazon Ember" panose="020B0603020204020204" pitchFamily="34" charset="0"/>
                  <a:cs typeface="Amazon Ember" panose="020B0603020204020204" pitchFamily="34" charset="0"/>
                </a:rPr>
                <a:t>On-premises </a:t>
              </a:r>
              <a:br>
                <a:rPr lang="en-US" sz="1600" dirty="0">
                  <a:solidFill>
                    <a:schemeClr val="tx1">
                      <a:lumMod val="50000"/>
                    </a:schemeClr>
                  </a:solidFill>
                  <a:ea typeface="Amazon Ember" panose="020B0603020204020204" pitchFamily="34" charset="0"/>
                  <a:cs typeface="Amazon Ember" panose="020B0603020204020204" pitchFamily="34" charset="0"/>
                </a:rPr>
              </a:br>
              <a:r>
                <a:rPr lang="en-US" sz="1600" dirty="0">
                  <a:solidFill>
                    <a:schemeClr val="tx1">
                      <a:lumMod val="50000"/>
                    </a:schemeClr>
                  </a:solidFill>
                  <a:ea typeface="Amazon Ember" panose="020B0603020204020204" pitchFamily="34" charset="0"/>
                  <a:cs typeface="Amazon Ember" panose="020B0603020204020204" pitchFamily="34" charset="0"/>
                </a:rPr>
                <a:t>infrastructure</a:t>
              </a:r>
            </a:p>
          </p:txBody>
        </p:sp>
        <p:cxnSp>
          <p:nvCxnSpPr>
            <p:cNvPr id="12" name="Straight Arrow Connector 11">
              <a:extLst>
                <a:ext uri="{FF2B5EF4-FFF2-40B4-BE49-F238E27FC236}">
                  <a16:creationId xmlns:a16="http://schemas.microsoft.com/office/drawing/2014/main" id="{895E959E-9C0E-4C48-8D27-B81A26D0D730}"/>
                </a:ext>
              </a:extLst>
            </p:cNvPr>
            <p:cNvCxnSpPr>
              <a:cxnSpLocks/>
              <a:stCxn id="72" idx="3"/>
            </p:cNvCxnSpPr>
            <p:nvPr/>
          </p:nvCxnSpPr>
          <p:spPr>
            <a:xfrm flipV="1">
              <a:off x="4177132" y="1998062"/>
              <a:ext cx="1682933" cy="1529586"/>
            </a:xfrm>
            <a:prstGeom prst="straightConnector1">
              <a:avLst/>
            </a:prstGeom>
            <a:ln w="3810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F56F06D-97BA-334F-8FB3-F60967F87FA3}"/>
                </a:ext>
              </a:extLst>
            </p:cNvPr>
            <p:cNvSpPr txBox="1"/>
            <p:nvPr/>
          </p:nvSpPr>
          <p:spPr>
            <a:xfrm>
              <a:off x="5391716" y="2221136"/>
              <a:ext cx="1440844" cy="627055"/>
            </a:xfrm>
            <a:prstGeom prst="rect">
              <a:avLst/>
            </a:prstGeom>
            <a:noFill/>
          </p:spPr>
          <p:txBody>
            <a:bodyPr wrap="square" lIns="0" tIns="0" rIns="0" bIns="0" rtlCol="0" anchor="t">
              <a:noAutofit/>
            </a:bodyPr>
            <a:lstStyle/>
            <a:p>
              <a:pPr algn="ctr"/>
              <a:r>
                <a:rPr lang="en-US"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File</a:t>
              </a:r>
              <a:r>
                <a:rPr lang="en-US" sz="16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 </a:t>
              </a:r>
            </a:p>
            <a:p>
              <a:pPr algn="ctr"/>
              <a:r>
                <a:rPr lang="en-US" sz="1600" dirty="0">
                  <a:solidFill>
                    <a:schemeClr val="accent5"/>
                  </a:solidFill>
                  <a:latin typeface="Amazon Ember" panose="02000000000000000000" pitchFamily="2" charset="0"/>
                  <a:ea typeface="Amazon Ember" panose="02000000000000000000" pitchFamily="2" charset="0"/>
                  <a:cs typeface="Amazon Ember" panose="020B0603020204020204" pitchFamily="34" charset="0"/>
                </a:rPr>
                <a:t>gateway</a:t>
              </a:r>
            </a:p>
          </p:txBody>
        </p:sp>
        <p:cxnSp>
          <p:nvCxnSpPr>
            <p:cNvPr id="15" name="Straight Arrow Connector 14">
              <a:extLst>
                <a:ext uri="{FF2B5EF4-FFF2-40B4-BE49-F238E27FC236}">
                  <a16:creationId xmlns:a16="http://schemas.microsoft.com/office/drawing/2014/main" id="{BFBE5F04-92F9-E147-A2FD-97710FBBB44B}"/>
                </a:ext>
              </a:extLst>
            </p:cNvPr>
            <p:cNvCxnSpPr>
              <a:cxnSpLocks/>
              <a:stCxn id="124" idx="1"/>
              <a:endCxn id="57" idx="3"/>
            </p:cNvCxnSpPr>
            <p:nvPr/>
          </p:nvCxnSpPr>
          <p:spPr>
            <a:xfrm flipH="1">
              <a:off x="8728883" y="1898275"/>
              <a:ext cx="2064101" cy="2251"/>
            </a:xfrm>
            <a:prstGeom prst="straightConnector1">
              <a:avLst/>
            </a:prstGeom>
            <a:ln w="38100">
              <a:solidFill>
                <a:schemeClr val="bg1">
                  <a:lumMod val="50000"/>
                </a:schemeClr>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4366A04D-4910-CF4A-AC6E-F0CC3D2C1B08}"/>
                </a:ext>
              </a:extLst>
            </p:cNvPr>
            <p:cNvSpPr txBox="1"/>
            <p:nvPr/>
          </p:nvSpPr>
          <p:spPr>
            <a:xfrm>
              <a:off x="10456691" y="2149974"/>
              <a:ext cx="1221225" cy="569514"/>
            </a:xfrm>
            <a:prstGeom prst="rect">
              <a:avLst/>
            </a:prstGeom>
            <a:noFill/>
          </p:spPr>
          <p:txBody>
            <a:bodyPr wrap="square" lIns="0" tIns="0" rIns="0" bIns="0" rtlCol="0" anchor="t">
              <a:noAutofit/>
            </a:bodyP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S3 Glacier vault</a:t>
              </a:r>
            </a:p>
          </p:txBody>
        </p:sp>
        <p:sp>
          <p:nvSpPr>
            <p:cNvPr id="22" name="Rectangle 21">
              <a:extLst>
                <a:ext uri="{FF2B5EF4-FFF2-40B4-BE49-F238E27FC236}">
                  <a16:creationId xmlns:a16="http://schemas.microsoft.com/office/drawing/2014/main" id="{8FC3AED3-DB0E-E340-A723-B556C0CAC53F}"/>
                </a:ext>
              </a:extLst>
            </p:cNvPr>
            <p:cNvSpPr/>
            <p:nvPr/>
          </p:nvSpPr>
          <p:spPr>
            <a:xfrm rot="19095065">
              <a:off x="4079874" y="2257966"/>
              <a:ext cx="1767981" cy="55282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NFS or SMB</a:t>
              </a:r>
            </a:p>
          </p:txBody>
        </p:sp>
        <p:sp>
          <p:nvSpPr>
            <p:cNvPr id="23" name="TextBox 22">
              <a:extLst>
                <a:ext uri="{FF2B5EF4-FFF2-40B4-BE49-F238E27FC236}">
                  <a16:creationId xmlns:a16="http://schemas.microsoft.com/office/drawing/2014/main" id="{B5114537-B79C-414B-B53D-62295A7458CC}"/>
                </a:ext>
              </a:extLst>
            </p:cNvPr>
            <p:cNvSpPr txBox="1"/>
            <p:nvPr/>
          </p:nvSpPr>
          <p:spPr>
            <a:xfrm>
              <a:off x="2992394" y="3980501"/>
              <a:ext cx="1439647" cy="338554"/>
            </a:xfrm>
            <a:prstGeom prst="rect">
              <a:avLst/>
            </a:prstGeom>
            <a:noFill/>
          </p:spPr>
          <p:txBody>
            <a:bodyPr wrap="square" rtlCol="0">
              <a:spAutoFit/>
            </a:bodyP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Server</a:t>
              </a:r>
            </a:p>
          </p:txBody>
        </p:sp>
        <p:sp>
          <p:nvSpPr>
            <p:cNvPr id="25" name="TextBox 24">
              <a:extLst>
                <a:ext uri="{FF2B5EF4-FFF2-40B4-BE49-F238E27FC236}">
                  <a16:creationId xmlns:a16="http://schemas.microsoft.com/office/drawing/2014/main" id="{3455F20E-3775-DE4F-9B0E-CB0464132D16}"/>
                </a:ext>
              </a:extLst>
            </p:cNvPr>
            <p:cNvSpPr txBox="1"/>
            <p:nvPr/>
          </p:nvSpPr>
          <p:spPr>
            <a:xfrm>
              <a:off x="5430610" y="3837970"/>
              <a:ext cx="1440844" cy="658356"/>
            </a:xfrm>
            <a:prstGeom prst="rect">
              <a:avLst/>
            </a:prstGeom>
            <a:noFill/>
          </p:spPr>
          <p:txBody>
            <a:bodyPr wrap="square" lIns="0" tIns="0" rIns="0" bIns="0" rtlCol="0" anchor="t">
              <a:noAutofit/>
            </a:bodyPr>
            <a:lstStyle/>
            <a:p>
              <a:pPr algn="ctr"/>
              <a:r>
                <a:rPr lang="en-US"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Volume</a:t>
              </a:r>
            </a:p>
            <a:p>
              <a:pPr algn="ctr"/>
              <a:r>
                <a:rPr lang="en-US" sz="1600" dirty="0">
                  <a:solidFill>
                    <a:schemeClr val="accent5"/>
                  </a:solidFill>
                  <a:latin typeface="Amazon Ember" panose="02000000000000000000" pitchFamily="2" charset="0"/>
                  <a:ea typeface="Amazon Ember" panose="02000000000000000000" pitchFamily="2" charset="0"/>
                  <a:cs typeface="Amazon Ember" panose="020B0603020204020204" pitchFamily="34" charset="0"/>
                </a:rPr>
                <a:t>gateway</a:t>
              </a:r>
            </a:p>
          </p:txBody>
        </p:sp>
        <p:sp>
          <p:nvSpPr>
            <p:cNvPr id="26" name="Rectangle 25">
              <a:extLst>
                <a:ext uri="{FF2B5EF4-FFF2-40B4-BE49-F238E27FC236}">
                  <a16:creationId xmlns:a16="http://schemas.microsoft.com/office/drawing/2014/main" id="{8947FB47-BA16-B340-914D-5B7D56DE4E4B}"/>
                </a:ext>
              </a:extLst>
            </p:cNvPr>
            <p:cNvSpPr/>
            <p:nvPr/>
          </p:nvSpPr>
          <p:spPr>
            <a:xfrm>
              <a:off x="4269721" y="2701836"/>
              <a:ext cx="1767981" cy="55282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iSCSI</a:t>
              </a:r>
            </a:p>
          </p:txBody>
        </p:sp>
        <p:cxnSp>
          <p:nvCxnSpPr>
            <p:cNvPr id="27" name="Straight Arrow Connector 26">
              <a:extLst>
                <a:ext uri="{FF2B5EF4-FFF2-40B4-BE49-F238E27FC236}">
                  <a16:creationId xmlns:a16="http://schemas.microsoft.com/office/drawing/2014/main" id="{63D18160-F7C7-0C46-A913-BA6DE7806DD2}"/>
                </a:ext>
              </a:extLst>
            </p:cNvPr>
            <p:cNvCxnSpPr>
              <a:cxnSpLocks/>
              <a:stCxn id="72" idx="3"/>
              <a:endCxn id="80" idx="1"/>
            </p:cNvCxnSpPr>
            <p:nvPr/>
          </p:nvCxnSpPr>
          <p:spPr>
            <a:xfrm>
              <a:off x="4177132" y="3527648"/>
              <a:ext cx="1684924" cy="1649592"/>
            </a:xfrm>
            <a:prstGeom prst="straightConnector1">
              <a:avLst/>
            </a:prstGeom>
            <a:ln w="3810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6F5C887-D11A-9448-8FC6-FDDD8CCDF9A9}"/>
                </a:ext>
              </a:extLst>
            </p:cNvPr>
            <p:cNvSpPr txBox="1"/>
            <p:nvPr/>
          </p:nvSpPr>
          <p:spPr>
            <a:xfrm>
              <a:off x="5443168" y="5504405"/>
              <a:ext cx="1440844" cy="672722"/>
            </a:xfrm>
            <a:prstGeom prst="rect">
              <a:avLst/>
            </a:prstGeom>
            <a:noFill/>
          </p:spPr>
          <p:txBody>
            <a:bodyPr wrap="square" lIns="0" tIns="0" rIns="0" bIns="0" rtlCol="0" anchor="t">
              <a:noAutofit/>
            </a:bodyPr>
            <a:lstStyle/>
            <a:p>
              <a:pPr algn="ctr"/>
              <a:r>
                <a:rPr lang="en-US"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Tape</a:t>
              </a:r>
            </a:p>
            <a:p>
              <a:pPr algn="ctr"/>
              <a:r>
                <a:rPr lang="en-US" sz="1600" dirty="0">
                  <a:solidFill>
                    <a:schemeClr val="accent5"/>
                  </a:solidFill>
                  <a:latin typeface="Amazon Ember" panose="02000000000000000000" pitchFamily="2" charset="0"/>
                  <a:ea typeface="Amazon Ember" panose="02000000000000000000" pitchFamily="2" charset="0"/>
                  <a:cs typeface="Amazon Ember" panose="020B0603020204020204" pitchFamily="34" charset="0"/>
                </a:rPr>
                <a:t>gateway</a:t>
              </a:r>
            </a:p>
          </p:txBody>
        </p:sp>
        <p:sp>
          <p:nvSpPr>
            <p:cNvPr id="29" name="Rectangle 28">
              <a:extLst>
                <a:ext uri="{FF2B5EF4-FFF2-40B4-BE49-F238E27FC236}">
                  <a16:creationId xmlns:a16="http://schemas.microsoft.com/office/drawing/2014/main" id="{F2EC4841-3995-B74D-9EBD-952A85E98677}"/>
                </a:ext>
              </a:extLst>
            </p:cNvPr>
            <p:cNvSpPr/>
            <p:nvPr/>
          </p:nvSpPr>
          <p:spPr>
            <a:xfrm rot="2699536">
              <a:off x="3962942" y="4155715"/>
              <a:ext cx="1767981" cy="55282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VTL – iSCSI</a:t>
              </a:r>
            </a:p>
          </p:txBody>
        </p:sp>
        <p:sp>
          <p:nvSpPr>
            <p:cNvPr id="35" name="TextBox 34">
              <a:extLst>
                <a:ext uri="{FF2B5EF4-FFF2-40B4-BE49-F238E27FC236}">
                  <a16:creationId xmlns:a16="http://schemas.microsoft.com/office/drawing/2014/main" id="{C82D91BB-5895-1B4C-AE37-19004D3E7F70}"/>
                </a:ext>
              </a:extLst>
            </p:cNvPr>
            <p:cNvSpPr txBox="1"/>
            <p:nvPr/>
          </p:nvSpPr>
          <p:spPr>
            <a:xfrm>
              <a:off x="8171371" y="3273319"/>
              <a:ext cx="1261345" cy="200757"/>
            </a:xfrm>
            <a:prstGeom prst="rect">
              <a:avLst/>
            </a:prstGeom>
            <a:noFill/>
          </p:spPr>
          <p:txBody>
            <a:bodyPr wrap="square" lIns="0" tIns="0" rIns="0" bIns="0" rtlCol="0" anchor="t">
              <a:noAutofit/>
            </a:bodyPr>
            <a:lstStyle/>
            <a:p>
              <a:r>
                <a:rPr lang="en-US" sz="1600" dirty="0">
                  <a:solidFill>
                    <a:schemeClr val="tx1">
                      <a:lumMod val="50000"/>
                    </a:schemeClr>
                  </a:solidFill>
                  <a:ea typeface="Amazon Ember" panose="020B0603020204020204" pitchFamily="34" charset="0"/>
                  <a:cs typeface="Amazon Ember" panose="020B0603020204020204" pitchFamily="34" charset="0"/>
                </a:rPr>
                <a:t>S3 bucket</a:t>
              </a:r>
            </a:p>
          </p:txBody>
        </p:sp>
        <p:cxnSp>
          <p:nvCxnSpPr>
            <p:cNvPr id="38" name="Straight Arrow Connector 37">
              <a:extLst>
                <a:ext uri="{FF2B5EF4-FFF2-40B4-BE49-F238E27FC236}">
                  <a16:creationId xmlns:a16="http://schemas.microsoft.com/office/drawing/2014/main" id="{51F367AA-C84A-C349-9639-84382F3D7434}"/>
                </a:ext>
              </a:extLst>
            </p:cNvPr>
            <p:cNvCxnSpPr>
              <a:cxnSpLocks/>
              <a:stCxn id="126" idx="1"/>
              <a:endCxn id="132" idx="3"/>
            </p:cNvCxnSpPr>
            <p:nvPr/>
          </p:nvCxnSpPr>
          <p:spPr>
            <a:xfrm flipH="1">
              <a:off x="8927062" y="5393791"/>
              <a:ext cx="1865922" cy="0"/>
            </a:xfrm>
            <a:prstGeom prst="straightConnector1">
              <a:avLst/>
            </a:prstGeom>
            <a:ln w="38100">
              <a:solidFill>
                <a:schemeClr val="bg1">
                  <a:lumMod val="50000"/>
                </a:schemeClr>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1" name="TextBox 103">
              <a:extLst>
                <a:ext uri="{FF2B5EF4-FFF2-40B4-BE49-F238E27FC236}">
                  <a16:creationId xmlns:a16="http://schemas.microsoft.com/office/drawing/2014/main" id="{0EE2436C-A59A-614C-93B2-67C9786BCF88}"/>
                </a:ext>
              </a:extLst>
            </p:cNvPr>
            <p:cNvSpPr txBox="1">
              <a:spLocks noChangeArrowheads="1"/>
            </p:cNvSpPr>
            <p:nvPr/>
          </p:nvSpPr>
          <p:spPr bwMode="auto">
            <a:xfrm>
              <a:off x="7895141" y="4145556"/>
              <a:ext cx="1418724" cy="492443"/>
            </a:xfrm>
            <a:prstGeom prst="rect">
              <a:avLst/>
            </a:prstGeom>
            <a:noFill/>
            <a:ln w="9525">
              <a:noFill/>
              <a:miter lim="800000"/>
              <a:headEnd/>
              <a:tailEnd/>
            </a:ln>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Stored as </a:t>
              </a:r>
              <a:br>
                <a:rPr lang="en-US" sz="1600" dirty="0">
                  <a:solidFill>
                    <a:schemeClr val="tx1">
                      <a:lumMod val="50000"/>
                    </a:schemeClr>
                  </a:solidFill>
                  <a:ea typeface="Amazon Ember" panose="020B0603020204020204" pitchFamily="34" charset="0"/>
                  <a:cs typeface="Amazon Ember" panose="020B0603020204020204" pitchFamily="34" charset="0"/>
                </a:rPr>
              </a:br>
              <a:r>
                <a:rPr lang="en-US" sz="1600" dirty="0">
                  <a:solidFill>
                    <a:schemeClr val="tx1">
                      <a:lumMod val="50000"/>
                    </a:schemeClr>
                  </a:solidFill>
                  <a:ea typeface="Amazon Ember" panose="020B0603020204020204" pitchFamily="34" charset="0"/>
                  <a:cs typeface="Amazon Ember" panose="020B0603020204020204" pitchFamily="34" charset="0"/>
                </a:rPr>
                <a:t>EBS snapshots</a:t>
              </a:r>
            </a:p>
          </p:txBody>
        </p:sp>
        <p:cxnSp>
          <p:nvCxnSpPr>
            <p:cNvPr id="47" name="Straight Arrow Connector 46">
              <a:extLst>
                <a:ext uri="{FF2B5EF4-FFF2-40B4-BE49-F238E27FC236}">
                  <a16:creationId xmlns:a16="http://schemas.microsoft.com/office/drawing/2014/main" id="{B1FD5D65-4886-7342-8B45-71AF2F2C2A26}"/>
                </a:ext>
              </a:extLst>
            </p:cNvPr>
            <p:cNvCxnSpPr>
              <a:cxnSpLocks/>
              <a:stCxn id="119" idx="1"/>
              <a:endCxn id="115" idx="3"/>
            </p:cNvCxnSpPr>
            <p:nvPr/>
          </p:nvCxnSpPr>
          <p:spPr>
            <a:xfrm flipH="1">
              <a:off x="8921367" y="3863460"/>
              <a:ext cx="2181923" cy="7678"/>
            </a:xfrm>
            <a:prstGeom prst="straightConnector1">
              <a:avLst/>
            </a:prstGeom>
            <a:ln w="38100">
              <a:solidFill>
                <a:schemeClr val="bg1">
                  <a:lumMod val="50000"/>
                </a:schemeClr>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6054D3F-B708-3349-B61D-90D5E4C342DA}"/>
                </a:ext>
              </a:extLst>
            </p:cNvPr>
            <p:cNvCxnSpPr>
              <a:cxnSpLocks/>
              <a:stCxn id="78" idx="3"/>
              <a:endCxn id="57" idx="1"/>
            </p:cNvCxnSpPr>
            <p:nvPr/>
          </p:nvCxnSpPr>
          <p:spPr>
            <a:xfrm flipV="1">
              <a:off x="6377410" y="1900526"/>
              <a:ext cx="1802833" cy="2003"/>
            </a:xfrm>
            <a:prstGeom prst="straightConnector1">
              <a:avLst/>
            </a:prstGeom>
            <a:ln w="38100">
              <a:solidFill>
                <a:schemeClr val="bg1">
                  <a:lumMod val="50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14FCEBF6-798B-5048-9E90-913EF85771F8}"/>
                </a:ext>
              </a:extLst>
            </p:cNvPr>
            <p:cNvSpPr txBox="1"/>
            <p:nvPr/>
          </p:nvSpPr>
          <p:spPr>
            <a:xfrm>
              <a:off x="7749609" y="2236239"/>
              <a:ext cx="1470788" cy="489706"/>
            </a:xfrm>
            <a:prstGeom prst="rect">
              <a:avLst/>
            </a:prstGeom>
            <a:noFill/>
          </p:spPr>
          <p:txBody>
            <a:bodyPr wrap="square" lIns="0" tIns="0" rIns="0" bIns="0" rtlCol="0" anchor="t">
              <a:noAutofit/>
            </a:bodyP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Amazon S3 </a:t>
              </a:r>
              <a:br>
                <a:rPr lang="en-US" sz="1600" dirty="0">
                  <a:solidFill>
                    <a:schemeClr val="tx1">
                      <a:lumMod val="50000"/>
                    </a:schemeClr>
                  </a:solidFill>
                  <a:ea typeface="Amazon Ember" panose="020B0603020204020204" pitchFamily="34" charset="0"/>
                  <a:cs typeface="Amazon Ember" panose="020B0603020204020204" pitchFamily="34" charset="0"/>
                </a:rPr>
              </a:br>
              <a:r>
                <a:rPr lang="en-US" sz="1600" dirty="0">
                  <a:solidFill>
                    <a:schemeClr val="tx1">
                      <a:lumMod val="50000"/>
                    </a:schemeClr>
                  </a:solidFill>
                  <a:ea typeface="Amazon Ember" panose="020B0603020204020204" pitchFamily="34" charset="0"/>
                  <a:cs typeface="Amazon Ember" panose="020B0603020204020204" pitchFamily="34" charset="0"/>
                </a:rPr>
                <a:t>Standard</a:t>
              </a:r>
            </a:p>
          </p:txBody>
        </p:sp>
        <p:pic>
          <p:nvPicPr>
            <p:cNvPr id="57" name="Graphic 56">
              <a:extLst>
                <a:ext uri="{FF2B5EF4-FFF2-40B4-BE49-F238E27FC236}">
                  <a16:creationId xmlns:a16="http://schemas.microsoft.com/office/drawing/2014/main" id="{0A8CB51F-9673-BD4F-97C8-8A687012B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80243" y="1626206"/>
              <a:ext cx="548640" cy="548640"/>
            </a:xfrm>
            <a:prstGeom prst="rect">
              <a:avLst/>
            </a:prstGeom>
          </p:spPr>
        </p:pic>
        <p:sp>
          <p:nvSpPr>
            <p:cNvPr id="62" name="Rectangle 61">
              <a:extLst>
                <a:ext uri="{FF2B5EF4-FFF2-40B4-BE49-F238E27FC236}">
                  <a16:creationId xmlns:a16="http://schemas.microsoft.com/office/drawing/2014/main" id="{83B17B82-F959-284B-BCF4-851FB3462B18}"/>
                </a:ext>
              </a:extLst>
            </p:cNvPr>
            <p:cNvSpPr/>
            <p:nvPr/>
          </p:nvSpPr>
          <p:spPr>
            <a:xfrm>
              <a:off x="7526794" y="1274449"/>
              <a:ext cx="4343049" cy="51055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600" dirty="0">
                <a:solidFill>
                  <a:sysClr val="windowText" lastClr="000000"/>
                </a:solidFill>
              </a:endParaRPr>
            </a:p>
          </p:txBody>
        </p:sp>
        <p:pic>
          <p:nvPicPr>
            <p:cNvPr id="63" name="Graphic 62">
              <a:extLst>
                <a:ext uri="{FF2B5EF4-FFF2-40B4-BE49-F238E27FC236}">
                  <a16:creationId xmlns:a16="http://schemas.microsoft.com/office/drawing/2014/main" id="{12551E9A-6056-2345-82FD-912630690B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8708" y="1283508"/>
              <a:ext cx="330200" cy="330200"/>
            </a:xfrm>
            <a:prstGeom prst="rect">
              <a:avLst/>
            </a:prstGeom>
          </p:spPr>
        </p:pic>
        <p:sp>
          <p:nvSpPr>
            <p:cNvPr id="68" name="Rectangle 67">
              <a:extLst>
                <a:ext uri="{FF2B5EF4-FFF2-40B4-BE49-F238E27FC236}">
                  <a16:creationId xmlns:a16="http://schemas.microsoft.com/office/drawing/2014/main" id="{EE226621-B990-0D41-8DCC-8211862BFAF4}"/>
                </a:ext>
              </a:extLst>
            </p:cNvPr>
            <p:cNvSpPr/>
            <p:nvPr/>
          </p:nvSpPr>
          <p:spPr>
            <a:xfrm>
              <a:off x="2927367" y="1319581"/>
              <a:ext cx="3747258" cy="4729199"/>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600" dirty="0">
                <a:solidFill>
                  <a:srgbClr val="5A6B86"/>
                </a:solidFill>
              </a:endParaRPr>
            </a:p>
          </p:txBody>
        </p:sp>
        <p:pic>
          <p:nvPicPr>
            <p:cNvPr id="69" name="Graphic 68">
              <a:extLst>
                <a:ext uri="{FF2B5EF4-FFF2-40B4-BE49-F238E27FC236}">
                  <a16:creationId xmlns:a16="http://schemas.microsoft.com/office/drawing/2014/main" id="{90E6677E-A6A3-BE47-A35D-F0386EB566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36090" y="1327505"/>
              <a:ext cx="330200" cy="330200"/>
            </a:xfrm>
            <a:prstGeom prst="rect">
              <a:avLst/>
            </a:prstGeom>
          </p:spPr>
        </p:pic>
        <p:pic>
          <p:nvPicPr>
            <p:cNvPr id="72" name="Graphic 71">
              <a:extLst>
                <a:ext uri="{FF2B5EF4-FFF2-40B4-BE49-F238E27FC236}">
                  <a16:creationId xmlns:a16="http://schemas.microsoft.com/office/drawing/2014/main" id="{1F1F8A05-14BF-E74D-8F56-9B7BBF2FDE76}"/>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262732" y="3070448"/>
              <a:ext cx="914400" cy="914400"/>
            </a:xfrm>
            <a:prstGeom prst="rect">
              <a:avLst/>
            </a:prstGeom>
          </p:spPr>
        </p:pic>
        <p:pic>
          <p:nvPicPr>
            <p:cNvPr id="73" name="Graphic 72">
              <a:extLst>
                <a:ext uri="{FF2B5EF4-FFF2-40B4-BE49-F238E27FC236}">
                  <a16:creationId xmlns:a16="http://schemas.microsoft.com/office/drawing/2014/main" id="{2A0126BE-E798-7644-8F8C-DC3028101B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31840" y="3216783"/>
              <a:ext cx="373843" cy="373843"/>
            </a:xfrm>
            <a:prstGeom prst="rect">
              <a:avLst/>
            </a:prstGeom>
          </p:spPr>
        </p:pic>
        <p:pic>
          <p:nvPicPr>
            <p:cNvPr id="78" name="Graphic 77">
              <a:extLst>
                <a:ext uri="{FF2B5EF4-FFF2-40B4-BE49-F238E27FC236}">
                  <a16:creationId xmlns:a16="http://schemas.microsoft.com/office/drawing/2014/main" id="{E13983BE-A039-1141-997F-13BA69025E8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28770" y="1628209"/>
              <a:ext cx="548640" cy="548640"/>
            </a:xfrm>
            <a:prstGeom prst="rect">
              <a:avLst/>
            </a:prstGeom>
          </p:spPr>
        </p:pic>
        <p:pic>
          <p:nvPicPr>
            <p:cNvPr id="79" name="Graphic 78">
              <a:extLst>
                <a:ext uri="{FF2B5EF4-FFF2-40B4-BE49-F238E27FC236}">
                  <a16:creationId xmlns:a16="http://schemas.microsoft.com/office/drawing/2014/main" id="{3C9D5336-2D3F-6646-8698-A0D222AE7D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59554" y="3251953"/>
              <a:ext cx="548640" cy="548640"/>
            </a:xfrm>
            <a:prstGeom prst="rect">
              <a:avLst/>
            </a:prstGeom>
          </p:spPr>
        </p:pic>
        <p:pic>
          <p:nvPicPr>
            <p:cNvPr id="80" name="Graphic 79">
              <a:extLst>
                <a:ext uri="{FF2B5EF4-FFF2-40B4-BE49-F238E27FC236}">
                  <a16:creationId xmlns:a16="http://schemas.microsoft.com/office/drawing/2014/main" id="{481B163C-DC84-4741-AE7C-9915140614C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62056" y="4902920"/>
              <a:ext cx="548640" cy="548640"/>
            </a:xfrm>
            <a:prstGeom prst="rect">
              <a:avLst/>
            </a:prstGeom>
          </p:spPr>
        </p:pic>
        <p:sp>
          <p:nvSpPr>
            <p:cNvPr id="85" name="TextBox 84">
              <a:extLst>
                <a:ext uri="{FF2B5EF4-FFF2-40B4-BE49-F238E27FC236}">
                  <a16:creationId xmlns:a16="http://schemas.microsoft.com/office/drawing/2014/main" id="{B52EEE74-DE7E-0C49-AB35-273A16FE126C}"/>
                </a:ext>
              </a:extLst>
            </p:cNvPr>
            <p:cNvSpPr txBox="1"/>
            <p:nvPr/>
          </p:nvSpPr>
          <p:spPr>
            <a:xfrm>
              <a:off x="354040" y="4047448"/>
              <a:ext cx="1861433" cy="707886"/>
            </a:xfrm>
            <a:prstGeom prst="rect">
              <a:avLst/>
            </a:prstGeom>
            <a:noFill/>
          </p:spPr>
          <p:txBody>
            <a:bodyPr wrap="square" rtlCol="0">
              <a:spAutoFit/>
            </a:bodyPr>
            <a:lstStyle/>
            <a:p>
              <a:pPr algn="ctr"/>
              <a:r>
                <a:rPr lang="en-US" sz="2000" dirty="0">
                  <a:solidFill>
                    <a:schemeClr val="tx1">
                      <a:lumMod val="85000"/>
                      <a:lumOff val="15000"/>
                    </a:schemeClr>
                  </a:solidFill>
                  <a:latin typeface="Amazon Ember" panose="02000000000000000000" pitchFamily="2" charset="0"/>
                  <a:ea typeface="Amazon Ember" panose="02000000000000000000" pitchFamily="2" charset="0"/>
                  <a:cs typeface="Amazon Ember" panose="020B0603020204020204" pitchFamily="34" charset="0"/>
                </a:rPr>
                <a:t>AWS Storage Gateway</a:t>
              </a:r>
            </a:p>
          </p:txBody>
        </p:sp>
        <p:sp>
          <p:nvSpPr>
            <p:cNvPr id="86" name="Rectangle 85">
              <a:extLst>
                <a:ext uri="{FF2B5EF4-FFF2-40B4-BE49-F238E27FC236}">
                  <a16:creationId xmlns:a16="http://schemas.microsoft.com/office/drawing/2014/main" id="{CC482080-B163-914A-AAFB-D638C09BA2CC}"/>
                </a:ext>
              </a:extLst>
            </p:cNvPr>
            <p:cNvSpPr/>
            <p:nvPr/>
          </p:nvSpPr>
          <p:spPr>
            <a:xfrm>
              <a:off x="342941" y="2408838"/>
              <a:ext cx="1866269" cy="2768402"/>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7" name="Graphic 86">
              <a:extLst>
                <a:ext uri="{FF2B5EF4-FFF2-40B4-BE49-F238E27FC236}">
                  <a16:creationId xmlns:a16="http://schemas.microsoft.com/office/drawing/2014/main" id="{A1A6896B-FE6E-4D4E-8CCA-092E0B84AB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0599" y="3150618"/>
              <a:ext cx="908317" cy="908317"/>
            </a:xfrm>
            <a:prstGeom prst="rect">
              <a:avLst/>
            </a:prstGeom>
          </p:spPr>
        </p:pic>
        <p:sp>
          <p:nvSpPr>
            <p:cNvPr id="96" name="Rectangle 95">
              <a:extLst>
                <a:ext uri="{FF2B5EF4-FFF2-40B4-BE49-F238E27FC236}">
                  <a16:creationId xmlns:a16="http://schemas.microsoft.com/office/drawing/2014/main" id="{1692C7E6-BF8F-934F-895E-EA76DE038FEC}"/>
                </a:ext>
              </a:extLst>
            </p:cNvPr>
            <p:cNvSpPr/>
            <p:nvPr/>
          </p:nvSpPr>
          <p:spPr>
            <a:xfrm>
              <a:off x="8808624" y="1449743"/>
              <a:ext cx="1767981" cy="55282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Archive</a:t>
              </a:r>
            </a:p>
          </p:txBody>
        </p:sp>
        <p:sp>
          <p:nvSpPr>
            <p:cNvPr id="99" name="Rectangle 98">
              <a:extLst>
                <a:ext uri="{FF2B5EF4-FFF2-40B4-BE49-F238E27FC236}">
                  <a16:creationId xmlns:a16="http://schemas.microsoft.com/office/drawing/2014/main" id="{37A7312B-93EC-C848-A9BE-9D6E454CEE50}"/>
                </a:ext>
              </a:extLst>
            </p:cNvPr>
            <p:cNvSpPr/>
            <p:nvPr/>
          </p:nvSpPr>
          <p:spPr>
            <a:xfrm>
              <a:off x="6263391" y="1783570"/>
              <a:ext cx="1767981" cy="55282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HTTPS</a:t>
              </a:r>
            </a:p>
          </p:txBody>
        </p:sp>
        <p:sp>
          <p:nvSpPr>
            <p:cNvPr id="100" name="Rectangle 99">
              <a:extLst>
                <a:ext uri="{FF2B5EF4-FFF2-40B4-BE49-F238E27FC236}">
                  <a16:creationId xmlns:a16="http://schemas.microsoft.com/office/drawing/2014/main" id="{6C04674A-A420-074A-9EF3-6485C3AF90FE}"/>
                </a:ext>
              </a:extLst>
            </p:cNvPr>
            <p:cNvSpPr/>
            <p:nvPr/>
          </p:nvSpPr>
          <p:spPr>
            <a:xfrm>
              <a:off x="6277177" y="3437607"/>
              <a:ext cx="1767981" cy="55282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HTTPS</a:t>
              </a:r>
            </a:p>
          </p:txBody>
        </p:sp>
        <p:sp>
          <p:nvSpPr>
            <p:cNvPr id="101" name="Rectangle 100">
              <a:extLst>
                <a:ext uri="{FF2B5EF4-FFF2-40B4-BE49-F238E27FC236}">
                  <a16:creationId xmlns:a16="http://schemas.microsoft.com/office/drawing/2014/main" id="{83108FBF-9E43-1845-9396-BC97A5F0240C}"/>
                </a:ext>
              </a:extLst>
            </p:cNvPr>
            <p:cNvSpPr/>
            <p:nvPr/>
          </p:nvSpPr>
          <p:spPr>
            <a:xfrm>
              <a:off x="6293669" y="5063834"/>
              <a:ext cx="1767981" cy="55282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HTTPS</a:t>
              </a:r>
            </a:p>
          </p:txBody>
        </p:sp>
        <p:sp>
          <p:nvSpPr>
            <p:cNvPr id="104" name="Rectangle 103">
              <a:extLst>
                <a:ext uri="{FF2B5EF4-FFF2-40B4-BE49-F238E27FC236}">
                  <a16:creationId xmlns:a16="http://schemas.microsoft.com/office/drawing/2014/main" id="{61D17AE0-3A94-6145-94EB-A5107EC31C1D}"/>
                </a:ext>
              </a:extLst>
            </p:cNvPr>
            <p:cNvSpPr/>
            <p:nvPr/>
          </p:nvSpPr>
          <p:spPr>
            <a:xfrm>
              <a:off x="7723623" y="3216783"/>
              <a:ext cx="1573218" cy="1440457"/>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5A6B86"/>
                </a:solidFill>
              </a:endParaRPr>
            </a:p>
          </p:txBody>
        </p:sp>
        <p:pic>
          <p:nvPicPr>
            <p:cNvPr id="115" name="Graphic 114">
              <a:extLst>
                <a:ext uri="{FF2B5EF4-FFF2-40B4-BE49-F238E27FC236}">
                  <a16:creationId xmlns:a16="http://schemas.microsoft.com/office/drawing/2014/main" id="{A1FA1ECA-A3ED-2045-B0FB-F3AEFD1AA19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353428" y="3587168"/>
              <a:ext cx="567939" cy="567939"/>
            </a:xfrm>
            <a:prstGeom prst="rect">
              <a:avLst/>
            </a:prstGeom>
          </p:spPr>
        </p:pic>
        <p:pic>
          <p:nvPicPr>
            <p:cNvPr id="119" name="Graphic 118">
              <a:extLst>
                <a:ext uri="{FF2B5EF4-FFF2-40B4-BE49-F238E27FC236}">
                  <a16:creationId xmlns:a16="http://schemas.microsoft.com/office/drawing/2014/main" id="{429A862E-7996-3F47-B8B6-61AC1455E16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103290" y="3628510"/>
              <a:ext cx="469900" cy="469900"/>
            </a:xfrm>
            <a:prstGeom prst="rect">
              <a:avLst/>
            </a:prstGeom>
          </p:spPr>
        </p:pic>
        <p:sp>
          <p:nvSpPr>
            <p:cNvPr id="120" name="TextBox 119">
              <a:extLst>
                <a:ext uri="{FF2B5EF4-FFF2-40B4-BE49-F238E27FC236}">
                  <a16:creationId xmlns:a16="http://schemas.microsoft.com/office/drawing/2014/main" id="{A0E7CB8B-C00A-8647-96B0-75EB6D47E373}"/>
                </a:ext>
              </a:extLst>
            </p:cNvPr>
            <p:cNvSpPr txBox="1"/>
            <p:nvPr/>
          </p:nvSpPr>
          <p:spPr>
            <a:xfrm>
              <a:off x="10755258" y="4125166"/>
              <a:ext cx="1164768" cy="584775"/>
            </a:xfrm>
            <a:prstGeom prst="rect">
              <a:avLst/>
            </a:prstGeom>
            <a:noFill/>
          </p:spPr>
          <p:txBody>
            <a:bodyPr wrap="square" rtlCol="0">
              <a:spAutoFit/>
            </a:bodyPr>
            <a:lstStyle/>
            <a:p>
              <a:pPr algn="ctr"/>
              <a:r>
                <a:rPr lang="en-US" sz="1600" dirty="0"/>
                <a:t>EC2 </a:t>
              </a:r>
              <a:br>
                <a:rPr lang="en-US" sz="1600" dirty="0"/>
              </a:br>
              <a:r>
                <a:rPr lang="en-US" sz="1600" dirty="0"/>
                <a:t>instance</a:t>
              </a:r>
            </a:p>
          </p:txBody>
        </p:sp>
        <p:sp>
          <p:nvSpPr>
            <p:cNvPr id="123" name="TextBox 122">
              <a:extLst>
                <a:ext uri="{FF2B5EF4-FFF2-40B4-BE49-F238E27FC236}">
                  <a16:creationId xmlns:a16="http://schemas.microsoft.com/office/drawing/2014/main" id="{D92E6911-E97F-634D-AD2A-9E16B17949B7}"/>
                </a:ext>
              </a:extLst>
            </p:cNvPr>
            <p:cNvSpPr txBox="1"/>
            <p:nvPr/>
          </p:nvSpPr>
          <p:spPr>
            <a:xfrm>
              <a:off x="9003725" y="3472522"/>
              <a:ext cx="2290570" cy="569514"/>
            </a:xfrm>
            <a:prstGeom prst="rect">
              <a:avLst/>
            </a:prstGeom>
            <a:noFill/>
          </p:spPr>
          <p:txBody>
            <a:bodyPr wrap="square" lIns="0" tIns="0" rIns="0" bIns="0" rtlCol="0" anchor="t">
              <a:noAutofit/>
            </a:bodyPr>
            <a:lstStyle/>
            <a:p>
              <a:pPr algn="ctr">
                <a:lnSpc>
                  <a:spcPct val="150000"/>
                </a:lnSpc>
              </a:pPr>
              <a:r>
                <a:rPr lang="en-US" sz="1600" dirty="0">
                  <a:solidFill>
                    <a:schemeClr val="tx1">
                      <a:lumMod val="50000"/>
                    </a:schemeClr>
                  </a:solidFill>
                  <a:ea typeface="Amazon Ember" panose="020B0603020204020204" pitchFamily="34" charset="0"/>
                  <a:cs typeface="Amazon Ember" panose="020B0603020204020204" pitchFamily="34" charset="0"/>
                </a:rPr>
                <a:t>Option to restore </a:t>
              </a:r>
              <a:br>
                <a:rPr lang="en-US" sz="1600" dirty="0">
                  <a:solidFill>
                    <a:schemeClr val="tx1">
                      <a:lumMod val="50000"/>
                    </a:schemeClr>
                  </a:solidFill>
                  <a:ea typeface="Amazon Ember" panose="020B0603020204020204" pitchFamily="34" charset="0"/>
                  <a:cs typeface="Amazon Ember" panose="020B0603020204020204" pitchFamily="34" charset="0"/>
                </a:rPr>
              </a:br>
              <a:r>
                <a:rPr lang="en-US" sz="1600" dirty="0">
                  <a:solidFill>
                    <a:schemeClr val="tx1">
                      <a:lumMod val="50000"/>
                    </a:schemeClr>
                  </a:solidFill>
                  <a:ea typeface="Amazon Ember" panose="020B0603020204020204" pitchFamily="34" charset="0"/>
                  <a:cs typeface="Amazon Ember" panose="020B0603020204020204" pitchFamily="34" charset="0"/>
                </a:rPr>
                <a:t>to volume, attach</a:t>
              </a:r>
            </a:p>
          </p:txBody>
        </p:sp>
        <p:pic>
          <p:nvPicPr>
            <p:cNvPr id="124" name="Graphic 19">
              <a:extLst>
                <a:ext uri="{FF2B5EF4-FFF2-40B4-BE49-F238E27FC236}">
                  <a16:creationId xmlns:a16="http://schemas.microsoft.com/office/drawing/2014/main" id="{72D7512F-5EF3-BF42-8CB3-4FCF092C125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92984" y="1623955"/>
              <a:ext cx="548640" cy="548640"/>
            </a:xfrm>
            <a:prstGeom prst="rect">
              <a:avLst/>
            </a:prstGeom>
          </p:spPr>
        </p:pic>
        <p:sp>
          <p:nvSpPr>
            <p:cNvPr id="125" name="TextBox 124">
              <a:extLst>
                <a:ext uri="{FF2B5EF4-FFF2-40B4-BE49-F238E27FC236}">
                  <a16:creationId xmlns:a16="http://schemas.microsoft.com/office/drawing/2014/main" id="{29018ECC-DB5E-5C4A-A841-3AB745538577}"/>
                </a:ext>
              </a:extLst>
            </p:cNvPr>
            <p:cNvSpPr txBox="1"/>
            <p:nvPr/>
          </p:nvSpPr>
          <p:spPr>
            <a:xfrm>
              <a:off x="10432643" y="5684384"/>
              <a:ext cx="1221225" cy="569514"/>
            </a:xfrm>
            <a:prstGeom prst="rect">
              <a:avLst/>
            </a:prstGeom>
            <a:noFill/>
          </p:spPr>
          <p:txBody>
            <a:bodyPr wrap="square" lIns="0" tIns="0" rIns="0" bIns="0" rtlCol="0" anchor="t">
              <a:noAutofit/>
            </a:bodyP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S3 Glacier vault</a:t>
              </a:r>
            </a:p>
          </p:txBody>
        </p:sp>
        <p:pic>
          <p:nvPicPr>
            <p:cNvPr id="126" name="Graphic 19">
              <a:extLst>
                <a:ext uri="{FF2B5EF4-FFF2-40B4-BE49-F238E27FC236}">
                  <a16:creationId xmlns:a16="http://schemas.microsoft.com/office/drawing/2014/main" id="{21E015BE-338C-8047-AEE6-4443EA50F59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92984" y="5119471"/>
              <a:ext cx="548640" cy="548640"/>
            </a:xfrm>
            <a:prstGeom prst="rect">
              <a:avLst/>
            </a:prstGeom>
          </p:spPr>
        </p:pic>
        <p:sp>
          <p:nvSpPr>
            <p:cNvPr id="127" name="TextBox 126">
              <a:extLst>
                <a:ext uri="{FF2B5EF4-FFF2-40B4-BE49-F238E27FC236}">
                  <a16:creationId xmlns:a16="http://schemas.microsoft.com/office/drawing/2014/main" id="{7418EC9C-CE51-6B4C-8542-9C9D2C5CEDFA}"/>
                </a:ext>
              </a:extLst>
            </p:cNvPr>
            <p:cNvSpPr txBox="1"/>
            <p:nvPr/>
          </p:nvSpPr>
          <p:spPr>
            <a:xfrm>
              <a:off x="8174854" y="4833806"/>
              <a:ext cx="1261345" cy="200757"/>
            </a:xfrm>
            <a:prstGeom prst="rect">
              <a:avLst/>
            </a:prstGeom>
            <a:noFill/>
          </p:spPr>
          <p:txBody>
            <a:bodyPr wrap="square" lIns="0" tIns="0" rIns="0" bIns="0" rtlCol="0" anchor="t">
              <a:noAutofit/>
            </a:bodyPr>
            <a:lstStyle/>
            <a:p>
              <a:r>
                <a:rPr lang="en-US" sz="1600" dirty="0">
                  <a:solidFill>
                    <a:schemeClr val="tx1">
                      <a:lumMod val="50000"/>
                    </a:schemeClr>
                  </a:solidFill>
                  <a:ea typeface="Amazon Ember" panose="020B0603020204020204" pitchFamily="34" charset="0"/>
                  <a:cs typeface="Amazon Ember" panose="020B0603020204020204" pitchFamily="34" charset="0"/>
                </a:rPr>
                <a:t>S3 bucket</a:t>
              </a:r>
            </a:p>
          </p:txBody>
        </p:sp>
        <p:pic>
          <p:nvPicPr>
            <p:cNvPr id="128" name="Graphic 127">
              <a:extLst>
                <a:ext uri="{FF2B5EF4-FFF2-40B4-BE49-F238E27FC236}">
                  <a16:creationId xmlns:a16="http://schemas.microsoft.com/office/drawing/2014/main" id="{539D894D-1D07-7140-95A3-2EF026398E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31841" y="4777270"/>
              <a:ext cx="373843" cy="373843"/>
            </a:xfrm>
            <a:prstGeom prst="rect">
              <a:avLst/>
            </a:prstGeom>
          </p:spPr>
        </p:pic>
        <p:sp>
          <p:nvSpPr>
            <p:cNvPr id="129" name="Rectangle 128">
              <a:extLst>
                <a:ext uri="{FF2B5EF4-FFF2-40B4-BE49-F238E27FC236}">
                  <a16:creationId xmlns:a16="http://schemas.microsoft.com/office/drawing/2014/main" id="{EBE5C0BD-E9DD-0748-9587-5C73A39869C1}"/>
                </a:ext>
              </a:extLst>
            </p:cNvPr>
            <p:cNvSpPr/>
            <p:nvPr/>
          </p:nvSpPr>
          <p:spPr>
            <a:xfrm>
              <a:off x="7716378" y="4777270"/>
              <a:ext cx="1798188" cy="1440457"/>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5A6B86"/>
                </a:solidFill>
              </a:endParaRPr>
            </a:p>
          </p:txBody>
        </p:sp>
        <p:sp>
          <p:nvSpPr>
            <p:cNvPr id="130" name="TextBox 103">
              <a:extLst>
                <a:ext uri="{FF2B5EF4-FFF2-40B4-BE49-F238E27FC236}">
                  <a16:creationId xmlns:a16="http://schemas.microsoft.com/office/drawing/2014/main" id="{656AA4CB-3208-814D-BFC0-E720A9D49D16}"/>
                </a:ext>
              </a:extLst>
            </p:cNvPr>
            <p:cNvSpPr txBox="1">
              <a:spLocks noChangeArrowheads="1"/>
            </p:cNvSpPr>
            <p:nvPr/>
          </p:nvSpPr>
          <p:spPr bwMode="auto">
            <a:xfrm>
              <a:off x="7738898" y="5679301"/>
              <a:ext cx="1767981" cy="492443"/>
            </a:xfrm>
            <a:prstGeom prst="rect">
              <a:avLst/>
            </a:prstGeom>
            <a:noFill/>
            <a:ln w="9525">
              <a:noFill/>
              <a:miter lim="800000"/>
              <a:headEnd/>
              <a:tailEnd/>
            </a:ln>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Stored as </a:t>
              </a:r>
              <a:br>
                <a:rPr lang="en-US" sz="1600" dirty="0">
                  <a:solidFill>
                    <a:schemeClr val="tx1">
                      <a:lumMod val="50000"/>
                    </a:schemeClr>
                  </a:solidFill>
                  <a:ea typeface="Amazon Ember" panose="020B0603020204020204" pitchFamily="34" charset="0"/>
                  <a:cs typeface="Amazon Ember" panose="020B0603020204020204" pitchFamily="34" charset="0"/>
                </a:rPr>
              </a:br>
              <a:r>
                <a:rPr lang="en-US" sz="1600" dirty="0">
                  <a:solidFill>
                    <a:schemeClr val="tx1">
                      <a:lumMod val="50000"/>
                    </a:schemeClr>
                  </a:solidFill>
                  <a:ea typeface="Amazon Ember" panose="020B0603020204020204" pitchFamily="34" charset="0"/>
                  <a:cs typeface="Amazon Ember" panose="020B0603020204020204" pitchFamily="34" charset="0"/>
                </a:rPr>
                <a:t>virtual tape libraries</a:t>
              </a:r>
            </a:p>
          </p:txBody>
        </p:sp>
        <p:pic>
          <p:nvPicPr>
            <p:cNvPr id="132" name="Graphic 131">
              <a:extLst>
                <a:ext uri="{FF2B5EF4-FFF2-40B4-BE49-F238E27FC236}">
                  <a16:creationId xmlns:a16="http://schemas.microsoft.com/office/drawing/2014/main" id="{5A1D3E65-185D-1A46-93C7-BEAB8D59AAC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378422" y="5119471"/>
              <a:ext cx="548640" cy="548640"/>
            </a:xfrm>
            <a:prstGeom prst="rect">
              <a:avLst/>
            </a:prstGeom>
          </p:spPr>
        </p:pic>
        <p:sp>
          <p:nvSpPr>
            <p:cNvPr id="136" name="Rectangle 135">
              <a:extLst>
                <a:ext uri="{FF2B5EF4-FFF2-40B4-BE49-F238E27FC236}">
                  <a16:creationId xmlns:a16="http://schemas.microsoft.com/office/drawing/2014/main" id="{F7A4E860-DD38-744F-80F9-32659B7C59CC}"/>
                </a:ext>
              </a:extLst>
            </p:cNvPr>
            <p:cNvSpPr/>
            <p:nvPr/>
          </p:nvSpPr>
          <p:spPr>
            <a:xfrm>
              <a:off x="9153318" y="4976476"/>
              <a:ext cx="1767981" cy="55282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Archive</a:t>
              </a:r>
            </a:p>
          </p:txBody>
        </p:sp>
      </p:grpSp>
      <p:sp>
        <p:nvSpPr>
          <p:cNvPr id="58" name="Rectangle 57"/>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2774662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90" y="0"/>
            <a:ext cx="12029209" cy="1325563"/>
          </a:xfrm>
          <a:solidFill>
            <a:schemeClr val="accent1">
              <a:lumMod val="20000"/>
              <a:lumOff val="80000"/>
            </a:schemeClr>
          </a:solidFill>
        </p:spPr>
        <p:txBody>
          <a:bodyPr/>
          <a:lstStyle/>
          <a:p>
            <a:r>
              <a:rPr lang="en-US" b="1" dirty="0">
                <a:solidFill>
                  <a:schemeClr val="accent6">
                    <a:lumMod val="50000"/>
                  </a:schemeClr>
                </a:solidFill>
              </a:rPr>
              <a:t>Backup and restore: Checklist</a:t>
            </a:r>
          </a:p>
        </p:txBody>
      </p:sp>
      <p:sp>
        <p:nvSpPr>
          <p:cNvPr id="46" name="Rectangle 45"/>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Content Placeholder 2">
            <a:extLst>
              <a:ext uri="{FF2B5EF4-FFF2-40B4-BE49-F238E27FC236}">
                <a16:creationId xmlns:a16="http://schemas.microsoft.com/office/drawing/2014/main" id="{569E00AA-D890-2642-9EC5-5890A054E730}"/>
              </a:ext>
            </a:extLst>
          </p:cNvPr>
          <p:cNvSpPr>
            <a:spLocks noGrp="1"/>
          </p:cNvSpPr>
          <p:nvPr>
            <p:ph idx="1"/>
          </p:nvPr>
        </p:nvSpPr>
        <p:spPr>
          <a:xfrm>
            <a:off x="419100" y="1528175"/>
            <a:ext cx="5504688" cy="4648788"/>
          </a:xfrm>
        </p:spPr>
        <p:txBody>
          <a:bodyPr/>
          <a:lstStyle/>
          <a:p>
            <a:pPr marL="0" indent="0">
              <a:buNone/>
            </a:pPr>
            <a:r>
              <a:rPr lang="en-US" dirty="0">
                <a:solidFill>
                  <a:schemeClr val="accent5"/>
                </a:solidFill>
                <a:latin typeface="Amazon Ember" panose="02000000000000000000" pitchFamily="2" charset="0"/>
                <a:ea typeface="Amazon Ember" panose="02000000000000000000" pitchFamily="2" charset="0"/>
              </a:rPr>
              <a:t>Preparation phase</a:t>
            </a:r>
          </a:p>
          <a:p>
            <a:r>
              <a:rPr lang="en-US" sz="2400" dirty="0"/>
              <a:t>Create backups of current systems</a:t>
            </a:r>
          </a:p>
          <a:p>
            <a:r>
              <a:rPr lang="en-US" sz="2400" dirty="0"/>
              <a:t>Store backups in Amazon S3</a:t>
            </a:r>
          </a:p>
          <a:p>
            <a:r>
              <a:rPr lang="en-US" sz="2400" dirty="0"/>
              <a:t>Document procedure to restore from backups</a:t>
            </a:r>
          </a:p>
          <a:p>
            <a:r>
              <a:rPr lang="en-US" sz="2400" dirty="0"/>
              <a:t>Know:</a:t>
            </a:r>
          </a:p>
          <a:p>
            <a:pPr lvl="1"/>
            <a:r>
              <a:rPr lang="en-US" sz="2000" dirty="0"/>
              <a:t>Which AMI to use, and build as needed</a:t>
            </a:r>
          </a:p>
          <a:p>
            <a:pPr lvl="1"/>
            <a:r>
              <a:rPr lang="en-US" sz="2000" dirty="0"/>
              <a:t>How to restore system from backups</a:t>
            </a:r>
          </a:p>
          <a:p>
            <a:pPr lvl="1"/>
            <a:r>
              <a:rPr lang="en-US" sz="2000" dirty="0"/>
              <a:t>How to route traffic to the new system</a:t>
            </a:r>
          </a:p>
          <a:p>
            <a:pPr lvl="1"/>
            <a:r>
              <a:rPr lang="en-US" sz="2000" dirty="0"/>
              <a:t>How to configure the deployment</a:t>
            </a:r>
          </a:p>
          <a:p>
            <a:endParaRPr lang="en-US" dirty="0"/>
          </a:p>
        </p:txBody>
      </p:sp>
      <p:sp>
        <p:nvSpPr>
          <p:cNvPr id="49" name="Content Placeholder 5">
            <a:extLst>
              <a:ext uri="{FF2B5EF4-FFF2-40B4-BE49-F238E27FC236}">
                <a16:creationId xmlns:a16="http://schemas.microsoft.com/office/drawing/2014/main" id="{10CE012A-59CA-994B-945B-5B8B959DC24F}"/>
              </a:ext>
            </a:extLst>
          </p:cNvPr>
          <p:cNvSpPr txBox="1">
            <a:spLocks/>
          </p:cNvSpPr>
          <p:nvPr/>
        </p:nvSpPr>
        <p:spPr>
          <a:xfrm>
            <a:off x="6246312" y="1524228"/>
            <a:ext cx="5504688"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chemeClr val="accent5"/>
                </a:solidFill>
                <a:latin typeface="Amazon Ember" panose="02000000000000000000" pitchFamily="2" charset="0"/>
                <a:ea typeface="Amazon Ember" panose="02000000000000000000" pitchFamily="2" charset="0"/>
              </a:rPr>
              <a:t>In case of disaster</a:t>
            </a:r>
          </a:p>
          <a:p>
            <a:r>
              <a:rPr lang="en-US" sz="2400"/>
              <a:t>Retrieve backups from Amazon S3</a:t>
            </a:r>
          </a:p>
          <a:p>
            <a:r>
              <a:rPr lang="en-US" sz="2400"/>
              <a:t>Restore required infrastructure</a:t>
            </a:r>
          </a:p>
          <a:p>
            <a:pPr lvl="1"/>
            <a:r>
              <a:rPr lang="en-US" sz="2000"/>
              <a:t>EC2 instances from prepared AMIs</a:t>
            </a:r>
          </a:p>
          <a:p>
            <a:pPr lvl="1"/>
            <a:r>
              <a:rPr lang="en-US" sz="2000"/>
              <a:t>Elastic Load Balancing load balancers</a:t>
            </a:r>
          </a:p>
          <a:p>
            <a:pPr lvl="1"/>
            <a:r>
              <a:rPr lang="en-US" sz="2000"/>
              <a:t>AWS resources created by an AWS CloudFormation stack – automated deployment to restore or duplicate the environment </a:t>
            </a:r>
          </a:p>
          <a:p>
            <a:r>
              <a:rPr lang="en-US" sz="2400"/>
              <a:t>Restore system from backup</a:t>
            </a:r>
          </a:p>
          <a:p>
            <a:r>
              <a:rPr lang="en-US" sz="2400"/>
              <a:t>Route traffic to the new system</a:t>
            </a:r>
          </a:p>
          <a:p>
            <a:pPr lvl="1"/>
            <a:r>
              <a:rPr lang="en-US" sz="2000"/>
              <a:t>Adjust Domain Name System (DNS) records accordingly</a:t>
            </a:r>
            <a:endParaRPr lang="en-US" sz="2000" dirty="0"/>
          </a:p>
        </p:txBody>
      </p:sp>
    </p:spTree>
    <p:custDataLst>
      <p:tags r:id="rId1"/>
    </p:custDataLst>
    <p:extLst>
      <p:ext uri="{BB962C8B-B14F-4D97-AF65-F5344CB8AC3E}">
        <p14:creationId xmlns:p14="http://schemas.microsoft.com/office/powerpoint/2010/main" val="3131139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2039600" cy="1059873"/>
          </a:xfrm>
          <a:solidFill>
            <a:schemeClr val="accent1">
              <a:lumMod val="20000"/>
              <a:lumOff val="80000"/>
            </a:schemeClr>
          </a:solidFill>
        </p:spPr>
        <p:txBody>
          <a:bodyPr/>
          <a:lstStyle/>
          <a:p>
            <a:r>
              <a:rPr lang="en-US" b="1" dirty="0">
                <a:solidFill>
                  <a:schemeClr val="accent6">
                    <a:lumMod val="50000"/>
                  </a:schemeClr>
                </a:solidFill>
              </a:rPr>
              <a:t>Pilot light pattern: Preparation phase</a:t>
            </a:r>
          </a:p>
        </p:txBody>
      </p:sp>
      <p:grpSp>
        <p:nvGrpSpPr>
          <p:cNvPr id="5" name="Group 4" descr="The primary infrastructure is run on-premises or in the AWS cloud and Route 53 routes requests to the web server in it. the Primary DB on-premises backs up data to a secondary DB in the cloud. The backup region has servers but they are not running.">
            <a:extLst>
              <a:ext uri="{FF2B5EF4-FFF2-40B4-BE49-F238E27FC236}">
                <a16:creationId xmlns:a16="http://schemas.microsoft.com/office/drawing/2014/main" id="{F89EF09A-FE48-45F5-936A-BE2B2F568E90}"/>
              </a:ext>
            </a:extLst>
          </p:cNvPr>
          <p:cNvGrpSpPr/>
          <p:nvPr/>
        </p:nvGrpSpPr>
        <p:grpSpPr>
          <a:xfrm>
            <a:off x="1482783" y="1643280"/>
            <a:ext cx="9559918" cy="4651489"/>
            <a:chOff x="1482783" y="1612284"/>
            <a:chExt cx="9559918" cy="4651489"/>
          </a:xfrm>
        </p:grpSpPr>
        <p:pic>
          <p:nvPicPr>
            <p:cNvPr id="40" name="Graphic 39">
              <a:extLst>
                <a:ext uri="{FF2B5EF4-FFF2-40B4-BE49-F238E27FC236}">
                  <a16:creationId xmlns:a16="http://schemas.microsoft.com/office/drawing/2014/main" id="{0A83CEDC-1114-8F43-87C3-79400224C46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3698" y="2064839"/>
              <a:ext cx="1421097" cy="1421097"/>
            </a:xfrm>
            <a:prstGeom prst="rect">
              <a:avLst/>
            </a:prstGeom>
          </p:spPr>
        </p:pic>
        <p:pic>
          <p:nvPicPr>
            <p:cNvPr id="41" name="Graphic 40">
              <a:extLst>
                <a:ext uri="{FF2B5EF4-FFF2-40B4-BE49-F238E27FC236}">
                  <a16:creationId xmlns:a16="http://schemas.microsoft.com/office/drawing/2014/main" id="{DCED4683-295E-B94D-8D8E-C561181A2B8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05080" y="3494951"/>
              <a:ext cx="1421097" cy="1397989"/>
            </a:xfrm>
            <a:prstGeom prst="rect">
              <a:avLst/>
            </a:prstGeom>
          </p:spPr>
        </p:pic>
        <p:sp>
          <p:nvSpPr>
            <p:cNvPr id="42" name="TextBox 41">
              <a:extLst>
                <a:ext uri="{FF2B5EF4-FFF2-40B4-BE49-F238E27FC236}">
                  <a16:creationId xmlns:a16="http://schemas.microsoft.com/office/drawing/2014/main" id="{0BF70688-B860-1341-A2C4-F37F4C72588E}"/>
                </a:ext>
              </a:extLst>
            </p:cNvPr>
            <p:cNvSpPr txBox="1"/>
            <p:nvPr/>
          </p:nvSpPr>
          <p:spPr>
            <a:xfrm>
              <a:off x="6738056" y="2911892"/>
              <a:ext cx="1169728"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 </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solidFill>
                  <a:schemeClr val="bg1"/>
                </a:solidFill>
                <a:ea typeface="Amazon Ember" panose="020B0603020204020204" pitchFamily="34" charset="0"/>
                <a:cs typeface="Amazon Ember" panose="020B0603020204020204" pitchFamily="34" charset="0"/>
              </a:endParaRPr>
            </a:p>
          </p:txBody>
        </p:sp>
        <p:sp>
          <p:nvSpPr>
            <p:cNvPr id="43" name="Right Brace 42">
              <a:extLst>
                <a:ext uri="{FF2B5EF4-FFF2-40B4-BE49-F238E27FC236}">
                  <a16:creationId xmlns:a16="http://schemas.microsoft.com/office/drawing/2014/main" id="{D70750BF-77B4-E54A-9D59-7EF6CE717180}"/>
                </a:ext>
              </a:extLst>
            </p:cNvPr>
            <p:cNvSpPr/>
            <p:nvPr/>
          </p:nvSpPr>
          <p:spPr>
            <a:xfrm rot="10800000" flipH="1">
              <a:off x="8899067" y="2818748"/>
              <a:ext cx="647227" cy="1662085"/>
            </a:xfrm>
            <a:prstGeom prst="rightBrace">
              <a:avLst>
                <a:gd name="adj1" fmla="val 0"/>
                <a:gd name="adj2" fmla="val 5000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ea typeface="Amazon Ember" panose="020B0603020204020204" pitchFamily="34" charset="0"/>
                <a:cs typeface="Amazon Ember" panose="020B0603020204020204" pitchFamily="34" charset="0"/>
              </a:endParaRPr>
            </a:p>
          </p:txBody>
        </p:sp>
        <p:sp>
          <p:nvSpPr>
            <p:cNvPr id="44" name="TextBox 43">
              <a:extLst>
                <a:ext uri="{FF2B5EF4-FFF2-40B4-BE49-F238E27FC236}">
                  <a16:creationId xmlns:a16="http://schemas.microsoft.com/office/drawing/2014/main" id="{D5301C71-4DC7-A946-A417-E284857ED03B}"/>
                </a:ext>
              </a:extLst>
            </p:cNvPr>
            <p:cNvSpPr txBox="1"/>
            <p:nvPr/>
          </p:nvSpPr>
          <p:spPr>
            <a:xfrm>
              <a:off x="9595776" y="3286729"/>
              <a:ext cx="1446925" cy="830997"/>
            </a:xfrm>
            <a:prstGeom prst="rect">
              <a:avLst/>
            </a:prstGeom>
            <a:noFill/>
          </p:spPr>
          <p:txBody>
            <a:bodyPr wrap="square" rtlCol="0">
              <a:spAutoFit/>
            </a:bodyPr>
            <a:lstStyle/>
            <a:p>
              <a:r>
                <a:rPr lang="en-GB"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Servers exist, but are not running</a:t>
              </a:r>
              <a:endParaRPr lang="en-US"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endParaRPr>
            </a:p>
          </p:txBody>
        </p:sp>
        <p:cxnSp>
          <p:nvCxnSpPr>
            <p:cNvPr id="45" name="Straight Connector 44">
              <a:extLst>
                <a:ext uri="{FF2B5EF4-FFF2-40B4-BE49-F238E27FC236}">
                  <a16:creationId xmlns:a16="http://schemas.microsoft.com/office/drawing/2014/main" id="{226CC734-3AF3-EA40-8012-DB38A264D6DD}"/>
                </a:ext>
              </a:extLst>
            </p:cNvPr>
            <p:cNvCxnSpPr>
              <a:cxnSpLocks/>
              <a:stCxn id="84" idx="3"/>
              <a:endCxn id="89" idx="1"/>
            </p:cNvCxnSpPr>
            <p:nvPr/>
          </p:nvCxnSpPr>
          <p:spPr>
            <a:xfrm>
              <a:off x="3329936" y="5413417"/>
              <a:ext cx="4196834" cy="15116"/>
            </a:xfrm>
            <a:prstGeom prst="lin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879740C-D383-6E49-95A3-AFC31F95A6AF}"/>
                </a:ext>
              </a:extLst>
            </p:cNvPr>
            <p:cNvSpPr txBox="1"/>
            <p:nvPr/>
          </p:nvSpPr>
          <p:spPr>
            <a:xfrm>
              <a:off x="4001546" y="5445468"/>
              <a:ext cx="2562866" cy="584775"/>
            </a:xfrm>
            <a:prstGeom prst="rect">
              <a:avLst/>
            </a:prstGeom>
            <a:noFill/>
          </p:spPr>
          <p:txBody>
            <a:bodyPr wrap="square" rtlCol="0">
              <a:spAutoFit/>
            </a:bodyPr>
            <a:lstStyle/>
            <a:p>
              <a:pPr algn="ctr"/>
              <a:r>
                <a:rPr lang="en-GB" sz="1600" dirty="0">
                  <a:ea typeface="Amazon Ember Light" panose="020B0403020204020204" pitchFamily="34" charset="0"/>
                  <a:cs typeface="Amazon Ember Light" panose="020B0403020204020204" pitchFamily="34" charset="0"/>
                </a:rPr>
                <a:t>Data mirroring and replication</a:t>
              </a:r>
              <a:endParaRPr lang="en-US" sz="1600" dirty="0">
                <a:ea typeface="Amazon Ember Light" panose="020B0403020204020204" pitchFamily="34" charset="0"/>
                <a:cs typeface="Amazon Ember Light" panose="020B0403020204020204" pitchFamily="34" charset="0"/>
              </a:endParaRPr>
            </a:p>
          </p:txBody>
        </p:sp>
        <p:sp>
          <p:nvSpPr>
            <p:cNvPr id="67" name="Rectangle 66">
              <a:extLst>
                <a:ext uri="{FF2B5EF4-FFF2-40B4-BE49-F238E27FC236}">
                  <a16:creationId xmlns:a16="http://schemas.microsoft.com/office/drawing/2014/main" id="{D7296CB1-4530-3049-9E08-EF34C1D227EB}"/>
                </a:ext>
              </a:extLst>
            </p:cNvPr>
            <p:cNvSpPr/>
            <p:nvPr/>
          </p:nvSpPr>
          <p:spPr>
            <a:xfrm>
              <a:off x="6565395" y="1612284"/>
              <a:ext cx="2834800" cy="46514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69" name="Graphic 68">
              <a:extLst>
                <a:ext uri="{FF2B5EF4-FFF2-40B4-BE49-F238E27FC236}">
                  <a16:creationId xmlns:a16="http://schemas.microsoft.com/office/drawing/2014/main" id="{F2C80D60-10F7-4B48-9FAE-3EB4902797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77736" y="1627468"/>
              <a:ext cx="330200" cy="330200"/>
            </a:xfrm>
            <a:prstGeom prst="rect">
              <a:avLst/>
            </a:prstGeom>
          </p:spPr>
        </p:pic>
        <p:pic>
          <p:nvPicPr>
            <p:cNvPr id="70" name="Graphic 69">
              <a:extLst>
                <a:ext uri="{FF2B5EF4-FFF2-40B4-BE49-F238E27FC236}">
                  <a16:creationId xmlns:a16="http://schemas.microsoft.com/office/drawing/2014/main" id="{0610643D-26CD-7F42-A852-3DCC97799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03734" y="2876527"/>
              <a:ext cx="469900" cy="469900"/>
            </a:xfrm>
            <a:prstGeom prst="rect">
              <a:avLst/>
            </a:prstGeom>
          </p:spPr>
        </p:pic>
        <p:sp>
          <p:nvSpPr>
            <p:cNvPr id="83" name="TextBox 82">
              <a:extLst>
                <a:ext uri="{FF2B5EF4-FFF2-40B4-BE49-F238E27FC236}">
                  <a16:creationId xmlns:a16="http://schemas.microsoft.com/office/drawing/2014/main" id="{5A13D910-1014-3D43-92F7-B53DF7DB6B66}"/>
                </a:ext>
              </a:extLst>
            </p:cNvPr>
            <p:cNvSpPr txBox="1"/>
            <p:nvPr/>
          </p:nvSpPr>
          <p:spPr>
            <a:xfrm>
              <a:off x="7267288" y="3325906"/>
              <a:ext cx="1315698" cy="338554"/>
            </a:xfrm>
            <a:prstGeom prst="rect">
              <a:avLst/>
            </a:prstGeom>
            <a:noFill/>
          </p:spPr>
          <p:txBody>
            <a:bodyPr wrap="square" rtlCol="0">
              <a:spAutoFit/>
            </a:bodyPr>
            <a:lstStyle/>
            <a:p>
              <a:pPr algn="ctr"/>
              <a:r>
                <a:rPr lang="en-US" sz="1600" dirty="0"/>
                <a:t>Web server</a:t>
              </a:r>
            </a:p>
          </p:txBody>
        </p:sp>
        <p:pic>
          <p:nvPicPr>
            <p:cNvPr id="84" name="Graphic 83">
              <a:extLst>
                <a:ext uri="{FF2B5EF4-FFF2-40B4-BE49-F238E27FC236}">
                  <a16:creationId xmlns:a16="http://schemas.microsoft.com/office/drawing/2014/main" id="{61ADA57E-607B-944B-8931-D5746C0ABC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89856" y="5093377"/>
              <a:ext cx="640080" cy="640080"/>
            </a:xfrm>
            <a:prstGeom prst="rect">
              <a:avLst/>
            </a:prstGeom>
          </p:spPr>
        </p:pic>
        <p:sp>
          <p:nvSpPr>
            <p:cNvPr id="85" name="Rectangle 84">
              <a:extLst>
                <a:ext uri="{FF2B5EF4-FFF2-40B4-BE49-F238E27FC236}">
                  <a16:creationId xmlns:a16="http://schemas.microsoft.com/office/drawing/2014/main" id="{1084B8BE-3B71-BA4B-BC80-6CD69E9D7548}"/>
                </a:ext>
              </a:extLst>
            </p:cNvPr>
            <p:cNvSpPr/>
            <p:nvPr/>
          </p:nvSpPr>
          <p:spPr>
            <a:xfrm>
              <a:off x="2720184" y="5162567"/>
              <a:ext cx="344248"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44424E51-EFA6-7C49-A192-3BCFC23DA3C7}"/>
                </a:ext>
              </a:extLst>
            </p:cNvPr>
            <p:cNvSpPr/>
            <p:nvPr/>
          </p:nvSpPr>
          <p:spPr>
            <a:xfrm>
              <a:off x="2738779" y="5165750"/>
              <a:ext cx="457816" cy="189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5DD5BC92-9996-1745-8B1B-52C3489837CF}"/>
                </a:ext>
              </a:extLst>
            </p:cNvPr>
            <p:cNvSpPr txBox="1"/>
            <p:nvPr/>
          </p:nvSpPr>
          <p:spPr>
            <a:xfrm>
              <a:off x="2337375" y="5800957"/>
              <a:ext cx="1340542"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Primary DB</a:t>
              </a:r>
            </a:p>
          </p:txBody>
        </p:sp>
        <p:grpSp>
          <p:nvGrpSpPr>
            <p:cNvPr id="88" name="Group 87">
              <a:extLst>
                <a:ext uri="{FF2B5EF4-FFF2-40B4-BE49-F238E27FC236}">
                  <a16:creationId xmlns:a16="http://schemas.microsoft.com/office/drawing/2014/main" id="{10B82427-478F-474E-8733-9DC5262C208F}"/>
                </a:ext>
              </a:extLst>
            </p:cNvPr>
            <p:cNvGrpSpPr/>
            <p:nvPr/>
          </p:nvGrpSpPr>
          <p:grpSpPr>
            <a:xfrm>
              <a:off x="7526770" y="5108493"/>
              <a:ext cx="648831" cy="640080"/>
              <a:chOff x="6882704" y="4631420"/>
              <a:chExt cx="907408" cy="907408"/>
            </a:xfrm>
          </p:grpSpPr>
          <p:pic>
            <p:nvPicPr>
              <p:cNvPr id="89" name="Graphic 88">
                <a:extLst>
                  <a:ext uri="{FF2B5EF4-FFF2-40B4-BE49-F238E27FC236}">
                    <a16:creationId xmlns:a16="http://schemas.microsoft.com/office/drawing/2014/main" id="{1B4502F7-FF32-AA4F-B551-C50B6BEBAE7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82704" y="4631420"/>
                <a:ext cx="907408" cy="907408"/>
              </a:xfrm>
              <a:prstGeom prst="rect">
                <a:avLst/>
              </a:prstGeom>
            </p:spPr>
          </p:pic>
          <p:sp>
            <p:nvSpPr>
              <p:cNvPr id="90" name="Rectangle 89">
                <a:extLst>
                  <a:ext uri="{FF2B5EF4-FFF2-40B4-BE49-F238E27FC236}">
                    <a16:creationId xmlns:a16="http://schemas.microsoft.com/office/drawing/2014/main" id="{F8C3BDA6-9D8E-CB47-9945-2BA30BC90482}"/>
                  </a:ext>
                </a:extLst>
              </p:cNvPr>
              <p:cNvSpPr/>
              <p:nvPr/>
            </p:nvSpPr>
            <p:spPr>
              <a:xfrm>
                <a:off x="6976788" y="4714882"/>
                <a:ext cx="457816"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Rectangle 90">
              <a:extLst>
                <a:ext uri="{FF2B5EF4-FFF2-40B4-BE49-F238E27FC236}">
                  <a16:creationId xmlns:a16="http://schemas.microsoft.com/office/drawing/2014/main" id="{71FF10E3-AD16-4B41-B7D1-C5F4F8E45D88}"/>
                </a:ext>
              </a:extLst>
            </p:cNvPr>
            <p:cNvSpPr/>
            <p:nvPr/>
          </p:nvSpPr>
          <p:spPr>
            <a:xfrm>
              <a:off x="7643583" y="5155504"/>
              <a:ext cx="457816" cy="193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47BFB8EC-250A-5248-A212-3B8FBA79C927}"/>
                </a:ext>
              </a:extLst>
            </p:cNvPr>
            <p:cNvSpPr txBox="1"/>
            <p:nvPr/>
          </p:nvSpPr>
          <p:spPr>
            <a:xfrm>
              <a:off x="7156709" y="5725604"/>
              <a:ext cx="1568661"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Secondary DB</a:t>
              </a:r>
            </a:p>
          </p:txBody>
        </p:sp>
        <p:sp>
          <p:nvSpPr>
            <p:cNvPr id="94" name="TextBox 93">
              <a:extLst>
                <a:ext uri="{FF2B5EF4-FFF2-40B4-BE49-F238E27FC236}">
                  <a16:creationId xmlns:a16="http://schemas.microsoft.com/office/drawing/2014/main" id="{9A0EF5B1-E91D-1744-B8A2-9C978925D718}"/>
                </a:ext>
              </a:extLst>
            </p:cNvPr>
            <p:cNvSpPr txBox="1"/>
            <p:nvPr/>
          </p:nvSpPr>
          <p:spPr>
            <a:xfrm>
              <a:off x="2625275" y="4214001"/>
              <a:ext cx="750615"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App </a:t>
              </a:r>
            </a:p>
            <a:p>
              <a:pPr algn="ctr"/>
              <a:r>
                <a:rPr lang="en-US" sz="1600" dirty="0">
                  <a:ea typeface="Amazon Ember Light" panose="020B0403020204020204" pitchFamily="34" charset="0"/>
                  <a:cs typeface="Amazon Ember Light" panose="020B0403020204020204" pitchFamily="34" charset="0"/>
                </a:rPr>
                <a:t>server</a:t>
              </a:r>
            </a:p>
          </p:txBody>
        </p:sp>
        <p:sp>
          <p:nvSpPr>
            <p:cNvPr id="95" name="TextBox 94">
              <a:extLst>
                <a:ext uri="{FF2B5EF4-FFF2-40B4-BE49-F238E27FC236}">
                  <a16:creationId xmlns:a16="http://schemas.microsoft.com/office/drawing/2014/main" id="{4EE2CFE6-4D16-FF40-B18E-44B900ED3D10}"/>
                </a:ext>
              </a:extLst>
            </p:cNvPr>
            <p:cNvSpPr txBox="1"/>
            <p:nvPr/>
          </p:nvSpPr>
          <p:spPr>
            <a:xfrm>
              <a:off x="6738056" y="3783579"/>
              <a:ext cx="1169728"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 </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solidFill>
                  <a:schemeClr val="bg1"/>
                </a:solidFill>
                <a:ea typeface="Amazon Ember" panose="020B0603020204020204" pitchFamily="34" charset="0"/>
                <a:cs typeface="Amazon Ember" panose="020B0603020204020204" pitchFamily="34" charset="0"/>
              </a:endParaRPr>
            </a:p>
          </p:txBody>
        </p:sp>
        <p:pic>
          <p:nvPicPr>
            <p:cNvPr id="96" name="Graphic 95">
              <a:extLst>
                <a:ext uri="{FF2B5EF4-FFF2-40B4-BE49-F238E27FC236}">
                  <a16:creationId xmlns:a16="http://schemas.microsoft.com/office/drawing/2014/main" id="{92E1FC30-B061-0941-9A71-AD7EEED54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93279" y="3800853"/>
              <a:ext cx="469900" cy="469900"/>
            </a:xfrm>
            <a:prstGeom prst="rect">
              <a:avLst/>
            </a:prstGeom>
          </p:spPr>
        </p:pic>
        <p:sp>
          <p:nvSpPr>
            <p:cNvPr id="97" name="TextBox 96">
              <a:extLst>
                <a:ext uri="{FF2B5EF4-FFF2-40B4-BE49-F238E27FC236}">
                  <a16:creationId xmlns:a16="http://schemas.microsoft.com/office/drawing/2014/main" id="{2742CDFF-4A25-C043-9BBD-36A908BDD739}"/>
                </a:ext>
              </a:extLst>
            </p:cNvPr>
            <p:cNvSpPr txBox="1"/>
            <p:nvPr/>
          </p:nvSpPr>
          <p:spPr>
            <a:xfrm>
              <a:off x="7285283" y="4219446"/>
              <a:ext cx="1226614" cy="338554"/>
            </a:xfrm>
            <a:prstGeom prst="rect">
              <a:avLst/>
            </a:prstGeom>
            <a:noFill/>
          </p:spPr>
          <p:txBody>
            <a:bodyPr wrap="square" rtlCol="0">
              <a:spAutoFit/>
            </a:bodyPr>
            <a:lstStyle/>
            <a:p>
              <a:pPr algn="ctr"/>
              <a:r>
                <a:rPr lang="en-US" sz="1600" dirty="0"/>
                <a:t>App server</a:t>
              </a:r>
            </a:p>
          </p:txBody>
        </p:sp>
        <p:sp>
          <p:nvSpPr>
            <p:cNvPr id="98" name="TextBox 97">
              <a:extLst>
                <a:ext uri="{FF2B5EF4-FFF2-40B4-BE49-F238E27FC236}">
                  <a16:creationId xmlns:a16="http://schemas.microsoft.com/office/drawing/2014/main" id="{1832019C-94E9-E54A-9601-27D8CD128278}"/>
                </a:ext>
              </a:extLst>
            </p:cNvPr>
            <p:cNvSpPr txBox="1"/>
            <p:nvPr/>
          </p:nvSpPr>
          <p:spPr>
            <a:xfrm>
              <a:off x="2629296" y="2781419"/>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Web </a:t>
              </a:r>
            </a:p>
            <a:p>
              <a:pPr algn="ctr"/>
              <a:r>
                <a:rPr lang="en-US" sz="1600" dirty="0">
                  <a:ea typeface="Amazon Ember Light" panose="020B0403020204020204" pitchFamily="34" charset="0"/>
                  <a:cs typeface="Amazon Ember Light" panose="020B0403020204020204" pitchFamily="34" charset="0"/>
                </a:rPr>
                <a:t>server</a:t>
              </a:r>
            </a:p>
          </p:txBody>
        </p:sp>
        <p:cxnSp>
          <p:nvCxnSpPr>
            <p:cNvPr id="99" name="Straight Arrow Connector 98">
              <a:extLst>
                <a:ext uri="{FF2B5EF4-FFF2-40B4-BE49-F238E27FC236}">
                  <a16:creationId xmlns:a16="http://schemas.microsoft.com/office/drawing/2014/main" id="{34D3EBD3-631D-FD40-9499-4D2EE7E6BD69}"/>
                </a:ext>
              </a:extLst>
            </p:cNvPr>
            <p:cNvCxnSpPr>
              <a:cxnSpLocks/>
            </p:cNvCxnSpPr>
            <p:nvPr/>
          </p:nvCxnSpPr>
          <p:spPr>
            <a:xfrm flipH="1">
              <a:off x="3498574" y="3141127"/>
              <a:ext cx="1283254" cy="0"/>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0" name="TextBox 10">
              <a:extLst>
                <a:ext uri="{FF2B5EF4-FFF2-40B4-BE49-F238E27FC236}">
                  <a16:creationId xmlns:a16="http://schemas.microsoft.com/office/drawing/2014/main" id="{E4F613B6-45F2-9A42-9A05-6BE8F2AE5D5B}"/>
                </a:ext>
              </a:extLst>
            </p:cNvPr>
            <p:cNvSpPr txBox="1"/>
            <p:nvPr/>
          </p:nvSpPr>
          <p:spPr>
            <a:xfrm>
              <a:off x="4176750" y="1895553"/>
              <a:ext cx="196284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600" i="1" dirty="0">
                  <a:ea typeface="Amazon Ember" panose="020B0603020204020204" pitchFamily="34" charset="0"/>
                  <a:cs typeface="Amazon Ember" panose="020B0603020204020204" pitchFamily="34" charset="0"/>
                </a:rPr>
                <a:t>www.example.com</a:t>
              </a:r>
              <a:endParaRPr lang="en-US" sz="1600" i="1" dirty="0">
                <a:ea typeface="Amazon Ember" panose="020B0603020204020204" pitchFamily="34" charset="0"/>
                <a:cs typeface="Amazon Ember" panose="020B0603020204020204" pitchFamily="34" charset="0"/>
              </a:endParaRPr>
            </a:p>
          </p:txBody>
        </p:sp>
        <p:cxnSp>
          <p:nvCxnSpPr>
            <p:cNvPr id="101" name="Straight Arrow Connector 100">
              <a:extLst>
                <a:ext uri="{FF2B5EF4-FFF2-40B4-BE49-F238E27FC236}">
                  <a16:creationId xmlns:a16="http://schemas.microsoft.com/office/drawing/2014/main" id="{581F92D8-C789-834B-AFA6-1D4D34D6E4E5}"/>
                </a:ext>
              </a:extLst>
            </p:cNvPr>
            <p:cNvCxnSpPr/>
            <p:nvPr/>
          </p:nvCxnSpPr>
          <p:spPr>
            <a:xfrm flipH="1">
              <a:off x="5184260" y="2254820"/>
              <a:ext cx="3403" cy="559944"/>
            </a:xfrm>
            <a:prstGeom prst="straightConnector1">
              <a:avLst/>
            </a:prstGeom>
            <a:ln w="28575">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02" name="TextBox 38">
              <a:extLst>
                <a:ext uri="{FF2B5EF4-FFF2-40B4-BE49-F238E27FC236}">
                  <a16:creationId xmlns:a16="http://schemas.microsoft.com/office/drawing/2014/main" id="{EE91308F-F2A7-714F-A18B-50E99AD4DEAD}"/>
                </a:ext>
              </a:extLst>
            </p:cNvPr>
            <p:cNvSpPr txBox="1">
              <a:spLocks noChangeArrowheads="1"/>
            </p:cNvSpPr>
            <p:nvPr/>
          </p:nvSpPr>
          <p:spPr bwMode="auto">
            <a:xfrm>
              <a:off x="4001546" y="3453525"/>
              <a:ext cx="2377189" cy="584775"/>
            </a:xfrm>
            <a:prstGeom prst="rect">
              <a:avLst/>
            </a:prstGeom>
            <a:noFill/>
            <a:ln w="9525">
              <a:noFill/>
              <a:miter lim="800000"/>
              <a:headEnd/>
              <a:tailEnd/>
            </a:ln>
          </p:spPr>
          <p:txBody>
            <a:bodyPr wrap="square">
              <a:spAutoFit/>
            </a:bodyPr>
            <a:lstStyle/>
            <a:p>
              <a:pPr algn="ctr"/>
              <a:r>
                <a:rPr lang="en-US" sz="1600" dirty="0">
                  <a:ea typeface="Amazon Ember" panose="020B0603020204020204" pitchFamily="34" charset="0"/>
                  <a:cs typeface="Amazon Ember" panose="020B0603020204020204" pitchFamily="34" charset="0"/>
                </a:rPr>
                <a:t>Route 53</a:t>
              </a:r>
            </a:p>
            <a:p>
              <a:pPr algn="ctr"/>
              <a:r>
                <a:rPr lang="en-US" sz="1600" dirty="0">
                  <a:ea typeface="Amazon Ember" panose="020B0603020204020204" pitchFamily="34" charset="0"/>
                  <a:cs typeface="Amazon Ember" panose="020B0603020204020204" pitchFamily="34" charset="0"/>
                </a:rPr>
                <a:t>hosted zone</a:t>
              </a:r>
            </a:p>
          </p:txBody>
        </p:sp>
        <p:pic>
          <p:nvPicPr>
            <p:cNvPr id="103" name="Graphic 102">
              <a:extLst>
                <a:ext uri="{FF2B5EF4-FFF2-40B4-BE49-F238E27FC236}">
                  <a16:creationId xmlns:a16="http://schemas.microsoft.com/office/drawing/2014/main" id="{D1CFDF87-4E98-B54E-B2EC-EB3B32A9020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83573" y="2837767"/>
              <a:ext cx="601373" cy="601373"/>
            </a:xfrm>
            <a:prstGeom prst="rect">
              <a:avLst/>
            </a:prstGeom>
          </p:spPr>
        </p:pic>
        <p:sp>
          <p:nvSpPr>
            <p:cNvPr id="104" name="Rectangle 103">
              <a:extLst>
                <a:ext uri="{FF2B5EF4-FFF2-40B4-BE49-F238E27FC236}">
                  <a16:creationId xmlns:a16="http://schemas.microsoft.com/office/drawing/2014/main" id="{88487D80-3B4B-A042-AC90-DC234AA22DB5}"/>
                </a:ext>
              </a:extLst>
            </p:cNvPr>
            <p:cNvSpPr/>
            <p:nvPr/>
          </p:nvSpPr>
          <p:spPr>
            <a:xfrm>
              <a:off x="7114623" y="2612672"/>
              <a:ext cx="1675000" cy="230617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Arrow Connector 104">
              <a:extLst>
                <a:ext uri="{FF2B5EF4-FFF2-40B4-BE49-F238E27FC236}">
                  <a16:creationId xmlns:a16="http://schemas.microsoft.com/office/drawing/2014/main" id="{AD0E44B5-1480-A34D-9FE0-9CCAC3405EFD}"/>
                </a:ext>
              </a:extLst>
            </p:cNvPr>
            <p:cNvCxnSpPr>
              <a:cxnSpLocks/>
            </p:cNvCxnSpPr>
            <p:nvPr/>
          </p:nvCxnSpPr>
          <p:spPr>
            <a:xfrm>
              <a:off x="3015629" y="4892940"/>
              <a:ext cx="9015" cy="200437"/>
            </a:xfrm>
            <a:prstGeom prst="straightConnector1">
              <a:avLst/>
            </a:prstGeom>
            <a:ln w="28575">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570A569C-53DC-BD42-B2AC-A945B4624623}"/>
                </a:ext>
              </a:extLst>
            </p:cNvPr>
            <p:cNvCxnSpPr>
              <a:cxnSpLocks/>
            </p:cNvCxnSpPr>
            <p:nvPr/>
          </p:nvCxnSpPr>
          <p:spPr>
            <a:xfrm flipH="1">
              <a:off x="7880684" y="4558000"/>
              <a:ext cx="3158" cy="550493"/>
            </a:xfrm>
            <a:prstGeom prst="straightConnector1">
              <a:avLst/>
            </a:prstGeom>
            <a:ln w="28575">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9" name="Rectangle 108">
              <a:extLst>
                <a:ext uri="{FF2B5EF4-FFF2-40B4-BE49-F238E27FC236}">
                  <a16:creationId xmlns:a16="http://schemas.microsoft.com/office/drawing/2014/main" id="{04AC4177-4C2C-3C48-9638-E30C213613D5}"/>
                </a:ext>
              </a:extLst>
            </p:cNvPr>
            <p:cNvSpPr/>
            <p:nvPr/>
          </p:nvSpPr>
          <p:spPr>
            <a:xfrm>
              <a:off x="1509287" y="1612285"/>
              <a:ext cx="2562866" cy="465148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rgbClr val="5A6B86"/>
                </a:solidFill>
              </a:endParaRPr>
            </a:p>
          </p:txBody>
        </p:sp>
        <p:sp>
          <p:nvSpPr>
            <p:cNvPr id="110" name="TextBox 109">
              <a:extLst>
                <a:ext uri="{FF2B5EF4-FFF2-40B4-BE49-F238E27FC236}">
                  <a16:creationId xmlns:a16="http://schemas.microsoft.com/office/drawing/2014/main" id="{D3AF761B-257D-1748-ADF3-87945BD8E42B}"/>
                </a:ext>
              </a:extLst>
            </p:cNvPr>
            <p:cNvSpPr txBox="1"/>
            <p:nvPr/>
          </p:nvSpPr>
          <p:spPr>
            <a:xfrm>
              <a:off x="1482783" y="1653499"/>
              <a:ext cx="2678938"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On-premises </a:t>
              </a:r>
              <a:r>
                <a:rPr lang="en-US" sz="1600" i="1" dirty="0">
                  <a:ea typeface="Amazon Ember Light" panose="020B0403020204020204" pitchFamily="34" charset="0"/>
                  <a:cs typeface="Amazon Ember Light" panose="020B0403020204020204" pitchFamily="34" charset="0"/>
                </a:rPr>
                <a:t>or</a:t>
              </a:r>
              <a:r>
                <a:rPr lang="en-US" sz="1600" dirty="0">
                  <a:ea typeface="Amazon Ember Light" panose="020B0403020204020204" pitchFamily="34" charset="0"/>
                  <a:cs typeface="Amazon Ember Light" panose="020B0403020204020204" pitchFamily="34" charset="0"/>
                </a:rPr>
                <a:t> AWS Cloud </a:t>
              </a:r>
            </a:p>
          </p:txBody>
        </p:sp>
      </p:grpSp>
      <p:sp>
        <p:nvSpPr>
          <p:cNvPr id="46" name="Rectangle 45"/>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3083757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08" y="1"/>
            <a:ext cx="12049991" cy="1070264"/>
          </a:xfrm>
          <a:solidFill>
            <a:schemeClr val="accent1">
              <a:lumMod val="20000"/>
              <a:lumOff val="80000"/>
            </a:schemeClr>
          </a:solidFill>
        </p:spPr>
        <p:txBody>
          <a:bodyPr/>
          <a:lstStyle/>
          <a:p>
            <a:r>
              <a:rPr lang="en-US" b="1" dirty="0">
                <a:solidFill>
                  <a:schemeClr val="accent6">
                    <a:lumMod val="50000"/>
                  </a:schemeClr>
                </a:solidFill>
              </a:rPr>
              <a:t>Pilot light pattern: In case of disaster</a:t>
            </a:r>
          </a:p>
        </p:txBody>
      </p:sp>
      <p:grpSp>
        <p:nvGrpSpPr>
          <p:cNvPr id="5" name="Group 4" descr="The primary infrastructure running on-premises or in the AWS cloud goes down. Route 53 reroutes requests to the backup infrastructure in the cloud. The backup region servers are started up in minutes.">
            <a:extLst>
              <a:ext uri="{FF2B5EF4-FFF2-40B4-BE49-F238E27FC236}">
                <a16:creationId xmlns:a16="http://schemas.microsoft.com/office/drawing/2014/main" id="{8E78A586-080E-46FC-915C-F00BF5AE7725}"/>
              </a:ext>
            </a:extLst>
          </p:cNvPr>
          <p:cNvGrpSpPr/>
          <p:nvPr/>
        </p:nvGrpSpPr>
        <p:grpSpPr>
          <a:xfrm>
            <a:off x="1482783" y="1643281"/>
            <a:ext cx="9559918" cy="4651489"/>
            <a:chOff x="1482783" y="1643281"/>
            <a:chExt cx="9559918" cy="4651489"/>
          </a:xfrm>
        </p:grpSpPr>
        <p:pic>
          <p:nvPicPr>
            <p:cNvPr id="40" name="Graphic 39">
              <a:extLst>
                <a:ext uri="{FF2B5EF4-FFF2-40B4-BE49-F238E27FC236}">
                  <a16:creationId xmlns:a16="http://schemas.microsoft.com/office/drawing/2014/main" id="{0A83CEDC-1114-8F43-87C3-79400224C46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3698" y="2095836"/>
              <a:ext cx="1421097" cy="1421097"/>
            </a:xfrm>
            <a:prstGeom prst="rect">
              <a:avLst/>
            </a:prstGeom>
          </p:spPr>
        </p:pic>
        <p:pic>
          <p:nvPicPr>
            <p:cNvPr id="41" name="Graphic 40">
              <a:extLst>
                <a:ext uri="{FF2B5EF4-FFF2-40B4-BE49-F238E27FC236}">
                  <a16:creationId xmlns:a16="http://schemas.microsoft.com/office/drawing/2014/main" id="{DCED4683-295E-B94D-8D8E-C561181A2B8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05080" y="3525948"/>
              <a:ext cx="1421097" cy="1397989"/>
            </a:xfrm>
            <a:prstGeom prst="rect">
              <a:avLst/>
            </a:prstGeom>
          </p:spPr>
        </p:pic>
        <p:sp>
          <p:nvSpPr>
            <p:cNvPr id="43" name="Right Brace 42">
              <a:extLst>
                <a:ext uri="{FF2B5EF4-FFF2-40B4-BE49-F238E27FC236}">
                  <a16:creationId xmlns:a16="http://schemas.microsoft.com/office/drawing/2014/main" id="{D70750BF-77B4-E54A-9D59-7EF6CE717180}"/>
                </a:ext>
              </a:extLst>
            </p:cNvPr>
            <p:cNvSpPr/>
            <p:nvPr/>
          </p:nvSpPr>
          <p:spPr>
            <a:xfrm rot="10800000" flipH="1">
              <a:off x="8899067" y="2849745"/>
              <a:ext cx="647227" cy="1662085"/>
            </a:xfrm>
            <a:prstGeom prst="rightBrace">
              <a:avLst>
                <a:gd name="adj1" fmla="val 0"/>
                <a:gd name="adj2" fmla="val 5000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ea typeface="Amazon Ember" panose="020B0603020204020204" pitchFamily="34" charset="0"/>
                <a:cs typeface="Amazon Ember" panose="020B0603020204020204" pitchFamily="34" charset="0"/>
              </a:endParaRPr>
            </a:p>
          </p:txBody>
        </p:sp>
        <p:sp>
          <p:nvSpPr>
            <p:cNvPr id="44" name="TextBox 43">
              <a:extLst>
                <a:ext uri="{FF2B5EF4-FFF2-40B4-BE49-F238E27FC236}">
                  <a16:creationId xmlns:a16="http://schemas.microsoft.com/office/drawing/2014/main" id="{D5301C71-4DC7-A946-A417-E284857ED03B}"/>
                </a:ext>
              </a:extLst>
            </p:cNvPr>
            <p:cNvSpPr txBox="1"/>
            <p:nvPr/>
          </p:nvSpPr>
          <p:spPr>
            <a:xfrm>
              <a:off x="9595776" y="3317726"/>
              <a:ext cx="1446925" cy="584775"/>
            </a:xfrm>
            <a:prstGeom prst="rect">
              <a:avLst/>
            </a:prstGeom>
            <a:noFill/>
          </p:spPr>
          <p:txBody>
            <a:bodyPr wrap="square" rtlCol="0">
              <a:spAutoFit/>
            </a:bodyPr>
            <a:lstStyle/>
            <a:p>
              <a:r>
                <a:rPr lang="en-GB"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Servers start in minutes</a:t>
              </a:r>
              <a:endParaRPr lang="en-US"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endParaRPr>
            </a:p>
          </p:txBody>
        </p:sp>
        <p:cxnSp>
          <p:nvCxnSpPr>
            <p:cNvPr id="45" name="Straight Connector 44">
              <a:extLst>
                <a:ext uri="{FF2B5EF4-FFF2-40B4-BE49-F238E27FC236}">
                  <a16:creationId xmlns:a16="http://schemas.microsoft.com/office/drawing/2014/main" id="{226CC734-3AF3-EA40-8012-DB38A264D6DD}"/>
                </a:ext>
              </a:extLst>
            </p:cNvPr>
            <p:cNvCxnSpPr>
              <a:cxnSpLocks/>
              <a:stCxn id="84" idx="3"/>
              <a:endCxn id="89" idx="1"/>
            </p:cNvCxnSpPr>
            <p:nvPr/>
          </p:nvCxnSpPr>
          <p:spPr>
            <a:xfrm>
              <a:off x="3329936" y="5444414"/>
              <a:ext cx="4196834" cy="15116"/>
            </a:xfrm>
            <a:prstGeom prst="lin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879740C-D383-6E49-95A3-AFC31F95A6AF}"/>
                </a:ext>
              </a:extLst>
            </p:cNvPr>
            <p:cNvSpPr txBox="1"/>
            <p:nvPr/>
          </p:nvSpPr>
          <p:spPr>
            <a:xfrm>
              <a:off x="4001546" y="5476465"/>
              <a:ext cx="2562866" cy="584775"/>
            </a:xfrm>
            <a:prstGeom prst="rect">
              <a:avLst/>
            </a:prstGeom>
            <a:noFill/>
          </p:spPr>
          <p:txBody>
            <a:bodyPr wrap="square" rtlCol="0">
              <a:spAutoFit/>
            </a:bodyPr>
            <a:lstStyle/>
            <a:p>
              <a:pPr algn="ctr"/>
              <a:r>
                <a:rPr lang="en-GB" sz="1600" dirty="0">
                  <a:ea typeface="Amazon Ember Light" panose="020B0403020204020204" pitchFamily="34" charset="0"/>
                  <a:cs typeface="Amazon Ember Light" panose="020B0403020204020204" pitchFamily="34" charset="0"/>
                </a:rPr>
                <a:t>Data mirroring and replication</a:t>
              </a:r>
              <a:endParaRPr lang="en-US" sz="1600" dirty="0">
                <a:ea typeface="Amazon Ember Light" panose="020B0403020204020204" pitchFamily="34" charset="0"/>
                <a:cs typeface="Amazon Ember Light" panose="020B0403020204020204" pitchFamily="34" charset="0"/>
              </a:endParaRPr>
            </a:p>
          </p:txBody>
        </p:sp>
        <p:sp>
          <p:nvSpPr>
            <p:cNvPr id="67" name="Rectangle 66">
              <a:extLst>
                <a:ext uri="{FF2B5EF4-FFF2-40B4-BE49-F238E27FC236}">
                  <a16:creationId xmlns:a16="http://schemas.microsoft.com/office/drawing/2014/main" id="{D7296CB1-4530-3049-9E08-EF34C1D227EB}"/>
                </a:ext>
              </a:extLst>
            </p:cNvPr>
            <p:cNvSpPr/>
            <p:nvPr/>
          </p:nvSpPr>
          <p:spPr>
            <a:xfrm>
              <a:off x="6565395" y="1643281"/>
              <a:ext cx="2834800" cy="46514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69" name="Graphic 68">
              <a:extLst>
                <a:ext uri="{FF2B5EF4-FFF2-40B4-BE49-F238E27FC236}">
                  <a16:creationId xmlns:a16="http://schemas.microsoft.com/office/drawing/2014/main" id="{F2C80D60-10F7-4B48-9FAE-3EB4902797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77736" y="1658465"/>
              <a:ext cx="330200" cy="330200"/>
            </a:xfrm>
            <a:prstGeom prst="rect">
              <a:avLst/>
            </a:prstGeom>
          </p:spPr>
        </p:pic>
        <p:pic>
          <p:nvPicPr>
            <p:cNvPr id="70" name="Graphic 69">
              <a:extLst>
                <a:ext uri="{FF2B5EF4-FFF2-40B4-BE49-F238E27FC236}">
                  <a16:creationId xmlns:a16="http://schemas.microsoft.com/office/drawing/2014/main" id="{0610643D-26CD-7F42-A852-3DCC97799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03734" y="2907524"/>
              <a:ext cx="469900" cy="469900"/>
            </a:xfrm>
            <a:prstGeom prst="rect">
              <a:avLst/>
            </a:prstGeom>
          </p:spPr>
        </p:pic>
        <p:sp>
          <p:nvSpPr>
            <p:cNvPr id="83" name="TextBox 82">
              <a:extLst>
                <a:ext uri="{FF2B5EF4-FFF2-40B4-BE49-F238E27FC236}">
                  <a16:creationId xmlns:a16="http://schemas.microsoft.com/office/drawing/2014/main" id="{5A13D910-1014-3D43-92F7-B53DF7DB6B66}"/>
                </a:ext>
              </a:extLst>
            </p:cNvPr>
            <p:cNvSpPr txBox="1"/>
            <p:nvPr/>
          </p:nvSpPr>
          <p:spPr>
            <a:xfrm>
              <a:off x="7267288" y="3356903"/>
              <a:ext cx="1315698" cy="338554"/>
            </a:xfrm>
            <a:prstGeom prst="rect">
              <a:avLst/>
            </a:prstGeom>
            <a:noFill/>
          </p:spPr>
          <p:txBody>
            <a:bodyPr wrap="square" rtlCol="0">
              <a:spAutoFit/>
            </a:bodyPr>
            <a:lstStyle/>
            <a:p>
              <a:pPr algn="ctr"/>
              <a:r>
                <a:rPr lang="en-US" sz="1600" dirty="0"/>
                <a:t>Web server</a:t>
              </a:r>
            </a:p>
          </p:txBody>
        </p:sp>
        <p:pic>
          <p:nvPicPr>
            <p:cNvPr id="84" name="Graphic 83">
              <a:extLst>
                <a:ext uri="{FF2B5EF4-FFF2-40B4-BE49-F238E27FC236}">
                  <a16:creationId xmlns:a16="http://schemas.microsoft.com/office/drawing/2014/main" id="{61ADA57E-607B-944B-8931-D5746C0ABC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89856" y="5124374"/>
              <a:ext cx="640080" cy="640080"/>
            </a:xfrm>
            <a:prstGeom prst="rect">
              <a:avLst/>
            </a:prstGeom>
          </p:spPr>
        </p:pic>
        <p:sp>
          <p:nvSpPr>
            <p:cNvPr id="85" name="Rectangle 84">
              <a:extLst>
                <a:ext uri="{FF2B5EF4-FFF2-40B4-BE49-F238E27FC236}">
                  <a16:creationId xmlns:a16="http://schemas.microsoft.com/office/drawing/2014/main" id="{1084B8BE-3B71-BA4B-BC80-6CD69E9D7548}"/>
                </a:ext>
              </a:extLst>
            </p:cNvPr>
            <p:cNvSpPr/>
            <p:nvPr/>
          </p:nvSpPr>
          <p:spPr>
            <a:xfrm>
              <a:off x="2720184" y="5193564"/>
              <a:ext cx="344248"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44424E51-EFA6-7C49-A192-3BCFC23DA3C7}"/>
                </a:ext>
              </a:extLst>
            </p:cNvPr>
            <p:cNvSpPr/>
            <p:nvPr/>
          </p:nvSpPr>
          <p:spPr>
            <a:xfrm>
              <a:off x="2738779" y="5196747"/>
              <a:ext cx="457816" cy="189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5DD5BC92-9996-1745-8B1B-52C3489837CF}"/>
                </a:ext>
              </a:extLst>
            </p:cNvPr>
            <p:cNvSpPr txBox="1"/>
            <p:nvPr/>
          </p:nvSpPr>
          <p:spPr>
            <a:xfrm>
              <a:off x="2337375" y="5831954"/>
              <a:ext cx="1340542"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Primary DB</a:t>
              </a:r>
            </a:p>
          </p:txBody>
        </p:sp>
        <p:grpSp>
          <p:nvGrpSpPr>
            <p:cNvPr id="88" name="Group 87">
              <a:extLst>
                <a:ext uri="{FF2B5EF4-FFF2-40B4-BE49-F238E27FC236}">
                  <a16:creationId xmlns:a16="http://schemas.microsoft.com/office/drawing/2014/main" id="{10B82427-478F-474E-8733-9DC5262C208F}"/>
                </a:ext>
              </a:extLst>
            </p:cNvPr>
            <p:cNvGrpSpPr/>
            <p:nvPr/>
          </p:nvGrpSpPr>
          <p:grpSpPr>
            <a:xfrm>
              <a:off x="7526770" y="5139490"/>
              <a:ext cx="648831" cy="640080"/>
              <a:chOff x="6882704" y="4631420"/>
              <a:chExt cx="907408" cy="907408"/>
            </a:xfrm>
          </p:grpSpPr>
          <p:pic>
            <p:nvPicPr>
              <p:cNvPr id="89" name="Graphic 88">
                <a:extLst>
                  <a:ext uri="{FF2B5EF4-FFF2-40B4-BE49-F238E27FC236}">
                    <a16:creationId xmlns:a16="http://schemas.microsoft.com/office/drawing/2014/main" id="{1B4502F7-FF32-AA4F-B551-C50B6BEBAE7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82704" y="4631420"/>
                <a:ext cx="907408" cy="907408"/>
              </a:xfrm>
              <a:prstGeom prst="rect">
                <a:avLst/>
              </a:prstGeom>
            </p:spPr>
          </p:pic>
          <p:sp>
            <p:nvSpPr>
              <p:cNvPr id="90" name="Rectangle 89">
                <a:extLst>
                  <a:ext uri="{FF2B5EF4-FFF2-40B4-BE49-F238E27FC236}">
                    <a16:creationId xmlns:a16="http://schemas.microsoft.com/office/drawing/2014/main" id="{F8C3BDA6-9D8E-CB47-9945-2BA30BC90482}"/>
                  </a:ext>
                </a:extLst>
              </p:cNvPr>
              <p:cNvSpPr/>
              <p:nvPr/>
            </p:nvSpPr>
            <p:spPr>
              <a:xfrm>
                <a:off x="6976788" y="4714882"/>
                <a:ext cx="457816"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Rectangle 90">
              <a:extLst>
                <a:ext uri="{FF2B5EF4-FFF2-40B4-BE49-F238E27FC236}">
                  <a16:creationId xmlns:a16="http://schemas.microsoft.com/office/drawing/2014/main" id="{71FF10E3-AD16-4B41-B7D1-C5F4F8E45D88}"/>
                </a:ext>
              </a:extLst>
            </p:cNvPr>
            <p:cNvSpPr/>
            <p:nvPr/>
          </p:nvSpPr>
          <p:spPr>
            <a:xfrm>
              <a:off x="7643583" y="5186501"/>
              <a:ext cx="457816" cy="193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47BFB8EC-250A-5248-A212-3B8FBA79C927}"/>
                </a:ext>
              </a:extLst>
            </p:cNvPr>
            <p:cNvSpPr txBox="1"/>
            <p:nvPr/>
          </p:nvSpPr>
          <p:spPr>
            <a:xfrm>
              <a:off x="7156709" y="5756601"/>
              <a:ext cx="1568661"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Secondary DB</a:t>
              </a:r>
            </a:p>
          </p:txBody>
        </p:sp>
        <p:sp>
          <p:nvSpPr>
            <p:cNvPr id="94" name="TextBox 93">
              <a:extLst>
                <a:ext uri="{FF2B5EF4-FFF2-40B4-BE49-F238E27FC236}">
                  <a16:creationId xmlns:a16="http://schemas.microsoft.com/office/drawing/2014/main" id="{9A0EF5B1-E91D-1744-B8A2-9C978925D718}"/>
                </a:ext>
              </a:extLst>
            </p:cNvPr>
            <p:cNvSpPr txBox="1"/>
            <p:nvPr/>
          </p:nvSpPr>
          <p:spPr>
            <a:xfrm>
              <a:off x="2625275" y="4244998"/>
              <a:ext cx="750615"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App </a:t>
              </a:r>
            </a:p>
            <a:p>
              <a:pPr algn="ctr"/>
              <a:r>
                <a:rPr lang="en-US" sz="1600" dirty="0">
                  <a:ea typeface="Amazon Ember Light" panose="020B0403020204020204" pitchFamily="34" charset="0"/>
                  <a:cs typeface="Amazon Ember Light" panose="020B0403020204020204" pitchFamily="34" charset="0"/>
                </a:rPr>
                <a:t>server</a:t>
              </a:r>
            </a:p>
          </p:txBody>
        </p:sp>
        <p:sp>
          <p:nvSpPr>
            <p:cNvPr id="95" name="TextBox 94">
              <a:extLst>
                <a:ext uri="{FF2B5EF4-FFF2-40B4-BE49-F238E27FC236}">
                  <a16:creationId xmlns:a16="http://schemas.microsoft.com/office/drawing/2014/main" id="{4EE2CFE6-4D16-FF40-B18E-44B900ED3D10}"/>
                </a:ext>
              </a:extLst>
            </p:cNvPr>
            <p:cNvSpPr txBox="1"/>
            <p:nvPr/>
          </p:nvSpPr>
          <p:spPr>
            <a:xfrm>
              <a:off x="6738056" y="3814576"/>
              <a:ext cx="1169728"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 </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solidFill>
                  <a:schemeClr val="bg1"/>
                </a:solidFill>
                <a:ea typeface="Amazon Ember" panose="020B0603020204020204" pitchFamily="34" charset="0"/>
                <a:cs typeface="Amazon Ember" panose="020B0603020204020204" pitchFamily="34" charset="0"/>
              </a:endParaRPr>
            </a:p>
          </p:txBody>
        </p:sp>
        <p:pic>
          <p:nvPicPr>
            <p:cNvPr id="96" name="Graphic 95">
              <a:extLst>
                <a:ext uri="{FF2B5EF4-FFF2-40B4-BE49-F238E27FC236}">
                  <a16:creationId xmlns:a16="http://schemas.microsoft.com/office/drawing/2014/main" id="{92E1FC30-B061-0941-9A71-AD7EEED54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93279" y="3831850"/>
              <a:ext cx="469900" cy="469900"/>
            </a:xfrm>
            <a:prstGeom prst="rect">
              <a:avLst/>
            </a:prstGeom>
          </p:spPr>
        </p:pic>
        <p:sp>
          <p:nvSpPr>
            <p:cNvPr id="97" name="TextBox 96">
              <a:extLst>
                <a:ext uri="{FF2B5EF4-FFF2-40B4-BE49-F238E27FC236}">
                  <a16:creationId xmlns:a16="http://schemas.microsoft.com/office/drawing/2014/main" id="{2742CDFF-4A25-C043-9BBD-36A908BDD739}"/>
                </a:ext>
              </a:extLst>
            </p:cNvPr>
            <p:cNvSpPr txBox="1"/>
            <p:nvPr/>
          </p:nvSpPr>
          <p:spPr>
            <a:xfrm>
              <a:off x="7285283" y="4250443"/>
              <a:ext cx="1226614" cy="338554"/>
            </a:xfrm>
            <a:prstGeom prst="rect">
              <a:avLst/>
            </a:prstGeom>
            <a:noFill/>
          </p:spPr>
          <p:txBody>
            <a:bodyPr wrap="square" rtlCol="0">
              <a:spAutoFit/>
            </a:bodyPr>
            <a:lstStyle/>
            <a:p>
              <a:pPr algn="ctr"/>
              <a:r>
                <a:rPr lang="en-US" sz="1600" dirty="0"/>
                <a:t>App server</a:t>
              </a:r>
            </a:p>
          </p:txBody>
        </p:sp>
        <p:sp>
          <p:nvSpPr>
            <p:cNvPr id="98" name="TextBox 97">
              <a:extLst>
                <a:ext uri="{FF2B5EF4-FFF2-40B4-BE49-F238E27FC236}">
                  <a16:creationId xmlns:a16="http://schemas.microsoft.com/office/drawing/2014/main" id="{1832019C-94E9-E54A-9601-27D8CD128278}"/>
                </a:ext>
              </a:extLst>
            </p:cNvPr>
            <p:cNvSpPr txBox="1"/>
            <p:nvPr/>
          </p:nvSpPr>
          <p:spPr>
            <a:xfrm>
              <a:off x="2629296" y="2812416"/>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Web </a:t>
              </a:r>
            </a:p>
            <a:p>
              <a:pPr algn="ctr"/>
              <a:r>
                <a:rPr lang="en-US" sz="1600" dirty="0">
                  <a:ea typeface="Amazon Ember Light" panose="020B0403020204020204" pitchFamily="34" charset="0"/>
                  <a:cs typeface="Amazon Ember Light" panose="020B0403020204020204" pitchFamily="34" charset="0"/>
                </a:rPr>
                <a:t>server</a:t>
              </a:r>
            </a:p>
          </p:txBody>
        </p:sp>
        <p:sp>
          <p:nvSpPr>
            <p:cNvPr id="100" name="TextBox 10">
              <a:extLst>
                <a:ext uri="{FF2B5EF4-FFF2-40B4-BE49-F238E27FC236}">
                  <a16:creationId xmlns:a16="http://schemas.microsoft.com/office/drawing/2014/main" id="{E4F613B6-45F2-9A42-9A05-6BE8F2AE5D5B}"/>
                </a:ext>
              </a:extLst>
            </p:cNvPr>
            <p:cNvSpPr txBox="1"/>
            <p:nvPr/>
          </p:nvSpPr>
          <p:spPr>
            <a:xfrm>
              <a:off x="4176750" y="1926550"/>
              <a:ext cx="196284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600" dirty="0">
                  <a:ea typeface="Amazon Ember" panose="020B0603020204020204" pitchFamily="34" charset="0"/>
                  <a:cs typeface="Amazon Ember" panose="020B0603020204020204" pitchFamily="34" charset="0"/>
                </a:rPr>
                <a:t>www.example.com</a:t>
              </a:r>
              <a:endParaRPr lang="en-US" sz="1600" dirty="0">
                <a:ea typeface="Amazon Ember" panose="020B0603020204020204" pitchFamily="34" charset="0"/>
                <a:cs typeface="Amazon Ember" panose="020B0603020204020204" pitchFamily="34" charset="0"/>
              </a:endParaRPr>
            </a:p>
          </p:txBody>
        </p:sp>
        <p:cxnSp>
          <p:nvCxnSpPr>
            <p:cNvPr id="101" name="Straight Arrow Connector 100">
              <a:extLst>
                <a:ext uri="{FF2B5EF4-FFF2-40B4-BE49-F238E27FC236}">
                  <a16:creationId xmlns:a16="http://schemas.microsoft.com/office/drawing/2014/main" id="{581F92D8-C789-834B-AFA6-1D4D34D6E4E5}"/>
                </a:ext>
              </a:extLst>
            </p:cNvPr>
            <p:cNvCxnSpPr/>
            <p:nvPr/>
          </p:nvCxnSpPr>
          <p:spPr>
            <a:xfrm flipH="1">
              <a:off x="5184260" y="2285817"/>
              <a:ext cx="3403" cy="559944"/>
            </a:xfrm>
            <a:prstGeom prst="straightConnector1">
              <a:avLst/>
            </a:prstGeom>
            <a:ln w="28575">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02" name="TextBox 38">
              <a:extLst>
                <a:ext uri="{FF2B5EF4-FFF2-40B4-BE49-F238E27FC236}">
                  <a16:creationId xmlns:a16="http://schemas.microsoft.com/office/drawing/2014/main" id="{EE91308F-F2A7-714F-A18B-50E99AD4DEAD}"/>
                </a:ext>
              </a:extLst>
            </p:cNvPr>
            <p:cNvSpPr txBox="1">
              <a:spLocks noChangeArrowheads="1"/>
            </p:cNvSpPr>
            <p:nvPr/>
          </p:nvSpPr>
          <p:spPr bwMode="auto">
            <a:xfrm>
              <a:off x="4001546" y="3484522"/>
              <a:ext cx="2377189" cy="584775"/>
            </a:xfrm>
            <a:prstGeom prst="rect">
              <a:avLst/>
            </a:prstGeom>
            <a:noFill/>
            <a:ln w="9525">
              <a:noFill/>
              <a:miter lim="800000"/>
              <a:headEnd/>
              <a:tailEnd/>
            </a:ln>
          </p:spPr>
          <p:txBody>
            <a:bodyPr wrap="square">
              <a:spAutoFit/>
            </a:bodyPr>
            <a:lstStyle/>
            <a:p>
              <a:pPr algn="ctr"/>
              <a:r>
                <a:rPr lang="en-US" sz="1600" dirty="0">
                  <a:ea typeface="Amazon Ember" panose="020B0603020204020204" pitchFamily="34" charset="0"/>
                  <a:cs typeface="Amazon Ember" panose="020B0603020204020204" pitchFamily="34" charset="0"/>
                </a:rPr>
                <a:t>Route 53</a:t>
              </a:r>
            </a:p>
            <a:p>
              <a:pPr algn="ctr"/>
              <a:r>
                <a:rPr lang="en-US" sz="1600" dirty="0">
                  <a:ea typeface="Amazon Ember" panose="020B0603020204020204" pitchFamily="34" charset="0"/>
                  <a:cs typeface="Amazon Ember" panose="020B0603020204020204" pitchFamily="34" charset="0"/>
                </a:rPr>
                <a:t>hosted zone</a:t>
              </a:r>
            </a:p>
          </p:txBody>
        </p:sp>
        <p:pic>
          <p:nvPicPr>
            <p:cNvPr id="103" name="Graphic 102">
              <a:extLst>
                <a:ext uri="{FF2B5EF4-FFF2-40B4-BE49-F238E27FC236}">
                  <a16:creationId xmlns:a16="http://schemas.microsoft.com/office/drawing/2014/main" id="{D1CFDF87-4E98-B54E-B2EC-EB3B32A9020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83573" y="2868764"/>
              <a:ext cx="601373" cy="601373"/>
            </a:xfrm>
            <a:prstGeom prst="rect">
              <a:avLst/>
            </a:prstGeom>
          </p:spPr>
        </p:pic>
        <p:cxnSp>
          <p:nvCxnSpPr>
            <p:cNvPr id="105" name="Straight Arrow Connector 104">
              <a:extLst>
                <a:ext uri="{FF2B5EF4-FFF2-40B4-BE49-F238E27FC236}">
                  <a16:creationId xmlns:a16="http://schemas.microsoft.com/office/drawing/2014/main" id="{AD0E44B5-1480-A34D-9FE0-9CCAC3405EFD}"/>
                </a:ext>
              </a:extLst>
            </p:cNvPr>
            <p:cNvCxnSpPr>
              <a:cxnSpLocks/>
            </p:cNvCxnSpPr>
            <p:nvPr/>
          </p:nvCxnSpPr>
          <p:spPr>
            <a:xfrm>
              <a:off x="3015629" y="4923937"/>
              <a:ext cx="9015" cy="200437"/>
            </a:xfrm>
            <a:prstGeom prst="straightConnector1">
              <a:avLst/>
            </a:prstGeom>
            <a:ln w="28575">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570A569C-53DC-BD42-B2AC-A945B4624623}"/>
                </a:ext>
              </a:extLst>
            </p:cNvPr>
            <p:cNvCxnSpPr>
              <a:cxnSpLocks/>
            </p:cNvCxnSpPr>
            <p:nvPr/>
          </p:nvCxnSpPr>
          <p:spPr>
            <a:xfrm flipH="1">
              <a:off x="7880684" y="4588997"/>
              <a:ext cx="3158" cy="550493"/>
            </a:xfrm>
            <a:prstGeom prst="straightConnector1">
              <a:avLst/>
            </a:prstGeom>
            <a:ln w="28575">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9" name="Rectangle 108">
              <a:extLst>
                <a:ext uri="{FF2B5EF4-FFF2-40B4-BE49-F238E27FC236}">
                  <a16:creationId xmlns:a16="http://schemas.microsoft.com/office/drawing/2014/main" id="{04AC4177-4C2C-3C48-9638-E30C213613D5}"/>
                </a:ext>
              </a:extLst>
            </p:cNvPr>
            <p:cNvSpPr/>
            <p:nvPr/>
          </p:nvSpPr>
          <p:spPr>
            <a:xfrm>
              <a:off x="1509287" y="1643282"/>
              <a:ext cx="2562866" cy="465148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rgbClr val="5A6B86"/>
                </a:solidFill>
              </a:endParaRPr>
            </a:p>
          </p:txBody>
        </p:sp>
        <p:sp>
          <p:nvSpPr>
            <p:cNvPr id="110" name="TextBox 109">
              <a:extLst>
                <a:ext uri="{FF2B5EF4-FFF2-40B4-BE49-F238E27FC236}">
                  <a16:creationId xmlns:a16="http://schemas.microsoft.com/office/drawing/2014/main" id="{D3AF761B-257D-1748-ADF3-87945BD8E42B}"/>
                </a:ext>
              </a:extLst>
            </p:cNvPr>
            <p:cNvSpPr txBox="1"/>
            <p:nvPr/>
          </p:nvSpPr>
          <p:spPr>
            <a:xfrm>
              <a:off x="1482783" y="1684496"/>
              <a:ext cx="2678938"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On-premises </a:t>
              </a:r>
              <a:r>
                <a:rPr lang="en-US" sz="1600" i="1" dirty="0">
                  <a:ea typeface="Amazon Ember Light" panose="020B0403020204020204" pitchFamily="34" charset="0"/>
                  <a:cs typeface="Amazon Ember Light" panose="020B0403020204020204" pitchFamily="34" charset="0"/>
                </a:rPr>
                <a:t>or</a:t>
              </a:r>
              <a:r>
                <a:rPr lang="en-US" sz="1600" dirty="0">
                  <a:ea typeface="Amazon Ember Light" panose="020B0403020204020204" pitchFamily="34" charset="0"/>
                  <a:cs typeface="Amazon Ember Light" panose="020B0403020204020204" pitchFamily="34" charset="0"/>
                </a:rPr>
                <a:t> AWS Cloud </a:t>
              </a:r>
            </a:p>
          </p:txBody>
        </p:sp>
        <p:sp>
          <p:nvSpPr>
            <p:cNvPr id="46" name="Oval 45">
              <a:extLst>
                <a:ext uri="{FF2B5EF4-FFF2-40B4-BE49-F238E27FC236}">
                  <a16:creationId xmlns:a16="http://schemas.microsoft.com/office/drawing/2014/main" id="{72059F04-6414-C143-A690-1B6AFB23E414}"/>
                </a:ext>
              </a:extLst>
            </p:cNvPr>
            <p:cNvSpPr/>
            <p:nvPr/>
          </p:nvSpPr>
          <p:spPr>
            <a:xfrm>
              <a:off x="2326834" y="2493422"/>
              <a:ext cx="1426378" cy="142109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24A84250-143B-E249-9893-58BF5DD7E89F}"/>
                </a:ext>
              </a:extLst>
            </p:cNvPr>
            <p:cNvCxnSpPr>
              <a:stCxn id="46" idx="1"/>
              <a:endCxn id="46" idx="5"/>
            </p:cNvCxnSpPr>
            <p:nvPr/>
          </p:nvCxnSpPr>
          <p:spPr>
            <a:xfrm>
              <a:off x="2535722" y="2701537"/>
              <a:ext cx="1008602" cy="10048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BD2F1E8-B871-A24C-A8B9-8C944D2AAD8E}"/>
                </a:ext>
              </a:extLst>
            </p:cNvPr>
            <p:cNvCxnSpPr>
              <a:cxnSpLocks/>
            </p:cNvCxnSpPr>
            <p:nvPr/>
          </p:nvCxnSpPr>
          <p:spPr>
            <a:xfrm>
              <a:off x="5613219" y="3172124"/>
              <a:ext cx="1294717" cy="0"/>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42" name="Rectangle 41"/>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1593593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90" y="0"/>
            <a:ext cx="12029209" cy="1325563"/>
          </a:xfrm>
          <a:solidFill>
            <a:schemeClr val="accent1">
              <a:lumMod val="20000"/>
              <a:lumOff val="80000"/>
            </a:schemeClr>
          </a:solidFill>
        </p:spPr>
        <p:txBody>
          <a:bodyPr/>
          <a:lstStyle/>
          <a:p>
            <a:r>
              <a:rPr lang="en-US" b="1" dirty="0">
                <a:solidFill>
                  <a:schemeClr val="accent6">
                    <a:lumMod val="50000"/>
                  </a:schemeClr>
                </a:solidFill>
              </a:rPr>
              <a:t>Pilot Light Pattern: Checklist</a:t>
            </a:r>
          </a:p>
        </p:txBody>
      </p:sp>
      <p:sp>
        <p:nvSpPr>
          <p:cNvPr id="46" name="Rectangle 45"/>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Content Placeholder 2"/>
          <p:cNvSpPr>
            <a:spLocks noGrp="1"/>
          </p:cNvSpPr>
          <p:nvPr>
            <p:ph idx="1"/>
          </p:nvPr>
        </p:nvSpPr>
        <p:spPr>
          <a:xfrm>
            <a:off x="419100" y="1528175"/>
            <a:ext cx="5504688" cy="4648788"/>
          </a:xfrm>
        </p:spPr>
        <p:txBody>
          <a:bodyPr/>
          <a:lstStyle/>
          <a:p>
            <a:pPr marL="0" indent="0">
              <a:buNone/>
            </a:pPr>
            <a:r>
              <a:rPr lang="en-US" dirty="0">
                <a:solidFill>
                  <a:schemeClr val="accent5"/>
                </a:solidFill>
                <a:latin typeface="Amazon Ember" panose="02000000000000000000" pitchFamily="2" charset="0"/>
                <a:ea typeface="Amazon Ember" panose="02000000000000000000" pitchFamily="2" charset="0"/>
              </a:rPr>
              <a:t>Preparation phase</a:t>
            </a:r>
          </a:p>
          <a:p>
            <a:r>
              <a:rPr lang="en-US" sz="2000" dirty="0"/>
              <a:t>Configure EC2 instances to replicate or mirror servers</a:t>
            </a:r>
          </a:p>
          <a:p>
            <a:r>
              <a:rPr lang="en-US" sz="2000" dirty="0"/>
              <a:t>Ensure that all supporting custom software packages are available on AWS</a:t>
            </a:r>
          </a:p>
          <a:p>
            <a:r>
              <a:rPr lang="en-US" sz="2000" dirty="0"/>
              <a:t>Create and maintain AMIs of key servers where fast recovery is needed</a:t>
            </a:r>
          </a:p>
          <a:p>
            <a:r>
              <a:rPr lang="en-US" sz="2000" dirty="0"/>
              <a:t>Regularly run these servers, test them, and apply any software updates and configuration changes</a:t>
            </a:r>
          </a:p>
          <a:p>
            <a:r>
              <a:rPr lang="en-US" sz="2000" dirty="0"/>
              <a:t>Consider automating the provisioning of AWS resources</a:t>
            </a:r>
          </a:p>
        </p:txBody>
      </p:sp>
      <p:sp>
        <p:nvSpPr>
          <p:cNvPr id="8" name="Content Placeholder 5">
            <a:extLst>
              <a:ext uri="{FF2B5EF4-FFF2-40B4-BE49-F238E27FC236}">
                <a16:creationId xmlns:a16="http://schemas.microsoft.com/office/drawing/2014/main" id="{AE66CE59-EDC6-0C45-BBBA-780357DAA2AE}"/>
              </a:ext>
            </a:extLst>
          </p:cNvPr>
          <p:cNvSpPr txBox="1">
            <a:spLocks/>
          </p:cNvSpPr>
          <p:nvPr/>
        </p:nvSpPr>
        <p:spPr>
          <a:xfrm>
            <a:off x="6246312" y="1524228"/>
            <a:ext cx="5504688"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chemeClr val="accent5"/>
                </a:solidFill>
                <a:latin typeface="Amazon Ember" panose="02000000000000000000" pitchFamily="2" charset="0"/>
                <a:ea typeface="Amazon Ember" panose="02000000000000000000" pitchFamily="2" charset="0"/>
              </a:rPr>
              <a:t>In case of disaster	</a:t>
            </a:r>
          </a:p>
          <a:p>
            <a:r>
              <a:rPr lang="en-US" sz="2000"/>
              <a:t>Automatically bring up resources around the replicated core dataset</a:t>
            </a:r>
          </a:p>
          <a:p>
            <a:r>
              <a:rPr lang="en-US" sz="2000"/>
              <a:t>Scale the system as needed to handle current production traffic</a:t>
            </a:r>
          </a:p>
          <a:p>
            <a:r>
              <a:rPr lang="en-US" sz="2000"/>
              <a:t>Switch over to the new system</a:t>
            </a:r>
          </a:p>
          <a:p>
            <a:pPr lvl="1"/>
            <a:r>
              <a:rPr lang="en-US" sz="1800"/>
              <a:t>Adjust DNS records to point to AWS</a:t>
            </a:r>
          </a:p>
          <a:p>
            <a:pPr lvl="1"/>
            <a:endParaRPr lang="en-US"/>
          </a:p>
          <a:p>
            <a:endParaRPr lang="en-US" dirty="0"/>
          </a:p>
        </p:txBody>
      </p:sp>
    </p:spTree>
    <p:custDataLst>
      <p:tags r:id="rId1"/>
    </p:custDataLst>
    <p:extLst>
      <p:ext uri="{BB962C8B-B14F-4D97-AF65-F5344CB8AC3E}">
        <p14:creationId xmlns:p14="http://schemas.microsoft.com/office/powerpoint/2010/main" val="2562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1671-8C07-ED40-9D25-B7C96C678E50}"/>
              </a:ext>
            </a:extLst>
          </p:cNvPr>
          <p:cNvSpPr>
            <a:spLocks noGrp="1"/>
          </p:cNvSpPr>
          <p:nvPr>
            <p:ph type="title"/>
          </p:nvPr>
        </p:nvSpPr>
        <p:spPr>
          <a:xfrm>
            <a:off x="138546" y="0"/>
            <a:ext cx="12053454" cy="935182"/>
          </a:xfrm>
          <a:solidFill>
            <a:schemeClr val="accent1">
              <a:lumMod val="20000"/>
              <a:lumOff val="80000"/>
            </a:schemeClr>
          </a:solidFill>
        </p:spPr>
        <p:txBody>
          <a:bodyPr>
            <a:normAutofit/>
          </a:bodyPr>
          <a:lstStyle/>
          <a:p>
            <a:r>
              <a:rPr lang="en-US" b="1" dirty="0">
                <a:solidFill>
                  <a:schemeClr val="accent6">
                    <a:lumMod val="50000"/>
                  </a:schemeClr>
                </a:solidFill>
              </a:rPr>
              <a:t>Warm standby pattern: Preparation phase</a:t>
            </a:r>
          </a:p>
        </p:txBody>
      </p:sp>
      <p:grpSp>
        <p:nvGrpSpPr>
          <p:cNvPr id="5" name="Group 4" descr="before disaster, route 53 routes traffic to web servers on-premises or in primary AWS Region. The primary DB is backed up to the AWS Cloud or secondary region where low capacity infrastructure is already running in an auto scaling group.">
            <a:extLst>
              <a:ext uri="{FF2B5EF4-FFF2-40B4-BE49-F238E27FC236}">
                <a16:creationId xmlns:a16="http://schemas.microsoft.com/office/drawing/2014/main" id="{C074E036-5FF4-4A45-B3E0-B89D85E47DC8}"/>
              </a:ext>
            </a:extLst>
          </p:cNvPr>
          <p:cNvGrpSpPr/>
          <p:nvPr/>
        </p:nvGrpSpPr>
        <p:grpSpPr>
          <a:xfrm>
            <a:off x="1482783" y="1375260"/>
            <a:ext cx="9667266" cy="4651488"/>
            <a:chOff x="1482783" y="1375260"/>
            <a:chExt cx="9667266" cy="4651488"/>
          </a:xfrm>
        </p:grpSpPr>
        <p:pic>
          <p:nvPicPr>
            <p:cNvPr id="45" name="Graphic 44">
              <a:extLst>
                <a:ext uri="{FF2B5EF4-FFF2-40B4-BE49-F238E27FC236}">
                  <a16:creationId xmlns:a16="http://schemas.microsoft.com/office/drawing/2014/main" id="{B88DF5F2-DC24-6F46-A5EF-3344B81E9E1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5653" y="3274159"/>
              <a:ext cx="1421097" cy="1397989"/>
            </a:xfrm>
            <a:prstGeom prst="rect">
              <a:avLst/>
            </a:prstGeom>
          </p:spPr>
        </p:pic>
        <p:sp>
          <p:nvSpPr>
            <p:cNvPr id="61" name="TextBox 60">
              <a:extLst>
                <a:ext uri="{FF2B5EF4-FFF2-40B4-BE49-F238E27FC236}">
                  <a16:creationId xmlns:a16="http://schemas.microsoft.com/office/drawing/2014/main" id="{1ECE17F1-FE35-E243-B58C-4AAB4AB20538}"/>
                </a:ext>
              </a:extLst>
            </p:cNvPr>
            <p:cNvSpPr txBox="1"/>
            <p:nvPr/>
          </p:nvSpPr>
          <p:spPr>
            <a:xfrm>
              <a:off x="6738056" y="2691100"/>
              <a:ext cx="1169728"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 </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solidFill>
                  <a:schemeClr val="bg1"/>
                </a:solidFill>
                <a:ea typeface="Amazon Ember" panose="020B0603020204020204" pitchFamily="34" charset="0"/>
                <a:cs typeface="Amazon Ember" panose="020B0603020204020204" pitchFamily="34" charset="0"/>
              </a:endParaRPr>
            </a:p>
          </p:txBody>
        </p:sp>
        <p:sp>
          <p:nvSpPr>
            <p:cNvPr id="62" name="Right Brace 61">
              <a:extLst>
                <a:ext uri="{FF2B5EF4-FFF2-40B4-BE49-F238E27FC236}">
                  <a16:creationId xmlns:a16="http://schemas.microsoft.com/office/drawing/2014/main" id="{033A5011-7250-9F4E-955E-5856278F61E7}"/>
                </a:ext>
              </a:extLst>
            </p:cNvPr>
            <p:cNvSpPr/>
            <p:nvPr/>
          </p:nvSpPr>
          <p:spPr>
            <a:xfrm rot="10800000" flipH="1">
              <a:off x="8899067" y="2597956"/>
              <a:ext cx="647227" cy="1662085"/>
            </a:xfrm>
            <a:prstGeom prst="rightBrace">
              <a:avLst>
                <a:gd name="adj1" fmla="val 0"/>
                <a:gd name="adj2" fmla="val 5000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ea typeface="Amazon Ember" panose="020B0603020204020204" pitchFamily="34" charset="0"/>
                <a:cs typeface="Amazon Ember" panose="020B0603020204020204" pitchFamily="34" charset="0"/>
              </a:endParaRPr>
            </a:p>
          </p:txBody>
        </p:sp>
        <p:sp>
          <p:nvSpPr>
            <p:cNvPr id="63" name="TextBox 62">
              <a:extLst>
                <a:ext uri="{FF2B5EF4-FFF2-40B4-BE49-F238E27FC236}">
                  <a16:creationId xmlns:a16="http://schemas.microsoft.com/office/drawing/2014/main" id="{20E6B7EB-2040-D94F-9417-5F9E1DC35E1E}"/>
                </a:ext>
              </a:extLst>
            </p:cNvPr>
            <p:cNvSpPr txBox="1"/>
            <p:nvPr/>
          </p:nvSpPr>
          <p:spPr>
            <a:xfrm>
              <a:off x="9630806" y="3246274"/>
              <a:ext cx="1519243" cy="338554"/>
            </a:xfrm>
            <a:prstGeom prst="rect">
              <a:avLst/>
            </a:prstGeom>
            <a:noFill/>
          </p:spPr>
          <p:txBody>
            <a:bodyPr wrap="square" rtlCol="0">
              <a:spAutoFit/>
            </a:bodyPr>
            <a:lstStyle/>
            <a:p>
              <a:r>
                <a:rPr lang="en-GB"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Low capacity</a:t>
              </a:r>
              <a:endParaRPr lang="en-US"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65" name="TextBox 10">
              <a:extLst>
                <a:ext uri="{FF2B5EF4-FFF2-40B4-BE49-F238E27FC236}">
                  <a16:creationId xmlns:a16="http://schemas.microsoft.com/office/drawing/2014/main" id="{30558704-C202-5340-B9AA-839724FE52B7}"/>
                </a:ext>
              </a:extLst>
            </p:cNvPr>
            <p:cNvSpPr txBox="1"/>
            <p:nvPr/>
          </p:nvSpPr>
          <p:spPr>
            <a:xfrm>
              <a:off x="4460678" y="1447716"/>
              <a:ext cx="1550277"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600" dirty="0">
                  <a:ea typeface="Amazon Ember" panose="020B0603020204020204" pitchFamily="34" charset="0"/>
                  <a:cs typeface="Amazon Ember" panose="020B0603020204020204" pitchFamily="34" charset="0"/>
                </a:rPr>
                <a:t>User or system access</a:t>
              </a:r>
              <a:endParaRPr lang="en-US" sz="1600" dirty="0">
                <a:ea typeface="Amazon Ember" panose="020B0603020204020204" pitchFamily="34" charset="0"/>
                <a:cs typeface="Amazon Ember" panose="020B0603020204020204" pitchFamily="34" charset="0"/>
              </a:endParaRPr>
            </a:p>
          </p:txBody>
        </p:sp>
        <p:cxnSp>
          <p:nvCxnSpPr>
            <p:cNvPr id="66" name="Straight Arrow Connector 65">
              <a:extLst>
                <a:ext uri="{FF2B5EF4-FFF2-40B4-BE49-F238E27FC236}">
                  <a16:creationId xmlns:a16="http://schemas.microsoft.com/office/drawing/2014/main" id="{F0D113FD-3222-2F42-AD79-814015C178DF}"/>
                </a:ext>
              </a:extLst>
            </p:cNvPr>
            <p:cNvCxnSpPr/>
            <p:nvPr/>
          </p:nvCxnSpPr>
          <p:spPr>
            <a:xfrm flipH="1">
              <a:off x="5184260" y="2034028"/>
              <a:ext cx="3403" cy="559944"/>
            </a:xfrm>
            <a:prstGeom prst="straightConnector1">
              <a:avLst/>
            </a:prstGeom>
            <a:ln w="28575">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38">
              <a:extLst>
                <a:ext uri="{FF2B5EF4-FFF2-40B4-BE49-F238E27FC236}">
                  <a16:creationId xmlns:a16="http://schemas.microsoft.com/office/drawing/2014/main" id="{765174D0-1829-CF49-9338-3A6E3659F786}"/>
                </a:ext>
              </a:extLst>
            </p:cNvPr>
            <p:cNvSpPr txBox="1">
              <a:spLocks noChangeArrowheads="1"/>
            </p:cNvSpPr>
            <p:nvPr/>
          </p:nvSpPr>
          <p:spPr bwMode="auto">
            <a:xfrm>
              <a:off x="4001546" y="3232733"/>
              <a:ext cx="2377189" cy="584775"/>
            </a:xfrm>
            <a:prstGeom prst="rect">
              <a:avLst/>
            </a:prstGeom>
            <a:noFill/>
            <a:ln w="9525">
              <a:noFill/>
              <a:miter lim="800000"/>
              <a:headEnd/>
              <a:tailEnd/>
            </a:ln>
          </p:spPr>
          <p:txBody>
            <a:bodyPr wrap="square">
              <a:spAutoFit/>
            </a:bodyPr>
            <a:lstStyle/>
            <a:p>
              <a:pPr algn="ctr"/>
              <a:r>
                <a:rPr lang="en-US" sz="1600" dirty="0">
                  <a:ea typeface="Amazon Ember" panose="020B0603020204020204" pitchFamily="34" charset="0"/>
                  <a:cs typeface="Amazon Ember" panose="020B0603020204020204" pitchFamily="34" charset="0"/>
                </a:rPr>
                <a:t>Route 53</a:t>
              </a:r>
            </a:p>
            <a:p>
              <a:pPr algn="ctr"/>
              <a:r>
                <a:rPr lang="en-US" sz="1600" dirty="0">
                  <a:ea typeface="Amazon Ember" panose="020B0603020204020204" pitchFamily="34" charset="0"/>
                  <a:cs typeface="Amazon Ember" panose="020B0603020204020204" pitchFamily="34" charset="0"/>
                </a:rPr>
                <a:t>hosted zone</a:t>
              </a:r>
            </a:p>
          </p:txBody>
        </p:sp>
        <p:cxnSp>
          <p:nvCxnSpPr>
            <p:cNvPr id="70" name="Straight Connector 69">
              <a:extLst>
                <a:ext uri="{FF2B5EF4-FFF2-40B4-BE49-F238E27FC236}">
                  <a16:creationId xmlns:a16="http://schemas.microsoft.com/office/drawing/2014/main" id="{64161AB4-D06A-B044-9294-62CF5A48DCFD}"/>
                </a:ext>
              </a:extLst>
            </p:cNvPr>
            <p:cNvCxnSpPr>
              <a:cxnSpLocks/>
              <a:stCxn id="82" idx="3"/>
              <a:endCxn id="87" idx="1"/>
            </p:cNvCxnSpPr>
            <p:nvPr/>
          </p:nvCxnSpPr>
          <p:spPr>
            <a:xfrm>
              <a:off x="3309580" y="5192625"/>
              <a:ext cx="4187694" cy="15116"/>
            </a:xfrm>
            <a:prstGeom prst="lin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CFE62C5-25D4-BB40-B3E1-A2015ACE2190}"/>
                </a:ext>
              </a:extLst>
            </p:cNvPr>
            <p:cNvSpPr txBox="1"/>
            <p:nvPr/>
          </p:nvSpPr>
          <p:spPr>
            <a:xfrm>
              <a:off x="4038336" y="5224156"/>
              <a:ext cx="2562866" cy="584775"/>
            </a:xfrm>
            <a:prstGeom prst="rect">
              <a:avLst/>
            </a:prstGeom>
            <a:noFill/>
          </p:spPr>
          <p:txBody>
            <a:bodyPr wrap="square" rtlCol="0">
              <a:spAutoFit/>
            </a:bodyPr>
            <a:lstStyle/>
            <a:p>
              <a:pPr algn="ctr"/>
              <a:r>
                <a:rPr lang="en-GB" sz="1600" dirty="0">
                  <a:ea typeface="Amazon Ember Light" panose="020B0403020204020204" pitchFamily="34" charset="0"/>
                  <a:cs typeface="Amazon Ember Light" panose="020B0403020204020204" pitchFamily="34" charset="0"/>
                </a:rPr>
                <a:t>Data mirroring and replication</a:t>
              </a:r>
              <a:endParaRPr lang="en-US" sz="1600" dirty="0">
                <a:ea typeface="Amazon Ember Light" panose="020B0403020204020204" pitchFamily="34" charset="0"/>
                <a:cs typeface="Amazon Ember Light" panose="020B0403020204020204" pitchFamily="34" charset="0"/>
              </a:endParaRPr>
            </a:p>
          </p:txBody>
        </p:sp>
        <p:sp>
          <p:nvSpPr>
            <p:cNvPr id="77" name="Rectangle 76">
              <a:extLst>
                <a:ext uri="{FF2B5EF4-FFF2-40B4-BE49-F238E27FC236}">
                  <a16:creationId xmlns:a16="http://schemas.microsoft.com/office/drawing/2014/main" id="{CB2483D7-2E77-E445-AAA2-BFC1EB36E93B}"/>
                </a:ext>
              </a:extLst>
            </p:cNvPr>
            <p:cNvSpPr/>
            <p:nvPr/>
          </p:nvSpPr>
          <p:spPr>
            <a:xfrm>
              <a:off x="6565395" y="1375260"/>
              <a:ext cx="2834800" cy="46514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78" name="Graphic 77">
              <a:extLst>
                <a:ext uri="{FF2B5EF4-FFF2-40B4-BE49-F238E27FC236}">
                  <a16:creationId xmlns:a16="http://schemas.microsoft.com/office/drawing/2014/main" id="{D9796728-8682-7C46-8104-C29A5CAF42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77736" y="1392956"/>
              <a:ext cx="330200" cy="330200"/>
            </a:xfrm>
            <a:prstGeom prst="rect">
              <a:avLst/>
            </a:prstGeom>
          </p:spPr>
        </p:pic>
        <p:pic>
          <p:nvPicPr>
            <p:cNvPr id="79" name="Graphic 78">
              <a:extLst>
                <a:ext uri="{FF2B5EF4-FFF2-40B4-BE49-F238E27FC236}">
                  <a16:creationId xmlns:a16="http://schemas.microsoft.com/office/drawing/2014/main" id="{A5B71343-121A-B045-A7C6-8337FB4044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48147" y="2666396"/>
              <a:ext cx="469900" cy="469900"/>
            </a:xfrm>
            <a:prstGeom prst="rect">
              <a:avLst/>
            </a:prstGeom>
          </p:spPr>
        </p:pic>
        <p:sp>
          <p:nvSpPr>
            <p:cNvPr id="80" name="TextBox 79">
              <a:extLst>
                <a:ext uri="{FF2B5EF4-FFF2-40B4-BE49-F238E27FC236}">
                  <a16:creationId xmlns:a16="http://schemas.microsoft.com/office/drawing/2014/main" id="{5C6FFF26-AE3E-034B-AE6A-398EFD38BC84}"/>
                </a:ext>
              </a:extLst>
            </p:cNvPr>
            <p:cNvSpPr txBox="1"/>
            <p:nvPr/>
          </p:nvSpPr>
          <p:spPr>
            <a:xfrm>
              <a:off x="7225248" y="3105114"/>
              <a:ext cx="1315698" cy="338554"/>
            </a:xfrm>
            <a:prstGeom prst="rect">
              <a:avLst/>
            </a:prstGeom>
            <a:noFill/>
          </p:spPr>
          <p:txBody>
            <a:bodyPr wrap="square" rtlCol="0">
              <a:spAutoFit/>
            </a:bodyPr>
            <a:lstStyle/>
            <a:p>
              <a:pPr algn="ctr"/>
              <a:r>
                <a:rPr lang="en-US" sz="1600" dirty="0"/>
                <a:t>Web server</a:t>
              </a:r>
            </a:p>
          </p:txBody>
        </p:sp>
        <p:pic>
          <p:nvPicPr>
            <p:cNvPr id="82" name="Graphic 81">
              <a:extLst>
                <a:ext uri="{FF2B5EF4-FFF2-40B4-BE49-F238E27FC236}">
                  <a16:creationId xmlns:a16="http://schemas.microsoft.com/office/drawing/2014/main" id="{7C8AA55C-A00C-8E49-BCCD-75ED3AC43CA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69500" y="4872585"/>
              <a:ext cx="640080" cy="640080"/>
            </a:xfrm>
            <a:prstGeom prst="rect">
              <a:avLst/>
            </a:prstGeom>
          </p:spPr>
        </p:pic>
        <p:sp>
          <p:nvSpPr>
            <p:cNvPr id="83" name="Rectangle 82">
              <a:extLst>
                <a:ext uri="{FF2B5EF4-FFF2-40B4-BE49-F238E27FC236}">
                  <a16:creationId xmlns:a16="http://schemas.microsoft.com/office/drawing/2014/main" id="{767595FD-585D-B941-8EF3-5187E8133CB3}"/>
                </a:ext>
              </a:extLst>
            </p:cNvPr>
            <p:cNvSpPr/>
            <p:nvPr/>
          </p:nvSpPr>
          <p:spPr>
            <a:xfrm>
              <a:off x="2699828" y="4941775"/>
              <a:ext cx="344248"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5E36F65-696D-764A-9A24-E373BB79D29B}"/>
                </a:ext>
              </a:extLst>
            </p:cNvPr>
            <p:cNvSpPr/>
            <p:nvPr/>
          </p:nvSpPr>
          <p:spPr>
            <a:xfrm>
              <a:off x="2749957" y="4944958"/>
              <a:ext cx="457816" cy="189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1FBC0064-4E51-B641-8D66-BA36485A3B96}"/>
                </a:ext>
              </a:extLst>
            </p:cNvPr>
            <p:cNvSpPr txBox="1"/>
            <p:nvPr/>
          </p:nvSpPr>
          <p:spPr>
            <a:xfrm>
              <a:off x="2286828" y="5565049"/>
              <a:ext cx="1340542"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Primary DB</a:t>
              </a:r>
            </a:p>
          </p:txBody>
        </p:sp>
        <p:grpSp>
          <p:nvGrpSpPr>
            <p:cNvPr id="86" name="Group 85">
              <a:extLst>
                <a:ext uri="{FF2B5EF4-FFF2-40B4-BE49-F238E27FC236}">
                  <a16:creationId xmlns:a16="http://schemas.microsoft.com/office/drawing/2014/main" id="{ADC61E40-C14A-5442-B053-1D7A50F63890}"/>
                </a:ext>
              </a:extLst>
            </p:cNvPr>
            <p:cNvGrpSpPr/>
            <p:nvPr/>
          </p:nvGrpSpPr>
          <p:grpSpPr>
            <a:xfrm>
              <a:off x="7497274" y="4887701"/>
              <a:ext cx="648831" cy="640080"/>
              <a:chOff x="6882704" y="4631420"/>
              <a:chExt cx="907408" cy="907408"/>
            </a:xfrm>
          </p:grpSpPr>
          <p:pic>
            <p:nvPicPr>
              <p:cNvPr id="87" name="Graphic 86">
                <a:extLst>
                  <a:ext uri="{FF2B5EF4-FFF2-40B4-BE49-F238E27FC236}">
                    <a16:creationId xmlns:a16="http://schemas.microsoft.com/office/drawing/2014/main" id="{843E0D63-18C7-9743-B4EC-87F6DF4084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82704" y="4631420"/>
                <a:ext cx="907408" cy="907408"/>
              </a:xfrm>
              <a:prstGeom prst="rect">
                <a:avLst/>
              </a:prstGeom>
            </p:spPr>
          </p:pic>
          <p:sp>
            <p:nvSpPr>
              <p:cNvPr id="88" name="Rectangle 87">
                <a:extLst>
                  <a:ext uri="{FF2B5EF4-FFF2-40B4-BE49-F238E27FC236}">
                    <a16:creationId xmlns:a16="http://schemas.microsoft.com/office/drawing/2014/main" id="{6DF829BC-1C2A-3A4A-8A90-E4FF113099F3}"/>
                  </a:ext>
                </a:extLst>
              </p:cNvPr>
              <p:cNvSpPr/>
              <p:nvPr/>
            </p:nvSpPr>
            <p:spPr>
              <a:xfrm>
                <a:off x="6976788" y="4714882"/>
                <a:ext cx="457816"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9" name="Rectangle 88">
              <a:extLst>
                <a:ext uri="{FF2B5EF4-FFF2-40B4-BE49-F238E27FC236}">
                  <a16:creationId xmlns:a16="http://schemas.microsoft.com/office/drawing/2014/main" id="{CACBAF4C-2B47-E840-AED2-ADCD29F9CC97}"/>
                </a:ext>
              </a:extLst>
            </p:cNvPr>
            <p:cNvSpPr/>
            <p:nvPr/>
          </p:nvSpPr>
          <p:spPr>
            <a:xfrm>
              <a:off x="7614087" y="4934712"/>
              <a:ext cx="457816" cy="193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17C13EDB-5F56-A641-BB1D-527EE98E7CD2}"/>
                </a:ext>
              </a:extLst>
            </p:cNvPr>
            <p:cNvSpPr txBox="1"/>
            <p:nvPr/>
          </p:nvSpPr>
          <p:spPr>
            <a:xfrm>
              <a:off x="7127213" y="5504812"/>
              <a:ext cx="1568661"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Secondary DB</a:t>
              </a:r>
            </a:p>
          </p:txBody>
        </p:sp>
        <p:pic>
          <p:nvPicPr>
            <p:cNvPr id="91" name="Graphic 90">
              <a:extLst>
                <a:ext uri="{FF2B5EF4-FFF2-40B4-BE49-F238E27FC236}">
                  <a16:creationId xmlns:a16="http://schemas.microsoft.com/office/drawing/2014/main" id="{1C984601-BDB0-994D-BE00-75B04238497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83573" y="2616975"/>
              <a:ext cx="601373" cy="601373"/>
            </a:xfrm>
            <a:prstGeom prst="rect">
              <a:avLst/>
            </a:prstGeom>
          </p:spPr>
        </p:pic>
        <p:pic>
          <p:nvPicPr>
            <p:cNvPr id="92" name="Graphic 91">
              <a:extLst>
                <a:ext uri="{FF2B5EF4-FFF2-40B4-BE49-F238E27FC236}">
                  <a16:creationId xmlns:a16="http://schemas.microsoft.com/office/drawing/2014/main" id="{A4EE7D41-2875-0D4D-990B-568CA6ADFF1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6935" y="1856207"/>
              <a:ext cx="1421097" cy="1421097"/>
            </a:xfrm>
            <a:prstGeom prst="rect">
              <a:avLst/>
            </a:prstGeom>
          </p:spPr>
        </p:pic>
        <p:sp>
          <p:nvSpPr>
            <p:cNvPr id="93" name="TextBox 92">
              <a:extLst>
                <a:ext uri="{FF2B5EF4-FFF2-40B4-BE49-F238E27FC236}">
                  <a16:creationId xmlns:a16="http://schemas.microsoft.com/office/drawing/2014/main" id="{3B8EE957-382B-694B-BB46-2639E1AC4CC5}"/>
                </a:ext>
              </a:extLst>
            </p:cNvPr>
            <p:cNvSpPr txBox="1"/>
            <p:nvPr/>
          </p:nvSpPr>
          <p:spPr>
            <a:xfrm>
              <a:off x="2102533" y="2572787"/>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Web </a:t>
              </a:r>
            </a:p>
            <a:p>
              <a:pPr algn="ctr"/>
              <a:r>
                <a:rPr lang="en-US" sz="1600" dirty="0">
                  <a:ea typeface="Amazon Ember Light" panose="020B0403020204020204" pitchFamily="34" charset="0"/>
                  <a:cs typeface="Amazon Ember Light" panose="020B0403020204020204" pitchFamily="34" charset="0"/>
                </a:rPr>
                <a:t>server</a:t>
              </a:r>
            </a:p>
          </p:txBody>
        </p:sp>
        <p:pic>
          <p:nvPicPr>
            <p:cNvPr id="95" name="Graphic 94">
              <a:extLst>
                <a:ext uri="{FF2B5EF4-FFF2-40B4-BE49-F238E27FC236}">
                  <a16:creationId xmlns:a16="http://schemas.microsoft.com/office/drawing/2014/main" id="{DB427E0C-1333-9D4D-88FB-ACA29772F2D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4271" y="1844047"/>
              <a:ext cx="1421097" cy="1421097"/>
            </a:xfrm>
            <a:prstGeom prst="rect">
              <a:avLst/>
            </a:prstGeom>
          </p:spPr>
        </p:pic>
        <p:sp>
          <p:nvSpPr>
            <p:cNvPr id="96" name="TextBox 95">
              <a:extLst>
                <a:ext uri="{FF2B5EF4-FFF2-40B4-BE49-F238E27FC236}">
                  <a16:creationId xmlns:a16="http://schemas.microsoft.com/office/drawing/2014/main" id="{3E3F8EBA-87E0-C647-8C90-F15FB5234AB4}"/>
                </a:ext>
              </a:extLst>
            </p:cNvPr>
            <p:cNvSpPr txBox="1"/>
            <p:nvPr/>
          </p:nvSpPr>
          <p:spPr>
            <a:xfrm>
              <a:off x="3079869" y="2560627"/>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Web </a:t>
              </a:r>
            </a:p>
            <a:p>
              <a:pPr algn="ctr"/>
              <a:r>
                <a:rPr lang="en-US" sz="1600" dirty="0">
                  <a:ea typeface="Amazon Ember Light" panose="020B0403020204020204" pitchFamily="34" charset="0"/>
                  <a:cs typeface="Amazon Ember Light" panose="020B0403020204020204" pitchFamily="34" charset="0"/>
                </a:rPr>
                <a:t>server</a:t>
              </a:r>
            </a:p>
          </p:txBody>
        </p:sp>
        <p:pic>
          <p:nvPicPr>
            <p:cNvPr id="98" name="Graphic 97">
              <a:extLst>
                <a:ext uri="{FF2B5EF4-FFF2-40B4-BE49-F238E27FC236}">
                  <a16:creationId xmlns:a16="http://schemas.microsoft.com/office/drawing/2014/main" id="{66D3F915-E949-F24B-852C-5A30520053E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0634" y="3262606"/>
              <a:ext cx="1421097" cy="1421097"/>
            </a:xfrm>
            <a:prstGeom prst="rect">
              <a:avLst/>
            </a:prstGeom>
          </p:spPr>
        </p:pic>
        <p:sp>
          <p:nvSpPr>
            <p:cNvPr id="99" name="TextBox 98">
              <a:extLst>
                <a:ext uri="{FF2B5EF4-FFF2-40B4-BE49-F238E27FC236}">
                  <a16:creationId xmlns:a16="http://schemas.microsoft.com/office/drawing/2014/main" id="{66FFDEA7-09FC-134F-93C5-C3CF6A481A0A}"/>
                </a:ext>
              </a:extLst>
            </p:cNvPr>
            <p:cNvSpPr txBox="1"/>
            <p:nvPr/>
          </p:nvSpPr>
          <p:spPr>
            <a:xfrm>
              <a:off x="2136742" y="3979186"/>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App </a:t>
              </a:r>
            </a:p>
            <a:p>
              <a:pPr algn="ctr"/>
              <a:r>
                <a:rPr lang="en-US" sz="1600" dirty="0">
                  <a:ea typeface="Amazon Ember Light" panose="020B0403020204020204" pitchFamily="34" charset="0"/>
                  <a:cs typeface="Amazon Ember Light" panose="020B0403020204020204" pitchFamily="34" charset="0"/>
                </a:rPr>
                <a:t>server</a:t>
              </a:r>
            </a:p>
          </p:txBody>
        </p:sp>
        <p:sp>
          <p:nvSpPr>
            <p:cNvPr id="100" name="TextBox 99">
              <a:extLst>
                <a:ext uri="{FF2B5EF4-FFF2-40B4-BE49-F238E27FC236}">
                  <a16:creationId xmlns:a16="http://schemas.microsoft.com/office/drawing/2014/main" id="{09B1FCDE-7784-664B-9BBD-8A863CB97524}"/>
                </a:ext>
              </a:extLst>
            </p:cNvPr>
            <p:cNvSpPr txBox="1"/>
            <p:nvPr/>
          </p:nvSpPr>
          <p:spPr>
            <a:xfrm>
              <a:off x="3075848" y="3993209"/>
              <a:ext cx="750615"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App </a:t>
              </a:r>
            </a:p>
            <a:p>
              <a:pPr algn="ctr"/>
              <a:r>
                <a:rPr lang="en-US" sz="1600" dirty="0">
                  <a:ea typeface="Amazon Ember Light" panose="020B0403020204020204" pitchFamily="34" charset="0"/>
                  <a:cs typeface="Amazon Ember Light" panose="020B0403020204020204" pitchFamily="34" charset="0"/>
                </a:rPr>
                <a:t>server</a:t>
              </a:r>
            </a:p>
          </p:txBody>
        </p:sp>
        <p:sp>
          <p:nvSpPr>
            <p:cNvPr id="103" name="Rectangle 102">
              <a:extLst>
                <a:ext uri="{FF2B5EF4-FFF2-40B4-BE49-F238E27FC236}">
                  <a16:creationId xmlns:a16="http://schemas.microsoft.com/office/drawing/2014/main" id="{5F39D96B-D697-E945-8DAB-3F332287F0A1}"/>
                </a:ext>
              </a:extLst>
            </p:cNvPr>
            <p:cNvSpPr/>
            <p:nvPr/>
          </p:nvSpPr>
          <p:spPr>
            <a:xfrm>
              <a:off x="6937698" y="2350424"/>
              <a:ext cx="1868473" cy="101977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endParaRPr>
            </a:p>
          </p:txBody>
        </p:sp>
        <p:pic>
          <p:nvPicPr>
            <p:cNvPr id="104" name="Graphic 103">
              <a:extLst>
                <a:ext uri="{FF2B5EF4-FFF2-40B4-BE49-F238E27FC236}">
                  <a16:creationId xmlns:a16="http://schemas.microsoft.com/office/drawing/2014/main" id="{59F8395D-DCB2-374C-ACE8-F8AA938D82A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87531" y="2208851"/>
              <a:ext cx="330200" cy="330200"/>
            </a:xfrm>
            <a:prstGeom prst="rect">
              <a:avLst/>
            </a:prstGeom>
          </p:spPr>
        </p:pic>
        <p:sp>
          <p:nvSpPr>
            <p:cNvPr id="105" name="TextBox 104">
              <a:extLst>
                <a:ext uri="{FF2B5EF4-FFF2-40B4-BE49-F238E27FC236}">
                  <a16:creationId xmlns:a16="http://schemas.microsoft.com/office/drawing/2014/main" id="{CD394D15-A137-104B-9703-488D33E65AF6}"/>
                </a:ext>
              </a:extLst>
            </p:cNvPr>
            <p:cNvSpPr txBox="1"/>
            <p:nvPr/>
          </p:nvSpPr>
          <p:spPr>
            <a:xfrm>
              <a:off x="8032263" y="2038784"/>
              <a:ext cx="2132522" cy="584775"/>
            </a:xfrm>
            <a:prstGeom prst="rect">
              <a:avLst/>
            </a:prstGeom>
            <a:noFill/>
          </p:spPr>
          <p:txBody>
            <a:bodyPr wrap="square" rtlCol="0">
              <a:spAutoFit/>
            </a:bodyPr>
            <a:lstStyle/>
            <a:p>
              <a:r>
                <a:rPr lang="en-US" sz="1600" dirty="0"/>
                <a:t>Auto Scaling </a:t>
              </a:r>
            </a:p>
            <a:p>
              <a:r>
                <a:rPr lang="en-US" sz="1600" dirty="0"/>
                <a:t>group</a:t>
              </a:r>
            </a:p>
          </p:txBody>
        </p:sp>
        <p:sp>
          <p:nvSpPr>
            <p:cNvPr id="106" name="TextBox 105">
              <a:extLst>
                <a:ext uri="{FF2B5EF4-FFF2-40B4-BE49-F238E27FC236}">
                  <a16:creationId xmlns:a16="http://schemas.microsoft.com/office/drawing/2014/main" id="{BADD3236-F3B2-5A47-8AC9-CA1652B9350D}"/>
                </a:ext>
              </a:extLst>
            </p:cNvPr>
            <p:cNvSpPr txBox="1"/>
            <p:nvPr/>
          </p:nvSpPr>
          <p:spPr>
            <a:xfrm>
              <a:off x="6738056" y="3562787"/>
              <a:ext cx="1169728"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 </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solidFill>
                  <a:schemeClr val="bg1"/>
                </a:solidFill>
                <a:ea typeface="Amazon Ember" panose="020B0603020204020204" pitchFamily="34" charset="0"/>
                <a:cs typeface="Amazon Ember" panose="020B0603020204020204" pitchFamily="34" charset="0"/>
              </a:endParaRPr>
            </a:p>
          </p:txBody>
        </p:sp>
        <p:pic>
          <p:nvPicPr>
            <p:cNvPr id="107" name="Graphic 106">
              <a:extLst>
                <a:ext uri="{FF2B5EF4-FFF2-40B4-BE49-F238E27FC236}">
                  <a16:creationId xmlns:a16="http://schemas.microsoft.com/office/drawing/2014/main" id="{7067AB2E-E4E7-8843-8943-582B1ADF8B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48147" y="3578518"/>
              <a:ext cx="469900" cy="469900"/>
            </a:xfrm>
            <a:prstGeom prst="rect">
              <a:avLst/>
            </a:prstGeom>
          </p:spPr>
        </p:pic>
        <p:sp>
          <p:nvSpPr>
            <p:cNvPr id="108" name="TextBox 107">
              <a:extLst>
                <a:ext uri="{FF2B5EF4-FFF2-40B4-BE49-F238E27FC236}">
                  <a16:creationId xmlns:a16="http://schemas.microsoft.com/office/drawing/2014/main" id="{E4D64C3E-42C7-F843-89F5-CFED1F25536D}"/>
                </a:ext>
              </a:extLst>
            </p:cNvPr>
            <p:cNvSpPr txBox="1"/>
            <p:nvPr/>
          </p:nvSpPr>
          <p:spPr>
            <a:xfrm>
              <a:off x="7269790" y="3998654"/>
              <a:ext cx="1226614" cy="338554"/>
            </a:xfrm>
            <a:prstGeom prst="rect">
              <a:avLst/>
            </a:prstGeom>
            <a:noFill/>
          </p:spPr>
          <p:txBody>
            <a:bodyPr wrap="square" rtlCol="0">
              <a:spAutoFit/>
            </a:bodyPr>
            <a:lstStyle/>
            <a:p>
              <a:pPr algn="ctr"/>
              <a:r>
                <a:rPr lang="en-US" sz="1600" dirty="0"/>
                <a:t>App server</a:t>
              </a:r>
            </a:p>
          </p:txBody>
        </p:sp>
        <p:sp>
          <p:nvSpPr>
            <p:cNvPr id="110" name="Rectangle 109">
              <a:extLst>
                <a:ext uri="{FF2B5EF4-FFF2-40B4-BE49-F238E27FC236}">
                  <a16:creationId xmlns:a16="http://schemas.microsoft.com/office/drawing/2014/main" id="{DF9D3A3B-CB21-674E-92A3-BA410F42EC12}"/>
                </a:ext>
              </a:extLst>
            </p:cNvPr>
            <p:cNvSpPr/>
            <p:nvPr/>
          </p:nvSpPr>
          <p:spPr>
            <a:xfrm>
              <a:off x="6937698" y="3482172"/>
              <a:ext cx="1868473" cy="110427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endParaRPr>
            </a:p>
          </p:txBody>
        </p:sp>
        <p:pic>
          <p:nvPicPr>
            <p:cNvPr id="111" name="Graphic 110">
              <a:extLst>
                <a:ext uri="{FF2B5EF4-FFF2-40B4-BE49-F238E27FC236}">
                  <a16:creationId xmlns:a16="http://schemas.microsoft.com/office/drawing/2014/main" id="{28D6BA97-2293-964F-8CA5-831A61FB97F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74675" y="4429449"/>
              <a:ext cx="330200" cy="330200"/>
            </a:xfrm>
            <a:prstGeom prst="rect">
              <a:avLst/>
            </a:prstGeom>
          </p:spPr>
        </p:pic>
        <p:sp>
          <p:nvSpPr>
            <p:cNvPr id="112" name="TextBox 111">
              <a:extLst>
                <a:ext uri="{FF2B5EF4-FFF2-40B4-BE49-F238E27FC236}">
                  <a16:creationId xmlns:a16="http://schemas.microsoft.com/office/drawing/2014/main" id="{266B802F-1F6F-F04C-BE9F-B9D49D9FD009}"/>
                </a:ext>
              </a:extLst>
            </p:cNvPr>
            <p:cNvSpPr txBox="1"/>
            <p:nvPr/>
          </p:nvSpPr>
          <p:spPr>
            <a:xfrm>
              <a:off x="8032264" y="4260042"/>
              <a:ext cx="1350344" cy="584775"/>
            </a:xfrm>
            <a:prstGeom prst="rect">
              <a:avLst/>
            </a:prstGeom>
            <a:noFill/>
          </p:spPr>
          <p:txBody>
            <a:bodyPr wrap="square" rtlCol="0">
              <a:spAutoFit/>
            </a:bodyPr>
            <a:lstStyle/>
            <a:p>
              <a:r>
                <a:rPr lang="en-US" sz="1600" dirty="0"/>
                <a:t>Auto Scaling group</a:t>
              </a:r>
            </a:p>
          </p:txBody>
        </p:sp>
        <p:cxnSp>
          <p:nvCxnSpPr>
            <p:cNvPr id="113" name="Straight Arrow Connector 112">
              <a:extLst>
                <a:ext uri="{FF2B5EF4-FFF2-40B4-BE49-F238E27FC236}">
                  <a16:creationId xmlns:a16="http://schemas.microsoft.com/office/drawing/2014/main" id="{E9FB4C46-C6F0-EC49-92D7-C739FD584F5E}"/>
                </a:ext>
              </a:extLst>
            </p:cNvPr>
            <p:cNvCxnSpPr>
              <a:cxnSpLocks/>
              <a:stCxn id="91" idx="1"/>
            </p:cNvCxnSpPr>
            <p:nvPr/>
          </p:nvCxnSpPr>
          <p:spPr>
            <a:xfrm flipH="1">
              <a:off x="4105866" y="2917662"/>
              <a:ext cx="777707" cy="0"/>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83BD9167-C1C4-BB4E-9602-55FCFC94C5B6}"/>
                </a:ext>
              </a:extLst>
            </p:cNvPr>
            <p:cNvSpPr txBox="1"/>
            <p:nvPr/>
          </p:nvSpPr>
          <p:spPr>
            <a:xfrm>
              <a:off x="3917808" y="2575621"/>
              <a:ext cx="1006203" cy="338554"/>
            </a:xfrm>
            <a:prstGeom prst="rect">
              <a:avLst/>
            </a:prstGeom>
            <a:noFill/>
          </p:spPr>
          <p:txBody>
            <a:bodyPr wrap="square" rtlCol="0">
              <a:spAutoFit/>
            </a:bodyPr>
            <a:lstStyle/>
            <a:p>
              <a:pPr algn="ctr"/>
              <a:r>
                <a:rPr lang="en-GB" sz="1600" dirty="0">
                  <a:ea typeface="Amazon Ember Light" panose="020B0403020204020204" pitchFamily="34" charset="0"/>
                  <a:cs typeface="Amazon Ember Light" panose="020B0403020204020204" pitchFamily="34" charset="0"/>
                </a:rPr>
                <a:t>Active</a:t>
              </a:r>
              <a:endParaRPr lang="en-US" sz="1600" dirty="0">
                <a:ea typeface="Amazon Ember Light" panose="020B0403020204020204" pitchFamily="34" charset="0"/>
                <a:cs typeface="Amazon Ember Light" panose="020B0403020204020204" pitchFamily="34" charset="0"/>
              </a:endParaRPr>
            </a:p>
          </p:txBody>
        </p:sp>
        <p:sp>
          <p:nvSpPr>
            <p:cNvPr id="51" name="Rectangle 50">
              <a:extLst>
                <a:ext uri="{FF2B5EF4-FFF2-40B4-BE49-F238E27FC236}">
                  <a16:creationId xmlns:a16="http://schemas.microsoft.com/office/drawing/2014/main" id="{E56A6CAC-E393-D847-8A4E-89FC344FC944}"/>
                </a:ext>
              </a:extLst>
            </p:cNvPr>
            <p:cNvSpPr/>
            <p:nvPr/>
          </p:nvSpPr>
          <p:spPr>
            <a:xfrm>
              <a:off x="1509287" y="1375260"/>
              <a:ext cx="2562866" cy="465148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rgbClr val="5A6B86"/>
                </a:solidFill>
              </a:endParaRPr>
            </a:p>
          </p:txBody>
        </p:sp>
        <p:sp>
          <p:nvSpPr>
            <p:cNvPr id="52" name="TextBox 51">
              <a:extLst>
                <a:ext uri="{FF2B5EF4-FFF2-40B4-BE49-F238E27FC236}">
                  <a16:creationId xmlns:a16="http://schemas.microsoft.com/office/drawing/2014/main" id="{B972227C-16C1-684B-88D8-7641AC7B0615}"/>
                </a:ext>
              </a:extLst>
            </p:cNvPr>
            <p:cNvSpPr txBox="1"/>
            <p:nvPr/>
          </p:nvSpPr>
          <p:spPr>
            <a:xfrm>
              <a:off x="1482783" y="1416474"/>
              <a:ext cx="2678938"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On-premises </a:t>
              </a:r>
              <a:r>
                <a:rPr lang="en-US" sz="1600" i="1" dirty="0">
                  <a:ea typeface="Amazon Ember Light" panose="020B0403020204020204" pitchFamily="34" charset="0"/>
                  <a:cs typeface="Amazon Ember Light" panose="020B0403020204020204" pitchFamily="34" charset="0"/>
                </a:rPr>
                <a:t>or</a:t>
              </a:r>
              <a:r>
                <a:rPr lang="en-US" sz="1600" dirty="0">
                  <a:ea typeface="Amazon Ember Light" panose="020B0403020204020204" pitchFamily="34" charset="0"/>
                  <a:cs typeface="Amazon Ember Light" panose="020B0403020204020204" pitchFamily="34" charset="0"/>
                </a:rPr>
                <a:t> AWS Cloud </a:t>
              </a:r>
            </a:p>
          </p:txBody>
        </p:sp>
      </p:grpSp>
      <p:sp>
        <p:nvSpPr>
          <p:cNvPr id="49" name="Rectangle 48"/>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1214881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1671-8C07-ED40-9D25-B7C96C678E50}"/>
              </a:ext>
            </a:extLst>
          </p:cNvPr>
          <p:cNvSpPr>
            <a:spLocks noGrp="1"/>
          </p:cNvSpPr>
          <p:nvPr>
            <p:ph type="title"/>
          </p:nvPr>
        </p:nvSpPr>
        <p:spPr>
          <a:xfrm>
            <a:off x="162790" y="1"/>
            <a:ext cx="12029209" cy="893618"/>
          </a:xfrm>
          <a:solidFill>
            <a:schemeClr val="accent1">
              <a:lumMod val="20000"/>
              <a:lumOff val="80000"/>
            </a:schemeClr>
          </a:solidFill>
        </p:spPr>
        <p:txBody>
          <a:bodyPr>
            <a:noAutofit/>
          </a:bodyPr>
          <a:lstStyle/>
          <a:p>
            <a:r>
              <a:rPr lang="en-US" b="1" dirty="0">
                <a:solidFill>
                  <a:schemeClr val="accent6">
                    <a:lumMod val="50000"/>
                  </a:schemeClr>
                </a:solidFill>
              </a:rPr>
              <a:t>Warm standby pattern: In case of disaster</a:t>
            </a:r>
          </a:p>
        </p:txBody>
      </p:sp>
      <p:grpSp>
        <p:nvGrpSpPr>
          <p:cNvPr id="7" name="Group 6" descr="After disaster, route 53 routes traffic to the secondary AWS Region. The low capacity infrastructure starts scaling up.">
            <a:extLst>
              <a:ext uri="{FF2B5EF4-FFF2-40B4-BE49-F238E27FC236}">
                <a16:creationId xmlns:a16="http://schemas.microsoft.com/office/drawing/2014/main" id="{20253C13-9E90-C54E-B856-6082D4420357}"/>
              </a:ext>
            </a:extLst>
          </p:cNvPr>
          <p:cNvGrpSpPr/>
          <p:nvPr/>
        </p:nvGrpSpPr>
        <p:grpSpPr>
          <a:xfrm>
            <a:off x="1482783" y="1375260"/>
            <a:ext cx="10106763" cy="4651488"/>
            <a:chOff x="1482783" y="1375260"/>
            <a:chExt cx="10106763" cy="4651488"/>
          </a:xfrm>
        </p:grpSpPr>
        <p:pic>
          <p:nvPicPr>
            <p:cNvPr id="110" name="Graphic 109">
              <a:extLst>
                <a:ext uri="{FF2B5EF4-FFF2-40B4-BE49-F238E27FC236}">
                  <a16:creationId xmlns:a16="http://schemas.microsoft.com/office/drawing/2014/main" id="{4EC28BE5-9853-5E49-B745-8EFBC3004A04}"/>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4271" y="1844047"/>
              <a:ext cx="1421097" cy="1421097"/>
            </a:xfrm>
            <a:prstGeom prst="rect">
              <a:avLst/>
            </a:prstGeom>
          </p:spPr>
        </p:pic>
        <p:pic>
          <p:nvPicPr>
            <p:cNvPr id="107" name="Graphic 106">
              <a:extLst>
                <a:ext uri="{FF2B5EF4-FFF2-40B4-BE49-F238E27FC236}">
                  <a16:creationId xmlns:a16="http://schemas.microsoft.com/office/drawing/2014/main" id="{75194B19-25B0-AA4A-A39D-EDF22B39AC8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6935" y="1856207"/>
              <a:ext cx="1421097" cy="1421097"/>
            </a:xfrm>
            <a:prstGeom prst="rect">
              <a:avLst/>
            </a:prstGeom>
          </p:spPr>
        </p:pic>
        <p:pic>
          <p:nvPicPr>
            <p:cNvPr id="94" name="Graphic 93">
              <a:extLst>
                <a:ext uri="{FF2B5EF4-FFF2-40B4-BE49-F238E27FC236}">
                  <a16:creationId xmlns:a16="http://schemas.microsoft.com/office/drawing/2014/main" id="{F753DC43-8F55-F64F-9BAF-68164C080C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5653" y="3274159"/>
              <a:ext cx="1421097" cy="1397989"/>
            </a:xfrm>
            <a:prstGeom prst="rect">
              <a:avLst/>
            </a:prstGeom>
          </p:spPr>
        </p:pic>
        <p:sp>
          <p:nvSpPr>
            <p:cNvPr id="17" name="TextBox 16">
              <a:extLst>
                <a:ext uri="{FF2B5EF4-FFF2-40B4-BE49-F238E27FC236}">
                  <a16:creationId xmlns:a16="http://schemas.microsoft.com/office/drawing/2014/main" id="{71154D56-E86A-D345-9282-513C144CEEE3}"/>
                </a:ext>
              </a:extLst>
            </p:cNvPr>
            <p:cNvSpPr txBox="1"/>
            <p:nvPr/>
          </p:nvSpPr>
          <p:spPr>
            <a:xfrm>
              <a:off x="6738056" y="2691100"/>
              <a:ext cx="1169728" cy="523220"/>
            </a:xfrm>
            <a:prstGeom prst="rect">
              <a:avLst/>
            </a:prstGeom>
            <a:noFill/>
          </p:spPr>
          <p:txBody>
            <a:bodyPr wrap="square" rtlCol="0">
              <a:spAutoFit/>
            </a:bodyPr>
            <a:lstStyle/>
            <a:p>
              <a:pPr algn="ctr"/>
              <a:r>
                <a:rPr lang="en-GB"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a:t>
              </a:r>
            </a:p>
            <a:p>
              <a:pPr algn="ctr"/>
              <a:r>
                <a:rPr lang="en-GB"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server</a:t>
              </a:r>
              <a:endPar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Right Brace 22">
              <a:extLst>
                <a:ext uri="{FF2B5EF4-FFF2-40B4-BE49-F238E27FC236}">
                  <a16:creationId xmlns:a16="http://schemas.microsoft.com/office/drawing/2014/main" id="{B94ECA62-6D60-CA4E-9229-5F9C07356CAE}"/>
                </a:ext>
              </a:extLst>
            </p:cNvPr>
            <p:cNvSpPr/>
            <p:nvPr/>
          </p:nvSpPr>
          <p:spPr>
            <a:xfrm rot="10800000" flipH="1">
              <a:off x="8899067" y="2597956"/>
              <a:ext cx="647227" cy="1662085"/>
            </a:xfrm>
            <a:prstGeom prst="rightBrace">
              <a:avLst>
                <a:gd name="adj1" fmla="val 0"/>
                <a:gd name="adj2" fmla="val 5000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TextBox 23">
              <a:extLst>
                <a:ext uri="{FF2B5EF4-FFF2-40B4-BE49-F238E27FC236}">
                  <a16:creationId xmlns:a16="http://schemas.microsoft.com/office/drawing/2014/main" id="{747B6745-CF14-B94C-BF28-773555BDA4F0}"/>
                </a:ext>
              </a:extLst>
            </p:cNvPr>
            <p:cNvSpPr txBox="1"/>
            <p:nvPr/>
          </p:nvSpPr>
          <p:spPr>
            <a:xfrm>
              <a:off x="9632955" y="3053990"/>
              <a:ext cx="1956591" cy="830997"/>
            </a:xfrm>
            <a:prstGeom prst="rect">
              <a:avLst/>
            </a:prstGeom>
            <a:noFill/>
          </p:spPr>
          <p:txBody>
            <a:bodyPr wrap="square" rtlCol="0">
              <a:spAutoFit/>
            </a:bodyPr>
            <a:lstStyle/>
            <a:p>
              <a:r>
                <a:rPr lang="en-GB"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Low capacity at switchover, starts to scale up</a:t>
              </a:r>
              <a:endPar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46" name="Straight Connector 45">
              <a:extLst>
                <a:ext uri="{FF2B5EF4-FFF2-40B4-BE49-F238E27FC236}">
                  <a16:creationId xmlns:a16="http://schemas.microsoft.com/office/drawing/2014/main" id="{E0ACE303-E1C2-174A-A066-5299E8E84CFB}"/>
                </a:ext>
              </a:extLst>
            </p:cNvPr>
            <p:cNvCxnSpPr>
              <a:cxnSpLocks/>
              <a:stCxn id="77" idx="3"/>
              <a:endCxn id="79" idx="1"/>
            </p:cNvCxnSpPr>
            <p:nvPr/>
          </p:nvCxnSpPr>
          <p:spPr>
            <a:xfrm>
              <a:off x="3309580" y="5192625"/>
              <a:ext cx="4187694" cy="15116"/>
            </a:xfrm>
            <a:prstGeom prst="lin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AC247DE-1C44-DB4E-8519-1A5C0FBF391B}"/>
                </a:ext>
              </a:extLst>
            </p:cNvPr>
            <p:cNvSpPr txBox="1"/>
            <p:nvPr/>
          </p:nvSpPr>
          <p:spPr>
            <a:xfrm>
              <a:off x="4022570" y="5224156"/>
              <a:ext cx="2562866" cy="584775"/>
            </a:xfrm>
            <a:prstGeom prst="rect">
              <a:avLst/>
            </a:prstGeom>
            <a:noFill/>
          </p:spPr>
          <p:txBody>
            <a:bodyPr wrap="square" rtlCol="0">
              <a:spAutoFit/>
            </a:bodyPr>
            <a:lstStyle/>
            <a:p>
              <a:pPr algn="ctr"/>
              <a:r>
                <a:rPr lang="en-GB" sz="1600" dirty="0">
                  <a:latin typeface="Amazon Ember Light" panose="020B0403020204020204" pitchFamily="34" charset="0"/>
                  <a:ea typeface="Amazon Ember Light" panose="020B0403020204020204" pitchFamily="34" charset="0"/>
                  <a:cs typeface="Amazon Ember Light" panose="020B0403020204020204" pitchFamily="34" charset="0"/>
                </a:rPr>
                <a:t>Data mirroring and replication</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2" name="Rectangle 51">
              <a:extLst>
                <a:ext uri="{FF2B5EF4-FFF2-40B4-BE49-F238E27FC236}">
                  <a16:creationId xmlns:a16="http://schemas.microsoft.com/office/drawing/2014/main" id="{0CF1E5A4-6F65-924A-BA8A-2B3C37F75ABE}"/>
                </a:ext>
              </a:extLst>
            </p:cNvPr>
            <p:cNvSpPr/>
            <p:nvPr/>
          </p:nvSpPr>
          <p:spPr>
            <a:xfrm>
              <a:off x="6565395" y="1375260"/>
              <a:ext cx="2834800" cy="46514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61" name="Graphic 60">
              <a:extLst>
                <a:ext uri="{FF2B5EF4-FFF2-40B4-BE49-F238E27FC236}">
                  <a16:creationId xmlns:a16="http://schemas.microsoft.com/office/drawing/2014/main" id="{893CB1F9-57CF-724F-9086-3D1B55A1A7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77736" y="1392956"/>
              <a:ext cx="330200" cy="330200"/>
            </a:xfrm>
            <a:prstGeom prst="rect">
              <a:avLst/>
            </a:prstGeom>
          </p:spPr>
        </p:pic>
        <p:pic>
          <p:nvPicPr>
            <p:cNvPr id="62" name="Graphic 61">
              <a:extLst>
                <a:ext uri="{FF2B5EF4-FFF2-40B4-BE49-F238E27FC236}">
                  <a16:creationId xmlns:a16="http://schemas.microsoft.com/office/drawing/2014/main" id="{AD0C1B18-01F2-2543-BEE0-64DBE9527DE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97905" y="2666396"/>
              <a:ext cx="469900" cy="469900"/>
            </a:xfrm>
            <a:prstGeom prst="rect">
              <a:avLst/>
            </a:prstGeom>
          </p:spPr>
        </p:pic>
        <p:sp>
          <p:nvSpPr>
            <p:cNvPr id="63" name="TextBox 62">
              <a:extLst>
                <a:ext uri="{FF2B5EF4-FFF2-40B4-BE49-F238E27FC236}">
                  <a16:creationId xmlns:a16="http://schemas.microsoft.com/office/drawing/2014/main" id="{2D7B28C1-2512-BD41-943B-906E1B0DCD48}"/>
                </a:ext>
              </a:extLst>
            </p:cNvPr>
            <p:cNvSpPr txBox="1"/>
            <p:nvPr/>
          </p:nvSpPr>
          <p:spPr>
            <a:xfrm>
              <a:off x="7267288" y="3105114"/>
              <a:ext cx="1315698" cy="338554"/>
            </a:xfrm>
            <a:prstGeom prst="rect">
              <a:avLst/>
            </a:prstGeom>
            <a:noFill/>
          </p:spPr>
          <p:txBody>
            <a:bodyPr wrap="square" rtlCol="0">
              <a:spAutoFit/>
            </a:bodyPr>
            <a:lstStyle/>
            <a:p>
              <a:pPr algn="ctr"/>
              <a:r>
                <a:rPr lang="en-US" sz="1600" dirty="0"/>
                <a:t>Web servers</a:t>
              </a:r>
            </a:p>
          </p:txBody>
        </p:sp>
        <p:pic>
          <p:nvPicPr>
            <p:cNvPr id="75" name="Graphic 74">
              <a:extLst>
                <a:ext uri="{FF2B5EF4-FFF2-40B4-BE49-F238E27FC236}">
                  <a16:creationId xmlns:a16="http://schemas.microsoft.com/office/drawing/2014/main" id="{43D50878-8B04-664C-9470-118088F4FA8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17731" y="2668232"/>
              <a:ext cx="469900" cy="469900"/>
            </a:xfrm>
            <a:prstGeom prst="rect">
              <a:avLst/>
            </a:prstGeom>
          </p:spPr>
        </p:pic>
        <p:pic>
          <p:nvPicPr>
            <p:cNvPr id="77" name="Graphic 76">
              <a:extLst>
                <a:ext uri="{FF2B5EF4-FFF2-40B4-BE49-F238E27FC236}">
                  <a16:creationId xmlns:a16="http://schemas.microsoft.com/office/drawing/2014/main" id="{4148DAEC-A87C-974C-9688-D81E40C4109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69500" y="4872585"/>
              <a:ext cx="640080" cy="640080"/>
            </a:xfrm>
            <a:prstGeom prst="rect">
              <a:avLst/>
            </a:prstGeom>
          </p:spPr>
        </p:pic>
        <p:sp>
          <p:nvSpPr>
            <p:cNvPr id="5" name="Rectangle 4">
              <a:extLst>
                <a:ext uri="{FF2B5EF4-FFF2-40B4-BE49-F238E27FC236}">
                  <a16:creationId xmlns:a16="http://schemas.microsoft.com/office/drawing/2014/main" id="{430EDACB-4BD3-B24D-9BC7-BE67BD5EEB62}"/>
                </a:ext>
              </a:extLst>
            </p:cNvPr>
            <p:cNvSpPr/>
            <p:nvPr/>
          </p:nvSpPr>
          <p:spPr>
            <a:xfrm>
              <a:off x="2699828" y="4941775"/>
              <a:ext cx="344248"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0416F0D6-2EBD-7A48-8669-6728F4F4D521}"/>
                </a:ext>
              </a:extLst>
            </p:cNvPr>
            <p:cNvSpPr/>
            <p:nvPr/>
          </p:nvSpPr>
          <p:spPr>
            <a:xfrm>
              <a:off x="2749957" y="4944958"/>
              <a:ext cx="457816" cy="189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F77BCD5-EB0A-3748-8764-82CB8D3EADBD}"/>
                </a:ext>
              </a:extLst>
            </p:cNvPr>
            <p:cNvSpPr txBox="1"/>
            <p:nvPr/>
          </p:nvSpPr>
          <p:spPr>
            <a:xfrm>
              <a:off x="2286828" y="5565049"/>
              <a:ext cx="1340542"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Primary DB</a:t>
              </a:r>
            </a:p>
          </p:txBody>
        </p:sp>
        <p:grpSp>
          <p:nvGrpSpPr>
            <p:cNvPr id="13" name="Group 12">
              <a:extLst>
                <a:ext uri="{FF2B5EF4-FFF2-40B4-BE49-F238E27FC236}">
                  <a16:creationId xmlns:a16="http://schemas.microsoft.com/office/drawing/2014/main" id="{4EB3DF2C-13EE-174F-8CB7-F28B3386A039}"/>
                </a:ext>
              </a:extLst>
            </p:cNvPr>
            <p:cNvGrpSpPr/>
            <p:nvPr/>
          </p:nvGrpSpPr>
          <p:grpSpPr>
            <a:xfrm>
              <a:off x="7497274" y="4887701"/>
              <a:ext cx="648831" cy="640080"/>
              <a:chOff x="6882704" y="4631420"/>
              <a:chExt cx="907408" cy="907408"/>
            </a:xfrm>
          </p:grpSpPr>
          <p:pic>
            <p:nvPicPr>
              <p:cNvPr id="79" name="Graphic 78">
                <a:extLst>
                  <a:ext uri="{FF2B5EF4-FFF2-40B4-BE49-F238E27FC236}">
                    <a16:creationId xmlns:a16="http://schemas.microsoft.com/office/drawing/2014/main" id="{53879A7D-9D99-7847-9E18-38CB16DE8C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82704" y="4631420"/>
                <a:ext cx="907408" cy="907408"/>
              </a:xfrm>
              <a:prstGeom prst="rect">
                <a:avLst/>
              </a:prstGeom>
            </p:spPr>
          </p:pic>
          <p:sp>
            <p:nvSpPr>
              <p:cNvPr id="80" name="Rectangle 79">
                <a:extLst>
                  <a:ext uri="{FF2B5EF4-FFF2-40B4-BE49-F238E27FC236}">
                    <a16:creationId xmlns:a16="http://schemas.microsoft.com/office/drawing/2014/main" id="{EF7F3F6B-58F4-0349-843E-A82BF1A213C1}"/>
                  </a:ext>
                </a:extLst>
              </p:cNvPr>
              <p:cNvSpPr/>
              <p:nvPr/>
            </p:nvSpPr>
            <p:spPr>
              <a:xfrm>
                <a:off x="6976788" y="4714882"/>
                <a:ext cx="457816"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 name="Rectangle 80">
              <a:extLst>
                <a:ext uri="{FF2B5EF4-FFF2-40B4-BE49-F238E27FC236}">
                  <a16:creationId xmlns:a16="http://schemas.microsoft.com/office/drawing/2014/main" id="{D9E6DC9C-50DD-BE4F-B8C8-B8294FBBD97B}"/>
                </a:ext>
              </a:extLst>
            </p:cNvPr>
            <p:cNvSpPr/>
            <p:nvPr/>
          </p:nvSpPr>
          <p:spPr>
            <a:xfrm>
              <a:off x="7614087" y="4934712"/>
              <a:ext cx="457816" cy="193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424DD6F-ADE3-BA42-9587-28A97C4BEAE7}"/>
                </a:ext>
              </a:extLst>
            </p:cNvPr>
            <p:cNvSpPr txBox="1"/>
            <p:nvPr/>
          </p:nvSpPr>
          <p:spPr>
            <a:xfrm>
              <a:off x="7127213" y="5504812"/>
              <a:ext cx="1568661"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Secondary DB</a:t>
              </a:r>
            </a:p>
          </p:txBody>
        </p:sp>
        <p:pic>
          <p:nvPicPr>
            <p:cNvPr id="90" name="Graphic 89">
              <a:extLst>
                <a:ext uri="{FF2B5EF4-FFF2-40B4-BE49-F238E27FC236}">
                  <a16:creationId xmlns:a16="http://schemas.microsoft.com/office/drawing/2014/main" id="{06748716-C7FA-C849-8C3F-F33DCDF1D49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0634" y="3262606"/>
              <a:ext cx="1421097" cy="1421097"/>
            </a:xfrm>
            <a:prstGeom prst="rect">
              <a:avLst/>
            </a:prstGeom>
          </p:spPr>
        </p:pic>
        <p:sp>
          <p:nvSpPr>
            <p:cNvPr id="91" name="TextBox 90">
              <a:extLst>
                <a:ext uri="{FF2B5EF4-FFF2-40B4-BE49-F238E27FC236}">
                  <a16:creationId xmlns:a16="http://schemas.microsoft.com/office/drawing/2014/main" id="{32E83715-D2C6-BA4E-841A-B445BA1C81CD}"/>
                </a:ext>
              </a:extLst>
            </p:cNvPr>
            <p:cNvSpPr txBox="1"/>
            <p:nvPr/>
          </p:nvSpPr>
          <p:spPr>
            <a:xfrm>
              <a:off x="2144788" y="3979186"/>
              <a:ext cx="707181" cy="584775"/>
            </a:xfrm>
            <a:prstGeom prst="rect">
              <a:avLst/>
            </a:prstGeom>
            <a:noFill/>
          </p:spPr>
          <p:txBody>
            <a:bodyPr wrap="none"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App </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93" name="TextBox 92">
              <a:extLst>
                <a:ext uri="{FF2B5EF4-FFF2-40B4-BE49-F238E27FC236}">
                  <a16:creationId xmlns:a16="http://schemas.microsoft.com/office/drawing/2014/main" id="{B49AAE84-C682-D94E-87B8-EC08E8F55CC9}"/>
                </a:ext>
              </a:extLst>
            </p:cNvPr>
            <p:cNvSpPr txBox="1"/>
            <p:nvPr/>
          </p:nvSpPr>
          <p:spPr>
            <a:xfrm>
              <a:off x="3075848" y="3993209"/>
              <a:ext cx="750615" cy="584775"/>
            </a:xfrm>
            <a:prstGeom prst="rect">
              <a:avLst/>
            </a:prstGeom>
            <a:noFill/>
          </p:spPr>
          <p:txBody>
            <a:bodyPr wrap="square"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App </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19" name="Oval 18">
              <a:extLst>
                <a:ext uri="{FF2B5EF4-FFF2-40B4-BE49-F238E27FC236}">
                  <a16:creationId xmlns:a16="http://schemas.microsoft.com/office/drawing/2014/main" id="{EE89CAFA-DEB9-7349-8278-6362FC1CB80A}"/>
                </a:ext>
              </a:extLst>
            </p:cNvPr>
            <p:cNvSpPr/>
            <p:nvPr/>
          </p:nvSpPr>
          <p:spPr>
            <a:xfrm>
              <a:off x="2292786" y="2484244"/>
              <a:ext cx="1426378" cy="142109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B0AC3343-453D-E844-A02B-EEBB1211EF2F}"/>
                </a:ext>
              </a:extLst>
            </p:cNvPr>
            <p:cNvCxnSpPr>
              <a:stCxn id="19" idx="1"/>
              <a:endCxn id="19" idx="5"/>
            </p:cNvCxnSpPr>
            <p:nvPr/>
          </p:nvCxnSpPr>
          <p:spPr>
            <a:xfrm>
              <a:off x="2501674" y="2692359"/>
              <a:ext cx="1008602" cy="100486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1AB1D310-5BEA-1347-A784-2BCED946452D}"/>
                </a:ext>
              </a:extLst>
            </p:cNvPr>
            <p:cNvSpPr/>
            <p:nvPr/>
          </p:nvSpPr>
          <p:spPr>
            <a:xfrm>
              <a:off x="6937698" y="2350424"/>
              <a:ext cx="1868473" cy="101977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endParaRPr>
            </a:p>
          </p:txBody>
        </p:sp>
        <p:pic>
          <p:nvPicPr>
            <p:cNvPr id="96" name="Graphic 95">
              <a:extLst>
                <a:ext uri="{FF2B5EF4-FFF2-40B4-BE49-F238E27FC236}">
                  <a16:creationId xmlns:a16="http://schemas.microsoft.com/office/drawing/2014/main" id="{47DDA3C9-230A-3147-8449-4340E5422A9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87531" y="2208851"/>
              <a:ext cx="330200" cy="330200"/>
            </a:xfrm>
            <a:prstGeom prst="rect">
              <a:avLst/>
            </a:prstGeom>
          </p:spPr>
        </p:pic>
        <p:sp>
          <p:nvSpPr>
            <p:cNvPr id="97" name="TextBox 96">
              <a:extLst>
                <a:ext uri="{FF2B5EF4-FFF2-40B4-BE49-F238E27FC236}">
                  <a16:creationId xmlns:a16="http://schemas.microsoft.com/office/drawing/2014/main" id="{D1747997-5070-894E-B5FB-988223DF845F}"/>
                </a:ext>
              </a:extLst>
            </p:cNvPr>
            <p:cNvSpPr txBox="1"/>
            <p:nvPr/>
          </p:nvSpPr>
          <p:spPr>
            <a:xfrm>
              <a:off x="8032263" y="2038784"/>
              <a:ext cx="2132522" cy="584775"/>
            </a:xfrm>
            <a:prstGeom prst="rect">
              <a:avLst/>
            </a:prstGeom>
            <a:noFill/>
          </p:spPr>
          <p:txBody>
            <a:bodyPr wrap="square" rtlCol="0">
              <a:spAutoFit/>
            </a:bodyPr>
            <a:lstStyle/>
            <a:p>
              <a:r>
                <a:rPr lang="en-US" sz="1600" dirty="0"/>
                <a:t>Auto Scaling </a:t>
              </a:r>
            </a:p>
            <a:p>
              <a:r>
                <a:rPr lang="en-US" sz="1600" dirty="0"/>
                <a:t>group</a:t>
              </a:r>
            </a:p>
          </p:txBody>
        </p:sp>
        <p:sp>
          <p:nvSpPr>
            <p:cNvPr id="98" name="TextBox 97">
              <a:extLst>
                <a:ext uri="{FF2B5EF4-FFF2-40B4-BE49-F238E27FC236}">
                  <a16:creationId xmlns:a16="http://schemas.microsoft.com/office/drawing/2014/main" id="{B3D1AB2D-1542-F64A-8FBD-0232F4211B1F}"/>
                </a:ext>
              </a:extLst>
            </p:cNvPr>
            <p:cNvSpPr txBox="1"/>
            <p:nvPr/>
          </p:nvSpPr>
          <p:spPr>
            <a:xfrm>
              <a:off x="6738056" y="3562787"/>
              <a:ext cx="1169728" cy="523220"/>
            </a:xfrm>
            <a:prstGeom prst="rect">
              <a:avLst/>
            </a:prstGeom>
            <a:noFill/>
          </p:spPr>
          <p:txBody>
            <a:bodyPr wrap="square" rtlCol="0">
              <a:spAutoFit/>
            </a:bodyPr>
            <a:lstStyle/>
            <a:p>
              <a:pPr algn="ctr"/>
              <a:r>
                <a:rPr lang="en-GB"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a:t>
              </a:r>
            </a:p>
            <a:p>
              <a:pPr algn="ctr"/>
              <a:r>
                <a:rPr lang="en-GB"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server</a:t>
              </a:r>
              <a:endPar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9" name="Graphic 98">
              <a:extLst>
                <a:ext uri="{FF2B5EF4-FFF2-40B4-BE49-F238E27FC236}">
                  <a16:creationId xmlns:a16="http://schemas.microsoft.com/office/drawing/2014/main" id="{42BFA4BA-A1F2-A24B-ACEF-F3F6F95185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07815" y="3578518"/>
              <a:ext cx="469900" cy="469900"/>
            </a:xfrm>
            <a:prstGeom prst="rect">
              <a:avLst/>
            </a:prstGeom>
          </p:spPr>
        </p:pic>
        <p:sp>
          <p:nvSpPr>
            <p:cNvPr id="100" name="TextBox 99">
              <a:extLst>
                <a:ext uri="{FF2B5EF4-FFF2-40B4-BE49-F238E27FC236}">
                  <a16:creationId xmlns:a16="http://schemas.microsoft.com/office/drawing/2014/main" id="{06EB2CCF-C701-B34D-AB5F-19965D3F8062}"/>
                </a:ext>
              </a:extLst>
            </p:cNvPr>
            <p:cNvSpPr txBox="1"/>
            <p:nvPr/>
          </p:nvSpPr>
          <p:spPr>
            <a:xfrm>
              <a:off x="7285283" y="3998654"/>
              <a:ext cx="1226614" cy="338554"/>
            </a:xfrm>
            <a:prstGeom prst="rect">
              <a:avLst/>
            </a:prstGeom>
            <a:noFill/>
          </p:spPr>
          <p:txBody>
            <a:bodyPr wrap="square" rtlCol="0">
              <a:spAutoFit/>
            </a:bodyPr>
            <a:lstStyle/>
            <a:p>
              <a:pPr algn="ctr"/>
              <a:r>
                <a:rPr lang="en-US" sz="1600" dirty="0"/>
                <a:t>App servers</a:t>
              </a:r>
            </a:p>
          </p:txBody>
        </p:sp>
        <p:pic>
          <p:nvPicPr>
            <p:cNvPr id="101" name="Graphic 100">
              <a:extLst>
                <a:ext uri="{FF2B5EF4-FFF2-40B4-BE49-F238E27FC236}">
                  <a16:creationId xmlns:a16="http://schemas.microsoft.com/office/drawing/2014/main" id="{F85B4E5C-9C0B-3F43-B59A-1A6ED28243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17731" y="3578518"/>
              <a:ext cx="469900" cy="469900"/>
            </a:xfrm>
            <a:prstGeom prst="rect">
              <a:avLst/>
            </a:prstGeom>
          </p:spPr>
        </p:pic>
        <p:sp>
          <p:nvSpPr>
            <p:cNvPr id="103" name="Rectangle 102">
              <a:extLst>
                <a:ext uri="{FF2B5EF4-FFF2-40B4-BE49-F238E27FC236}">
                  <a16:creationId xmlns:a16="http://schemas.microsoft.com/office/drawing/2014/main" id="{0E542EAF-12A4-7748-9F23-9AEA69A79527}"/>
                </a:ext>
              </a:extLst>
            </p:cNvPr>
            <p:cNvSpPr/>
            <p:nvPr/>
          </p:nvSpPr>
          <p:spPr>
            <a:xfrm>
              <a:off x="6937698" y="3482172"/>
              <a:ext cx="1868473" cy="110427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endParaRPr>
            </a:p>
          </p:txBody>
        </p:sp>
        <p:pic>
          <p:nvPicPr>
            <p:cNvPr id="104" name="Graphic 103">
              <a:extLst>
                <a:ext uri="{FF2B5EF4-FFF2-40B4-BE49-F238E27FC236}">
                  <a16:creationId xmlns:a16="http://schemas.microsoft.com/office/drawing/2014/main" id="{BE325354-0A80-C047-8E29-5B19F1E0266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74675" y="4429449"/>
              <a:ext cx="330200" cy="330200"/>
            </a:xfrm>
            <a:prstGeom prst="rect">
              <a:avLst/>
            </a:prstGeom>
          </p:spPr>
        </p:pic>
        <p:sp>
          <p:nvSpPr>
            <p:cNvPr id="105" name="TextBox 104">
              <a:extLst>
                <a:ext uri="{FF2B5EF4-FFF2-40B4-BE49-F238E27FC236}">
                  <a16:creationId xmlns:a16="http://schemas.microsoft.com/office/drawing/2014/main" id="{5314C0CA-F01E-444B-A4DB-D4549F5D47C9}"/>
                </a:ext>
              </a:extLst>
            </p:cNvPr>
            <p:cNvSpPr txBox="1"/>
            <p:nvPr/>
          </p:nvSpPr>
          <p:spPr>
            <a:xfrm>
              <a:off x="8032263" y="4260042"/>
              <a:ext cx="1660562" cy="584775"/>
            </a:xfrm>
            <a:prstGeom prst="rect">
              <a:avLst/>
            </a:prstGeom>
            <a:noFill/>
          </p:spPr>
          <p:txBody>
            <a:bodyPr wrap="square" rtlCol="0">
              <a:spAutoFit/>
            </a:bodyPr>
            <a:lstStyle/>
            <a:p>
              <a:r>
                <a:rPr lang="en-US" sz="1600" dirty="0"/>
                <a:t>Auto Scaling group</a:t>
              </a:r>
            </a:p>
          </p:txBody>
        </p:sp>
        <p:sp>
          <p:nvSpPr>
            <p:cNvPr id="108" name="TextBox 107">
              <a:extLst>
                <a:ext uri="{FF2B5EF4-FFF2-40B4-BE49-F238E27FC236}">
                  <a16:creationId xmlns:a16="http://schemas.microsoft.com/office/drawing/2014/main" id="{32085C3E-B3D2-114E-BDA2-0DF53B5E48F6}"/>
                </a:ext>
              </a:extLst>
            </p:cNvPr>
            <p:cNvSpPr txBox="1"/>
            <p:nvPr/>
          </p:nvSpPr>
          <p:spPr>
            <a:xfrm>
              <a:off x="2110579" y="2572787"/>
              <a:ext cx="707181" cy="584775"/>
            </a:xfrm>
            <a:prstGeom prst="rect">
              <a:avLst/>
            </a:prstGeom>
            <a:noFill/>
          </p:spPr>
          <p:txBody>
            <a:bodyPr wrap="none"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Web </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111" name="TextBox 110">
              <a:extLst>
                <a:ext uri="{FF2B5EF4-FFF2-40B4-BE49-F238E27FC236}">
                  <a16:creationId xmlns:a16="http://schemas.microsoft.com/office/drawing/2014/main" id="{1EFB1EAE-9B24-0C42-841F-3A1369A50939}"/>
                </a:ext>
              </a:extLst>
            </p:cNvPr>
            <p:cNvSpPr txBox="1"/>
            <p:nvPr/>
          </p:nvSpPr>
          <p:spPr>
            <a:xfrm>
              <a:off x="3087915" y="2560627"/>
              <a:ext cx="707181" cy="584775"/>
            </a:xfrm>
            <a:prstGeom prst="rect">
              <a:avLst/>
            </a:prstGeom>
            <a:noFill/>
          </p:spPr>
          <p:txBody>
            <a:bodyPr wrap="none"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Web </a:t>
              </a:r>
            </a:p>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cxnSp>
          <p:nvCxnSpPr>
            <p:cNvPr id="112" name="Straight Arrow Connector 111">
              <a:extLst>
                <a:ext uri="{FF2B5EF4-FFF2-40B4-BE49-F238E27FC236}">
                  <a16:creationId xmlns:a16="http://schemas.microsoft.com/office/drawing/2014/main" id="{587BFBF5-340D-404A-AB69-46A99F1633D1}"/>
                </a:ext>
              </a:extLst>
            </p:cNvPr>
            <p:cNvCxnSpPr>
              <a:cxnSpLocks/>
            </p:cNvCxnSpPr>
            <p:nvPr/>
          </p:nvCxnSpPr>
          <p:spPr>
            <a:xfrm>
              <a:off x="5563518" y="2909824"/>
              <a:ext cx="1294717" cy="0"/>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7569DB6A-AD29-FF4E-A3D0-7DA060D57C9B}"/>
                </a:ext>
              </a:extLst>
            </p:cNvPr>
            <p:cNvCxnSpPr/>
            <p:nvPr/>
          </p:nvCxnSpPr>
          <p:spPr>
            <a:xfrm flipH="1">
              <a:off x="5184260" y="2034028"/>
              <a:ext cx="3403" cy="559944"/>
            </a:xfrm>
            <a:prstGeom prst="straightConnector1">
              <a:avLst/>
            </a:prstGeom>
            <a:ln w="28575">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5" name="TextBox 38">
              <a:extLst>
                <a:ext uri="{FF2B5EF4-FFF2-40B4-BE49-F238E27FC236}">
                  <a16:creationId xmlns:a16="http://schemas.microsoft.com/office/drawing/2014/main" id="{18E339E0-7101-6C48-BECD-5D290BE8ACA8}"/>
                </a:ext>
              </a:extLst>
            </p:cNvPr>
            <p:cNvSpPr txBox="1">
              <a:spLocks noChangeArrowheads="1"/>
            </p:cNvSpPr>
            <p:nvPr/>
          </p:nvSpPr>
          <p:spPr bwMode="auto">
            <a:xfrm>
              <a:off x="4001546" y="3232733"/>
              <a:ext cx="2377189" cy="584775"/>
            </a:xfrm>
            <a:prstGeom prst="rect">
              <a:avLst/>
            </a:prstGeom>
            <a:noFill/>
            <a:ln w="9525">
              <a:noFill/>
              <a:miter lim="800000"/>
              <a:headEnd/>
              <a:tailEnd/>
            </a:ln>
          </p:spPr>
          <p:txBody>
            <a:bodyPr wrap="square">
              <a:spAutoFit/>
            </a:bodyPr>
            <a:lstStyle/>
            <a:p>
              <a:pPr algn="ctr"/>
              <a:r>
                <a:rPr lang="en-US" sz="1600" dirty="0">
                  <a:ea typeface="Amazon Ember" panose="020B0603020204020204" pitchFamily="34" charset="0"/>
                  <a:cs typeface="Amazon Ember" panose="020B0603020204020204" pitchFamily="34" charset="0"/>
                </a:rPr>
                <a:t>Route 53</a:t>
              </a:r>
            </a:p>
            <a:p>
              <a:pPr algn="ctr"/>
              <a:r>
                <a:rPr lang="en-US" sz="1600" dirty="0">
                  <a:ea typeface="Amazon Ember" panose="020B0603020204020204" pitchFamily="34" charset="0"/>
                  <a:cs typeface="Amazon Ember" panose="020B0603020204020204" pitchFamily="34" charset="0"/>
                </a:rPr>
                <a:t>hosted zone</a:t>
              </a:r>
            </a:p>
          </p:txBody>
        </p:sp>
        <p:pic>
          <p:nvPicPr>
            <p:cNvPr id="116" name="Graphic 115">
              <a:extLst>
                <a:ext uri="{FF2B5EF4-FFF2-40B4-BE49-F238E27FC236}">
                  <a16:creationId xmlns:a16="http://schemas.microsoft.com/office/drawing/2014/main" id="{F694E4BF-CE91-5247-AB4C-6965897E1D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883573" y="2616975"/>
              <a:ext cx="601373" cy="601373"/>
            </a:xfrm>
            <a:prstGeom prst="rect">
              <a:avLst/>
            </a:prstGeom>
          </p:spPr>
        </p:pic>
        <p:sp>
          <p:nvSpPr>
            <p:cNvPr id="117" name="TextBox 10">
              <a:extLst>
                <a:ext uri="{FF2B5EF4-FFF2-40B4-BE49-F238E27FC236}">
                  <a16:creationId xmlns:a16="http://schemas.microsoft.com/office/drawing/2014/main" id="{C7A62365-7FC1-4C4A-B6C7-26ADA64F08E0}"/>
                </a:ext>
              </a:extLst>
            </p:cNvPr>
            <p:cNvSpPr txBox="1"/>
            <p:nvPr/>
          </p:nvSpPr>
          <p:spPr>
            <a:xfrm>
              <a:off x="4460678" y="1447716"/>
              <a:ext cx="1550277"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600" dirty="0">
                  <a:ea typeface="Amazon Ember" panose="020B0603020204020204" pitchFamily="34" charset="0"/>
                  <a:cs typeface="Amazon Ember" panose="020B0603020204020204" pitchFamily="34" charset="0"/>
                </a:rPr>
                <a:t>User or system access</a:t>
              </a:r>
              <a:endParaRPr lang="en-US" sz="1600" dirty="0">
                <a:ea typeface="Amazon Ember" panose="020B0603020204020204" pitchFamily="34" charset="0"/>
                <a:cs typeface="Amazon Ember" panose="020B0603020204020204" pitchFamily="34" charset="0"/>
              </a:endParaRPr>
            </a:p>
          </p:txBody>
        </p:sp>
        <p:sp>
          <p:nvSpPr>
            <p:cNvPr id="118" name="TextBox 117">
              <a:extLst>
                <a:ext uri="{FF2B5EF4-FFF2-40B4-BE49-F238E27FC236}">
                  <a16:creationId xmlns:a16="http://schemas.microsoft.com/office/drawing/2014/main" id="{A8665968-9B73-474C-B4F3-258C7D6734F3}"/>
                </a:ext>
              </a:extLst>
            </p:cNvPr>
            <p:cNvSpPr txBox="1"/>
            <p:nvPr/>
          </p:nvSpPr>
          <p:spPr>
            <a:xfrm>
              <a:off x="5463837" y="2573586"/>
              <a:ext cx="1006203" cy="338554"/>
            </a:xfrm>
            <a:prstGeom prst="rect">
              <a:avLst/>
            </a:prstGeom>
            <a:noFill/>
          </p:spPr>
          <p:txBody>
            <a:bodyPr wrap="square" rtlCol="0">
              <a:spAutoFit/>
            </a:bodyPr>
            <a:lstStyle/>
            <a:p>
              <a:pPr algn="ctr"/>
              <a:r>
                <a:rPr lang="en-GB" sz="1600" dirty="0">
                  <a:latin typeface="Amazon Ember Light" panose="020B0403020204020204" pitchFamily="34" charset="0"/>
                  <a:ea typeface="Amazon Ember Light" panose="020B0403020204020204" pitchFamily="34" charset="0"/>
                  <a:cs typeface="Amazon Ember Light" panose="020B0403020204020204" pitchFamily="34" charset="0"/>
                </a:rPr>
                <a:t>Active</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4" name="Rectangle 53">
              <a:extLst>
                <a:ext uri="{FF2B5EF4-FFF2-40B4-BE49-F238E27FC236}">
                  <a16:creationId xmlns:a16="http://schemas.microsoft.com/office/drawing/2014/main" id="{09A9A2F2-7DA4-114E-941A-F2BE770ACD6F}"/>
                </a:ext>
              </a:extLst>
            </p:cNvPr>
            <p:cNvSpPr/>
            <p:nvPr/>
          </p:nvSpPr>
          <p:spPr>
            <a:xfrm>
              <a:off x="1509287" y="1375260"/>
              <a:ext cx="2562866" cy="465148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rgbClr val="5A6B86"/>
                </a:solidFill>
              </a:endParaRPr>
            </a:p>
          </p:txBody>
        </p:sp>
        <p:sp>
          <p:nvSpPr>
            <p:cNvPr id="55" name="TextBox 54">
              <a:extLst>
                <a:ext uri="{FF2B5EF4-FFF2-40B4-BE49-F238E27FC236}">
                  <a16:creationId xmlns:a16="http://schemas.microsoft.com/office/drawing/2014/main" id="{A67465B0-6A4F-0243-9CAB-679F316EC42F}"/>
                </a:ext>
              </a:extLst>
            </p:cNvPr>
            <p:cNvSpPr txBox="1"/>
            <p:nvPr/>
          </p:nvSpPr>
          <p:spPr>
            <a:xfrm>
              <a:off x="1482783" y="1416474"/>
              <a:ext cx="2690160"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On-premises </a:t>
              </a:r>
              <a:r>
                <a:rPr lang="en-US" sz="1600" i="1" dirty="0">
                  <a:latin typeface="Amazon Ember Light" panose="020B0403020204020204" pitchFamily="34" charset="0"/>
                  <a:ea typeface="Amazon Ember Light" panose="020B0403020204020204" pitchFamily="34" charset="0"/>
                  <a:cs typeface="Amazon Ember Light" panose="020B0403020204020204" pitchFamily="34" charset="0"/>
                </a:rPr>
                <a:t>or</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 AWS Cloud </a:t>
              </a:r>
            </a:p>
          </p:txBody>
        </p:sp>
      </p:grpSp>
      <p:sp>
        <p:nvSpPr>
          <p:cNvPr id="53" name="Rectangle 52"/>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11094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497958" y="1322191"/>
            <a:ext cx="6591300" cy="4648200"/>
          </a:xfrm>
          <a:prstGeom prst="rect">
            <a:avLst/>
          </a:prstGeom>
        </p:spPr>
      </p:pic>
      <p:sp>
        <p:nvSpPr>
          <p:cNvPr id="3" name="Content Placeholder 2"/>
          <p:cNvSpPr>
            <a:spLocks noGrp="1"/>
          </p:cNvSpPr>
          <p:nvPr>
            <p:ph idx="1"/>
          </p:nvPr>
        </p:nvSpPr>
        <p:spPr>
          <a:xfrm>
            <a:off x="349322" y="1470622"/>
            <a:ext cx="5876818" cy="4351338"/>
          </a:xfrm>
        </p:spPr>
        <p:txBody>
          <a:bodyPr>
            <a:normAutofit/>
          </a:bodyPr>
          <a:lstStyle/>
          <a:p>
            <a:r>
              <a:rPr lang="en-US" sz="2200" dirty="0"/>
              <a:t>A DR plan is built around two key concepts, the RTO and RPO. </a:t>
            </a:r>
          </a:p>
          <a:p>
            <a:r>
              <a:rPr lang="en-US" sz="2200" dirty="0"/>
              <a:t>The RTO (Recovery Time Objective) states the maximum time limit that is acceptable for a certain process to be back and running. Here, a priority list will have to be set to determine in what order the processes need to be restored. </a:t>
            </a:r>
          </a:p>
          <a:p>
            <a:r>
              <a:rPr lang="en-US" sz="2200" dirty="0"/>
              <a:t>The RPO (Recovery Point Objective), it will report the maximum data loss the business can suffer, in minutes/hours, without having its services disrupted.</a:t>
            </a:r>
          </a:p>
        </p:txBody>
      </p:sp>
      <p:sp>
        <p:nvSpPr>
          <p:cNvPr id="5" name="Title 1"/>
          <p:cNvSpPr>
            <a:spLocks noGrp="1"/>
          </p:cNvSpPr>
          <p:nvPr>
            <p:ph type="title"/>
          </p:nvPr>
        </p:nvSpPr>
        <p:spPr>
          <a:xfrm>
            <a:off x="145472" y="0"/>
            <a:ext cx="12046527" cy="966355"/>
          </a:xfrm>
          <a:solidFill>
            <a:schemeClr val="accent1">
              <a:lumMod val="20000"/>
              <a:lumOff val="80000"/>
            </a:schemeClr>
          </a:solidFill>
        </p:spPr>
        <p:txBody>
          <a:bodyPr>
            <a:noAutofit/>
          </a:bodyPr>
          <a:lstStyle/>
          <a:p>
            <a:r>
              <a:rPr lang="en-US" b="1" dirty="0">
                <a:solidFill>
                  <a:schemeClr val="accent6">
                    <a:lumMod val="50000"/>
                  </a:schemeClr>
                </a:solidFill>
              </a:rPr>
              <a:t>Disaster Recovery Plan: </a:t>
            </a:r>
            <a:r>
              <a:rPr lang="en-US" b="1" dirty="0">
                <a:solidFill>
                  <a:schemeClr val="accent4">
                    <a:lumMod val="75000"/>
                  </a:schemeClr>
                </a:solidFill>
              </a:rPr>
              <a:t>RPO and RTO</a:t>
            </a:r>
            <a:endParaRPr lang="en-US" dirty="0">
              <a:solidFill>
                <a:schemeClr val="accent4">
                  <a:lumMod val="75000"/>
                </a:schemeClr>
              </a:solidFill>
            </a:endParaRPr>
          </a:p>
        </p:txBody>
      </p:sp>
      <p:sp>
        <p:nvSpPr>
          <p:cNvPr id="8" name="Rectangle 7"/>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559812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1671-8C07-ED40-9D25-B7C96C678E50}"/>
              </a:ext>
            </a:extLst>
          </p:cNvPr>
          <p:cNvSpPr>
            <a:spLocks noGrp="1"/>
          </p:cNvSpPr>
          <p:nvPr>
            <p:ph type="title"/>
          </p:nvPr>
        </p:nvSpPr>
        <p:spPr>
          <a:xfrm>
            <a:off x="162790" y="1"/>
            <a:ext cx="12029209" cy="893618"/>
          </a:xfrm>
          <a:solidFill>
            <a:schemeClr val="accent1">
              <a:lumMod val="20000"/>
              <a:lumOff val="80000"/>
            </a:schemeClr>
          </a:solidFill>
        </p:spPr>
        <p:txBody>
          <a:bodyPr>
            <a:noAutofit/>
          </a:bodyPr>
          <a:lstStyle/>
          <a:p>
            <a:r>
              <a:rPr lang="en-US" b="1" dirty="0">
                <a:solidFill>
                  <a:schemeClr val="accent6">
                    <a:lumMod val="50000"/>
                  </a:schemeClr>
                </a:solidFill>
              </a:rPr>
              <a:t>Warm standby pattern: Checklist</a:t>
            </a:r>
          </a:p>
        </p:txBody>
      </p:sp>
      <p:sp>
        <p:nvSpPr>
          <p:cNvPr id="53" name="Rectangle 52"/>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Content Placeholder 2"/>
          <p:cNvSpPr>
            <a:spLocks noGrp="1"/>
          </p:cNvSpPr>
          <p:nvPr>
            <p:ph idx="1"/>
          </p:nvPr>
        </p:nvSpPr>
        <p:spPr>
          <a:xfrm>
            <a:off x="419100" y="1528175"/>
            <a:ext cx="5504688" cy="4648788"/>
          </a:xfrm>
        </p:spPr>
        <p:txBody>
          <a:bodyPr/>
          <a:lstStyle/>
          <a:p>
            <a:pPr marL="0" indent="0">
              <a:buNone/>
            </a:pPr>
            <a:r>
              <a:rPr lang="en-US" dirty="0">
                <a:solidFill>
                  <a:schemeClr val="accent5"/>
                </a:solidFill>
                <a:latin typeface="Amazon Ember" panose="02000000000000000000" pitchFamily="2" charset="0"/>
                <a:ea typeface="Amazon Ember" panose="02000000000000000000" pitchFamily="2" charset="0"/>
              </a:rPr>
              <a:t>Preparation</a:t>
            </a:r>
          </a:p>
          <a:p>
            <a:pPr lvl="1"/>
            <a:r>
              <a:rPr lang="en-US" dirty="0"/>
              <a:t>Similar to pilot light</a:t>
            </a:r>
          </a:p>
          <a:p>
            <a:pPr lvl="1"/>
            <a:r>
              <a:rPr lang="en-US" dirty="0"/>
              <a:t>All necessary components running 24/7, but not scaled for production traffic</a:t>
            </a:r>
          </a:p>
          <a:p>
            <a:pPr lvl="1"/>
            <a:r>
              <a:rPr lang="en-US" dirty="0"/>
              <a:t>Best practice: Continuous testing</a:t>
            </a:r>
          </a:p>
          <a:p>
            <a:pPr lvl="2"/>
            <a:r>
              <a:rPr lang="en-US" dirty="0"/>
              <a:t>Trickle a statistical subset of production traffic to the DR site</a:t>
            </a:r>
          </a:p>
          <a:p>
            <a:endParaRPr lang="en-US" dirty="0"/>
          </a:p>
        </p:txBody>
      </p:sp>
      <p:sp>
        <p:nvSpPr>
          <p:cNvPr id="57" name="Content Placeholder 5">
            <a:extLst>
              <a:ext uri="{FF2B5EF4-FFF2-40B4-BE49-F238E27FC236}">
                <a16:creationId xmlns:a16="http://schemas.microsoft.com/office/drawing/2014/main" id="{98C7B6ED-CFB4-C841-83C6-748311B3BB1C}"/>
              </a:ext>
            </a:extLst>
          </p:cNvPr>
          <p:cNvSpPr txBox="1">
            <a:spLocks/>
          </p:cNvSpPr>
          <p:nvPr/>
        </p:nvSpPr>
        <p:spPr>
          <a:xfrm>
            <a:off x="6246312" y="1524228"/>
            <a:ext cx="5504688"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chemeClr val="accent5"/>
                </a:solidFill>
                <a:latin typeface="Amazon Ember" panose="02000000000000000000" pitchFamily="2" charset="0"/>
                <a:ea typeface="Amazon Ember" panose="02000000000000000000" pitchFamily="2" charset="0"/>
              </a:rPr>
              <a:t>In case of disaster</a:t>
            </a:r>
          </a:p>
          <a:p>
            <a:pPr lvl="1"/>
            <a:r>
              <a:rPr lang="en-US"/>
              <a:t>Immediately fail over most critical production load</a:t>
            </a:r>
          </a:p>
          <a:p>
            <a:pPr lvl="2"/>
            <a:r>
              <a:rPr lang="en-US"/>
              <a:t>Adjust DNS records to point to AWS</a:t>
            </a:r>
          </a:p>
          <a:p>
            <a:pPr lvl="1"/>
            <a:r>
              <a:rPr lang="en-US"/>
              <a:t>(Automatically) Scale the system further to handle all production load</a:t>
            </a:r>
          </a:p>
          <a:p>
            <a:endParaRPr lang="en-US"/>
          </a:p>
          <a:p>
            <a:endParaRPr lang="en-US" dirty="0"/>
          </a:p>
        </p:txBody>
      </p:sp>
    </p:spTree>
    <p:custDataLst>
      <p:tags r:id="rId1"/>
    </p:custDataLst>
    <p:extLst>
      <p:ext uri="{BB962C8B-B14F-4D97-AF65-F5344CB8AC3E}">
        <p14:creationId xmlns:p14="http://schemas.microsoft.com/office/powerpoint/2010/main" val="424887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fade">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fade">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fade">
                                      <p:cBhvr>
                                        <p:cTn id="22" dur="500"/>
                                        <p:tgtEl>
                                          <p:spTgt spid="56">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6">
                                            <p:txEl>
                                              <p:pRg st="4" end="4"/>
                                            </p:txEl>
                                          </p:spTgt>
                                        </p:tgtEl>
                                        <p:attrNameLst>
                                          <p:attrName>style.visibility</p:attrName>
                                        </p:attrNameLst>
                                      </p:cBhvr>
                                      <p:to>
                                        <p:strVal val="visible"/>
                                      </p:to>
                                    </p:set>
                                    <p:animEffect transition="in" filter="fade">
                                      <p:cBhvr>
                                        <p:cTn id="25"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1671-8C07-ED40-9D25-B7C96C678E50}"/>
              </a:ext>
            </a:extLst>
          </p:cNvPr>
          <p:cNvSpPr>
            <a:spLocks noGrp="1"/>
          </p:cNvSpPr>
          <p:nvPr>
            <p:ph type="title"/>
          </p:nvPr>
        </p:nvSpPr>
        <p:spPr>
          <a:xfrm>
            <a:off x="131618" y="1"/>
            <a:ext cx="12060382" cy="914400"/>
          </a:xfrm>
          <a:solidFill>
            <a:schemeClr val="accent1">
              <a:lumMod val="20000"/>
              <a:lumOff val="80000"/>
            </a:schemeClr>
          </a:solidFill>
        </p:spPr>
        <p:txBody>
          <a:bodyPr/>
          <a:lstStyle/>
          <a:p>
            <a:r>
              <a:rPr lang="en-US" dirty="0"/>
              <a:t> </a:t>
            </a:r>
            <a:r>
              <a:rPr lang="en-US" b="1" dirty="0">
                <a:solidFill>
                  <a:schemeClr val="accent6">
                    <a:lumMod val="50000"/>
                  </a:schemeClr>
                </a:solidFill>
              </a:rPr>
              <a:t>Multi-site pattern</a:t>
            </a:r>
          </a:p>
        </p:txBody>
      </p:sp>
      <p:grpSp>
        <p:nvGrpSpPr>
          <p:cNvPr id="5" name="Group 4" descr="before disaster, route 53 routes traffic to web servers one of two fully functional infrastructure loations. One coudl be on-premises or in a first AWS Region and the second is in a second AWS Region. Both regions run a full capacity at all times.">
            <a:extLst>
              <a:ext uri="{FF2B5EF4-FFF2-40B4-BE49-F238E27FC236}">
                <a16:creationId xmlns:a16="http://schemas.microsoft.com/office/drawing/2014/main" id="{BB528897-574F-4922-9156-0C749469F8C0}"/>
              </a:ext>
            </a:extLst>
          </p:cNvPr>
          <p:cNvGrpSpPr/>
          <p:nvPr/>
        </p:nvGrpSpPr>
        <p:grpSpPr>
          <a:xfrm>
            <a:off x="1482783" y="1375260"/>
            <a:ext cx="9804810" cy="4651488"/>
            <a:chOff x="1482783" y="1375260"/>
            <a:chExt cx="9804810" cy="4651488"/>
          </a:xfrm>
        </p:grpSpPr>
        <p:pic>
          <p:nvPicPr>
            <p:cNvPr id="61" name="Graphic 60">
              <a:extLst>
                <a:ext uri="{FF2B5EF4-FFF2-40B4-BE49-F238E27FC236}">
                  <a16:creationId xmlns:a16="http://schemas.microsoft.com/office/drawing/2014/main" id="{958A4AEF-3503-F447-A984-BC5D9B05F6D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5653" y="3274159"/>
              <a:ext cx="1421097" cy="1397989"/>
            </a:xfrm>
            <a:prstGeom prst="rect">
              <a:avLst/>
            </a:prstGeom>
          </p:spPr>
        </p:pic>
        <p:sp>
          <p:nvSpPr>
            <p:cNvPr id="62" name="TextBox 61">
              <a:extLst>
                <a:ext uri="{FF2B5EF4-FFF2-40B4-BE49-F238E27FC236}">
                  <a16:creationId xmlns:a16="http://schemas.microsoft.com/office/drawing/2014/main" id="{3F76D504-220A-3E42-AE8B-1AAE0149528A}"/>
                </a:ext>
              </a:extLst>
            </p:cNvPr>
            <p:cNvSpPr txBox="1"/>
            <p:nvPr/>
          </p:nvSpPr>
          <p:spPr>
            <a:xfrm>
              <a:off x="6738056" y="2691100"/>
              <a:ext cx="1169728"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 </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solidFill>
                  <a:schemeClr val="bg1"/>
                </a:solidFill>
                <a:ea typeface="Amazon Ember" panose="020B0603020204020204" pitchFamily="34" charset="0"/>
                <a:cs typeface="Amazon Ember" panose="020B0603020204020204" pitchFamily="34" charset="0"/>
              </a:endParaRPr>
            </a:p>
          </p:txBody>
        </p:sp>
        <p:sp>
          <p:nvSpPr>
            <p:cNvPr id="63" name="Right Brace 62">
              <a:extLst>
                <a:ext uri="{FF2B5EF4-FFF2-40B4-BE49-F238E27FC236}">
                  <a16:creationId xmlns:a16="http://schemas.microsoft.com/office/drawing/2014/main" id="{C1676878-2B95-9644-A537-07906395374F}"/>
                </a:ext>
              </a:extLst>
            </p:cNvPr>
            <p:cNvSpPr/>
            <p:nvPr/>
          </p:nvSpPr>
          <p:spPr>
            <a:xfrm rot="10800000" flipH="1">
              <a:off x="8899067" y="2597956"/>
              <a:ext cx="647227" cy="1662085"/>
            </a:xfrm>
            <a:prstGeom prst="rightBrace">
              <a:avLst>
                <a:gd name="adj1" fmla="val 0"/>
                <a:gd name="adj2" fmla="val 5000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ea typeface="Amazon Ember" panose="020B0603020204020204" pitchFamily="34" charset="0"/>
                <a:cs typeface="Amazon Ember" panose="020B0603020204020204" pitchFamily="34" charset="0"/>
              </a:endParaRPr>
            </a:p>
          </p:txBody>
        </p:sp>
        <p:sp>
          <p:nvSpPr>
            <p:cNvPr id="64" name="TextBox 63">
              <a:extLst>
                <a:ext uri="{FF2B5EF4-FFF2-40B4-BE49-F238E27FC236}">
                  <a16:creationId xmlns:a16="http://schemas.microsoft.com/office/drawing/2014/main" id="{983B7F87-974B-6249-8C60-08858E500F69}"/>
                </a:ext>
              </a:extLst>
            </p:cNvPr>
            <p:cNvSpPr txBox="1"/>
            <p:nvPr/>
          </p:nvSpPr>
          <p:spPr>
            <a:xfrm>
              <a:off x="9630806" y="3246274"/>
              <a:ext cx="1656787" cy="584775"/>
            </a:xfrm>
            <a:prstGeom prst="rect">
              <a:avLst/>
            </a:prstGeom>
            <a:noFill/>
          </p:spPr>
          <p:txBody>
            <a:bodyPr wrap="square" rtlCol="0">
              <a:spAutoFit/>
            </a:bodyPr>
            <a:lstStyle/>
            <a:p>
              <a:r>
                <a:rPr lang="en-GB"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Full capacity always running</a:t>
              </a:r>
              <a:endParaRPr lang="en-US"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endParaRPr>
            </a:p>
          </p:txBody>
        </p:sp>
        <p:cxnSp>
          <p:nvCxnSpPr>
            <p:cNvPr id="76" name="Straight Arrow Connector 75">
              <a:extLst>
                <a:ext uri="{FF2B5EF4-FFF2-40B4-BE49-F238E27FC236}">
                  <a16:creationId xmlns:a16="http://schemas.microsoft.com/office/drawing/2014/main" id="{71841EC5-3B3C-494B-ABA5-5545BA25DA56}"/>
                </a:ext>
              </a:extLst>
            </p:cNvPr>
            <p:cNvCxnSpPr>
              <a:cxnSpLocks/>
            </p:cNvCxnSpPr>
            <p:nvPr/>
          </p:nvCxnSpPr>
          <p:spPr>
            <a:xfrm>
              <a:off x="5563518" y="2909824"/>
              <a:ext cx="1294717" cy="0"/>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10">
              <a:extLst>
                <a:ext uri="{FF2B5EF4-FFF2-40B4-BE49-F238E27FC236}">
                  <a16:creationId xmlns:a16="http://schemas.microsoft.com/office/drawing/2014/main" id="{33AD0900-F65F-F949-8C5E-E6A40A722D47}"/>
                </a:ext>
              </a:extLst>
            </p:cNvPr>
            <p:cNvSpPr txBox="1"/>
            <p:nvPr/>
          </p:nvSpPr>
          <p:spPr>
            <a:xfrm>
              <a:off x="4453044" y="1731999"/>
              <a:ext cx="155027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600" dirty="0">
                  <a:ea typeface="Amazon Ember" panose="020B0603020204020204" pitchFamily="34" charset="0"/>
                  <a:cs typeface="Amazon Ember" panose="020B0603020204020204" pitchFamily="34" charset="0"/>
                </a:rPr>
                <a:t>User or system</a:t>
              </a:r>
              <a:endParaRPr lang="en-US" sz="1600" dirty="0">
                <a:ea typeface="Amazon Ember" panose="020B0603020204020204" pitchFamily="34" charset="0"/>
                <a:cs typeface="Amazon Ember" panose="020B0603020204020204" pitchFamily="34" charset="0"/>
              </a:endParaRPr>
            </a:p>
          </p:txBody>
        </p:sp>
        <p:cxnSp>
          <p:nvCxnSpPr>
            <p:cNvPr id="78" name="Straight Arrow Connector 77">
              <a:extLst>
                <a:ext uri="{FF2B5EF4-FFF2-40B4-BE49-F238E27FC236}">
                  <a16:creationId xmlns:a16="http://schemas.microsoft.com/office/drawing/2014/main" id="{06C2E114-5F04-6C45-81F1-A6FC637A6489}"/>
                </a:ext>
              </a:extLst>
            </p:cNvPr>
            <p:cNvCxnSpPr/>
            <p:nvPr/>
          </p:nvCxnSpPr>
          <p:spPr>
            <a:xfrm flipH="1">
              <a:off x="5184260" y="2034028"/>
              <a:ext cx="3403" cy="559944"/>
            </a:xfrm>
            <a:prstGeom prst="straightConnector1">
              <a:avLst/>
            </a:prstGeom>
            <a:ln w="28575">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9" name="TextBox 38">
              <a:extLst>
                <a:ext uri="{FF2B5EF4-FFF2-40B4-BE49-F238E27FC236}">
                  <a16:creationId xmlns:a16="http://schemas.microsoft.com/office/drawing/2014/main" id="{ECEE3CD3-7277-6840-9AE9-067530BFE291}"/>
                </a:ext>
              </a:extLst>
            </p:cNvPr>
            <p:cNvSpPr txBox="1">
              <a:spLocks noChangeArrowheads="1"/>
            </p:cNvSpPr>
            <p:nvPr/>
          </p:nvSpPr>
          <p:spPr bwMode="auto">
            <a:xfrm>
              <a:off x="4001546" y="3232733"/>
              <a:ext cx="2377189" cy="584775"/>
            </a:xfrm>
            <a:prstGeom prst="rect">
              <a:avLst/>
            </a:prstGeom>
            <a:noFill/>
            <a:ln w="9525">
              <a:noFill/>
              <a:miter lim="800000"/>
              <a:headEnd/>
              <a:tailEnd/>
            </a:ln>
          </p:spPr>
          <p:txBody>
            <a:bodyPr wrap="square">
              <a:spAutoFit/>
            </a:bodyPr>
            <a:lstStyle/>
            <a:p>
              <a:pPr algn="ctr"/>
              <a:r>
                <a:rPr lang="en-US" sz="1600" dirty="0">
                  <a:ea typeface="Amazon Ember" panose="020B0603020204020204" pitchFamily="34" charset="0"/>
                  <a:cs typeface="Amazon Ember" panose="020B0603020204020204" pitchFamily="34" charset="0"/>
                </a:rPr>
                <a:t>Route 53</a:t>
              </a:r>
            </a:p>
            <a:p>
              <a:pPr algn="ctr"/>
              <a:r>
                <a:rPr lang="en-US" sz="1600" dirty="0">
                  <a:ea typeface="Amazon Ember" panose="020B0603020204020204" pitchFamily="34" charset="0"/>
                  <a:cs typeface="Amazon Ember" panose="020B0603020204020204" pitchFamily="34" charset="0"/>
                </a:rPr>
                <a:t>hosted zone</a:t>
              </a:r>
            </a:p>
          </p:txBody>
        </p:sp>
        <p:cxnSp>
          <p:nvCxnSpPr>
            <p:cNvPr id="81" name="Straight Connector 80">
              <a:extLst>
                <a:ext uri="{FF2B5EF4-FFF2-40B4-BE49-F238E27FC236}">
                  <a16:creationId xmlns:a16="http://schemas.microsoft.com/office/drawing/2014/main" id="{4751F5A8-924C-3249-8ED4-3A68F82CA806}"/>
                </a:ext>
              </a:extLst>
            </p:cNvPr>
            <p:cNvCxnSpPr>
              <a:cxnSpLocks/>
              <a:stCxn id="89" idx="3"/>
              <a:endCxn id="94" idx="1"/>
            </p:cNvCxnSpPr>
            <p:nvPr/>
          </p:nvCxnSpPr>
          <p:spPr>
            <a:xfrm>
              <a:off x="3309580" y="5192625"/>
              <a:ext cx="4187694" cy="4606"/>
            </a:xfrm>
            <a:prstGeom prst="lin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51BA43F-28B4-314C-97EA-49886E2806D8}"/>
                </a:ext>
              </a:extLst>
            </p:cNvPr>
            <p:cNvSpPr txBox="1"/>
            <p:nvPr/>
          </p:nvSpPr>
          <p:spPr>
            <a:xfrm>
              <a:off x="4022570" y="5224156"/>
              <a:ext cx="2562866" cy="584775"/>
            </a:xfrm>
            <a:prstGeom prst="rect">
              <a:avLst/>
            </a:prstGeom>
            <a:noFill/>
          </p:spPr>
          <p:txBody>
            <a:bodyPr wrap="square" rtlCol="0">
              <a:spAutoFit/>
            </a:bodyPr>
            <a:lstStyle/>
            <a:p>
              <a:pPr algn="ctr"/>
              <a:r>
                <a:rPr lang="en-GB" sz="1600" dirty="0">
                  <a:ea typeface="Amazon Ember Light" panose="020B0403020204020204" pitchFamily="34" charset="0"/>
                  <a:cs typeface="Amazon Ember Light" panose="020B0403020204020204" pitchFamily="34" charset="0"/>
                </a:rPr>
                <a:t>Data mirroring and replication</a:t>
              </a:r>
              <a:endParaRPr lang="en-US" sz="1600" dirty="0">
                <a:ea typeface="Amazon Ember Light" panose="020B0403020204020204" pitchFamily="34" charset="0"/>
                <a:cs typeface="Amazon Ember Light" panose="020B0403020204020204" pitchFamily="34" charset="0"/>
              </a:endParaRPr>
            </a:p>
          </p:txBody>
        </p:sp>
        <p:sp>
          <p:nvSpPr>
            <p:cNvPr id="85" name="Rectangle 84">
              <a:extLst>
                <a:ext uri="{FF2B5EF4-FFF2-40B4-BE49-F238E27FC236}">
                  <a16:creationId xmlns:a16="http://schemas.microsoft.com/office/drawing/2014/main" id="{1D553464-E4C8-764F-BA42-6ADF517E13B1}"/>
                </a:ext>
              </a:extLst>
            </p:cNvPr>
            <p:cNvSpPr/>
            <p:nvPr/>
          </p:nvSpPr>
          <p:spPr>
            <a:xfrm>
              <a:off x="6565395" y="1375260"/>
              <a:ext cx="2834800" cy="46514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86" name="Graphic 85">
              <a:extLst>
                <a:ext uri="{FF2B5EF4-FFF2-40B4-BE49-F238E27FC236}">
                  <a16:creationId xmlns:a16="http://schemas.microsoft.com/office/drawing/2014/main" id="{B7180411-9634-6949-BF5E-4E1C05EDDC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77736" y="1392958"/>
              <a:ext cx="330200" cy="330200"/>
            </a:xfrm>
            <a:prstGeom prst="rect">
              <a:avLst/>
            </a:prstGeom>
          </p:spPr>
        </p:pic>
        <p:pic>
          <p:nvPicPr>
            <p:cNvPr id="87" name="Graphic 86">
              <a:extLst>
                <a:ext uri="{FF2B5EF4-FFF2-40B4-BE49-F238E27FC236}">
                  <a16:creationId xmlns:a16="http://schemas.microsoft.com/office/drawing/2014/main" id="{42B1B32F-482C-EB4C-8EFE-B03C8BEBED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97905" y="2666396"/>
              <a:ext cx="469900" cy="469900"/>
            </a:xfrm>
            <a:prstGeom prst="rect">
              <a:avLst/>
            </a:prstGeom>
          </p:spPr>
        </p:pic>
        <p:sp>
          <p:nvSpPr>
            <p:cNvPr id="88" name="TextBox 87">
              <a:extLst>
                <a:ext uri="{FF2B5EF4-FFF2-40B4-BE49-F238E27FC236}">
                  <a16:creationId xmlns:a16="http://schemas.microsoft.com/office/drawing/2014/main" id="{CDC4BEF7-8A4F-A242-998C-D60C92A905EC}"/>
                </a:ext>
              </a:extLst>
            </p:cNvPr>
            <p:cNvSpPr txBox="1"/>
            <p:nvPr/>
          </p:nvSpPr>
          <p:spPr>
            <a:xfrm>
              <a:off x="7225248" y="3105114"/>
              <a:ext cx="1315698" cy="338554"/>
            </a:xfrm>
            <a:prstGeom prst="rect">
              <a:avLst/>
            </a:prstGeom>
            <a:noFill/>
          </p:spPr>
          <p:txBody>
            <a:bodyPr wrap="square" rtlCol="0">
              <a:spAutoFit/>
            </a:bodyPr>
            <a:lstStyle/>
            <a:p>
              <a:pPr algn="ctr"/>
              <a:r>
                <a:rPr lang="en-US" sz="1600" dirty="0"/>
                <a:t>Web servers</a:t>
              </a:r>
            </a:p>
          </p:txBody>
        </p:sp>
        <p:pic>
          <p:nvPicPr>
            <p:cNvPr id="89" name="Graphic 88">
              <a:extLst>
                <a:ext uri="{FF2B5EF4-FFF2-40B4-BE49-F238E27FC236}">
                  <a16:creationId xmlns:a16="http://schemas.microsoft.com/office/drawing/2014/main" id="{40C17DC5-A233-C04C-88C7-A8384FB400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69500" y="4872585"/>
              <a:ext cx="640080" cy="640080"/>
            </a:xfrm>
            <a:prstGeom prst="rect">
              <a:avLst/>
            </a:prstGeom>
          </p:spPr>
        </p:pic>
        <p:sp>
          <p:nvSpPr>
            <p:cNvPr id="90" name="Rectangle 89">
              <a:extLst>
                <a:ext uri="{FF2B5EF4-FFF2-40B4-BE49-F238E27FC236}">
                  <a16:creationId xmlns:a16="http://schemas.microsoft.com/office/drawing/2014/main" id="{7B8A7F62-8308-F346-99EA-45749A75D533}"/>
                </a:ext>
              </a:extLst>
            </p:cNvPr>
            <p:cNvSpPr/>
            <p:nvPr/>
          </p:nvSpPr>
          <p:spPr>
            <a:xfrm>
              <a:off x="2699828" y="4941775"/>
              <a:ext cx="344248"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F5B28779-727C-6042-B1CF-9424EE56E9D5}"/>
                </a:ext>
              </a:extLst>
            </p:cNvPr>
            <p:cNvSpPr/>
            <p:nvPr/>
          </p:nvSpPr>
          <p:spPr>
            <a:xfrm>
              <a:off x="2749957" y="4944958"/>
              <a:ext cx="457816" cy="189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9600D0AA-83BA-C141-9448-FE768219382F}"/>
                </a:ext>
              </a:extLst>
            </p:cNvPr>
            <p:cNvSpPr txBox="1"/>
            <p:nvPr/>
          </p:nvSpPr>
          <p:spPr>
            <a:xfrm>
              <a:off x="2286828" y="5565049"/>
              <a:ext cx="1340542"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Primary DB</a:t>
              </a:r>
            </a:p>
          </p:txBody>
        </p:sp>
        <p:grpSp>
          <p:nvGrpSpPr>
            <p:cNvPr id="93" name="Group 92">
              <a:extLst>
                <a:ext uri="{FF2B5EF4-FFF2-40B4-BE49-F238E27FC236}">
                  <a16:creationId xmlns:a16="http://schemas.microsoft.com/office/drawing/2014/main" id="{C5CF9A57-7CF2-F745-8AF6-CEA933BE638A}"/>
                </a:ext>
              </a:extLst>
            </p:cNvPr>
            <p:cNvGrpSpPr/>
            <p:nvPr/>
          </p:nvGrpSpPr>
          <p:grpSpPr>
            <a:xfrm>
              <a:off x="7497274" y="4877191"/>
              <a:ext cx="648831" cy="640080"/>
              <a:chOff x="6882704" y="4631420"/>
              <a:chExt cx="907408" cy="907408"/>
            </a:xfrm>
          </p:grpSpPr>
          <p:pic>
            <p:nvPicPr>
              <p:cNvPr id="94" name="Graphic 93">
                <a:extLst>
                  <a:ext uri="{FF2B5EF4-FFF2-40B4-BE49-F238E27FC236}">
                    <a16:creationId xmlns:a16="http://schemas.microsoft.com/office/drawing/2014/main" id="{7765DB17-2201-C946-B3E9-1B16B858DF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82704" y="4631420"/>
                <a:ext cx="907408" cy="907408"/>
              </a:xfrm>
              <a:prstGeom prst="rect">
                <a:avLst/>
              </a:prstGeom>
            </p:spPr>
          </p:pic>
          <p:sp>
            <p:nvSpPr>
              <p:cNvPr id="95" name="Rectangle 94">
                <a:extLst>
                  <a:ext uri="{FF2B5EF4-FFF2-40B4-BE49-F238E27FC236}">
                    <a16:creationId xmlns:a16="http://schemas.microsoft.com/office/drawing/2014/main" id="{4B0FE72F-A9B9-7647-9AA5-0EC1D957FB0A}"/>
                  </a:ext>
                </a:extLst>
              </p:cNvPr>
              <p:cNvSpPr/>
              <p:nvPr/>
            </p:nvSpPr>
            <p:spPr>
              <a:xfrm>
                <a:off x="6976788" y="4714882"/>
                <a:ext cx="457816"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Rectangle 95">
              <a:extLst>
                <a:ext uri="{FF2B5EF4-FFF2-40B4-BE49-F238E27FC236}">
                  <a16:creationId xmlns:a16="http://schemas.microsoft.com/office/drawing/2014/main" id="{20B2F938-38ED-A94E-8B56-DED6708408FB}"/>
                </a:ext>
              </a:extLst>
            </p:cNvPr>
            <p:cNvSpPr/>
            <p:nvPr/>
          </p:nvSpPr>
          <p:spPr>
            <a:xfrm>
              <a:off x="7614087" y="4934712"/>
              <a:ext cx="457816" cy="193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6032CD34-75DE-A942-9251-7C8901CA8B0F}"/>
                </a:ext>
              </a:extLst>
            </p:cNvPr>
            <p:cNvSpPr txBox="1"/>
            <p:nvPr/>
          </p:nvSpPr>
          <p:spPr>
            <a:xfrm>
              <a:off x="7127213" y="5504812"/>
              <a:ext cx="1568661"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Secondary DB</a:t>
              </a:r>
            </a:p>
          </p:txBody>
        </p:sp>
        <p:pic>
          <p:nvPicPr>
            <p:cNvPr id="98" name="Graphic 97">
              <a:extLst>
                <a:ext uri="{FF2B5EF4-FFF2-40B4-BE49-F238E27FC236}">
                  <a16:creationId xmlns:a16="http://schemas.microsoft.com/office/drawing/2014/main" id="{76175288-4D9F-0745-B5A1-957C1F46506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83573" y="2616975"/>
              <a:ext cx="601373" cy="601373"/>
            </a:xfrm>
            <a:prstGeom prst="rect">
              <a:avLst/>
            </a:prstGeom>
          </p:spPr>
        </p:pic>
        <p:pic>
          <p:nvPicPr>
            <p:cNvPr id="99" name="Graphic 98">
              <a:extLst>
                <a:ext uri="{FF2B5EF4-FFF2-40B4-BE49-F238E27FC236}">
                  <a16:creationId xmlns:a16="http://schemas.microsoft.com/office/drawing/2014/main" id="{BA2A21B6-ED57-A24B-B85D-391ABA3F3A7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6935" y="1856207"/>
              <a:ext cx="1421097" cy="1421097"/>
            </a:xfrm>
            <a:prstGeom prst="rect">
              <a:avLst/>
            </a:prstGeom>
          </p:spPr>
        </p:pic>
        <p:sp>
          <p:nvSpPr>
            <p:cNvPr id="100" name="TextBox 99">
              <a:extLst>
                <a:ext uri="{FF2B5EF4-FFF2-40B4-BE49-F238E27FC236}">
                  <a16:creationId xmlns:a16="http://schemas.microsoft.com/office/drawing/2014/main" id="{52D3D9E8-E364-0644-8C4F-1E4B7F775107}"/>
                </a:ext>
              </a:extLst>
            </p:cNvPr>
            <p:cNvSpPr txBox="1"/>
            <p:nvPr/>
          </p:nvSpPr>
          <p:spPr>
            <a:xfrm>
              <a:off x="2102532" y="2572787"/>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Web </a:t>
              </a:r>
            </a:p>
            <a:p>
              <a:pPr algn="ctr"/>
              <a:r>
                <a:rPr lang="en-US" sz="1600" dirty="0">
                  <a:ea typeface="Amazon Ember Light" panose="020B0403020204020204" pitchFamily="34" charset="0"/>
                  <a:cs typeface="Amazon Ember Light" panose="020B0403020204020204" pitchFamily="34" charset="0"/>
                </a:rPr>
                <a:t>server</a:t>
              </a:r>
            </a:p>
          </p:txBody>
        </p:sp>
        <p:sp>
          <p:nvSpPr>
            <p:cNvPr id="101" name="TextBox 100">
              <a:extLst>
                <a:ext uri="{FF2B5EF4-FFF2-40B4-BE49-F238E27FC236}">
                  <a16:creationId xmlns:a16="http://schemas.microsoft.com/office/drawing/2014/main" id="{7FD0114B-27B0-264A-9BA2-87A29E02B5C8}"/>
                </a:ext>
              </a:extLst>
            </p:cNvPr>
            <p:cNvSpPr txBox="1"/>
            <p:nvPr/>
          </p:nvSpPr>
          <p:spPr>
            <a:xfrm>
              <a:off x="2832176" y="2499861"/>
              <a:ext cx="1273690"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ea typeface="Amazon Ember" panose="020B0603020204020204" pitchFamily="34" charset="0"/>
                <a:cs typeface="Amazon Ember" panose="020B0603020204020204" pitchFamily="34" charset="0"/>
              </a:endParaRPr>
            </a:p>
          </p:txBody>
        </p:sp>
        <p:pic>
          <p:nvPicPr>
            <p:cNvPr id="102" name="Graphic 101">
              <a:extLst>
                <a:ext uri="{FF2B5EF4-FFF2-40B4-BE49-F238E27FC236}">
                  <a16:creationId xmlns:a16="http://schemas.microsoft.com/office/drawing/2014/main" id="{7DBC6A3E-7EFA-964E-9299-A597AD46A10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4271" y="1844047"/>
              <a:ext cx="1421097" cy="1421097"/>
            </a:xfrm>
            <a:prstGeom prst="rect">
              <a:avLst/>
            </a:prstGeom>
          </p:spPr>
        </p:pic>
        <p:sp>
          <p:nvSpPr>
            <p:cNvPr id="103" name="TextBox 102">
              <a:extLst>
                <a:ext uri="{FF2B5EF4-FFF2-40B4-BE49-F238E27FC236}">
                  <a16:creationId xmlns:a16="http://schemas.microsoft.com/office/drawing/2014/main" id="{73A014F3-CF2C-BA45-BE4B-CC3D002FB5B1}"/>
                </a:ext>
              </a:extLst>
            </p:cNvPr>
            <p:cNvSpPr txBox="1"/>
            <p:nvPr/>
          </p:nvSpPr>
          <p:spPr>
            <a:xfrm>
              <a:off x="3079868" y="2560627"/>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Web </a:t>
              </a:r>
            </a:p>
            <a:p>
              <a:pPr algn="ctr"/>
              <a:r>
                <a:rPr lang="en-US" sz="1600" dirty="0">
                  <a:ea typeface="Amazon Ember Light" panose="020B0403020204020204" pitchFamily="34" charset="0"/>
                  <a:cs typeface="Amazon Ember Light" panose="020B0403020204020204" pitchFamily="34" charset="0"/>
                </a:rPr>
                <a:t>server</a:t>
              </a:r>
            </a:p>
          </p:txBody>
        </p:sp>
        <p:pic>
          <p:nvPicPr>
            <p:cNvPr id="105" name="Graphic 104">
              <a:extLst>
                <a:ext uri="{FF2B5EF4-FFF2-40B4-BE49-F238E27FC236}">
                  <a16:creationId xmlns:a16="http://schemas.microsoft.com/office/drawing/2014/main" id="{10FA31A6-2608-0F43-980C-5884676B034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0634" y="3262606"/>
              <a:ext cx="1421097" cy="1421097"/>
            </a:xfrm>
            <a:prstGeom prst="rect">
              <a:avLst/>
            </a:prstGeom>
          </p:spPr>
        </p:pic>
        <p:sp>
          <p:nvSpPr>
            <p:cNvPr id="106" name="TextBox 105">
              <a:extLst>
                <a:ext uri="{FF2B5EF4-FFF2-40B4-BE49-F238E27FC236}">
                  <a16:creationId xmlns:a16="http://schemas.microsoft.com/office/drawing/2014/main" id="{50A40034-97B1-F34B-953A-30340125509F}"/>
                </a:ext>
              </a:extLst>
            </p:cNvPr>
            <p:cNvSpPr txBox="1"/>
            <p:nvPr/>
          </p:nvSpPr>
          <p:spPr>
            <a:xfrm>
              <a:off x="2136741" y="3979186"/>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App </a:t>
              </a:r>
            </a:p>
            <a:p>
              <a:pPr algn="ctr"/>
              <a:r>
                <a:rPr lang="en-US" sz="1600" dirty="0">
                  <a:ea typeface="Amazon Ember Light" panose="020B0403020204020204" pitchFamily="34" charset="0"/>
                  <a:cs typeface="Amazon Ember Light" panose="020B0403020204020204" pitchFamily="34" charset="0"/>
                </a:rPr>
                <a:t>server</a:t>
              </a:r>
            </a:p>
          </p:txBody>
        </p:sp>
        <p:sp>
          <p:nvSpPr>
            <p:cNvPr id="107" name="TextBox 106">
              <a:extLst>
                <a:ext uri="{FF2B5EF4-FFF2-40B4-BE49-F238E27FC236}">
                  <a16:creationId xmlns:a16="http://schemas.microsoft.com/office/drawing/2014/main" id="{FA5E976F-D036-B94E-BE62-16D4D3701DEB}"/>
                </a:ext>
              </a:extLst>
            </p:cNvPr>
            <p:cNvSpPr txBox="1"/>
            <p:nvPr/>
          </p:nvSpPr>
          <p:spPr>
            <a:xfrm>
              <a:off x="3075848" y="3993209"/>
              <a:ext cx="750615"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App </a:t>
              </a:r>
            </a:p>
            <a:p>
              <a:pPr algn="ctr"/>
              <a:r>
                <a:rPr lang="en-US" sz="1600" dirty="0">
                  <a:ea typeface="Amazon Ember Light" panose="020B0403020204020204" pitchFamily="34" charset="0"/>
                  <a:cs typeface="Amazon Ember Light" panose="020B0403020204020204" pitchFamily="34" charset="0"/>
                </a:rPr>
                <a:t>server</a:t>
              </a:r>
            </a:p>
          </p:txBody>
        </p:sp>
        <p:sp>
          <p:nvSpPr>
            <p:cNvPr id="108" name="Rectangle 107">
              <a:extLst>
                <a:ext uri="{FF2B5EF4-FFF2-40B4-BE49-F238E27FC236}">
                  <a16:creationId xmlns:a16="http://schemas.microsoft.com/office/drawing/2014/main" id="{B73CE6AD-10C0-3149-BA92-C00B72091014}"/>
                </a:ext>
              </a:extLst>
            </p:cNvPr>
            <p:cNvSpPr/>
            <p:nvPr/>
          </p:nvSpPr>
          <p:spPr>
            <a:xfrm>
              <a:off x="6937698" y="2350424"/>
              <a:ext cx="1868473" cy="105156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endParaRPr>
            </a:p>
          </p:txBody>
        </p:sp>
        <p:sp>
          <p:nvSpPr>
            <p:cNvPr id="111" name="TextBox 110">
              <a:extLst>
                <a:ext uri="{FF2B5EF4-FFF2-40B4-BE49-F238E27FC236}">
                  <a16:creationId xmlns:a16="http://schemas.microsoft.com/office/drawing/2014/main" id="{1874ECBA-8116-814C-BA72-1E419290BB46}"/>
                </a:ext>
              </a:extLst>
            </p:cNvPr>
            <p:cNvSpPr txBox="1"/>
            <p:nvPr/>
          </p:nvSpPr>
          <p:spPr>
            <a:xfrm>
              <a:off x="6738056" y="3562787"/>
              <a:ext cx="1169728"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 </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solidFill>
                  <a:schemeClr val="bg1"/>
                </a:solidFill>
                <a:ea typeface="Amazon Ember" panose="020B0603020204020204" pitchFamily="34" charset="0"/>
                <a:cs typeface="Amazon Ember" panose="020B0603020204020204" pitchFamily="34" charset="0"/>
              </a:endParaRPr>
            </a:p>
          </p:txBody>
        </p:sp>
        <p:pic>
          <p:nvPicPr>
            <p:cNvPr id="112" name="Graphic 111">
              <a:extLst>
                <a:ext uri="{FF2B5EF4-FFF2-40B4-BE49-F238E27FC236}">
                  <a16:creationId xmlns:a16="http://schemas.microsoft.com/office/drawing/2014/main" id="{BAC6E1AE-2706-AD47-A3A6-F2C7EC0E5C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07815" y="3578518"/>
              <a:ext cx="469900" cy="469900"/>
            </a:xfrm>
            <a:prstGeom prst="rect">
              <a:avLst/>
            </a:prstGeom>
          </p:spPr>
        </p:pic>
        <p:sp>
          <p:nvSpPr>
            <p:cNvPr id="113" name="TextBox 112">
              <a:extLst>
                <a:ext uri="{FF2B5EF4-FFF2-40B4-BE49-F238E27FC236}">
                  <a16:creationId xmlns:a16="http://schemas.microsoft.com/office/drawing/2014/main" id="{734BE248-126D-A64E-AF10-4436ED84E152}"/>
                </a:ext>
              </a:extLst>
            </p:cNvPr>
            <p:cNvSpPr txBox="1"/>
            <p:nvPr/>
          </p:nvSpPr>
          <p:spPr>
            <a:xfrm>
              <a:off x="7253753" y="3998654"/>
              <a:ext cx="1226614" cy="338554"/>
            </a:xfrm>
            <a:prstGeom prst="rect">
              <a:avLst/>
            </a:prstGeom>
            <a:noFill/>
          </p:spPr>
          <p:txBody>
            <a:bodyPr wrap="square" rtlCol="0">
              <a:spAutoFit/>
            </a:bodyPr>
            <a:lstStyle/>
            <a:p>
              <a:pPr algn="ctr"/>
              <a:r>
                <a:rPr lang="en-US" sz="1600" dirty="0"/>
                <a:t>App servers</a:t>
              </a:r>
            </a:p>
          </p:txBody>
        </p:sp>
        <p:sp>
          <p:nvSpPr>
            <p:cNvPr id="114" name="Rectangle 113">
              <a:extLst>
                <a:ext uri="{FF2B5EF4-FFF2-40B4-BE49-F238E27FC236}">
                  <a16:creationId xmlns:a16="http://schemas.microsoft.com/office/drawing/2014/main" id="{25ACC649-9AF4-9D47-8495-BBBC9B5FE394}"/>
                </a:ext>
              </a:extLst>
            </p:cNvPr>
            <p:cNvSpPr/>
            <p:nvPr/>
          </p:nvSpPr>
          <p:spPr>
            <a:xfrm>
              <a:off x="6937698" y="3482172"/>
              <a:ext cx="1868473" cy="105156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endParaRPr>
            </a:p>
          </p:txBody>
        </p:sp>
        <p:cxnSp>
          <p:nvCxnSpPr>
            <p:cNvPr id="117" name="Straight Arrow Connector 116">
              <a:extLst>
                <a:ext uri="{FF2B5EF4-FFF2-40B4-BE49-F238E27FC236}">
                  <a16:creationId xmlns:a16="http://schemas.microsoft.com/office/drawing/2014/main" id="{47632373-6B9C-CC4D-8EEF-767A83EEEA24}"/>
                </a:ext>
              </a:extLst>
            </p:cNvPr>
            <p:cNvCxnSpPr>
              <a:cxnSpLocks/>
              <a:stCxn id="98" idx="1"/>
            </p:cNvCxnSpPr>
            <p:nvPr/>
          </p:nvCxnSpPr>
          <p:spPr>
            <a:xfrm flipH="1">
              <a:off x="4105866" y="2917662"/>
              <a:ext cx="777707" cy="0"/>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18" name="Graphic 117">
              <a:extLst>
                <a:ext uri="{FF2B5EF4-FFF2-40B4-BE49-F238E27FC236}">
                  <a16:creationId xmlns:a16="http://schemas.microsoft.com/office/drawing/2014/main" id="{EEAC7CCA-F561-6D4C-8E09-0464A7F551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17731" y="2668232"/>
              <a:ext cx="469900" cy="469900"/>
            </a:xfrm>
            <a:prstGeom prst="rect">
              <a:avLst/>
            </a:prstGeom>
          </p:spPr>
        </p:pic>
        <p:pic>
          <p:nvPicPr>
            <p:cNvPr id="119" name="Graphic 118">
              <a:extLst>
                <a:ext uri="{FF2B5EF4-FFF2-40B4-BE49-F238E27FC236}">
                  <a16:creationId xmlns:a16="http://schemas.microsoft.com/office/drawing/2014/main" id="{739F8267-88D4-E641-8151-A23F9383ED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17731" y="3578518"/>
              <a:ext cx="469900" cy="469900"/>
            </a:xfrm>
            <a:prstGeom prst="rect">
              <a:avLst/>
            </a:prstGeom>
          </p:spPr>
        </p:pic>
        <p:sp>
          <p:nvSpPr>
            <p:cNvPr id="49" name="Rectangle 48">
              <a:extLst>
                <a:ext uri="{FF2B5EF4-FFF2-40B4-BE49-F238E27FC236}">
                  <a16:creationId xmlns:a16="http://schemas.microsoft.com/office/drawing/2014/main" id="{B5B05D0A-9458-234A-A6F5-B1741A416F84}"/>
                </a:ext>
              </a:extLst>
            </p:cNvPr>
            <p:cNvSpPr/>
            <p:nvPr/>
          </p:nvSpPr>
          <p:spPr>
            <a:xfrm>
              <a:off x="1509287" y="1375260"/>
              <a:ext cx="2562866" cy="465148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rgbClr val="5A6B86"/>
                </a:solidFill>
              </a:endParaRPr>
            </a:p>
          </p:txBody>
        </p:sp>
        <p:sp>
          <p:nvSpPr>
            <p:cNvPr id="50" name="TextBox 49">
              <a:extLst>
                <a:ext uri="{FF2B5EF4-FFF2-40B4-BE49-F238E27FC236}">
                  <a16:creationId xmlns:a16="http://schemas.microsoft.com/office/drawing/2014/main" id="{E3CF41BC-E627-5045-BA1A-61AB3A35E5A1}"/>
                </a:ext>
              </a:extLst>
            </p:cNvPr>
            <p:cNvSpPr txBox="1"/>
            <p:nvPr/>
          </p:nvSpPr>
          <p:spPr>
            <a:xfrm>
              <a:off x="1482783" y="1416474"/>
              <a:ext cx="2678938"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On-premises </a:t>
              </a:r>
              <a:r>
                <a:rPr lang="en-US" sz="1600" i="1" dirty="0">
                  <a:ea typeface="Amazon Ember Light" panose="020B0403020204020204" pitchFamily="34" charset="0"/>
                  <a:cs typeface="Amazon Ember Light" panose="020B0403020204020204" pitchFamily="34" charset="0"/>
                </a:rPr>
                <a:t>or</a:t>
              </a:r>
              <a:r>
                <a:rPr lang="en-US" sz="1600" dirty="0">
                  <a:ea typeface="Amazon Ember Light" panose="020B0403020204020204" pitchFamily="34" charset="0"/>
                  <a:cs typeface="Amazon Ember Light" panose="020B0403020204020204" pitchFamily="34" charset="0"/>
                </a:rPr>
                <a:t> AWS Cloud </a:t>
              </a:r>
            </a:p>
          </p:txBody>
        </p:sp>
      </p:grpSp>
      <p:sp>
        <p:nvSpPr>
          <p:cNvPr id="48" name="Rectangle 47"/>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2081033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1671-8C07-ED40-9D25-B7C96C678E50}"/>
              </a:ext>
            </a:extLst>
          </p:cNvPr>
          <p:cNvSpPr>
            <a:spLocks noGrp="1"/>
          </p:cNvSpPr>
          <p:nvPr>
            <p:ph type="title"/>
          </p:nvPr>
        </p:nvSpPr>
        <p:spPr>
          <a:xfrm>
            <a:off x="131618" y="1"/>
            <a:ext cx="12060382" cy="914400"/>
          </a:xfrm>
          <a:solidFill>
            <a:schemeClr val="accent1">
              <a:lumMod val="20000"/>
              <a:lumOff val="80000"/>
            </a:schemeClr>
          </a:solidFill>
        </p:spPr>
        <p:txBody>
          <a:bodyPr/>
          <a:lstStyle/>
          <a:p>
            <a:r>
              <a:rPr lang="en-US" dirty="0"/>
              <a:t> </a:t>
            </a:r>
            <a:r>
              <a:rPr lang="en-US" b="1" dirty="0">
                <a:solidFill>
                  <a:schemeClr val="accent6">
                    <a:lumMod val="50000"/>
                  </a:schemeClr>
                </a:solidFill>
              </a:rPr>
              <a:t>Multi-site pattern</a:t>
            </a:r>
          </a:p>
        </p:txBody>
      </p:sp>
      <p:grpSp>
        <p:nvGrpSpPr>
          <p:cNvPr id="5" name="Group 4" descr="before disaster, route 53 routes traffic to web servers one of two fully functional infrastructure loations. One coudl be on-premises or in a first AWS Region and the second is in a second AWS Region. Both regions run a full capacity at all times.">
            <a:extLst>
              <a:ext uri="{FF2B5EF4-FFF2-40B4-BE49-F238E27FC236}">
                <a16:creationId xmlns:a16="http://schemas.microsoft.com/office/drawing/2014/main" id="{BB528897-574F-4922-9156-0C749469F8C0}"/>
              </a:ext>
            </a:extLst>
          </p:cNvPr>
          <p:cNvGrpSpPr/>
          <p:nvPr/>
        </p:nvGrpSpPr>
        <p:grpSpPr>
          <a:xfrm>
            <a:off x="1482783" y="1375260"/>
            <a:ext cx="9804810" cy="4651488"/>
            <a:chOff x="1482783" y="1375260"/>
            <a:chExt cx="9804810" cy="4651488"/>
          </a:xfrm>
        </p:grpSpPr>
        <p:pic>
          <p:nvPicPr>
            <p:cNvPr id="61" name="Graphic 60">
              <a:extLst>
                <a:ext uri="{FF2B5EF4-FFF2-40B4-BE49-F238E27FC236}">
                  <a16:creationId xmlns:a16="http://schemas.microsoft.com/office/drawing/2014/main" id="{958A4AEF-3503-F447-A984-BC5D9B05F6D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5653" y="3274159"/>
              <a:ext cx="1421097" cy="1397989"/>
            </a:xfrm>
            <a:prstGeom prst="rect">
              <a:avLst/>
            </a:prstGeom>
          </p:spPr>
        </p:pic>
        <p:sp>
          <p:nvSpPr>
            <p:cNvPr id="62" name="TextBox 61">
              <a:extLst>
                <a:ext uri="{FF2B5EF4-FFF2-40B4-BE49-F238E27FC236}">
                  <a16:creationId xmlns:a16="http://schemas.microsoft.com/office/drawing/2014/main" id="{3F76D504-220A-3E42-AE8B-1AAE0149528A}"/>
                </a:ext>
              </a:extLst>
            </p:cNvPr>
            <p:cNvSpPr txBox="1"/>
            <p:nvPr/>
          </p:nvSpPr>
          <p:spPr>
            <a:xfrm>
              <a:off x="6738056" y="2691100"/>
              <a:ext cx="1169728"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 </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solidFill>
                  <a:schemeClr val="bg1"/>
                </a:solidFill>
                <a:ea typeface="Amazon Ember" panose="020B0603020204020204" pitchFamily="34" charset="0"/>
                <a:cs typeface="Amazon Ember" panose="020B0603020204020204" pitchFamily="34" charset="0"/>
              </a:endParaRPr>
            </a:p>
          </p:txBody>
        </p:sp>
        <p:sp>
          <p:nvSpPr>
            <p:cNvPr id="63" name="Right Brace 62">
              <a:extLst>
                <a:ext uri="{FF2B5EF4-FFF2-40B4-BE49-F238E27FC236}">
                  <a16:creationId xmlns:a16="http://schemas.microsoft.com/office/drawing/2014/main" id="{C1676878-2B95-9644-A537-07906395374F}"/>
                </a:ext>
              </a:extLst>
            </p:cNvPr>
            <p:cNvSpPr/>
            <p:nvPr/>
          </p:nvSpPr>
          <p:spPr>
            <a:xfrm rot="10800000" flipH="1">
              <a:off x="8899067" y="2597956"/>
              <a:ext cx="647227" cy="1662085"/>
            </a:xfrm>
            <a:prstGeom prst="rightBrace">
              <a:avLst>
                <a:gd name="adj1" fmla="val 0"/>
                <a:gd name="adj2" fmla="val 5000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ea typeface="Amazon Ember" panose="020B0603020204020204" pitchFamily="34" charset="0"/>
                <a:cs typeface="Amazon Ember" panose="020B0603020204020204" pitchFamily="34" charset="0"/>
              </a:endParaRPr>
            </a:p>
          </p:txBody>
        </p:sp>
        <p:sp>
          <p:nvSpPr>
            <p:cNvPr id="64" name="TextBox 63">
              <a:extLst>
                <a:ext uri="{FF2B5EF4-FFF2-40B4-BE49-F238E27FC236}">
                  <a16:creationId xmlns:a16="http://schemas.microsoft.com/office/drawing/2014/main" id="{983B7F87-974B-6249-8C60-08858E500F69}"/>
                </a:ext>
              </a:extLst>
            </p:cNvPr>
            <p:cNvSpPr txBox="1"/>
            <p:nvPr/>
          </p:nvSpPr>
          <p:spPr>
            <a:xfrm>
              <a:off x="9630806" y="3246274"/>
              <a:ext cx="1656787" cy="584775"/>
            </a:xfrm>
            <a:prstGeom prst="rect">
              <a:avLst/>
            </a:prstGeom>
            <a:noFill/>
          </p:spPr>
          <p:txBody>
            <a:bodyPr wrap="square" rtlCol="0">
              <a:spAutoFit/>
            </a:bodyPr>
            <a:lstStyle/>
            <a:p>
              <a:r>
                <a:rPr lang="en-GB"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rPr>
                <a:t>Full capacity always running</a:t>
              </a:r>
              <a:endParaRPr lang="en-US" sz="1600" dirty="0">
                <a:solidFill>
                  <a:schemeClr val="accent6"/>
                </a:solidFill>
                <a:latin typeface="Amazon Ember" panose="02000000000000000000" pitchFamily="2" charset="0"/>
                <a:ea typeface="Amazon Ember" panose="02000000000000000000" pitchFamily="2" charset="0"/>
                <a:cs typeface="Amazon Ember" panose="020B0603020204020204" pitchFamily="34" charset="0"/>
              </a:endParaRPr>
            </a:p>
          </p:txBody>
        </p:sp>
        <p:cxnSp>
          <p:nvCxnSpPr>
            <p:cNvPr id="76" name="Straight Arrow Connector 75">
              <a:extLst>
                <a:ext uri="{FF2B5EF4-FFF2-40B4-BE49-F238E27FC236}">
                  <a16:creationId xmlns:a16="http://schemas.microsoft.com/office/drawing/2014/main" id="{71841EC5-3B3C-494B-ABA5-5545BA25DA56}"/>
                </a:ext>
              </a:extLst>
            </p:cNvPr>
            <p:cNvCxnSpPr>
              <a:cxnSpLocks/>
            </p:cNvCxnSpPr>
            <p:nvPr/>
          </p:nvCxnSpPr>
          <p:spPr>
            <a:xfrm>
              <a:off x="5563518" y="2909824"/>
              <a:ext cx="1294717" cy="0"/>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10">
              <a:extLst>
                <a:ext uri="{FF2B5EF4-FFF2-40B4-BE49-F238E27FC236}">
                  <a16:creationId xmlns:a16="http://schemas.microsoft.com/office/drawing/2014/main" id="{33AD0900-F65F-F949-8C5E-E6A40A722D47}"/>
                </a:ext>
              </a:extLst>
            </p:cNvPr>
            <p:cNvSpPr txBox="1"/>
            <p:nvPr/>
          </p:nvSpPr>
          <p:spPr>
            <a:xfrm>
              <a:off x="4453044" y="1731999"/>
              <a:ext cx="155027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600" dirty="0">
                  <a:ea typeface="Amazon Ember" panose="020B0603020204020204" pitchFamily="34" charset="0"/>
                  <a:cs typeface="Amazon Ember" panose="020B0603020204020204" pitchFamily="34" charset="0"/>
                </a:rPr>
                <a:t>User or system</a:t>
              </a:r>
              <a:endParaRPr lang="en-US" sz="1600" dirty="0">
                <a:ea typeface="Amazon Ember" panose="020B0603020204020204" pitchFamily="34" charset="0"/>
                <a:cs typeface="Amazon Ember" panose="020B0603020204020204" pitchFamily="34" charset="0"/>
              </a:endParaRPr>
            </a:p>
          </p:txBody>
        </p:sp>
        <p:cxnSp>
          <p:nvCxnSpPr>
            <p:cNvPr id="78" name="Straight Arrow Connector 77">
              <a:extLst>
                <a:ext uri="{FF2B5EF4-FFF2-40B4-BE49-F238E27FC236}">
                  <a16:creationId xmlns:a16="http://schemas.microsoft.com/office/drawing/2014/main" id="{06C2E114-5F04-6C45-81F1-A6FC637A6489}"/>
                </a:ext>
              </a:extLst>
            </p:cNvPr>
            <p:cNvCxnSpPr/>
            <p:nvPr/>
          </p:nvCxnSpPr>
          <p:spPr>
            <a:xfrm flipH="1">
              <a:off x="5184260" y="2034028"/>
              <a:ext cx="3403" cy="559944"/>
            </a:xfrm>
            <a:prstGeom prst="straightConnector1">
              <a:avLst/>
            </a:prstGeom>
            <a:ln w="28575">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9" name="TextBox 38">
              <a:extLst>
                <a:ext uri="{FF2B5EF4-FFF2-40B4-BE49-F238E27FC236}">
                  <a16:creationId xmlns:a16="http://schemas.microsoft.com/office/drawing/2014/main" id="{ECEE3CD3-7277-6840-9AE9-067530BFE291}"/>
                </a:ext>
              </a:extLst>
            </p:cNvPr>
            <p:cNvSpPr txBox="1">
              <a:spLocks noChangeArrowheads="1"/>
            </p:cNvSpPr>
            <p:nvPr/>
          </p:nvSpPr>
          <p:spPr bwMode="auto">
            <a:xfrm>
              <a:off x="4001546" y="3232733"/>
              <a:ext cx="2377189" cy="584775"/>
            </a:xfrm>
            <a:prstGeom prst="rect">
              <a:avLst/>
            </a:prstGeom>
            <a:noFill/>
            <a:ln w="9525">
              <a:noFill/>
              <a:miter lim="800000"/>
              <a:headEnd/>
              <a:tailEnd/>
            </a:ln>
          </p:spPr>
          <p:txBody>
            <a:bodyPr wrap="square">
              <a:spAutoFit/>
            </a:bodyPr>
            <a:lstStyle/>
            <a:p>
              <a:pPr algn="ctr"/>
              <a:r>
                <a:rPr lang="en-US" sz="1600" dirty="0">
                  <a:ea typeface="Amazon Ember" panose="020B0603020204020204" pitchFamily="34" charset="0"/>
                  <a:cs typeface="Amazon Ember" panose="020B0603020204020204" pitchFamily="34" charset="0"/>
                </a:rPr>
                <a:t>Route 53</a:t>
              </a:r>
            </a:p>
            <a:p>
              <a:pPr algn="ctr"/>
              <a:r>
                <a:rPr lang="en-US" sz="1600" dirty="0">
                  <a:ea typeface="Amazon Ember" panose="020B0603020204020204" pitchFamily="34" charset="0"/>
                  <a:cs typeface="Amazon Ember" panose="020B0603020204020204" pitchFamily="34" charset="0"/>
                </a:rPr>
                <a:t>hosted zone</a:t>
              </a:r>
            </a:p>
          </p:txBody>
        </p:sp>
        <p:cxnSp>
          <p:nvCxnSpPr>
            <p:cNvPr id="81" name="Straight Connector 80">
              <a:extLst>
                <a:ext uri="{FF2B5EF4-FFF2-40B4-BE49-F238E27FC236}">
                  <a16:creationId xmlns:a16="http://schemas.microsoft.com/office/drawing/2014/main" id="{4751F5A8-924C-3249-8ED4-3A68F82CA806}"/>
                </a:ext>
              </a:extLst>
            </p:cNvPr>
            <p:cNvCxnSpPr>
              <a:cxnSpLocks/>
              <a:stCxn id="89" idx="3"/>
              <a:endCxn id="94" idx="1"/>
            </p:cNvCxnSpPr>
            <p:nvPr/>
          </p:nvCxnSpPr>
          <p:spPr>
            <a:xfrm>
              <a:off x="3309580" y="5192625"/>
              <a:ext cx="4187694" cy="4606"/>
            </a:xfrm>
            <a:prstGeom prst="lin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51BA43F-28B4-314C-97EA-49886E2806D8}"/>
                </a:ext>
              </a:extLst>
            </p:cNvPr>
            <p:cNvSpPr txBox="1"/>
            <p:nvPr/>
          </p:nvSpPr>
          <p:spPr>
            <a:xfrm>
              <a:off x="4022570" y="5224156"/>
              <a:ext cx="2562866" cy="584775"/>
            </a:xfrm>
            <a:prstGeom prst="rect">
              <a:avLst/>
            </a:prstGeom>
            <a:noFill/>
          </p:spPr>
          <p:txBody>
            <a:bodyPr wrap="square" rtlCol="0">
              <a:spAutoFit/>
            </a:bodyPr>
            <a:lstStyle/>
            <a:p>
              <a:pPr algn="ctr"/>
              <a:r>
                <a:rPr lang="en-GB" sz="1600" dirty="0">
                  <a:ea typeface="Amazon Ember Light" panose="020B0403020204020204" pitchFamily="34" charset="0"/>
                  <a:cs typeface="Amazon Ember Light" panose="020B0403020204020204" pitchFamily="34" charset="0"/>
                </a:rPr>
                <a:t>Data mirroring and replication</a:t>
              </a:r>
              <a:endParaRPr lang="en-US" sz="1600" dirty="0">
                <a:ea typeface="Amazon Ember Light" panose="020B0403020204020204" pitchFamily="34" charset="0"/>
                <a:cs typeface="Amazon Ember Light" panose="020B0403020204020204" pitchFamily="34" charset="0"/>
              </a:endParaRPr>
            </a:p>
          </p:txBody>
        </p:sp>
        <p:sp>
          <p:nvSpPr>
            <p:cNvPr id="85" name="Rectangle 84">
              <a:extLst>
                <a:ext uri="{FF2B5EF4-FFF2-40B4-BE49-F238E27FC236}">
                  <a16:creationId xmlns:a16="http://schemas.microsoft.com/office/drawing/2014/main" id="{1D553464-E4C8-764F-BA42-6ADF517E13B1}"/>
                </a:ext>
              </a:extLst>
            </p:cNvPr>
            <p:cNvSpPr/>
            <p:nvPr/>
          </p:nvSpPr>
          <p:spPr>
            <a:xfrm>
              <a:off x="6565395" y="1375260"/>
              <a:ext cx="2834800" cy="46514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ysClr val="windowText" lastClr="000000"/>
                  </a:solidFill>
                </a:rPr>
                <a:t>AWS Cloud</a:t>
              </a:r>
            </a:p>
          </p:txBody>
        </p:sp>
        <p:pic>
          <p:nvPicPr>
            <p:cNvPr id="86" name="Graphic 85">
              <a:extLst>
                <a:ext uri="{FF2B5EF4-FFF2-40B4-BE49-F238E27FC236}">
                  <a16:creationId xmlns:a16="http://schemas.microsoft.com/office/drawing/2014/main" id="{B7180411-9634-6949-BF5E-4E1C05EDDC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77736" y="1392958"/>
              <a:ext cx="330200" cy="330200"/>
            </a:xfrm>
            <a:prstGeom prst="rect">
              <a:avLst/>
            </a:prstGeom>
          </p:spPr>
        </p:pic>
        <p:pic>
          <p:nvPicPr>
            <p:cNvPr id="87" name="Graphic 86">
              <a:extLst>
                <a:ext uri="{FF2B5EF4-FFF2-40B4-BE49-F238E27FC236}">
                  <a16:creationId xmlns:a16="http://schemas.microsoft.com/office/drawing/2014/main" id="{42B1B32F-482C-EB4C-8EFE-B03C8BEBED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97905" y="2666396"/>
              <a:ext cx="469900" cy="469900"/>
            </a:xfrm>
            <a:prstGeom prst="rect">
              <a:avLst/>
            </a:prstGeom>
          </p:spPr>
        </p:pic>
        <p:sp>
          <p:nvSpPr>
            <p:cNvPr id="88" name="TextBox 87">
              <a:extLst>
                <a:ext uri="{FF2B5EF4-FFF2-40B4-BE49-F238E27FC236}">
                  <a16:creationId xmlns:a16="http://schemas.microsoft.com/office/drawing/2014/main" id="{CDC4BEF7-8A4F-A242-998C-D60C92A905EC}"/>
                </a:ext>
              </a:extLst>
            </p:cNvPr>
            <p:cNvSpPr txBox="1"/>
            <p:nvPr/>
          </p:nvSpPr>
          <p:spPr>
            <a:xfrm>
              <a:off x="7225248" y="3105114"/>
              <a:ext cx="1315698" cy="338554"/>
            </a:xfrm>
            <a:prstGeom prst="rect">
              <a:avLst/>
            </a:prstGeom>
            <a:noFill/>
          </p:spPr>
          <p:txBody>
            <a:bodyPr wrap="square" rtlCol="0">
              <a:spAutoFit/>
            </a:bodyPr>
            <a:lstStyle/>
            <a:p>
              <a:pPr algn="ctr"/>
              <a:r>
                <a:rPr lang="en-US" sz="1600" dirty="0"/>
                <a:t>Web servers</a:t>
              </a:r>
            </a:p>
          </p:txBody>
        </p:sp>
        <p:pic>
          <p:nvPicPr>
            <p:cNvPr id="89" name="Graphic 88">
              <a:extLst>
                <a:ext uri="{FF2B5EF4-FFF2-40B4-BE49-F238E27FC236}">
                  <a16:creationId xmlns:a16="http://schemas.microsoft.com/office/drawing/2014/main" id="{40C17DC5-A233-C04C-88C7-A8384FB400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69500" y="4872585"/>
              <a:ext cx="640080" cy="640080"/>
            </a:xfrm>
            <a:prstGeom prst="rect">
              <a:avLst/>
            </a:prstGeom>
          </p:spPr>
        </p:pic>
        <p:sp>
          <p:nvSpPr>
            <p:cNvPr id="90" name="Rectangle 89">
              <a:extLst>
                <a:ext uri="{FF2B5EF4-FFF2-40B4-BE49-F238E27FC236}">
                  <a16:creationId xmlns:a16="http://schemas.microsoft.com/office/drawing/2014/main" id="{7B8A7F62-8308-F346-99EA-45749A75D533}"/>
                </a:ext>
              </a:extLst>
            </p:cNvPr>
            <p:cNvSpPr/>
            <p:nvPr/>
          </p:nvSpPr>
          <p:spPr>
            <a:xfrm>
              <a:off x="2699828" y="4941775"/>
              <a:ext cx="344248"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F5B28779-727C-6042-B1CF-9424EE56E9D5}"/>
                </a:ext>
              </a:extLst>
            </p:cNvPr>
            <p:cNvSpPr/>
            <p:nvPr/>
          </p:nvSpPr>
          <p:spPr>
            <a:xfrm>
              <a:off x="2749957" y="4944958"/>
              <a:ext cx="457816" cy="189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9600D0AA-83BA-C141-9448-FE768219382F}"/>
                </a:ext>
              </a:extLst>
            </p:cNvPr>
            <p:cNvSpPr txBox="1"/>
            <p:nvPr/>
          </p:nvSpPr>
          <p:spPr>
            <a:xfrm>
              <a:off x="2286828" y="5565049"/>
              <a:ext cx="1340542"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Primary DB</a:t>
              </a:r>
            </a:p>
          </p:txBody>
        </p:sp>
        <p:grpSp>
          <p:nvGrpSpPr>
            <p:cNvPr id="93" name="Group 92">
              <a:extLst>
                <a:ext uri="{FF2B5EF4-FFF2-40B4-BE49-F238E27FC236}">
                  <a16:creationId xmlns:a16="http://schemas.microsoft.com/office/drawing/2014/main" id="{C5CF9A57-7CF2-F745-8AF6-CEA933BE638A}"/>
                </a:ext>
              </a:extLst>
            </p:cNvPr>
            <p:cNvGrpSpPr/>
            <p:nvPr/>
          </p:nvGrpSpPr>
          <p:grpSpPr>
            <a:xfrm>
              <a:off x="7497274" y="4877191"/>
              <a:ext cx="648831" cy="640080"/>
              <a:chOff x="6882704" y="4631420"/>
              <a:chExt cx="907408" cy="907408"/>
            </a:xfrm>
          </p:grpSpPr>
          <p:pic>
            <p:nvPicPr>
              <p:cNvPr id="94" name="Graphic 93">
                <a:extLst>
                  <a:ext uri="{FF2B5EF4-FFF2-40B4-BE49-F238E27FC236}">
                    <a16:creationId xmlns:a16="http://schemas.microsoft.com/office/drawing/2014/main" id="{7765DB17-2201-C946-B3E9-1B16B858DF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82704" y="4631420"/>
                <a:ext cx="907408" cy="907408"/>
              </a:xfrm>
              <a:prstGeom prst="rect">
                <a:avLst/>
              </a:prstGeom>
            </p:spPr>
          </p:pic>
          <p:sp>
            <p:nvSpPr>
              <p:cNvPr id="95" name="Rectangle 94">
                <a:extLst>
                  <a:ext uri="{FF2B5EF4-FFF2-40B4-BE49-F238E27FC236}">
                    <a16:creationId xmlns:a16="http://schemas.microsoft.com/office/drawing/2014/main" id="{4B0FE72F-A9B9-7647-9AA5-0EC1D957FB0A}"/>
                  </a:ext>
                </a:extLst>
              </p:cNvPr>
              <p:cNvSpPr/>
              <p:nvPr/>
            </p:nvSpPr>
            <p:spPr>
              <a:xfrm>
                <a:off x="6976788" y="4714882"/>
                <a:ext cx="457816"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Rectangle 95">
              <a:extLst>
                <a:ext uri="{FF2B5EF4-FFF2-40B4-BE49-F238E27FC236}">
                  <a16:creationId xmlns:a16="http://schemas.microsoft.com/office/drawing/2014/main" id="{20B2F938-38ED-A94E-8B56-DED6708408FB}"/>
                </a:ext>
              </a:extLst>
            </p:cNvPr>
            <p:cNvSpPr/>
            <p:nvPr/>
          </p:nvSpPr>
          <p:spPr>
            <a:xfrm>
              <a:off x="7614087" y="4934712"/>
              <a:ext cx="457816" cy="193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6032CD34-75DE-A942-9251-7C8901CA8B0F}"/>
                </a:ext>
              </a:extLst>
            </p:cNvPr>
            <p:cNvSpPr txBox="1"/>
            <p:nvPr/>
          </p:nvSpPr>
          <p:spPr>
            <a:xfrm>
              <a:off x="7127213" y="5504812"/>
              <a:ext cx="1568661" cy="338554"/>
            </a:xfrm>
            <a:prstGeom prst="rect">
              <a:avLst/>
            </a:prstGeom>
            <a:noFill/>
          </p:spPr>
          <p:txBody>
            <a:bodyPr wrap="square" rtlCol="0">
              <a:spAutoFit/>
            </a:bodyPr>
            <a:lstStyle/>
            <a:p>
              <a:r>
                <a:rPr lang="en-US" sz="1600" dirty="0">
                  <a:ea typeface="Amazon Ember" panose="020B0603020204020204" pitchFamily="34" charset="0"/>
                  <a:cs typeface="Amazon Ember" panose="020B0603020204020204" pitchFamily="34" charset="0"/>
                </a:rPr>
                <a:t>Secondary DB</a:t>
              </a:r>
            </a:p>
          </p:txBody>
        </p:sp>
        <p:pic>
          <p:nvPicPr>
            <p:cNvPr id="98" name="Graphic 97">
              <a:extLst>
                <a:ext uri="{FF2B5EF4-FFF2-40B4-BE49-F238E27FC236}">
                  <a16:creationId xmlns:a16="http://schemas.microsoft.com/office/drawing/2014/main" id="{76175288-4D9F-0745-B5A1-957C1F46506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83573" y="2616975"/>
              <a:ext cx="601373" cy="601373"/>
            </a:xfrm>
            <a:prstGeom prst="rect">
              <a:avLst/>
            </a:prstGeom>
          </p:spPr>
        </p:pic>
        <p:pic>
          <p:nvPicPr>
            <p:cNvPr id="99" name="Graphic 98">
              <a:extLst>
                <a:ext uri="{FF2B5EF4-FFF2-40B4-BE49-F238E27FC236}">
                  <a16:creationId xmlns:a16="http://schemas.microsoft.com/office/drawing/2014/main" id="{BA2A21B6-ED57-A24B-B85D-391ABA3F3A7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6935" y="1856207"/>
              <a:ext cx="1421097" cy="1421097"/>
            </a:xfrm>
            <a:prstGeom prst="rect">
              <a:avLst/>
            </a:prstGeom>
          </p:spPr>
        </p:pic>
        <p:sp>
          <p:nvSpPr>
            <p:cNvPr id="100" name="TextBox 99">
              <a:extLst>
                <a:ext uri="{FF2B5EF4-FFF2-40B4-BE49-F238E27FC236}">
                  <a16:creationId xmlns:a16="http://schemas.microsoft.com/office/drawing/2014/main" id="{52D3D9E8-E364-0644-8C4F-1E4B7F775107}"/>
                </a:ext>
              </a:extLst>
            </p:cNvPr>
            <p:cNvSpPr txBox="1"/>
            <p:nvPr/>
          </p:nvSpPr>
          <p:spPr>
            <a:xfrm>
              <a:off x="2102532" y="2572787"/>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Web </a:t>
              </a:r>
            </a:p>
            <a:p>
              <a:pPr algn="ctr"/>
              <a:r>
                <a:rPr lang="en-US" sz="1600" dirty="0">
                  <a:ea typeface="Amazon Ember Light" panose="020B0403020204020204" pitchFamily="34" charset="0"/>
                  <a:cs typeface="Amazon Ember Light" panose="020B0403020204020204" pitchFamily="34" charset="0"/>
                </a:rPr>
                <a:t>server</a:t>
              </a:r>
            </a:p>
          </p:txBody>
        </p:sp>
        <p:sp>
          <p:nvSpPr>
            <p:cNvPr id="101" name="TextBox 100">
              <a:extLst>
                <a:ext uri="{FF2B5EF4-FFF2-40B4-BE49-F238E27FC236}">
                  <a16:creationId xmlns:a16="http://schemas.microsoft.com/office/drawing/2014/main" id="{7FD0114B-27B0-264A-9BA2-87A29E02B5C8}"/>
                </a:ext>
              </a:extLst>
            </p:cNvPr>
            <p:cNvSpPr txBox="1"/>
            <p:nvPr/>
          </p:nvSpPr>
          <p:spPr>
            <a:xfrm>
              <a:off x="2832176" y="2499861"/>
              <a:ext cx="1273690"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ea typeface="Amazon Ember" panose="020B0603020204020204" pitchFamily="34" charset="0"/>
                <a:cs typeface="Amazon Ember" panose="020B0603020204020204" pitchFamily="34" charset="0"/>
              </a:endParaRPr>
            </a:p>
          </p:txBody>
        </p:sp>
        <p:pic>
          <p:nvPicPr>
            <p:cNvPr id="102" name="Graphic 101">
              <a:extLst>
                <a:ext uri="{FF2B5EF4-FFF2-40B4-BE49-F238E27FC236}">
                  <a16:creationId xmlns:a16="http://schemas.microsoft.com/office/drawing/2014/main" id="{7DBC6A3E-7EFA-964E-9299-A597AD46A10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4271" y="1844047"/>
              <a:ext cx="1421097" cy="1421097"/>
            </a:xfrm>
            <a:prstGeom prst="rect">
              <a:avLst/>
            </a:prstGeom>
          </p:spPr>
        </p:pic>
        <p:sp>
          <p:nvSpPr>
            <p:cNvPr id="103" name="TextBox 102">
              <a:extLst>
                <a:ext uri="{FF2B5EF4-FFF2-40B4-BE49-F238E27FC236}">
                  <a16:creationId xmlns:a16="http://schemas.microsoft.com/office/drawing/2014/main" id="{73A014F3-CF2C-BA45-BE4B-CC3D002FB5B1}"/>
                </a:ext>
              </a:extLst>
            </p:cNvPr>
            <p:cNvSpPr txBox="1"/>
            <p:nvPr/>
          </p:nvSpPr>
          <p:spPr>
            <a:xfrm>
              <a:off x="3079868" y="2560627"/>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Web </a:t>
              </a:r>
            </a:p>
            <a:p>
              <a:pPr algn="ctr"/>
              <a:r>
                <a:rPr lang="en-US" sz="1600" dirty="0">
                  <a:ea typeface="Amazon Ember Light" panose="020B0403020204020204" pitchFamily="34" charset="0"/>
                  <a:cs typeface="Amazon Ember Light" panose="020B0403020204020204" pitchFamily="34" charset="0"/>
                </a:rPr>
                <a:t>server</a:t>
              </a:r>
            </a:p>
          </p:txBody>
        </p:sp>
        <p:pic>
          <p:nvPicPr>
            <p:cNvPr id="105" name="Graphic 104">
              <a:extLst>
                <a:ext uri="{FF2B5EF4-FFF2-40B4-BE49-F238E27FC236}">
                  <a16:creationId xmlns:a16="http://schemas.microsoft.com/office/drawing/2014/main" id="{10FA31A6-2608-0F43-980C-5884676B034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0634" y="3262606"/>
              <a:ext cx="1421097" cy="1421097"/>
            </a:xfrm>
            <a:prstGeom prst="rect">
              <a:avLst/>
            </a:prstGeom>
          </p:spPr>
        </p:pic>
        <p:sp>
          <p:nvSpPr>
            <p:cNvPr id="106" name="TextBox 105">
              <a:extLst>
                <a:ext uri="{FF2B5EF4-FFF2-40B4-BE49-F238E27FC236}">
                  <a16:creationId xmlns:a16="http://schemas.microsoft.com/office/drawing/2014/main" id="{50A40034-97B1-F34B-953A-30340125509F}"/>
                </a:ext>
              </a:extLst>
            </p:cNvPr>
            <p:cNvSpPr txBox="1"/>
            <p:nvPr/>
          </p:nvSpPr>
          <p:spPr>
            <a:xfrm>
              <a:off x="2136741" y="3979186"/>
              <a:ext cx="723276" cy="584775"/>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App </a:t>
              </a:r>
            </a:p>
            <a:p>
              <a:pPr algn="ctr"/>
              <a:r>
                <a:rPr lang="en-US" sz="1600" dirty="0">
                  <a:ea typeface="Amazon Ember Light" panose="020B0403020204020204" pitchFamily="34" charset="0"/>
                  <a:cs typeface="Amazon Ember Light" panose="020B0403020204020204" pitchFamily="34" charset="0"/>
                </a:rPr>
                <a:t>server</a:t>
              </a:r>
            </a:p>
          </p:txBody>
        </p:sp>
        <p:sp>
          <p:nvSpPr>
            <p:cNvPr id="107" name="TextBox 106">
              <a:extLst>
                <a:ext uri="{FF2B5EF4-FFF2-40B4-BE49-F238E27FC236}">
                  <a16:creationId xmlns:a16="http://schemas.microsoft.com/office/drawing/2014/main" id="{FA5E976F-D036-B94E-BE62-16D4D3701DEB}"/>
                </a:ext>
              </a:extLst>
            </p:cNvPr>
            <p:cNvSpPr txBox="1"/>
            <p:nvPr/>
          </p:nvSpPr>
          <p:spPr>
            <a:xfrm>
              <a:off x="3075848" y="3993209"/>
              <a:ext cx="750615"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App </a:t>
              </a:r>
            </a:p>
            <a:p>
              <a:pPr algn="ctr"/>
              <a:r>
                <a:rPr lang="en-US" sz="1600" dirty="0">
                  <a:ea typeface="Amazon Ember Light" panose="020B0403020204020204" pitchFamily="34" charset="0"/>
                  <a:cs typeface="Amazon Ember Light" panose="020B0403020204020204" pitchFamily="34" charset="0"/>
                </a:rPr>
                <a:t>server</a:t>
              </a:r>
            </a:p>
          </p:txBody>
        </p:sp>
        <p:sp>
          <p:nvSpPr>
            <p:cNvPr id="108" name="Rectangle 107">
              <a:extLst>
                <a:ext uri="{FF2B5EF4-FFF2-40B4-BE49-F238E27FC236}">
                  <a16:creationId xmlns:a16="http://schemas.microsoft.com/office/drawing/2014/main" id="{B73CE6AD-10C0-3149-BA92-C00B72091014}"/>
                </a:ext>
              </a:extLst>
            </p:cNvPr>
            <p:cNvSpPr/>
            <p:nvPr/>
          </p:nvSpPr>
          <p:spPr>
            <a:xfrm>
              <a:off x="6937698" y="2350424"/>
              <a:ext cx="1868473" cy="105156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endParaRPr>
            </a:p>
          </p:txBody>
        </p:sp>
        <p:sp>
          <p:nvSpPr>
            <p:cNvPr id="111" name="TextBox 110">
              <a:extLst>
                <a:ext uri="{FF2B5EF4-FFF2-40B4-BE49-F238E27FC236}">
                  <a16:creationId xmlns:a16="http://schemas.microsoft.com/office/drawing/2014/main" id="{1874ECBA-8116-814C-BA72-1E419290BB46}"/>
                </a:ext>
              </a:extLst>
            </p:cNvPr>
            <p:cNvSpPr txBox="1"/>
            <p:nvPr/>
          </p:nvSpPr>
          <p:spPr>
            <a:xfrm>
              <a:off x="6738056" y="3562787"/>
              <a:ext cx="1169728" cy="523220"/>
            </a:xfrm>
            <a:prstGeom prst="rect">
              <a:avLst/>
            </a:prstGeom>
            <a:noFill/>
          </p:spPr>
          <p:txBody>
            <a:bodyPr wrap="square" rtlCol="0">
              <a:spAutoFit/>
            </a:bodyPr>
            <a:lstStyle/>
            <a:p>
              <a:pPr algn="ctr"/>
              <a:r>
                <a:rPr lang="en-GB" sz="1400" dirty="0">
                  <a:solidFill>
                    <a:schemeClr val="bg1"/>
                  </a:solidFill>
                  <a:ea typeface="Amazon Ember" panose="020B0603020204020204" pitchFamily="34" charset="0"/>
                  <a:cs typeface="Amazon Ember" panose="020B0603020204020204" pitchFamily="34" charset="0"/>
                </a:rPr>
                <a:t>Web </a:t>
              </a:r>
            </a:p>
            <a:p>
              <a:pPr algn="ctr"/>
              <a:r>
                <a:rPr lang="en-GB" sz="1400" dirty="0">
                  <a:solidFill>
                    <a:schemeClr val="bg1"/>
                  </a:solidFill>
                  <a:ea typeface="Amazon Ember" panose="020B0603020204020204" pitchFamily="34" charset="0"/>
                  <a:cs typeface="Amazon Ember" panose="020B0603020204020204" pitchFamily="34" charset="0"/>
                </a:rPr>
                <a:t>server</a:t>
              </a:r>
              <a:endParaRPr lang="en-US" sz="1400" dirty="0">
                <a:solidFill>
                  <a:schemeClr val="bg1"/>
                </a:solidFill>
                <a:ea typeface="Amazon Ember" panose="020B0603020204020204" pitchFamily="34" charset="0"/>
                <a:cs typeface="Amazon Ember" panose="020B0603020204020204" pitchFamily="34" charset="0"/>
              </a:endParaRPr>
            </a:p>
          </p:txBody>
        </p:sp>
        <p:pic>
          <p:nvPicPr>
            <p:cNvPr id="112" name="Graphic 111">
              <a:extLst>
                <a:ext uri="{FF2B5EF4-FFF2-40B4-BE49-F238E27FC236}">
                  <a16:creationId xmlns:a16="http://schemas.microsoft.com/office/drawing/2014/main" id="{BAC6E1AE-2706-AD47-A3A6-F2C7EC0E5C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07815" y="3578518"/>
              <a:ext cx="469900" cy="469900"/>
            </a:xfrm>
            <a:prstGeom prst="rect">
              <a:avLst/>
            </a:prstGeom>
          </p:spPr>
        </p:pic>
        <p:sp>
          <p:nvSpPr>
            <p:cNvPr id="113" name="TextBox 112">
              <a:extLst>
                <a:ext uri="{FF2B5EF4-FFF2-40B4-BE49-F238E27FC236}">
                  <a16:creationId xmlns:a16="http://schemas.microsoft.com/office/drawing/2014/main" id="{734BE248-126D-A64E-AF10-4436ED84E152}"/>
                </a:ext>
              </a:extLst>
            </p:cNvPr>
            <p:cNvSpPr txBox="1"/>
            <p:nvPr/>
          </p:nvSpPr>
          <p:spPr>
            <a:xfrm>
              <a:off x="7253753" y="3998654"/>
              <a:ext cx="1226614" cy="338554"/>
            </a:xfrm>
            <a:prstGeom prst="rect">
              <a:avLst/>
            </a:prstGeom>
            <a:noFill/>
          </p:spPr>
          <p:txBody>
            <a:bodyPr wrap="square" rtlCol="0">
              <a:spAutoFit/>
            </a:bodyPr>
            <a:lstStyle/>
            <a:p>
              <a:pPr algn="ctr"/>
              <a:r>
                <a:rPr lang="en-US" sz="1600" dirty="0"/>
                <a:t>App servers</a:t>
              </a:r>
            </a:p>
          </p:txBody>
        </p:sp>
        <p:sp>
          <p:nvSpPr>
            <p:cNvPr id="114" name="Rectangle 113">
              <a:extLst>
                <a:ext uri="{FF2B5EF4-FFF2-40B4-BE49-F238E27FC236}">
                  <a16:creationId xmlns:a16="http://schemas.microsoft.com/office/drawing/2014/main" id="{25ACC649-9AF4-9D47-8495-BBBC9B5FE394}"/>
                </a:ext>
              </a:extLst>
            </p:cNvPr>
            <p:cNvSpPr/>
            <p:nvPr/>
          </p:nvSpPr>
          <p:spPr>
            <a:xfrm>
              <a:off x="6937698" y="3482172"/>
              <a:ext cx="1868473" cy="105156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endParaRPr>
            </a:p>
          </p:txBody>
        </p:sp>
        <p:cxnSp>
          <p:nvCxnSpPr>
            <p:cNvPr id="117" name="Straight Arrow Connector 116">
              <a:extLst>
                <a:ext uri="{FF2B5EF4-FFF2-40B4-BE49-F238E27FC236}">
                  <a16:creationId xmlns:a16="http://schemas.microsoft.com/office/drawing/2014/main" id="{47632373-6B9C-CC4D-8EEF-767A83EEEA24}"/>
                </a:ext>
              </a:extLst>
            </p:cNvPr>
            <p:cNvCxnSpPr>
              <a:cxnSpLocks/>
              <a:stCxn id="98" idx="1"/>
            </p:cNvCxnSpPr>
            <p:nvPr/>
          </p:nvCxnSpPr>
          <p:spPr>
            <a:xfrm flipH="1">
              <a:off x="4105866" y="2917662"/>
              <a:ext cx="777707" cy="0"/>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18" name="Graphic 117">
              <a:extLst>
                <a:ext uri="{FF2B5EF4-FFF2-40B4-BE49-F238E27FC236}">
                  <a16:creationId xmlns:a16="http://schemas.microsoft.com/office/drawing/2014/main" id="{EEAC7CCA-F561-6D4C-8E09-0464A7F551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17731" y="2668232"/>
              <a:ext cx="469900" cy="469900"/>
            </a:xfrm>
            <a:prstGeom prst="rect">
              <a:avLst/>
            </a:prstGeom>
          </p:spPr>
        </p:pic>
        <p:pic>
          <p:nvPicPr>
            <p:cNvPr id="119" name="Graphic 118">
              <a:extLst>
                <a:ext uri="{FF2B5EF4-FFF2-40B4-BE49-F238E27FC236}">
                  <a16:creationId xmlns:a16="http://schemas.microsoft.com/office/drawing/2014/main" id="{739F8267-88D4-E641-8151-A23F9383ED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17731" y="3578518"/>
              <a:ext cx="469900" cy="469900"/>
            </a:xfrm>
            <a:prstGeom prst="rect">
              <a:avLst/>
            </a:prstGeom>
          </p:spPr>
        </p:pic>
        <p:sp>
          <p:nvSpPr>
            <p:cNvPr id="49" name="Rectangle 48">
              <a:extLst>
                <a:ext uri="{FF2B5EF4-FFF2-40B4-BE49-F238E27FC236}">
                  <a16:creationId xmlns:a16="http://schemas.microsoft.com/office/drawing/2014/main" id="{B5B05D0A-9458-234A-A6F5-B1741A416F84}"/>
                </a:ext>
              </a:extLst>
            </p:cNvPr>
            <p:cNvSpPr/>
            <p:nvPr/>
          </p:nvSpPr>
          <p:spPr>
            <a:xfrm>
              <a:off x="1509287" y="1375260"/>
              <a:ext cx="2562866" cy="465148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rgbClr val="5A6B86"/>
                </a:solidFill>
              </a:endParaRPr>
            </a:p>
          </p:txBody>
        </p:sp>
        <p:sp>
          <p:nvSpPr>
            <p:cNvPr id="50" name="TextBox 49">
              <a:extLst>
                <a:ext uri="{FF2B5EF4-FFF2-40B4-BE49-F238E27FC236}">
                  <a16:creationId xmlns:a16="http://schemas.microsoft.com/office/drawing/2014/main" id="{E3CF41BC-E627-5045-BA1A-61AB3A35E5A1}"/>
                </a:ext>
              </a:extLst>
            </p:cNvPr>
            <p:cNvSpPr txBox="1"/>
            <p:nvPr/>
          </p:nvSpPr>
          <p:spPr>
            <a:xfrm>
              <a:off x="1482783" y="1416474"/>
              <a:ext cx="2678938"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On-premises </a:t>
              </a:r>
              <a:r>
                <a:rPr lang="en-US" sz="1600" i="1" dirty="0">
                  <a:ea typeface="Amazon Ember Light" panose="020B0403020204020204" pitchFamily="34" charset="0"/>
                  <a:cs typeface="Amazon Ember Light" panose="020B0403020204020204" pitchFamily="34" charset="0"/>
                </a:rPr>
                <a:t>or</a:t>
              </a:r>
              <a:r>
                <a:rPr lang="en-US" sz="1600" dirty="0">
                  <a:ea typeface="Amazon Ember Light" panose="020B0403020204020204" pitchFamily="34" charset="0"/>
                  <a:cs typeface="Amazon Ember Light" panose="020B0403020204020204" pitchFamily="34" charset="0"/>
                </a:rPr>
                <a:t> AWS Cloud </a:t>
              </a:r>
            </a:p>
          </p:txBody>
        </p:sp>
      </p:grpSp>
      <p:sp>
        <p:nvSpPr>
          <p:cNvPr id="48" name="Rectangle 47"/>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71217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1671-8C07-ED40-9D25-B7C96C678E50}"/>
              </a:ext>
            </a:extLst>
          </p:cNvPr>
          <p:cNvSpPr>
            <a:spLocks noGrp="1"/>
          </p:cNvSpPr>
          <p:nvPr>
            <p:ph type="title"/>
          </p:nvPr>
        </p:nvSpPr>
        <p:spPr>
          <a:xfrm>
            <a:off x="131618" y="1"/>
            <a:ext cx="12060382" cy="914400"/>
          </a:xfrm>
          <a:solidFill>
            <a:schemeClr val="accent1">
              <a:lumMod val="20000"/>
              <a:lumOff val="80000"/>
            </a:schemeClr>
          </a:solidFill>
        </p:spPr>
        <p:txBody>
          <a:bodyPr/>
          <a:lstStyle/>
          <a:p>
            <a:r>
              <a:rPr lang="en-US" dirty="0"/>
              <a:t> </a:t>
            </a:r>
            <a:r>
              <a:rPr lang="en-US" b="1" dirty="0">
                <a:solidFill>
                  <a:schemeClr val="accent6">
                    <a:lumMod val="50000"/>
                  </a:schemeClr>
                </a:solidFill>
              </a:rPr>
              <a:t>Multi-site : Checklist</a:t>
            </a:r>
          </a:p>
        </p:txBody>
      </p:sp>
      <p:sp>
        <p:nvSpPr>
          <p:cNvPr id="48" name="Rectangle 47"/>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Content Placeholder 2"/>
          <p:cNvSpPr>
            <a:spLocks noGrp="1"/>
          </p:cNvSpPr>
          <p:nvPr>
            <p:ph idx="1"/>
          </p:nvPr>
        </p:nvSpPr>
        <p:spPr>
          <a:xfrm>
            <a:off x="419100" y="1528175"/>
            <a:ext cx="5504688" cy="4648788"/>
          </a:xfrm>
        </p:spPr>
        <p:txBody>
          <a:bodyPr/>
          <a:lstStyle/>
          <a:p>
            <a:pPr marL="0" indent="0">
              <a:buNone/>
            </a:pPr>
            <a:r>
              <a:rPr lang="en-US" dirty="0">
                <a:solidFill>
                  <a:schemeClr val="accent5"/>
                </a:solidFill>
                <a:latin typeface="Amazon Ember" panose="02000000000000000000" pitchFamily="2" charset="0"/>
                <a:ea typeface="Amazon Ember" panose="02000000000000000000" pitchFamily="2" charset="0"/>
              </a:rPr>
              <a:t>Preparation</a:t>
            </a:r>
          </a:p>
          <a:p>
            <a:pPr lvl="1"/>
            <a:r>
              <a:rPr lang="en-US" dirty="0"/>
              <a:t>Similar to warm standby</a:t>
            </a:r>
          </a:p>
          <a:p>
            <a:pPr lvl="1"/>
            <a:r>
              <a:rPr lang="en-US" dirty="0"/>
              <a:t>Configured for full scaling in or scaling out for production load</a:t>
            </a:r>
          </a:p>
        </p:txBody>
      </p:sp>
      <p:sp>
        <p:nvSpPr>
          <p:cNvPr id="51" name="Content Placeholder 5">
            <a:extLst>
              <a:ext uri="{FF2B5EF4-FFF2-40B4-BE49-F238E27FC236}">
                <a16:creationId xmlns:a16="http://schemas.microsoft.com/office/drawing/2014/main" id="{26526B61-6595-D640-BB4C-FDDF9B04D0E9}"/>
              </a:ext>
            </a:extLst>
          </p:cNvPr>
          <p:cNvSpPr txBox="1">
            <a:spLocks/>
          </p:cNvSpPr>
          <p:nvPr/>
        </p:nvSpPr>
        <p:spPr>
          <a:xfrm>
            <a:off x="6246312" y="1524228"/>
            <a:ext cx="5504688"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chemeClr val="accent5"/>
                </a:solidFill>
                <a:latin typeface="Amazon Ember" panose="02000000000000000000" pitchFamily="2" charset="0"/>
                <a:ea typeface="Amazon Ember" panose="02000000000000000000" pitchFamily="2" charset="0"/>
              </a:rPr>
              <a:t>In case of disaster</a:t>
            </a:r>
          </a:p>
          <a:p>
            <a:r>
              <a:rPr lang="en-US" sz="2400"/>
              <a:t>Immediately fail over all production load</a:t>
            </a:r>
            <a:endParaRPr lang="en-US" sz="2400" dirty="0"/>
          </a:p>
        </p:txBody>
      </p:sp>
    </p:spTree>
    <p:custDataLst>
      <p:tags r:id="rId1"/>
    </p:custDataLst>
    <p:extLst>
      <p:ext uri="{BB962C8B-B14F-4D97-AF65-F5344CB8AC3E}">
        <p14:creationId xmlns:p14="http://schemas.microsoft.com/office/powerpoint/2010/main" val="157903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fade">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fade">
                                      <p:cBhvr>
                                        <p:cTn id="17" dur="500"/>
                                        <p:tgtEl>
                                          <p:spTgt spid="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F0DD-7F0D-3D47-9C60-899CB847B656}"/>
              </a:ext>
            </a:extLst>
          </p:cNvPr>
          <p:cNvSpPr>
            <a:spLocks noGrp="1"/>
          </p:cNvSpPr>
          <p:nvPr>
            <p:ph type="title"/>
          </p:nvPr>
        </p:nvSpPr>
        <p:spPr>
          <a:xfrm>
            <a:off x="160808" y="0"/>
            <a:ext cx="12031192" cy="904009"/>
          </a:xfrm>
          <a:solidFill>
            <a:schemeClr val="accent1">
              <a:lumMod val="20000"/>
              <a:lumOff val="80000"/>
            </a:schemeClr>
          </a:solidFill>
        </p:spPr>
        <p:txBody>
          <a:bodyPr>
            <a:noAutofit/>
          </a:bodyPr>
          <a:lstStyle/>
          <a:p>
            <a:r>
              <a:rPr lang="en-US" b="1" dirty="0">
                <a:solidFill>
                  <a:schemeClr val="accent6">
                    <a:lumMod val="50000"/>
                  </a:schemeClr>
                </a:solidFill>
              </a:rPr>
              <a:t>Summary of common DR patterns</a:t>
            </a:r>
          </a:p>
        </p:txBody>
      </p:sp>
      <p:grpSp>
        <p:nvGrpSpPr>
          <p:cNvPr id="9" name="Group 8" descr="chart shows a continueum for  (from left to right) backup and restore, pilot light, warm standby and multi-site options. On the left high RTO and lower cost  and on the right, high cost and lower RTO.">
            <a:extLst>
              <a:ext uri="{FF2B5EF4-FFF2-40B4-BE49-F238E27FC236}">
                <a16:creationId xmlns:a16="http://schemas.microsoft.com/office/drawing/2014/main" id="{014A517E-7FED-114E-ADDD-237D9C5FC5AE}"/>
              </a:ext>
            </a:extLst>
          </p:cNvPr>
          <p:cNvGrpSpPr/>
          <p:nvPr/>
        </p:nvGrpSpPr>
        <p:grpSpPr>
          <a:xfrm>
            <a:off x="301102" y="1443105"/>
            <a:ext cx="10492592" cy="1545886"/>
            <a:chOff x="301102" y="1443105"/>
            <a:chExt cx="10492592" cy="1545886"/>
          </a:xfrm>
        </p:grpSpPr>
        <p:sp>
          <p:nvSpPr>
            <p:cNvPr id="66" name="TextBox 65">
              <a:extLst>
                <a:ext uri="{FF2B5EF4-FFF2-40B4-BE49-F238E27FC236}">
                  <a16:creationId xmlns:a16="http://schemas.microsoft.com/office/drawing/2014/main" id="{DF0B7AD1-3F0B-744F-9F61-13538FF15C6A}"/>
                </a:ext>
              </a:extLst>
            </p:cNvPr>
            <p:cNvSpPr txBox="1"/>
            <p:nvPr/>
          </p:nvSpPr>
          <p:spPr>
            <a:xfrm>
              <a:off x="9634582" y="1522199"/>
              <a:ext cx="798360" cy="461665"/>
            </a:xfrm>
            <a:prstGeom prst="rect">
              <a:avLst/>
            </a:prstGeom>
            <a:noFill/>
          </p:spPr>
          <p:txBody>
            <a:bodyPr wrap="none" rtlCol="0">
              <a:spAutoFit/>
            </a:bodyPr>
            <a:lstStyle/>
            <a:p>
              <a:r>
                <a:rPr lang="en-US" sz="2400" dirty="0">
                  <a:solidFill>
                    <a:schemeClr val="accent6"/>
                  </a:solidFill>
                  <a:latin typeface="Amazon Ember" panose="020B0603020204020204"/>
                  <a:ea typeface="Amazon Ember" panose="020B0603020204020204" pitchFamily="34" charset="0"/>
                  <a:cs typeface="Amazon Ember" panose="020B0603020204020204" pitchFamily="34" charset="0"/>
                </a:rPr>
                <a:t>Cost </a:t>
              </a:r>
            </a:p>
          </p:txBody>
        </p:sp>
        <p:cxnSp>
          <p:nvCxnSpPr>
            <p:cNvPr id="8" name="Straight Connector 7">
              <a:extLst>
                <a:ext uri="{FF2B5EF4-FFF2-40B4-BE49-F238E27FC236}">
                  <a16:creationId xmlns:a16="http://schemas.microsoft.com/office/drawing/2014/main" id="{6D1C9B4C-617F-4647-AD72-0235F2073604}"/>
                </a:ext>
              </a:extLst>
            </p:cNvPr>
            <p:cNvCxnSpPr>
              <a:cxnSpLocks/>
            </p:cNvCxnSpPr>
            <p:nvPr/>
          </p:nvCxnSpPr>
          <p:spPr>
            <a:xfrm>
              <a:off x="1004340" y="1443105"/>
              <a:ext cx="0" cy="1528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F9C418A-FE8A-0E4F-A6CC-C4D0725B2A8A}"/>
                </a:ext>
              </a:extLst>
            </p:cNvPr>
            <p:cNvCxnSpPr>
              <a:cxnSpLocks/>
            </p:cNvCxnSpPr>
            <p:nvPr/>
          </p:nvCxnSpPr>
          <p:spPr>
            <a:xfrm flipH="1" flipV="1">
              <a:off x="1016677" y="2988991"/>
              <a:ext cx="977701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C007A6-AD86-054C-A510-1AE3FEB4629B}"/>
                </a:ext>
              </a:extLst>
            </p:cNvPr>
            <p:cNvCxnSpPr>
              <a:cxnSpLocks/>
            </p:cNvCxnSpPr>
            <p:nvPr/>
          </p:nvCxnSpPr>
          <p:spPr>
            <a:xfrm flipV="1">
              <a:off x="1199213" y="1859818"/>
              <a:ext cx="9202087" cy="91184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94ED75-D141-684B-A7D8-548527004798}"/>
                </a:ext>
              </a:extLst>
            </p:cNvPr>
            <p:cNvCxnSpPr>
              <a:cxnSpLocks/>
            </p:cNvCxnSpPr>
            <p:nvPr/>
          </p:nvCxnSpPr>
          <p:spPr>
            <a:xfrm>
              <a:off x="1199213" y="1861734"/>
              <a:ext cx="9202087" cy="90801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62D49C4-C99B-014F-90D6-23EE8EC686D1}"/>
                </a:ext>
              </a:extLst>
            </p:cNvPr>
            <p:cNvSpPr txBox="1"/>
            <p:nvPr/>
          </p:nvSpPr>
          <p:spPr>
            <a:xfrm>
              <a:off x="1393236" y="1461995"/>
              <a:ext cx="693908" cy="461665"/>
            </a:xfrm>
            <a:prstGeom prst="rect">
              <a:avLst/>
            </a:prstGeom>
            <a:noFill/>
            <a:ln>
              <a:noFill/>
            </a:ln>
          </p:spPr>
          <p:txBody>
            <a:bodyPr wrap="none" rtlCol="0">
              <a:spAutoFit/>
            </a:bodyPr>
            <a:lstStyle/>
            <a:p>
              <a:r>
                <a:rPr lang="en-US" sz="2400" dirty="0">
                  <a:solidFill>
                    <a:schemeClr val="accent5"/>
                  </a:solidFill>
                  <a:latin typeface="Amazon Ember" panose="020B0603020204020204"/>
                  <a:ea typeface="Amazon Ember" panose="020B0603020204020204" pitchFamily="34" charset="0"/>
                  <a:cs typeface="Amazon Ember" panose="020B0603020204020204" pitchFamily="34" charset="0"/>
                </a:rPr>
                <a:t>RTO</a:t>
              </a:r>
            </a:p>
          </p:txBody>
        </p:sp>
        <p:sp>
          <p:nvSpPr>
            <p:cNvPr id="29" name="TextBox 28">
              <a:extLst>
                <a:ext uri="{FF2B5EF4-FFF2-40B4-BE49-F238E27FC236}">
                  <a16:creationId xmlns:a16="http://schemas.microsoft.com/office/drawing/2014/main" id="{6B4B1D46-25C2-1E48-B9AB-BC2514A8E28A}"/>
                </a:ext>
              </a:extLst>
            </p:cNvPr>
            <p:cNvSpPr txBox="1"/>
            <p:nvPr/>
          </p:nvSpPr>
          <p:spPr>
            <a:xfrm>
              <a:off x="301102" y="1445697"/>
              <a:ext cx="683392" cy="369332"/>
            </a:xfrm>
            <a:prstGeom prst="rect">
              <a:avLst/>
            </a:prstGeom>
            <a:noFill/>
          </p:spPr>
          <p:txBody>
            <a:bodyPr wrap="none" rtlCol="0">
              <a:spAutoFit/>
            </a:bodyPr>
            <a:lstStyle/>
            <a:p>
              <a:r>
                <a:rPr lang="en-US" dirty="0">
                  <a:latin typeface="Amazon Ember" panose="020B0603020204020204"/>
                  <a:ea typeface="Amazon Ember Light" panose="020B0403020204020204" pitchFamily="34" charset="0"/>
                  <a:cs typeface="Amazon Ember Light" panose="020B0403020204020204" pitchFamily="34" charset="0"/>
                </a:rPr>
                <a:t>more</a:t>
              </a:r>
            </a:p>
          </p:txBody>
        </p:sp>
        <p:sp>
          <p:nvSpPr>
            <p:cNvPr id="42" name="TextBox 41">
              <a:extLst>
                <a:ext uri="{FF2B5EF4-FFF2-40B4-BE49-F238E27FC236}">
                  <a16:creationId xmlns:a16="http://schemas.microsoft.com/office/drawing/2014/main" id="{FE919CD9-E350-BA4E-9D49-1CF749C1E995}"/>
                </a:ext>
              </a:extLst>
            </p:cNvPr>
            <p:cNvSpPr txBox="1"/>
            <p:nvPr/>
          </p:nvSpPr>
          <p:spPr>
            <a:xfrm>
              <a:off x="416518" y="2619659"/>
              <a:ext cx="532518" cy="369332"/>
            </a:xfrm>
            <a:prstGeom prst="rect">
              <a:avLst/>
            </a:prstGeom>
            <a:noFill/>
          </p:spPr>
          <p:txBody>
            <a:bodyPr wrap="none" rtlCol="0">
              <a:spAutoFit/>
            </a:bodyPr>
            <a:lstStyle/>
            <a:p>
              <a:r>
                <a:rPr lang="en-US" dirty="0">
                  <a:latin typeface="Amazon Ember" panose="020B0603020204020204"/>
                  <a:ea typeface="Amazon Ember Light" panose="020B0403020204020204" pitchFamily="34" charset="0"/>
                  <a:cs typeface="Amazon Ember Light" panose="020B0403020204020204" pitchFamily="34" charset="0"/>
                </a:rPr>
                <a:t>less</a:t>
              </a:r>
            </a:p>
          </p:txBody>
        </p:sp>
      </p:grpSp>
      <p:sp>
        <p:nvSpPr>
          <p:cNvPr id="5" name="Right Arrow 4">
            <a:extLst>
              <a:ext uri="{FF2B5EF4-FFF2-40B4-BE49-F238E27FC236}">
                <a16:creationId xmlns:a16="http://schemas.microsoft.com/office/drawing/2014/main" id="{A191C076-F1C1-E545-9A98-F01D1444CF88}"/>
              </a:ext>
              <a:ext uri="{C183D7F6-B498-43B3-948B-1728B52AA6E4}">
                <adec:decorative xmlns:adec="http://schemas.microsoft.com/office/drawing/2017/decorative" val="1"/>
              </a:ext>
            </a:extLst>
          </p:cNvPr>
          <p:cNvSpPr/>
          <p:nvPr/>
        </p:nvSpPr>
        <p:spPr>
          <a:xfrm>
            <a:off x="677218" y="3798915"/>
            <a:ext cx="10837564" cy="779464"/>
          </a:xfrm>
          <a:prstGeom prst="rightArrow">
            <a:avLst>
              <a:gd name="adj1" fmla="val 50000"/>
              <a:gd name="adj2" fmla="val 50000"/>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a:endParaRPr>
          </a:p>
        </p:txBody>
      </p:sp>
      <p:sp>
        <p:nvSpPr>
          <p:cNvPr id="6" name="TextBox 5">
            <a:extLst>
              <a:ext uri="{FF2B5EF4-FFF2-40B4-BE49-F238E27FC236}">
                <a16:creationId xmlns:a16="http://schemas.microsoft.com/office/drawing/2014/main" id="{FF01B003-9F06-C540-9FF2-551954A73522}"/>
              </a:ext>
            </a:extLst>
          </p:cNvPr>
          <p:cNvSpPr txBox="1"/>
          <p:nvPr/>
        </p:nvSpPr>
        <p:spPr>
          <a:xfrm>
            <a:off x="599482" y="3380657"/>
            <a:ext cx="2491785" cy="400110"/>
          </a:xfrm>
          <a:prstGeom prst="rect">
            <a:avLst/>
          </a:prstGeom>
          <a:noFill/>
        </p:spPr>
        <p:txBody>
          <a:bodyPr wrap="square" rtlCol="0">
            <a:spAutoFit/>
          </a:bodyPr>
          <a:lstStyle/>
          <a:p>
            <a:pPr algn="ctr"/>
            <a:r>
              <a:rPr lang="en-US" sz="2000" dirty="0">
                <a:solidFill>
                  <a:schemeClr val="accent5"/>
                </a:solidFill>
                <a:latin typeface="Amazon Ember" panose="020B0603020204020204"/>
                <a:ea typeface="Amazon Ember" panose="020B0603020204020204" pitchFamily="34" charset="0"/>
                <a:cs typeface="Amazon Ember" panose="020B0603020204020204" pitchFamily="34" charset="0"/>
              </a:rPr>
              <a:t>Backup and restore </a:t>
            </a:r>
          </a:p>
        </p:txBody>
      </p:sp>
      <p:sp>
        <p:nvSpPr>
          <p:cNvPr id="35" name="Rectangle 34">
            <a:extLst>
              <a:ext uri="{FF2B5EF4-FFF2-40B4-BE49-F238E27FC236}">
                <a16:creationId xmlns:a16="http://schemas.microsoft.com/office/drawing/2014/main" id="{97344590-2BEC-D640-92B0-B65EAD5A26B6}"/>
              </a:ext>
            </a:extLst>
          </p:cNvPr>
          <p:cNvSpPr/>
          <p:nvPr/>
        </p:nvSpPr>
        <p:spPr>
          <a:xfrm>
            <a:off x="599482" y="4679024"/>
            <a:ext cx="2789680" cy="1277273"/>
          </a:xfrm>
          <a:prstGeom prst="rect">
            <a:avLst/>
          </a:prstGeom>
        </p:spPr>
        <p:txBody>
          <a:bodyPr wrap="square">
            <a:spAutoFit/>
          </a:bodyPr>
          <a:lstStyle/>
          <a:p>
            <a:pPr marL="174625" indent="-174625">
              <a:spcAft>
                <a:spcPts val="600"/>
              </a:spcAft>
              <a:buClr>
                <a:schemeClr val="tx1"/>
              </a:buClr>
              <a:buFont typeface="Wingdings" panose="05000000000000000000" pitchFamily="2" charset="2"/>
              <a:buChar char="§"/>
            </a:pPr>
            <a:r>
              <a:rPr lang="en-US" dirty="0">
                <a:latin typeface="Amazon Ember" panose="020B0603020204020204"/>
                <a:ea typeface="Amazon Ember Light" panose="020B0403020204020204" pitchFamily="34" charset="0"/>
                <a:cs typeface="Amazon Ember Light" panose="020B0403020204020204" pitchFamily="34" charset="0"/>
              </a:rPr>
              <a:t>Lower-priority use cases</a:t>
            </a:r>
          </a:p>
          <a:p>
            <a:pPr marL="174625" indent="-174625">
              <a:spcAft>
                <a:spcPts val="600"/>
              </a:spcAft>
              <a:buClr>
                <a:schemeClr val="tx1"/>
              </a:buClr>
              <a:buFont typeface="Wingdings" panose="05000000000000000000" pitchFamily="2" charset="2"/>
              <a:buChar char="§"/>
            </a:pPr>
            <a:r>
              <a:rPr lang="en-US" dirty="0">
                <a:latin typeface="Amazon Ember" panose="020B0603020204020204"/>
                <a:ea typeface="Amazon Ember Light" panose="020B0403020204020204" pitchFamily="34" charset="0"/>
                <a:cs typeface="Amazon Ember Light" panose="020B0403020204020204" pitchFamily="34" charset="0"/>
              </a:rPr>
              <a:t>Solutions: Amazon S3, Storage Gateway</a:t>
            </a:r>
          </a:p>
        </p:txBody>
      </p:sp>
      <p:sp>
        <p:nvSpPr>
          <p:cNvPr id="18" name="TextBox 17">
            <a:extLst>
              <a:ext uri="{FF2B5EF4-FFF2-40B4-BE49-F238E27FC236}">
                <a16:creationId xmlns:a16="http://schemas.microsoft.com/office/drawing/2014/main" id="{DD326D59-04B7-4A40-9F84-1D031DA4A4C9}"/>
              </a:ext>
            </a:extLst>
          </p:cNvPr>
          <p:cNvSpPr txBox="1"/>
          <p:nvPr/>
        </p:nvSpPr>
        <p:spPr>
          <a:xfrm>
            <a:off x="3773350" y="3381092"/>
            <a:ext cx="1172949" cy="400110"/>
          </a:xfrm>
          <a:prstGeom prst="rect">
            <a:avLst/>
          </a:prstGeom>
          <a:noFill/>
        </p:spPr>
        <p:txBody>
          <a:bodyPr wrap="none" rtlCol="0">
            <a:spAutoFit/>
          </a:bodyPr>
          <a:lstStyle/>
          <a:p>
            <a:pPr algn="ctr"/>
            <a:r>
              <a:rPr lang="en-US" sz="2000" dirty="0">
                <a:solidFill>
                  <a:schemeClr val="accent5"/>
                </a:solidFill>
                <a:latin typeface="Amazon Ember" panose="020B0603020204020204"/>
                <a:ea typeface="Amazon Ember" panose="020B0603020204020204" pitchFamily="34" charset="0"/>
                <a:cs typeface="Amazon Ember" panose="020B0603020204020204" pitchFamily="34" charset="0"/>
              </a:rPr>
              <a:t>Pilot light</a:t>
            </a:r>
          </a:p>
        </p:txBody>
      </p:sp>
      <p:sp>
        <p:nvSpPr>
          <p:cNvPr id="36" name="Rectangle 35">
            <a:extLst>
              <a:ext uri="{FF2B5EF4-FFF2-40B4-BE49-F238E27FC236}">
                <a16:creationId xmlns:a16="http://schemas.microsoft.com/office/drawing/2014/main" id="{DF016324-3403-5143-A627-F9DFC5D5C171}"/>
              </a:ext>
            </a:extLst>
          </p:cNvPr>
          <p:cNvSpPr/>
          <p:nvPr/>
        </p:nvSpPr>
        <p:spPr>
          <a:xfrm>
            <a:off x="3560755" y="4679024"/>
            <a:ext cx="2873873" cy="1631216"/>
          </a:xfrm>
          <a:prstGeom prst="rect">
            <a:avLst/>
          </a:prstGeom>
        </p:spPr>
        <p:txBody>
          <a:bodyPr wrap="square">
            <a:spAutoFit/>
          </a:bodyPr>
          <a:lstStyle/>
          <a:p>
            <a:pPr marL="174625" indent="-174625">
              <a:spcAft>
                <a:spcPts val="600"/>
              </a:spcAft>
              <a:buClr>
                <a:schemeClr val="tx1"/>
              </a:buClr>
              <a:buFont typeface="Wingdings" panose="05000000000000000000" pitchFamily="2" charset="2"/>
              <a:buChar char="§"/>
            </a:pPr>
            <a:r>
              <a:rPr lang="en-US" dirty="0">
                <a:latin typeface="Amazon Ember" panose="020B0603020204020204"/>
                <a:ea typeface="Amazon Ember Light" panose="020B0403020204020204" pitchFamily="34" charset="0"/>
                <a:cs typeface="Amazon Ember Light" panose="020B0403020204020204" pitchFamily="34" charset="0"/>
              </a:rPr>
              <a:t>Meeting lower RTO and RPO requirements</a:t>
            </a:r>
          </a:p>
          <a:p>
            <a:pPr marL="174625" indent="-174625">
              <a:spcAft>
                <a:spcPts val="600"/>
              </a:spcAft>
              <a:buClr>
                <a:schemeClr val="tx1"/>
              </a:buClr>
              <a:buFont typeface="Wingdings" panose="05000000000000000000" pitchFamily="2" charset="2"/>
              <a:buChar char="§"/>
            </a:pPr>
            <a:r>
              <a:rPr lang="en-US" dirty="0">
                <a:latin typeface="Amazon Ember" panose="020B0603020204020204"/>
                <a:ea typeface="Amazon Ember Light" panose="020B0403020204020204" pitchFamily="34" charset="0"/>
                <a:cs typeface="Amazon Ember Light" panose="020B0403020204020204" pitchFamily="34" charset="0"/>
              </a:rPr>
              <a:t>Core services</a:t>
            </a:r>
          </a:p>
          <a:p>
            <a:pPr marL="174625" indent="-174625">
              <a:spcAft>
                <a:spcPts val="600"/>
              </a:spcAft>
              <a:buClr>
                <a:schemeClr val="tx1"/>
              </a:buClr>
              <a:buFont typeface="Wingdings" panose="05000000000000000000" pitchFamily="2" charset="2"/>
              <a:buChar char="§"/>
            </a:pPr>
            <a:r>
              <a:rPr lang="en-US" dirty="0">
                <a:latin typeface="Amazon Ember" panose="020B0603020204020204"/>
                <a:ea typeface="Amazon Ember Light" panose="020B0403020204020204" pitchFamily="34" charset="0"/>
                <a:cs typeface="Amazon Ember Light" panose="020B0403020204020204" pitchFamily="34" charset="0"/>
              </a:rPr>
              <a:t>Scale AWS resources in response to a DR event</a:t>
            </a:r>
          </a:p>
        </p:txBody>
      </p:sp>
      <p:sp>
        <p:nvSpPr>
          <p:cNvPr id="19" name="TextBox 18">
            <a:extLst>
              <a:ext uri="{FF2B5EF4-FFF2-40B4-BE49-F238E27FC236}">
                <a16:creationId xmlns:a16="http://schemas.microsoft.com/office/drawing/2014/main" id="{171D8E25-B4C6-144D-BF79-59824AD6CEEE}"/>
              </a:ext>
            </a:extLst>
          </p:cNvPr>
          <p:cNvSpPr txBox="1"/>
          <p:nvPr/>
        </p:nvSpPr>
        <p:spPr>
          <a:xfrm>
            <a:off x="6606221" y="3381092"/>
            <a:ext cx="1702517" cy="400110"/>
          </a:xfrm>
          <a:prstGeom prst="rect">
            <a:avLst/>
          </a:prstGeom>
          <a:noFill/>
        </p:spPr>
        <p:txBody>
          <a:bodyPr wrap="none" rtlCol="0">
            <a:spAutoFit/>
          </a:bodyPr>
          <a:lstStyle/>
          <a:p>
            <a:pPr algn="ctr"/>
            <a:r>
              <a:rPr lang="en-US" sz="2000" dirty="0">
                <a:solidFill>
                  <a:schemeClr val="accent5"/>
                </a:solidFill>
                <a:latin typeface="Amazon Ember" panose="020B0603020204020204"/>
                <a:ea typeface="Amazon Ember" panose="020B0603020204020204" pitchFamily="34" charset="0"/>
                <a:cs typeface="Amazon Ember" panose="020B0603020204020204" pitchFamily="34" charset="0"/>
              </a:rPr>
              <a:t>Warm standby</a:t>
            </a:r>
          </a:p>
        </p:txBody>
      </p:sp>
      <p:sp>
        <p:nvSpPr>
          <p:cNvPr id="37" name="Rectangle 36">
            <a:extLst>
              <a:ext uri="{FF2B5EF4-FFF2-40B4-BE49-F238E27FC236}">
                <a16:creationId xmlns:a16="http://schemas.microsoft.com/office/drawing/2014/main" id="{2A8CA9C7-2553-D64E-B360-3EA1A329551D}"/>
              </a:ext>
            </a:extLst>
          </p:cNvPr>
          <p:cNvSpPr/>
          <p:nvPr/>
        </p:nvSpPr>
        <p:spPr>
          <a:xfrm>
            <a:off x="6606221" y="4679024"/>
            <a:ext cx="2521596" cy="1554272"/>
          </a:xfrm>
          <a:prstGeom prst="rect">
            <a:avLst/>
          </a:prstGeom>
        </p:spPr>
        <p:txBody>
          <a:bodyPr wrap="square">
            <a:spAutoFit/>
          </a:bodyPr>
          <a:lstStyle/>
          <a:p>
            <a:pPr marL="174625" indent="-174625">
              <a:spcAft>
                <a:spcPts val="600"/>
              </a:spcAft>
              <a:buClr>
                <a:schemeClr val="tx1"/>
              </a:buClr>
              <a:buFont typeface="Wingdings" panose="05000000000000000000" pitchFamily="2" charset="2"/>
              <a:buChar char="§"/>
            </a:pPr>
            <a:r>
              <a:rPr lang="en-US" dirty="0">
                <a:latin typeface="Amazon Ember" panose="020B0603020204020204"/>
                <a:ea typeface="Amazon Ember Light" panose="020B0403020204020204" pitchFamily="34" charset="0"/>
                <a:cs typeface="Amazon Ember Light" panose="020B0403020204020204" pitchFamily="34" charset="0"/>
              </a:rPr>
              <a:t>Solutions that require RTO and RPO in </a:t>
            </a:r>
            <a:r>
              <a:rPr lang="en-US" dirty="0">
                <a:solidFill>
                  <a:schemeClr val="accent5"/>
                </a:solidFill>
                <a:latin typeface="Amazon Ember" panose="020B0603020204020204"/>
                <a:ea typeface="Amazon Ember" panose="020B0603020204020204" pitchFamily="34" charset="0"/>
                <a:cs typeface="Amazon Ember" panose="020B0603020204020204" pitchFamily="34" charset="0"/>
              </a:rPr>
              <a:t>minutes</a:t>
            </a:r>
          </a:p>
          <a:p>
            <a:pPr marL="174625" indent="-174625">
              <a:spcAft>
                <a:spcPts val="600"/>
              </a:spcAft>
              <a:buClr>
                <a:schemeClr val="tx1"/>
              </a:buClr>
              <a:buFont typeface="Wingdings" panose="05000000000000000000" pitchFamily="2" charset="2"/>
              <a:buChar char="§"/>
            </a:pPr>
            <a:r>
              <a:rPr lang="en-US" dirty="0">
                <a:latin typeface="Amazon Ember" panose="020B0603020204020204"/>
                <a:ea typeface="Amazon Ember Light" panose="020B0403020204020204" pitchFamily="34" charset="0"/>
                <a:cs typeface="Amazon Ember Light" panose="020B0403020204020204" pitchFamily="34" charset="0"/>
              </a:rPr>
              <a:t>Business-critical services</a:t>
            </a:r>
          </a:p>
        </p:txBody>
      </p:sp>
      <p:sp>
        <p:nvSpPr>
          <p:cNvPr id="20" name="TextBox 19">
            <a:extLst>
              <a:ext uri="{FF2B5EF4-FFF2-40B4-BE49-F238E27FC236}">
                <a16:creationId xmlns:a16="http://schemas.microsoft.com/office/drawing/2014/main" id="{EDEB3785-55FE-B146-B4B5-DC60AAFD6DEF}"/>
              </a:ext>
            </a:extLst>
          </p:cNvPr>
          <p:cNvSpPr txBox="1"/>
          <p:nvPr/>
        </p:nvSpPr>
        <p:spPr>
          <a:xfrm>
            <a:off x="9439412" y="3398805"/>
            <a:ext cx="1195006" cy="400110"/>
          </a:xfrm>
          <a:prstGeom prst="rect">
            <a:avLst/>
          </a:prstGeom>
          <a:noFill/>
        </p:spPr>
        <p:txBody>
          <a:bodyPr wrap="none" rtlCol="0">
            <a:spAutoFit/>
          </a:bodyPr>
          <a:lstStyle/>
          <a:p>
            <a:pPr algn="ctr"/>
            <a:r>
              <a:rPr lang="en-US" sz="2000" dirty="0">
                <a:solidFill>
                  <a:schemeClr val="accent5"/>
                </a:solidFill>
                <a:latin typeface="Amazon Ember" panose="020B0603020204020204"/>
                <a:ea typeface="Amazon Ember" panose="020B0603020204020204" pitchFamily="34" charset="0"/>
                <a:cs typeface="Amazon Ember" panose="020B0603020204020204" pitchFamily="34" charset="0"/>
              </a:rPr>
              <a:t>Multi-site</a:t>
            </a:r>
          </a:p>
        </p:txBody>
      </p:sp>
      <p:sp>
        <p:nvSpPr>
          <p:cNvPr id="38" name="Rectangle 37">
            <a:extLst>
              <a:ext uri="{FF2B5EF4-FFF2-40B4-BE49-F238E27FC236}">
                <a16:creationId xmlns:a16="http://schemas.microsoft.com/office/drawing/2014/main" id="{6B4EC751-AC7F-2A48-9470-A64DB098A0C9}"/>
              </a:ext>
            </a:extLst>
          </p:cNvPr>
          <p:cNvSpPr/>
          <p:nvPr/>
        </p:nvSpPr>
        <p:spPr>
          <a:xfrm>
            <a:off x="9251304" y="4685324"/>
            <a:ext cx="2521596" cy="1200329"/>
          </a:xfrm>
          <a:prstGeom prst="rect">
            <a:avLst/>
          </a:prstGeom>
        </p:spPr>
        <p:txBody>
          <a:bodyPr wrap="square">
            <a:spAutoFit/>
          </a:bodyPr>
          <a:lstStyle/>
          <a:p>
            <a:pPr marL="174625" indent="-174625">
              <a:spcAft>
                <a:spcPts val="600"/>
              </a:spcAft>
              <a:buClr>
                <a:schemeClr val="tx1"/>
              </a:buClr>
              <a:buFont typeface="Wingdings" panose="05000000000000000000" pitchFamily="2" charset="2"/>
              <a:buChar char="§"/>
            </a:pPr>
            <a:r>
              <a:rPr lang="en-US" dirty="0">
                <a:solidFill>
                  <a:schemeClr val="accent5"/>
                </a:solidFill>
                <a:latin typeface="Amazon Ember" panose="020B0603020204020204"/>
                <a:ea typeface="Amazon Ember" panose="020B0603020204020204" pitchFamily="34" charset="0"/>
                <a:cs typeface="Amazon Ember" panose="020B0603020204020204" pitchFamily="34" charset="0"/>
              </a:rPr>
              <a:t>Automatic failover</a:t>
            </a:r>
            <a:r>
              <a:rPr lang="en-US" dirty="0">
                <a:latin typeface="Amazon Ember" panose="020B0603020204020204"/>
                <a:ea typeface="Amazon Ember Light" panose="020B0403020204020204" pitchFamily="34" charset="0"/>
                <a:cs typeface="Amazon Ember Light" panose="020B0403020204020204" pitchFamily="34" charset="0"/>
              </a:rPr>
              <a:t> of your environment in AWS to a running duplicate</a:t>
            </a:r>
          </a:p>
        </p:txBody>
      </p:sp>
      <p:sp>
        <p:nvSpPr>
          <p:cNvPr id="24" name="Rectangle 23"/>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2857980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4A2A-F06B-764C-8761-0FD4B9CBCAB6}"/>
              </a:ext>
            </a:extLst>
          </p:cNvPr>
          <p:cNvSpPr>
            <a:spLocks noGrp="1"/>
          </p:cNvSpPr>
          <p:nvPr>
            <p:ph type="title"/>
          </p:nvPr>
        </p:nvSpPr>
        <p:spPr>
          <a:xfrm>
            <a:off x="173180" y="0"/>
            <a:ext cx="12018819" cy="883227"/>
          </a:xfrm>
          <a:solidFill>
            <a:schemeClr val="accent1">
              <a:lumMod val="20000"/>
              <a:lumOff val="80000"/>
            </a:schemeClr>
          </a:solidFill>
        </p:spPr>
        <p:txBody>
          <a:bodyPr/>
          <a:lstStyle/>
          <a:p>
            <a:r>
              <a:rPr lang="en-US" b="1" dirty="0">
                <a:solidFill>
                  <a:schemeClr val="accent6">
                    <a:lumMod val="50000"/>
                  </a:schemeClr>
                </a:solidFill>
              </a:rPr>
              <a:t>DR preparation: Best practices</a:t>
            </a:r>
          </a:p>
        </p:txBody>
      </p:sp>
      <p:pic>
        <p:nvPicPr>
          <p:cNvPr id="11" name="Picture 10">
            <a:extLst>
              <a:ext uri="{FF2B5EF4-FFF2-40B4-BE49-F238E27FC236}">
                <a16:creationId xmlns:a16="http://schemas.microsoft.com/office/drawing/2014/main" id="{0F43167E-EB56-5E4C-821D-10C3806F800E}"/>
              </a:ext>
              <a:ext uri="{C183D7F6-B498-43B3-948B-1728B52AA6E4}">
                <adec:decorative xmlns:adec="http://schemas.microsoft.com/office/drawing/2017/decorative" val="1"/>
              </a:ext>
            </a:extLst>
          </p:cNvPr>
          <p:cNvPicPr>
            <a:picLocks noChangeAspect="1"/>
          </p:cNvPicPr>
          <p:nvPr/>
        </p:nvPicPr>
        <p:blipFill>
          <a:blip r:embed="rId4" cstate="hqprint">
            <a:alphaModFix amt="87000"/>
            <a:extLst>
              <a:ext uri="{28A0092B-C50C-407E-A947-70E740481C1C}">
                <a14:useLocalDpi xmlns:a14="http://schemas.microsoft.com/office/drawing/2010/main"/>
              </a:ext>
            </a:extLst>
          </a:blip>
          <a:stretch>
            <a:fillRect/>
          </a:stretch>
        </p:blipFill>
        <p:spPr>
          <a:xfrm>
            <a:off x="319415" y="1966216"/>
            <a:ext cx="3490206" cy="2326804"/>
          </a:xfrm>
          <a:prstGeom prst="rect">
            <a:avLst/>
          </a:prstGeom>
          <a:effectLst>
            <a:softEdge rad="177800"/>
          </a:effectLst>
        </p:spPr>
      </p:pic>
      <p:sp>
        <p:nvSpPr>
          <p:cNvPr id="5" name="TextBox 4">
            <a:extLst>
              <a:ext uri="{FF2B5EF4-FFF2-40B4-BE49-F238E27FC236}">
                <a16:creationId xmlns:a16="http://schemas.microsoft.com/office/drawing/2014/main" id="{C0E107E4-C826-7B45-9263-A404D1B55279}"/>
              </a:ext>
            </a:extLst>
          </p:cNvPr>
          <p:cNvSpPr txBox="1"/>
          <p:nvPr/>
        </p:nvSpPr>
        <p:spPr>
          <a:xfrm>
            <a:off x="1001987" y="4427200"/>
            <a:ext cx="2152891" cy="461665"/>
          </a:xfrm>
          <a:prstGeom prst="rect">
            <a:avLst/>
          </a:prstGeom>
          <a:noFill/>
        </p:spPr>
        <p:txBody>
          <a:bodyPr wrap="square" rtlCol="0">
            <a:spAutoFit/>
          </a:bodyPr>
          <a:lstStyle/>
          <a:p>
            <a:pPr algn="ctr"/>
            <a:r>
              <a:rPr lang="en-US" sz="2400" dirty="0">
                <a:solidFill>
                  <a:schemeClr val="accent5"/>
                </a:solidFill>
                <a:latin typeface="Amazon Ember" panose="020B0603020204020204"/>
                <a:ea typeface="Amazon Ember" panose="020B0603020204020204" pitchFamily="34" charset="0"/>
                <a:cs typeface="Amazon Ember" panose="020B0603020204020204" pitchFamily="34" charset="0"/>
              </a:rPr>
              <a:t>Start simple</a:t>
            </a:r>
          </a:p>
        </p:txBody>
      </p:sp>
      <p:pic>
        <p:nvPicPr>
          <p:cNvPr id="22" name="Picture 21">
            <a:extLst>
              <a:ext uri="{FF2B5EF4-FFF2-40B4-BE49-F238E27FC236}">
                <a16:creationId xmlns:a16="http://schemas.microsoft.com/office/drawing/2014/main" id="{A8ABEF2F-A6F1-6B44-A710-68BBBD78045D}"/>
              </a:ext>
              <a:ext uri="{C183D7F6-B498-43B3-948B-1728B52AA6E4}">
                <adec:decorative xmlns:adec="http://schemas.microsoft.com/office/drawing/2017/decorative" val="1"/>
              </a:ext>
            </a:extLst>
          </p:cNvPr>
          <p:cNvPicPr>
            <a:picLocks noChangeAspect="1"/>
          </p:cNvPicPr>
          <p:nvPr/>
        </p:nvPicPr>
        <p:blipFill>
          <a:blip r:embed="rId5" cstate="hqprint">
            <a:alphaModFix amt="52000"/>
            <a:extLst>
              <a:ext uri="{28A0092B-C50C-407E-A947-70E740481C1C}">
                <a14:useLocalDpi xmlns:a14="http://schemas.microsoft.com/office/drawing/2010/main"/>
              </a:ext>
            </a:extLst>
          </a:blip>
          <a:stretch>
            <a:fillRect/>
          </a:stretch>
        </p:blipFill>
        <p:spPr>
          <a:xfrm>
            <a:off x="4312797" y="1971022"/>
            <a:ext cx="3490206" cy="2326804"/>
          </a:xfrm>
          <a:prstGeom prst="rect">
            <a:avLst/>
          </a:prstGeom>
          <a:effectLst>
            <a:softEdge rad="101600"/>
          </a:effectLst>
        </p:spPr>
      </p:pic>
      <p:sp>
        <p:nvSpPr>
          <p:cNvPr id="6" name="TextBox 5">
            <a:extLst>
              <a:ext uri="{FF2B5EF4-FFF2-40B4-BE49-F238E27FC236}">
                <a16:creationId xmlns:a16="http://schemas.microsoft.com/office/drawing/2014/main" id="{02388D9F-C72E-9947-8B10-AC40FBDBE046}"/>
              </a:ext>
            </a:extLst>
          </p:cNvPr>
          <p:cNvSpPr txBox="1"/>
          <p:nvPr/>
        </p:nvSpPr>
        <p:spPr>
          <a:xfrm>
            <a:off x="4625686" y="4422677"/>
            <a:ext cx="2864427" cy="830997"/>
          </a:xfrm>
          <a:prstGeom prst="rect">
            <a:avLst/>
          </a:prstGeom>
          <a:noFill/>
        </p:spPr>
        <p:txBody>
          <a:bodyPr wrap="square" rtlCol="0">
            <a:spAutoFit/>
          </a:bodyPr>
          <a:lstStyle/>
          <a:p>
            <a:pPr algn="ctr"/>
            <a:r>
              <a:rPr lang="en-US" sz="2400" dirty="0">
                <a:solidFill>
                  <a:schemeClr val="accent5"/>
                </a:solidFill>
                <a:latin typeface="Amazon Ember" panose="020B0603020204020204"/>
                <a:ea typeface="Amazon Ember" panose="020B0603020204020204" pitchFamily="34" charset="0"/>
                <a:cs typeface="Amazon Ember" panose="020B0603020204020204" pitchFamily="34" charset="0"/>
              </a:rPr>
              <a:t>Check for software licensing issues</a:t>
            </a:r>
          </a:p>
        </p:txBody>
      </p:sp>
      <p:pic>
        <p:nvPicPr>
          <p:cNvPr id="25" name="Picture 24">
            <a:extLst>
              <a:ext uri="{FF2B5EF4-FFF2-40B4-BE49-F238E27FC236}">
                <a16:creationId xmlns:a16="http://schemas.microsoft.com/office/drawing/2014/main" id="{233266DB-6F82-2044-ADDC-2F95A2123148}"/>
              </a:ext>
              <a:ext uri="{C183D7F6-B498-43B3-948B-1728B52AA6E4}">
                <adec:decorative xmlns:adec="http://schemas.microsoft.com/office/drawing/2017/decorative" val="1"/>
              </a:ext>
            </a:extLst>
          </p:cNvPr>
          <p:cNvPicPr>
            <a:picLocks noChangeAspect="1"/>
          </p:cNvPicPr>
          <p:nvPr/>
        </p:nvPicPr>
        <p:blipFill>
          <a:blip r:embed="rId6" cstate="hqprint">
            <a:alphaModFix amt="85000"/>
            <a:extLst>
              <a:ext uri="{28A0092B-C50C-407E-A947-70E740481C1C}">
                <a14:useLocalDpi xmlns:a14="http://schemas.microsoft.com/office/drawing/2010/main"/>
              </a:ext>
            </a:extLst>
          </a:blip>
          <a:stretch>
            <a:fillRect/>
          </a:stretch>
        </p:blipFill>
        <p:spPr>
          <a:xfrm>
            <a:off x="8306179" y="2035410"/>
            <a:ext cx="3093721" cy="2188416"/>
          </a:xfrm>
          <a:prstGeom prst="rect">
            <a:avLst/>
          </a:prstGeom>
          <a:effectLst>
            <a:softEdge rad="88900"/>
          </a:effectLst>
        </p:spPr>
      </p:pic>
      <p:sp>
        <p:nvSpPr>
          <p:cNvPr id="7" name="Rectangle 6">
            <a:extLst>
              <a:ext uri="{FF2B5EF4-FFF2-40B4-BE49-F238E27FC236}">
                <a16:creationId xmlns:a16="http://schemas.microsoft.com/office/drawing/2014/main" id="{545B82D4-2000-B249-8FD6-CAF69014A4B3}"/>
              </a:ext>
            </a:extLst>
          </p:cNvPr>
          <p:cNvSpPr/>
          <p:nvPr/>
        </p:nvSpPr>
        <p:spPr>
          <a:xfrm>
            <a:off x="7882600" y="4422676"/>
            <a:ext cx="4006354" cy="830997"/>
          </a:xfrm>
          <a:prstGeom prst="rect">
            <a:avLst/>
          </a:prstGeom>
        </p:spPr>
        <p:txBody>
          <a:bodyPr wrap="square">
            <a:spAutoFit/>
          </a:bodyPr>
          <a:lstStyle/>
          <a:p>
            <a:pPr algn="ctr"/>
            <a:r>
              <a:rPr lang="en-US" sz="2400" dirty="0">
                <a:solidFill>
                  <a:schemeClr val="accent5"/>
                </a:solidFill>
                <a:latin typeface="Amazon Ember" panose="020B0603020204020204"/>
                <a:ea typeface="Amazon Ember" panose="020B0603020204020204" pitchFamily="34" charset="0"/>
                <a:cs typeface="Amazon Ember" panose="020B0603020204020204" pitchFamily="34" charset="0"/>
              </a:rPr>
              <a:t>Practice Ga</a:t>
            </a:r>
            <a:r>
              <a:rPr lang="en-US" sz="2400" dirty="0">
                <a:solidFill>
                  <a:srgbClr val="4D27AA"/>
                </a:solidFill>
                <a:latin typeface="Amazon Ember" panose="020B0603020204020204"/>
                <a:ea typeface="Amazon Ember" panose="020B0603020204020204" pitchFamily="34" charset="0"/>
                <a:cs typeface="Amazon Ember" panose="020B0603020204020204" pitchFamily="34" charset="0"/>
              </a:rPr>
              <a:t>m</a:t>
            </a:r>
            <a:r>
              <a:rPr lang="en-US" sz="2400" dirty="0">
                <a:solidFill>
                  <a:schemeClr val="accent5"/>
                </a:solidFill>
                <a:latin typeface="Amazon Ember" panose="020B0603020204020204"/>
                <a:ea typeface="Amazon Ember" panose="020B0603020204020204" pitchFamily="34" charset="0"/>
                <a:cs typeface="Amazon Ember" panose="020B0603020204020204" pitchFamily="34" charset="0"/>
              </a:rPr>
              <a:t>e Day</a:t>
            </a:r>
          </a:p>
          <a:p>
            <a:pPr algn="ctr"/>
            <a:r>
              <a:rPr lang="en-US" sz="2400" dirty="0">
                <a:solidFill>
                  <a:schemeClr val="accent5"/>
                </a:solidFill>
                <a:latin typeface="Amazon Ember" panose="020B0603020204020204"/>
                <a:ea typeface="Amazon Ember" panose="020B0603020204020204" pitchFamily="34" charset="0"/>
                <a:cs typeface="Amazon Ember" panose="020B0603020204020204" pitchFamily="34" charset="0"/>
              </a:rPr>
              <a:t>exercises </a:t>
            </a:r>
          </a:p>
        </p:txBody>
      </p:sp>
      <p:sp>
        <p:nvSpPr>
          <p:cNvPr id="12" name="Rectangle 11"/>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548980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4" y="0"/>
            <a:ext cx="12108873" cy="997527"/>
          </a:xfrm>
          <a:solidFill>
            <a:schemeClr val="accent1">
              <a:lumMod val="20000"/>
              <a:lumOff val="80000"/>
            </a:schemeClr>
          </a:solidFill>
        </p:spPr>
        <p:txBody>
          <a:bodyPr/>
          <a:lstStyle/>
          <a:p>
            <a:r>
              <a:rPr lang="en-US" b="1" dirty="0">
                <a:solidFill>
                  <a:schemeClr val="accent6">
                    <a:lumMod val="50000"/>
                  </a:schemeClr>
                </a:solidFill>
              </a:rPr>
              <a:t>Questions ?</a:t>
            </a:r>
          </a:p>
        </p:txBody>
      </p:sp>
      <p:sp>
        <p:nvSpPr>
          <p:cNvPr id="42" name="Rectangle 41"/>
          <p:cNvSpPr/>
          <p:nvPr/>
        </p:nvSpPr>
        <p:spPr>
          <a:xfrm>
            <a:off x="1" y="0"/>
            <a:ext cx="135082"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383673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idx="1"/>
          </p:nvPr>
        </p:nvSpPr>
        <p:spPr bwMode="auto">
          <a:xfrm>
            <a:off x="343421" y="947545"/>
            <a:ext cx="10515600" cy="2486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ormAutofit/>
          </a:bodyPr>
          <a:ls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DejaVu Sans"/>
                <a:cs typeface="DejaVu San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DejaVu Sans"/>
                <a:cs typeface="DejaVu Sans"/>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DejaVu Sans"/>
                <a:cs typeface="DejaVu Sans"/>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DejaVu Sans"/>
                <a:cs typeface="DejaVu Sans"/>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DejaVu Sans"/>
                <a:cs typeface="DejaVu Sans"/>
              </a:defRPr>
            </a:lvl5pPr>
            <a:lvl6pPr marL="2286000" algn="l" defTabSz="914400" rtl="0" eaLnBrk="1" latinLnBrk="0" hangingPunct="1">
              <a:defRPr kern="1200">
                <a:solidFill>
                  <a:schemeClr val="bg1"/>
                </a:solidFill>
                <a:latin typeface="Arial" panose="020B0604020202020204" pitchFamily="34" charset="0"/>
                <a:ea typeface="DejaVu Sans"/>
                <a:cs typeface="DejaVu Sans"/>
              </a:defRPr>
            </a:lvl6pPr>
            <a:lvl7pPr marL="2743200" algn="l" defTabSz="914400" rtl="0" eaLnBrk="1" latinLnBrk="0" hangingPunct="1">
              <a:defRPr kern="1200">
                <a:solidFill>
                  <a:schemeClr val="bg1"/>
                </a:solidFill>
                <a:latin typeface="Arial" panose="020B0604020202020204" pitchFamily="34" charset="0"/>
                <a:ea typeface="DejaVu Sans"/>
                <a:cs typeface="DejaVu Sans"/>
              </a:defRPr>
            </a:lvl7pPr>
            <a:lvl8pPr marL="3200400" algn="l" defTabSz="914400" rtl="0" eaLnBrk="1" latinLnBrk="0" hangingPunct="1">
              <a:defRPr kern="1200">
                <a:solidFill>
                  <a:schemeClr val="bg1"/>
                </a:solidFill>
                <a:latin typeface="Arial" panose="020B0604020202020204" pitchFamily="34" charset="0"/>
                <a:ea typeface="DejaVu Sans"/>
                <a:cs typeface="DejaVu Sans"/>
              </a:defRPr>
            </a:lvl8pPr>
            <a:lvl9pPr marL="3657600" algn="l" defTabSz="914400" rtl="0" eaLnBrk="1" latinLnBrk="0" hangingPunct="1">
              <a:defRPr kern="1200">
                <a:solidFill>
                  <a:schemeClr val="bg1"/>
                </a:solidFill>
                <a:latin typeface="Arial" panose="020B0604020202020204" pitchFamily="34" charset="0"/>
                <a:ea typeface="DejaVu Sans"/>
                <a:cs typeface="DejaVu Sans"/>
              </a:defRPr>
            </a:lvl9pPr>
          </a:lstStyle>
          <a:p>
            <a:pPr eaLnBrk="1" hangingPunct="1">
              <a:spcBef>
                <a:spcPts val="550"/>
              </a:spcBef>
            </a:pPr>
            <a:r>
              <a:rPr lang="en-US" altLang="en-US" sz="2200" b="1" dirty="0">
                <a:solidFill>
                  <a:srgbClr val="000000"/>
                </a:solidFill>
                <a:latin typeface="+mn-lt"/>
              </a:rPr>
              <a:t>Interruption Window</a:t>
            </a:r>
            <a:r>
              <a:rPr lang="en-US" altLang="en-US" sz="2200" dirty="0">
                <a:solidFill>
                  <a:srgbClr val="000000"/>
                </a:solidFill>
                <a:latin typeface="+mn-lt"/>
              </a:rPr>
              <a:t>: Time duration organization can wait between point of failure and service resumption</a:t>
            </a:r>
          </a:p>
          <a:p>
            <a:pPr eaLnBrk="1" hangingPunct="1">
              <a:spcBef>
                <a:spcPts val="550"/>
              </a:spcBef>
            </a:pPr>
            <a:r>
              <a:rPr lang="en-US" altLang="en-US" sz="2200" b="1" dirty="0">
                <a:solidFill>
                  <a:srgbClr val="000000"/>
                </a:solidFill>
                <a:latin typeface="+mn-lt"/>
              </a:rPr>
              <a:t>Service Delivery Objective (SDO):</a:t>
            </a:r>
            <a:r>
              <a:rPr lang="en-US" altLang="en-US" sz="2200" dirty="0">
                <a:solidFill>
                  <a:srgbClr val="000000"/>
                </a:solidFill>
                <a:latin typeface="+mn-lt"/>
              </a:rPr>
              <a:t>  Level of service in Alternate Mode</a:t>
            </a:r>
          </a:p>
          <a:p>
            <a:pPr eaLnBrk="1" hangingPunct="1">
              <a:spcBef>
                <a:spcPts val="550"/>
              </a:spcBef>
            </a:pPr>
            <a:r>
              <a:rPr lang="en-US" altLang="en-US" sz="2200" b="1" dirty="0">
                <a:solidFill>
                  <a:srgbClr val="000000"/>
                </a:solidFill>
                <a:latin typeface="+mn-lt"/>
              </a:rPr>
              <a:t>Maximum Tolerable Outage</a:t>
            </a:r>
            <a:r>
              <a:rPr lang="en-US" altLang="en-US" sz="2200" dirty="0">
                <a:solidFill>
                  <a:srgbClr val="000000"/>
                </a:solidFill>
                <a:latin typeface="+mn-lt"/>
              </a:rPr>
              <a:t>: Max time in Alternate Mode</a:t>
            </a:r>
          </a:p>
          <a:p>
            <a:pPr>
              <a:spcBef>
                <a:spcPts val="700"/>
              </a:spcBef>
            </a:pPr>
            <a:r>
              <a:rPr lang="en-US" altLang="en-US" sz="2200" b="1" dirty="0">
                <a:solidFill>
                  <a:srgbClr val="000000"/>
                </a:solidFill>
                <a:latin typeface="+mn-lt"/>
              </a:rPr>
              <a:t>Disaster Recovery Plan (DRP)</a:t>
            </a:r>
            <a:r>
              <a:rPr lang="en-US" altLang="en-US" sz="2200" dirty="0">
                <a:solidFill>
                  <a:srgbClr val="000000"/>
                </a:solidFill>
                <a:latin typeface="+mn-lt"/>
              </a:rPr>
              <a:t>: How to transition to Alternate Process Mode</a:t>
            </a:r>
          </a:p>
          <a:p>
            <a:pPr>
              <a:spcBef>
                <a:spcPts val="700"/>
              </a:spcBef>
            </a:pPr>
            <a:r>
              <a:rPr lang="en-US" altLang="en-US" sz="2200" b="1" dirty="0">
                <a:solidFill>
                  <a:srgbClr val="000000"/>
                </a:solidFill>
                <a:latin typeface="+mn-lt"/>
              </a:rPr>
              <a:t>Restoration Plan</a:t>
            </a:r>
            <a:r>
              <a:rPr lang="en-US" altLang="en-US" sz="2200" dirty="0">
                <a:solidFill>
                  <a:srgbClr val="000000"/>
                </a:solidFill>
                <a:latin typeface="+mn-lt"/>
              </a:rPr>
              <a:t>: How to return to regular system mode</a:t>
            </a:r>
          </a:p>
          <a:p>
            <a:pPr eaLnBrk="1" hangingPunct="1">
              <a:spcBef>
                <a:spcPts val="550"/>
              </a:spcBef>
            </a:pPr>
            <a:endParaRPr lang="en-US" altLang="en-US" sz="2200" dirty="0">
              <a:solidFill>
                <a:srgbClr val="000000"/>
              </a:solidFill>
              <a:latin typeface="+mn-lt"/>
            </a:endParaRPr>
          </a:p>
        </p:txBody>
      </p:sp>
      <p:pic>
        <p:nvPicPr>
          <p:cNvPr id="7" name="Picture 6"/>
          <p:cNvPicPr>
            <a:picLocks noChangeAspect="1"/>
          </p:cNvPicPr>
          <p:nvPr/>
        </p:nvPicPr>
        <p:blipFill>
          <a:blip r:embed="rId3"/>
          <a:stretch>
            <a:fillRect/>
          </a:stretch>
        </p:blipFill>
        <p:spPr>
          <a:xfrm>
            <a:off x="1789578" y="3418059"/>
            <a:ext cx="7639050" cy="3070424"/>
          </a:xfrm>
          <a:prstGeom prst="rect">
            <a:avLst/>
          </a:prstGeom>
        </p:spPr>
      </p:pic>
      <p:sp>
        <p:nvSpPr>
          <p:cNvPr id="5" name="Title 1"/>
          <p:cNvSpPr>
            <a:spLocks noGrp="1"/>
          </p:cNvSpPr>
          <p:nvPr>
            <p:ph type="title"/>
          </p:nvPr>
        </p:nvSpPr>
        <p:spPr>
          <a:xfrm>
            <a:off x="838200" y="365125"/>
            <a:ext cx="10515600" cy="662291"/>
          </a:xfrm>
        </p:spPr>
        <p:txBody>
          <a:bodyPr>
            <a:noAutofit/>
          </a:bodyPr>
          <a:lstStyle/>
          <a:p>
            <a:r>
              <a:rPr lang="en-US" b="1" dirty="0">
                <a:solidFill>
                  <a:schemeClr val="accent6">
                    <a:lumMod val="50000"/>
                  </a:schemeClr>
                </a:solidFill>
              </a:rPr>
              <a:t>Disaster Recovery</a:t>
            </a:r>
            <a:endParaRPr lang="en-US" dirty="0"/>
          </a:p>
        </p:txBody>
      </p:sp>
      <p:sp>
        <p:nvSpPr>
          <p:cNvPr id="8" name="Rectangle 7"/>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57119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2291"/>
          </a:xfrm>
        </p:spPr>
        <p:txBody>
          <a:bodyPr>
            <a:noAutofit/>
          </a:bodyPr>
          <a:lstStyle/>
          <a:p>
            <a:r>
              <a:rPr lang="en-US" b="1" dirty="0">
                <a:solidFill>
                  <a:schemeClr val="accent6">
                    <a:lumMod val="50000"/>
                  </a:schemeClr>
                </a:solidFill>
              </a:rPr>
              <a:t>Disaster Recovery</a:t>
            </a:r>
            <a:endParaRPr lang="en-US" dirty="0"/>
          </a:p>
        </p:txBody>
      </p:sp>
      <p:sp>
        <p:nvSpPr>
          <p:cNvPr id="3" name="Content Placeholder 2"/>
          <p:cNvSpPr>
            <a:spLocks noGrp="1"/>
          </p:cNvSpPr>
          <p:nvPr>
            <p:ph idx="1"/>
          </p:nvPr>
        </p:nvSpPr>
        <p:spPr>
          <a:xfrm>
            <a:off x="838200" y="1253447"/>
            <a:ext cx="10515600" cy="4923516"/>
          </a:xfrm>
        </p:spPr>
        <p:txBody>
          <a:bodyPr>
            <a:normAutofit/>
          </a:bodyPr>
          <a:lstStyle/>
          <a:p>
            <a:r>
              <a:rPr lang="en-US" altLang="en-US" dirty="0">
                <a:cs typeface="Times New Roman" panose="02020603050405020304" pitchFamily="18" charset="0"/>
              </a:rPr>
              <a:t>When using a DR Facilities provider there are many issues to consider. </a:t>
            </a:r>
          </a:p>
          <a:p>
            <a:pPr lvl="1"/>
            <a:r>
              <a:rPr lang="en-US" altLang="en-US" dirty="0">
                <a:cs typeface="Times New Roman" panose="02020603050405020304" pitchFamily="18" charset="0"/>
              </a:rPr>
              <a:t>There may be availability issues if the company has many customers in a single geographic area. </a:t>
            </a:r>
          </a:p>
          <a:p>
            <a:pPr lvl="1"/>
            <a:r>
              <a:rPr lang="en-US" altLang="en-US" dirty="0">
                <a:cs typeface="Times New Roman" panose="02020603050405020304" pitchFamily="18" charset="0"/>
              </a:rPr>
              <a:t>There may be phone and network bandwidth issues if more than one customer declares a disaster at a single time.</a:t>
            </a:r>
          </a:p>
          <a:p>
            <a:pPr lvl="1"/>
            <a:r>
              <a:rPr lang="en-US" altLang="en-US" dirty="0">
                <a:cs typeface="Times New Roman" panose="02020603050405020304" pitchFamily="18" charset="0"/>
              </a:rPr>
              <a:t>There may be lost of human capital </a:t>
            </a:r>
          </a:p>
          <a:p>
            <a:pPr lvl="1"/>
            <a:endParaRPr lang="en-US" altLang="en-US" dirty="0">
              <a:cs typeface="Times New Roman" panose="02020603050405020304" pitchFamily="18" charset="0"/>
            </a:endParaRPr>
          </a:p>
          <a:p>
            <a:r>
              <a:rPr lang="en-US" dirty="0"/>
              <a:t>First ,</a:t>
            </a:r>
            <a:r>
              <a:rPr lang="en-US" b="1" dirty="0"/>
              <a:t>Disaster Recovery Plan </a:t>
            </a:r>
            <a:r>
              <a:rPr lang="en-US" dirty="0"/>
              <a:t>need to be </a:t>
            </a:r>
            <a:r>
              <a:rPr lang="en-US" dirty="0">
                <a:solidFill>
                  <a:srgbClr val="FF0000"/>
                </a:solidFill>
              </a:rPr>
              <a:t>created</a:t>
            </a:r>
            <a:r>
              <a:rPr lang="en-US" dirty="0"/>
              <a:t>, then </a:t>
            </a:r>
            <a:r>
              <a:rPr lang="en-US" dirty="0">
                <a:solidFill>
                  <a:srgbClr val="FF0000"/>
                </a:solidFill>
              </a:rPr>
              <a:t>tested</a:t>
            </a:r>
            <a:r>
              <a:rPr lang="en-US" dirty="0"/>
              <a:t>, and redefines and finally implemented and tested on a periodic basis. </a:t>
            </a:r>
          </a:p>
          <a:p>
            <a:endParaRPr lang="en-US" dirty="0"/>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5312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353" y="1325366"/>
            <a:ext cx="11096090" cy="4851597"/>
          </a:xfrm>
        </p:spPr>
        <p:txBody>
          <a:bodyPr>
            <a:normAutofit/>
          </a:bodyPr>
          <a:lstStyle/>
          <a:p>
            <a:r>
              <a:rPr lang="en-US" altLang="en-US" sz="2400" dirty="0">
                <a:solidFill>
                  <a:srgbClr val="FF0000"/>
                </a:solidFill>
              </a:rPr>
              <a:t>Business Impact Analysis </a:t>
            </a:r>
            <a:r>
              <a:rPr lang="en-US" altLang="en-US" sz="2400" dirty="0">
                <a:solidFill>
                  <a:srgbClr val="000000"/>
                </a:solidFill>
              </a:rPr>
              <a:t>:</a:t>
            </a:r>
            <a:r>
              <a:rPr lang="en-US" sz="2400" dirty="0"/>
              <a:t>A business impact analysis (BIA) predicts the consequences of disruption of a business function and </a:t>
            </a:r>
            <a:r>
              <a:rPr lang="en-US" sz="2400" b="1" dirty="0"/>
              <a:t>process</a:t>
            </a:r>
            <a:r>
              <a:rPr lang="en-US" sz="2400" dirty="0"/>
              <a:t> and gathers information needed to develop </a:t>
            </a:r>
            <a:r>
              <a:rPr lang="en-US" sz="2400" b="1" dirty="0"/>
              <a:t>recovery </a:t>
            </a:r>
            <a:r>
              <a:rPr lang="en-US" sz="2400" dirty="0"/>
              <a:t>strategies. Potential loss scenarios should be identified during a </a:t>
            </a:r>
            <a:r>
              <a:rPr lang="en-US" sz="2400" dirty="0">
                <a:solidFill>
                  <a:srgbClr val="FF0000"/>
                </a:solidFill>
              </a:rPr>
              <a:t>risk assessment.</a:t>
            </a:r>
            <a:endParaRPr lang="en-US" altLang="en-US" sz="2400" dirty="0">
              <a:solidFill>
                <a:srgbClr val="FF0000"/>
              </a:solidFill>
            </a:endParaRPr>
          </a:p>
          <a:p>
            <a:pPr lvl="1">
              <a:spcBef>
                <a:spcPts val="800"/>
              </a:spcBef>
              <a:buSzPct val="75000"/>
              <a:buFont typeface="Wingdings" panose="05000000000000000000" pitchFamily="2" charset="2"/>
              <a:buChar char="ü"/>
            </a:pPr>
            <a:r>
              <a:rPr lang="en-US" altLang="en-US" dirty="0">
                <a:solidFill>
                  <a:srgbClr val="000000"/>
                </a:solidFill>
              </a:rPr>
              <a:t>Which business processes are of strategic importance?</a:t>
            </a:r>
          </a:p>
          <a:p>
            <a:pPr lvl="1">
              <a:spcBef>
                <a:spcPts val="800"/>
              </a:spcBef>
              <a:buSzPct val="75000"/>
              <a:buFont typeface="Wingdings" panose="05000000000000000000" pitchFamily="2" charset="2"/>
              <a:buChar char="ü"/>
            </a:pPr>
            <a:r>
              <a:rPr lang="en-US" altLang="en-US" dirty="0">
                <a:solidFill>
                  <a:srgbClr val="000000"/>
                </a:solidFill>
              </a:rPr>
              <a:t>What disasters could occur?</a:t>
            </a:r>
          </a:p>
          <a:p>
            <a:pPr lvl="1">
              <a:spcBef>
                <a:spcPts val="800"/>
              </a:spcBef>
              <a:buSzPct val="75000"/>
              <a:buFont typeface="Wingdings" panose="05000000000000000000" pitchFamily="2" charset="2"/>
              <a:buChar char="ü"/>
            </a:pPr>
            <a:r>
              <a:rPr lang="en-US" altLang="en-US" dirty="0">
                <a:solidFill>
                  <a:srgbClr val="000000"/>
                </a:solidFill>
              </a:rPr>
              <a:t>What impact would they have on the organization financially? Legally? On human life?  On reputation?</a:t>
            </a:r>
          </a:p>
          <a:p>
            <a:pPr lvl="1">
              <a:spcBef>
                <a:spcPts val="800"/>
              </a:spcBef>
              <a:buSzPct val="75000"/>
              <a:buFont typeface="Wingdings" panose="05000000000000000000" pitchFamily="2" charset="2"/>
              <a:buChar char="ü"/>
            </a:pPr>
            <a:r>
              <a:rPr lang="en-US" altLang="en-US" dirty="0">
                <a:solidFill>
                  <a:srgbClr val="000000"/>
                </a:solidFill>
              </a:rPr>
              <a:t>What is the required recovery time period?</a:t>
            </a:r>
          </a:p>
          <a:p>
            <a:pPr lvl="1">
              <a:spcBef>
                <a:spcPts val="800"/>
              </a:spcBef>
              <a:buFont typeface="Wingdings" panose="05000000000000000000" pitchFamily="2" charset="2"/>
              <a:buChar char="ü"/>
            </a:pPr>
            <a:r>
              <a:rPr lang="en-US" altLang="en-US" dirty="0">
                <a:solidFill>
                  <a:srgbClr val="000000"/>
                </a:solidFill>
              </a:rPr>
              <a:t>Answers obtained via questionnaire, interviews, or meeting with key users of IT</a:t>
            </a:r>
          </a:p>
          <a:p>
            <a:endParaRPr lang="en-US" altLang="en-US" dirty="0">
              <a:solidFill>
                <a:srgbClr val="000000"/>
              </a:solidFill>
            </a:endParaRPr>
          </a:p>
          <a:p>
            <a:endParaRPr lang="en-US" dirty="0"/>
          </a:p>
        </p:txBody>
      </p:sp>
      <p:sp>
        <p:nvSpPr>
          <p:cNvPr id="4" name="Title 1"/>
          <p:cNvSpPr>
            <a:spLocks noGrp="1"/>
          </p:cNvSpPr>
          <p:nvPr>
            <p:ph type="title"/>
          </p:nvPr>
        </p:nvSpPr>
        <p:spPr>
          <a:xfrm>
            <a:off x="838200" y="365125"/>
            <a:ext cx="10515600" cy="662291"/>
          </a:xfrm>
        </p:spPr>
        <p:txBody>
          <a:bodyPr>
            <a:noAutofit/>
          </a:bodyPr>
          <a:lstStyle/>
          <a:p>
            <a:r>
              <a:rPr lang="en-US" b="1" dirty="0">
                <a:solidFill>
                  <a:schemeClr val="accent6">
                    <a:lumMod val="50000"/>
                  </a:schemeClr>
                </a:solidFill>
              </a:rPr>
              <a:t>Disaster Recovery Plan</a:t>
            </a:r>
            <a:endParaRPr lang="en-US" dirty="0"/>
          </a:p>
        </p:txBody>
      </p:sp>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68506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2291"/>
          </a:xfrm>
        </p:spPr>
        <p:txBody>
          <a:bodyPr>
            <a:noAutofit/>
          </a:bodyPr>
          <a:lstStyle/>
          <a:p>
            <a:r>
              <a:rPr lang="en-US" b="1" dirty="0">
                <a:solidFill>
                  <a:schemeClr val="accent6">
                    <a:lumMod val="50000"/>
                  </a:schemeClr>
                </a:solidFill>
              </a:rPr>
              <a:t>Risk Assessment </a:t>
            </a:r>
            <a:endParaRPr lang="en-US" dirty="0"/>
          </a:p>
        </p:txBody>
      </p:sp>
      <p:sp>
        <p:nvSpPr>
          <p:cNvPr id="3" name="Content Placeholder 2"/>
          <p:cNvSpPr>
            <a:spLocks noGrp="1"/>
          </p:cNvSpPr>
          <p:nvPr>
            <p:ph idx="1"/>
          </p:nvPr>
        </p:nvSpPr>
        <p:spPr>
          <a:xfrm>
            <a:off x="369870" y="1253447"/>
            <a:ext cx="10983930" cy="4923516"/>
          </a:xfrm>
        </p:spPr>
        <p:txBody>
          <a:bodyPr>
            <a:noAutofit/>
          </a:bodyPr>
          <a:lstStyle/>
          <a:p>
            <a:r>
              <a:rPr lang="en-US" sz="2200" b="1" dirty="0"/>
              <a:t>Severity ratings in this example represent:</a:t>
            </a:r>
          </a:p>
          <a:p>
            <a:pPr lvl="1"/>
            <a:r>
              <a:rPr lang="en-US" sz="2200" dirty="0"/>
              <a:t>High: major fracture, poisoning, significant loss of blood, serious head injury, or fatal disease</a:t>
            </a:r>
          </a:p>
          <a:p>
            <a:pPr lvl="1"/>
            <a:r>
              <a:rPr lang="en-US" sz="2200" dirty="0"/>
              <a:t>Medium: sprain, strain, localized burn, dermatitis, asthma, injury requiring days off work</a:t>
            </a:r>
          </a:p>
          <a:p>
            <a:pPr lvl="1"/>
            <a:r>
              <a:rPr lang="en-US" sz="2200" dirty="0"/>
              <a:t>Low: an injury that requires first aid only; short-term pain, irritation, or dizziness</a:t>
            </a:r>
          </a:p>
          <a:p>
            <a:endParaRPr lang="en-US" sz="2200" b="1" dirty="0"/>
          </a:p>
          <a:p>
            <a:r>
              <a:rPr lang="en-US" sz="2200" b="1" dirty="0"/>
              <a:t>Probability ratings in this example represent:</a:t>
            </a:r>
          </a:p>
          <a:p>
            <a:pPr lvl="1"/>
            <a:r>
              <a:rPr lang="en-US" sz="2200" dirty="0"/>
              <a:t>High: likely to be experienced once or twice a year by an individual</a:t>
            </a:r>
          </a:p>
          <a:p>
            <a:pPr lvl="1"/>
            <a:r>
              <a:rPr lang="en-US" sz="2200" dirty="0"/>
              <a:t>Medium: may be experienced once every five years by an individual</a:t>
            </a:r>
          </a:p>
          <a:p>
            <a:pPr lvl="1"/>
            <a:r>
              <a:rPr lang="en-US" sz="2200" dirty="0"/>
              <a:t>Low: may occur once during a working lifetime</a:t>
            </a:r>
          </a:p>
        </p:txBody>
      </p:sp>
      <p:pic>
        <p:nvPicPr>
          <p:cNvPr id="5" name="Picture 4"/>
          <p:cNvPicPr>
            <a:picLocks noChangeAspect="1"/>
          </p:cNvPicPr>
          <p:nvPr/>
        </p:nvPicPr>
        <p:blipFill>
          <a:blip r:embed="rId3"/>
          <a:stretch>
            <a:fillRect/>
          </a:stretch>
        </p:blipFill>
        <p:spPr>
          <a:xfrm>
            <a:off x="9141866" y="3619166"/>
            <a:ext cx="2743200" cy="1514475"/>
          </a:xfrm>
          <a:prstGeom prst="rect">
            <a:avLst/>
          </a:prstGeom>
        </p:spPr>
      </p:pic>
      <p:sp>
        <p:nvSpPr>
          <p:cNvPr id="6" name="Rectangle 5"/>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21979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2017"/>
          </a:xfrm>
        </p:spPr>
        <p:txBody>
          <a:bodyPr>
            <a:noAutofit/>
          </a:bodyPr>
          <a:lstStyle/>
          <a:p>
            <a:r>
              <a:rPr lang="en-US" b="1" dirty="0">
                <a:solidFill>
                  <a:schemeClr val="accent6">
                    <a:lumMod val="50000"/>
                  </a:schemeClr>
                </a:solidFill>
              </a:rPr>
              <a:t>Business Continuity</a:t>
            </a:r>
          </a:p>
        </p:txBody>
      </p:sp>
      <p:sp>
        <p:nvSpPr>
          <p:cNvPr id="3" name="Content Placeholder 2"/>
          <p:cNvSpPr>
            <a:spLocks noGrp="1"/>
          </p:cNvSpPr>
          <p:nvPr>
            <p:ph idx="1"/>
          </p:nvPr>
        </p:nvSpPr>
        <p:spPr>
          <a:xfrm>
            <a:off x="359229" y="1219200"/>
            <a:ext cx="11430000" cy="4957763"/>
          </a:xfrm>
        </p:spPr>
        <p:txBody>
          <a:bodyPr>
            <a:normAutofit fontScale="92500" lnSpcReduction="10000"/>
          </a:bodyPr>
          <a:lstStyle/>
          <a:p>
            <a:r>
              <a:rPr lang="en-US" sz="2400" b="1" dirty="0"/>
              <a:t>Business continuity</a:t>
            </a:r>
            <a:r>
              <a:rPr lang="en-US" sz="2400" dirty="0"/>
              <a:t> is the advance planning and preparation undertaken to ensure that an organization will have the capability to operate its critical business functions during emergency events. Events can include natural disasters, a business crisis, pandemic, workplace violence, or any event that results in a disruption of your business operation. It is important to remember that you should plan and prepare not only for events that will stop functions completely, but for those that also have the potential to adversely impact services or functions</a:t>
            </a:r>
          </a:p>
          <a:p>
            <a:pPr fontAlgn="base"/>
            <a:r>
              <a:rPr lang="en-US" sz="2400" dirty="0"/>
              <a:t>The following individuals are the core members of the BCM team. They are responsible for implementing the policies and directing BCM efforts across the organization</a:t>
            </a:r>
            <a:r>
              <a:rPr lang="en-US" sz="2400" b="1" dirty="0"/>
              <a:t>. </a:t>
            </a:r>
            <a:r>
              <a:rPr lang="en-US" sz="2400" dirty="0"/>
              <a:t> </a:t>
            </a:r>
          </a:p>
          <a:p>
            <a:pPr lvl="1" fontAlgn="base"/>
            <a:r>
              <a:rPr lang="en-US" sz="2200" b="1" dirty="0"/>
              <a:t>Sponsor:</a:t>
            </a:r>
            <a:r>
              <a:rPr lang="en-US" sz="2200" dirty="0"/>
              <a:t>  The senior management individual with overall responsibility and accountability for the BCM program.  </a:t>
            </a:r>
          </a:p>
          <a:p>
            <a:pPr lvl="1" fontAlgn="base"/>
            <a:r>
              <a:rPr lang="en-US" sz="2200" b="1" dirty="0"/>
              <a:t>The Business Continuity Manager:</a:t>
            </a:r>
            <a:r>
              <a:rPr lang="en-US" sz="2200" dirty="0"/>
              <a:t>  The individual with direct responsibility for the BCM program.  </a:t>
            </a:r>
          </a:p>
          <a:p>
            <a:pPr lvl="1" fontAlgn="base"/>
            <a:r>
              <a:rPr lang="en-US" sz="2200" b="1" dirty="0"/>
              <a:t>Assistant Business Continuity Manager:</a:t>
            </a:r>
            <a:r>
              <a:rPr lang="en-US" sz="2200" dirty="0"/>
              <a:t>  The backup to the Business Continuity Manager. This could be a titled position or an assigned position.  </a:t>
            </a:r>
          </a:p>
          <a:p>
            <a:pPr lvl="1" fontAlgn="base"/>
            <a:r>
              <a:rPr lang="en-US" sz="2200" b="1" dirty="0"/>
              <a:t>Administrative Assistant:</a:t>
            </a:r>
            <a:r>
              <a:rPr lang="en-US" sz="2200" dirty="0"/>
              <a:t>  The individual responsible for supporting the BCM team. This is often an administrative assistant working in the Business Continuity office, if it exists, or another individual from the administrative assistant team.   </a:t>
            </a:r>
          </a:p>
          <a:p>
            <a:endParaRPr lang="en-US" sz="2200" dirty="0"/>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7315542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7175</TotalTime>
  <Words>9543</Words>
  <Application>Microsoft Office PowerPoint</Application>
  <PresentationFormat>Widescreen</PresentationFormat>
  <Paragraphs>785</Paragraphs>
  <Slides>46</Slides>
  <Notes>44</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Amazon Ember</vt:lpstr>
      <vt:lpstr>Amazon Ember Light</vt:lpstr>
      <vt:lpstr>Arial</vt:lpstr>
      <vt:lpstr>Calibri</vt:lpstr>
      <vt:lpstr>Calibri Light</vt:lpstr>
      <vt:lpstr>Courier New</vt:lpstr>
      <vt:lpstr>Tahoma</vt:lpstr>
      <vt:lpstr>Times New Roman</vt:lpstr>
      <vt:lpstr>Wingdings</vt:lpstr>
      <vt:lpstr>Office Theme</vt:lpstr>
      <vt:lpstr>PowerPoint Presentation</vt:lpstr>
      <vt:lpstr>Preparing for disaster</vt:lpstr>
      <vt:lpstr>Disaster Recovery</vt:lpstr>
      <vt:lpstr>Disaster Recovery Plan: RPO and RTO</vt:lpstr>
      <vt:lpstr>Disaster Recovery</vt:lpstr>
      <vt:lpstr>Disaster Recovery</vt:lpstr>
      <vt:lpstr>Disaster Recovery Plan</vt:lpstr>
      <vt:lpstr>Risk Assessment </vt:lpstr>
      <vt:lpstr>Business Continuity</vt:lpstr>
      <vt:lpstr>Business Continuity Life Cycle</vt:lpstr>
      <vt:lpstr>Business Continuity Plan</vt:lpstr>
      <vt:lpstr>PowerPoint Presentation</vt:lpstr>
      <vt:lpstr>DR vs BCP</vt:lpstr>
      <vt:lpstr>Business Continuity Test Types</vt:lpstr>
      <vt:lpstr>Cloud Backups Sites</vt:lpstr>
      <vt:lpstr>Cloud Backups (1/4)</vt:lpstr>
      <vt:lpstr>Cloud Backups (2/4)</vt:lpstr>
      <vt:lpstr>Cloud Backups (3/4)</vt:lpstr>
      <vt:lpstr>Cloud Backups (4/4)</vt:lpstr>
      <vt:lpstr>Backup vs. Fault-Tolerant (FT) Storage</vt:lpstr>
      <vt:lpstr>Questions ?</vt:lpstr>
      <vt:lpstr>Storage and backup building blocks</vt:lpstr>
      <vt:lpstr>Best practice: S3 Cross-Region Replication</vt:lpstr>
      <vt:lpstr>Best practice: EBS volume snapshots</vt:lpstr>
      <vt:lpstr>Best practice: File system replication</vt:lpstr>
      <vt:lpstr> Compute capacity should be quickly recoverable</vt:lpstr>
      <vt:lpstr> Strategies for compute disaster recovery</vt:lpstr>
      <vt:lpstr> Networking: Design for resilience, recovery</vt:lpstr>
      <vt:lpstr> Databases: Features that support recovery</vt:lpstr>
      <vt:lpstr>Automation services: Quickly replicate or redeploy environments</vt:lpstr>
      <vt:lpstr>Common disaster recovery patterns on AWS</vt:lpstr>
      <vt:lpstr> Backup and restore pattern</vt:lpstr>
      <vt:lpstr> AWS Storage Gateway</vt:lpstr>
      <vt:lpstr>Backup and restore: Checklist</vt:lpstr>
      <vt:lpstr>Pilot light pattern: Preparation phase</vt:lpstr>
      <vt:lpstr>Pilot light pattern: In case of disaster</vt:lpstr>
      <vt:lpstr>Pilot Light Pattern: Checklist</vt:lpstr>
      <vt:lpstr>Warm standby pattern: Preparation phase</vt:lpstr>
      <vt:lpstr>Warm standby pattern: In case of disaster</vt:lpstr>
      <vt:lpstr>Warm standby pattern: Checklist</vt:lpstr>
      <vt:lpstr> Multi-site pattern</vt:lpstr>
      <vt:lpstr> Multi-site pattern</vt:lpstr>
      <vt:lpstr> Multi-site : Checklist</vt:lpstr>
      <vt:lpstr>Summary of common DR patterns</vt:lpstr>
      <vt:lpstr>DR preparation: Best practices</vt:lpstr>
      <vt:lpstr>Questions ?</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Dali, Mira Gabrielle</cp:lastModifiedBy>
  <cp:revision>83</cp:revision>
  <dcterms:created xsi:type="dcterms:W3CDTF">2019-07-17T20:25:22Z</dcterms:created>
  <dcterms:modified xsi:type="dcterms:W3CDTF">2022-07-19T20:59:55Z</dcterms:modified>
</cp:coreProperties>
</file>