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5" r:id="rId2"/>
    <p:sldId id="277" r:id="rId3"/>
    <p:sldId id="336" r:id="rId4"/>
    <p:sldId id="337" r:id="rId5"/>
    <p:sldId id="349" r:id="rId6"/>
    <p:sldId id="350" r:id="rId7"/>
    <p:sldId id="327" r:id="rId8"/>
    <p:sldId id="351" r:id="rId9"/>
    <p:sldId id="352" r:id="rId10"/>
    <p:sldId id="353" r:id="rId11"/>
    <p:sldId id="328" r:id="rId12"/>
    <p:sldId id="338" r:id="rId13"/>
    <p:sldId id="316" r:id="rId14"/>
    <p:sldId id="339" r:id="rId15"/>
    <p:sldId id="354" r:id="rId16"/>
    <p:sldId id="356" r:id="rId17"/>
    <p:sldId id="357" r:id="rId18"/>
    <p:sldId id="343" r:id="rId19"/>
    <p:sldId id="344" r:id="rId20"/>
    <p:sldId id="329" r:id="rId21"/>
    <p:sldId id="345" r:id="rId22"/>
    <p:sldId id="346" r:id="rId23"/>
    <p:sldId id="33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19" autoAdjust="0"/>
    <p:restoredTop sz="64721" autoAdjust="0"/>
  </p:normalViewPr>
  <p:slideViewPr>
    <p:cSldViewPr snapToGrid="0">
      <p:cViewPr varScale="1">
        <p:scale>
          <a:sx n="74" d="100"/>
          <a:sy n="74" d="100"/>
        </p:scale>
        <p:origin x="147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58084C-37E3-40A1-A2E2-8CF34ED2F4EA}" type="datetimeFigureOut">
              <a:rPr lang="en-US" smtClean="0"/>
              <a:t>7/29/2022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98D607-37FF-4E1E-A15F-15311D311863}" type="slidenum">
              <a:rPr lang="en-US" smtClean="0"/>
              <a:t>‹#›</a:t>
            </a:fld>
            <a:endParaRPr lang="en-US"/>
          </a:p>
        </p:txBody>
      </p:sp>
    </p:spTree>
    <p:extLst>
      <p:ext uri="{BB962C8B-B14F-4D97-AF65-F5344CB8AC3E}">
        <p14:creationId xmlns:p14="http://schemas.microsoft.com/office/powerpoint/2010/main" val="569476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65D42-7CDE-4434-9B3E-C79A5DF1DD45}" type="datetimeFigureOut">
              <a:rPr lang="en-US" smtClean="0"/>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6A9-B94A-49AD-9E97-386ECD73DB37}" type="slidenum">
              <a:rPr lang="en-US" smtClean="0"/>
              <a:t>‹#›</a:t>
            </a:fld>
            <a:endParaRPr lang="en-US"/>
          </a:p>
        </p:txBody>
      </p:sp>
    </p:spTree>
    <p:extLst>
      <p:ext uri="{BB962C8B-B14F-4D97-AF65-F5344CB8AC3E}">
        <p14:creationId xmlns:p14="http://schemas.microsoft.com/office/powerpoint/2010/main" val="181852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73602"/>
          </a:xfrm>
        </p:spPr>
        <p:txBody>
          <a:bodyPr/>
          <a:lstStyle/>
          <a:p>
            <a:pPr>
              <a:lnSpc>
                <a:spcPct val="100000"/>
              </a:lnSpc>
            </a:pPr>
            <a:r>
              <a:rPr lang="en-US" sz="1100" dirty="0"/>
              <a:t>Amazon Web Services (AWS)</a:t>
            </a:r>
            <a:r>
              <a:rPr lang="en-US" sz="1100" baseline="0" dirty="0"/>
              <a:t> offers many compute services. Here is</a:t>
            </a:r>
            <a:r>
              <a:rPr lang="en-US" sz="1100" dirty="0"/>
              <a:t> a brief summary of what each compute</a:t>
            </a:r>
            <a:r>
              <a:rPr lang="en-US" sz="1100" baseline="0" dirty="0"/>
              <a:t> service</a:t>
            </a:r>
            <a:r>
              <a:rPr lang="en-US" sz="1100" dirty="0"/>
              <a:t> offers:</a:t>
            </a:r>
          </a:p>
          <a:p>
            <a:pPr>
              <a:lnSpc>
                <a:spcPct val="100000"/>
              </a:lnSpc>
            </a:pPr>
            <a:endParaRPr lang="en-US" sz="1100" dirty="0"/>
          </a:p>
          <a:p>
            <a:pPr marL="171450" indent="-171450">
              <a:lnSpc>
                <a:spcPct val="100000"/>
              </a:lnSpc>
              <a:buFont typeface="Arial" panose="020B0604020202020204" pitchFamily="34" charset="0"/>
              <a:buChar char="•"/>
            </a:pPr>
            <a:r>
              <a:rPr lang="en-US" sz="1100" b="1" dirty="0"/>
              <a:t>Amazon Elastic Compute Cloud</a:t>
            </a:r>
            <a:r>
              <a:rPr lang="en-US" sz="1100" b="0" dirty="0"/>
              <a:t> </a:t>
            </a:r>
            <a:r>
              <a:rPr lang="en-US" sz="1100" b="1" dirty="0"/>
              <a:t>(Amazon EC2) </a:t>
            </a:r>
            <a:r>
              <a:rPr lang="en-US" sz="1100" dirty="0"/>
              <a:t>provides resizable virtual machines.</a:t>
            </a:r>
          </a:p>
          <a:p>
            <a:pPr marL="171450" indent="-171450">
              <a:lnSpc>
                <a:spcPct val="100000"/>
              </a:lnSpc>
              <a:buFont typeface="Arial" panose="020B0604020202020204" pitchFamily="34" charset="0"/>
              <a:buChar char="•"/>
            </a:pPr>
            <a:r>
              <a:rPr lang="en-US" sz="1100" b="1" dirty="0"/>
              <a:t>Amazon EC2 Auto Scaling</a:t>
            </a:r>
            <a:r>
              <a:rPr lang="en-US" sz="1100" dirty="0"/>
              <a:t> supports application availability by </a:t>
            </a:r>
            <a:r>
              <a:rPr lang="en-US" sz="1100" b="0" i="0" kern="1200" dirty="0">
                <a:solidFill>
                  <a:schemeClr val="tx1"/>
                </a:solidFill>
                <a:effectLst/>
                <a:latin typeface="+mn-lt"/>
                <a:ea typeface="+mn-ea"/>
                <a:cs typeface="+mn-cs"/>
              </a:rPr>
              <a:t>allowing you to define conditions that will automatically launch or terminate EC2 instances.</a:t>
            </a:r>
            <a:endParaRPr lang="en-US" sz="1100" dirty="0"/>
          </a:p>
          <a:p>
            <a:pPr marL="171450" indent="-171450">
              <a:lnSpc>
                <a:spcPct val="100000"/>
              </a:lnSpc>
              <a:buFont typeface="Arial" panose="020B0604020202020204" pitchFamily="34" charset="0"/>
              <a:buChar char="•"/>
            </a:pPr>
            <a:r>
              <a:rPr lang="en-US" sz="1100" b="1" dirty="0"/>
              <a:t>Amazon Elastic Container Registry</a:t>
            </a:r>
            <a:r>
              <a:rPr lang="en-US" sz="1100" dirty="0"/>
              <a:t> </a:t>
            </a:r>
            <a:r>
              <a:rPr lang="en-US" sz="1100" b="1" dirty="0"/>
              <a:t>(Amazon ECR) </a:t>
            </a:r>
            <a:r>
              <a:rPr lang="en-US" sz="1100" dirty="0"/>
              <a:t>is used to store and retrieve Docker images. </a:t>
            </a:r>
          </a:p>
          <a:p>
            <a:pPr marL="171450" indent="-171450">
              <a:lnSpc>
                <a:spcPct val="100000"/>
              </a:lnSpc>
              <a:buFont typeface="Arial" panose="020B0604020202020204" pitchFamily="34" charset="0"/>
              <a:buChar char="•"/>
            </a:pPr>
            <a:r>
              <a:rPr lang="en-US" sz="1100" b="1" dirty="0"/>
              <a:t>Amazon Elastic Container Service (Amazon ECS) </a:t>
            </a:r>
            <a:r>
              <a:rPr lang="en-US" sz="1100" dirty="0"/>
              <a:t>is a container orchestration service that supports Docker.</a:t>
            </a:r>
          </a:p>
          <a:p>
            <a:pPr marL="171450" indent="-171450">
              <a:lnSpc>
                <a:spcPct val="100000"/>
              </a:lnSpc>
              <a:buFont typeface="Arial" panose="020B0604020202020204" pitchFamily="34" charset="0"/>
              <a:buChar char="•"/>
            </a:pPr>
            <a:r>
              <a:rPr lang="en-US" sz="1100" b="1" dirty="0"/>
              <a:t>VMware Cloud on AWS</a:t>
            </a:r>
            <a:r>
              <a:rPr lang="en-US" sz="1100" dirty="0"/>
              <a:t> enables you to provision a hybrid cloud without custom hardware.</a:t>
            </a:r>
          </a:p>
          <a:p>
            <a:pPr marL="171450" indent="-171450">
              <a:lnSpc>
                <a:spcPct val="100000"/>
              </a:lnSpc>
              <a:buFont typeface="Arial" panose="020B0604020202020204" pitchFamily="34" charset="0"/>
              <a:buChar char="•"/>
            </a:pPr>
            <a:r>
              <a:rPr lang="en-US" sz="1100" b="1" dirty="0"/>
              <a:t>AWS Elastic Beanstalk</a:t>
            </a:r>
            <a:r>
              <a:rPr lang="en-US" sz="1100" dirty="0"/>
              <a:t> provides a simple way to run and manage web applications.</a:t>
            </a:r>
          </a:p>
          <a:p>
            <a:pPr marL="171450" indent="-171450">
              <a:lnSpc>
                <a:spcPct val="100000"/>
              </a:lnSpc>
              <a:buFont typeface="Arial" panose="020B0604020202020204" pitchFamily="34" charset="0"/>
              <a:buChar char="•"/>
            </a:pPr>
            <a:r>
              <a:rPr lang="en-US" sz="1100" b="1" dirty="0"/>
              <a:t>AWS Lambda </a:t>
            </a:r>
            <a:r>
              <a:rPr lang="en-US" sz="1100" dirty="0"/>
              <a:t>is a serverless compute solution. You pay only for the compute time that you use.</a:t>
            </a:r>
          </a:p>
          <a:p>
            <a:pPr marL="171450" indent="-171450">
              <a:lnSpc>
                <a:spcPct val="100000"/>
              </a:lnSpc>
              <a:buFont typeface="Arial" panose="020B0604020202020204" pitchFamily="34" charset="0"/>
              <a:buChar char="•"/>
            </a:pPr>
            <a:r>
              <a:rPr lang="en-US" sz="1100" b="1" dirty="0"/>
              <a:t>Amazon Elastic Kubernetes Service</a:t>
            </a:r>
            <a:r>
              <a:rPr lang="en-US" sz="1100" b="1" baseline="0" dirty="0"/>
              <a:t> (Amazon EKS) </a:t>
            </a:r>
            <a:r>
              <a:rPr lang="en-US" sz="1100" b="0" baseline="0" dirty="0"/>
              <a:t>enables </a:t>
            </a:r>
            <a:r>
              <a:rPr lang="en-US" sz="1100" dirty="0"/>
              <a:t>you to run managed Kubernetes on AWS.</a:t>
            </a:r>
          </a:p>
          <a:p>
            <a:pPr marL="171450" indent="-171450">
              <a:lnSpc>
                <a:spcPct val="100000"/>
              </a:lnSpc>
              <a:buFont typeface="Arial" panose="020B0604020202020204" pitchFamily="34" charset="0"/>
              <a:buChar char="•"/>
            </a:pPr>
            <a:r>
              <a:rPr lang="en-US" sz="1100" b="1" dirty="0"/>
              <a:t>Amazon Lightsail </a:t>
            </a:r>
            <a:r>
              <a:rPr lang="en-US" sz="1100" dirty="0"/>
              <a:t>provides a simple-to-use service for building an application or website.</a:t>
            </a:r>
          </a:p>
          <a:p>
            <a:pPr marL="171450" indent="-171450">
              <a:lnSpc>
                <a:spcPct val="100000"/>
              </a:lnSpc>
              <a:buFont typeface="Arial" panose="020B0604020202020204" pitchFamily="34" charset="0"/>
              <a:buChar char="•"/>
            </a:pPr>
            <a:r>
              <a:rPr lang="en-US" sz="1100" b="1" dirty="0"/>
              <a:t>AWS Batch</a:t>
            </a:r>
            <a:r>
              <a:rPr lang="en-US" sz="1100" dirty="0"/>
              <a:t> provides a tool for running batch jobs at any scale.</a:t>
            </a:r>
          </a:p>
          <a:p>
            <a:pPr marL="171450" indent="-171450">
              <a:lnSpc>
                <a:spcPct val="100000"/>
              </a:lnSpc>
              <a:buFont typeface="Arial" panose="020B0604020202020204" pitchFamily="34" charset="0"/>
              <a:buChar char="•"/>
            </a:pPr>
            <a:r>
              <a:rPr lang="en-US" sz="1100" b="1" dirty="0"/>
              <a:t>AWS Fargate </a:t>
            </a:r>
            <a:r>
              <a:rPr lang="en-US" sz="1100" dirty="0"/>
              <a:t>provides a way to run containers that reduce the need for you to manage servers or clusters.</a:t>
            </a:r>
          </a:p>
          <a:p>
            <a:pPr marL="171450" indent="-171450">
              <a:lnSpc>
                <a:spcPct val="100000"/>
              </a:lnSpc>
              <a:buFont typeface="Arial" panose="020B0604020202020204" pitchFamily="34" charset="0"/>
              <a:buChar char="•"/>
            </a:pPr>
            <a:r>
              <a:rPr lang="en-US" sz="1100" b="1" dirty="0"/>
              <a:t>AWS Outposts </a:t>
            </a:r>
            <a:r>
              <a:rPr lang="en-US" sz="1100" dirty="0"/>
              <a:t>provides a way to run select AWS services in your on-premises data center.</a:t>
            </a:r>
          </a:p>
          <a:p>
            <a:pPr marL="171450" indent="-171450">
              <a:lnSpc>
                <a:spcPct val="100000"/>
              </a:lnSpc>
              <a:buFont typeface="Arial" panose="020B0604020202020204" pitchFamily="34" charset="0"/>
              <a:buChar char="•"/>
            </a:pPr>
            <a:r>
              <a:rPr lang="en-US" sz="1100" b="1" dirty="0"/>
              <a:t>AWS Serverless Application Repository </a:t>
            </a:r>
            <a:r>
              <a:rPr lang="en-US" sz="1100" dirty="0"/>
              <a:t>provides a way to discover, deploy, and publish serverless applications.</a:t>
            </a:r>
          </a:p>
          <a:p>
            <a:pPr marL="171450" indent="-171450">
              <a:lnSpc>
                <a:spcPct val="100000"/>
              </a:lnSpc>
              <a:buFont typeface="Arial" panose="020B0604020202020204" pitchFamily="34" charset="0"/>
              <a:buChar char="•"/>
            </a:pPr>
            <a:endParaRPr lang="en-US" sz="1100" dirty="0"/>
          </a:p>
          <a:p>
            <a:pPr marL="0" indent="0">
              <a:lnSpc>
                <a:spcPct val="100000"/>
              </a:lnSpc>
              <a:buFont typeface="Arial" panose="020B0604020202020204" pitchFamily="34" charset="0"/>
              <a:buNone/>
            </a:pPr>
            <a:r>
              <a:rPr lang="en-US" sz="1100" dirty="0"/>
              <a:t>This module will discuss details of the services that are highlighted on the slide. </a:t>
            </a:r>
          </a:p>
          <a:p>
            <a:pPr marL="0" indent="0">
              <a:lnSpc>
                <a:spcPct val="100000"/>
              </a:lnSpc>
              <a:buFont typeface="Arial" panose="020B0604020202020204" pitchFamily="34" charset="0"/>
              <a:buNone/>
            </a:pPr>
            <a:endParaRPr lang="en-US" sz="1100" dirty="0"/>
          </a:p>
          <a:p>
            <a:endParaRPr lang="en-US" sz="1100" dirty="0"/>
          </a:p>
        </p:txBody>
      </p:sp>
    </p:spTree>
    <p:extLst>
      <p:ext uri="{BB962C8B-B14F-4D97-AF65-F5344CB8AC3E}">
        <p14:creationId xmlns:p14="http://schemas.microsoft.com/office/powerpoint/2010/main" val="190461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AWS Lambda and Amazon Kinesis to process real-time streaming data for application activity tracking, transaction order processing, clickstream analysis, data cleansing, log filtering, indexing, social media analysis, </a:t>
            </a:r>
            <a:r>
              <a:rPr lang="en-US" dirty="0" err="1" smtClean="0"/>
              <a:t>IoT</a:t>
            </a:r>
            <a:r>
              <a:rPr lang="en-US" dirty="0" smtClean="0"/>
              <a:t> device data telemetry, and metering</a:t>
            </a:r>
            <a:endParaRPr lang="en-US" dirty="0"/>
          </a:p>
        </p:txBody>
      </p:sp>
    </p:spTree>
    <p:extLst>
      <p:ext uri="{BB962C8B-B14F-4D97-AF65-F5344CB8AC3E}">
        <p14:creationId xmlns:p14="http://schemas.microsoft.com/office/powerpoint/2010/main" val="2756682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Combine AWS Lambda with other AWS services to build powerful web applications that automatically scale up and down and run in a highly available configuration across multiple data centers.</a:t>
            </a:r>
            <a:endParaRPr lang="en-US" dirty="0"/>
          </a:p>
        </p:txBody>
      </p:sp>
    </p:spTree>
    <p:extLst>
      <p:ext uri="{BB962C8B-B14F-4D97-AF65-F5344CB8AC3E}">
        <p14:creationId xmlns:p14="http://schemas.microsoft.com/office/powerpoint/2010/main" val="4237890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7098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1368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644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873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Elastic Beanstalk, you create an application, upload an application version in the form of an application source bundle (for example, a Java .war file) to Elastic Beanstalk, and then provide some information about the application. Elastic Beanstalk automatically launches an environment and creates and configures the AWS resources needed to run your code. After your environment is launched, you can then manage your environment and deploy new application versions. The following diagram illustrates the workflow of Elastic Beanstalk.</a:t>
            </a:r>
            <a:endParaRPr lang="en-US" dirty="0"/>
          </a:p>
        </p:txBody>
      </p:sp>
    </p:spTree>
    <p:extLst>
      <p:ext uri="{BB962C8B-B14F-4D97-AF65-F5344CB8AC3E}">
        <p14:creationId xmlns:p14="http://schemas.microsoft.com/office/powerpoint/2010/main" val="1202053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6374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93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1832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CONTAINERS</a:t>
            </a:r>
          </a:p>
          <a:p>
            <a:r>
              <a:rPr lang="en-US" dirty="0" smtClean="0"/>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p>
          <a:p>
            <a:endParaRPr lang="en-US" dirty="0" smtClean="0"/>
          </a:p>
          <a:p>
            <a:r>
              <a:rPr lang="en-US" dirty="0" smtClean="0"/>
              <a:t>VIRTUAL MACHINES</a:t>
            </a:r>
          </a:p>
          <a:p>
            <a:r>
              <a:rPr lang="en-US" dirty="0" smtClean="0"/>
              <a:t>Virtual machines (VMs) are an abstraction of physical hardware turning one server into many servers. The hypervisor allows multiple VMs to run on a single machine. Each VM includes a full copy of an operating system, the application, necessary binaries and libraries – taking up tens of GBs. VMs can also be slow to boot.</a:t>
            </a:r>
            <a:endParaRPr lang="en-US" dirty="0"/>
          </a:p>
        </p:txBody>
      </p:sp>
    </p:spTree>
    <p:extLst>
      <p:ext uri="{BB962C8B-B14F-4D97-AF65-F5344CB8AC3E}">
        <p14:creationId xmlns:p14="http://schemas.microsoft.com/office/powerpoint/2010/main" val="534748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AWS Systems Manager Agent (SSM Agent) is Amazon software that runs on Amazon Elastic Compute Cloud (Amazon EC2) instances, edge devices, and on-premises servers and virtual machines (VMs). SSM Agent makes it possible for Systems Manager to update, manage, and configure these resources. The agent processes requests from the Systems Manager service in the AWS Cloud, and then runs them as specified in the request. SSM Agent then sends status and execution information back to the Systems Manager service by using the Amazon Message Delivery Service </a:t>
            </a:r>
            <a:endParaRPr lang="en-US" dirty="0"/>
          </a:p>
        </p:txBody>
      </p:sp>
    </p:spTree>
    <p:extLst>
      <p:ext uri="{BB962C8B-B14F-4D97-AF65-F5344CB8AC3E}">
        <p14:creationId xmlns:p14="http://schemas.microsoft.com/office/powerpoint/2010/main" val="15096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7588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572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119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7744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204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E240A7-21DB-4E9A-A372-684C3F38EBE9}" type="datetime1">
              <a:rPr lang="en-US" smtClean="0"/>
              <a:t>7/29/2022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28804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D59D54-22E7-423D-B83A-9E441805216D}" type="datetime1">
              <a:rPr lang="en-US" smtClean="0"/>
              <a:t>7/29/2022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98259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41068A-DD27-483E-AAC0-ACA664BCC585}" type="datetime1">
              <a:rPr lang="en-US" smtClean="0"/>
              <a:t>7/29/2022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93883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318C4-B4C5-4C56-8480-F17CEAC6BD46}" type="datetime1">
              <a:rPr lang="en-US" smtClean="0"/>
              <a:t>7/29/2022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56473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9DC8AE-E83A-4BD7-9793-4F20E6009172}" type="datetime1">
              <a:rPr lang="en-US" smtClean="0"/>
              <a:t>7/29/2022</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43830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072C82-E065-4D45-A613-066CE4064A6E}" type="datetime1">
              <a:rPr lang="en-US" smtClean="0"/>
              <a:t>7/29/2022</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17503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DCF944-5FB3-4F62-84FC-06AE438F5127}" type="datetime1">
              <a:rPr lang="en-US" smtClean="0"/>
              <a:t>7/29/2022</a:t>
            </a:fld>
            <a:endParaRPr lang="en-US"/>
          </a:p>
        </p:txBody>
      </p:sp>
      <p:sp>
        <p:nvSpPr>
          <p:cNvPr id="8" name="Footer Placeholder 7"/>
          <p:cNvSpPr>
            <a:spLocks noGrp="1"/>
          </p:cNvSpPr>
          <p:nvPr>
            <p:ph type="ftr" sz="quarter" idx="11"/>
          </p:nvPr>
        </p:nvSpPr>
        <p:spPr/>
        <p:txBody>
          <a:bodyPr/>
          <a:lstStyle/>
          <a:p>
            <a:r>
              <a:rPr lang="en-US"/>
              <a:t>© 2020, Amazon Web Services, Inc. or its Affiliates. All rights reserved.</a:t>
            </a:r>
          </a:p>
        </p:txBody>
      </p:sp>
      <p:sp>
        <p:nvSpPr>
          <p:cNvPr id="9" name="Slide Number Placeholder 8"/>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9353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967BDD-D78B-44E9-B4C8-91083EE59BA0}" type="datetime1">
              <a:rPr lang="en-US" smtClean="0"/>
              <a:t>7/29/2022</a:t>
            </a:fld>
            <a:endParaRPr lang="en-US"/>
          </a:p>
        </p:txBody>
      </p:sp>
      <p:sp>
        <p:nvSpPr>
          <p:cNvPr id="4" name="Footer Placeholder 3"/>
          <p:cNvSpPr>
            <a:spLocks noGrp="1"/>
          </p:cNvSpPr>
          <p:nvPr>
            <p:ph type="ftr" sz="quarter" idx="11"/>
          </p:nvPr>
        </p:nvSpPr>
        <p:spPr/>
        <p:txBody>
          <a:bodyPr/>
          <a:lstStyle/>
          <a:p>
            <a:r>
              <a:rPr lang="en-US"/>
              <a:t>© 2020, Amazon Web Services, Inc. or its Affiliates. All rights reserved.</a:t>
            </a:r>
          </a:p>
        </p:txBody>
      </p:sp>
      <p:sp>
        <p:nvSpPr>
          <p:cNvPr id="5" name="Slide Number Placeholder 4"/>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71054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B9374-2035-45A5-9623-16473CFED52F}" type="datetime1">
              <a:rPr lang="en-US" smtClean="0"/>
              <a:t>7/29/2022</a:t>
            </a:fld>
            <a:endParaRPr lang="en-US"/>
          </a:p>
        </p:txBody>
      </p:sp>
      <p:sp>
        <p:nvSpPr>
          <p:cNvPr id="3" name="Footer Placeholder 2"/>
          <p:cNvSpPr>
            <a:spLocks noGrp="1"/>
          </p:cNvSpPr>
          <p:nvPr>
            <p:ph type="ftr" sz="quarter" idx="11"/>
          </p:nvPr>
        </p:nvSpPr>
        <p:spPr/>
        <p:txBody>
          <a:bodyPr/>
          <a:lstStyle/>
          <a:p>
            <a:r>
              <a:rPr lang="en-US"/>
              <a:t>© 2020, Amazon Web Services, Inc. or its Affiliates. All rights reserved.</a:t>
            </a:r>
          </a:p>
        </p:txBody>
      </p:sp>
      <p:sp>
        <p:nvSpPr>
          <p:cNvPr id="4" name="Slide Number Placeholder 3"/>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60440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4A09E3-E704-44DE-BC1D-4BB0420729BE}" type="datetime1">
              <a:rPr lang="en-US" smtClean="0"/>
              <a:t>7/29/2022</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26285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1E3F5A-6DF9-48E7-8BE3-239CBDDDD53A}" type="datetime1">
              <a:rPr lang="en-US" smtClean="0"/>
              <a:t>7/29/2022</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51177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61492-11A5-4C8C-BF0C-38D8A94495FB}" type="datetime1">
              <a:rPr lang="en-US" smtClean="0"/>
              <a:t>7/29/2022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Amazon Web Services, Inc. or its Affiliates.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A71A-A1D7-4D0F-B58A-2B8B2BA762F8}" type="slidenum">
              <a:rPr lang="en-US" smtClean="0"/>
              <a:t>‹#›</a:t>
            </a:fld>
            <a:endParaRPr lang="en-US"/>
          </a:p>
        </p:txBody>
      </p:sp>
    </p:spTree>
    <p:extLst>
      <p:ext uri="{BB962C8B-B14F-4D97-AF65-F5344CB8AC3E}">
        <p14:creationId xmlns:p14="http://schemas.microsoft.com/office/powerpoint/2010/main" val="1730191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svg"/><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notesSlide" Target="../notesSlides/notesSlide1.xml"/><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6.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slideLayout" Target="../slideLayouts/slideLayout7.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image" Target="../media/image27.svg"/><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9.svg"/><Relationship Id="rId24" Type="http://schemas.openxmlformats.org/officeDocument/2006/relationships/image" Target="../media/image12.png"/><Relationship Id="rId5" Type="http://schemas.openxmlformats.org/officeDocument/2006/relationships/image" Target="../media/image3.svg"/><Relationship Id="rId15" Type="http://schemas.openxmlformats.org/officeDocument/2006/relationships/image" Target="../media/image13.svg"/><Relationship Id="rId23" Type="http://schemas.openxmlformats.org/officeDocument/2006/relationships/image" Target="../media/image21.svg"/><Relationship Id="rId28" Type="http://schemas.openxmlformats.org/officeDocument/2006/relationships/image" Target="../media/image14.png"/><Relationship Id="rId10" Type="http://schemas.openxmlformats.org/officeDocument/2006/relationships/image" Target="../media/image5.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image" Target="../media/image25.sv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9464" y="869229"/>
            <a:ext cx="10654301" cy="1416771"/>
          </a:xfrm>
        </p:spPr>
        <p:txBody>
          <a:bodyPr>
            <a:noAutofit/>
          </a:bodyPr>
          <a:lstStyle/>
          <a:p>
            <a:pPr algn="l"/>
            <a:r>
              <a:rPr lang="en-US" sz="3600" b="1" dirty="0">
                <a:solidFill>
                  <a:schemeClr val="accent6">
                    <a:lumMod val="50000"/>
                  </a:schemeClr>
                </a:solidFill>
              </a:rPr>
              <a:t>Cloud Compute Services</a:t>
            </a:r>
          </a:p>
        </p:txBody>
      </p:sp>
      <p:pic>
        <p:nvPicPr>
          <p:cNvPr id="4" name="Picture 3"/>
          <p:cNvPicPr>
            <a:picLocks noChangeAspect="1"/>
          </p:cNvPicPr>
          <p:nvPr/>
        </p:nvPicPr>
        <p:blipFill>
          <a:blip r:embed="rId2"/>
          <a:stretch>
            <a:fillRect/>
          </a:stretch>
        </p:blipFill>
        <p:spPr>
          <a:xfrm>
            <a:off x="1001802" y="1617003"/>
            <a:ext cx="9483436" cy="3137378"/>
          </a:xfrm>
          <a:prstGeom prst="rect">
            <a:avLst/>
          </a:prstGeom>
        </p:spPr>
      </p:pic>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8919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67336" y="263055"/>
            <a:ext cx="9144000" cy="6410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accent6">
                    <a:lumMod val="50000"/>
                  </a:schemeClr>
                </a:solidFill>
              </a:rPr>
              <a:t>Kubernetes</a:t>
            </a:r>
          </a:p>
        </p:txBody>
      </p:sp>
      <p:sp>
        <p:nvSpPr>
          <p:cNvPr id="3" name="Rectangle 2"/>
          <p:cNvSpPr/>
          <p:nvPr/>
        </p:nvSpPr>
        <p:spPr>
          <a:xfrm>
            <a:off x="5671457" y="1127876"/>
            <a:ext cx="6237514" cy="5632311"/>
          </a:xfrm>
          <a:prstGeom prst="rect">
            <a:avLst/>
          </a:prstGeom>
        </p:spPr>
        <p:txBody>
          <a:bodyPr wrap="square">
            <a:spAutoFit/>
          </a:bodyPr>
          <a:lstStyle/>
          <a:p>
            <a:pPr marL="285750" indent="-285750">
              <a:buFont typeface="Arial" panose="020B0604020202020204" pitchFamily="34" charset="0"/>
              <a:buChar char="•"/>
            </a:pPr>
            <a:r>
              <a:rPr lang="en-US" sz="2000" dirty="0"/>
              <a:t>A Pod always runs on a Node. </a:t>
            </a:r>
            <a:endParaRPr lang="en-US" sz="2000" dirty="0" smtClean="0"/>
          </a:p>
          <a:p>
            <a:pPr marL="285750" indent="-285750">
              <a:buFont typeface="Arial" panose="020B0604020202020204" pitchFamily="34" charset="0"/>
              <a:buChar char="•"/>
            </a:pPr>
            <a:r>
              <a:rPr lang="en-US" sz="2000" dirty="0" smtClean="0"/>
              <a:t>A </a:t>
            </a:r>
            <a:r>
              <a:rPr lang="en-US" sz="2000" dirty="0"/>
              <a:t>Node is a worker machine in Kubernetes and may be either a virtual or a physical machine, depending on the cluster. </a:t>
            </a:r>
            <a:endParaRPr lang="en-US" sz="2000" dirty="0" smtClean="0"/>
          </a:p>
          <a:p>
            <a:pPr marL="285750" indent="-285750">
              <a:buFont typeface="Arial" panose="020B0604020202020204" pitchFamily="34" charset="0"/>
              <a:buChar char="•"/>
            </a:pPr>
            <a:r>
              <a:rPr lang="en-US" sz="2000" dirty="0" smtClean="0"/>
              <a:t>Each </a:t>
            </a:r>
            <a:r>
              <a:rPr lang="en-US" sz="2000" dirty="0"/>
              <a:t>Node is managed by the Master. </a:t>
            </a:r>
            <a:endParaRPr lang="en-US" sz="2000" dirty="0" smtClean="0"/>
          </a:p>
          <a:p>
            <a:pPr marL="285750" indent="-285750">
              <a:buFont typeface="Arial" panose="020B0604020202020204" pitchFamily="34" charset="0"/>
              <a:buChar char="•"/>
            </a:pPr>
            <a:r>
              <a:rPr lang="en-US" sz="2000" dirty="0" smtClean="0"/>
              <a:t>A </a:t>
            </a:r>
            <a:r>
              <a:rPr lang="en-US" sz="2000" dirty="0"/>
              <a:t>Node can have multiple pods, and the Kubernetes master automatically handles scheduling the pods across the Nodes in the cluster. </a:t>
            </a:r>
            <a:endParaRPr lang="en-US" sz="2000" dirty="0" smtClean="0"/>
          </a:p>
          <a:p>
            <a:pPr marL="285750" indent="-285750">
              <a:buFont typeface="Arial" panose="020B0604020202020204" pitchFamily="34" charset="0"/>
              <a:buChar char="•"/>
            </a:pPr>
            <a:r>
              <a:rPr lang="en-US" sz="2000" dirty="0" smtClean="0"/>
              <a:t>The </a:t>
            </a:r>
            <a:r>
              <a:rPr lang="en-US" sz="2000" dirty="0"/>
              <a:t>Master's automatic scheduling takes into account the available resources on each Node.</a:t>
            </a:r>
          </a:p>
          <a:p>
            <a:endParaRPr lang="en-US" sz="2000" dirty="0"/>
          </a:p>
          <a:p>
            <a:pPr marL="285750" indent="-285750">
              <a:buFont typeface="Arial" panose="020B0604020202020204" pitchFamily="34" charset="0"/>
              <a:buChar char="•"/>
            </a:pPr>
            <a:r>
              <a:rPr lang="en-US" sz="2000" dirty="0" err="1" smtClean="0"/>
              <a:t>Kubelet</a:t>
            </a:r>
            <a:r>
              <a:rPr lang="en-US" sz="2000" dirty="0"/>
              <a:t>, a process responsible for communication between the Kubernetes Master and the Node; it manages the Pods and the containers running on a machine.</a:t>
            </a:r>
          </a:p>
          <a:p>
            <a:pPr marL="285750" indent="-285750">
              <a:buFont typeface="Arial" panose="020B0604020202020204" pitchFamily="34" charset="0"/>
              <a:buChar char="•"/>
            </a:pPr>
            <a:r>
              <a:rPr lang="en-US" sz="2000" dirty="0"/>
              <a:t>A container runtime </a:t>
            </a:r>
            <a:r>
              <a:rPr lang="en-US" sz="2000" dirty="0" smtClean="0"/>
              <a:t>(Docker) </a:t>
            </a:r>
            <a:r>
              <a:rPr lang="en-US" sz="2000" dirty="0"/>
              <a:t>responsible for pulling the container image from a registry, unpacking the container, and running the application</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348344" y="1127876"/>
            <a:ext cx="5170714" cy="4307584"/>
          </a:xfrm>
          <a:prstGeom prst="rect">
            <a:avLst/>
          </a:prstGeom>
        </p:spPr>
      </p:pic>
      <p:sp>
        <p:nvSpPr>
          <p:cNvPr id="7" name="Rectangle 6"/>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385885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Elastic </a:t>
            </a:r>
            <a:r>
              <a:rPr lang="en-US" b="1" dirty="0" err="1">
                <a:solidFill>
                  <a:schemeClr val="accent6">
                    <a:lumMod val="50000"/>
                  </a:schemeClr>
                </a:solidFill>
              </a:rPr>
              <a:t>Kubernets</a:t>
            </a:r>
            <a:r>
              <a:rPr lang="en-US" b="1" dirty="0">
                <a:solidFill>
                  <a:schemeClr val="accent6">
                    <a:lumMod val="50000"/>
                  </a:schemeClr>
                </a:solidFill>
              </a:rPr>
              <a:t> Services ( Amazon ECS)</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69651" y="1082960"/>
            <a:ext cx="11128443" cy="1754326"/>
          </a:xfrm>
          <a:prstGeom prst="rect">
            <a:avLst/>
          </a:prstGeom>
        </p:spPr>
        <p:txBody>
          <a:bodyPr wrap="square">
            <a:spAutoFit/>
          </a:bodyPr>
          <a:lstStyle/>
          <a:p>
            <a:pPr marL="285750" indent="-285750">
              <a:buFont typeface="Arial" panose="020B0604020202020204" pitchFamily="34" charset="0"/>
              <a:buChar char="•"/>
            </a:pPr>
            <a:r>
              <a:rPr lang="en-US" dirty="0"/>
              <a:t>Amazon Elastic Kubernetes Service (Amazon EKS) is a managed container service to run and scale Kubernetes applications in the cloud or on-premises.</a:t>
            </a:r>
          </a:p>
          <a:p>
            <a:pPr marL="285750" indent="-285750" fontAlgn="t">
              <a:buFont typeface="Arial" panose="020B0604020202020204" pitchFamily="34" charset="0"/>
              <a:buChar char="•"/>
            </a:pPr>
            <a:r>
              <a:rPr lang="en-US" dirty="0"/>
              <a:t>Deploy applications with Amazon EKS in the cloud Deploy applications with Amazon EKS Anywhere  Deploy applications with your own tools</a:t>
            </a:r>
          </a:p>
          <a:p>
            <a:r>
              <a:rPr lang="en-US" dirty="0"/>
              <a:t/>
            </a:r>
            <a:br>
              <a:rPr lang="en-US" dirty="0"/>
            </a:br>
            <a:endParaRPr lang="en-US" dirty="0"/>
          </a:p>
        </p:txBody>
      </p:sp>
      <p:pic>
        <p:nvPicPr>
          <p:cNvPr id="3" name="Picture 2"/>
          <p:cNvPicPr>
            <a:picLocks noChangeAspect="1"/>
          </p:cNvPicPr>
          <p:nvPr/>
        </p:nvPicPr>
        <p:blipFill>
          <a:blip r:embed="rId3"/>
          <a:stretch>
            <a:fillRect/>
          </a:stretch>
        </p:blipFill>
        <p:spPr>
          <a:xfrm>
            <a:off x="1536160" y="2743606"/>
            <a:ext cx="9017298" cy="3890658"/>
          </a:xfrm>
          <a:prstGeom prst="rect">
            <a:avLst/>
          </a:prstGeom>
        </p:spPr>
      </p:pic>
    </p:spTree>
    <p:extLst>
      <p:ext uri="{BB962C8B-B14F-4D97-AF65-F5344CB8AC3E}">
        <p14:creationId xmlns:p14="http://schemas.microsoft.com/office/powerpoint/2010/main" val="2884191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 </a:t>
            </a:r>
            <a:r>
              <a:rPr lang="en-US" b="1" dirty="0" smtClean="0">
                <a:solidFill>
                  <a:schemeClr val="accent6">
                    <a:lumMod val="50000"/>
                  </a:schemeClr>
                </a:solidFill>
              </a:rPr>
              <a:t>What is Serverless means in Cloud ?</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419100" y="1270200"/>
            <a:ext cx="11239499" cy="4524315"/>
          </a:xfrm>
          <a:prstGeom prst="rect">
            <a:avLst/>
          </a:prstGeom>
        </p:spPr>
        <p:txBody>
          <a:bodyPr wrap="square">
            <a:spAutoFit/>
          </a:bodyPr>
          <a:lstStyle/>
          <a:p>
            <a:r>
              <a:rPr lang="en-US" sz="2400" dirty="0"/>
              <a:t>Serverless is a cloud-native development model that allows developers to build and run applications without having to manage servers. There are still servers in serverless, but they are abstracted away from app </a:t>
            </a:r>
            <a:r>
              <a:rPr lang="en-US" sz="2400" dirty="0" smtClean="0"/>
              <a:t>development</a:t>
            </a:r>
          </a:p>
          <a:p>
            <a:endParaRPr lang="en-US" sz="2400" dirty="0" smtClean="0"/>
          </a:p>
          <a:p>
            <a:r>
              <a:rPr lang="en-US" sz="2400" dirty="0"/>
              <a:t>Serverless technologies feature </a:t>
            </a:r>
            <a:r>
              <a:rPr lang="en-US" sz="2400" dirty="0" smtClean="0"/>
              <a:t>in AWS ;</a:t>
            </a:r>
          </a:p>
          <a:p>
            <a:pPr marL="800100" lvl="1" indent="-342900">
              <a:buFont typeface="Arial" panose="020B0604020202020204" pitchFamily="34" charset="0"/>
              <a:buChar char="•"/>
            </a:pPr>
            <a:r>
              <a:rPr lang="en-US" sz="2400" dirty="0" smtClean="0"/>
              <a:t>automatic </a:t>
            </a:r>
            <a:r>
              <a:rPr lang="en-US" sz="2400" dirty="0"/>
              <a:t>scaling, </a:t>
            </a:r>
            <a:endParaRPr lang="en-US" sz="2400" dirty="0" smtClean="0"/>
          </a:p>
          <a:p>
            <a:pPr marL="800100" lvl="1" indent="-342900">
              <a:buFont typeface="Arial" panose="020B0604020202020204" pitchFamily="34" charset="0"/>
              <a:buChar char="•"/>
            </a:pPr>
            <a:r>
              <a:rPr lang="en-US" sz="2400" dirty="0" smtClean="0"/>
              <a:t>built-in </a:t>
            </a:r>
            <a:r>
              <a:rPr lang="en-US" sz="2400" dirty="0"/>
              <a:t>high availability, and </a:t>
            </a:r>
            <a:endParaRPr lang="en-US" sz="2400" dirty="0" smtClean="0"/>
          </a:p>
          <a:p>
            <a:pPr marL="800100" lvl="1" indent="-342900">
              <a:buFont typeface="Arial" panose="020B0604020202020204" pitchFamily="34" charset="0"/>
              <a:buChar char="•"/>
            </a:pPr>
            <a:r>
              <a:rPr lang="en-US" sz="2400" dirty="0" smtClean="0"/>
              <a:t>a </a:t>
            </a:r>
            <a:r>
              <a:rPr lang="en-US" sz="2400" dirty="0"/>
              <a:t>pay-for-use billing model </a:t>
            </a:r>
            <a:r>
              <a:rPr lang="en-US" sz="2400" dirty="0" smtClean="0"/>
              <a:t> to </a:t>
            </a:r>
            <a:r>
              <a:rPr lang="en-US" sz="2400" dirty="0"/>
              <a:t>increase agility and optimize costs. </a:t>
            </a:r>
            <a:endParaRPr lang="en-US" sz="2400" dirty="0" smtClean="0"/>
          </a:p>
          <a:p>
            <a:pPr marL="342900" indent="-342900">
              <a:buFont typeface="Arial" panose="020B0604020202020204" pitchFamily="34" charset="0"/>
              <a:buChar char="•"/>
            </a:pPr>
            <a:r>
              <a:rPr lang="en-US" sz="2400" dirty="0" smtClean="0"/>
              <a:t>These </a:t>
            </a:r>
            <a:r>
              <a:rPr lang="en-US" sz="2400" dirty="0"/>
              <a:t>technologies also eliminate infrastructure management tasks like capacity provisioning and patching, so you can focus on writing code that serves your customers. </a:t>
            </a:r>
            <a:endParaRPr lang="en-US" sz="2400" dirty="0" smtClean="0"/>
          </a:p>
          <a:p>
            <a:pPr marL="342900" indent="-342900">
              <a:buFont typeface="Arial" panose="020B0604020202020204" pitchFamily="34" charset="0"/>
              <a:buChar char="•"/>
            </a:pPr>
            <a:r>
              <a:rPr lang="en-US" sz="2400" dirty="0" smtClean="0"/>
              <a:t>Serverless </a:t>
            </a:r>
            <a:r>
              <a:rPr lang="en-US" sz="2400" dirty="0"/>
              <a:t>applications start with AWS </a:t>
            </a:r>
            <a:r>
              <a:rPr lang="en-US" sz="2400" dirty="0" smtClean="0"/>
              <a:t>Lambda</a:t>
            </a:r>
            <a:endParaRPr lang="en-US" sz="2400" dirty="0"/>
          </a:p>
        </p:txBody>
      </p:sp>
    </p:spTree>
    <p:extLst>
      <p:ext uri="{BB962C8B-B14F-4D97-AF65-F5344CB8AC3E}">
        <p14:creationId xmlns:p14="http://schemas.microsoft.com/office/powerpoint/2010/main" val="1716798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Lambda</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228601" y="1095000"/>
            <a:ext cx="11963400" cy="2246769"/>
          </a:xfrm>
          <a:prstGeom prst="rect">
            <a:avLst/>
          </a:prstGeom>
        </p:spPr>
        <p:txBody>
          <a:bodyPr wrap="square">
            <a:spAutoFit/>
          </a:bodyPr>
          <a:lstStyle/>
          <a:p>
            <a:pPr marL="285750" indent="-285750">
              <a:buFont typeface="Arial" panose="020B0604020202020204" pitchFamily="34" charset="0"/>
              <a:buChar char="•"/>
            </a:pPr>
            <a:r>
              <a:rPr lang="en-US" sz="2000" dirty="0"/>
              <a:t>AWS Lambda is a </a:t>
            </a:r>
            <a:r>
              <a:rPr lang="en-US" sz="2000" dirty="0" err="1"/>
              <a:t>serverless</a:t>
            </a:r>
            <a:r>
              <a:rPr lang="en-US" sz="2000" dirty="0"/>
              <a:t>, event-driven compute service that lets you run code for virtually any type of application or backend service without provisioning or managing servers. </a:t>
            </a:r>
          </a:p>
          <a:p>
            <a:pPr marL="285750" indent="-285750">
              <a:buFont typeface="Arial" panose="020B0604020202020204" pitchFamily="34" charset="0"/>
              <a:buChar char="•"/>
            </a:pPr>
            <a:r>
              <a:rPr lang="en-US" sz="2000" dirty="0" smtClean="0"/>
              <a:t>It </a:t>
            </a:r>
            <a:r>
              <a:rPr lang="en-US" sz="2000" dirty="0"/>
              <a:t>supports multiple programming languages (Java, Go, PowerShell, Node. </a:t>
            </a:r>
            <a:r>
              <a:rPr lang="en-US" sz="2000" dirty="0" err="1"/>
              <a:t>js</a:t>
            </a:r>
            <a:r>
              <a:rPr lang="en-US" sz="2000" dirty="0"/>
              <a:t>, C#, Python, and Ruby </a:t>
            </a:r>
            <a:r>
              <a:rPr lang="en-US" sz="2000" dirty="0" smtClean="0"/>
              <a:t>code)</a:t>
            </a:r>
            <a:endParaRPr lang="en-US" sz="2000" dirty="0"/>
          </a:p>
          <a:p>
            <a:pPr marL="285750" indent="-285750">
              <a:buFont typeface="Arial" panose="020B0604020202020204" pitchFamily="34" charset="0"/>
              <a:buChar char="•"/>
            </a:pPr>
            <a:r>
              <a:rPr lang="en-US" sz="2000" dirty="0"/>
              <a:t>Completely automated administration</a:t>
            </a:r>
          </a:p>
          <a:p>
            <a:pPr marL="285750" indent="-285750">
              <a:buFont typeface="Arial" panose="020B0604020202020204" pitchFamily="34" charset="0"/>
              <a:buChar char="•"/>
            </a:pPr>
            <a:r>
              <a:rPr lang="en-US" sz="2000" dirty="0"/>
              <a:t>Built-in fault tolerance</a:t>
            </a:r>
          </a:p>
          <a:p>
            <a:pPr marL="285750" indent="-285750">
              <a:buFont typeface="Arial" panose="020B0604020202020204" pitchFamily="34" charset="0"/>
              <a:buChar char="•"/>
            </a:pPr>
            <a:r>
              <a:rPr lang="en-US" sz="2000" dirty="0"/>
              <a:t>It supports the orchestration of multiple functions</a:t>
            </a:r>
          </a:p>
          <a:p>
            <a:pPr marL="285750" indent="-285750">
              <a:buFont typeface="Arial" panose="020B0604020202020204" pitchFamily="34" charset="0"/>
              <a:buChar char="•"/>
            </a:pPr>
            <a:endParaRPr lang="en-US" sz="2000" dirty="0"/>
          </a:p>
        </p:txBody>
      </p:sp>
      <p:pic>
        <p:nvPicPr>
          <p:cNvPr id="6" name="Picture 5"/>
          <p:cNvPicPr>
            <a:picLocks noChangeAspect="1"/>
          </p:cNvPicPr>
          <p:nvPr/>
        </p:nvPicPr>
        <p:blipFill>
          <a:blip r:embed="rId3"/>
          <a:stretch>
            <a:fillRect/>
          </a:stretch>
        </p:blipFill>
        <p:spPr>
          <a:xfrm>
            <a:off x="993996" y="3138054"/>
            <a:ext cx="10039280" cy="3512127"/>
          </a:xfrm>
          <a:prstGeom prst="rect">
            <a:avLst/>
          </a:prstGeom>
        </p:spPr>
      </p:pic>
      <p:pic>
        <p:nvPicPr>
          <p:cNvPr id="4" name="Picture 3"/>
          <p:cNvPicPr>
            <a:picLocks noChangeAspect="1"/>
          </p:cNvPicPr>
          <p:nvPr/>
        </p:nvPicPr>
        <p:blipFill>
          <a:blip r:embed="rId4"/>
          <a:stretch>
            <a:fillRect/>
          </a:stretch>
        </p:blipFill>
        <p:spPr>
          <a:xfrm>
            <a:off x="6468773" y="2450956"/>
            <a:ext cx="3514725" cy="771525"/>
          </a:xfrm>
          <a:prstGeom prst="rect">
            <a:avLst/>
          </a:prstGeom>
        </p:spPr>
      </p:pic>
      <p:cxnSp>
        <p:nvCxnSpPr>
          <p:cNvPr id="7" name="Straight Arrow Connector 6"/>
          <p:cNvCxnSpPr/>
          <p:nvPr/>
        </p:nvCxnSpPr>
        <p:spPr>
          <a:xfrm flipV="1">
            <a:off x="5621482" y="3138055"/>
            <a:ext cx="727363" cy="39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3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a:t>
            </a:r>
            <a:r>
              <a:rPr lang="en-US" b="1" dirty="0" smtClean="0">
                <a:solidFill>
                  <a:schemeClr val="accent6">
                    <a:lumMod val="50000"/>
                  </a:schemeClr>
                </a:solidFill>
              </a:rPr>
              <a:t>Lambda use cases : File Processing</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3"/>
          <a:stretch>
            <a:fillRect/>
          </a:stretch>
        </p:blipFill>
        <p:spPr>
          <a:xfrm>
            <a:off x="433387" y="1800225"/>
            <a:ext cx="11325225" cy="3257550"/>
          </a:xfrm>
          <a:prstGeom prst="rect">
            <a:avLst/>
          </a:prstGeom>
        </p:spPr>
      </p:pic>
    </p:spTree>
    <p:extLst>
      <p:ext uri="{BB962C8B-B14F-4D97-AF65-F5344CB8AC3E}">
        <p14:creationId xmlns:p14="http://schemas.microsoft.com/office/powerpoint/2010/main" val="2132783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a:t>
            </a:r>
            <a:r>
              <a:rPr lang="en-US" b="1" dirty="0" smtClean="0">
                <a:solidFill>
                  <a:schemeClr val="accent6">
                    <a:lumMod val="50000"/>
                  </a:schemeClr>
                </a:solidFill>
              </a:rPr>
              <a:t>Lambda use cases : Streaming Processing</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p:cNvPicPr>
            <a:picLocks noChangeAspect="1"/>
          </p:cNvPicPr>
          <p:nvPr/>
        </p:nvPicPr>
        <p:blipFill>
          <a:blip r:embed="rId3"/>
          <a:stretch>
            <a:fillRect/>
          </a:stretch>
        </p:blipFill>
        <p:spPr>
          <a:xfrm>
            <a:off x="366712" y="1724025"/>
            <a:ext cx="11458575" cy="3409950"/>
          </a:xfrm>
          <a:prstGeom prst="rect">
            <a:avLst/>
          </a:prstGeom>
        </p:spPr>
      </p:pic>
    </p:spTree>
    <p:extLst>
      <p:ext uri="{BB962C8B-B14F-4D97-AF65-F5344CB8AC3E}">
        <p14:creationId xmlns:p14="http://schemas.microsoft.com/office/powerpoint/2010/main" val="1720262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a:t>
            </a:r>
            <a:r>
              <a:rPr lang="en-US" b="1" dirty="0" smtClean="0">
                <a:solidFill>
                  <a:schemeClr val="accent6">
                    <a:lumMod val="50000"/>
                  </a:schemeClr>
                </a:solidFill>
              </a:rPr>
              <a:t>Lambda use cases: Web application </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3"/>
          <a:stretch>
            <a:fillRect/>
          </a:stretch>
        </p:blipFill>
        <p:spPr>
          <a:xfrm>
            <a:off x="341602" y="1560051"/>
            <a:ext cx="11233871" cy="2696757"/>
          </a:xfrm>
          <a:prstGeom prst="rect">
            <a:avLst/>
          </a:prstGeom>
        </p:spPr>
      </p:pic>
    </p:spTree>
    <p:extLst>
      <p:ext uri="{BB962C8B-B14F-4D97-AF65-F5344CB8AC3E}">
        <p14:creationId xmlns:p14="http://schemas.microsoft.com/office/powerpoint/2010/main" val="14625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a:t>
            </a:r>
            <a:r>
              <a:rPr lang="en-US" b="1" dirty="0" smtClean="0">
                <a:solidFill>
                  <a:schemeClr val="accent6">
                    <a:lumMod val="50000"/>
                  </a:schemeClr>
                </a:solidFill>
              </a:rPr>
              <a:t>Fargate</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405246" y="986226"/>
            <a:ext cx="11502736" cy="2123658"/>
          </a:xfrm>
          <a:prstGeom prst="rect">
            <a:avLst/>
          </a:prstGeom>
        </p:spPr>
        <p:txBody>
          <a:bodyPr wrap="square">
            <a:spAutoFit/>
          </a:bodyPr>
          <a:lstStyle/>
          <a:p>
            <a:pPr marL="342900" indent="-342900">
              <a:buFont typeface="Arial" panose="020B0604020202020204" pitchFamily="34" charset="0"/>
              <a:buChar char="•"/>
            </a:pPr>
            <a:r>
              <a:rPr lang="en-US" sz="2200" dirty="0" smtClean="0"/>
              <a:t>AWS </a:t>
            </a:r>
            <a:r>
              <a:rPr lang="en-US" sz="2200" dirty="0"/>
              <a:t>Fargate is a serverless, pay-as-you-go compute engine that lets you focus on building applications without managing servers. </a:t>
            </a:r>
            <a:endParaRPr lang="en-US" sz="2200" dirty="0" smtClean="0"/>
          </a:p>
          <a:p>
            <a:pPr marL="342900" indent="-342900">
              <a:buFont typeface="Arial" panose="020B0604020202020204" pitchFamily="34" charset="0"/>
              <a:buChar char="•"/>
            </a:pPr>
            <a:r>
              <a:rPr lang="en-US" sz="2200" dirty="0" smtClean="0"/>
              <a:t>AWS </a:t>
            </a:r>
            <a:r>
              <a:rPr lang="en-US" sz="2200" dirty="0"/>
              <a:t>Fargate is compatible with both Amazon Elastic Container Service (ECS) and Amazon Elastic Kubernetes Service (EKS</a:t>
            </a:r>
            <a:r>
              <a:rPr lang="en-US" sz="2200" dirty="0" smtClean="0"/>
              <a:t>).</a:t>
            </a:r>
          </a:p>
          <a:p>
            <a:pPr marL="342900" indent="-342900">
              <a:buFont typeface="Arial" panose="020B0604020202020204" pitchFamily="34" charset="0"/>
              <a:buChar char="•"/>
            </a:pPr>
            <a:r>
              <a:rPr lang="en-US" sz="2200" dirty="0"/>
              <a:t>Fargate eliminates the need to provision and manage servers, lets you specify and pay for resources per application, and improves security through application isolation by design.</a:t>
            </a:r>
          </a:p>
        </p:txBody>
      </p:sp>
      <p:pic>
        <p:nvPicPr>
          <p:cNvPr id="4" name="Picture 3"/>
          <p:cNvPicPr>
            <a:picLocks noChangeAspect="1"/>
          </p:cNvPicPr>
          <p:nvPr/>
        </p:nvPicPr>
        <p:blipFill>
          <a:blip r:embed="rId3"/>
          <a:stretch>
            <a:fillRect/>
          </a:stretch>
        </p:blipFill>
        <p:spPr>
          <a:xfrm>
            <a:off x="1862997" y="3145908"/>
            <a:ext cx="9139264" cy="3712092"/>
          </a:xfrm>
          <a:prstGeom prst="rect">
            <a:avLst/>
          </a:prstGeom>
        </p:spPr>
      </p:pic>
    </p:spTree>
    <p:extLst>
      <p:ext uri="{BB962C8B-B14F-4D97-AF65-F5344CB8AC3E}">
        <p14:creationId xmlns:p14="http://schemas.microsoft.com/office/powerpoint/2010/main" val="1903012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a:t>
            </a:r>
            <a:r>
              <a:rPr lang="en-US" b="1" dirty="0" smtClean="0">
                <a:solidFill>
                  <a:schemeClr val="accent6">
                    <a:lumMod val="50000"/>
                  </a:schemeClr>
                </a:solidFill>
              </a:rPr>
              <a:t>Fargate</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p:cNvPicPr>
            <a:picLocks noChangeAspect="1"/>
          </p:cNvPicPr>
          <p:nvPr/>
        </p:nvPicPr>
        <p:blipFill>
          <a:blip r:embed="rId3"/>
          <a:stretch>
            <a:fillRect/>
          </a:stretch>
        </p:blipFill>
        <p:spPr>
          <a:xfrm>
            <a:off x="6817302" y="945573"/>
            <a:ext cx="5211413" cy="3530312"/>
          </a:xfrm>
          <a:prstGeom prst="rect">
            <a:avLst/>
          </a:prstGeom>
        </p:spPr>
      </p:pic>
      <p:sp>
        <p:nvSpPr>
          <p:cNvPr id="5" name="TextBox 4"/>
          <p:cNvSpPr txBox="1"/>
          <p:nvPr/>
        </p:nvSpPr>
        <p:spPr>
          <a:xfrm>
            <a:off x="363682" y="1122219"/>
            <a:ext cx="5787736"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t>Define your tasks and focus on your code</a:t>
            </a:r>
            <a:endParaRPr lang="en-US" sz="2200" dirty="0"/>
          </a:p>
        </p:txBody>
      </p:sp>
      <p:pic>
        <p:nvPicPr>
          <p:cNvPr id="6" name="Picture 5"/>
          <p:cNvPicPr>
            <a:picLocks noChangeAspect="1"/>
          </p:cNvPicPr>
          <p:nvPr/>
        </p:nvPicPr>
        <p:blipFill>
          <a:blip r:embed="rId4"/>
          <a:stretch>
            <a:fillRect/>
          </a:stretch>
        </p:blipFill>
        <p:spPr>
          <a:xfrm>
            <a:off x="315624" y="2131868"/>
            <a:ext cx="6448425" cy="4610100"/>
          </a:xfrm>
          <a:prstGeom prst="rect">
            <a:avLst/>
          </a:prstGeom>
        </p:spPr>
      </p:pic>
      <p:sp>
        <p:nvSpPr>
          <p:cNvPr id="7" name="TextBox 6"/>
          <p:cNvSpPr txBox="1"/>
          <p:nvPr/>
        </p:nvSpPr>
        <p:spPr>
          <a:xfrm>
            <a:off x="7471064" y="4946073"/>
            <a:ext cx="4322618" cy="369332"/>
          </a:xfrm>
          <a:prstGeom prst="rect">
            <a:avLst/>
          </a:prstGeom>
          <a:noFill/>
        </p:spPr>
        <p:txBody>
          <a:bodyPr wrap="square" rtlCol="0">
            <a:spAutoFit/>
          </a:bodyPr>
          <a:lstStyle/>
          <a:p>
            <a:r>
              <a:rPr lang="en-US" dirty="0" smtClean="0"/>
              <a:t>Use cases </a:t>
            </a:r>
            <a:endParaRPr lang="en-US" dirty="0"/>
          </a:p>
        </p:txBody>
      </p:sp>
    </p:spTree>
    <p:extLst>
      <p:ext uri="{BB962C8B-B14F-4D97-AF65-F5344CB8AC3E}">
        <p14:creationId xmlns:p14="http://schemas.microsoft.com/office/powerpoint/2010/main" val="3562745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a:t>
            </a:r>
            <a:r>
              <a:rPr lang="en-US" b="1" dirty="0" smtClean="0">
                <a:solidFill>
                  <a:schemeClr val="accent6">
                    <a:lumMod val="50000"/>
                  </a:schemeClr>
                </a:solidFill>
              </a:rPr>
              <a:t>Fargate Use Cases</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3"/>
          <a:stretch>
            <a:fillRect/>
          </a:stretch>
        </p:blipFill>
        <p:spPr>
          <a:xfrm>
            <a:off x="852487" y="1854344"/>
            <a:ext cx="10258425" cy="3190875"/>
          </a:xfrm>
          <a:prstGeom prst="rect">
            <a:avLst/>
          </a:prstGeom>
        </p:spPr>
      </p:pic>
    </p:spTree>
    <p:extLst>
      <p:ext uri="{BB962C8B-B14F-4D97-AF65-F5344CB8AC3E}">
        <p14:creationId xmlns:p14="http://schemas.microsoft.com/office/powerpoint/2010/main" val="3406904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Compute Services</a:t>
            </a:r>
          </a:p>
        </p:txBody>
      </p:sp>
      <p:grpSp>
        <p:nvGrpSpPr>
          <p:cNvPr id="2" name="Group 1" descr="Graphic showing icons for Amazon EC2, EC2 Auto Scaling, Amazon ECR, Amazon ECS, VMware Cloud on AWS, Elastic Beanstalk, AWS Lambda, EKS, Lightsail, AWS Batch, AWS Fargate, and AWS Serverless Application Repository. Only EC2, ECR, ECS, Beanstalk, Lambda, and EKS are highlighted">
            <a:extLst>
              <a:ext uri="{FF2B5EF4-FFF2-40B4-BE49-F238E27FC236}">
                <a16:creationId xmlns:a16="http://schemas.microsoft.com/office/drawing/2014/main" id="{0F118C69-978A-D04D-833F-DE9A8840346C}"/>
              </a:ext>
            </a:extLst>
          </p:cNvPr>
          <p:cNvGrpSpPr/>
          <p:nvPr/>
        </p:nvGrpSpPr>
        <p:grpSpPr>
          <a:xfrm>
            <a:off x="582792" y="1572012"/>
            <a:ext cx="10728975" cy="4327133"/>
            <a:chOff x="582792" y="2029218"/>
            <a:chExt cx="10728975" cy="4327133"/>
          </a:xfrm>
        </p:grpSpPr>
        <p:grpSp>
          <p:nvGrpSpPr>
            <p:cNvPr id="51" name="Group 50" descr="Graphic showing icons for Amazon EC2, EC2 Auto Scaling, Amazon ECR, Amazon ECS, VMware Cloud on AWS, Elastic Beanstalk, AWS Lambda, EKS, Lightsail, AWS Batch, AWS Fargate, and AWS Serverless Application Repository. Only EC2, ECR, ECS, Beanstalk, Lambda, and EKS are highlighted">
              <a:extLst>
                <a:ext uri="{FF2B5EF4-FFF2-40B4-BE49-F238E27FC236}">
                  <a16:creationId xmlns:a16="http://schemas.microsoft.com/office/drawing/2014/main" id="{94F9BA11-4C0E-D44D-ABAD-24DCE9844D89}"/>
                </a:ext>
              </a:extLst>
            </p:cNvPr>
            <p:cNvGrpSpPr/>
            <p:nvPr/>
          </p:nvGrpSpPr>
          <p:grpSpPr>
            <a:xfrm>
              <a:off x="686444" y="2128651"/>
              <a:ext cx="10625323" cy="4214517"/>
              <a:chOff x="686444" y="1554480"/>
              <a:chExt cx="10625323" cy="4214517"/>
            </a:xfrm>
          </p:grpSpPr>
          <p:sp>
            <p:nvSpPr>
              <p:cNvPr id="6" name="TextBox 5">
                <a:extLst>
                  <a:ext uri="{FF2B5EF4-FFF2-40B4-BE49-F238E27FC236}">
                    <a16:creationId xmlns:a16="http://schemas.microsoft.com/office/drawing/2014/main" id="{72D66D5F-4782-9146-8A34-18C660241CD8}"/>
                  </a:ext>
                </a:extLst>
              </p:cNvPr>
              <p:cNvSpPr txBox="1"/>
              <p:nvPr/>
            </p:nvSpPr>
            <p:spPr>
              <a:xfrm>
                <a:off x="686444" y="2138996"/>
                <a:ext cx="1513305" cy="307777"/>
              </a:xfrm>
              <a:prstGeom prst="rect">
                <a:avLst/>
              </a:prstGeom>
              <a:noFill/>
            </p:spPr>
            <p:txBody>
              <a:bodyPr wrap="square" rtlCol="0">
                <a:spAutoFit/>
              </a:bodyPr>
              <a:lstStyle/>
              <a:p>
                <a:pPr algn="ctr"/>
                <a:r>
                  <a:rPr lang="en-US" sz="1400" dirty="0"/>
                  <a:t>Amazon EC2</a:t>
                </a:r>
              </a:p>
            </p:txBody>
          </p:sp>
          <p:pic>
            <p:nvPicPr>
              <p:cNvPr id="7" name="Graphic 6">
                <a:extLst>
                  <a:ext uri="{FF2B5EF4-FFF2-40B4-BE49-F238E27FC236}">
                    <a16:creationId xmlns:a16="http://schemas.microsoft.com/office/drawing/2014/main" id="{87A13CC5-7F13-D64F-8AAD-A09290A3DAD4}"/>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88720" y="1554480"/>
                <a:ext cx="548640" cy="548640"/>
              </a:xfrm>
              <a:prstGeom prst="rect">
                <a:avLst/>
              </a:prstGeom>
            </p:spPr>
          </p:pic>
          <p:sp>
            <p:nvSpPr>
              <p:cNvPr id="8" name="TextBox 7">
                <a:extLst>
                  <a:ext uri="{FF2B5EF4-FFF2-40B4-BE49-F238E27FC236}">
                    <a16:creationId xmlns:a16="http://schemas.microsoft.com/office/drawing/2014/main" id="{DF238146-89AD-484E-A639-D73BB5F904C3}"/>
                  </a:ext>
                </a:extLst>
              </p:cNvPr>
              <p:cNvSpPr txBox="1"/>
              <p:nvPr/>
            </p:nvSpPr>
            <p:spPr>
              <a:xfrm>
                <a:off x="2939533" y="2128363"/>
                <a:ext cx="1513305" cy="523220"/>
              </a:xfrm>
              <a:prstGeom prst="rect">
                <a:avLst/>
              </a:prstGeom>
              <a:noFill/>
            </p:spPr>
            <p:txBody>
              <a:bodyPr wrap="square" rtlCol="0">
                <a:spAutoFit/>
              </a:bodyPr>
              <a:lstStyle/>
              <a:p>
                <a:pPr algn="ctr"/>
                <a:r>
                  <a:rPr lang="en-US" sz="1400" dirty="0"/>
                  <a:t>Amazon EC2 </a:t>
                </a:r>
                <a:br>
                  <a:rPr lang="en-US" sz="1400" dirty="0"/>
                </a:br>
                <a:r>
                  <a:rPr lang="en-US" sz="1400" dirty="0"/>
                  <a:t>Auto Scaling</a:t>
                </a:r>
              </a:p>
            </p:txBody>
          </p:sp>
          <p:pic>
            <p:nvPicPr>
              <p:cNvPr id="9" name="Graphic 8">
                <a:extLst>
                  <a:ext uri="{FF2B5EF4-FFF2-40B4-BE49-F238E27FC236}">
                    <a16:creationId xmlns:a16="http://schemas.microsoft.com/office/drawing/2014/main" id="{9328246D-B5EB-5249-8DB0-0F584AB01FD8}"/>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452277" y="1554480"/>
                <a:ext cx="548640" cy="548640"/>
              </a:xfrm>
              <a:prstGeom prst="rect">
                <a:avLst/>
              </a:prstGeom>
            </p:spPr>
          </p:pic>
          <p:sp>
            <p:nvSpPr>
              <p:cNvPr id="10" name="TextBox 9">
                <a:extLst>
                  <a:ext uri="{FF2B5EF4-FFF2-40B4-BE49-F238E27FC236}">
                    <a16:creationId xmlns:a16="http://schemas.microsoft.com/office/drawing/2014/main" id="{A7AEC25B-0F30-524C-84DB-21CD5A61F1EC}"/>
                  </a:ext>
                </a:extLst>
              </p:cNvPr>
              <p:cNvSpPr txBox="1"/>
              <p:nvPr/>
            </p:nvSpPr>
            <p:spPr>
              <a:xfrm>
                <a:off x="5101214" y="2138996"/>
                <a:ext cx="1759699" cy="738664"/>
              </a:xfrm>
              <a:prstGeom prst="rect">
                <a:avLst/>
              </a:prstGeom>
              <a:noFill/>
            </p:spPr>
            <p:txBody>
              <a:bodyPr wrap="square" rtlCol="0">
                <a:spAutoFit/>
              </a:bodyPr>
              <a:lstStyle/>
              <a:p>
                <a:pPr algn="ctr"/>
                <a:r>
                  <a:rPr lang="en-US" sz="1400" dirty="0"/>
                  <a:t>Amazon Elastic </a:t>
                </a:r>
                <a:br>
                  <a:rPr lang="en-US" sz="1400" dirty="0"/>
                </a:br>
                <a:r>
                  <a:rPr lang="en-US" sz="1400" dirty="0"/>
                  <a:t>Container Registry (Amazon ECR)</a:t>
                </a:r>
              </a:p>
            </p:txBody>
          </p:sp>
          <p:pic>
            <p:nvPicPr>
              <p:cNvPr id="11" name="Graphic 10">
                <a:extLst>
                  <a:ext uri="{FF2B5EF4-FFF2-40B4-BE49-F238E27FC236}">
                    <a16:creationId xmlns:a16="http://schemas.microsoft.com/office/drawing/2014/main" id="{31D7C8FB-6C21-2E4E-8D57-68F7869A6A23}"/>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5715834" y="1554480"/>
                <a:ext cx="548640" cy="548640"/>
              </a:xfrm>
              <a:prstGeom prst="rect">
                <a:avLst/>
              </a:prstGeom>
            </p:spPr>
          </p:pic>
          <p:sp>
            <p:nvSpPr>
              <p:cNvPr id="12" name="TextBox 11">
                <a:extLst>
                  <a:ext uri="{FF2B5EF4-FFF2-40B4-BE49-F238E27FC236}">
                    <a16:creationId xmlns:a16="http://schemas.microsoft.com/office/drawing/2014/main" id="{0E5FE206-129D-0345-B2D5-8C50352EF3EA}"/>
                  </a:ext>
                </a:extLst>
              </p:cNvPr>
              <p:cNvSpPr txBox="1"/>
              <p:nvPr/>
            </p:nvSpPr>
            <p:spPr>
              <a:xfrm>
                <a:off x="7369509" y="2138996"/>
                <a:ext cx="1759699" cy="738664"/>
              </a:xfrm>
              <a:prstGeom prst="rect">
                <a:avLst/>
              </a:prstGeom>
              <a:noFill/>
            </p:spPr>
            <p:txBody>
              <a:bodyPr wrap="square" rtlCol="0">
                <a:spAutoFit/>
              </a:bodyPr>
              <a:lstStyle/>
              <a:p>
                <a:pPr algn="ctr"/>
                <a:r>
                  <a:rPr lang="en-US" sz="1400" dirty="0"/>
                  <a:t>Amazon Elastic </a:t>
                </a:r>
                <a:br>
                  <a:rPr lang="en-US" sz="1400" dirty="0"/>
                </a:br>
                <a:r>
                  <a:rPr lang="en-US" sz="1400" dirty="0"/>
                  <a:t>Container Service (Amazon ECS)</a:t>
                </a:r>
              </a:p>
            </p:txBody>
          </p:sp>
          <p:pic>
            <p:nvPicPr>
              <p:cNvPr id="13" name="Graphic 12">
                <a:extLst>
                  <a:ext uri="{FF2B5EF4-FFF2-40B4-BE49-F238E27FC236}">
                    <a16:creationId xmlns:a16="http://schemas.microsoft.com/office/drawing/2014/main" id="{BF03DA95-CDEF-1740-9272-BAAE71A3833A}"/>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7979391" y="1554480"/>
                <a:ext cx="548640" cy="548640"/>
              </a:xfrm>
              <a:prstGeom prst="rect">
                <a:avLst/>
              </a:prstGeom>
            </p:spPr>
          </p:pic>
          <p:sp>
            <p:nvSpPr>
              <p:cNvPr id="14" name="TextBox 13">
                <a:extLst>
                  <a:ext uri="{FF2B5EF4-FFF2-40B4-BE49-F238E27FC236}">
                    <a16:creationId xmlns:a16="http://schemas.microsoft.com/office/drawing/2014/main" id="{1CE55A78-C680-7548-9D3F-46F35E614E55}"/>
                  </a:ext>
                </a:extLst>
              </p:cNvPr>
              <p:cNvSpPr txBox="1"/>
              <p:nvPr/>
            </p:nvSpPr>
            <p:spPr>
              <a:xfrm>
                <a:off x="810828" y="3701235"/>
                <a:ext cx="1300855" cy="523220"/>
              </a:xfrm>
              <a:prstGeom prst="rect">
                <a:avLst/>
              </a:prstGeom>
              <a:noFill/>
            </p:spPr>
            <p:txBody>
              <a:bodyPr wrap="square" rtlCol="0">
                <a:spAutoFit/>
              </a:bodyPr>
              <a:lstStyle/>
              <a:p>
                <a:pPr algn="ctr"/>
                <a:r>
                  <a:rPr lang="en-US" sz="1400" dirty="0"/>
                  <a:t>AWS Elastic </a:t>
                </a:r>
                <a:br>
                  <a:rPr lang="en-US" sz="1400" dirty="0"/>
                </a:br>
                <a:r>
                  <a:rPr lang="en-US" sz="1400" dirty="0"/>
                  <a:t>Beanstalk</a:t>
                </a:r>
              </a:p>
            </p:txBody>
          </p:sp>
          <p:pic>
            <p:nvPicPr>
              <p:cNvPr id="15" name="Graphic 14">
                <a:extLst>
                  <a:ext uri="{FF2B5EF4-FFF2-40B4-BE49-F238E27FC236}">
                    <a16:creationId xmlns:a16="http://schemas.microsoft.com/office/drawing/2014/main" id="{29197B51-7241-5B48-8AF7-5991752DBE5F}"/>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1188720" y="3108960"/>
                <a:ext cx="548640" cy="548640"/>
              </a:xfrm>
              <a:prstGeom prst="rect">
                <a:avLst/>
              </a:prstGeom>
            </p:spPr>
          </p:pic>
          <p:sp>
            <p:nvSpPr>
              <p:cNvPr id="17" name="TextBox 16">
                <a:extLst>
                  <a:ext uri="{FF2B5EF4-FFF2-40B4-BE49-F238E27FC236}">
                    <a16:creationId xmlns:a16="http://schemas.microsoft.com/office/drawing/2014/main" id="{8206C955-7D21-AC48-9F31-DEA19C5E348B}"/>
                  </a:ext>
                </a:extLst>
              </p:cNvPr>
              <p:cNvSpPr txBox="1"/>
              <p:nvPr/>
            </p:nvSpPr>
            <p:spPr>
              <a:xfrm>
                <a:off x="2957929" y="3690603"/>
                <a:ext cx="1528359" cy="307777"/>
              </a:xfrm>
              <a:prstGeom prst="rect">
                <a:avLst/>
              </a:prstGeom>
              <a:noFill/>
            </p:spPr>
            <p:txBody>
              <a:bodyPr wrap="square" rtlCol="0">
                <a:spAutoFit/>
              </a:bodyPr>
              <a:lstStyle/>
              <a:p>
                <a:pPr algn="ctr"/>
                <a:r>
                  <a:rPr lang="en-US" sz="1400" dirty="0"/>
                  <a:t>AWS Lambda</a:t>
                </a:r>
              </a:p>
            </p:txBody>
          </p:sp>
          <p:pic>
            <p:nvPicPr>
              <p:cNvPr id="18" name="Graphic 17">
                <a:extLst>
                  <a:ext uri="{FF2B5EF4-FFF2-40B4-BE49-F238E27FC236}">
                    <a16:creationId xmlns:a16="http://schemas.microsoft.com/office/drawing/2014/main" id="{ACAFCDFB-3602-F743-A3DD-EDCBD9BA9BD6}"/>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3456432" y="3108960"/>
                <a:ext cx="548640" cy="548640"/>
              </a:xfrm>
              <a:prstGeom prst="rect">
                <a:avLst/>
              </a:prstGeom>
            </p:spPr>
          </p:pic>
          <p:sp>
            <p:nvSpPr>
              <p:cNvPr id="19" name="TextBox 18">
                <a:extLst>
                  <a:ext uri="{FF2B5EF4-FFF2-40B4-BE49-F238E27FC236}">
                    <a16:creationId xmlns:a16="http://schemas.microsoft.com/office/drawing/2014/main" id="{BDDBBBDF-DBB5-834F-9359-9AFD15CE007E}"/>
                  </a:ext>
                </a:extLst>
              </p:cNvPr>
              <p:cNvSpPr txBox="1"/>
              <p:nvPr/>
            </p:nvSpPr>
            <p:spPr>
              <a:xfrm>
                <a:off x="7451096" y="3689052"/>
                <a:ext cx="1612946" cy="307777"/>
              </a:xfrm>
              <a:prstGeom prst="rect">
                <a:avLst/>
              </a:prstGeom>
              <a:noFill/>
            </p:spPr>
            <p:txBody>
              <a:bodyPr wrap="square" rtlCol="0">
                <a:spAutoFit/>
              </a:bodyPr>
              <a:lstStyle/>
              <a:p>
                <a:pPr algn="ctr"/>
                <a:r>
                  <a:rPr lang="en-US" sz="1400" dirty="0"/>
                  <a:t>Amazon Lightsail</a:t>
                </a:r>
              </a:p>
            </p:txBody>
          </p:sp>
          <p:pic>
            <p:nvPicPr>
              <p:cNvPr id="20" name="Graphic 19">
                <a:extLst>
                  <a:ext uri="{FF2B5EF4-FFF2-40B4-BE49-F238E27FC236}">
                    <a16:creationId xmlns:a16="http://schemas.microsoft.com/office/drawing/2014/main" id="{93C43FC5-8594-F241-9708-D75374BBC76D}"/>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7982712" y="3108960"/>
                <a:ext cx="548640" cy="548640"/>
              </a:xfrm>
              <a:prstGeom prst="rect">
                <a:avLst/>
              </a:prstGeom>
            </p:spPr>
          </p:pic>
          <p:sp>
            <p:nvSpPr>
              <p:cNvPr id="16" name="TextBox 15">
                <a:extLst>
                  <a:ext uri="{FF2B5EF4-FFF2-40B4-BE49-F238E27FC236}">
                    <a16:creationId xmlns:a16="http://schemas.microsoft.com/office/drawing/2014/main" id="{CCED8D87-6FF0-2141-9B3A-A1DBBB3E052F}"/>
                  </a:ext>
                </a:extLst>
              </p:cNvPr>
              <p:cNvSpPr txBox="1"/>
              <p:nvPr/>
            </p:nvSpPr>
            <p:spPr>
              <a:xfrm>
                <a:off x="5099191" y="3682050"/>
                <a:ext cx="1759699" cy="738664"/>
              </a:xfrm>
              <a:prstGeom prst="rect">
                <a:avLst/>
              </a:prstGeom>
              <a:noFill/>
            </p:spPr>
            <p:txBody>
              <a:bodyPr wrap="square" rtlCol="0">
                <a:spAutoFit/>
              </a:bodyPr>
              <a:lstStyle/>
              <a:p>
                <a:pPr algn="ctr"/>
                <a:r>
                  <a:rPr lang="en-US" sz="1400" dirty="0"/>
                  <a:t>Amazon Elastic </a:t>
                </a:r>
                <a:br>
                  <a:rPr lang="en-US" sz="1400" dirty="0"/>
                </a:br>
                <a:r>
                  <a:rPr lang="en-US" sz="1400" dirty="0"/>
                  <a:t>Kubernetes Service (Amazon EKS)</a:t>
                </a:r>
                <a:endParaRPr lang="en-US" sz="1100" dirty="0"/>
              </a:p>
            </p:txBody>
          </p:sp>
          <p:pic>
            <p:nvPicPr>
              <p:cNvPr id="21" name="Graphic 20">
                <a:extLst>
                  <a:ext uri="{FF2B5EF4-FFF2-40B4-BE49-F238E27FC236}">
                    <a16:creationId xmlns:a16="http://schemas.microsoft.com/office/drawing/2014/main" id="{52E8D2AF-9C85-5A43-9783-6945D1A846E5}"/>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5715000" y="3108960"/>
                <a:ext cx="548640" cy="548640"/>
              </a:xfrm>
              <a:prstGeom prst="rect">
                <a:avLst/>
              </a:prstGeom>
            </p:spPr>
          </p:pic>
          <p:sp>
            <p:nvSpPr>
              <p:cNvPr id="22" name="TextBox 21">
                <a:extLst>
                  <a:ext uri="{FF2B5EF4-FFF2-40B4-BE49-F238E27FC236}">
                    <a16:creationId xmlns:a16="http://schemas.microsoft.com/office/drawing/2014/main" id="{9FB51A2E-96B3-7948-8D97-EB082266018E}"/>
                  </a:ext>
                </a:extLst>
              </p:cNvPr>
              <p:cNvSpPr txBox="1"/>
              <p:nvPr/>
            </p:nvSpPr>
            <p:spPr>
              <a:xfrm>
                <a:off x="2968563" y="5246551"/>
                <a:ext cx="1528359" cy="307777"/>
              </a:xfrm>
              <a:prstGeom prst="rect">
                <a:avLst/>
              </a:prstGeom>
              <a:noFill/>
            </p:spPr>
            <p:txBody>
              <a:bodyPr wrap="square" rtlCol="0">
                <a:spAutoFit/>
              </a:bodyPr>
              <a:lstStyle/>
              <a:p>
                <a:pPr algn="ctr"/>
                <a:r>
                  <a:rPr lang="en-US" sz="1400" dirty="0"/>
                  <a:t>AWS Fargate</a:t>
                </a:r>
              </a:p>
            </p:txBody>
          </p:sp>
          <p:pic>
            <p:nvPicPr>
              <p:cNvPr id="24" name="Graphic 23">
                <a:extLst>
                  <a:ext uri="{FF2B5EF4-FFF2-40B4-BE49-F238E27FC236}">
                    <a16:creationId xmlns:a16="http://schemas.microsoft.com/office/drawing/2014/main" id="{834F0846-5796-BC4A-A105-189605116EEC}"/>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3456432" y="4663440"/>
                <a:ext cx="548640" cy="548640"/>
              </a:xfrm>
              <a:prstGeom prst="rect">
                <a:avLst/>
              </a:prstGeom>
            </p:spPr>
          </p:pic>
          <p:sp>
            <p:nvSpPr>
              <p:cNvPr id="23" name="TextBox 22">
                <a:extLst>
                  <a:ext uri="{FF2B5EF4-FFF2-40B4-BE49-F238E27FC236}">
                    <a16:creationId xmlns:a16="http://schemas.microsoft.com/office/drawing/2014/main" id="{677BA250-C599-FC4B-BCDD-6926FED9BE58}"/>
                  </a:ext>
                </a:extLst>
              </p:cNvPr>
              <p:cNvSpPr txBox="1"/>
              <p:nvPr/>
            </p:nvSpPr>
            <p:spPr>
              <a:xfrm>
                <a:off x="5293431" y="5246549"/>
                <a:ext cx="1421567" cy="307777"/>
              </a:xfrm>
              <a:prstGeom prst="rect">
                <a:avLst/>
              </a:prstGeom>
              <a:noFill/>
            </p:spPr>
            <p:txBody>
              <a:bodyPr wrap="square" rtlCol="0">
                <a:spAutoFit/>
              </a:bodyPr>
              <a:lstStyle/>
              <a:p>
                <a:pPr algn="ctr"/>
                <a:r>
                  <a:rPr lang="en-US" sz="1400" dirty="0"/>
                  <a:t>AWS Outposts</a:t>
                </a:r>
              </a:p>
            </p:txBody>
          </p:sp>
          <p:pic>
            <p:nvPicPr>
              <p:cNvPr id="25" name="Graphic 24">
                <a:extLst>
                  <a:ext uri="{FF2B5EF4-FFF2-40B4-BE49-F238E27FC236}">
                    <a16:creationId xmlns:a16="http://schemas.microsoft.com/office/drawing/2014/main" id="{5F162E13-FF78-A74D-8B37-CC7E02004A27}"/>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5715000" y="4663440"/>
                <a:ext cx="548640" cy="548640"/>
              </a:xfrm>
              <a:prstGeom prst="rect">
                <a:avLst/>
              </a:prstGeom>
            </p:spPr>
          </p:pic>
          <p:sp>
            <p:nvSpPr>
              <p:cNvPr id="26" name="TextBox 25">
                <a:extLst>
                  <a:ext uri="{FF2B5EF4-FFF2-40B4-BE49-F238E27FC236}">
                    <a16:creationId xmlns:a16="http://schemas.microsoft.com/office/drawing/2014/main" id="{D5A182B3-14B1-1141-BF91-E3B347F8ACC2}"/>
                  </a:ext>
                </a:extLst>
              </p:cNvPr>
              <p:cNvSpPr txBox="1"/>
              <p:nvPr/>
            </p:nvSpPr>
            <p:spPr>
              <a:xfrm>
                <a:off x="9748148" y="3682403"/>
                <a:ext cx="1528359" cy="307777"/>
              </a:xfrm>
              <a:prstGeom prst="rect">
                <a:avLst/>
              </a:prstGeom>
              <a:noFill/>
            </p:spPr>
            <p:txBody>
              <a:bodyPr wrap="square" rtlCol="0">
                <a:spAutoFit/>
              </a:bodyPr>
              <a:lstStyle/>
              <a:p>
                <a:pPr algn="ctr"/>
                <a:r>
                  <a:rPr lang="en-US" sz="1400" dirty="0"/>
                  <a:t>AWS Batch</a:t>
                </a:r>
              </a:p>
            </p:txBody>
          </p:sp>
          <p:pic>
            <p:nvPicPr>
              <p:cNvPr id="27" name="Graphic 26">
                <a:extLst>
                  <a:ext uri="{FF2B5EF4-FFF2-40B4-BE49-F238E27FC236}">
                    <a16:creationId xmlns:a16="http://schemas.microsoft.com/office/drawing/2014/main" id="{EE632768-5976-A24C-A931-EAF8BD068A38}"/>
                  </a:ext>
                </a:extLst>
              </p:cNvPr>
              <p:cNvPicPr>
                <a:picLocks noChangeAspect="1"/>
              </p:cNvPicPr>
              <p:nvPr/>
            </p:nvPicPr>
            <p:blipFill>
              <a:blip r:embed="rId24">
                <a:extLst>
                  <a:ext uri="{96DAC541-7B7A-43D3-8B79-37D633B846F1}">
                    <asvg:svgBlip xmlns:asvg="http://schemas.microsoft.com/office/drawing/2016/SVG/main" xmlns="" r:embed="rId25"/>
                  </a:ext>
                </a:extLst>
              </a:blip>
              <a:stretch>
                <a:fillRect/>
              </a:stretch>
            </p:blipFill>
            <p:spPr>
              <a:xfrm>
                <a:off x="10241280" y="3108960"/>
                <a:ext cx="548640" cy="548640"/>
              </a:xfrm>
              <a:prstGeom prst="rect">
                <a:avLst/>
              </a:prstGeom>
            </p:spPr>
          </p:pic>
          <p:sp>
            <p:nvSpPr>
              <p:cNvPr id="28" name="TextBox 27">
                <a:extLst>
                  <a:ext uri="{FF2B5EF4-FFF2-40B4-BE49-F238E27FC236}">
                    <a16:creationId xmlns:a16="http://schemas.microsoft.com/office/drawing/2014/main" id="{77F9D947-D894-4D49-A708-55D33644A22B}"/>
                  </a:ext>
                </a:extLst>
              </p:cNvPr>
              <p:cNvSpPr txBox="1"/>
              <p:nvPr/>
            </p:nvSpPr>
            <p:spPr>
              <a:xfrm>
                <a:off x="7201021" y="5245777"/>
                <a:ext cx="2134356" cy="523220"/>
              </a:xfrm>
              <a:prstGeom prst="rect">
                <a:avLst/>
              </a:prstGeom>
              <a:noFill/>
            </p:spPr>
            <p:txBody>
              <a:bodyPr wrap="square" rtlCol="0">
                <a:spAutoFit/>
              </a:bodyPr>
              <a:lstStyle/>
              <a:p>
                <a:pPr algn="ctr"/>
                <a:r>
                  <a:rPr lang="en-US" sz="1400" dirty="0"/>
                  <a:t>AWS Serverless Application Repository</a:t>
                </a:r>
              </a:p>
            </p:txBody>
          </p:sp>
          <p:pic>
            <p:nvPicPr>
              <p:cNvPr id="29" name="Graphic 28">
                <a:extLst>
                  <a:ext uri="{FF2B5EF4-FFF2-40B4-BE49-F238E27FC236}">
                    <a16:creationId xmlns:a16="http://schemas.microsoft.com/office/drawing/2014/main" id="{0729A681-DAE1-A340-93EB-6AC456367108}"/>
                  </a:ext>
                </a:extLst>
              </p:cNvPr>
              <p:cNvPicPr>
                <a:picLocks noChangeAspect="1"/>
              </p:cNvPicPr>
              <p:nvPr/>
            </p:nvPicPr>
            <p:blipFill>
              <a:blip r:embed="rId26">
                <a:extLst>
                  <a:ext uri="{96DAC541-7B7A-43D3-8B79-37D633B846F1}">
                    <asvg:svgBlip xmlns:asvg="http://schemas.microsoft.com/office/drawing/2016/SVG/main" xmlns="" r:embed="rId27"/>
                  </a:ext>
                </a:extLst>
              </a:blip>
              <a:stretch>
                <a:fillRect/>
              </a:stretch>
            </p:blipFill>
            <p:spPr>
              <a:xfrm>
                <a:off x="7982712" y="4663440"/>
                <a:ext cx="548640" cy="548640"/>
              </a:xfrm>
              <a:prstGeom prst="rect">
                <a:avLst/>
              </a:prstGeom>
            </p:spPr>
          </p:pic>
          <p:sp>
            <p:nvSpPr>
              <p:cNvPr id="30" name="TextBox 29">
                <a:extLst>
                  <a:ext uri="{FF2B5EF4-FFF2-40B4-BE49-F238E27FC236}">
                    <a16:creationId xmlns:a16="http://schemas.microsoft.com/office/drawing/2014/main" id="{84AAE190-6F1F-A94E-8160-365CCEEDE130}"/>
                  </a:ext>
                </a:extLst>
              </p:cNvPr>
              <p:cNvSpPr txBox="1"/>
              <p:nvPr/>
            </p:nvSpPr>
            <p:spPr>
              <a:xfrm>
                <a:off x="9722768" y="2131998"/>
                <a:ext cx="1588999" cy="523220"/>
              </a:xfrm>
              <a:prstGeom prst="rect">
                <a:avLst/>
              </a:prstGeom>
              <a:noFill/>
            </p:spPr>
            <p:txBody>
              <a:bodyPr wrap="square" rtlCol="0">
                <a:spAutoFit/>
              </a:bodyPr>
              <a:lstStyle/>
              <a:p>
                <a:pPr algn="ctr"/>
                <a:r>
                  <a:rPr lang="en-US" sz="1400" dirty="0"/>
                  <a:t>VMware Cloud </a:t>
                </a:r>
                <a:br>
                  <a:rPr lang="en-US" sz="1400" dirty="0"/>
                </a:br>
                <a:r>
                  <a:rPr lang="en-US" sz="1400" dirty="0"/>
                  <a:t>on AWS</a:t>
                </a:r>
              </a:p>
            </p:txBody>
          </p:sp>
          <p:pic>
            <p:nvPicPr>
              <p:cNvPr id="31" name="Graphic 30">
                <a:extLst>
                  <a:ext uri="{FF2B5EF4-FFF2-40B4-BE49-F238E27FC236}">
                    <a16:creationId xmlns:a16="http://schemas.microsoft.com/office/drawing/2014/main" id="{CA4DA72E-E02D-DC44-B3E4-2F2C086EA374}"/>
                  </a:ext>
                </a:extLst>
              </p:cNvPr>
              <p:cNvPicPr>
                <a:picLocks noChangeAspect="1"/>
              </p:cNvPicPr>
              <p:nvPr/>
            </p:nvPicPr>
            <p:blipFill>
              <a:blip r:embed="rId28">
                <a:extLst>
                  <a:ext uri="{96DAC541-7B7A-43D3-8B79-37D633B846F1}">
                    <asvg:svgBlip xmlns:asvg="http://schemas.microsoft.com/office/drawing/2016/SVG/main" xmlns="" r:embed="rId29"/>
                  </a:ext>
                </a:extLst>
              </a:blip>
              <a:stretch>
                <a:fillRect/>
              </a:stretch>
            </p:blipFill>
            <p:spPr>
              <a:xfrm>
                <a:off x="10242948" y="1554480"/>
                <a:ext cx="548640" cy="548640"/>
              </a:xfrm>
              <a:prstGeom prst="rect">
                <a:avLst/>
              </a:prstGeom>
            </p:spPr>
          </p:pic>
        </p:grpSp>
        <p:sp>
          <p:nvSpPr>
            <p:cNvPr id="52" name="Rectangle 51">
              <a:extLst>
                <a:ext uri="{FF2B5EF4-FFF2-40B4-BE49-F238E27FC236}">
                  <a16:creationId xmlns:a16="http://schemas.microsoft.com/office/drawing/2014/main" id="{17DD8291-D0EE-F24B-BD10-6B812FA6FC5D}"/>
                </a:ext>
              </a:extLst>
            </p:cNvPr>
            <p:cNvSpPr/>
            <p:nvPr/>
          </p:nvSpPr>
          <p:spPr>
            <a:xfrm>
              <a:off x="582792" y="2029218"/>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3" name="Rectangle 52">
              <a:extLst>
                <a:ext uri="{FF2B5EF4-FFF2-40B4-BE49-F238E27FC236}">
                  <a16:creationId xmlns:a16="http://schemas.microsoft.com/office/drawing/2014/main" id="{C0F02577-A119-6648-AFB7-7AA194B61EBE}"/>
                </a:ext>
              </a:extLst>
            </p:cNvPr>
            <p:cNvSpPr/>
            <p:nvPr/>
          </p:nvSpPr>
          <p:spPr>
            <a:xfrm>
              <a:off x="583135" y="3603376"/>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 name="Rectangle 53">
              <a:extLst>
                <a:ext uri="{FF2B5EF4-FFF2-40B4-BE49-F238E27FC236}">
                  <a16:creationId xmlns:a16="http://schemas.microsoft.com/office/drawing/2014/main" id="{C2EEC618-48D5-584C-B1CE-4B54E35F6304}"/>
                </a:ext>
              </a:extLst>
            </p:cNvPr>
            <p:cNvSpPr/>
            <p:nvPr/>
          </p:nvSpPr>
          <p:spPr>
            <a:xfrm>
              <a:off x="5138025" y="2037846"/>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5" name="Rectangle 54">
              <a:extLst>
                <a:ext uri="{FF2B5EF4-FFF2-40B4-BE49-F238E27FC236}">
                  <a16:creationId xmlns:a16="http://schemas.microsoft.com/office/drawing/2014/main" id="{E3913BDF-AF15-8049-AE0D-D075D543E4FE}"/>
                </a:ext>
              </a:extLst>
            </p:cNvPr>
            <p:cNvSpPr/>
            <p:nvPr/>
          </p:nvSpPr>
          <p:spPr>
            <a:xfrm>
              <a:off x="7377491" y="2029218"/>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7" name="Rectangle 56">
              <a:extLst>
                <a:ext uri="{FF2B5EF4-FFF2-40B4-BE49-F238E27FC236}">
                  <a16:creationId xmlns:a16="http://schemas.microsoft.com/office/drawing/2014/main" id="{B7B625DD-DDAC-D04C-AD93-DE2D7211244D}"/>
                </a:ext>
              </a:extLst>
            </p:cNvPr>
            <p:cNvSpPr/>
            <p:nvPr/>
          </p:nvSpPr>
          <p:spPr>
            <a:xfrm>
              <a:off x="5110949" y="3592491"/>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8" name="Rectangle 57">
              <a:extLst>
                <a:ext uri="{FF2B5EF4-FFF2-40B4-BE49-F238E27FC236}">
                  <a16:creationId xmlns:a16="http://schemas.microsoft.com/office/drawing/2014/main" id="{C07672BE-951A-B248-8414-508964CB1A4B}"/>
                </a:ext>
              </a:extLst>
            </p:cNvPr>
            <p:cNvSpPr/>
            <p:nvPr/>
          </p:nvSpPr>
          <p:spPr>
            <a:xfrm>
              <a:off x="2825742" y="3600645"/>
              <a:ext cx="1732377" cy="142261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0" name="Rectangle 59">
              <a:extLst>
                <a:ext uri="{FF2B5EF4-FFF2-40B4-BE49-F238E27FC236}">
                  <a16:creationId xmlns:a16="http://schemas.microsoft.com/office/drawing/2014/main" id="{CDE80AC7-04CF-3B43-B01C-5808E2C9D52D}"/>
                </a:ext>
              </a:extLst>
            </p:cNvPr>
            <p:cNvSpPr/>
            <p:nvPr/>
          </p:nvSpPr>
          <p:spPr>
            <a:xfrm>
              <a:off x="2848483" y="5140909"/>
              <a:ext cx="1732377" cy="1215442"/>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4727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Elastic Beanstalk</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Content Placeholder 2"/>
          <p:cNvSpPr txBox="1">
            <a:spLocks/>
          </p:cNvSpPr>
          <p:nvPr/>
        </p:nvSpPr>
        <p:spPr>
          <a:xfrm>
            <a:off x="345436" y="926048"/>
            <a:ext cx="11058918" cy="5796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An easy way to get </a:t>
            </a:r>
            <a:r>
              <a:rPr kumimoji="0" lang="en-US" sz="2000" b="1" i="0" u="none" strike="noStrike" kern="1200" cap="none" spc="0" normalizeH="0" baseline="0" noProof="0" dirty="0">
                <a:ln>
                  <a:noFill/>
                </a:ln>
                <a:solidFill>
                  <a:srgbClr val="4D27AA"/>
                </a:solidFill>
                <a:effectLst/>
                <a:uLnTx/>
                <a:uFillTx/>
              </a:rPr>
              <a:t>web applications </a:t>
            </a:r>
            <a:r>
              <a:rPr kumimoji="0" lang="en-US" sz="2000" b="0" i="0" u="none" strike="noStrike" kern="1200" cap="none" spc="0" normalizeH="0" baseline="0" noProof="0" dirty="0">
                <a:ln>
                  <a:noFill/>
                </a:ln>
                <a:solidFill>
                  <a:srgbClr val="000000"/>
                </a:solidFill>
                <a:effectLst/>
                <a:uLnTx/>
                <a:uFillTx/>
              </a:rPr>
              <a:t>up and running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A </a:t>
            </a:r>
            <a:r>
              <a:rPr kumimoji="0" lang="en-US" sz="2000" b="1" i="0" u="none" strike="noStrike" kern="1200" cap="none" spc="0" normalizeH="0" baseline="0" noProof="0" dirty="0">
                <a:ln>
                  <a:noFill/>
                </a:ln>
                <a:solidFill>
                  <a:srgbClr val="4D27AA"/>
                </a:solidFill>
                <a:effectLst/>
                <a:uLnTx/>
                <a:uFillTx/>
              </a:rPr>
              <a:t>managed service </a:t>
            </a:r>
            <a:r>
              <a:rPr kumimoji="0" lang="en-US" sz="2000" b="0" i="0" u="none" strike="noStrike" kern="1200" cap="none" spc="0" normalizeH="0" baseline="0" noProof="0" dirty="0">
                <a:ln>
                  <a:noFill/>
                </a:ln>
                <a:solidFill>
                  <a:srgbClr val="000000"/>
                </a:solidFill>
                <a:effectLst/>
                <a:uLnTx/>
                <a:uFillTx/>
              </a:rPr>
              <a:t>that automatically handles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Infrastructure provisioning and configuration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Deployment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Load balancing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Automatic scaling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Health monitoring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Analysis and debugging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Logging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No additional charge for Elastic Beanstalk</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rPr>
              <a:t>Pay only for the underlying resources that are </a:t>
            </a:r>
            <a:r>
              <a:rPr kumimoji="0" lang="en-US" sz="2000" b="0" i="0" u="none" strike="noStrike" kern="1200" cap="none" spc="0" normalizeH="0" baseline="0" noProof="0" dirty="0" smtClean="0">
                <a:ln>
                  <a:noFill/>
                </a:ln>
                <a:solidFill>
                  <a:srgbClr val="000000"/>
                </a:solidFill>
                <a:effectLst/>
                <a:uLnTx/>
                <a:uFillTx/>
              </a:rPr>
              <a:t>used</a:t>
            </a:r>
          </a:p>
          <a:p>
            <a:pPr>
              <a:defRPr/>
            </a:pPr>
            <a:r>
              <a:rPr lang="en-US" sz="2000" dirty="0" smtClean="0">
                <a:solidFill>
                  <a:srgbClr val="000000"/>
                </a:solidFill>
              </a:rPr>
              <a:t>Elastic </a:t>
            </a:r>
            <a:r>
              <a:rPr lang="en-US" sz="2000" dirty="0">
                <a:solidFill>
                  <a:srgbClr val="000000"/>
                </a:solidFill>
              </a:rPr>
              <a:t>Beanstalk supports applications developed in Go, Java, .NET, Node.js, PHP, Python, and Ruby</a:t>
            </a:r>
            <a:endParaRPr kumimoji="0" lang="en-US" sz="2000" b="0" i="0" u="none" strike="noStrike" kern="1200" cap="none" spc="0" normalizeH="0" baseline="0" noProof="0" dirty="0">
              <a:ln>
                <a:noFill/>
              </a:ln>
              <a:solidFill>
                <a:srgbClr val="000000"/>
              </a:solidFill>
              <a:effectLst/>
              <a:uLnTx/>
              <a:uFillTx/>
            </a:endParaRPr>
          </a:p>
        </p:txBody>
      </p:sp>
      <p:pic>
        <p:nvPicPr>
          <p:cNvPr id="5" name="Picture 4"/>
          <p:cNvPicPr>
            <a:picLocks noChangeAspect="1"/>
          </p:cNvPicPr>
          <p:nvPr/>
        </p:nvPicPr>
        <p:blipFill>
          <a:blip r:embed="rId3"/>
          <a:stretch>
            <a:fillRect/>
          </a:stretch>
        </p:blipFill>
        <p:spPr>
          <a:xfrm>
            <a:off x="7137446" y="2042809"/>
            <a:ext cx="4857750" cy="3057525"/>
          </a:xfrm>
          <a:prstGeom prst="rect">
            <a:avLst/>
          </a:prstGeom>
        </p:spPr>
      </p:pic>
    </p:spTree>
    <p:extLst>
      <p:ext uri="{BB962C8B-B14F-4D97-AF65-F5344CB8AC3E}">
        <p14:creationId xmlns:p14="http://schemas.microsoft.com/office/powerpoint/2010/main" val="4205696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Elastic Beanstalk</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3"/>
          <a:stretch>
            <a:fillRect/>
          </a:stretch>
        </p:blipFill>
        <p:spPr>
          <a:xfrm>
            <a:off x="1516492" y="1619330"/>
            <a:ext cx="9159228" cy="2484838"/>
          </a:xfrm>
          <a:prstGeom prst="rect">
            <a:avLst/>
          </a:prstGeom>
        </p:spPr>
      </p:pic>
    </p:spTree>
    <p:extLst>
      <p:ext uri="{BB962C8B-B14F-4D97-AF65-F5344CB8AC3E}">
        <p14:creationId xmlns:p14="http://schemas.microsoft.com/office/powerpoint/2010/main" val="2875933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Elastic Beanstalk</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3"/>
          <a:stretch>
            <a:fillRect/>
          </a:stretch>
        </p:blipFill>
        <p:spPr>
          <a:xfrm>
            <a:off x="6754090" y="2571750"/>
            <a:ext cx="5254337" cy="3940753"/>
          </a:xfrm>
          <a:prstGeom prst="rect">
            <a:avLst/>
          </a:prstGeom>
        </p:spPr>
      </p:pic>
      <p:sp>
        <p:nvSpPr>
          <p:cNvPr id="4" name="Rectangle 3"/>
          <p:cNvSpPr/>
          <p:nvPr/>
        </p:nvSpPr>
        <p:spPr>
          <a:xfrm>
            <a:off x="439883" y="2244769"/>
            <a:ext cx="6116781" cy="4370427"/>
          </a:xfrm>
          <a:prstGeom prst="rect">
            <a:avLst/>
          </a:prstGeom>
        </p:spPr>
        <p:txBody>
          <a:bodyPr wrap="square">
            <a:spAutoFit/>
          </a:bodyPr>
          <a:lstStyle/>
          <a:p>
            <a:endParaRPr lang="en-US" sz="2000" dirty="0"/>
          </a:p>
          <a:p>
            <a:pPr marL="342900" indent="-342900">
              <a:buFont typeface="Arial" panose="020B0604020202020204" pitchFamily="34" charset="0"/>
              <a:buChar char="•"/>
            </a:pPr>
            <a:r>
              <a:rPr lang="en-US" sz="2000" dirty="0"/>
              <a:t>Deploying the </a:t>
            </a:r>
            <a:r>
              <a:rPr lang="en-US" sz="2000" dirty="0" smtClean="0"/>
              <a:t>application</a:t>
            </a:r>
            <a:endParaRPr lang="en-US" sz="2000" dirty="0"/>
          </a:p>
          <a:p>
            <a:pPr marL="342900" indent="-342900">
              <a:buFont typeface="Arial" panose="020B0604020202020204" pitchFamily="34" charset="0"/>
              <a:buChar char="•"/>
            </a:pPr>
            <a:r>
              <a:rPr lang="en-US" sz="2000" dirty="0"/>
              <a:t>Aggregating events and metrics for retrieval via the console, the API, or the command </a:t>
            </a:r>
            <a:r>
              <a:rPr lang="en-US" sz="2000" dirty="0" smtClean="0"/>
              <a:t>line </a:t>
            </a:r>
          </a:p>
          <a:p>
            <a:pPr marL="342900" indent="-342900">
              <a:buFont typeface="Arial" panose="020B0604020202020204" pitchFamily="34" charset="0"/>
              <a:buChar char="•"/>
            </a:pPr>
            <a:r>
              <a:rPr lang="en-US" sz="2000" dirty="0" smtClean="0"/>
              <a:t>Generating </a:t>
            </a:r>
            <a:r>
              <a:rPr lang="en-US" sz="2000" dirty="0"/>
              <a:t>instance-level </a:t>
            </a:r>
            <a:r>
              <a:rPr lang="en-US" sz="2000" dirty="0" smtClean="0"/>
              <a:t>events</a:t>
            </a:r>
            <a:endParaRPr lang="en-US" sz="2000" dirty="0"/>
          </a:p>
          <a:p>
            <a:pPr marL="342900" indent="-342900">
              <a:buFont typeface="Arial" panose="020B0604020202020204" pitchFamily="34" charset="0"/>
              <a:buChar char="•"/>
            </a:pPr>
            <a:r>
              <a:rPr lang="en-US" sz="2000" dirty="0"/>
              <a:t>Monitoring the application log files for critical </a:t>
            </a:r>
            <a:r>
              <a:rPr lang="en-US" sz="2000" dirty="0" smtClean="0"/>
              <a:t>errors</a:t>
            </a:r>
            <a:endParaRPr lang="en-US" sz="2000" dirty="0"/>
          </a:p>
          <a:p>
            <a:pPr marL="342900" indent="-342900">
              <a:buFont typeface="Arial" panose="020B0604020202020204" pitchFamily="34" charset="0"/>
              <a:buChar char="•"/>
            </a:pPr>
            <a:r>
              <a:rPr lang="en-US" sz="2000" dirty="0"/>
              <a:t>Monitoring the application </a:t>
            </a:r>
            <a:r>
              <a:rPr lang="en-US" sz="2000" dirty="0" smtClean="0"/>
              <a:t>server </a:t>
            </a:r>
            <a:endParaRPr lang="en-US" sz="2000" dirty="0"/>
          </a:p>
          <a:p>
            <a:pPr marL="342900" indent="-342900">
              <a:buFont typeface="Arial" panose="020B0604020202020204" pitchFamily="34" charset="0"/>
              <a:buChar char="•"/>
            </a:pPr>
            <a:r>
              <a:rPr lang="en-US" sz="2000" dirty="0"/>
              <a:t>Patching instance </a:t>
            </a:r>
            <a:r>
              <a:rPr lang="en-US" sz="2000" dirty="0" smtClean="0"/>
              <a:t>components</a:t>
            </a:r>
            <a:endParaRPr lang="en-US" sz="2000" dirty="0"/>
          </a:p>
          <a:p>
            <a:pPr marL="342900" indent="-342900">
              <a:buFont typeface="Arial" panose="020B0604020202020204" pitchFamily="34" charset="0"/>
              <a:buChar char="•"/>
            </a:pPr>
            <a:r>
              <a:rPr lang="en-US" sz="2000" dirty="0"/>
              <a:t>Rotating your application's log files and publishing them to Amazon S3</a:t>
            </a:r>
          </a:p>
          <a:p>
            <a:endParaRPr lang="en-US" dirty="0"/>
          </a:p>
          <a:p>
            <a:r>
              <a:rPr lang="en-US" sz="2000" dirty="0"/>
              <a:t>The host manager reports metrics, errors and events, and server instance status, which are available via the Elastic Beanstalk console, APIs, and CLIs.</a:t>
            </a:r>
          </a:p>
        </p:txBody>
      </p:sp>
      <p:sp>
        <p:nvSpPr>
          <p:cNvPr id="5" name="Rectangle 4"/>
          <p:cNvSpPr/>
          <p:nvPr/>
        </p:nvSpPr>
        <p:spPr>
          <a:xfrm>
            <a:off x="318655" y="809721"/>
            <a:ext cx="11644745" cy="1631216"/>
          </a:xfrm>
          <a:prstGeom prst="rect">
            <a:avLst/>
          </a:prstGeom>
        </p:spPr>
        <p:txBody>
          <a:bodyPr wrap="square">
            <a:spAutoFit/>
          </a:bodyPr>
          <a:lstStyle/>
          <a:p>
            <a:r>
              <a:rPr lang="en-US" sz="2000" dirty="0"/>
              <a:t>The software stack running on the Amazon EC2 instances is dependent on the </a:t>
            </a:r>
            <a:r>
              <a:rPr lang="en-US" sz="2000" b="1" i="1" dirty="0">
                <a:solidFill>
                  <a:schemeClr val="accent6">
                    <a:lumMod val="50000"/>
                  </a:schemeClr>
                </a:solidFill>
              </a:rPr>
              <a:t>container type</a:t>
            </a:r>
            <a:r>
              <a:rPr lang="en-US" sz="2000" dirty="0"/>
              <a:t>. A container type defines the infrastructure topology and software stack to be used for that environment. </a:t>
            </a:r>
          </a:p>
          <a:p>
            <a:r>
              <a:rPr lang="en-US" sz="2000" dirty="0"/>
              <a:t>Each Amazon EC2 instance that runs your application uses one of these container types. In addition, a software component called the host manager (HM) runs on each Amazon EC2 instance. The host manager is responsible for the following:</a:t>
            </a:r>
          </a:p>
        </p:txBody>
      </p:sp>
    </p:spTree>
    <p:extLst>
      <p:ext uri="{BB962C8B-B14F-4D97-AF65-F5344CB8AC3E}">
        <p14:creationId xmlns:p14="http://schemas.microsoft.com/office/powerpoint/2010/main" val="1052898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Questions ?</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6776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 </a:t>
            </a:r>
            <a:r>
              <a:rPr lang="en-US" b="1" dirty="0" smtClean="0">
                <a:solidFill>
                  <a:schemeClr val="accent6">
                    <a:lumMod val="50000"/>
                  </a:schemeClr>
                </a:solidFill>
              </a:rPr>
              <a:t>What is Container ?</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394854" y="1051991"/>
            <a:ext cx="11378046" cy="1785104"/>
          </a:xfrm>
          <a:prstGeom prst="rect">
            <a:avLst/>
          </a:prstGeom>
        </p:spPr>
        <p:txBody>
          <a:bodyPr wrap="square">
            <a:spAutoFit/>
          </a:bodyPr>
          <a:lstStyle/>
          <a:p>
            <a:r>
              <a:rPr lang="en-US" sz="2200" dirty="0" smtClean="0"/>
              <a:t>Google says :</a:t>
            </a:r>
          </a:p>
          <a:p>
            <a:endParaRPr lang="en-US" sz="2200" dirty="0" smtClean="0"/>
          </a:p>
          <a:p>
            <a:r>
              <a:rPr lang="en-US" sz="2200" dirty="0" smtClean="0"/>
              <a:t>Containers </a:t>
            </a:r>
            <a:r>
              <a:rPr lang="en-US" sz="2200" dirty="0"/>
              <a:t>are </a:t>
            </a:r>
            <a:r>
              <a:rPr lang="en-US" sz="2200" b="1" i="1" dirty="0">
                <a:solidFill>
                  <a:schemeClr val="accent6">
                    <a:lumMod val="50000"/>
                  </a:schemeClr>
                </a:solidFill>
              </a:rPr>
              <a:t>lightweight packages of your application code </a:t>
            </a:r>
            <a:r>
              <a:rPr lang="en-US" sz="2200" dirty="0"/>
              <a:t>together with dependencies such as specific versions of programming language runtimes and libraries required to run your software services.</a:t>
            </a:r>
          </a:p>
        </p:txBody>
      </p:sp>
      <p:sp>
        <p:nvSpPr>
          <p:cNvPr id="4" name="Rectangle 3"/>
          <p:cNvSpPr/>
          <p:nvPr/>
        </p:nvSpPr>
        <p:spPr>
          <a:xfrm>
            <a:off x="367144" y="3504383"/>
            <a:ext cx="11156373" cy="2462213"/>
          </a:xfrm>
          <a:prstGeom prst="rect">
            <a:avLst/>
          </a:prstGeom>
        </p:spPr>
        <p:txBody>
          <a:bodyPr wrap="square">
            <a:spAutoFit/>
          </a:bodyPr>
          <a:lstStyle/>
          <a:p>
            <a:r>
              <a:rPr lang="en-US" sz="2200" dirty="0" smtClean="0"/>
              <a:t>Docker says :</a:t>
            </a:r>
          </a:p>
          <a:p>
            <a:endParaRPr lang="en-US" sz="2200" dirty="0" smtClean="0"/>
          </a:p>
          <a:p>
            <a:r>
              <a:rPr lang="en-US" sz="2200" dirty="0" smtClean="0"/>
              <a:t>A </a:t>
            </a:r>
            <a:r>
              <a:rPr lang="en-US" sz="2200" dirty="0"/>
              <a:t>container is a standard unit of software that packages up code and all its dependencies so the application runs quickly and reliably </a:t>
            </a:r>
            <a:r>
              <a:rPr lang="en-US" sz="2200" b="1" i="1" dirty="0">
                <a:solidFill>
                  <a:schemeClr val="accent6">
                    <a:lumMod val="50000"/>
                  </a:schemeClr>
                </a:solidFill>
              </a:rPr>
              <a:t>from one computing environment to another</a:t>
            </a:r>
            <a:r>
              <a:rPr lang="en-US" sz="2200" dirty="0"/>
              <a:t>. A Docker container image is a lightweight, standalone, </a:t>
            </a:r>
            <a:r>
              <a:rPr lang="en-US" sz="2200" b="1" i="1" dirty="0">
                <a:solidFill>
                  <a:schemeClr val="accent6">
                    <a:lumMod val="50000"/>
                  </a:schemeClr>
                </a:solidFill>
              </a:rPr>
              <a:t>executable package of software that includes everything needed to run an application</a:t>
            </a:r>
            <a:r>
              <a:rPr lang="en-US" sz="2200" dirty="0"/>
              <a:t>: code, runtime, system tools, system libraries and settings.</a:t>
            </a:r>
          </a:p>
        </p:txBody>
      </p:sp>
    </p:spTree>
    <p:extLst>
      <p:ext uri="{BB962C8B-B14F-4D97-AF65-F5344CB8AC3E}">
        <p14:creationId xmlns:p14="http://schemas.microsoft.com/office/powerpoint/2010/main" val="5638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 </a:t>
            </a:r>
            <a:r>
              <a:rPr lang="en-US" b="1" dirty="0" smtClean="0">
                <a:solidFill>
                  <a:schemeClr val="accent6">
                    <a:lumMod val="50000"/>
                  </a:schemeClr>
                </a:solidFill>
              </a:rPr>
              <a:t>What is Container ?</a:t>
            </a:r>
            <a:endParaRPr lang="en-US" b="1" dirty="0">
              <a:solidFill>
                <a:schemeClr val="accent6">
                  <a:lumMod val="50000"/>
                </a:schemeClr>
              </a:solidFill>
            </a:endParaRP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3"/>
          <a:stretch>
            <a:fillRect/>
          </a:stretch>
        </p:blipFill>
        <p:spPr>
          <a:xfrm>
            <a:off x="1070264" y="955964"/>
            <a:ext cx="3948544" cy="3511685"/>
          </a:xfrm>
          <a:prstGeom prst="rect">
            <a:avLst/>
          </a:prstGeom>
        </p:spPr>
      </p:pic>
      <p:pic>
        <p:nvPicPr>
          <p:cNvPr id="5" name="Picture 4"/>
          <p:cNvPicPr>
            <a:picLocks noChangeAspect="1"/>
          </p:cNvPicPr>
          <p:nvPr/>
        </p:nvPicPr>
        <p:blipFill>
          <a:blip r:embed="rId4"/>
          <a:stretch>
            <a:fillRect/>
          </a:stretch>
        </p:blipFill>
        <p:spPr>
          <a:xfrm>
            <a:off x="6785265" y="927993"/>
            <a:ext cx="4333008" cy="3468652"/>
          </a:xfrm>
          <a:prstGeom prst="rect">
            <a:avLst/>
          </a:prstGeom>
        </p:spPr>
      </p:pic>
      <p:sp>
        <p:nvSpPr>
          <p:cNvPr id="8" name="Rectangle 7"/>
          <p:cNvSpPr/>
          <p:nvPr/>
        </p:nvSpPr>
        <p:spPr>
          <a:xfrm>
            <a:off x="6522028" y="4470736"/>
            <a:ext cx="5669972" cy="2308324"/>
          </a:xfrm>
          <a:prstGeom prst="rect">
            <a:avLst/>
          </a:prstGeom>
        </p:spPr>
        <p:txBody>
          <a:bodyPr wrap="square">
            <a:spAutoFit/>
          </a:bodyPr>
          <a:lstStyle/>
          <a:p>
            <a:pPr marL="285750" indent="-285750">
              <a:buFont typeface="Arial" panose="020B0604020202020204" pitchFamily="34" charset="0"/>
              <a:buChar char="•"/>
            </a:pPr>
            <a:r>
              <a:rPr lang="en-US" dirty="0"/>
              <a:t>Containers are an abstraction at the app layer that packages code and dependencies together. </a:t>
            </a:r>
            <a:endParaRPr lang="en-US" dirty="0" smtClean="0"/>
          </a:p>
          <a:p>
            <a:pPr marL="285750" indent="-285750">
              <a:buFont typeface="Arial" panose="020B0604020202020204" pitchFamily="34" charset="0"/>
              <a:buChar char="•"/>
            </a:pPr>
            <a:r>
              <a:rPr lang="en-US" dirty="0" smtClean="0"/>
              <a:t>Multiple </a:t>
            </a:r>
            <a:r>
              <a:rPr lang="en-US" dirty="0"/>
              <a:t>containers can run on the same machine and share the OS kernel with other </a:t>
            </a:r>
            <a:r>
              <a:rPr lang="en-US" dirty="0" smtClean="0"/>
              <a:t>containers</a:t>
            </a:r>
          </a:p>
          <a:p>
            <a:pPr marL="285750" indent="-285750">
              <a:buFont typeface="Arial" panose="020B0604020202020204" pitchFamily="34" charset="0"/>
              <a:buChar char="•"/>
            </a:pPr>
            <a:r>
              <a:rPr lang="en-US" dirty="0" smtClean="0"/>
              <a:t>Each containers isolated in their user </a:t>
            </a:r>
            <a:r>
              <a:rPr lang="en-US" dirty="0"/>
              <a:t>space. </a:t>
            </a:r>
            <a:endParaRPr lang="en-US" dirty="0" smtClean="0"/>
          </a:p>
          <a:p>
            <a:pPr marL="285750" indent="-285750">
              <a:buFont typeface="Arial" panose="020B0604020202020204" pitchFamily="34" charset="0"/>
              <a:buChar char="•"/>
            </a:pPr>
            <a:r>
              <a:rPr lang="en-US" dirty="0" smtClean="0"/>
              <a:t>Containers </a:t>
            </a:r>
            <a:r>
              <a:rPr lang="en-US" dirty="0"/>
              <a:t>take up less space than VMs </a:t>
            </a:r>
            <a:endParaRPr lang="en-US" dirty="0" smtClean="0"/>
          </a:p>
          <a:p>
            <a:pPr marL="285750" indent="-285750">
              <a:buFont typeface="Arial" panose="020B0604020202020204" pitchFamily="34" charset="0"/>
              <a:buChar char="•"/>
            </a:pPr>
            <a:r>
              <a:rPr lang="en-US" dirty="0" smtClean="0"/>
              <a:t>Can </a:t>
            </a:r>
            <a:r>
              <a:rPr lang="en-US" dirty="0"/>
              <a:t>handle more applications and require fewer VMs and Operating systems.</a:t>
            </a:r>
          </a:p>
        </p:txBody>
      </p:sp>
      <p:sp>
        <p:nvSpPr>
          <p:cNvPr id="10" name="Rectangle 9"/>
          <p:cNvSpPr/>
          <p:nvPr/>
        </p:nvSpPr>
        <p:spPr>
          <a:xfrm>
            <a:off x="398318" y="4806665"/>
            <a:ext cx="6096000" cy="1754326"/>
          </a:xfrm>
          <a:prstGeom prst="rect">
            <a:avLst/>
          </a:prstGeom>
        </p:spPr>
        <p:txBody>
          <a:bodyPr>
            <a:spAutoFit/>
          </a:bodyPr>
          <a:lstStyle/>
          <a:p>
            <a:pPr marL="285750" indent="-285750">
              <a:buFont typeface="Arial" panose="020B0604020202020204" pitchFamily="34" charset="0"/>
              <a:buChar char="•"/>
            </a:pPr>
            <a:r>
              <a:rPr lang="en-US" dirty="0"/>
              <a:t>Virtual machines (VMs) are an abstraction </a:t>
            </a:r>
            <a:r>
              <a:rPr lang="en-US" dirty="0" smtClean="0"/>
              <a:t>of hardware </a:t>
            </a:r>
          </a:p>
          <a:p>
            <a:pPr marL="285750" indent="-285750">
              <a:buFont typeface="Arial" panose="020B0604020202020204" pitchFamily="34" charset="0"/>
              <a:buChar char="•"/>
            </a:pPr>
            <a:r>
              <a:rPr lang="en-US" dirty="0" smtClean="0"/>
              <a:t>The </a:t>
            </a:r>
            <a:r>
              <a:rPr lang="en-US" dirty="0"/>
              <a:t>hypervisor allows multiple VMs to run on a single machine. </a:t>
            </a:r>
            <a:endParaRPr lang="en-US" dirty="0" smtClean="0"/>
          </a:p>
          <a:p>
            <a:pPr marL="285750" indent="-285750">
              <a:buFont typeface="Arial" panose="020B0604020202020204" pitchFamily="34" charset="0"/>
              <a:buChar char="•"/>
            </a:pPr>
            <a:r>
              <a:rPr lang="en-US" dirty="0" smtClean="0"/>
              <a:t>Each </a:t>
            </a:r>
            <a:r>
              <a:rPr lang="en-US" dirty="0"/>
              <a:t>VM includes a full copy of an operating system, the application, necessary binaries and libraries </a:t>
            </a:r>
            <a:endParaRPr lang="en-US" dirty="0" smtClean="0"/>
          </a:p>
          <a:p>
            <a:pPr marL="285750" indent="-285750">
              <a:buFont typeface="Arial" panose="020B0604020202020204" pitchFamily="34" charset="0"/>
              <a:buChar char="•"/>
            </a:pPr>
            <a:r>
              <a:rPr lang="en-US" dirty="0" smtClean="0"/>
              <a:t>VMs </a:t>
            </a:r>
            <a:r>
              <a:rPr lang="en-US" dirty="0"/>
              <a:t>can also be slow to boot.</a:t>
            </a:r>
          </a:p>
        </p:txBody>
      </p:sp>
    </p:spTree>
    <p:extLst>
      <p:ext uri="{BB962C8B-B14F-4D97-AF65-F5344CB8AC3E}">
        <p14:creationId xmlns:p14="http://schemas.microsoft.com/office/powerpoint/2010/main" val="300283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3" y="1411530"/>
            <a:ext cx="11377695" cy="4126826"/>
          </a:xfrm>
        </p:spPr>
        <p:txBody>
          <a:bodyPr>
            <a:normAutofit/>
          </a:bodyPr>
          <a:lstStyle/>
          <a:p>
            <a:r>
              <a:rPr lang="en-US" sz="2400" dirty="0"/>
              <a:t>Containers are primarily presented as the next-generation </a:t>
            </a:r>
            <a:r>
              <a:rPr lang="en-US" sz="2400" dirty="0">
                <a:solidFill>
                  <a:srgbClr val="FF0000"/>
                </a:solidFill>
              </a:rPr>
              <a:t>application delivery platform</a:t>
            </a:r>
            <a:r>
              <a:rPr lang="en-US" sz="2400" dirty="0"/>
              <a:t>. </a:t>
            </a:r>
            <a:endParaRPr lang="en-US" sz="2400" dirty="0" smtClean="0"/>
          </a:p>
          <a:p>
            <a:r>
              <a:rPr lang="en-US" sz="2400" dirty="0" smtClean="0"/>
              <a:t>Containers </a:t>
            </a:r>
            <a:r>
              <a:rPr lang="en-US" sz="2400" dirty="0"/>
              <a:t>are bringing </a:t>
            </a:r>
            <a:r>
              <a:rPr lang="en-US" sz="2400" dirty="0" smtClean="0"/>
              <a:t>mechanism </a:t>
            </a:r>
            <a:r>
              <a:rPr lang="en-US" sz="2400" dirty="0"/>
              <a:t>for efficiently virtualizing the OS for the sole purpose of running applications on a </a:t>
            </a:r>
            <a:r>
              <a:rPr lang="en-US" sz="2400" dirty="0">
                <a:solidFill>
                  <a:srgbClr val="FF0000"/>
                </a:solidFill>
              </a:rPr>
              <a:t>single kernel host</a:t>
            </a:r>
            <a:r>
              <a:rPr lang="en-US" sz="2400" dirty="0" smtClean="0"/>
              <a:t>.</a:t>
            </a:r>
          </a:p>
          <a:p>
            <a:r>
              <a:rPr lang="en-US" sz="2400" dirty="0"/>
              <a:t> Containerization creates abstraction at an OS level that allows individual, modular and distinct functionality of the app to </a:t>
            </a:r>
            <a:r>
              <a:rPr lang="en-US" sz="2400" dirty="0">
                <a:solidFill>
                  <a:srgbClr val="FF0000"/>
                </a:solidFill>
              </a:rPr>
              <a:t>run independently</a:t>
            </a:r>
            <a:r>
              <a:rPr lang="en-US" sz="2400" dirty="0"/>
              <a:t>. </a:t>
            </a:r>
            <a:endParaRPr lang="en-US" sz="2400" dirty="0" smtClean="0"/>
          </a:p>
        </p:txBody>
      </p:sp>
      <p:sp>
        <p:nvSpPr>
          <p:cNvPr id="4" name="Subtitle 2"/>
          <p:cNvSpPr txBox="1">
            <a:spLocks/>
          </p:cNvSpPr>
          <p:nvPr/>
        </p:nvSpPr>
        <p:spPr>
          <a:xfrm>
            <a:off x="259773" y="0"/>
            <a:ext cx="11932227" cy="883227"/>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smtClean="0">
                <a:solidFill>
                  <a:schemeClr val="accent6">
                    <a:lumMod val="50000"/>
                  </a:schemeClr>
                </a:solidFill>
              </a:rPr>
              <a:t>Containers</a:t>
            </a:r>
            <a:endParaRPr lang="en-US" sz="4400" b="1" dirty="0">
              <a:solidFill>
                <a:schemeClr val="accent6">
                  <a:lumMod val="50000"/>
                </a:schemeClr>
              </a:solidFill>
            </a:endParaRPr>
          </a:p>
        </p:txBody>
      </p:sp>
      <p:sp>
        <p:nvSpPr>
          <p:cNvPr id="5" name="Rectangle 4"/>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43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880" y="1349183"/>
            <a:ext cx="11671442" cy="5118725"/>
          </a:xfrm>
        </p:spPr>
        <p:txBody>
          <a:bodyPr>
            <a:normAutofit/>
          </a:bodyPr>
          <a:lstStyle/>
          <a:p>
            <a:pPr marL="0" indent="0">
              <a:buNone/>
            </a:pPr>
            <a:r>
              <a:rPr lang="en-US" sz="2200" dirty="0">
                <a:solidFill>
                  <a:srgbClr val="33444C"/>
                </a:solidFill>
              </a:rPr>
              <a:t>Containerization is increasingly popular because containers are:</a:t>
            </a:r>
          </a:p>
          <a:p>
            <a:pPr lvl="1"/>
            <a:r>
              <a:rPr lang="en-US" sz="2200" dirty="0">
                <a:solidFill>
                  <a:srgbClr val="33444C"/>
                </a:solidFill>
              </a:rPr>
              <a:t>Flexible: Even the most complex applications can be containerized.</a:t>
            </a:r>
          </a:p>
          <a:p>
            <a:pPr lvl="1"/>
            <a:r>
              <a:rPr lang="en-US" sz="2200" dirty="0">
                <a:solidFill>
                  <a:srgbClr val="33444C"/>
                </a:solidFill>
              </a:rPr>
              <a:t>Lightweight: Containers leverage and share the host kernel.</a:t>
            </a:r>
          </a:p>
          <a:p>
            <a:pPr lvl="1"/>
            <a:r>
              <a:rPr lang="en-US" sz="2200" dirty="0">
                <a:solidFill>
                  <a:srgbClr val="33444C"/>
                </a:solidFill>
              </a:rPr>
              <a:t>Interchangeable: You can deploy updates and upgrades on-the-fly.</a:t>
            </a:r>
          </a:p>
          <a:p>
            <a:pPr lvl="1"/>
            <a:r>
              <a:rPr lang="en-US" sz="2200" dirty="0">
                <a:solidFill>
                  <a:srgbClr val="33444C"/>
                </a:solidFill>
              </a:rPr>
              <a:t>Portable: You can build locally, deploy to the cloud, and run anywhere.</a:t>
            </a:r>
          </a:p>
          <a:p>
            <a:pPr lvl="1"/>
            <a:r>
              <a:rPr lang="en-US" sz="2200" dirty="0">
                <a:solidFill>
                  <a:srgbClr val="33444C"/>
                </a:solidFill>
              </a:rPr>
              <a:t>Scalable: You can increase and automatically distribute container replicas.</a:t>
            </a:r>
          </a:p>
          <a:p>
            <a:pPr lvl="1"/>
            <a:r>
              <a:rPr lang="en-US" sz="2200" dirty="0">
                <a:solidFill>
                  <a:srgbClr val="33444C"/>
                </a:solidFill>
              </a:rPr>
              <a:t>Stackable: You can stack services vertically and on-the-fly.</a:t>
            </a:r>
          </a:p>
          <a:p>
            <a:endParaRPr lang="en-US" sz="2200" dirty="0" smtClean="0"/>
          </a:p>
        </p:txBody>
      </p:sp>
      <p:sp>
        <p:nvSpPr>
          <p:cNvPr id="5" name="Rectangle 4"/>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Subtitle 2"/>
          <p:cNvSpPr txBox="1">
            <a:spLocks/>
          </p:cNvSpPr>
          <p:nvPr/>
        </p:nvSpPr>
        <p:spPr>
          <a:xfrm>
            <a:off x="259773" y="0"/>
            <a:ext cx="11932227" cy="883227"/>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smtClean="0">
                <a:solidFill>
                  <a:schemeClr val="accent6">
                    <a:lumMod val="50000"/>
                  </a:schemeClr>
                </a:solidFill>
              </a:rPr>
              <a:t>Containers</a:t>
            </a:r>
            <a:endParaRPr lang="en-US" sz="4400" b="1" dirty="0">
              <a:solidFill>
                <a:schemeClr val="accent6">
                  <a:lumMod val="50000"/>
                </a:schemeClr>
              </a:solidFill>
            </a:endParaRPr>
          </a:p>
        </p:txBody>
      </p:sp>
    </p:spTree>
    <p:extLst>
      <p:ext uri="{BB962C8B-B14F-4D97-AF65-F5344CB8AC3E}">
        <p14:creationId xmlns:p14="http://schemas.microsoft.com/office/powerpoint/2010/main" val="97216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0"/>
            <a:ext cx="11929353" cy="888322"/>
          </a:xfrm>
          <a:solidFill>
            <a:schemeClr val="accent1">
              <a:lumMod val="20000"/>
              <a:lumOff val="80000"/>
            </a:schemeClr>
          </a:solidFill>
        </p:spPr>
        <p:txBody>
          <a:bodyPr/>
          <a:lstStyle/>
          <a:p>
            <a:r>
              <a:rPr lang="en-US" b="1" dirty="0">
                <a:solidFill>
                  <a:schemeClr val="accent6">
                    <a:lumMod val="50000"/>
                  </a:schemeClr>
                </a:solidFill>
              </a:rPr>
              <a:t>AWS Elastic Container Services ( Amazon ECS)</a:t>
            </a:r>
          </a:p>
        </p:txBody>
      </p:sp>
      <p:sp>
        <p:nvSpPr>
          <p:cNvPr id="49" name="Rectangle 4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596630" y="1082960"/>
            <a:ext cx="10901464" cy="1200329"/>
          </a:xfrm>
          <a:prstGeom prst="rect">
            <a:avLst/>
          </a:prstGeom>
        </p:spPr>
        <p:txBody>
          <a:bodyPr wrap="square">
            <a:spAutoFit/>
          </a:bodyPr>
          <a:lstStyle/>
          <a:p>
            <a:r>
              <a:rPr lang="en-US" dirty="0"/>
              <a:t>Amazon ECS is a fully managed container orchestration service that helps you easily deploy, manage, and scale containerized applications. </a:t>
            </a:r>
          </a:p>
          <a:p>
            <a:r>
              <a:rPr lang="en-US" dirty="0"/>
              <a:t>It deeply integrates with the rest of the AWS platform to provide a secure and easy-to-use solution for running container workloads in the cloud and now on your infrastructure with Amazon ECS Anywhere.</a:t>
            </a:r>
          </a:p>
        </p:txBody>
      </p:sp>
      <p:pic>
        <p:nvPicPr>
          <p:cNvPr id="7" name="Picture 6"/>
          <p:cNvPicPr>
            <a:picLocks noChangeAspect="1"/>
          </p:cNvPicPr>
          <p:nvPr/>
        </p:nvPicPr>
        <p:blipFill>
          <a:blip r:embed="rId3"/>
          <a:stretch>
            <a:fillRect/>
          </a:stretch>
        </p:blipFill>
        <p:spPr>
          <a:xfrm>
            <a:off x="1803953" y="2650631"/>
            <a:ext cx="8037404" cy="3728148"/>
          </a:xfrm>
          <a:prstGeom prst="rect">
            <a:avLst/>
          </a:prstGeom>
        </p:spPr>
      </p:pic>
    </p:spTree>
    <p:extLst>
      <p:ext uri="{BB962C8B-B14F-4D97-AF65-F5344CB8AC3E}">
        <p14:creationId xmlns:p14="http://schemas.microsoft.com/office/powerpoint/2010/main" val="373838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336" y="1345914"/>
            <a:ext cx="11309590" cy="5208997"/>
          </a:xfrm>
        </p:spPr>
        <p:txBody>
          <a:bodyPr>
            <a:normAutofit/>
          </a:bodyPr>
          <a:lstStyle/>
          <a:p>
            <a:r>
              <a:rPr lang="en-US" sz="2200" dirty="0"/>
              <a:t>Kubernetes is </a:t>
            </a:r>
            <a:r>
              <a:rPr lang="en-US" sz="2200" dirty="0" smtClean="0"/>
              <a:t>a </a:t>
            </a:r>
            <a:r>
              <a:rPr lang="en-US" sz="2200" dirty="0"/>
              <a:t>cluster and container management tool, open-sourced by Google in 2014. </a:t>
            </a:r>
            <a:endParaRPr lang="en-US" sz="2200" dirty="0" smtClean="0"/>
          </a:p>
          <a:p>
            <a:r>
              <a:rPr lang="en-US" sz="2200" dirty="0" smtClean="0"/>
              <a:t>It </a:t>
            </a:r>
            <a:r>
              <a:rPr lang="en-US" sz="2200" dirty="0"/>
              <a:t>provides a “platform for automating deployment, scaling, and operations of application containers across clusters of </a:t>
            </a:r>
            <a:r>
              <a:rPr lang="en-US" sz="2200" dirty="0" smtClean="0"/>
              <a:t>hosts” , this </a:t>
            </a:r>
            <a:r>
              <a:rPr lang="en-US" sz="2200" dirty="0"/>
              <a:t>lowers the cost of cloud computing expenses and simplifies operations and architecture.</a:t>
            </a:r>
          </a:p>
        </p:txBody>
      </p:sp>
      <p:sp>
        <p:nvSpPr>
          <p:cNvPr id="4" name="Subtitle 2"/>
          <p:cNvSpPr txBox="1">
            <a:spLocks/>
          </p:cNvSpPr>
          <p:nvPr/>
        </p:nvSpPr>
        <p:spPr>
          <a:xfrm>
            <a:off x="280555" y="0"/>
            <a:ext cx="11911445" cy="983854"/>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accent6">
                    <a:lumMod val="50000"/>
                  </a:schemeClr>
                </a:solidFill>
              </a:rPr>
              <a:t>Kubernetes</a:t>
            </a:r>
          </a:p>
        </p:txBody>
      </p:sp>
      <p:sp>
        <p:nvSpPr>
          <p:cNvPr id="7" name="Rectangle 6"/>
          <p:cNvSpPr/>
          <p:nvPr/>
        </p:nvSpPr>
        <p:spPr>
          <a:xfrm>
            <a:off x="3965163" y="3062796"/>
            <a:ext cx="5989328" cy="2800767"/>
          </a:xfrm>
          <a:prstGeom prst="rect">
            <a:avLst/>
          </a:prstGeom>
        </p:spPr>
        <p:txBody>
          <a:bodyPr wrap="square">
            <a:spAutoFit/>
          </a:bodyPr>
          <a:lstStyle/>
          <a:p>
            <a:r>
              <a:rPr lang="en-US" sz="2200" dirty="0"/>
              <a:t>Kubernetes provides you with:</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Service discovery and load balancing</a:t>
            </a:r>
          </a:p>
          <a:p>
            <a:pPr marL="285750" indent="-285750">
              <a:buFont typeface="Arial" panose="020B0604020202020204" pitchFamily="34" charset="0"/>
              <a:buChar char="•"/>
            </a:pPr>
            <a:r>
              <a:rPr lang="en-US" sz="2200" dirty="0" smtClean="0"/>
              <a:t>Storage </a:t>
            </a:r>
            <a:r>
              <a:rPr lang="en-US" sz="2200" dirty="0"/>
              <a:t>orchestration</a:t>
            </a:r>
          </a:p>
          <a:p>
            <a:pPr marL="285750" indent="-285750">
              <a:buFont typeface="Arial" panose="020B0604020202020204" pitchFamily="34" charset="0"/>
              <a:buChar char="•"/>
            </a:pPr>
            <a:r>
              <a:rPr lang="en-US" sz="2200" dirty="0" smtClean="0"/>
              <a:t>Automated </a:t>
            </a:r>
            <a:r>
              <a:rPr lang="en-US" sz="2200" dirty="0"/>
              <a:t>rollouts and rollbacks</a:t>
            </a:r>
          </a:p>
          <a:p>
            <a:pPr marL="285750" indent="-285750">
              <a:buFont typeface="Arial" panose="020B0604020202020204" pitchFamily="34" charset="0"/>
              <a:buChar char="•"/>
            </a:pPr>
            <a:r>
              <a:rPr lang="en-US" sz="2200" dirty="0" smtClean="0"/>
              <a:t>Automatic </a:t>
            </a:r>
            <a:r>
              <a:rPr lang="en-US" sz="2200" dirty="0"/>
              <a:t>bin packing</a:t>
            </a:r>
          </a:p>
          <a:p>
            <a:pPr marL="285750" indent="-285750">
              <a:buFont typeface="Arial" panose="020B0604020202020204" pitchFamily="34" charset="0"/>
              <a:buChar char="•"/>
            </a:pPr>
            <a:r>
              <a:rPr lang="en-US" sz="2200" dirty="0" smtClean="0"/>
              <a:t>Self-healing</a:t>
            </a:r>
            <a:endParaRPr lang="en-US" sz="2200" dirty="0"/>
          </a:p>
          <a:p>
            <a:pPr marL="285750" indent="-285750">
              <a:buFont typeface="Arial" panose="020B0604020202020204" pitchFamily="34" charset="0"/>
              <a:buChar char="•"/>
            </a:pPr>
            <a:r>
              <a:rPr lang="en-US" sz="2200" dirty="0" smtClean="0"/>
              <a:t>Configuration management</a:t>
            </a:r>
            <a:endParaRPr lang="en-US" sz="2200" dirty="0"/>
          </a:p>
        </p:txBody>
      </p:sp>
      <p:pic>
        <p:nvPicPr>
          <p:cNvPr id="8" name="Picture 7"/>
          <p:cNvPicPr>
            <a:picLocks noChangeAspect="1"/>
          </p:cNvPicPr>
          <p:nvPr/>
        </p:nvPicPr>
        <p:blipFill>
          <a:blip r:embed="rId3"/>
          <a:stretch>
            <a:fillRect/>
          </a:stretch>
        </p:blipFill>
        <p:spPr>
          <a:xfrm>
            <a:off x="190306" y="3470501"/>
            <a:ext cx="2303512" cy="1923115"/>
          </a:xfrm>
          <a:prstGeom prst="rect">
            <a:avLst/>
          </a:prstGeom>
        </p:spPr>
      </p:pic>
      <p:sp>
        <p:nvSpPr>
          <p:cNvPr id="6" name="Rectangle 5"/>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936011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63428" y="3712977"/>
            <a:ext cx="4899546" cy="3145023"/>
          </a:xfrm>
          <a:prstGeom prst="rect">
            <a:avLst/>
          </a:prstGeom>
        </p:spPr>
      </p:pic>
      <p:sp>
        <p:nvSpPr>
          <p:cNvPr id="3" name="Content Placeholder 2"/>
          <p:cNvSpPr>
            <a:spLocks noGrp="1"/>
          </p:cNvSpPr>
          <p:nvPr>
            <p:ph idx="1"/>
          </p:nvPr>
        </p:nvSpPr>
        <p:spPr>
          <a:xfrm>
            <a:off x="287326" y="981199"/>
            <a:ext cx="11609797" cy="2771087"/>
          </a:xfrm>
        </p:spPr>
        <p:txBody>
          <a:bodyPr>
            <a:normAutofit fontScale="92500" lnSpcReduction="10000"/>
          </a:bodyPr>
          <a:lstStyle/>
          <a:p>
            <a:r>
              <a:rPr lang="en-US" sz="2200" dirty="0" smtClean="0"/>
              <a:t>The </a:t>
            </a:r>
            <a:r>
              <a:rPr lang="en-US" sz="2200" dirty="0"/>
              <a:t>cluster’s </a:t>
            </a:r>
            <a:r>
              <a:rPr lang="en-US" sz="2200" dirty="0" smtClean="0"/>
              <a:t>main function </a:t>
            </a:r>
            <a:r>
              <a:rPr lang="en-US" sz="2200" dirty="0"/>
              <a:t>is called the </a:t>
            </a:r>
            <a:r>
              <a:rPr lang="en-US" sz="2200" b="1" dirty="0"/>
              <a:t>control plane</a:t>
            </a:r>
            <a:r>
              <a:rPr lang="en-US" sz="2200" dirty="0"/>
              <a:t>, and it runs all the tasks required  </a:t>
            </a:r>
            <a:r>
              <a:rPr lang="en-US" sz="2200" dirty="0" smtClean="0"/>
              <a:t>for </a:t>
            </a:r>
            <a:r>
              <a:rPr lang="en-US" sz="2200" dirty="0"/>
              <a:t>Kubernetes to do its job: scheduling containers, managing Services, serving API </a:t>
            </a:r>
            <a:r>
              <a:rPr lang="en-US" sz="2200" dirty="0" smtClean="0"/>
              <a:t>requests</a:t>
            </a:r>
            <a:endParaRPr lang="en-US" sz="2200" dirty="0"/>
          </a:p>
          <a:p>
            <a:r>
              <a:rPr lang="en-US" sz="2200" dirty="0" smtClean="0"/>
              <a:t>Master Node/Control Plane:</a:t>
            </a:r>
            <a:endParaRPr lang="en-US" sz="2200" dirty="0"/>
          </a:p>
          <a:p>
            <a:r>
              <a:rPr lang="en-US" sz="2200" dirty="0"/>
              <a:t>Node </a:t>
            </a:r>
            <a:r>
              <a:rPr lang="en-US" sz="2200" dirty="0" smtClean="0"/>
              <a:t>controller is </a:t>
            </a:r>
            <a:r>
              <a:rPr lang="en-US" sz="2200" dirty="0"/>
              <a:t>responsible for initializing a node by obtaining information about the nodes running in the cluster from the cloud provider.</a:t>
            </a:r>
          </a:p>
          <a:p>
            <a:r>
              <a:rPr lang="en-US" sz="2200" dirty="0"/>
              <a:t>Route </a:t>
            </a:r>
            <a:r>
              <a:rPr lang="en-US" sz="2200" dirty="0" smtClean="0"/>
              <a:t>controller is </a:t>
            </a:r>
            <a:r>
              <a:rPr lang="en-US" sz="2200" dirty="0"/>
              <a:t>responsible for configuring routes in the cloud appropriately so that containers on different nodes in the Kubernetes cluster can communicate with each other. </a:t>
            </a:r>
          </a:p>
          <a:p>
            <a:r>
              <a:rPr lang="en-US" sz="2200" dirty="0"/>
              <a:t>Service </a:t>
            </a:r>
            <a:r>
              <a:rPr lang="en-US" sz="2200" dirty="0" smtClean="0"/>
              <a:t>controller is </a:t>
            </a:r>
            <a:r>
              <a:rPr lang="en-US" sz="2200" dirty="0"/>
              <a:t>responsible for listening to service create, update, and delete events.</a:t>
            </a:r>
          </a:p>
          <a:p>
            <a:endParaRPr lang="en-US" dirty="0"/>
          </a:p>
        </p:txBody>
      </p:sp>
      <p:sp>
        <p:nvSpPr>
          <p:cNvPr id="6" name="Rectangle 5"/>
          <p:cNvSpPr/>
          <p:nvPr/>
        </p:nvSpPr>
        <p:spPr>
          <a:xfrm>
            <a:off x="1195662" y="3655230"/>
            <a:ext cx="2363056" cy="14382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27546" y="3551321"/>
            <a:ext cx="1662156" cy="369332"/>
          </a:xfrm>
          <a:prstGeom prst="rect">
            <a:avLst/>
          </a:prstGeom>
          <a:noFill/>
        </p:spPr>
        <p:txBody>
          <a:bodyPr wrap="square" rtlCol="0">
            <a:spAutoFit/>
          </a:bodyPr>
          <a:lstStyle/>
          <a:p>
            <a:r>
              <a:rPr lang="en-US" dirty="0" smtClean="0">
                <a:solidFill>
                  <a:srgbClr val="FF0000"/>
                </a:solidFill>
              </a:rPr>
              <a:t>Control Plane</a:t>
            </a:r>
            <a:endParaRPr lang="en-US" dirty="0">
              <a:solidFill>
                <a:srgbClr val="FF0000"/>
              </a:solidFill>
            </a:endParaRPr>
          </a:p>
        </p:txBody>
      </p:sp>
      <p:sp>
        <p:nvSpPr>
          <p:cNvPr id="10" name="Rectangle 9"/>
          <p:cNvSpPr/>
          <p:nvPr/>
        </p:nvSpPr>
        <p:spPr>
          <a:xfrm>
            <a:off x="5694219" y="3910882"/>
            <a:ext cx="6183058" cy="2554545"/>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b="1" dirty="0" err="1"/>
              <a:t>kubelet</a:t>
            </a:r>
            <a:r>
              <a:rPr lang="en-US" sz="2000" dirty="0"/>
              <a:t> is the primary “node agent” that runs on each node</a:t>
            </a:r>
            <a:r>
              <a:rPr lang="en-US" sz="2000" dirty="0" smtClean="0"/>
              <a:t>.</a:t>
            </a:r>
          </a:p>
          <a:p>
            <a:pPr marL="285750" indent="-285750">
              <a:buFont typeface="Arial" panose="020B0604020202020204" pitchFamily="34" charset="0"/>
              <a:buChar char="•"/>
            </a:pPr>
            <a:r>
              <a:rPr lang="en-US" sz="2000" dirty="0"/>
              <a:t>A </a:t>
            </a:r>
            <a:r>
              <a:rPr lang="en-US" sz="2000" b="1" dirty="0"/>
              <a:t>Kubernetes Node</a:t>
            </a:r>
            <a:r>
              <a:rPr lang="en-US" sz="2000" dirty="0"/>
              <a:t> is a logical collection of IT resources that supports one or more containers.</a:t>
            </a:r>
            <a:r>
              <a:rPr lang="en-US" sz="2000" b="1" dirty="0"/>
              <a:t> </a:t>
            </a:r>
            <a:endParaRPr lang="en-US" sz="2000" b="1" dirty="0" smtClean="0"/>
          </a:p>
          <a:p>
            <a:pPr marL="285750" indent="-285750">
              <a:buFont typeface="Arial" panose="020B0604020202020204" pitchFamily="34" charset="0"/>
              <a:buChar char="•"/>
            </a:pPr>
            <a:r>
              <a:rPr lang="en-US" sz="2000" dirty="0" smtClean="0"/>
              <a:t>Nodes</a:t>
            </a:r>
            <a:r>
              <a:rPr lang="en-US" sz="2000" dirty="0"/>
              <a:t> contain the necessary services to run</a:t>
            </a:r>
            <a:r>
              <a:rPr lang="en-US" sz="2000" b="1" dirty="0"/>
              <a:t> Pods </a:t>
            </a:r>
            <a:r>
              <a:rPr lang="en-US" sz="2000" dirty="0"/>
              <a:t>(which </a:t>
            </a:r>
            <a:r>
              <a:rPr lang="en-US" sz="2000" dirty="0" smtClean="0"/>
              <a:t>are Kubernetes's</a:t>
            </a:r>
            <a:r>
              <a:rPr lang="en-US" sz="2000" dirty="0"/>
              <a:t> units of containers), communicate with master components, configure networking and run assigned workloads</a:t>
            </a:r>
          </a:p>
        </p:txBody>
      </p:sp>
      <p:sp>
        <p:nvSpPr>
          <p:cNvPr id="8" name="Rectangle 7"/>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Subtitle 2"/>
          <p:cNvSpPr txBox="1">
            <a:spLocks/>
          </p:cNvSpPr>
          <p:nvPr/>
        </p:nvSpPr>
        <p:spPr>
          <a:xfrm>
            <a:off x="280555" y="0"/>
            <a:ext cx="11911445" cy="983854"/>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accent6">
                    <a:lumMod val="50000"/>
                  </a:schemeClr>
                </a:solidFill>
              </a:rPr>
              <a:t>Kubernetes</a:t>
            </a:r>
          </a:p>
        </p:txBody>
      </p:sp>
    </p:spTree>
    <p:extLst>
      <p:ext uri="{BB962C8B-B14F-4D97-AF65-F5344CB8AC3E}">
        <p14:creationId xmlns:p14="http://schemas.microsoft.com/office/powerpoint/2010/main" val="12698514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7408</TotalTime>
  <Words>2067</Words>
  <Application>Microsoft Office PowerPoint</Application>
  <PresentationFormat>Widescreen</PresentationFormat>
  <Paragraphs>163</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Amazon Ember Light</vt:lpstr>
      <vt:lpstr>Arial</vt:lpstr>
      <vt:lpstr>Calibri</vt:lpstr>
      <vt:lpstr>Calibri Light</vt:lpstr>
      <vt:lpstr>Office Theme</vt:lpstr>
      <vt:lpstr>PowerPoint Presentation</vt:lpstr>
      <vt:lpstr>AWS Compute Services</vt:lpstr>
      <vt:lpstr> What is Container ?</vt:lpstr>
      <vt:lpstr> What is Container ?</vt:lpstr>
      <vt:lpstr>PowerPoint Presentation</vt:lpstr>
      <vt:lpstr>PowerPoint Presentation</vt:lpstr>
      <vt:lpstr>AWS Elastic Container Services ( Amazon ECS)</vt:lpstr>
      <vt:lpstr>PowerPoint Presentation</vt:lpstr>
      <vt:lpstr>PowerPoint Presentation</vt:lpstr>
      <vt:lpstr>PowerPoint Presentation</vt:lpstr>
      <vt:lpstr>AWS Elastic Kubernets Services ( Amazon ECS)</vt:lpstr>
      <vt:lpstr> What is Serverless means in Cloud ?</vt:lpstr>
      <vt:lpstr>AWS Lambda</vt:lpstr>
      <vt:lpstr>AWS Lambda use cases : File Processing</vt:lpstr>
      <vt:lpstr>AWS Lambda use cases : Streaming Processing</vt:lpstr>
      <vt:lpstr>AWS Lambda use cases: Web application </vt:lpstr>
      <vt:lpstr>AWS Fargate</vt:lpstr>
      <vt:lpstr>AWS Fargate</vt:lpstr>
      <vt:lpstr>AWS Fargate Use Cases</vt:lpstr>
      <vt:lpstr>AWS Elastic Beanstalk</vt:lpstr>
      <vt:lpstr>AWS Elastic Beanstalk</vt:lpstr>
      <vt:lpstr>AWS Elastic Beanstalk</vt:lpstr>
      <vt:lpstr>Questions ?</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Calisir, Engin</cp:lastModifiedBy>
  <cp:revision>117</cp:revision>
  <dcterms:created xsi:type="dcterms:W3CDTF">2019-07-17T20:25:22Z</dcterms:created>
  <dcterms:modified xsi:type="dcterms:W3CDTF">2022-07-29T17:46:51Z</dcterms:modified>
</cp:coreProperties>
</file>