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75" r:id="rId2"/>
    <p:sldId id="277" r:id="rId3"/>
    <p:sldId id="278" r:id="rId4"/>
    <p:sldId id="279" r:id="rId5"/>
    <p:sldId id="280" r:id="rId6"/>
    <p:sldId id="307" r:id="rId7"/>
    <p:sldId id="308" r:id="rId8"/>
    <p:sldId id="281" r:id="rId9"/>
    <p:sldId id="282" r:id="rId10"/>
    <p:sldId id="283" r:id="rId11"/>
    <p:sldId id="286" r:id="rId12"/>
    <p:sldId id="293" r:id="rId13"/>
    <p:sldId id="306" r:id="rId14"/>
    <p:sldId id="284" r:id="rId15"/>
    <p:sldId id="287" r:id="rId16"/>
    <p:sldId id="290" r:id="rId17"/>
    <p:sldId id="296" r:id="rId18"/>
    <p:sldId id="291" r:id="rId19"/>
    <p:sldId id="292" r:id="rId20"/>
    <p:sldId id="295" r:id="rId21"/>
    <p:sldId id="289" r:id="rId22"/>
    <p:sldId id="294" r:id="rId23"/>
    <p:sldId id="305" r:id="rId24"/>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B4291B-CB62-4B00-B3A3-DBBE4FE89B06}" v="4" dt="2024-07-17T23:29:07.0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119" autoAdjust="0"/>
    <p:restoredTop sz="64721" autoAdjust="0"/>
  </p:normalViewPr>
  <p:slideViewPr>
    <p:cSldViewPr snapToGrid="0">
      <p:cViewPr varScale="1">
        <p:scale>
          <a:sx n="38" d="100"/>
          <a:sy n="38" d="100"/>
        </p:scale>
        <p:origin x="1412"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Kotian" userId="1f636058-1175-430a-b445-1f76b154ab73" providerId="ADAL" clId="{AEB4291B-CB62-4B00-B3A3-DBBE4FE89B06}"/>
    <pc:docChg chg="modSld modNotesMaster modHandout">
      <pc:chgData name="Rahul Kotian" userId="1f636058-1175-430a-b445-1f76b154ab73" providerId="ADAL" clId="{AEB4291B-CB62-4B00-B3A3-DBBE4FE89B06}" dt="2024-07-17T23:29:07.015" v="3"/>
      <pc:docMkLst>
        <pc:docMk/>
      </pc:docMkLst>
      <pc:sldChg chg="modNotes">
        <pc:chgData name="Rahul Kotian" userId="1f636058-1175-430a-b445-1f76b154ab73" providerId="ADAL" clId="{AEB4291B-CB62-4B00-B3A3-DBBE4FE89B06}" dt="2024-07-17T23:29:07.015" v="3"/>
        <pc:sldMkLst>
          <pc:docMk/>
          <pc:sldMk cId="3479051834" sldId="277"/>
        </pc:sldMkLst>
      </pc:sldChg>
      <pc:sldChg chg="modNotes">
        <pc:chgData name="Rahul Kotian" userId="1f636058-1175-430a-b445-1f76b154ab73" providerId="ADAL" clId="{AEB4291B-CB62-4B00-B3A3-DBBE4FE89B06}" dt="2024-07-17T23:29:07.015" v="3"/>
        <pc:sldMkLst>
          <pc:docMk/>
          <pc:sldMk cId="3911218329" sldId="278"/>
        </pc:sldMkLst>
      </pc:sldChg>
      <pc:sldChg chg="modNotes">
        <pc:chgData name="Rahul Kotian" userId="1f636058-1175-430a-b445-1f76b154ab73" providerId="ADAL" clId="{AEB4291B-CB62-4B00-B3A3-DBBE4FE89B06}" dt="2024-07-17T23:29:07.015" v="3"/>
        <pc:sldMkLst>
          <pc:docMk/>
          <pc:sldMk cId="439264759" sldId="279"/>
        </pc:sldMkLst>
      </pc:sldChg>
      <pc:sldChg chg="modNotes">
        <pc:chgData name="Rahul Kotian" userId="1f636058-1175-430a-b445-1f76b154ab73" providerId="ADAL" clId="{AEB4291B-CB62-4B00-B3A3-DBBE4FE89B06}" dt="2024-07-17T23:29:07.015" v="3"/>
        <pc:sldMkLst>
          <pc:docMk/>
          <pc:sldMk cId="55314701" sldId="280"/>
        </pc:sldMkLst>
      </pc:sldChg>
      <pc:sldChg chg="modNotes">
        <pc:chgData name="Rahul Kotian" userId="1f636058-1175-430a-b445-1f76b154ab73" providerId="ADAL" clId="{AEB4291B-CB62-4B00-B3A3-DBBE4FE89B06}" dt="2024-07-17T23:29:07.015" v="3"/>
        <pc:sldMkLst>
          <pc:docMk/>
          <pc:sldMk cId="1422800145" sldId="281"/>
        </pc:sldMkLst>
      </pc:sldChg>
      <pc:sldChg chg="modNotes">
        <pc:chgData name="Rahul Kotian" userId="1f636058-1175-430a-b445-1f76b154ab73" providerId="ADAL" clId="{AEB4291B-CB62-4B00-B3A3-DBBE4FE89B06}" dt="2024-07-17T23:29:07.015" v="3"/>
        <pc:sldMkLst>
          <pc:docMk/>
          <pc:sldMk cId="84352531" sldId="282"/>
        </pc:sldMkLst>
      </pc:sldChg>
      <pc:sldChg chg="modNotes">
        <pc:chgData name="Rahul Kotian" userId="1f636058-1175-430a-b445-1f76b154ab73" providerId="ADAL" clId="{AEB4291B-CB62-4B00-B3A3-DBBE4FE89B06}" dt="2024-07-17T23:29:07.015" v="3"/>
        <pc:sldMkLst>
          <pc:docMk/>
          <pc:sldMk cId="628622118" sldId="283"/>
        </pc:sldMkLst>
      </pc:sldChg>
      <pc:sldChg chg="modNotes">
        <pc:chgData name="Rahul Kotian" userId="1f636058-1175-430a-b445-1f76b154ab73" providerId="ADAL" clId="{AEB4291B-CB62-4B00-B3A3-DBBE4FE89B06}" dt="2024-07-17T23:29:07.015" v="3"/>
        <pc:sldMkLst>
          <pc:docMk/>
          <pc:sldMk cId="242415458" sldId="284"/>
        </pc:sldMkLst>
      </pc:sldChg>
      <pc:sldChg chg="modNotes">
        <pc:chgData name="Rahul Kotian" userId="1f636058-1175-430a-b445-1f76b154ab73" providerId="ADAL" clId="{AEB4291B-CB62-4B00-B3A3-DBBE4FE89B06}" dt="2024-07-17T23:29:07.015" v="3"/>
        <pc:sldMkLst>
          <pc:docMk/>
          <pc:sldMk cId="3377263568" sldId="286"/>
        </pc:sldMkLst>
      </pc:sldChg>
      <pc:sldChg chg="modNotes">
        <pc:chgData name="Rahul Kotian" userId="1f636058-1175-430a-b445-1f76b154ab73" providerId="ADAL" clId="{AEB4291B-CB62-4B00-B3A3-DBBE4FE89B06}" dt="2024-07-17T23:29:07.015" v="3"/>
        <pc:sldMkLst>
          <pc:docMk/>
          <pc:sldMk cId="3664401521" sldId="287"/>
        </pc:sldMkLst>
      </pc:sldChg>
      <pc:sldChg chg="modNotes">
        <pc:chgData name="Rahul Kotian" userId="1f636058-1175-430a-b445-1f76b154ab73" providerId="ADAL" clId="{AEB4291B-CB62-4B00-B3A3-DBBE4FE89B06}" dt="2024-07-17T23:29:07.015" v="3"/>
        <pc:sldMkLst>
          <pc:docMk/>
          <pc:sldMk cId="3208368520" sldId="289"/>
        </pc:sldMkLst>
      </pc:sldChg>
      <pc:sldChg chg="modNotes">
        <pc:chgData name="Rahul Kotian" userId="1f636058-1175-430a-b445-1f76b154ab73" providerId="ADAL" clId="{AEB4291B-CB62-4B00-B3A3-DBBE4FE89B06}" dt="2024-07-17T23:29:07.015" v="3"/>
        <pc:sldMkLst>
          <pc:docMk/>
          <pc:sldMk cId="1777589411" sldId="290"/>
        </pc:sldMkLst>
      </pc:sldChg>
      <pc:sldChg chg="modNotes">
        <pc:chgData name="Rahul Kotian" userId="1f636058-1175-430a-b445-1f76b154ab73" providerId="ADAL" clId="{AEB4291B-CB62-4B00-B3A3-DBBE4FE89B06}" dt="2024-07-17T23:29:07.015" v="3"/>
        <pc:sldMkLst>
          <pc:docMk/>
          <pc:sldMk cId="1255403057" sldId="291"/>
        </pc:sldMkLst>
      </pc:sldChg>
      <pc:sldChg chg="modNotes">
        <pc:chgData name="Rahul Kotian" userId="1f636058-1175-430a-b445-1f76b154ab73" providerId="ADAL" clId="{AEB4291B-CB62-4B00-B3A3-DBBE4FE89B06}" dt="2024-07-17T23:29:07.015" v="3"/>
        <pc:sldMkLst>
          <pc:docMk/>
          <pc:sldMk cId="3454291678" sldId="292"/>
        </pc:sldMkLst>
      </pc:sldChg>
      <pc:sldChg chg="modNotes">
        <pc:chgData name="Rahul Kotian" userId="1f636058-1175-430a-b445-1f76b154ab73" providerId="ADAL" clId="{AEB4291B-CB62-4B00-B3A3-DBBE4FE89B06}" dt="2024-07-17T23:29:07.015" v="3"/>
        <pc:sldMkLst>
          <pc:docMk/>
          <pc:sldMk cId="3219377541" sldId="293"/>
        </pc:sldMkLst>
      </pc:sldChg>
      <pc:sldChg chg="modNotes">
        <pc:chgData name="Rahul Kotian" userId="1f636058-1175-430a-b445-1f76b154ab73" providerId="ADAL" clId="{AEB4291B-CB62-4B00-B3A3-DBBE4FE89B06}" dt="2024-07-17T23:29:07.015" v="3"/>
        <pc:sldMkLst>
          <pc:docMk/>
          <pc:sldMk cId="52564396" sldId="294"/>
        </pc:sldMkLst>
      </pc:sldChg>
      <pc:sldChg chg="modNotes">
        <pc:chgData name="Rahul Kotian" userId="1f636058-1175-430a-b445-1f76b154ab73" providerId="ADAL" clId="{AEB4291B-CB62-4B00-B3A3-DBBE4FE89B06}" dt="2024-07-17T23:29:07.015" v="3"/>
        <pc:sldMkLst>
          <pc:docMk/>
          <pc:sldMk cId="2496994722" sldId="295"/>
        </pc:sldMkLst>
      </pc:sldChg>
      <pc:sldChg chg="modNotes">
        <pc:chgData name="Rahul Kotian" userId="1f636058-1175-430a-b445-1f76b154ab73" providerId="ADAL" clId="{AEB4291B-CB62-4B00-B3A3-DBBE4FE89B06}" dt="2024-07-17T23:29:07.015" v="3"/>
        <pc:sldMkLst>
          <pc:docMk/>
          <pc:sldMk cId="1143150376" sldId="296"/>
        </pc:sldMkLst>
      </pc:sldChg>
      <pc:sldChg chg="modNotes">
        <pc:chgData name="Rahul Kotian" userId="1f636058-1175-430a-b445-1f76b154ab73" providerId="ADAL" clId="{AEB4291B-CB62-4B00-B3A3-DBBE4FE89B06}" dt="2024-07-17T23:29:07.015" v="3"/>
        <pc:sldMkLst>
          <pc:docMk/>
          <pc:sldMk cId="764345038" sldId="305"/>
        </pc:sldMkLst>
      </pc:sldChg>
      <pc:sldChg chg="modNotes">
        <pc:chgData name="Rahul Kotian" userId="1f636058-1175-430a-b445-1f76b154ab73" providerId="ADAL" clId="{AEB4291B-CB62-4B00-B3A3-DBBE4FE89B06}" dt="2024-07-17T23:29:07.015" v="3"/>
        <pc:sldMkLst>
          <pc:docMk/>
          <pc:sldMk cId="749464022" sldId="306"/>
        </pc:sldMkLst>
      </pc:sldChg>
      <pc:sldChg chg="modNotes">
        <pc:chgData name="Rahul Kotian" userId="1f636058-1175-430a-b445-1f76b154ab73" providerId="ADAL" clId="{AEB4291B-CB62-4B00-B3A3-DBBE4FE89B06}" dt="2024-07-17T23:29:07.015" v="3"/>
        <pc:sldMkLst>
          <pc:docMk/>
          <pc:sldMk cId="3119646399" sldId="307"/>
        </pc:sldMkLst>
      </pc:sldChg>
      <pc:sldChg chg="modNotes">
        <pc:chgData name="Rahul Kotian" userId="1f636058-1175-430a-b445-1f76b154ab73" providerId="ADAL" clId="{AEB4291B-CB62-4B00-B3A3-DBBE4FE89B06}" dt="2024-07-17T23:29:07.015" v="3"/>
        <pc:sldMkLst>
          <pc:docMk/>
          <pc:sldMk cId="1843211594" sldId="30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5" tIns="47113" rIns="94225" bIns="47113" rtlCol="0"/>
          <a:lstStyle>
            <a:lvl1pPr algn="l">
              <a:defRPr sz="1300"/>
            </a:lvl1pPr>
          </a:lstStyle>
          <a:p>
            <a:endParaRPr lang="en-US"/>
          </a:p>
        </p:txBody>
      </p:sp>
      <p:sp>
        <p:nvSpPr>
          <p:cNvPr id="3" name="Date Placeholder 2"/>
          <p:cNvSpPr>
            <a:spLocks noGrp="1"/>
          </p:cNvSpPr>
          <p:nvPr>
            <p:ph type="dt" sz="quarter" idx="1"/>
          </p:nvPr>
        </p:nvSpPr>
        <p:spPr>
          <a:xfrm>
            <a:off x="4023092" y="0"/>
            <a:ext cx="3077739" cy="471054"/>
          </a:xfrm>
          <a:prstGeom prst="rect">
            <a:avLst/>
          </a:prstGeom>
        </p:spPr>
        <p:txBody>
          <a:bodyPr vert="horz" lIns="94225" tIns="47113" rIns="94225" bIns="47113" rtlCol="0"/>
          <a:lstStyle>
            <a:lvl1pPr algn="r">
              <a:defRPr sz="1300"/>
            </a:lvl1pPr>
          </a:lstStyle>
          <a:p>
            <a:fld id="{8658084C-37E3-40A1-A2E2-8CF34ED2F4EA}" type="datetimeFigureOut">
              <a:rPr lang="en-US" smtClean="0"/>
              <a:t>7/17/2024</a:t>
            </a:fld>
            <a:endParaRPr lang="en-US"/>
          </a:p>
        </p:txBody>
      </p:sp>
      <p:sp>
        <p:nvSpPr>
          <p:cNvPr id="4" name="Footer Placeholder 3"/>
          <p:cNvSpPr>
            <a:spLocks noGrp="1"/>
          </p:cNvSpPr>
          <p:nvPr>
            <p:ph type="ftr" sz="quarter" idx="2"/>
          </p:nvPr>
        </p:nvSpPr>
        <p:spPr>
          <a:xfrm>
            <a:off x="0" y="8917423"/>
            <a:ext cx="3077739" cy="471053"/>
          </a:xfrm>
          <a:prstGeom prst="rect">
            <a:avLst/>
          </a:prstGeom>
        </p:spPr>
        <p:txBody>
          <a:bodyPr vert="horz" lIns="94225" tIns="47113" rIns="94225" bIns="47113" rtlCol="0" anchor="b"/>
          <a:lstStyle>
            <a:lvl1pPr algn="l">
              <a:defRPr sz="1300"/>
            </a:lvl1pPr>
          </a:lstStyle>
          <a:p>
            <a:endParaRPr lang="en-US"/>
          </a:p>
        </p:txBody>
      </p:sp>
      <p:sp>
        <p:nvSpPr>
          <p:cNvPr id="5" name="Slide Number Placeholder 4"/>
          <p:cNvSpPr>
            <a:spLocks noGrp="1"/>
          </p:cNvSpPr>
          <p:nvPr>
            <p:ph type="sldNum" sz="quarter" idx="3"/>
          </p:nvPr>
        </p:nvSpPr>
        <p:spPr>
          <a:xfrm>
            <a:off x="4023092" y="8917423"/>
            <a:ext cx="3077739" cy="471053"/>
          </a:xfrm>
          <a:prstGeom prst="rect">
            <a:avLst/>
          </a:prstGeom>
        </p:spPr>
        <p:txBody>
          <a:bodyPr vert="horz" lIns="94225" tIns="47113" rIns="94225" bIns="47113" rtlCol="0" anchor="b"/>
          <a:lstStyle>
            <a:lvl1pPr algn="r">
              <a:defRPr sz="1300"/>
            </a:lvl1pPr>
          </a:lstStyle>
          <a:p>
            <a:fld id="{CD98D607-37FF-4E1E-A15F-15311D311863}" type="slidenum">
              <a:rPr lang="en-US" smtClean="0"/>
              <a:t>‹#›</a:t>
            </a:fld>
            <a:endParaRPr lang="en-US"/>
          </a:p>
        </p:txBody>
      </p:sp>
    </p:spTree>
    <p:extLst>
      <p:ext uri="{BB962C8B-B14F-4D97-AF65-F5344CB8AC3E}">
        <p14:creationId xmlns:p14="http://schemas.microsoft.com/office/powerpoint/2010/main" val="5694761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5" tIns="47113" rIns="94225" bIns="47113" rtlCol="0"/>
          <a:lstStyle>
            <a:lvl1pPr algn="l">
              <a:defRPr sz="13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5" tIns="47113" rIns="94225" bIns="47113" rtlCol="0"/>
          <a:lstStyle>
            <a:lvl1pPr algn="r">
              <a:defRPr sz="1300"/>
            </a:lvl1pPr>
          </a:lstStyle>
          <a:p>
            <a:fld id="{E2C65D42-7CDE-4434-9B3E-C79A5DF1DD45}" type="datetimeFigureOut">
              <a:rPr lang="en-US" smtClean="0"/>
              <a:t>7/17/2024</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5" tIns="47113" rIns="94225" bIns="47113" rtlCol="0" anchor="ctr"/>
          <a:lstStyle/>
          <a:p>
            <a:endParaRPr lang="en-US"/>
          </a:p>
        </p:txBody>
      </p:sp>
      <p:sp>
        <p:nvSpPr>
          <p:cNvPr id="5" name="Notes Placeholder 4"/>
          <p:cNvSpPr>
            <a:spLocks noGrp="1"/>
          </p:cNvSpPr>
          <p:nvPr>
            <p:ph type="body" sz="quarter" idx="3"/>
          </p:nvPr>
        </p:nvSpPr>
        <p:spPr>
          <a:xfrm>
            <a:off x="710248" y="4518203"/>
            <a:ext cx="5681980" cy="3696713"/>
          </a:xfrm>
          <a:prstGeom prst="rect">
            <a:avLst/>
          </a:prstGeom>
        </p:spPr>
        <p:txBody>
          <a:bodyPr vert="horz" lIns="94225" tIns="47113" rIns="94225" bIns="4711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3"/>
            <a:ext cx="3077739" cy="471053"/>
          </a:xfrm>
          <a:prstGeom prst="rect">
            <a:avLst/>
          </a:prstGeom>
        </p:spPr>
        <p:txBody>
          <a:bodyPr vert="horz" lIns="94225" tIns="47113" rIns="94225" bIns="47113" rtlCol="0" anchor="b"/>
          <a:lstStyle>
            <a:lvl1pPr algn="l">
              <a:defRPr sz="1300"/>
            </a:lvl1pPr>
          </a:lstStyle>
          <a:p>
            <a:endParaRPr lang="en-US"/>
          </a:p>
        </p:txBody>
      </p:sp>
      <p:sp>
        <p:nvSpPr>
          <p:cNvPr id="7" name="Slide Number Placeholder 6"/>
          <p:cNvSpPr>
            <a:spLocks noGrp="1"/>
          </p:cNvSpPr>
          <p:nvPr>
            <p:ph type="sldNum" sz="quarter" idx="5"/>
          </p:nvPr>
        </p:nvSpPr>
        <p:spPr>
          <a:xfrm>
            <a:off x="4023092" y="8917423"/>
            <a:ext cx="3077739" cy="471053"/>
          </a:xfrm>
          <a:prstGeom prst="rect">
            <a:avLst/>
          </a:prstGeom>
        </p:spPr>
        <p:txBody>
          <a:bodyPr vert="horz" lIns="94225" tIns="47113" rIns="94225" bIns="47113" rtlCol="0" anchor="b"/>
          <a:lstStyle>
            <a:lvl1pPr algn="r">
              <a:defRPr sz="1300"/>
            </a:lvl1pPr>
          </a:lstStyle>
          <a:p>
            <a:fld id="{8A9B46A9-B94A-49AD-9E97-386ECD73DB37}" type="slidenum">
              <a:rPr lang="en-US" smtClean="0"/>
              <a:t>‹#›</a:t>
            </a:fld>
            <a:endParaRPr lang="en-US"/>
          </a:p>
        </p:txBody>
      </p:sp>
    </p:spTree>
    <p:extLst>
      <p:ext uri="{BB962C8B-B14F-4D97-AF65-F5344CB8AC3E}">
        <p14:creationId xmlns:p14="http://schemas.microsoft.com/office/powerpoint/2010/main" val="181852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0248" y="4518203"/>
            <a:ext cx="5681980" cy="3771821"/>
          </a:xfrm>
        </p:spPr>
        <p:txBody>
          <a:bodyPr/>
          <a:lstStyle/>
          <a:p>
            <a:endParaRPr lang="en-US" dirty="0"/>
          </a:p>
          <a:p>
            <a:endParaRPr lang="en-US" dirty="0"/>
          </a:p>
        </p:txBody>
      </p:sp>
    </p:spTree>
    <p:extLst>
      <p:ext uri="{BB962C8B-B14F-4D97-AF65-F5344CB8AC3E}">
        <p14:creationId xmlns:p14="http://schemas.microsoft.com/office/powerpoint/2010/main" val="2468051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0248" y="4518203"/>
            <a:ext cx="5681980" cy="3771821"/>
          </a:xfrm>
        </p:spPr>
        <p:txBody>
          <a:bodyPr/>
          <a:lstStyle/>
          <a:p>
            <a:endParaRPr lang="en-US" dirty="0"/>
          </a:p>
          <a:p>
            <a:r>
              <a:rPr lang="en-US" sz="1300" dirty="0"/>
              <a:t>Multi-AZ deployments can have one standby or two standby DB instances. When the deployment has one standby DB instance, it's called a </a:t>
            </a:r>
            <a:r>
              <a:rPr lang="en-US" sz="1300" i="1" dirty="0"/>
              <a:t>Multi-AZ DB instance deployment</a:t>
            </a:r>
            <a:r>
              <a:rPr lang="en-US" sz="1300" dirty="0"/>
              <a:t>. A Multi-AZ DB instance deployment has one standby DB instance that provides failover support, but doesn't serve read traffic. When the deployment has two standby DB instances, it's called a </a:t>
            </a:r>
            <a:r>
              <a:rPr lang="en-US" sz="1300" i="1" dirty="0"/>
              <a:t>Multi-AZ DB cluster deployment</a:t>
            </a:r>
            <a:r>
              <a:rPr lang="en-US" sz="1300" dirty="0"/>
              <a:t>. A Multi-AZ DB cluster deployment has standby DB instances that provide failover support and can also serve read traffic</a:t>
            </a:r>
            <a:endParaRPr lang="en-US" dirty="0"/>
          </a:p>
        </p:txBody>
      </p:sp>
    </p:spTree>
    <p:extLst>
      <p:ext uri="{BB962C8B-B14F-4D97-AF65-F5344CB8AC3E}">
        <p14:creationId xmlns:p14="http://schemas.microsoft.com/office/powerpoint/2010/main" val="30690779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0248" y="4518203"/>
            <a:ext cx="5681980" cy="3771821"/>
          </a:xfrm>
        </p:spPr>
        <p:txBody>
          <a:bodyPr/>
          <a:lstStyle/>
          <a:p>
            <a:r>
              <a:rPr lang="en-US" dirty="0"/>
              <a:t>Fault-Tolerant and Self-Healing Storage because Each 10 GB chunk of your database volume is replicated six ways, across three Availability Zones.</a:t>
            </a:r>
          </a:p>
        </p:txBody>
      </p:sp>
    </p:spTree>
    <p:extLst>
      <p:ext uri="{BB962C8B-B14F-4D97-AF65-F5344CB8AC3E}">
        <p14:creationId xmlns:p14="http://schemas.microsoft.com/office/powerpoint/2010/main" val="1259945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0248" y="4518203"/>
            <a:ext cx="5681980" cy="3771821"/>
          </a:xfrm>
        </p:spPr>
        <p:txBody>
          <a:bodyPr/>
          <a:lstStyle/>
          <a:p>
            <a:endParaRPr lang="en-US" dirty="0"/>
          </a:p>
          <a:p>
            <a:r>
              <a:rPr lang="en-US" dirty="0"/>
              <a:t>Amazon Aurora provides built-in security, continuous backups, serverless compute, up to 15 read replicas, automated multi-Region replication, and integrations with other AWS services.</a:t>
            </a:r>
          </a:p>
          <a:p>
            <a:r>
              <a:rPr lang="en-US" sz="1300" dirty="0"/>
              <a:t>Amazon Aurora Global Database is designed for globally distributed applications, allowing a single Amazon Aurora database to span multiple AWS Regions. It replicates your data with no impact on database performance, enables fast local reads with low latency in each Region, and provides disaster recovery from Region-wide outages.</a:t>
            </a:r>
            <a:endParaRPr lang="en-US" dirty="0"/>
          </a:p>
        </p:txBody>
      </p:sp>
    </p:spTree>
    <p:extLst>
      <p:ext uri="{BB962C8B-B14F-4D97-AF65-F5344CB8AC3E}">
        <p14:creationId xmlns:p14="http://schemas.microsoft.com/office/powerpoint/2010/main" val="2442584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0248" y="4518203"/>
            <a:ext cx="5681980" cy="3771821"/>
          </a:xfrm>
        </p:spPr>
        <p:txBody>
          <a:bodyPr/>
          <a:lstStyle/>
          <a:p>
            <a:endParaRPr lang="en-US" dirty="0"/>
          </a:p>
          <a:p>
            <a:endParaRPr lang="en-US" dirty="0"/>
          </a:p>
        </p:txBody>
      </p:sp>
    </p:spTree>
    <p:extLst>
      <p:ext uri="{BB962C8B-B14F-4D97-AF65-F5344CB8AC3E}">
        <p14:creationId xmlns:p14="http://schemas.microsoft.com/office/powerpoint/2010/main" val="2193840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0248" y="4518203"/>
            <a:ext cx="5681980" cy="3771821"/>
          </a:xfrm>
        </p:spPr>
        <p:txBody>
          <a:bodyPr/>
          <a:lstStyle/>
          <a:p>
            <a:endParaRPr lang="en-US" dirty="0"/>
          </a:p>
          <a:p>
            <a:endParaRPr lang="en-US" dirty="0"/>
          </a:p>
        </p:txBody>
      </p:sp>
    </p:spTree>
    <p:extLst>
      <p:ext uri="{BB962C8B-B14F-4D97-AF65-F5344CB8AC3E}">
        <p14:creationId xmlns:p14="http://schemas.microsoft.com/office/powerpoint/2010/main" val="944402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0248" y="4518203"/>
            <a:ext cx="5681980" cy="3771821"/>
          </a:xfrm>
        </p:spPr>
        <p:txBody>
          <a:bodyPr/>
          <a:lstStyle/>
          <a:p>
            <a:endParaRPr lang="en-US" dirty="0"/>
          </a:p>
          <a:p>
            <a:r>
              <a:rPr lang="en-US" dirty="0"/>
              <a:t>By default, Amazon </a:t>
            </a:r>
            <a:r>
              <a:rPr lang="en-US" dirty="0" err="1"/>
              <a:t>DynamoDB</a:t>
            </a:r>
            <a:r>
              <a:rPr lang="en-US" dirty="0"/>
              <a:t> replicates your data across multiple Availability Zones in a single Region. However, there might be occasions when you want to replicate your data across multiple Regions. </a:t>
            </a:r>
          </a:p>
          <a:p>
            <a:endParaRPr lang="en-US" dirty="0"/>
          </a:p>
          <a:p>
            <a:r>
              <a:rPr lang="en-US" dirty="0"/>
              <a:t>Amazon </a:t>
            </a:r>
            <a:r>
              <a:rPr lang="en-US" dirty="0" err="1"/>
              <a:t>DynamoDB</a:t>
            </a:r>
            <a:r>
              <a:rPr lang="en-US" dirty="0"/>
              <a:t> global tables provide a fully managed solution for deploying a multi-region, multi-master database. You do not need to build and maintain your own replication solution. When you create a global table, you specify the AWS Regions where you want the table to be available. </a:t>
            </a:r>
            <a:r>
              <a:rPr lang="en-US" dirty="0" err="1"/>
              <a:t>DynamoDB</a:t>
            </a:r>
            <a:r>
              <a:rPr lang="en-US" dirty="0"/>
              <a:t> performs all of the necessary tasks to create identical tables in these Regions. </a:t>
            </a:r>
            <a:r>
              <a:rPr lang="en-US" dirty="0" err="1"/>
              <a:t>DynamoDB</a:t>
            </a:r>
            <a:r>
              <a:rPr lang="en-US" dirty="0"/>
              <a:t> then propagates ongoing data changes to all the tables.</a:t>
            </a:r>
          </a:p>
          <a:p>
            <a:endParaRPr lang="en-US" dirty="0"/>
          </a:p>
        </p:txBody>
      </p:sp>
    </p:spTree>
    <p:extLst>
      <p:ext uri="{BB962C8B-B14F-4D97-AF65-F5344CB8AC3E}">
        <p14:creationId xmlns:p14="http://schemas.microsoft.com/office/powerpoint/2010/main" val="13432344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0248" y="4518203"/>
            <a:ext cx="5681980" cy="3771821"/>
          </a:xfrm>
        </p:spPr>
        <p:txBody>
          <a:bodyPr/>
          <a:lstStyle/>
          <a:p>
            <a:endParaRPr lang="en-US" dirty="0"/>
          </a:p>
          <a:p>
            <a:endParaRPr lang="en-US" dirty="0"/>
          </a:p>
        </p:txBody>
      </p:sp>
    </p:spTree>
    <p:extLst>
      <p:ext uri="{BB962C8B-B14F-4D97-AF65-F5344CB8AC3E}">
        <p14:creationId xmlns:p14="http://schemas.microsoft.com/office/powerpoint/2010/main" val="33502858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0248" y="4518203"/>
            <a:ext cx="5681980" cy="3771821"/>
          </a:xfrm>
        </p:spPr>
        <p:txBody>
          <a:bodyPr/>
          <a:lstStyle/>
          <a:p>
            <a:endParaRPr lang="en-US" dirty="0"/>
          </a:p>
          <a:p>
            <a:endParaRPr lang="en-US" dirty="0"/>
          </a:p>
        </p:txBody>
      </p:sp>
    </p:spTree>
    <p:extLst>
      <p:ext uri="{BB962C8B-B14F-4D97-AF65-F5344CB8AC3E}">
        <p14:creationId xmlns:p14="http://schemas.microsoft.com/office/powerpoint/2010/main" val="18035345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0248" y="4518203"/>
            <a:ext cx="5681980" cy="3771821"/>
          </a:xfrm>
        </p:spPr>
        <p:txBody>
          <a:bodyPr/>
          <a:lstStyle/>
          <a:p>
            <a:endParaRPr lang="en-US" dirty="0"/>
          </a:p>
          <a:p>
            <a:endParaRPr lang="en-US" dirty="0"/>
          </a:p>
        </p:txBody>
      </p:sp>
    </p:spTree>
    <p:extLst>
      <p:ext uri="{BB962C8B-B14F-4D97-AF65-F5344CB8AC3E}">
        <p14:creationId xmlns:p14="http://schemas.microsoft.com/office/powerpoint/2010/main" val="14003538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0248" y="4518203"/>
            <a:ext cx="5681980" cy="3771821"/>
          </a:xfrm>
        </p:spPr>
        <p:txBody>
          <a:bodyPr/>
          <a:lstStyle/>
          <a:p>
            <a:endParaRPr lang="en-US" dirty="0"/>
          </a:p>
          <a:p>
            <a:endParaRPr lang="en-US" dirty="0"/>
          </a:p>
        </p:txBody>
      </p:sp>
    </p:spTree>
    <p:extLst>
      <p:ext uri="{BB962C8B-B14F-4D97-AF65-F5344CB8AC3E}">
        <p14:creationId xmlns:p14="http://schemas.microsoft.com/office/powerpoint/2010/main" val="1398527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0248" y="4518203"/>
            <a:ext cx="5681980" cy="3771821"/>
          </a:xfrm>
        </p:spPr>
        <p:txBody>
          <a:bodyPr/>
          <a:lstStyle/>
          <a:p>
            <a:endParaRPr lang="en-US" dirty="0"/>
          </a:p>
          <a:p>
            <a:endParaRPr lang="en-US" dirty="0"/>
          </a:p>
        </p:txBody>
      </p:sp>
    </p:spTree>
    <p:extLst>
      <p:ext uri="{BB962C8B-B14F-4D97-AF65-F5344CB8AC3E}">
        <p14:creationId xmlns:p14="http://schemas.microsoft.com/office/powerpoint/2010/main" val="14447073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0248" y="4518203"/>
            <a:ext cx="5681980" cy="3771821"/>
          </a:xfrm>
        </p:spPr>
        <p:txBody>
          <a:bodyPr/>
          <a:lstStyle/>
          <a:p>
            <a:endParaRPr lang="en-US" dirty="0"/>
          </a:p>
          <a:p>
            <a:endParaRPr lang="en-US" dirty="0"/>
          </a:p>
        </p:txBody>
      </p:sp>
    </p:spTree>
    <p:extLst>
      <p:ext uri="{BB962C8B-B14F-4D97-AF65-F5344CB8AC3E}">
        <p14:creationId xmlns:p14="http://schemas.microsoft.com/office/powerpoint/2010/main" val="6459076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0248" y="4518203"/>
            <a:ext cx="5681980" cy="3771821"/>
          </a:xfrm>
        </p:spPr>
        <p:txBody>
          <a:bodyPr/>
          <a:lstStyle/>
          <a:p>
            <a:endParaRPr lang="en-US" dirty="0"/>
          </a:p>
          <a:p>
            <a:endParaRPr lang="en-US" dirty="0"/>
          </a:p>
        </p:txBody>
      </p:sp>
    </p:spTree>
    <p:extLst>
      <p:ext uri="{BB962C8B-B14F-4D97-AF65-F5344CB8AC3E}">
        <p14:creationId xmlns:p14="http://schemas.microsoft.com/office/powerpoint/2010/main" val="8518775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0248" y="4518203"/>
            <a:ext cx="5681980" cy="3771821"/>
          </a:xfrm>
        </p:spPr>
        <p:txBody>
          <a:bodyPr/>
          <a:lstStyle/>
          <a:p>
            <a:endParaRPr lang="en-US" dirty="0"/>
          </a:p>
          <a:p>
            <a:endParaRPr lang="en-US" dirty="0"/>
          </a:p>
        </p:txBody>
      </p:sp>
    </p:spTree>
    <p:extLst>
      <p:ext uri="{BB962C8B-B14F-4D97-AF65-F5344CB8AC3E}">
        <p14:creationId xmlns:p14="http://schemas.microsoft.com/office/powerpoint/2010/main" val="625389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0248" y="4518203"/>
            <a:ext cx="5681980" cy="3771821"/>
          </a:xfrm>
        </p:spPr>
        <p:txBody>
          <a:bodyPr/>
          <a:lstStyle/>
          <a:p>
            <a:endParaRPr lang="en-US" dirty="0"/>
          </a:p>
          <a:p>
            <a:endParaRPr lang="en-US" dirty="0"/>
          </a:p>
        </p:txBody>
      </p:sp>
    </p:spTree>
    <p:extLst>
      <p:ext uri="{BB962C8B-B14F-4D97-AF65-F5344CB8AC3E}">
        <p14:creationId xmlns:p14="http://schemas.microsoft.com/office/powerpoint/2010/main" val="3543785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0248" y="4518203"/>
            <a:ext cx="5681980" cy="3771821"/>
          </a:xfrm>
        </p:spPr>
        <p:txBody>
          <a:bodyPr/>
          <a:lstStyle/>
          <a:p>
            <a:endParaRPr lang="en-US" dirty="0"/>
          </a:p>
          <a:p>
            <a:endParaRPr lang="en-US" dirty="0"/>
          </a:p>
        </p:txBody>
      </p:sp>
    </p:spTree>
    <p:extLst>
      <p:ext uri="{BB962C8B-B14F-4D97-AF65-F5344CB8AC3E}">
        <p14:creationId xmlns:p14="http://schemas.microsoft.com/office/powerpoint/2010/main" val="2048730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0248" y="4518203"/>
            <a:ext cx="5681980" cy="3771821"/>
          </a:xfrm>
        </p:spPr>
        <p:txBody>
          <a:bodyPr/>
          <a:lstStyle/>
          <a:p>
            <a:endParaRPr lang="en-US" dirty="0"/>
          </a:p>
          <a:p>
            <a:endParaRPr lang="en-US" dirty="0"/>
          </a:p>
        </p:txBody>
      </p:sp>
    </p:spTree>
    <p:extLst>
      <p:ext uri="{BB962C8B-B14F-4D97-AF65-F5344CB8AC3E}">
        <p14:creationId xmlns:p14="http://schemas.microsoft.com/office/powerpoint/2010/main" val="2976268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0248" y="4518203"/>
            <a:ext cx="5681980" cy="3771821"/>
          </a:xfrm>
        </p:spPr>
        <p:txBody>
          <a:bodyPr/>
          <a:lstStyle/>
          <a:p>
            <a:endParaRPr lang="en-US" dirty="0"/>
          </a:p>
          <a:p>
            <a:endParaRPr lang="en-US" dirty="0"/>
          </a:p>
        </p:txBody>
      </p:sp>
    </p:spTree>
    <p:extLst>
      <p:ext uri="{BB962C8B-B14F-4D97-AF65-F5344CB8AC3E}">
        <p14:creationId xmlns:p14="http://schemas.microsoft.com/office/powerpoint/2010/main" val="579435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0248" y="4518203"/>
            <a:ext cx="5681980" cy="3771821"/>
          </a:xfrm>
        </p:spPr>
        <p:txBody>
          <a:bodyPr/>
          <a:lstStyle/>
          <a:p>
            <a:endParaRPr lang="en-US" dirty="0"/>
          </a:p>
          <a:p>
            <a:endParaRPr lang="en-US" dirty="0"/>
          </a:p>
        </p:txBody>
      </p:sp>
    </p:spTree>
    <p:extLst>
      <p:ext uri="{BB962C8B-B14F-4D97-AF65-F5344CB8AC3E}">
        <p14:creationId xmlns:p14="http://schemas.microsoft.com/office/powerpoint/2010/main" val="4034601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0248" y="4518203"/>
            <a:ext cx="5681980" cy="3771821"/>
          </a:xfrm>
        </p:spPr>
        <p:txBody>
          <a:bodyPr/>
          <a:lstStyle/>
          <a:p>
            <a:endParaRPr lang="en-US" dirty="0"/>
          </a:p>
          <a:p>
            <a:endParaRPr lang="en-US" dirty="0"/>
          </a:p>
        </p:txBody>
      </p:sp>
    </p:spTree>
    <p:extLst>
      <p:ext uri="{BB962C8B-B14F-4D97-AF65-F5344CB8AC3E}">
        <p14:creationId xmlns:p14="http://schemas.microsoft.com/office/powerpoint/2010/main" val="2209055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0248" y="4518203"/>
            <a:ext cx="5681980" cy="3771821"/>
          </a:xfrm>
        </p:spPr>
        <p:txBody>
          <a:bodyPr/>
          <a:lstStyle/>
          <a:p>
            <a:endParaRPr lang="en-US" dirty="0"/>
          </a:p>
          <a:p>
            <a:r>
              <a:rPr lang="en-US" dirty="0"/>
              <a:t>Amazon RDS also supports the creation of read replicas for MySQL, </a:t>
            </a:r>
            <a:r>
              <a:rPr lang="en-US" dirty="0" err="1"/>
              <a:t>MariaDB</a:t>
            </a:r>
            <a:r>
              <a:rPr lang="en-US" dirty="0"/>
              <a:t>, PostgreSQL, and Amazon Aurora. Updates that are made to the source database instance are asynchronously copied to the read replica instance. You can reduce the load on your source database instance by routing read queries from your applications to the read replica. Using read replicas, you can also scale out beyond the capacity constraints of a single database instance for read-heavy database workloads. Read replicas can also be promoted to become the master database instance, but this requires manual action because of asynchronous replication. </a:t>
            </a:r>
          </a:p>
          <a:p>
            <a:endParaRPr lang="en-US" dirty="0"/>
          </a:p>
          <a:p>
            <a:r>
              <a:rPr lang="en-US" dirty="0"/>
              <a:t>Read replicas can be created in a different Region than the master database. This feature can help satisfy disaster recovery requirements or reduce latency by directing reads to a read replica that is closer to the user. </a:t>
            </a:r>
          </a:p>
          <a:p>
            <a:endParaRPr lang="en-US" dirty="0"/>
          </a:p>
          <a:p>
            <a:endParaRPr lang="en-US" dirty="0"/>
          </a:p>
        </p:txBody>
      </p:sp>
    </p:spTree>
    <p:extLst>
      <p:ext uri="{BB962C8B-B14F-4D97-AF65-F5344CB8AC3E}">
        <p14:creationId xmlns:p14="http://schemas.microsoft.com/office/powerpoint/2010/main" val="2397776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B8501A6-626B-4D19-8372-460779AAB81A}" type="datetime1">
              <a:rPr lang="en-US" smtClean="0"/>
              <a:t>7/17/2024</a:t>
            </a:fld>
            <a:endParaRPr lang="en-US"/>
          </a:p>
        </p:txBody>
      </p:sp>
      <p:sp>
        <p:nvSpPr>
          <p:cNvPr id="5" name="Footer Placeholder 4"/>
          <p:cNvSpPr>
            <a:spLocks noGrp="1"/>
          </p:cNvSpPr>
          <p:nvPr>
            <p:ph type="ftr" sz="quarter" idx="11"/>
          </p:nvPr>
        </p:nvSpPr>
        <p:spPr/>
        <p:txBody>
          <a:bodyPr/>
          <a:lstStyle/>
          <a:p>
            <a:r>
              <a:rPr lang="en-US"/>
              <a:t>© 2020, Amazon Web Services, Inc. or its Affiliates. All rights reserved.</a:t>
            </a:r>
          </a:p>
        </p:txBody>
      </p:sp>
      <p:sp>
        <p:nvSpPr>
          <p:cNvPr id="6" name="Slide Number Placeholder 5"/>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3288042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921E4E-5096-4A4B-8E6A-CEC484B93771}" type="datetime1">
              <a:rPr lang="en-US" smtClean="0"/>
              <a:t>7/17/2024</a:t>
            </a:fld>
            <a:endParaRPr lang="en-US"/>
          </a:p>
        </p:txBody>
      </p:sp>
      <p:sp>
        <p:nvSpPr>
          <p:cNvPr id="5" name="Footer Placeholder 4"/>
          <p:cNvSpPr>
            <a:spLocks noGrp="1"/>
          </p:cNvSpPr>
          <p:nvPr>
            <p:ph type="ftr" sz="quarter" idx="11"/>
          </p:nvPr>
        </p:nvSpPr>
        <p:spPr/>
        <p:txBody>
          <a:bodyPr/>
          <a:lstStyle/>
          <a:p>
            <a:r>
              <a:rPr lang="en-US"/>
              <a:t>© 2020, Amazon Web Services, Inc. or its Affiliates. All rights reserved.</a:t>
            </a:r>
          </a:p>
        </p:txBody>
      </p:sp>
      <p:sp>
        <p:nvSpPr>
          <p:cNvPr id="6" name="Slide Number Placeholder 5"/>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1982599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EF50DA-D3A0-4B5E-8403-168681253FC5}" type="datetime1">
              <a:rPr lang="en-US" smtClean="0"/>
              <a:t>7/17/2024</a:t>
            </a:fld>
            <a:endParaRPr lang="en-US"/>
          </a:p>
        </p:txBody>
      </p:sp>
      <p:sp>
        <p:nvSpPr>
          <p:cNvPr id="5" name="Footer Placeholder 4"/>
          <p:cNvSpPr>
            <a:spLocks noGrp="1"/>
          </p:cNvSpPr>
          <p:nvPr>
            <p:ph type="ftr" sz="quarter" idx="11"/>
          </p:nvPr>
        </p:nvSpPr>
        <p:spPr/>
        <p:txBody>
          <a:bodyPr/>
          <a:lstStyle/>
          <a:p>
            <a:r>
              <a:rPr lang="en-US"/>
              <a:t>© 2020, Amazon Web Services, Inc. or its Affiliates. All rights reserved.</a:t>
            </a:r>
          </a:p>
        </p:txBody>
      </p:sp>
      <p:sp>
        <p:nvSpPr>
          <p:cNvPr id="6" name="Slide Number Placeholder 5"/>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29388351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wo Colum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 uri="{C183D7F6-B498-43B3-948B-1728B52AA6E4}">
                <adec:decorative xmlns:adec="http://schemas.microsoft.com/office/drawing/2017/decorative" val="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pic>
        <p:nvPicPr>
          <p:cNvPr id="16" name="Picture 15">
            <a:extLst>
              <a:ext uri="{FF2B5EF4-FFF2-40B4-BE49-F238E27FC236}">
                <a16:creationId xmlns:a16="http://schemas.microsoft.com/office/drawing/2014/main" id="{BF6D2BA4-6287-854B-A5A3-81A95726CF44}"/>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p:nvPr>
        </p:nvSpPr>
        <p:spPr>
          <a:xfrm>
            <a:off x="6246312" y="1524228"/>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Footer Placeholder 4">
            <a:extLst>
              <a:ext uri="{FF2B5EF4-FFF2-40B4-BE49-F238E27FC236}">
                <a16:creationId xmlns:a16="http://schemas.microsoft.com/office/drawing/2014/main" id="{69573A30-3961-C94C-A15D-1FC70640BAA5}"/>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2020, Amazon Web Services, Inc. or its Affiliates. All rights reserved.</a:t>
            </a:r>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769738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87A33B-22FA-4AC8-B059-38446E08612A}" type="datetime1">
              <a:rPr lang="en-US" smtClean="0"/>
              <a:t>7/17/2024</a:t>
            </a:fld>
            <a:endParaRPr lang="en-US"/>
          </a:p>
        </p:txBody>
      </p:sp>
      <p:sp>
        <p:nvSpPr>
          <p:cNvPr id="5" name="Footer Placeholder 4"/>
          <p:cNvSpPr>
            <a:spLocks noGrp="1"/>
          </p:cNvSpPr>
          <p:nvPr>
            <p:ph type="ftr" sz="quarter" idx="11"/>
          </p:nvPr>
        </p:nvSpPr>
        <p:spPr/>
        <p:txBody>
          <a:bodyPr/>
          <a:lstStyle/>
          <a:p>
            <a:r>
              <a:rPr lang="en-US"/>
              <a:t>© 2020, Amazon Web Services, Inc. or its Affiliates. All rights reserved.</a:t>
            </a:r>
          </a:p>
        </p:txBody>
      </p:sp>
      <p:sp>
        <p:nvSpPr>
          <p:cNvPr id="6" name="Slide Number Placeholder 5"/>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3564737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51A63B5-C93A-4C02-BE71-D28EFC6D763C}" type="datetime1">
              <a:rPr lang="en-US" smtClean="0"/>
              <a:t>7/17/2024</a:t>
            </a:fld>
            <a:endParaRPr lang="en-US"/>
          </a:p>
        </p:txBody>
      </p:sp>
      <p:sp>
        <p:nvSpPr>
          <p:cNvPr id="5" name="Footer Placeholder 4"/>
          <p:cNvSpPr>
            <a:spLocks noGrp="1"/>
          </p:cNvSpPr>
          <p:nvPr>
            <p:ph type="ftr" sz="quarter" idx="11"/>
          </p:nvPr>
        </p:nvSpPr>
        <p:spPr/>
        <p:txBody>
          <a:bodyPr/>
          <a:lstStyle/>
          <a:p>
            <a:r>
              <a:rPr lang="en-US"/>
              <a:t>© 2020, Amazon Web Services, Inc. or its Affiliates. All rights reserved.</a:t>
            </a:r>
          </a:p>
        </p:txBody>
      </p:sp>
      <p:sp>
        <p:nvSpPr>
          <p:cNvPr id="6" name="Slide Number Placeholder 5"/>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2438308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92B6CB2-E2E1-41B9-B340-E5160650AE2B}" type="datetime1">
              <a:rPr lang="en-US" smtClean="0"/>
              <a:t>7/17/2024</a:t>
            </a:fld>
            <a:endParaRPr lang="en-US"/>
          </a:p>
        </p:txBody>
      </p:sp>
      <p:sp>
        <p:nvSpPr>
          <p:cNvPr id="6" name="Footer Placeholder 5"/>
          <p:cNvSpPr>
            <a:spLocks noGrp="1"/>
          </p:cNvSpPr>
          <p:nvPr>
            <p:ph type="ftr" sz="quarter" idx="11"/>
          </p:nvPr>
        </p:nvSpPr>
        <p:spPr/>
        <p:txBody>
          <a:bodyPr/>
          <a:lstStyle/>
          <a:p>
            <a:r>
              <a:rPr lang="en-US"/>
              <a:t>© 2020, Amazon Web Services, Inc. or its Affiliates. All rights reserved.</a:t>
            </a:r>
          </a:p>
        </p:txBody>
      </p:sp>
      <p:sp>
        <p:nvSpPr>
          <p:cNvPr id="7" name="Slide Number Placeholder 6"/>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3175038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638CB6-E5B1-4ECB-BFC3-577EF7EBD155}" type="datetime1">
              <a:rPr lang="en-US" smtClean="0"/>
              <a:t>7/17/2024</a:t>
            </a:fld>
            <a:endParaRPr lang="en-US"/>
          </a:p>
        </p:txBody>
      </p:sp>
      <p:sp>
        <p:nvSpPr>
          <p:cNvPr id="8" name="Footer Placeholder 7"/>
          <p:cNvSpPr>
            <a:spLocks noGrp="1"/>
          </p:cNvSpPr>
          <p:nvPr>
            <p:ph type="ftr" sz="quarter" idx="11"/>
          </p:nvPr>
        </p:nvSpPr>
        <p:spPr/>
        <p:txBody>
          <a:bodyPr/>
          <a:lstStyle/>
          <a:p>
            <a:r>
              <a:rPr lang="en-US"/>
              <a:t>© 2020, Amazon Web Services, Inc. or its Affiliates. All rights reserved.</a:t>
            </a:r>
          </a:p>
        </p:txBody>
      </p:sp>
      <p:sp>
        <p:nvSpPr>
          <p:cNvPr id="9" name="Slide Number Placeholder 8"/>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935304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48A404A-95D0-4F05-B97F-05874536D2A8}" type="datetime1">
              <a:rPr lang="en-US" smtClean="0"/>
              <a:t>7/17/2024</a:t>
            </a:fld>
            <a:endParaRPr lang="en-US"/>
          </a:p>
        </p:txBody>
      </p:sp>
      <p:sp>
        <p:nvSpPr>
          <p:cNvPr id="4" name="Footer Placeholder 3"/>
          <p:cNvSpPr>
            <a:spLocks noGrp="1"/>
          </p:cNvSpPr>
          <p:nvPr>
            <p:ph type="ftr" sz="quarter" idx="11"/>
          </p:nvPr>
        </p:nvSpPr>
        <p:spPr/>
        <p:txBody>
          <a:bodyPr/>
          <a:lstStyle/>
          <a:p>
            <a:r>
              <a:rPr lang="en-US"/>
              <a:t>© 2020, Amazon Web Services, Inc. or its Affiliates. All rights reserved.</a:t>
            </a:r>
          </a:p>
        </p:txBody>
      </p:sp>
      <p:sp>
        <p:nvSpPr>
          <p:cNvPr id="5" name="Slide Number Placeholder 4"/>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1710547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650A2E-A394-4C6D-BFAD-A3A4182CBD00}" type="datetime1">
              <a:rPr lang="en-US" smtClean="0"/>
              <a:t>7/17/2024</a:t>
            </a:fld>
            <a:endParaRPr lang="en-US"/>
          </a:p>
        </p:txBody>
      </p:sp>
      <p:sp>
        <p:nvSpPr>
          <p:cNvPr id="3" name="Footer Placeholder 2"/>
          <p:cNvSpPr>
            <a:spLocks noGrp="1"/>
          </p:cNvSpPr>
          <p:nvPr>
            <p:ph type="ftr" sz="quarter" idx="11"/>
          </p:nvPr>
        </p:nvSpPr>
        <p:spPr/>
        <p:txBody>
          <a:bodyPr/>
          <a:lstStyle/>
          <a:p>
            <a:r>
              <a:rPr lang="en-US"/>
              <a:t>© 2020, Amazon Web Services, Inc. or its Affiliates. All rights reserved.</a:t>
            </a:r>
          </a:p>
        </p:txBody>
      </p:sp>
      <p:sp>
        <p:nvSpPr>
          <p:cNvPr id="4" name="Slide Number Placeholder 3"/>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1604402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67A569-2AC9-4944-8426-EFBE23FCE035}" type="datetime1">
              <a:rPr lang="en-US" smtClean="0"/>
              <a:t>7/17/2024</a:t>
            </a:fld>
            <a:endParaRPr lang="en-US"/>
          </a:p>
        </p:txBody>
      </p:sp>
      <p:sp>
        <p:nvSpPr>
          <p:cNvPr id="6" name="Footer Placeholder 5"/>
          <p:cNvSpPr>
            <a:spLocks noGrp="1"/>
          </p:cNvSpPr>
          <p:nvPr>
            <p:ph type="ftr" sz="quarter" idx="11"/>
          </p:nvPr>
        </p:nvSpPr>
        <p:spPr/>
        <p:txBody>
          <a:bodyPr/>
          <a:lstStyle/>
          <a:p>
            <a:r>
              <a:rPr lang="en-US"/>
              <a:t>© 2020, Amazon Web Services, Inc. or its Affiliates. All rights reserved.</a:t>
            </a:r>
          </a:p>
        </p:txBody>
      </p:sp>
      <p:sp>
        <p:nvSpPr>
          <p:cNvPr id="7" name="Slide Number Placeholder 6"/>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2262851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E832151-6C1D-4580-80EB-7793184C5100}" type="datetime1">
              <a:rPr lang="en-US" smtClean="0"/>
              <a:t>7/17/2024</a:t>
            </a:fld>
            <a:endParaRPr lang="en-US"/>
          </a:p>
        </p:txBody>
      </p:sp>
      <p:sp>
        <p:nvSpPr>
          <p:cNvPr id="6" name="Footer Placeholder 5"/>
          <p:cNvSpPr>
            <a:spLocks noGrp="1"/>
          </p:cNvSpPr>
          <p:nvPr>
            <p:ph type="ftr" sz="quarter" idx="11"/>
          </p:nvPr>
        </p:nvSpPr>
        <p:spPr/>
        <p:txBody>
          <a:bodyPr/>
          <a:lstStyle/>
          <a:p>
            <a:r>
              <a:rPr lang="en-US"/>
              <a:t>© 2020, Amazon Web Services, Inc. or its Affiliates. All rights reserved.</a:t>
            </a:r>
          </a:p>
        </p:txBody>
      </p:sp>
      <p:sp>
        <p:nvSpPr>
          <p:cNvPr id="7" name="Slide Number Placeholder 6"/>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1511774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44CF7C-55D0-4AA7-9D03-B3E01D888CA4}" type="datetime1">
              <a:rPr lang="en-US" smtClean="0"/>
              <a:t>7/17/2024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2020, Amazon Web Services, Inc. or its Affiliates. All rights reserved.</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64A71A-A1D7-4D0F-B58A-2B8B2BA762F8}" type="slidenum">
              <a:rPr lang="en-US" smtClean="0"/>
              <a:t>‹#›</a:t>
            </a:fld>
            <a:endParaRPr lang="en-US"/>
          </a:p>
        </p:txBody>
      </p:sp>
    </p:spTree>
    <p:extLst>
      <p:ext uri="{BB962C8B-B14F-4D97-AF65-F5344CB8AC3E}">
        <p14:creationId xmlns:p14="http://schemas.microsoft.com/office/powerpoint/2010/main" val="1730191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10.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1.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2.xml"/><Relationship Id="rId5" Type="http://schemas.openxmlformats.org/officeDocument/2006/relationships/image" Target="../media/image16.sv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3.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4.xml"/><Relationship Id="rId5" Type="http://schemas.openxmlformats.org/officeDocument/2006/relationships/image" Target="../media/image12.sv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5.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6.xml"/><Relationship Id="rId5" Type="http://schemas.openxmlformats.org/officeDocument/2006/relationships/image" Target="../media/image20.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notesSlide" Target="../notesSlides/notesSlide16.xml"/><Relationship Id="rId7" Type="http://schemas.openxmlformats.org/officeDocument/2006/relationships/image" Target="../media/image23.png"/><Relationship Id="rId2" Type="http://schemas.openxmlformats.org/officeDocument/2006/relationships/slideLayout" Target="../slideLayouts/slideLayout7.xml"/><Relationship Id="rId1" Type="http://schemas.openxmlformats.org/officeDocument/2006/relationships/tags" Target="../tags/tag17.xml"/><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18.png"/><Relationship Id="rId9"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8.xml"/><Relationship Id="rId5" Type="http://schemas.openxmlformats.org/officeDocument/2006/relationships/image" Target="../media/image27.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9.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20.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2.xml"/><Relationship Id="rId4" Type="http://schemas.openxmlformats.org/officeDocument/2006/relationships/image" Target="../media/image30.e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8.xml"/><Relationship Id="rId5" Type="http://schemas.openxmlformats.org/officeDocument/2006/relationships/image" Target="../media/image12.sv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9.xml"/><Relationship Id="rId5" Type="http://schemas.openxmlformats.org/officeDocument/2006/relationships/image" Target="../media/image12.sv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29464" y="869229"/>
            <a:ext cx="10654301" cy="1416771"/>
          </a:xfrm>
        </p:spPr>
        <p:txBody>
          <a:bodyPr>
            <a:noAutofit/>
          </a:bodyPr>
          <a:lstStyle/>
          <a:p>
            <a:pPr algn="l"/>
            <a:r>
              <a:rPr lang="en-US" sz="4000" b="1" dirty="0">
                <a:solidFill>
                  <a:schemeClr val="accent6">
                    <a:lumMod val="50000"/>
                  </a:schemeClr>
                </a:solidFill>
              </a:rPr>
              <a:t>Cloud Databases</a:t>
            </a:r>
          </a:p>
        </p:txBody>
      </p:sp>
      <p:pic>
        <p:nvPicPr>
          <p:cNvPr id="4" name="Picture 3"/>
          <p:cNvPicPr>
            <a:picLocks noChangeAspect="1"/>
          </p:cNvPicPr>
          <p:nvPr/>
        </p:nvPicPr>
        <p:blipFill>
          <a:blip r:embed="rId2"/>
          <a:stretch>
            <a:fillRect/>
          </a:stretch>
        </p:blipFill>
        <p:spPr>
          <a:xfrm>
            <a:off x="1001802" y="1617003"/>
            <a:ext cx="9483436" cy="3137378"/>
          </a:xfrm>
          <a:prstGeom prst="rect">
            <a:avLst/>
          </a:prstGeom>
        </p:spPr>
      </p:pic>
      <p:sp>
        <p:nvSpPr>
          <p:cNvPr id="5" name="Rectangle 4"/>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289191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9D8A06-614E-3349-AB18-CC8E0BC91E99}"/>
              </a:ext>
            </a:extLst>
          </p:cNvPr>
          <p:cNvSpPr>
            <a:spLocks noGrp="1"/>
          </p:cNvSpPr>
          <p:nvPr>
            <p:ph type="title" idx="4294967295"/>
          </p:nvPr>
        </p:nvSpPr>
        <p:spPr>
          <a:xfrm>
            <a:off x="262647" y="0"/>
            <a:ext cx="11929353" cy="1060315"/>
          </a:xfrm>
          <a:solidFill>
            <a:schemeClr val="accent1">
              <a:lumMod val="20000"/>
              <a:lumOff val="80000"/>
            </a:schemeClr>
          </a:solidFill>
        </p:spPr>
        <p:txBody>
          <a:bodyPr/>
          <a:lstStyle/>
          <a:p>
            <a:r>
              <a:rPr lang="en-US" b="1" dirty="0">
                <a:solidFill>
                  <a:schemeClr val="accent6">
                    <a:lumMod val="50000"/>
                  </a:schemeClr>
                </a:solidFill>
              </a:rPr>
              <a:t>Amazon RDS read replicas</a:t>
            </a:r>
          </a:p>
        </p:txBody>
      </p:sp>
      <p:sp>
        <p:nvSpPr>
          <p:cNvPr id="39" name="Rectangle 38"/>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p:cNvPicPr>
            <a:picLocks noChangeAspect="1"/>
          </p:cNvPicPr>
          <p:nvPr/>
        </p:nvPicPr>
        <p:blipFill>
          <a:blip r:embed="rId4"/>
          <a:stretch>
            <a:fillRect/>
          </a:stretch>
        </p:blipFill>
        <p:spPr>
          <a:xfrm>
            <a:off x="6885286" y="1291229"/>
            <a:ext cx="5159434" cy="4302175"/>
          </a:xfrm>
          <a:prstGeom prst="rect">
            <a:avLst/>
          </a:prstGeom>
        </p:spPr>
      </p:pic>
      <p:sp>
        <p:nvSpPr>
          <p:cNvPr id="37" name="Rectangle 36"/>
          <p:cNvSpPr/>
          <p:nvPr/>
        </p:nvSpPr>
        <p:spPr>
          <a:xfrm>
            <a:off x="359924" y="1225689"/>
            <a:ext cx="6459165" cy="5632311"/>
          </a:xfrm>
          <a:prstGeom prst="rect">
            <a:avLst/>
          </a:prstGeom>
        </p:spPr>
        <p:txBody>
          <a:bodyPr wrap="square">
            <a:spAutoFit/>
          </a:bodyPr>
          <a:lstStyle/>
          <a:p>
            <a:pPr marL="285750" indent="-285750">
              <a:buFont typeface="Arial" panose="020B0604020202020204" pitchFamily="34" charset="0"/>
              <a:buChar char="•"/>
            </a:pPr>
            <a:r>
              <a:rPr lang="en-US" sz="2000" dirty="0"/>
              <a:t>Offers asynchronous replication </a:t>
            </a:r>
          </a:p>
          <a:p>
            <a:pPr marL="285750" indent="-285750">
              <a:buFont typeface="Arial" panose="020B0604020202020204" pitchFamily="34" charset="0"/>
              <a:buChar char="•"/>
            </a:pPr>
            <a:r>
              <a:rPr lang="en-US" sz="2000" dirty="0"/>
              <a:t>Can be promoted to master if needed</a:t>
            </a:r>
          </a:p>
          <a:p>
            <a:pPr marL="285750" indent="-285750">
              <a:buFont typeface="Arial" panose="020B0604020202020204" pitchFamily="34" charset="0"/>
              <a:buChar char="•"/>
            </a:pPr>
            <a:r>
              <a:rPr lang="en-US" sz="2000" dirty="0"/>
              <a:t>provide improved performance for reads: </a:t>
            </a:r>
          </a:p>
          <a:p>
            <a:pPr marL="285750" indent="-285750">
              <a:buFont typeface="Arial" panose="020B0604020202020204" pitchFamily="34" charset="0"/>
              <a:buChar char="•"/>
            </a:pPr>
            <a:r>
              <a:rPr lang="en-US" sz="2000" dirty="0"/>
              <a:t>Read replicas are used for read heavy DBs and replication is asynchronous. </a:t>
            </a:r>
          </a:p>
          <a:p>
            <a:pPr marL="285750" indent="-285750">
              <a:buFont typeface="Arial" panose="020B0604020202020204" pitchFamily="34" charset="0"/>
              <a:buChar char="•"/>
            </a:pPr>
            <a:r>
              <a:rPr lang="en-US" sz="2000" dirty="0"/>
              <a:t>Read replicas are for workload sharing and offloading. </a:t>
            </a:r>
          </a:p>
          <a:p>
            <a:pPr marL="285750" indent="-285750">
              <a:buFont typeface="Arial" panose="020B0604020202020204" pitchFamily="34" charset="0"/>
              <a:buChar char="•"/>
            </a:pPr>
            <a:r>
              <a:rPr lang="en-US" sz="2000" dirty="0"/>
              <a:t>Read replicas provide read-only DR. </a:t>
            </a:r>
          </a:p>
          <a:p>
            <a:pPr marL="285750" indent="-285750">
              <a:buFont typeface="Arial" panose="020B0604020202020204" pitchFamily="34" charset="0"/>
              <a:buChar char="•"/>
            </a:pPr>
            <a:r>
              <a:rPr lang="en-US" sz="2000" dirty="0"/>
              <a:t>Read replicas are created from a snapshot of the master instance. </a:t>
            </a:r>
          </a:p>
          <a:p>
            <a:pPr marL="285750" indent="-285750">
              <a:buFont typeface="Arial" panose="020B0604020202020204" pitchFamily="34" charset="0"/>
              <a:buChar char="•"/>
            </a:pPr>
            <a:r>
              <a:rPr lang="en-US" sz="2000" dirty="0"/>
              <a:t> Must have automated backups enabled on the primary (retention period &gt; 0). </a:t>
            </a:r>
          </a:p>
          <a:p>
            <a:r>
              <a:rPr lang="en-US" sz="2000" b="1" dirty="0"/>
              <a:t>Scalability: </a:t>
            </a:r>
            <a:endParaRPr lang="en-US" sz="2000" dirty="0"/>
          </a:p>
          <a:p>
            <a:pPr marL="285750" indent="-285750">
              <a:buFont typeface="Arial" panose="020B0604020202020204" pitchFamily="34" charset="0"/>
              <a:buChar char="•"/>
            </a:pPr>
            <a:r>
              <a:rPr lang="en-US" sz="2000" dirty="0"/>
              <a:t>You can only scale RDS up (compute and storage) </a:t>
            </a:r>
          </a:p>
          <a:p>
            <a:pPr marL="285750" indent="-285750">
              <a:buFont typeface="Arial" panose="020B0604020202020204" pitchFamily="34" charset="0"/>
              <a:buChar char="•"/>
            </a:pPr>
            <a:r>
              <a:rPr lang="en-US" sz="2000" dirty="0"/>
              <a:t>You cannot decrease the allocated storage for an RDS instance </a:t>
            </a:r>
          </a:p>
          <a:p>
            <a:pPr marL="285750" indent="-285750">
              <a:buFont typeface="Arial" panose="020B0604020202020204" pitchFamily="34" charset="0"/>
              <a:buChar char="•"/>
            </a:pPr>
            <a:r>
              <a:rPr lang="en-US" sz="2000" dirty="0"/>
              <a:t>You can scale storage and change the storage type for all DB engines except MS SQL </a:t>
            </a:r>
          </a:p>
          <a:p>
            <a:pPr marL="285750" indent="-285750">
              <a:buFont typeface="Arial" panose="020B0604020202020204" pitchFamily="34" charset="0"/>
              <a:buChar char="•"/>
            </a:pPr>
            <a:endParaRPr lang="en-US" sz="2000" dirty="0"/>
          </a:p>
        </p:txBody>
      </p:sp>
      <p:cxnSp>
        <p:nvCxnSpPr>
          <p:cNvPr id="41" name="Straight Arrow Connector 40"/>
          <p:cNvCxnSpPr/>
          <p:nvPr/>
        </p:nvCxnSpPr>
        <p:spPr>
          <a:xfrm flipH="1" flipV="1">
            <a:off x="8394970" y="4153711"/>
            <a:ext cx="145916" cy="169261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2" name="TextBox 41"/>
          <p:cNvSpPr txBox="1"/>
          <p:nvPr/>
        </p:nvSpPr>
        <p:spPr>
          <a:xfrm>
            <a:off x="7597302" y="5787959"/>
            <a:ext cx="3589506" cy="369332"/>
          </a:xfrm>
          <a:prstGeom prst="rect">
            <a:avLst/>
          </a:prstGeom>
          <a:noFill/>
        </p:spPr>
        <p:txBody>
          <a:bodyPr wrap="square" rtlCol="0">
            <a:spAutoFit/>
          </a:bodyPr>
          <a:lstStyle/>
          <a:p>
            <a:r>
              <a:rPr lang="en-US" dirty="0"/>
              <a:t>DB should be in Private subnet</a:t>
            </a:r>
          </a:p>
        </p:txBody>
      </p:sp>
      <p:pic>
        <p:nvPicPr>
          <p:cNvPr id="44" name="Graphic 14">
            <a:extLst>
              <a:ext uri="{FF2B5EF4-FFF2-40B4-BE49-F238E27FC236}">
                <a16:creationId xmlns:a16="http://schemas.microsoft.com/office/drawing/2014/main" id="{9D364D4C-F103-4C38-BA52-FDE8FFCEB1AD}"/>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160447" y="156579"/>
            <a:ext cx="711200" cy="711200"/>
          </a:xfrm>
          <a:prstGeom prst="rect">
            <a:avLst/>
          </a:prstGeom>
        </p:spPr>
      </p:pic>
    </p:spTree>
    <p:custDataLst>
      <p:tags r:id="rId1"/>
    </p:custDataLst>
    <p:extLst>
      <p:ext uri="{BB962C8B-B14F-4D97-AF65-F5344CB8AC3E}">
        <p14:creationId xmlns:p14="http://schemas.microsoft.com/office/powerpoint/2010/main" val="628622118"/>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3000" fill="hold" nodeType="withEffect">
                                  <p:stCondLst>
                                    <p:cond delay="0"/>
                                  </p:stCondLst>
                                  <p:childTnLst>
                                    <p:animRot by="120000">
                                      <p:cBhvr>
                                        <p:cTn id="6" dur="100" fill="hold">
                                          <p:stCondLst>
                                            <p:cond delay="0"/>
                                          </p:stCondLst>
                                        </p:cTn>
                                        <p:tgtEl>
                                          <p:spTgt spid="41"/>
                                        </p:tgtEl>
                                        <p:attrNameLst>
                                          <p:attrName>r</p:attrName>
                                        </p:attrNameLst>
                                      </p:cBhvr>
                                    </p:animRot>
                                    <p:animRot by="-240000">
                                      <p:cBhvr>
                                        <p:cTn id="7" dur="200" fill="hold">
                                          <p:stCondLst>
                                            <p:cond delay="200"/>
                                          </p:stCondLst>
                                        </p:cTn>
                                        <p:tgtEl>
                                          <p:spTgt spid="41"/>
                                        </p:tgtEl>
                                        <p:attrNameLst>
                                          <p:attrName>r</p:attrName>
                                        </p:attrNameLst>
                                      </p:cBhvr>
                                    </p:animRot>
                                    <p:animRot by="240000">
                                      <p:cBhvr>
                                        <p:cTn id="8" dur="200" fill="hold">
                                          <p:stCondLst>
                                            <p:cond delay="400"/>
                                          </p:stCondLst>
                                        </p:cTn>
                                        <p:tgtEl>
                                          <p:spTgt spid="41"/>
                                        </p:tgtEl>
                                        <p:attrNameLst>
                                          <p:attrName>r</p:attrName>
                                        </p:attrNameLst>
                                      </p:cBhvr>
                                    </p:animRot>
                                    <p:animRot by="-240000">
                                      <p:cBhvr>
                                        <p:cTn id="9" dur="200" fill="hold">
                                          <p:stCondLst>
                                            <p:cond delay="600"/>
                                          </p:stCondLst>
                                        </p:cTn>
                                        <p:tgtEl>
                                          <p:spTgt spid="41"/>
                                        </p:tgtEl>
                                        <p:attrNameLst>
                                          <p:attrName>r</p:attrName>
                                        </p:attrNameLst>
                                      </p:cBhvr>
                                    </p:animRot>
                                    <p:animRot by="120000">
                                      <p:cBhvr>
                                        <p:cTn id="10" dur="200" fill="hold">
                                          <p:stCondLst>
                                            <p:cond delay="800"/>
                                          </p:stCondLst>
                                        </p:cTn>
                                        <p:tgtEl>
                                          <p:spTgt spid="4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9D8A06-614E-3349-AB18-CC8E0BC91E99}"/>
              </a:ext>
            </a:extLst>
          </p:cNvPr>
          <p:cNvSpPr>
            <a:spLocks noGrp="1"/>
          </p:cNvSpPr>
          <p:nvPr>
            <p:ph type="title" idx="4294967295"/>
          </p:nvPr>
        </p:nvSpPr>
        <p:spPr>
          <a:xfrm>
            <a:off x="262647" y="0"/>
            <a:ext cx="11929353" cy="1060315"/>
          </a:xfrm>
          <a:solidFill>
            <a:schemeClr val="accent1">
              <a:lumMod val="20000"/>
              <a:lumOff val="80000"/>
            </a:schemeClr>
          </a:solidFill>
        </p:spPr>
        <p:txBody>
          <a:bodyPr/>
          <a:lstStyle/>
          <a:p>
            <a:r>
              <a:rPr lang="en-US" b="1" dirty="0"/>
              <a:t>High availability with Multi-AZ  RDS deployment </a:t>
            </a:r>
            <a:endParaRPr lang="en-US" b="1" dirty="0">
              <a:solidFill>
                <a:schemeClr val="accent6">
                  <a:lumMod val="50000"/>
                </a:schemeClr>
              </a:solidFill>
            </a:endParaRPr>
          </a:p>
        </p:txBody>
      </p:sp>
      <p:sp>
        <p:nvSpPr>
          <p:cNvPr id="39" name="Rectangle 38"/>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p:cNvPicPr>
            <a:picLocks noChangeAspect="1"/>
          </p:cNvPicPr>
          <p:nvPr/>
        </p:nvPicPr>
        <p:blipFill>
          <a:blip r:embed="rId4"/>
          <a:stretch>
            <a:fillRect/>
          </a:stretch>
        </p:blipFill>
        <p:spPr>
          <a:xfrm>
            <a:off x="686986" y="1209643"/>
            <a:ext cx="10059272" cy="5041829"/>
          </a:xfrm>
          <a:prstGeom prst="rect">
            <a:avLst/>
          </a:prstGeom>
        </p:spPr>
      </p:pic>
      <p:sp>
        <p:nvSpPr>
          <p:cNvPr id="6" name="Footer Placeholder 4">
            <a:extLst>
              <a:ext uri="{C183D7F6-B498-43B3-948B-1728B52AA6E4}">
                <adec:decorative xmlns:adec="http://schemas.microsoft.com/office/drawing/2017/decorative" val="1"/>
              </a:ext>
            </a:extLst>
          </p:cNvPr>
          <p:cNvSpPr>
            <a:spLocks noGrp="1"/>
          </p:cNvSpPr>
          <p:nvPr>
            <p:ph type="ftr" sz="quarter" idx="4294967295"/>
          </p:nvPr>
        </p:nvSpPr>
        <p:spPr>
          <a:xfrm>
            <a:off x="7714034" y="6492875"/>
            <a:ext cx="4405745" cy="365125"/>
          </a:xfrm>
        </p:spPr>
        <p:txBody>
          <a:bodyPr/>
          <a:lstStyle/>
          <a:p>
            <a:pPr algn="l"/>
            <a:r>
              <a:rPr lang="en-US" sz="1100" dirty="0">
                <a:solidFill>
                  <a:schemeClr val="bg1">
                    <a:lumMod val="85000"/>
                  </a:schemeClr>
                </a:solidFill>
              </a:rPr>
              <a:t>© 2019 Amazon Web Services, Inc. or its Affiliates. All rights reserved.</a:t>
            </a:r>
          </a:p>
        </p:txBody>
      </p:sp>
      <p:pic>
        <p:nvPicPr>
          <p:cNvPr id="7" name="Graphic 14">
            <a:extLst>
              <a:ext uri="{FF2B5EF4-FFF2-40B4-BE49-F238E27FC236}">
                <a16:creationId xmlns:a16="http://schemas.microsoft.com/office/drawing/2014/main" id="{9D364D4C-F103-4C38-BA52-FDE8FFCEB1AD}"/>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160447" y="156579"/>
            <a:ext cx="711200" cy="711200"/>
          </a:xfrm>
          <a:prstGeom prst="rect">
            <a:avLst/>
          </a:prstGeom>
        </p:spPr>
      </p:pic>
    </p:spTree>
    <p:custDataLst>
      <p:tags r:id="rId1"/>
    </p:custDataLst>
    <p:extLst>
      <p:ext uri="{BB962C8B-B14F-4D97-AF65-F5344CB8AC3E}">
        <p14:creationId xmlns:p14="http://schemas.microsoft.com/office/powerpoint/2010/main" val="3377263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9D8A06-614E-3349-AB18-CC8E0BC91E99}"/>
              </a:ext>
            </a:extLst>
          </p:cNvPr>
          <p:cNvSpPr>
            <a:spLocks noGrp="1"/>
          </p:cNvSpPr>
          <p:nvPr>
            <p:ph type="title" idx="4294967295"/>
          </p:nvPr>
        </p:nvSpPr>
        <p:spPr>
          <a:xfrm>
            <a:off x="262646" y="0"/>
            <a:ext cx="11929353" cy="1060315"/>
          </a:xfrm>
          <a:solidFill>
            <a:schemeClr val="accent1">
              <a:lumMod val="20000"/>
              <a:lumOff val="80000"/>
            </a:schemeClr>
          </a:solidFill>
        </p:spPr>
        <p:txBody>
          <a:bodyPr/>
          <a:lstStyle/>
          <a:p>
            <a:r>
              <a:rPr lang="en-US" b="1" dirty="0">
                <a:solidFill>
                  <a:schemeClr val="accent6">
                    <a:lumMod val="50000"/>
                  </a:schemeClr>
                </a:solidFill>
              </a:rPr>
              <a:t>Amazon Aurora</a:t>
            </a:r>
          </a:p>
        </p:txBody>
      </p:sp>
      <p:sp>
        <p:nvSpPr>
          <p:cNvPr id="39" name="Rectangle 38"/>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Graphic 4">
            <a:extLst>
              <a:ext uri="{FF2B5EF4-FFF2-40B4-BE49-F238E27FC236}">
                <a16:creationId xmlns:a16="http://schemas.microsoft.com/office/drawing/2014/main" id="{A7DB090A-C3E9-F343-8114-75388C8B2DFB}"/>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5217" y="2148840"/>
            <a:ext cx="1280160" cy="1280160"/>
          </a:xfrm>
          <a:prstGeom prst="rect">
            <a:avLst/>
          </a:prstGeom>
        </p:spPr>
      </p:pic>
      <p:sp>
        <p:nvSpPr>
          <p:cNvPr id="7" name="TextBox 6">
            <a:extLst>
              <a:ext uri="{FF2B5EF4-FFF2-40B4-BE49-F238E27FC236}">
                <a16:creationId xmlns:a16="http://schemas.microsoft.com/office/drawing/2014/main" id="{A3F497B0-E3BB-7741-B2B0-32751BBA360E}"/>
              </a:ext>
            </a:extLst>
          </p:cNvPr>
          <p:cNvSpPr txBox="1"/>
          <p:nvPr/>
        </p:nvSpPr>
        <p:spPr>
          <a:xfrm>
            <a:off x="426658" y="3495453"/>
            <a:ext cx="2301904" cy="954107"/>
          </a:xfrm>
          <a:prstGeom prst="rect">
            <a:avLst/>
          </a:prstGeom>
          <a:noFill/>
        </p:spPr>
        <p:txBody>
          <a:bodyPr wrap="square" rtlCol="0">
            <a:spAutoFit/>
          </a:bodyPr>
          <a:lstStyle/>
          <a:p>
            <a:pPr algn="ctr"/>
            <a:r>
              <a:rPr lang="en-US" sz="2800" dirty="0">
                <a:latin typeface="Amazon Ember" panose="02000000000000000000" pitchFamily="2" charset="0"/>
                <a:ea typeface="Amazon Ember" panose="02000000000000000000" pitchFamily="2" charset="0"/>
              </a:rPr>
              <a:t>Amazon </a:t>
            </a:r>
            <a:br>
              <a:rPr lang="en-US" sz="2800" dirty="0">
                <a:latin typeface="Amazon Ember" panose="02000000000000000000" pitchFamily="2" charset="0"/>
                <a:ea typeface="Amazon Ember" panose="02000000000000000000" pitchFamily="2" charset="0"/>
              </a:rPr>
            </a:br>
            <a:r>
              <a:rPr lang="en-US" sz="2800" dirty="0">
                <a:latin typeface="Amazon Ember" panose="02000000000000000000" pitchFamily="2" charset="0"/>
                <a:ea typeface="Amazon Ember" panose="02000000000000000000" pitchFamily="2" charset="0"/>
              </a:rPr>
              <a:t>Aurora</a:t>
            </a:r>
          </a:p>
        </p:txBody>
      </p:sp>
      <p:sp>
        <p:nvSpPr>
          <p:cNvPr id="8" name="Rectangle 7">
            <a:extLst>
              <a:ext uri="{FF2B5EF4-FFF2-40B4-BE49-F238E27FC236}">
                <a16:creationId xmlns:a16="http://schemas.microsoft.com/office/drawing/2014/main" id="{20B9E248-53DD-274A-8BD4-5F1F5B6CF369}"/>
              </a:ext>
              <a:ext uri="{C183D7F6-B498-43B3-948B-1728B52AA6E4}">
                <adec:decorative xmlns:adec="http://schemas.microsoft.com/office/drawing/2017/decorative" val="1"/>
              </a:ext>
            </a:extLst>
          </p:cNvPr>
          <p:cNvSpPr/>
          <p:nvPr/>
        </p:nvSpPr>
        <p:spPr>
          <a:xfrm>
            <a:off x="426658" y="1885674"/>
            <a:ext cx="2203877" cy="2686326"/>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75000"/>
                </a:schemeClr>
              </a:solidFill>
              <a:highlight>
                <a:srgbClr val="C0C0C0"/>
              </a:highlight>
            </a:endParaRPr>
          </a:p>
        </p:txBody>
      </p:sp>
      <p:sp>
        <p:nvSpPr>
          <p:cNvPr id="9" name="Rectangle 8">
            <a:extLst>
              <a:ext uri="{FF2B5EF4-FFF2-40B4-BE49-F238E27FC236}">
                <a16:creationId xmlns:a16="http://schemas.microsoft.com/office/drawing/2014/main" id="{E49D6D51-A8CE-0B4F-9E8E-8C4B19138732}"/>
              </a:ext>
            </a:extLst>
          </p:cNvPr>
          <p:cNvSpPr/>
          <p:nvPr/>
        </p:nvSpPr>
        <p:spPr>
          <a:xfrm>
            <a:off x="2975326" y="1462703"/>
            <a:ext cx="8768391" cy="4893647"/>
          </a:xfrm>
          <a:prstGeom prst="rect">
            <a:avLst/>
          </a:prstGeom>
        </p:spPr>
        <p:txBody>
          <a:bodyPr wrap="square">
            <a:spAutoFit/>
          </a:bodyPr>
          <a:lstStyle/>
          <a:p>
            <a:r>
              <a:rPr lang="en-US" sz="2400" dirty="0">
                <a:solidFill>
                  <a:schemeClr val="tx1">
                    <a:lumMod val="85000"/>
                    <a:lumOff val="15000"/>
                  </a:schemeClr>
                </a:solidFill>
                <a:latin typeface="Amazon Ember" panose="020B0603020204020204" pitchFamily="34" charset="0"/>
                <a:ea typeface="Amazon Ember" panose="020B0603020204020204" pitchFamily="34" charset="0"/>
                <a:cs typeface="Amazon Ember" panose="020B0603020204020204" pitchFamily="34" charset="0"/>
              </a:rPr>
              <a:t>Amazon Aurora is a fully managed, MySQL- and PostgreSQL-compatible, relational database engine.</a:t>
            </a:r>
          </a:p>
          <a:p>
            <a:endParaRPr lang="en-US" sz="2400" dirty="0">
              <a:solidFill>
                <a:schemeClr val="tx1">
                  <a:lumMod val="85000"/>
                  <a:lumOff val="15000"/>
                </a:schemeClr>
              </a:solidFill>
              <a:latin typeface="Amazon Ember" panose="020B0603020204020204" pitchFamily="34" charset="0"/>
              <a:ea typeface="Amazon Ember" panose="020B0603020204020204" pitchFamily="34" charset="0"/>
              <a:cs typeface="Amazon Ember" panose="020B0603020204020204" pitchFamily="34" charset="0"/>
            </a:endParaRPr>
          </a:p>
          <a:p>
            <a:pPr marL="799596" lvl="1" indent="-342900">
              <a:buFont typeface="Arial" panose="020B0604020202020204" pitchFamily="34" charset="0"/>
              <a:buChar char="•"/>
            </a:pPr>
            <a:r>
              <a:rPr lang="en-US" sz="2400" dirty="0">
                <a:solidFill>
                  <a:schemeClr val="tx1">
                    <a:lumMod val="85000"/>
                    <a:lumOff val="15000"/>
                  </a:schemeClr>
                </a:solidFill>
                <a:ea typeface="Amazon Ember Light" panose="020B0403020204020204" pitchFamily="34" charset="0"/>
                <a:cs typeface="Amazon Ember Light" panose="020B0403020204020204" pitchFamily="34" charset="0"/>
              </a:rPr>
              <a:t>Used for online transactional processing (</a:t>
            </a:r>
            <a:r>
              <a:rPr lang="en-US" sz="2400" b="1" dirty="0">
                <a:solidFill>
                  <a:schemeClr val="accent6">
                    <a:lumMod val="50000"/>
                  </a:schemeClr>
                </a:solidFill>
                <a:ea typeface="Amazon Ember Light" panose="020B0403020204020204" pitchFamily="34" charset="0"/>
                <a:cs typeface="Amazon Ember Light" panose="020B0403020204020204" pitchFamily="34" charset="0"/>
              </a:rPr>
              <a:t>OLTP</a:t>
            </a:r>
            <a:r>
              <a:rPr lang="en-US" sz="2400" dirty="0">
                <a:solidFill>
                  <a:schemeClr val="tx1">
                    <a:lumMod val="85000"/>
                    <a:lumOff val="15000"/>
                  </a:schemeClr>
                </a:solidFill>
                <a:ea typeface="Amazon Ember Light" panose="020B0403020204020204" pitchFamily="34" charset="0"/>
                <a:cs typeface="Amazon Ember Light" panose="020B0403020204020204" pitchFamily="34" charset="0"/>
              </a:rPr>
              <a:t>)</a:t>
            </a:r>
          </a:p>
          <a:p>
            <a:pPr marL="799596" lvl="1" indent="-342900">
              <a:buFont typeface="Arial" panose="020B0604020202020204" pitchFamily="34" charset="0"/>
              <a:buChar char="•"/>
            </a:pPr>
            <a:r>
              <a:rPr lang="en-US" sz="2400" dirty="0">
                <a:solidFill>
                  <a:schemeClr val="tx1">
                    <a:lumMod val="85000"/>
                    <a:lumOff val="15000"/>
                  </a:schemeClr>
                </a:solidFill>
                <a:ea typeface="Amazon Ember Light" panose="020B0403020204020204" pitchFamily="34" charset="0"/>
                <a:cs typeface="Amazon Ember Light" panose="020B0403020204020204" pitchFamily="34" charset="0"/>
              </a:rPr>
              <a:t>Faster then MySQL and PostgreSQL</a:t>
            </a:r>
          </a:p>
          <a:p>
            <a:pPr marL="799596" lvl="1" indent="-342900">
              <a:buFont typeface="Arial" panose="020B0604020202020204" pitchFamily="34" charset="0"/>
              <a:buChar char="•"/>
            </a:pPr>
            <a:r>
              <a:rPr lang="en-US" sz="2400" dirty="0">
                <a:solidFill>
                  <a:schemeClr val="tx1">
                    <a:lumMod val="85000"/>
                    <a:lumOff val="15000"/>
                  </a:schemeClr>
                </a:solidFill>
                <a:ea typeface="Amazon Ember Light" panose="020B0403020204020204" pitchFamily="34" charset="0"/>
                <a:cs typeface="Amazon Ember Light" panose="020B0403020204020204" pitchFamily="34" charset="0"/>
              </a:rPr>
              <a:t>Replicates data six ways across three Availability Zones</a:t>
            </a:r>
          </a:p>
          <a:p>
            <a:pPr marL="799596" lvl="1" indent="-342900">
              <a:buFont typeface="Arial" panose="020B0604020202020204" pitchFamily="34" charset="0"/>
              <a:buChar char="•"/>
            </a:pPr>
            <a:r>
              <a:rPr lang="en-US" sz="2400" dirty="0">
                <a:solidFill>
                  <a:schemeClr val="tx1">
                    <a:lumMod val="85000"/>
                    <a:lumOff val="15000"/>
                  </a:schemeClr>
                </a:solidFill>
                <a:ea typeface="Amazon Ember Light" panose="020B0403020204020204" pitchFamily="34" charset="0"/>
                <a:cs typeface="Amazon Ember Light" panose="020B0403020204020204" pitchFamily="34" charset="0"/>
              </a:rPr>
              <a:t>Requires little change to your existing application</a:t>
            </a:r>
          </a:p>
          <a:p>
            <a:pPr marL="799596" lvl="1" indent="-342900">
              <a:buFont typeface="Arial" panose="020B0604020202020204" pitchFamily="34" charset="0"/>
              <a:buChar char="•"/>
            </a:pPr>
            <a:r>
              <a:rPr lang="en-US" sz="2400" dirty="0"/>
              <a:t>Amazon Aurora automatically increases the size of your database volume as your storage needs grow.</a:t>
            </a:r>
          </a:p>
          <a:p>
            <a:pPr marL="799596" lvl="1" indent="-342900">
              <a:buFont typeface="Arial" panose="020B0604020202020204" pitchFamily="34" charset="0"/>
              <a:buChar char="•"/>
            </a:pPr>
            <a:r>
              <a:rPr lang="en-US" sz="2400" dirty="0">
                <a:solidFill>
                  <a:schemeClr val="tx1">
                    <a:lumMod val="85000"/>
                    <a:lumOff val="15000"/>
                  </a:schemeClr>
                </a:solidFill>
                <a:ea typeface="Amazon Ember Light" panose="020B0403020204020204" pitchFamily="34" charset="0"/>
                <a:cs typeface="Amazon Ember Light" panose="020B0403020204020204" pitchFamily="34" charset="0"/>
              </a:rPr>
              <a:t>DB Snapshots are user-initiated backups of your instance stored in Amazon S3 that will be kept until you explicitly delete them</a:t>
            </a:r>
          </a:p>
          <a:p>
            <a:pPr marL="456696" lvl="1"/>
            <a:endParaRPr lang="en-US" sz="2400" dirty="0">
              <a:solidFill>
                <a:schemeClr val="tx1">
                  <a:lumMod val="85000"/>
                  <a:lumOff val="15000"/>
                </a:schemeClr>
              </a:solidFill>
              <a:ea typeface="Amazon Ember Light" panose="020B0403020204020204" pitchFamily="34" charset="0"/>
              <a:cs typeface="Amazon Ember Light" panose="020B0403020204020204" pitchFamily="34" charset="0"/>
            </a:endParaRPr>
          </a:p>
        </p:txBody>
      </p:sp>
    </p:spTree>
    <p:custDataLst>
      <p:tags r:id="rId1"/>
    </p:custDataLst>
    <p:extLst>
      <p:ext uri="{BB962C8B-B14F-4D97-AF65-F5344CB8AC3E}">
        <p14:creationId xmlns:p14="http://schemas.microsoft.com/office/powerpoint/2010/main" val="3219377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9D8A06-614E-3349-AB18-CC8E0BC91E99}"/>
              </a:ext>
            </a:extLst>
          </p:cNvPr>
          <p:cNvSpPr>
            <a:spLocks noGrp="1"/>
          </p:cNvSpPr>
          <p:nvPr>
            <p:ph type="title" idx="4294967295"/>
          </p:nvPr>
        </p:nvSpPr>
        <p:spPr>
          <a:xfrm>
            <a:off x="262646" y="0"/>
            <a:ext cx="11929353" cy="1060315"/>
          </a:xfrm>
          <a:solidFill>
            <a:schemeClr val="accent1">
              <a:lumMod val="20000"/>
              <a:lumOff val="80000"/>
            </a:schemeClr>
          </a:solidFill>
        </p:spPr>
        <p:txBody>
          <a:bodyPr/>
          <a:lstStyle/>
          <a:p>
            <a:r>
              <a:rPr lang="en-US" b="1" dirty="0">
                <a:solidFill>
                  <a:schemeClr val="accent6">
                    <a:lumMod val="50000"/>
                  </a:schemeClr>
                </a:solidFill>
              </a:rPr>
              <a:t>Amazon Aurora</a:t>
            </a:r>
          </a:p>
        </p:txBody>
      </p:sp>
      <p:sp>
        <p:nvSpPr>
          <p:cNvPr id="39" name="Rectangle 38"/>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p:cNvPicPr>
            <a:picLocks noChangeAspect="1"/>
          </p:cNvPicPr>
          <p:nvPr/>
        </p:nvPicPr>
        <p:blipFill>
          <a:blip r:embed="rId4"/>
          <a:stretch>
            <a:fillRect/>
          </a:stretch>
        </p:blipFill>
        <p:spPr>
          <a:xfrm>
            <a:off x="351560" y="1092777"/>
            <a:ext cx="11239500" cy="5524500"/>
          </a:xfrm>
          <a:prstGeom prst="rect">
            <a:avLst/>
          </a:prstGeom>
        </p:spPr>
      </p:pic>
    </p:spTree>
    <p:custDataLst>
      <p:tags r:id="rId1"/>
    </p:custDataLst>
    <p:extLst>
      <p:ext uri="{BB962C8B-B14F-4D97-AF65-F5344CB8AC3E}">
        <p14:creationId xmlns:p14="http://schemas.microsoft.com/office/powerpoint/2010/main" val="749464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9D8A06-614E-3349-AB18-CC8E0BC91E99}"/>
              </a:ext>
            </a:extLst>
          </p:cNvPr>
          <p:cNvSpPr>
            <a:spLocks noGrp="1"/>
          </p:cNvSpPr>
          <p:nvPr>
            <p:ph type="title" idx="4294967295"/>
          </p:nvPr>
        </p:nvSpPr>
        <p:spPr>
          <a:xfrm>
            <a:off x="262646" y="0"/>
            <a:ext cx="11929353" cy="1060315"/>
          </a:xfrm>
          <a:solidFill>
            <a:schemeClr val="accent1">
              <a:lumMod val="20000"/>
              <a:lumOff val="80000"/>
            </a:schemeClr>
          </a:solidFill>
        </p:spPr>
        <p:txBody>
          <a:bodyPr/>
          <a:lstStyle/>
          <a:p>
            <a:r>
              <a:rPr lang="en-US" b="1" dirty="0">
                <a:solidFill>
                  <a:schemeClr val="accent6">
                    <a:lumMod val="50000"/>
                  </a:schemeClr>
                </a:solidFill>
              </a:rPr>
              <a:t>Amazon RDS Pricing</a:t>
            </a:r>
          </a:p>
        </p:txBody>
      </p:sp>
      <p:sp>
        <p:nvSpPr>
          <p:cNvPr id="39" name="Rectangle 38"/>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p:cNvSpPr/>
          <p:nvPr/>
        </p:nvSpPr>
        <p:spPr>
          <a:xfrm>
            <a:off x="567446" y="1287240"/>
            <a:ext cx="11361317" cy="5106013"/>
          </a:xfrm>
          <a:prstGeom prst="rect">
            <a:avLst/>
          </a:prstGeom>
        </p:spPr>
        <p:txBody>
          <a:bodyPr wrap="square">
            <a:spAutoFit/>
          </a:bodyPr>
          <a:lstStyle/>
          <a:p>
            <a:pPr marL="285750" indent="-285750">
              <a:buFont typeface="Arial" panose="020B0604020202020204" pitchFamily="34" charset="0"/>
              <a:buChar char="•"/>
            </a:pPr>
            <a:r>
              <a:rPr lang="en-US" b="1" dirty="0">
                <a:solidFill>
                  <a:schemeClr val="tx1">
                    <a:lumMod val="95000"/>
                    <a:lumOff val="5000"/>
                  </a:schemeClr>
                </a:solidFill>
              </a:rPr>
              <a:t>DB instance type hours </a:t>
            </a:r>
            <a:r>
              <a:rPr lang="en-US" dirty="0"/>
              <a:t>(partial hours are charged as full hours)</a:t>
            </a:r>
          </a:p>
          <a:p>
            <a:pPr marL="800100" lvl="1" indent="-342900">
              <a:buFont typeface="Arial" panose="020B0604020202020204" pitchFamily="34" charset="0"/>
              <a:buChar char="•"/>
            </a:pPr>
            <a:r>
              <a:rPr lang="en-US" dirty="0"/>
              <a:t>Engine</a:t>
            </a:r>
          </a:p>
          <a:p>
            <a:pPr marL="800100" lvl="1" indent="-342900">
              <a:buFont typeface="Arial" panose="020B0604020202020204" pitchFamily="34" charset="0"/>
              <a:buChar char="•"/>
            </a:pPr>
            <a:r>
              <a:rPr lang="en-US" dirty="0"/>
              <a:t>Size</a:t>
            </a:r>
          </a:p>
          <a:p>
            <a:pPr marL="800100" lvl="1" indent="-342900">
              <a:buFont typeface="Arial" panose="020B0604020202020204" pitchFamily="34" charset="0"/>
              <a:buChar char="•"/>
            </a:pPr>
            <a:r>
              <a:rPr lang="en-US" dirty="0"/>
              <a:t>Memory class</a:t>
            </a:r>
          </a:p>
          <a:p>
            <a:pPr marL="285750" indent="-285750">
              <a:buFont typeface="Arial" panose="020B0604020202020204" pitchFamily="34" charset="0"/>
              <a:buChar char="•"/>
            </a:pPr>
            <a:r>
              <a:rPr lang="en-US" b="1" dirty="0"/>
              <a:t>DB purchase type </a:t>
            </a:r>
          </a:p>
          <a:p>
            <a:pPr marL="922338" lvl="1" indent="-465138">
              <a:buFont typeface="Arial" panose="020B0604020202020204" pitchFamily="34" charset="0"/>
              <a:buChar char="•"/>
            </a:pPr>
            <a:r>
              <a:rPr lang="en-US" dirty="0"/>
              <a:t>On-Demand Instances : Compute capacity by the hour</a:t>
            </a:r>
          </a:p>
          <a:p>
            <a:pPr marL="922338" lvl="1" indent="-465138">
              <a:buFont typeface="Arial" panose="020B0604020202020204" pitchFamily="34" charset="0"/>
              <a:buChar char="•"/>
            </a:pPr>
            <a:r>
              <a:rPr lang="en-US" dirty="0"/>
              <a:t>Reserved Instances : Low, one-time, upfront payment for database instances that are reserved with a 1-year or 3-year term</a:t>
            </a:r>
          </a:p>
          <a:p>
            <a:pPr marL="285750" indent="-285750">
              <a:lnSpc>
                <a:spcPct val="110000"/>
              </a:lnSpc>
              <a:buFont typeface="Arial" panose="020B0604020202020204" pitchFamily="34" charset="0"/>
              <a:buChar char="•"/>
            </a:pPr>
            <a:r>
              <a:rPr lang="en-US" b="1" dirty="0"/>
              <a:t>Deployment type</a:t>
            </a:r>
            <a:r>
              <a:rPr lang="en-US" dirty="0"/>
              <a:t> :Storage and I/0 charges vary, depending on whether you deploy to </a:t>
            </a:r>
          </a:p>
          <a:p>
            <a:pPr marL="865188" lvl="1" indent="-407988">
              <a:lnSpc>
                <a:spcPct val="100000"/>
              </a:lnSpc>
              <a:buFont typeface="Arial" panose="020B0604020202020204" pitchFamily="34" charset="0"/>
              <a:buChar char="•"/>
            </a:pPr>
            <a:r>
              <a:rPr lang="en-US" dirty="0"/>
              <a:t>Single Availability Zone</a:t>
            </a:r>
          </a:p>
          <a:p>
            <a:pPr marL="865188" lvl="1" indent="-407988">
              <a:lnSpc>
                <a:spcPct val="100000"/>
              </a:lnSpc>
              <a:buFont typeface="Arial" panose="020B0604020202020204" pitchFamily="34" charset="0"/>
              <a:buChar char="•"/>
            </a:pPr>
            <a:r>
              <a:rPr lang="en-US" dirty="0"/>
              <a:t>Multiple Availability Zones</a:t>
            </a:r>
          </a:p>
          <a:p>
            <a:pPr marL="285750" indent="-285750">
              <a:buFont typeface="Arial" panose="020B0604020202020204" pitchFamily="34" charset="0"/>
              <a:buChar char="•"/>
            </a:pPr>
            <a:r>
              <a:rPr lang="en-US" b="1" dirty="0"/>
              <a:t>Number of DB instances  : </a:t>
            </a:r>
            <a:r>
              <a:rPr lang="en-US" dirty="0"/>
              <a:t>Provision multiple DB instances to handle peak loads</a:t>
            </a:r>
          </a:p>
          <a:p>
            <a:pPr marL="285750" indent="-285750">
              <a:buFont typeface="Arial" panose="020B0604020202020204" pitchFamily="34" charset="0"/>
              <a:buChar char="•"/>
            </a:pPr>
            <a:r>
              <a:rPr lang="en-US" b="1" dirty="0"/>
              <a:t>Storage GB/month </a:t>
            </a:r>
            <a:endParaRPr lang="en-US" dirty="0"/>
          </a:p>
          <a:p>
            <a:pPr marL="285750" indent="-285750">
              <a:buFont typeface="Arial" panose="020B0604020202020204" pitchFamily="34" charset="0"/>
              <a:buChar char="•"/>
            </a:pPr>
            <a:r>
              <a:rPr lang="en-US" b="1" dirty="0">
                <a:solidFill>
                  <a:schemeClr val="tx1">
                    <a:lumMod val="95000"/>
                    <a:lumOff val="5000"/>
                  </a:schemeClr>
                </a:solidFill>
              </a:rPr>
              <a:t>I/O requests/month:  </a:t>
            </a:r>
            <a:r>
              <a:rPr lang="en-US" dirty="0"/>
              <a:t>The number of input and output requests that are made to the database</a:t>
            </a:r>
          </a:p>
          <a:p>
            <a:pPr marL="285750" indent="-285750">
              <a:buFont typeface="Arial" panose="020B0604020202020204" pitchFamily="34" charset="0"/>
              <a:buChar char="•"/>
            </a:pPr>
            <a:r>
              <a:rPr lang="en-US" b="1" dirty="0">
                <a:solidFill>
                  <a:schemeClr val="tx1">
                    <a:lumMod val="95000"/>
                    <a:lumOff val="5000"/>
                  </a:schemeClr>
                </a:solidFill>
              </a:rPr>
              <a:t>Provisioned IOPS/month </a:t>
            </a:r>
            <a:r>
              <a:rPr lang="en-US" dirty="0"/>
              <a:t>– for RDS provisioned IOPS SSD</a:t>
            </a:r>
          </a:p>
          <a:p>
            <a:pPr marL="285750" indent="-285750">
              <a:buFont typeface="Arial" panose="020B0604020202020204" pitchFamily="34" charset="0"/>
              <a:buChar char="•"/>
            </a:pPr>
            <a:r>
              <a:rPr lang="en-US" dirty="0"/>
              <a:t>Egress data transfer</a:t>
            </a:r>
          </a:p>
          <a:p>
            <a:pPr marL="285750" indent="-285750">
              <a:buFont typeface="Arial" panose="020B0604020202020204" pitchFamily="34" charset="0"/>
              <a:buChar char="•"/>
            </a:pPr>
            <a:r>
              <a:rPr lang="en-US" dirty="0"/>
              <a:t>Backup storage (DB backups and manual snapshots usually S3 standard price)</a:t>
            </a:r>
          </a:p>
          <a:p>
            <a:pPr marL="922338" lvl="1" indent="-465138"/>
            <a:r>
              <a:rPr lang="en-US" dirty="0"/>
              <a:t>	</a:t>
            </a:r>
          </a:p>
        </p:txBody>
      </p:sp>
      <p:pic>
        <p:nvPicPr>
          <p:cNvPr id="6" name="Graphic 14">
            <a:extLst>
              <a:ext uri="{FF2B5EF4-FFF2-40B4-BE49-F238E27FC236}">
                <a16:creationId xmlns:a16="http://schemas.microsoft.com/office/drawing/2014/main" id="{9D364D4C-F103-4C38-BA52-FDE8FFCEB1AD}"/>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60447" y="156579"/>
            <a:ext cx="711200" cy="711200"/>
          </a:xfrm>
          <a:prstGeom prst="rect">
            <a:avLst/>
          </a:prstGeom>
        </p:spPr>
      </p:pic>
    </p:spTree>
    <p:custDataLst>
      <p:tags r:id="rId1"/>
    </p:custDataLst>
    <p:extLst>
      <p:ext uri="{BB962C8B-B14F-4D97-AF65-F5344CB8AC3E}">
        <p14:creationId xmlns:p14="http://schemas.microsoft.com/office/powerpoint/2010/main" val="242415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9D8A06-614E-3349-AB18-CC8E0BC91E99}"/>
              </a:ext>
            </a:extLst>
          </p:cNvPr>
          <p:cNvSpPr>
            <a:spLocks noGrp="1"/>
          </p:cNvSpPr>
          <p:nvPr>
            <p:ph type="title" idx="4294967295"/>
          </p:nvPr>
        </p:nvSpPr>
        <p:spPr>
          <a:xfrm>
            <a:off x="262646" y="0"/>
            <a:ext cx="11929353" cy="1060315"/>
          </a:xfrm>
          <a:solidFill>
            <a:schemeClr val="accent1">
              <a:lumMod val="20000"/>
              <a:lumOff val="80000"/>
            </a:schemeClr>
          </a:solidFill>
        </p:spPr>
        <p:txBody>
          <a:bodyPr/>
          <a:lstStyle/>
          <a:p>
            <a:r>
              <a:rPr lang="en-US" b="1" dirty="0">
                <a:solidFill>
                  <a:schemeClr val="accent6">
                    <a:lumMod val="50000"/>
                  </a:schemeClr>
                </a:solidFill>
              </a:rPr>
              <a:t>Amazon </a:t>
            </a:r>
            <a:r>
              <a:rPr lang="en-US" b="1" dirty="0" err="1">
                <a:solidFill>
                  <a:schemeClr val="accent6">
                    <a:lumMod val="50000"/>
                  </a:schemeClr>
                </a:solidFill>
              </a:rPr>
              <a:t>DynamoDB</a:t>
            </a:r>
            <a:endParaRPr lang="en-US" b="1" dirty="0">
              <a:solidFill>
                <a:schemeClr val="accent6">
                  <a:lumMod val="50000"/>
                </a:schemeClr>
              </a:solidFill>
            </a:endParaRPr>
          </a:p>
        </p:txBody>
      </p:sp>
      <p:sp>
        <p:nvSpPr>
          <p:cNvPr id="39" name="Rectangle 38"/>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p:cNvPicPr>
            <a:picLocks noChangeAspect="1"/>
          </p:cNvPicPr>
          <p:nvPr/>
        </p:nvPicPr>
        <p:blipFill>
          <a:blip r:embed="rId4"/>
          <a:stretch>
            <a:fillRect/>
          </a:stretch>
        </p:blipFill>
        <p:spPr>
          <a:xfrm>
            <a:off x="11148389" y="136188"/>
            <a:ext cx="749030" cy="749030"/>
          </a:xfrm>
          <a:prstGeom prst="rect">
            <a:avLst/>
          </a:prstGeom>
        </p:spPr>
      </p:pic>
      <p:sp>
        <p:nvSpPr>
          <p:cNvPr id="3" name="Rectangle 2"/>
          <p:cNvSpPr/>
          <p:nvPr/>
        </p:nvSpPr>
        <p:spPr>
          <a:xfrm>
            <a:off x="379748" y="1106959"/>
            <a:ext cx="11280842" cy="2831544"/>
          </a:xfrm>
          <a:prstGeom prst="rect">
            <a:avLst/>
          </a:prstGeom>
        </p:spPr>
        <p:txBody>
          <a:bodyPr wrap="square">
            <a:spAutoFit/>
          </a:bodyPr>
          <a:lstStyle/>
          <a:p>
            <a:r>
              <a:rPr lang="en-US" sz="2000" dirty="0"/>
              <a:t>Amazon </a:t>
            </a:r>
            <a:r>
              <a:rPr lang="en-US" sz="2000" dirty="0" err="1"/>
              <a:t>DynamoDB</a:t>
            </a:r>
            <a:r>
              <a:rPr lang="en-US" sz="2000" dirty="0"/>
              <a:t> is a fully managed NoSQL database service that provides fast and predictable performance with seamless scalability.</a:t>
            </a:r>
          </a:p>
          <a:p>
            <a:endParaRPr lang="en-US" sz="2000" dirty="0"/>
          </a:p>
          <a:p>
            <a:r>
              <a:rPr lang="en-US" sz="2000" dirty="0"/>
              <a:t>Dynamo DB features and benefits:</a:t>
            </a:r>
          </a:p>
          <a:p>
            <a:pPr marL="285750" indent="-285750">
              <a:buFont typeface="Arial" panose="020B0604020202020204" pitchFamily="34" charset="0"/>
              <a:buChar char="•"/>
            </a:pPr>
            <a:r>
              <a:rPr lang="en-US" sz="2000" dirty="0"/>
              <a:t>NoSQL type of database (non-relational)</a:t>
            </a:r>
          </a:p>
          <a:p>
            <a:pPr marL="285750" indent="-285750">
              <a:buFont typeface="Arial" panose="020B0604020202020204" pitchFamily="34" charset="0"/>
              <a:buChar char="•"/>
            </a:pPr>
            <a:r>
              <a:rPr lang="en-US" sz="2000" dirty="0"/>
              <a:t>Fast, highly available, and fully managed</a:t>
            </a:r>
          </a:p>
          <a:p>
            <a:pPr marL="285750" indent="-285750">
              <a:buFont typeface="Arial" panose="020B0604020202020204" pitchFamily="34" charset="0"/>
              <a:buChar char="•"/>
            </a:pPr>
            <a:r>
              <a:rPr lang="en-US" sz="2000" dirty="0"/>
              <a:t>Used when data is fluid and can change</a:t>
            </a:r>
          </a:p>
          <a:p>
            <a:pPr marL="285750" indent="-285750">
              <a:buFont typeface="Arial" panose="020B0604020202020204" pitchFamily="34" charset="0"/>
              <a:buChar char="•"/>
            </a:pPr>
            <a:r>
              <a:rPr lang="en-US" sz="2000" dirty="0"/>
              <a:t>Common use cases include social networks and web analytics </a:t>
            </a:r>
          </a:p>
          <a:p>
            <a:endParaRPr lang="en-US" dirty="0"/>
          </a:p>
        </p:txBody>
      </p:sp>
      <p:pic>
        <p:nvPicPr>
          <p:cNvPr id="4" name="Picture 3"/>
          <p:cNvPicPr>
            <a:picLocks noChangeAspect="1"/>
          </p:cNvPicPr>
          <p:nvPr/>
        </p:nvPicPr>
        <p:blipFill>
          <a:blip r:embed="rId5"/>
          <a:stretch>
            <a:fillRect/>
          </a:stretch>
        </p:blipFill>
        <p:spPr>
          <a:xfrm>
            <a:off x="716974" y="3586854"/>
            <a:ext cx="9279081" cy="3239815"/>
          </a:xfrm>
          <a:prstGeom prst="rect">
            <a:avLst/>
          </a:prstGeom>
        </p:spPr>
      </p:pic>
    </p:spTree>
    <p:custDataLst>
      <p:tags r:id="rId1"/>
    </p:custDataLst>
    <p:extLst>
      <p:ext uri="{BB962C8B-B14F-4D97-AF65-F5344CB8AC3E}">
        <p14:creationId xmlns:p14="http://schemas.microsoft.com/office/powerpoint/2010/main" val="3664401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9D8A06-614E-3349-AB18-CC8E0BC91E99}"/>
              </a:ext>
            </a:extLst>
          </p:cNvPr>
          <p:cNvSpPr>
            <a:spLocks noGrp="1"/>
          </p:cNvSpPr>
          <p:nvPr>
            <p:ph type="title" idx="4294967295"/>
          </p:nvPr>
        </p:nvSpPr>
        <p:spPr>
          <a:xfrm>
            <a:off x="262646" y="0"/>
            <a:ext cx="11929353" cy="1060315"/>
          </a:xfrm>
          <a:solidFill>
            <a:schemeClr val="accent1">
              <a:lumMod val="20000"/>
              <a:lumOff val="80000"/>
            </a:schemeClr>
          </a:solidFill>
        </p:spPr>
        <p:txBody>
          <a:bodyPr/>
          <a:lstStyle/>
          <a:p>
            <a:r>
              <a:rPr lang="en-US" b="1" dirty="0">
                <a:solidFill>
                  <a:schemeClr val="accent6">
                    <a:lumMod val="50000"/>
                  </a:schemeClr>
                </a:solidFill>
              </a:rPr>
              <a:t>Amazon </a:t>
            </a:r>
            <a:r>
              <a:rPr lang="en-US" b="1" dirty="0" err="1">
                <a:solidFill>
                  <a:schemeClr val="accent6">
                    <a:lumMod val="50000"/>
                  </a:schemeClr>
                </a:solidFill>
              </a:rPr>
              <a:t>DynamoDB</a:t>
            </a:r>
            <a:endParaRPr lang="en-US" b="1" dirty="0">
              <a:solidFill>
                <a:schemeClr val="accent6">
                  <a:lumMod val="50000"/>
                </a:schemeClr>
              </a:solidFill>
            </a:endParaRPr>
          </a:p>
        </p:txBody>
      </p:sp>
      <p:sp>
        <p:nvSpPr>
          <p:cNvPr id="39" name="Rectangle 38"/>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p:cNvPicPr>
            <a:picLocks noChangeAspect="1"/>
          </p:cNvPicPr>
          <p:nvPr/>
        </p:nvPicPr>
        <p:blipFill>
          <a:blip r:embed="rId4"/>
          <a:stretch>
            <a:fillRect/>
          </a:stretch>
        </p:blipFill>
        <p:spPr>
          <a:xfrm>
            <a:off x="11148389" y="136188"/>
            <a:ext cx="749030" cy="749030"/>
          </a:xfrm>
          <a:prstGeom prst="rect">
            <a:avLst/>
          </a:prstGeom>
        </p:spPr>
      </p:pic>
      <p:sp>
        <p:nvSpPr>
          <p:cNvPr id="3" name="Rectangle 2"/>
          <p:cNvSpPr/>
          <p:nvPr/>
        </p:nvSpPr>
        <p:spPr>
          <a:xfrm>
            <a:off x="379379" y="1124744"/>
            <a:ext cx="11537004" cy="3416320"/>
          </a:xfrm>
          <a:prstGeom prst="rect">
            <a:avLst/>
          </a:prstGeom>
        </p:spPr>
        <p:txBody>
          <a:bodyPr wrap="square">
            <a:spAutoFit/>
          </a:bodyPr>
          <a:lstStyle/>
          <a:p>
            <a:pPr marL="285750" indent="-285750">
              <a:buFont typeface="Arial" panose="020B0604020202020204" pitchFamily="34" charset="0"/>
              <a:buChar char="•"/>
            </a:pPr>
            <a:r>
              <a:rPr lang="en-US" dirty="0"/>
              <a:t>Data is synchronously replicated across 3 facilities (AZs) in a region.</a:t>
            </a:r>
          </a:p>
          <a:p>
            <a:pPr marL="285750" indent="-285750">
              <a:buFont typeface="Arial" panose="020B0604020202020204" pitchFamily="34" charset="0"/>
              <a:buChar char="•"/>
            </a:pPr>
            <a:r>
              <a:rPr lang="en-US" dirty="0"/>
              <a:t>Cross-region replication allows you to replicate across regions:</a:t>
            </a:r>
          </a:p>
          <a:p>
            <a:pPr marL="742950" lvl="1" indent="-285750">
              <a:buFont typeface="Arial" panose="020B0604020202020204" pitchFamily="34" charset="0"/>
              <a:buChar char="•"/>
            </a:pPr>
            <a:r>
              <a:rPr lang="en-US" dirty="0"/>
              <a:t>Amazon </a:t>
            </a:r>
            <a:r>
              <a:rPr lang="en-US" dirty="0" err="1"/>
              <a:t>DynamoDB</a:t>
            </a:r>
            <a:r>
              <a:rPr lang="en-US" dirty="0"/>
              <a:t> global tables provides a fully managed solution for deploying a multi-region, multi-master database.</a:t>
            </a:r>
          </a:p>
          <a:p>
            <a:pPr marL="742950" lvl="1" indent="-285750">
              <a:buFont typeface="Arial" panose="020B0604020202020204" pitchFamily="34" charset="0"/>
              <a:buChar char="•"/>
            </a:pPr>
            <a:r>
              <a:rPr lang="en-US" dirty="0"/>
              <a:t>When you create a global table, you specify the AWS regions where you want the table to be available.</a:t>
            </a:r>
          </a:p>
          <a:p>
            <a:pPr marL="742950" lvl="1" indent="-285750">
              <a:buFont typeface="Arial" panose="020B0604020202020204" pitchFamily="34" charset="0"/>
              <a:buChar char="•"/>
            </a:pPr>
            <a:r>
              <a:rPr lang="en-US" dirty="0" err="1"/>
              <a:t>DynamoDB</a:t>
            </a:r>
            <a:r>
              <a:rPr lang="en-US" dirty="0"/>
              <a:t> performs all of the necessary tasks to create identical tables in these regions and propagate ongoing data changes to all of them.</a:t>
            </a:r>
          </a:p>
          <a:p>
            <a:pPr marL="285750" indent="-285750">
              <a:buFont typeface="Arial" panose="020B0604020202020204" pitchFamily="34" charset="0"/>
              <a:buChar char="•"/>
            </a:pPr>
            <a:r>
              <a:rPr lang="en-US" dirty="0"/>
              <a:t>Provides low read and write latency.</a:t>
            </a:r>
          </a:p>
          <a:p>
            <a:pPr marL="285750" indent="-285750">
              <a:buFont typeface="Arial" panose="020B0604020202020204" pitchFamily="34" charset="0"/>
              <a:buChar char="•"/>
            </a:pPr>
            <a:r>
              <a:rPr lang="en-US" dirty="0"/>
              <a:t>Scale storage and throughput up or down as needed without code changes or downtime.</a:t>
            </a:r>
          </a:p>
          <a:p>
            <a:pPr marL="285750" indent="-285750">
              <a:buFont typeface="Arial" panose="020B0604020202020204" pitchFamily="34" charset="0"/>
              <a:buChar char="•"/>
            </a:pPr>
            <a:r>
              <a:rPr lang="en-US" dirty="0" err="1"/>
              <a:t>DynamoDB</a:t>
            </a:r>
            <a:r>
              <a:rPr lang="en-US" dirty="0"/>
              <a:t> is schema-less.</a:t>
            </a:r>
          </a:p>
          <a:p>
            <a:pPr marL="285750" indent="-285750">
              <a:buFont typeface="Arial" panose="020B0604020202020204" pitchFamily="34" charset="0"/>
              <a:buChar char="•"/>
            </a:pPr>
            <a:r>
              <a:rPr lang="en-US" dirty="0" err="1"/>
              <a:t>DynamoDB</a:t>
            </a:r>
            <a:r>
              <a:rPr lang="en-US" dirty="0"/>
              <a:t> can be used for storing session state.</a:t>
            </a:r>
          </a:p>
          <a:p>
            <a:pPr marL="285750" indent="-285750">
              <a:buFont typeface="Arial" panose="020B0604020202020204" pitchFamily="34" charset="0"/>
              <a:buChar char="•"/>
            </a:pPr>
            <a:r>
              <a:rPr lang="en-US" dirty="0"/>
              <a:t>Global tables provide a multi-region, multi-master database</a:t>
            </a:r>
          </a:p>
        </p:txBody>
      </p:sp>
      <p:pic>
        <p:nvPicPr>
          <p:cNvPr id="4" name="Picture 3"/>
          <p:cNvPicPr>
            <a:picLocks noChangeAspect="1"/>
          </p:cNvPicPr>
          <p:nvPr/>
        </p:nvPicPr>
        <p:blipFill>
          <a:blip r:embed="rId5"/>
          <a:stretch>
            <a:fillRect/>
          </a:stretch>
        </p:blipFill>
        <p:spPr>
          <a:xfrm>
            <a:off x="6196519" y="3685684"/>
            <a:ext cx="5642043" cy="3084767"/>
          </a:xfrm>
          <a:prstGeom prst="rect">
            <a:avLst/>
          </a:prstGeom>
        </p:spPr>
      </p:pic>
    </p:spTree>
    <p:custDataLst>
      <p:tags r:id="rId1"/>
    </p:custDataLst>
    <p:extLst>
      <p:ext uri="{BB962C8B-B14F-4D97-AF65-F5344CB8AC3E}">
        <p14:creationId xmlns:p14="http://schemas.microsoft.com/office/powerpoint/2010/main" val="1777589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9D8A06-614E-3349-AB18-CC8E0BC91E99}"/>
              </a:ext>
            </a:extLst>
          </p:cNvPr>
          <p:cNvSpPr>
            <a:spLocks noGrp="1"/>
          </p:cNvSpPr>
          <p:nvPr>
            <p:ph type="title" idx="4294967295"/>
          </p:nvPr>
        </p:nvSpPr>
        <p:spPr>
          <a:xfrm>
            <a:off x="262646" y="0"/>
            <a:ext cx="11929353" cy="1060315"/>
          </a:xfrm>
          <a:solidFill>
            <a:schemeClr val="accent1">
              <a:lumMod val="20000"/>
              <a:lumOff val="80000"/>
            </a:schemeClr>
          </a:solidFill>
        </p:spPr>
        <p:txBody>
          <a:bodyPr/>
          <a:lstStyle/>
          <a:p>
            <a:r>
              <a:rPr lang="en-US" b="1" dirty="0">
                <a:solidFill>
                  <a:schemeClr val="accent6">
                    <a:lumMod val="50000"/>
                  </a:schemeClr>
                </a:solidFill>
              </a:rPr>
              <a:t>Amazon </a:t>
            </a:r>
            <a:r>
              <a:rPr lang="en-US" b="1" dirty="0" err="1">
                <a:solidFill>
                  <a:schemeClr val="accent6">
                    <a:lumMod val="50000"/>
                  </a:schemeClr>
                </a:solidFill>
              </a:rPr>
              <a:t>DynamoDB</a:t>
            </a:r>
            <a:endParaRPr lang="en-US" b="1" dirty="0">
              <a:solidFill>
                <a:schemeClr val="accent6">
                  <a:lumMod val="50000"/>
                </a:schemeClr>
              </a:solidFill>
            </a:endParaRPr>
          </a:p>
        </p:txBody>
      </p:sp>
      <p:sp>
        <p:nvSpPr>
          <p:cNvPr id="39" name="Rectangle 38"/>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p:cNvPicPr>
            <a:picLocks noChangeAspect="1"/>
          </p:cNvPicPr>
          <p:nvPr/>
        </p:nvPicPr>
        <p:blipFill>
          <a:blip r:embed="rId4"/>
          <a:stretch>
            <a:fillRect/>
          </a:stretch>
        </p:blipFill>
        <p:spPr>
          <a:xfrm>
            <a:off x="11148389" y="136188"/>
            <a:ext cx="749030" cy="749030"/>
          </a:xfrm>
          <a:prstGeom prst="rect">
            <a:avLst/>
          </a:prstGeom>
        </p:spPr>
      </p:pic>
      <p:sp>
        <p:nvSpPr>
          <p:cNvPr id="6" name="TextBox 5">
            <a:extLst>
              <a:ext uri="{FF2B5EF4-FFF2-40B4-BE49-F238E27FC236}">
                <a16:creationId xmlns:a16="http://schemas.microsoft.com/office/drawing/2014/main" id="{967E8E6C-8EB6-9644-A153-CC0D1974C12F}"/>
              </a:ext>
            </a:extLst>
          </p:cNvPr>
          <p:cNvSpPr txBox="1"/>
          <p:nvPr/>
        </p:nvSpPr>
        <p:spPr>
          <a:xfrm>
            <a:off x="1592886" y="2063163"/>
            <a:ext cx="3969978" cy="461665"/>
          </a:xfrm>
          <a:prstGeom prst="rect">
            <a:avLst/>
          </a:prstGeom>
          <a:noFill/>
          <a:ln>
            <a:noFill/>
          </a:ln>
        </p:spPr>
        <p:txBody>
          <a:bodyPr wrap="square" rtlCol="0">
            <a:spAutoFit/>
          </a:bodyPr>
          <a:lstStyle/>
          <a:p>
            <a:pPr algn="ctr"/>
            <a:r>
              <a:rPr lang="en-US" sz="2400" b="1" dirty="0">
                <a:solidFill>
                  <a:schemeClr val="accent6">
                    <a:lumMod val="50000"/>
                  </a:schemeClr>
                </a:solidFill>
                <a:latin typeface="Amazon Ember" panose="020B0603020204020204" pitchFamily="34" charset="0"/>
                <a:ea typeface="Amazon Ember" panose="020B0603020204020204" pitchFamily="34" charset="0"/>
                <a:cs typeface="Amazon Ember" panose="020B0603020204020204" pitchFamily="34" charset="0"/>
              </a:rPr>
              <a:t>Eventually</a:t>
            </a:r>
            <a:r>
              <a:rPr lang="en-US" sz="2400" dirty="0">
                <a:latin typeface="Amazon Ember" panose="020B0603020204020204" pitchFamily="34" charset="0"/>
                <a:ea typeface="Amazon Ember" panose="020B0603020204020204" pitchFamily="34" charset="0"/>
                <a:cs typeface="Amazon Ember" panose="020B0603020204020204" pitchFamily="34" charset="0"/>
              </a:rPr>
              <a:t> consistent</a:t>
            </a:r>
          </a:p>
        </p:txBody>
      </p:sp>
      <p:grpSp>
        <p:nvGrpSpPr>
          <p:cNvPr id="7" name="Group 6" descr="one of three replicas writes immediately to the database that is connected to by an EC2 instance.">
            <a:extLst>
              <a:ext uri="{FF2B5EF4-FFF2-40B4-BE49-F238E27FC236}">
                <a16:creationId xmlns:a16="http://schemas.microsoft.com/office/drawing/2014/main" id="{F33F99D7-05BB-9842-9EA9-71B6F2A339F2}"/>
              </a:ext>
            </a:extLst>
          </p:cNvPr>
          <p:cNvGrpSpPr/>
          <p:nvPr/>
        </p:nvGrpSpPr>
        <p:grpSpPr>
          <a:xfrm>
            <a:off x="1186462" y="3035487"/>
            <a:ext cx="4490473" cy="1369919"/>
            <a:chOff x="1186462" y="3035487"/>
            <a:chExt cx="4490473" cy="1369919"/>
          </a:xfrm>
        </p:grpSpPr>
        <p:grpSp>
          <p:nvGrpSpPr>
            <p:cNvPr id="8" name="Group 7">
              <a:extLst>
                <a:ext uri="{FF2B5EF4-FFF2-40B4-BE49-F238E27FC236}">
                  <a16:creationId xmlns:a16="http://schemas.microsoft.com/office/drawing/2014/main" id="{71A0FB18-1220-4B42-B176-53895CE365E0}"/>
                </a:ext>
              </a:extLst>
            </p:cNvPr>
            <p:cNvGrpSpPr/>
            <p:nvPr/>
          </p:nvGrpSpPr>
          <p:grpSpPr>
            <a:xfrm>
              <a:off x="1186462" y="3035487"/>
              <a:ext cx="1046375" cy="1365772"/>
              <a:chOff x="2119736" y="2720292"/>
              <a:chExt cx="1046375" cy="1365772"/>
            </a:xfrm>
          </p:grpSpPr>
          <p:sp>
            <p:nvSpPr>
              <p:cNvPr id="16" name="TextBox 15">
                <a:extLst>
                  <a:ext uri="{FF2B5EF4-FFF2-40B4-BE49-F238E27FC236}">
                    <a16:creationId xmlns:a16="http://schemas.microsoft.com/office/drawing/2014/main" id="{35BEA4CE-5B69-5240-B831-360C75D90F1F}"/>
                  </a:ext>
                </a:extLst>
              </p:cNvPr>
              <p:cNvSpPr txBox="1"/>
              <p:nvPr/>
            </p:nvSpPr>
            <p:spPr>
              <a:xfrm>
                <a:off x="2124916" y="2720292"/>
                <a:ext cx="1041195" cy="369012"/>
              </a:xfrm>
              <a:prstGeom prst="rect">
                <a:avLst/>
              </a:prstGeom>
              <a:noFill/>
            </p:spPr>
            <p:txBody>
              <a:bodyPr wrap="squar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Replica </a:t>
                </a:r>
              </a:p>
            </p:txBody>
          </p:sp>
          <p:sp>
            <p:nvSpPr>
              <p:cNvPr id="17" name="TextBox 16">
                <a:extLst>
                  <a:ext uri="{FF2B5EF4-FFF2-40B4-BE49-F238E27FC236}">
                    <a16:creationId xmlns:a16="http://schemas.microsoft.com/office/drawing/2014/main" id="{7454BFCE-4EDE-D845-8698-4B4892D1C871}"/>
                  </a:ext>
                </a:extLst>
              </p:cNvPr>
              <p:cNvSpPr txBox="1"/>
              <p:nvPr/>
            </p:nvSpPr>
            <p:spPr>
              <a:xfrm>
                <a:off x="2119736" y="3225250"/>
                <a:ext cx="950682" cy="369012"/>
              </a:xfrm>
              <a:prstGeom prst="rect">
                <a:avLst/>
              </a:prstGeom>
              <a:noFill/>
            </p:spPr>
            <p:txBody>
              <a:bodyPr wrap="squar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Replica </a:t>
                </a:r>
              </a:p>
            </p:txBody>
          </p:sp>
          <p:sp>
            <p:nvSpPr>
              <p:cNvPr id="18" name="TextBox 17">
                <a:extLst>
                  <a:ext uri="{FF2B5EF4-FFF2-40B4-BE49-F238E27FC236}">
                    <a16:creationId xmlns:a16="http://schemas.microsoft.com/office/drawing/2014/main" id="{2FDF7690-4A5C-C54B-B528-13BC7EE4071D}"/>
                  </a:ext>
                </a:extLst>
              </p:cNvPr>
              <p:cNvSpPr txBox="1"/>
              <p:nvPr/>
            </p:nvSpPr>
            <p:spPr>
              <a:xfrm>
                <a:off x="2119736" y="3717052"/>
                <a:ext cx="950682" cy="369012"/>
              </a:xfrm>
              <a:prstGeom prst="rect">
                <a:avLst/>
              </a:prstGeom>
              <a:noFill/>
            </p:spPr>
            <p:txBody>
              <a:bodyPr wrap="square" rtlCol="0" anchor="ctr" anchorCtr="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Replica </a:t>
                </a:r>
              </a:p>
            </p:txBody>
          </p:sp>
        </p:grpSp>
        <p:cxnSp>
          <p:nvCxnSpPr>
            <p:cNvPr id="9" name="Straight Arrow Connector 8">
              <a:extLst>
                <a:ext uri="{FF2B5EF4-FFF2-40B4-BE49-F238E27FC236}">
                  <a16:creationId xmlns:a16="http://schemas.microsoft.com/office/drawing/2014/main" id="{979592B9-8031-F340-AFBA-EB351E2F2615}"/>
                </a:ext>
              </a:extLst>
            </p:cNvPr>
            <p:cNvCxnSpPr>
              <a:cxnSpLocks/>
            </p:cNvCxnSpPr>
            <p:nvPr/>
          </p:nvCxnSpPr>
          <p:spPr>
            <a:xfrm flipV="1">
              <a:off x="4062185" y="3677531"/>
              <a:ext cx="958765" cy="10808"/>
            </a:xfrm>
            <a:prstGeom prst="straightConnector1">
              <a:avLst/>
            </a:prstGeom>
            <a:ln w="38100">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69733FB-14E8-1044-A1D5-63A8C8F23EB1}"/>
                </a:ext>
              </a:extLst>
            </p:cNvPr>
            <p:cNvCxnSpPr>
              <a:cxnSpLocks/>
            </p:cNvCxnSpPr>
            <p:nvPr/>
          </p:nvCxnSpPr>
          <p:spPr>
            <a:xfrm>
              <a:off x="2860007" y="3219916"/>
              <a:ext cx="554404" cy="28795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1" name="Graphic 31">
              <a:extLst>
                <a:ext uri="{FF2B5EF4-FFF2-40B4-BE49-F238E27FC236}">
                  <a16:creationId xmlns:a16="http://schemas.microsoft.com/office/drawing/2014/main" id="{D7B685D5-1A93-334E-87D9-EA0AFC9518E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76966" y="3399725"/>
              <a:ext cx="538335" cy="538335"/>
            </a:xfrm>
            <a:prstGeom prst="rect">
              <a:avLst/>
            </a:prstGeom>
          </p:spPr>
        </p:pic>
        <p:pic>
          <p:nvPicPr>
            <p:cNvPr id="12" name="Graphic 33">
              <a:extLst>
                <a:ext uri="{FF2B5EF4-FFF2-40B4-BE49-F238E27FC236}">
                  <a16:creationId xmlns:a16="http://schemas.microsoft.com/office/drawing/2014/main" id="{089220A0-B57C-DD41-B32E-9CC8129C124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388932" y="3046772"/>
              <a:ext cx="377307" cy="377307"/>
            </a:xfrm>
            <a:prstGeom prst="rect">
              <a:avLst/>
            </a:prstGeom>
          </p:spPr>
        </p:pic>
        <p:pic>
          <p:nvPicPr>
            <p:cNvPr id="13" name="Graphic 34">
              <a:extLst>
                <a:ext uri="{FF2B5EF4-FFF2-40B4-BE49-F238E27FC236}">
                  <a16:creationId xmlns:a16="http://schemas.microsoft.com/office/drawing/2014/main" id="{2050B359-5641-3B4C-977A-3C87EC9DCC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388932" y="3527377"/>
              <a:ext cx="377307" cy="377307"/>
            </a:xfrm>
            <a:prstGeom prst="rect">
              <a:avLst/>
            </a:prstGeom>
          </p:spPr>
        </p:pic>
        <p:pic>
          <p:nvPicPr>
            <p:cNvPr id="14" name="Graphic 35">
              <a:extLst>
                <a:ext uri="{FF2B5EF4-FFF2-40B4-BE49-F238E27FC236}">
                  <a16:creationId xmlns:a16="http://schemas.microsoft.com/office/drawing/2014/main" id="{2F8F2BAB-7494-D641-BD84-F819E52D83B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391541" y="4028099"/>
              <a:ext cx="377307" cy="377307"/>
            </a:xfrm>
            <a:prstGeom prst="rect">
              <a:avLst/>
            </a:prstGeom>
          </p:spPr>
        </p:pic>
        <p:pic>
          <p:nvPicPr>
            <p:cNvPr id="15" name="Graphic 39">
              <a:extLst>
                <a:ext uri="{FF2B5EF4-FFF2-40B4-BE49-F238E27FC236}">
                  <a16:creationId xmlns:a16="http://schemas.microsoft.com/office/drawing/2014/main" id="{996D2487-4C4E-FF41-866B-335C9DC38A5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033310" y="3366526"/>
              <a:ext cx="643625" cy="643625"/>
            </a:xfrm>
            <a:prstGeom prst="rect">
              <a:avLst/>
            </a:prstGeom>
          </p:spPr>
        </p:pic>
      </p:grpSp>
      <p:sp>
        <p:nvSpPr>
          <p:cNvPr id="19" name="TextBox 18">
            <a:extLst>
              <a:ext uri="{FF2B5EF4-FFF2-40B4-BE49-F238E27FC236}">
                <a16:creationId xmlns:a16="http://schemas.microsoft.com/office/drawing/2014/main" id="{6CDAB1F4-7ADC-6040-979B-25875E22A399}"/>
              </a:ext>
            </a:extLst>
          </p:cNvPr>
          <p:cNvSpPr txBox="1"/>
          <p:nvPr/>
        </p:nvSpPr>
        <p:spPr>
          <a:xfrm>
            <a:off x="826851" y="5030152"/>
            <a:ext cx="4834647" cy="646331"/>
          </a:xfrm>
          <a:prstGeom prst="rect">
            <a:avLst/>
          </a:prstGeom>
          <a:noFill/>
        </p:spPr>
        <p:txBody>
          <a:bodyPr wrap="squar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The </a:t>
            </a:r>
            <a:r>
              <a:rPr lang="en-US" dirty="0">
                <a:solidFill>
                  <a:schemeClr val="accent5"/>
                </a:solidFill>
                <a:latin typeface="Amazon Ember" panose="02000000000000000000" pitchFamily="2" charset="0"/>
                <a:ea typeface="Amazon Ember" panose="02000000000000000000" pitchFamily="2" charset="0"/>
                <a:cs typeface="Amazon Ember Light" panose="020B0403020204020204" pitchFamily="34" charset="0"/>
              </a:rPr>
              <a:t>default</a:t>
            </a:r>
            <a:r>
              <a:rPr lang="en-US" dirty="0">
                <a:latin typeface="Amazon Ember Light" panose="020B0403020204020204" pitchFamily="34" charset="0"/>
                <a:ea typeface="Amazon Ember Light" panose="020B0403020204020204" pitchFamily="34" charset="0"/>
                <a:cs typeface="Amazon Ember Light" panose="020B0403020204020204" pitchFamily="34" charset="0"/>
              </a:rPr>
              <a:t> setting. All copies of data usually reach consistency within </a:t>
            </a:r>
            <a:r>
              <a:rPr lang="en-US" dirty="0">
                <a:solidFill>
                  <a:schemeClr val="accent5"/>
                </a:solidFill>
                <a:latin typeface="Amazon Ember" panose="02000000000000000000" pitchFamily="2" charset="0"/>
                <a:ea typeface="Amazon Ember" panose="02000000000000000000" pitchFamily="2" charset="0"/>
                <a:cs typeface="Amazon Ember Light" panose="020B0403020204020204" pitchFamily="34" charset="0"/>
              </a:rPr>
              <a:t>1 second</a:t>
            </a:r>
            <a:r>
              <a:rPr lang="en-US" dirty="0">
                <a:latin typeface="Amazon Ember Light" panose="020B0403020204020204" pitchFamily="34" charset="0"/>
                <a:ea typeface="Amazon Ember Light" panose="020B0403020204020204" pitchFamily="34" charset="0"/>
                <a:cs typeface="Amazon Ember Light" panose="020B0403020204020204" pitchFamily="34" charset="0"/>
              </a:rPr>
              <a:t>.</a:t>
            </a:r>
          </a:p>
        </p:txBody>
      </p:sp>
      <p:sp>
        <p:nvSpPr>
          <p:cNvPr id="20" name="TextBox 19">
            <a:extLst>
              <a:ext uri="{FF2B5EF4-FFF2-40B4-BE49-F238E27FC236}">
                <a16:creationId xmlns:a16="http://schemas.microsoft.com/office/drawing/2014/main" id="{BE110C1A-6ED5-914B-9B79-72866EFACE79}"/>
              </a:ext>
            </a:extLst>
          </p:cNvPr>
          <p:cNvSpPr txBox="1"/>
          <p:nvPr/>
        </p:nvSpPr>
        <p:spPr>
          <a:xfrm>
            <a:off x="6951662" y="2068684"/>
            <a:ext cx="3969978" cy="461665"/>
          </a:xfrm>
          <a:prstGeom prst="rect">
            <a:avLst/>
          </a:prstGeom>
          <a:noFill/>
        </p:spPr>
        <p:txBody>
          <a:bodyPr wrap="square" rtlCol="0">
            <a:spAutoFit/>
          </a:bodyPr>
          <a:lstStyle/>
          <a:p>
            <a:pPr algn="ctr"/>
            <a:r>
              <a:rPr lang="en-US" sz="2400" b="1" dirty="0">
                <a:solidFill>
                  <a:schemeClr val="accent6">
                    <a:lumMod val="50000"/>
                  </a:schemeClr>
                </a:solidFill>
                <a:latin typeface="Amazon Ember" panose="020B0603020204020204" pitchFamily="34" charset="0"/>
                <a:ea typeface="Amazon Ember" panose="020B0603020204020204" pitchFamily="34" charset="0"/>
                <a:cs typeface="Amazon Ember" panose="020B0603020204020204" pitchFamily="34" charset="0"/>
              </a:rPr>
              <a:t>Strongly </a:t>
            </a:r>
            <a:r>
              <a:rPr lang="en-US" sz="2400" dirty="0">
                <a:latin typeface="Amazon Ember" panose="020B0603020204020204" pitchFamily="34" charset="0"/>
                <a:ea typeface="Amazon Ember" panose="020B0603020204020204" pitchFamily="34" charset="0"/>
                <a:cs typeface="Amazon Ember" panose="020B0603020204020204" pitchFamily="34" charset="0"/>
              </a:rPr>
              <a:t>consistent</a:t>
            </a:r>
          </a:p>
        </p:txBody>
      </p:sp>
      <p:grpSp>
        <p:nvGrpSpPr>
          <p:cNvPr id="21" name="Group 20" descr="Three of three replicas write immediately to the database that is connected to by an EC2 instance.">
            <a:extLst>
              <a:ext uri="{FF2B5EF4-FFF2-40B4-BE49-F238E27FC236}">
                <a16:creationId xmlns:a16="http://schemas.microsoft.com/office/drawing/2014/main" id="{737F7914-95C8-A541-8817-8A59BA9D63E6}"/>
              </a:ext>
            </a:extLst>
          </p:cNvPr>
          <p:cNvGrpSpPr/>
          <p:nvPr/>
        </p:nvGrpSpPr>
        <p:grpSpPr>
          <a:xfrm>
            <a:off x="6575384" y="3027942"/>
            <a:ext cx="4529160" cy="1368543"/>
            <a:chOff x="6575384" y="3027942"/>
            <a:chExt cx="4529160" cy="1368543"/>
          </a:xfrm>
        </p:grpSpPr>
        <p:grpSp>
          <p:nvGrpSpPr>
            <p:cNvPr id="22" name="Group 21">
              <a:extLst>
                <a:ext uri="{FF2B5EF4-FFF2-40B4-BE49-F238E27FC236}">
                  <a16:creationId xmlns:a16="http://schemas.microsoft.com/office/drawing/2014/main" id="{6D2B78A0-B334-E543-89BF-38F838DFE8AE}"/>
                </a:ext>
              </a:extLst>
            </p:cNvPr>
            <p:cNvGrpSpPr/>
            <p:nvPr/>
          </p:nvGrpSpPr>
          <p:grpSpPr>
            <a:xfrm>
              <a:off x="6575384" y="3030713"/>
              <a:ext cx="1046375" cy="1365772"/>
              <a:chOff x="2119736" y="2720292"/>
              <a:chExt cx="1046375" cy="1365772"/>
            </a:xfrm>
          </p:grpSpPr>
          <p:sp>
            <p:nvSpPr>
              <p:cNvPr id="32" name="TextBox 31">
                <a:extLst>
                  <a:ext uri="{FF2B5EF4-FFF2-40B4-BE49-F238E27FC236}">
                    <a16:creationId xmlns:a16="http://schemas.microsoft.com/office/drawing/2014/main" id="{465C9B1C-D90E-A641-97B0-CD8DBF1CD8D1}"/>
                  </a:ext>
                </a:extLst>
              </p:cNvPr>
              <p:cNvSpPr txBox="1"/>
              <p:nvPr/>
            </p:nvSpPr>
            <p:spPr>
              <a:xfrm>
                <a:off x="2124916" y="2720292"/>
                <a:ext cx="1041195" cy="369012"/>
              </a:xfrm>
              <a:prstGeom prst="rect">
                <a:avLst/>
              </a:prstGeom>
              <a:noFill/>
            </p:spPr>
            <p:txBody>
              <a:bodyPr wrap="squar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Replica </a:t>
                </a:r>
              </a:p>
            </p:txBody>
          </p:sp>
          <p:sp>
            <p:nvSpPr>
              <p:cNvPr id="33" name="TextBox 32">
                <a:extLst>
                  <a:ext uri="{FF2B5EF4-FFF2-40B4-BE49-F238E27FC236}">
                    <a16:creationId xmlns:a16="http://schemas.microsoft.com/office/drawing/2014/main" id="{A7C675AF-959C-134E-A8A7-4B3598BA4CD2}"/>
                  </a:ext>
                </a:extLst>
              </p:cNvPr>
              <p:cNvSpPr txBox="1"/>
              <p:nvPr/>
            </p:nvSpPr>
            <p:spPr>
              <a:xfrm>
                <a:off x="2119736" y="3225250"/>
                <a:ext cx="1041195" cy="369012"/>
              </a:xfrm>
              <a:prstGeom prst="rect">
                <a:avLst/>
              </a:prstGeom>
              <a:noFill/>
            </p:spPr>
            <p:txBody>
              <a:bodyPr wrap="squar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Replica </a:t>
                </a:r>
              </a:p>
            </p:txBody>
          </p:sp>
          <p:sp>
            <p:nvSpPr>
              <p:cNvPr id="34" name="TextBox 33">
                <a:extLst>
                  <a:ext uri="{FF2B5EF4-FFF2-40B4-BE49-F238E27FC236}">
                    <a16:creationId xmlns:a16="http://schemas.microsoft.com/office/drawing/2014/main" id="{F3F87EE9-3B3D-3146-B525-BFBB9EB6E197}"/>
                  </a:ext>
                </a:extLst>
              </p:cNvPr>
              <p:cNvSpPr txBox="1"/>
              <p:nvPr/>
            </p:nvSpPr>
            <p:spPr>
              <a:xfrm>
                <a:off x="2119736" y="3717052"/>
                <a:ext cx="1041195" cy="369012"/>
              </a:xfrm>
              <a:prstGeom prst="rect">
                <a:avLst/>
              </a:prstGeom>
              <a:noFill/>
            </p:spPr>
            <p:txBody>
              <a:bodyPr wrap="square" rtlCol="0" anchor="ctr" anchorCtr="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Replica </a:t>
                </a:r>
              </a:p>
            </p:txBody>
          </p:sp>
        </p:grpSp>
        <p:cxnSp>
          <p:nvCxnSpPr>
            <p:cNvPr id="23" name="Straight Arrow Connector 22">
              <a:extLst>
                <a:ext uri="{FF2B5EF4-FFF2-40B4-BE49-F238E27FC236}">
                  <a16:creationId xmlns:a16="http://schemas.microsoft.com/office/drawing/2014/main" id="{5BF7ABA7-D3C8-7847-B495-85900128C855}"/>
                </a:ext>
              </a:extLst>
            </p:cNvPr>
            <p:cNvCxnSpPr>
              <a:cxnSpLocks/>
            </p:cNvCxnSpPr>
            <p:nvPr/>
          </p:nvCxnSpPr>
          <p:spPr>
            <a:xfrm flipV="1">
              <a:off x="9451107" y="3672757"/>
              <a:ext cx="958765" cy="10808"/>
            </a:xfrm>
            <a:prstGeom prst="straightConnector1">
              <a:avLst/>
            </a:prstGeom>
            <a:ln w="38100">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F7C07D0-3AE6-C141-94C9-45201AE75D58}"/>
                </a:ext>
              </a:extLst>
            </p:cNvPr>
            <p:cNvCxnSpPr>
              <a:cxnSpLocks/>
            </p:cNvCxnSpPr>
            <p:nvPr/>
          </p:nvCxnSpPr>
          <p:spPr>
            <a:xfrm>
              <a:off x="8248929" y="3215142"/>
              <a:ext cx="554404" cy="287950"/>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77CBDD-36B3-9E42-B8F1-4636130904C7}"/>
                </a:ext>
              </a:extLst>
            </p:cNvPr>
            <p:cNvCxnSpPr>
              <a:cxnSpLocks/>
            </p:cNvCxnSpPr>
            <p:nvPr/>
          </p:nvCxnSpPr>
          <p:spPr>
            <a:xfrm>
              <a:off x="8248929" y="3719476"/>
              <a:ext cx="559584"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BCAE4B6-FC3F-A548-97F4-E225B555C0F1}"/>
                </a:ext>
              </a:extLst>
            </p:cNvPr>
            <p:cNvCxnSpPr>
              <a:cxnSpLocks/>
            </p:cNvCxnSpPr>
            <p:nvPr/>
          </p:nvCxnSpPr>
          <p:spPr>
            <a:xfrm flipV="1">
              <a:off x="8248929" y="3912978"/>
              <a:ext cx="559584" cy="293767"/>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7" name="Graphic 32">
              <a:extLst>
                <a:ext uri="{FF2B5EF4-FFF2-40B4-BE49-F238E27FC236}">
                  <a16:creationId xmlns:a16="http://schemas.microsoft.com/office/drawing/2014/main" id="{F63A1017-74BC-0842-9595-86D8B4E05D6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75958" y="3446862"/>
              <a:ext cx="538335" cy="538335"/>
            </a:xfrm>
            <a:prstGeom prst="rect">
              <a:avLst/>
            </a:prstGeom>
          </p:spPr>
        </p:pic>
        <p:pic>
          <p:nvPicPr>
            <p:cNvPr id="28" name="Graphic 36">
              <a:extLst>
                <a:ext uri="{FF2B5EF4-FFF2-40B4-BE49-F238E27FC236}">
                  <a16:creationId xmlns:a16="http://schemas.microsoft.com/office/drawing/2014/main" id="{13CCA1FD-BA73-3043-B914-895194F30F8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780924" y="3027942"/>
              <a:ext cx="377307" cy="377307"/>
            </a:xfrm>
            <a:prstGeom prst="rect">
              <a:avLst/>
            </a:prstGeom>
          </p:spPr>
        </p:pic>
        <p:pic>
          <p:nvPicPr>
            <p:cNvPr id="29" name="Graphic 37">
              <a:extLst>
                <a:ext uri="{FF2B5EF4-FFF2-40B4-BE49-F238E27FC236}">
                  <a16:creationId xmlns:a16="http://schemas.microsoft.com/office/drawing/2014/main" id="{A1FB6537-9129-3E45-ACEE-6342322DEFE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780924" y="3527375"/>
              <a:ext cx="377307" cy="377307"/>
            </a:xfrm>
            <a:prstGeom prst="rect">
              <a:avLst/>
            </a:prstGeom>
          </p:spPr>
        </p:pic>
        <p:pic>
          <p:nvPicPr>
            <p:cNvPr id="30" name="Graphic 38">
              <a:extLst>
                <a:ext uri="{FF2B5EF4-FFF2-40B4-BE49-F238E27FC236}">
                  <a16:creationId xmlns:a16="http://schemas.microsoft.com/office/drawing/2014/main" id="{256FC950-72E8-EC42-B315-F0BFF5E9D5A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780923" y="4018091"/>
              <a:ext cx="377307" cy="377307"/>
            </a:xfrm>
            <a:prstGeom prst="rect">
              <a:avLst/>
            </a:prstGeom>
          </p:spPr>
        </p:pic>
        <p:pic>
          <p:nvPicPr>
            <p:cNvPr id="31" name="Graphic 40">
              <a:extLst>
                <a:ext uri="{FF2B5EF4-FFF2-40B4-BE49-F238E27FC236}">
                  <a16:creationId xmlns:a16="http://schemas.microsoft.com/office/drawing/2014/main" id="{587A2060-E4A1-1045-A8E1-2E262979E3C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460919" y="3345760"/>
              <a:ext cx="643625" cy="643625"/>
            </a:xfrm>
            <a:prstGeom prst="rect">
              <a:avLst/>
            </a:prstGeom>
          </p:spPr>
        </p:pic>
      </p:grpSp>
      <p:sp>
        <p:nvSpPr>
          <p:cNvPr id="35" name="TextBox 34">
            <a:extLst>
              <a:ext uri="{FF2B5EF4-FFF2-40B4-BE49-F238E27FC236}">
                <a16:creationId xmlns:a16="http://schemas.microsoft.com/office/drawing/2014/main" id="{5C4F9E14-100C-8945-9234-CE2CD34EBDC4}"/>
              </a:ext>
            </a:extLst>
          </p:cNvPr>
          <p:cNvSpPr txBox="1"/>
          <p:nvPr/>
        </p:nvSpPr>
        <p:spPr>
          <a:xfrm>
            <a:off x="6429983" y="5006073"/>
            <a:ext cx="5350213" cy="923330"/>
          </a:xfrm>
          <a:prstGeom prst="rect">
            <a:avLst/>
          </a:prstGeom>
          <a:noFill/>
        </p:spPr>
        <p:txBody>
          <a:bodyPr wrap="square" rtlCol="0">
            <a:spAutoFit/>
          </a:bodyPr>
          <a:lstStyle/>
          <a:p>
            <a:r>
              <a:rPr lang="en-US" dirty="0">
                <a:solidFill>
                  <a:schemeClr val="accent6">
                    <a:lumMod val="50000"/>
                  </a:schemeClr>
                </a:solidFill>
                <a:latin typeface="Amazon Ember Light" panose="020B0403020204020204" pitchFamily="34" charset="0"/>
                <a:ea typeface="Amazon Ember Light" panose="020B0403020204020204" pitchFamily="34" charset="0"/>
                <a:cs typeface="Amazon Ember Light" panose="020B0403020204020204" pitchFamily="34" charset="0"/>
              </a:rPr>
              <a:t>This feature is optional</a:t>
            </a:r>
            <a:r>
              <a:rPr lang="en-US" dirty="0">
                <a:latin typeface="Amazon Ember Light" panose="020B0403020204020204" pitchFamily="34" charset="0"/>
                <a:ea typeface="Amazon Ember Light" panose="020B0403020204020204" pitchFamily="34" charset="0"/>
                <a:cs typeface="Amazon Ember Light" panose="020B0403020204020204" pitchFamily="34" charset="0"/>
              </a:rPr>
              <a:t>. Use for applications that require all reads to return a result that reflects all writes before the read.</a:t>
            </a:r>
          </a:p>
        </p:txBody>
      </p:sp>
      <p:sp>
        <p:nvSpPr>
          <p:cNvPr id="4" name="Rectangle 3"/>
          <p:cNvSpPr/>
          <p:nvPr/>
        </p:nvSpPr>
        <p:spPr>
          <a:xfrm>
            <a:off x="515400" y="1259892"/>
            <a:ext cx="3586751" cy="461665"/>
          </a:xfrm>
          <a:prstGeom prst="rect">
            <a:avLst/>
          </a:prstGeom>
        </p:spPr>
        <p:txBody>
          <a:bodyPr wrap="none">
            <a:spAutoFit/>
          </a:bodyPr>
          <a:lstStyle/>
          <a:p>
            <a:r>
              <a:rPr lang="en-US" sz="2400" b="1" dirty="0">
                <a:solidFill>
                  <a:schemeClr val="accent6">
                    <a:lumMod val="50000"/>
                  </a:schemeClr>
                </a:solidFill>
              </a:rPr>
              <a:t>Provides two read models:</a:t>
            </a:r>
          </a:p>
        </p:txBody>
      </p:sp>
    </p:spTree>
    <p:custDataLst>
      <p:tags r:id="rId1"/>
    </p:custDataLst>
    <p:extLst>
      <p:ext uri="{BB962C8B-B14F-4D97-AF65-F5344CB8AC3E}">
        <p14:creationId xmlns:p14="http://schemas.microsoft.com/office/powerpoint/2010/main" val="1143150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9D8A06-614E-3349-AB18-CC8E0BC91E99}"/>
              </a:ext>
            </a:extLst>
          </p:cNvPr>
          <p:cNvSpPr>
            <a:spLocks noGrp="1"/>
          </p:cNvSpPr>
          <p:nvPr>
            <p:ph type="title" idx="4294967295"/>
          </p:nvPr>
        </p:nvSpPr>
        <p:spPr>
          <a:xfrm>
            <a:off x="262646" y="0"/>
            <a:ext cx="11929353" cy="1060315"/>
          </a:xfrm>
          <a:solidFill>
            <a:schemeClr val="accent1">
              <a:lumMod val="20000"/>
              <a:lumOff val="80000"/>
            </a:schemeClr>
          </a:solidFill>
        </p:spPr>
        <p:txBody>
          <a:bodyPr/>
          <a:lstStyle/>
          <a:p>
            <a:r>
              <a:rPr lang="en-US" b="1" dirty="0">
                <a:solidFill>
                  <a:schemeClr val="accent6">
                    <a:lumMod val="50000"/>
                  </a:schemeClr>
                </a:solidFill>
              </a:rPr>
              <a:t>Amazon </a:t>
            </a:r>
            <a:r>
              <a:rPr lang="en-US" b="1" dirty="0" err="1">
                <a:solidFill>
                  <a:schemeClr val="accent6">
                    <a:lumMod val="50000"/>
                  </a:schemeClr>
                </a:solidFill>
              </a:rPr>
              <a:t>DynamoDB</a:t>
            </a:r>
            <a:endParaRPr lang="en-US" b="1" dirty="0">
              <a:solidFill>
                <a:schemeClr val="accent6">
                  <a:lumMod val="50000"/>
                </a:schemeClr>
              </a:solidFill>
            </a:endParaRPr>
          </a:p>
        </p:txBody>
      </p:sp>
      <p:sp>
        <p:nvSpPr>
          <p:cNvPr id="39" name="Rectangle 38"/>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p:cNvPicPr>
            <a:picLocks noChangeAspect="1"/>
          </p:cNvPicPr>
          <p:nvPr/>
        </p:nvPicPr>
        <p:blipFill>
          <a:blip r:embed="rId4"/>
          <a:stretch>
            <a:fillRect/>
          </a:stretch>
        </p:blipFill>
        <p:spPr>
          <a:xfrm>
            <a:off x="11148389" y="136188"/>
            <a:ext cx="749030" cy="749030"/>
          </a:xfrm>
          <a:prstGeom prst="rect">
            <a:avLst/>
          </a:prstGeom>
        </p:spPr>
      </p:pic>
      <p:sp>
        <p:nvSpPr>
          <p:cNvPr id="3" name="Rectangle 2"/>
          <p:cNvSpPr/>
          <p:nvPr/>
        </p:nvSpPr>
        <p:spPr>
          <a:xfrm>
            <a:off x="359923" y="1196502"/>
            <a:ext cx="11507822" cy="646331"/>
          </a:xfrm>
          <a:prstGeom prst="rect">
            <a:avLst/>
          </a:prstGeom>
        </p:spPr>
        <p:txBody>
          <a:bodyPr wrap="square">
            <a:spAutoFit/>
          </a:bodyPr>
          <a:lstStyle/>
          <a:p>
            <a:r>
              <a:rPr lang="en-US" dirty="0"/>
              <a:t>Amazon </a:t>
            </a:r>
            <a:r>
              <a:rPr lang="en-US" dirty="0" err="1"/>
              <a:t>DynamoDB</a:t>
            </a:r>
            <a:r>
              <a:rPr lang="en-US" dirty="0"/>
              <a:t> Accelerator (DAX) is a fully managed, highly available, in-memory cache for </a:t>
            </a:r>
            <a:r>
              <a:rPr lang="en-US" dirty="0" err="1"/>
              <a:t>DynamoDB</a:t>
            </a:r>
            <a:r>
              <a:rPr lang="en-US" dirty="0"/>
              <a:t> that delivers up to a 10x performance improvement – from milliseconds to microseconds – even at millions of requests per second.</a:t>
            </a:r>
          </a:p>
        </p:txBody>
      </p:sp>
      <p:pic>
        <p:nvPicPr>
          <p:cNvPr id="36" name="Picture 35"/>
          <p:cNvPicPr>
            <a:picLocks noChangeAspect="1"/>
          </p:cNvPicPr>
          <p:nvPr/>
        </p:nvPicPr>
        <p:blipFill>
          <a:blip r:embed="rId5"/>
          <a:stretch>
            <a:fillRect/>
          </a:stretch>
        </p:blipFill>
        <p:spPr>
          <a:xfrm>
            <a:off x="2587555" y="1835226"/>
            <a:ext cx="6446009" cy="4799038"/>
          </a:xfrm>
          <a:prstGeom prst="rect">
            <a:avLst/>
          </a:prstGeom>
        </p:spPr>
      </p:pic>
    </p:spTree>
    <p:custDataLst>
      <p:tags r:id="rId1"/>
    </p:custDataLst>
    <p:extLst>
      <p:ext uri="{BB962C8B-B14F-4D97-AF65-F5344CB8AC3E}">
        <p14:creationId xmlns:p14="http://schemas.microsoft.com/office/powerpoint/2010/main" val="1255403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9D8A06-614E-3349-AB18-CC8E0BC91E99}"/>
              </a:ext>
            </a:extLst>
          </p:cNvPr>
          <p:cNvSpPr>
            <a:spLocks noGrp="1"/>
          </p:cNvSpPr>
          <p:nvPr>
            <p:ph type="title" idx="4294967295"/>
          </p:nvPr>
        </p:nvSpPr>
        <p:spPr>
          <a:xfrm>
            <a:off x="262646" y="0"/>
            <a:ext cx="11929353" cy="1060315"/>
          </a:xfrm>
          <a:solidFill>
            <a:schemeClr val="accent1">
              <a:lumMod val="20000"/>
              <a:lumOff val="80000"/>
            </a:schemeClr>
          </a:solidFill>
        </p:spPr>
        <p:txBody>
          <a:bodyPr/>
          <a:lstStyle/>
          <a:p>
            <a:r>
              <a:rPr lang="en-US" b="1" dirty="0">
                <a:solidFill>
                  <a:schemeClr val="accent6">
                    <a:lumMod val="50000"/>
                  </a:schemeClr>
                </a:solidFill>
              </a:rPr>
              <a:t>Amazon Redshift</a:t>
            </a:r>
          </a:p>
        </p:txBody>
      </p:sp>
      <p:sp>
        <p:nvSpPr>
          <p:cNvPr id="39" name="Rectangle 38"/>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p:cNvSpPr/>
          <p:nvPr/>
        </p:nvSpPr>
        <p:spPr>
          <a:xfrm>
            <a:off x="372893" y="1236291"/>
            <a:ext cx="6008452" cy="3970318"/>
          </a:xfrm>
          <a:prstGeom prst="rect">
            <a:avLst/>
          </a:prstGeom>
        </p:spPr>
        <p:txBody>
          <a:bodyPr wrap="square">
            <a:spAutoFit/>
          </a:bodyPr>
          <a:lstStyle/>
          <a:p>
            <a:pPr marL="285750" indent="-285750">
              <a:buFont typeface="Arial" panose="020B0604020202020204" pitchFamily="34" charset="0"/>
              <a:buChar char="•"/>
            </a:pPr>
            <a:r>
              <a:rPr lang="en-US" dirty="0"/>
              <a:t>Amazon Redshift is a fast, fully managed data warehouse that makes it simple and cost-effective to analyze all your data using standard SQL and existing Business Intelligence (BI) tools.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RedShift</a:t>
            </a:r>
            <a:r>
              <a:rPr lang="en-US" dirty="0"/>
              <a:t> is a </a:t>
            </a:r>
            <a:r>
              <a:rPr lang="en-US" b="1" i="1" dirty="0">
                <a:solidFill>
                  <a:schemeClr val="accent6">
                    <a:lumMod val="50000"/>
                  </a:schemeClr>
                </a:solidFill>
              </a:rPr>
              <a:t>SQL based </a:t>
            </a:r>
            <a:r>
              <a:rPr lang="en-US" dirty="0"/>
              <a:t>data warehouse used for analytics applications for </a:t>
            </a:r>
            <a:r>
              <a:rPr lang="en-US" b="1" i="1" dirty="0">
                <a:solidFill>
                  <a:schemeClr val="accent6">
                    <a:lumMod val="50000"/>
                  </a:schemeClr>
                </a:solidFill>
              </a:rPr>
              <a:t>big data</a:t>
            </a:r>
          </a:p>
          <a:p>
            <a:pPr marL="285750" indent="-285750">
              <a:buFont typeface="Arial" panose="020B0604020202020204" pitchFamily="34" charset="0"/>
              <a:buChar char="•"/>
            </a:pPr>
            <a:r>
              <a:rPr lang="en-US" dirty="0" err="1"/>
              <a:t>RedShift</a:t>
            </a:r>
            <a:r>
              <a:rPr lang="en-US" dirty="0"/>
              <a:t> is </a:t>
            </a:r>
            <a:r>
              <a:rPr lang="en-US" b="1" i="1" dirty="0">
                <a:solidFill>
                  <a:schemeClr val="accent6">
                    <a:lumMod val="50000"/>
                  </a:schemeClr>
                </a:solidFill>
              </a:rPr>
              <a:t>a relational database </a:t>
            </a:r>
            <a:r>
              <a:rPr lang="en-US" dirty="0"/>
              <a:t>that is used for Online Analytics Processing (OLAP) use cases.</a:t>
            </a:r>
          </a:p>
          <a:p>
            <a:pPr marL="285750" indent="-285750">
              <a:buFont typeface="Arial" panose="020B0604020202020204" pitchFamily="34" charset="0"/>
              <a:buChar char="•"/>
            </a:pPr>
            <a:r>
              <a:rPr lang="en-US" dirty="0" err="1"/>
              <a:t>RedShift</a:t>
            </a:r>
            <a:r>
              <a:rPr lang="en-US" dirty="0"/>
              <a:t> is used for running complex analytic queries against petabytes of structured data, using sophisticated query optimization, columnar storage on high-performance local disks, and </a:t>
            </a:r>
            <a:r>
              <a:rPr lang="en-US" b="1" i="1" dirty="0">
                <a:solidFill>
                  <a:schemeClr val="accent6">
                    <a:lumMod val="50000"/>
                  </a:schemeClr>
                </a:solidFill>
              </a:rPr>
              <a:t>massively parallel query </a:t>
            </a:r>
            <a:r>
              <a:rPr lang="en-US" dirty="0"/>
              <a:t>execution.</a:t>
            </a:r>
          </a:p>
          <a:p>
            <a:pPr marL="285750" indent="-285750">
              <a:buFont typeface="Arial" panose="020B0604020202020204" pitchFamily="34" charset="0"/>
              <a:buChar char="•"/>
            </a:pPr>
            <a:r>
              <a:rPr lang="en-US" dirty="0" err="1"/>
              <a:t>RedShift</a:t>
            </a:r>
            <a:r>
              <a:rPr lang="en-US" dirty="0"/>
              <a:t> is 10x faster than a traditional SQL DB.</a:t>
            </a:r>
          </a:p>
        </p:txBody>
      </p:sp>
      <p:pic>
        <p:nvPicPr>
          <p:cNvPr id="4" name="Picture 3"/>
          <p:cNvPicPr>
            <a:picLocks noChangeAspect="1"/>
          </p:cNvPicPr>
          <p:nvPr/>
        </p:nvPicPr>
        <p:blipFill>
          <a:blip r:embed="rId4"/>
          <a:stretch>
            <a:fillRect/>
          </a:stretch>
        </p:blipFill>
        <p:spPr>
          <a:xfrm>
            <a:off x="6436209" y="1114948"/>
            <a:ext cx="5755791" cy="4332541"/>
          </a:xfrm>
          <a:prstGeom prst="rect">
            <a:avLst/>
          </a:prstGeom>
        </p:spPr>
      </p:pic>
      <p:sp>
        <p:nvSpPr>
          <p:cNvPr id="7" name="Rectangle 6"/>
          <p:cNvSpPr/>
          <p:nvPr/>
        </p:nvSpPr>
        <p:spPr>
          <a:xfrm>
            <a:off x="363165" y="5158850"/>
            <a:ext cx="9014298" cy="1754326"/>
          </a:xfrm>
          <a:prstGeom prst="rect">
            <a:avLst/>
          </a:prstGeom>
        </p:spPr>
        <p:txBody>
          <a:bodyPr wrap="square">
            <a:spAutoFit/>
          </a:bodyPr>
          <a:lstStyle/>
          <a:p>
            <a:pPr marL="285750" indent="-285750">
              <a:buFont typeface="Arial" panose="020B0604020202020204" pitchFamily="34" charset="0"/>
              <a:buChar char="•"/>
            </a:pPr>
            <a:r>
              <a:rPr lang="en-US" dirty="0" err="1"/>
              <a:t>RedShift</a:t>
            </a:r>
            <a:r>
              <a:rPr lang="en-US" dirty="0"/>
              <a:t> provides fault tolerance for the following failures:</a:t>
            </a:r>
          </a:p>
          <a:p>
            <a:pPr marL="742950" lvl="1" indent="-285750">
              <a:buFont typeface="Arial" panose="020B0604020202020204" pitchFamily="34" charset="0"/>
              <a:buChar char="•"/>
            </a:pPr>
            <a:r>
              <a:rPr lang="en-US" dirty="0"/>
              <a:t>Disk failures </a:t>
            </a:r>
          </a:p>
          <a:p>
            <a:pPr marL="742950" lvl="1" indent="-285750">
              <a:buFont typeface="Arial" panose="020B0604020202020204" pitchFamily="34" charset="0"/>
              <a:buChar char="•"/>
            </a:pPr>
            <a:r>
              <a:rPr lang="en-US" dirty="0"/>
              <a:t>Nodes failures</a:t>
            </a:r>
          </a:p>
          <a:p>
            <a:pPr marL="742950" lvl="1" indent="-285750">
              <a:buFont typeface="Arial" panose="020B0604020202020204" pitchFamily="34" charset="0"/>
              <a:buChar char="•"/>
            </a:pPr>
            <a:r>
              <a:rPr lang="en-US" dirty="0"/>
              <a:t>Network failure</a:t>
            </a:r>
          </a:p>
          <a:p>
            <a:pPr marL="742950" lvl="1" indent="-285750">
              <a:buFont typeface="Arial" panose="020B0604020202020204" pitchFamily="34" charset="0"/>
              <a:buChar char="•"/>
            </a:pPr>
            <a:r>
              <a:rPr lang="en-US" dirty="0"/>
              <a:t>AZ/region level disasters</a:t>
            </a:r>
          </a:p>
          <a:p>
            <a:endParaRPr lang="en-US" dirty="0"/>
          </a:p>
        </p:txBody>
      </p:sp>
    </p:spTree>
    <p:custDataLst>
      <p:tags r:id="rId1"/>
    </p:custDataLst>
    <p:extLst>
      <p:ext uri="{BB962C8B-B14F-4D97-AF65-F5344CB8AC3E}">
        <p14:creationId xmlns:p14="http://schemas.microsoft.com/office/powerpoint/2010/main" val="3454291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9D8A06-614E-3349-AB18-CC8E0BC91E99}"/>
              </a:ext>
            </a:extLst>
          </p:cNvPr>
          <p:cNvSpPr>
            <a:spLocks noGrp="1"/>
          </p:cNvSpPr>
          <p:nvPr>
            <p:ph type="title" idx="4294967295"/>
          </p:nvPr>
        </p:nvSpPr>
        <p:spPr>
          <a:xfrm>
            <a:off x="262646" y="0"/>
            <a:ext cx="11929353" cy="1060315"/>
          </a:xfrm>
          <a:solidFill>
            <a:schemeClr val="accent1">
              <a:lumMod val="20000"/>
              <a:lumOff val="80000"/>
            </a:schemeClr>
          </a:solidFill>
        </p:spPr>
        <p:txBody>
          <a:bodyPr/>
          <a:lstStyle/>
          <a:p>
            <a:r>
              <a:rPr lang="en-US" b="1" dirty="0">
                <a:solidFill>
                  <a:schemeClr val="accent6">
                    <a:lumMod val="50000"/>
                  </a:schemeClr>
                </a:solidFill>
              </a:rPr>
              <a:t>AWS Database Services</a:t>
            </a:r>
          </a:p>
        </p:txBody>
      </p:sp>
      <p:sp>
        <p:nvSpPr>
          <p:cNvPr id="39" name="Rectangle 38"/>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p:cNvPicPr>
            <a:picLocks noChangeAspect="1"/>
          </p:cNvPicPr>
          <p:nvPr/>
        </p:nvPicPr>
        <p:blipFill>
          <a:blip r:embed="rId4"/>
          <a:stretch>
            <a:fillRect/>
          </a:stretch>
        </p:blipFill>
        <p:spPr>
          <a:xfrm>
            <a:off x="411642" y="1522987"/>
            <a:ext cx="11780358" cy="5043183"/>
          </a:xfrm>
          <a:prstGeom prst="rect">
            <a:avLst/>
          </a:prstGeom>
        </p:spPr>
      </p:pic>
    </p:spTree>
    <p:custDataLst>
      <p:tags r:id="rId1"/>
    </p:custDataLst>
    <p:extLst>
      <p:ext uri="{BB962C8B-B14F-4D97-AF65-F5344CB8AC3E}">
        <p14:creationId xmlns:p14="http://schemas.microsoft.com/office/powerpoint/2010/main" val="3479051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9D8A06-614E-3349-AB18-CC8E0BC91E99}"/>
              </a:ext>
            </a:extLst>
          </p:cNvPr>
          <p:cNvSpPr>
            <a:spLocks noGrp="1"/>
          </p:cNvSpPr>
          <p:nvPr>
            <p:ph type="title" idx="4294967295"/>
          </p:nvPr>
        </p:nvSpPr>
        <p:spPr>
          <a:xfrm>
            <a:off x="262646" y="0"/>
            <a:ext cx="11929353" cy="1060315"/>
          </a:xfrm>
          <a:solidFill>
            <a:schemeClr val="accent1">
              <a:lumMod val="20000"/>
              <a:lumOff val="80000"/>
            </a:schemeClr>
          </a:solidFill>
        </p:spPr>
        <p:txBody>
          <a:bodyPr/>
          <a:lstStyle/>
          <a:p>
            <a:r>
              <a:rPr lang="en-US" b="1" dirty="0">
                <a:solidFill>
                  <a:schemeClr val="accent6">
                    <a:lumMod val="50000"/>
                  </a:schemeClr>
                </a:solidFill>
              </a:rPr>
              <a:t>Amazon Redshift</a:t>
            </a:r>
          </a:p>
        </p:txBody>
      </p:sp>
      <p:sp>
        <p:nvSpPr>
          <p:cNvPr id="39" name="Rectangle 38"/>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5"/>
          <p:cNvSpPr/>
          <p:nvPr/>
        </p:nvSpPr>
        <p:spPr>
          <a:xfrm>
            <a:off x="402076" y="871346"/>
            <a:ext cx="11789924" cy="3477875"/>
          </a:xfrm>
          <a:prstGeom prst="rect">
            <a:avLst/>
          </a:prstGeom>
        </p:spPr>
        <p:txBody>
          <a:bodyPr wrap="square">
            <a:spAutoFit/>
          </a:bodyPr>
          <a:lstStyle/>
          <a:p>
            <a:endParaRPr lang="en-US" sz="2000" dirty="0"/>
          </a:p>
          <a:p>
            <a:r>
              <a:rPr lang="en-US" sz="2000" dirty="0" err="1"/>
              <a:t>RedShift</a:t>
            </a:r>
            <a:r>
              <a:rPr lang="en-US" sz="2000" dirty="0"/>
              <a:t> uses </a:t>
            </a:r>
            <a:r>
              <a:rPr lang="en-US" sz="2000" b="1" i="1" dirty="0">
                <a:solidFill>
                  <a:schemeClr val="accent6">
                    <a:lumMod val="50000"/>
                  </a:schemeClr>
                </a:solidFill>
              </a:rPr>
              <a:t>columnar data storage</a:t>
            </a:r>
            <a:r>
              <a:rPr lang="en-US" sz="2000" dirty="0"/>
              <a:t>:</a:t>
            </a:r>
          </a:p>
          <a:p>
            <a:endParaRPr lang="en-US" sz="2000" dirty="0"/>
          </a:p>
          <a:p>
            <a:pPr marL="285750" indent="-285750">
              <a:buFont typeface="Arial" panose="020B0604020202020204" pitchFamily="34" charset="0"/>
              <a:buChar char="•"/>
            </a:pPr>
            <a:r>
              <a:rPr lang="en-US" sz="2000" dirty="0"/>
              <a:t>Data is stored sequentially in columns instead of rows.</a:t>
            </a:r>
          </a:p>
          <a:p>
            <a:pPr marL="285750" indent="-285750">
              <a:buFont typeface="Arial" panose="020B0604020202020204" pitchFamily="34" charset="0"/>
              <a:buChar char="•"/>
            </a:pPr>
            <a:r>
              <a:rPr lang="en-US" sz="2000" dirty="0"/>
              <a:t>Columnar based DB is ideal for data warehousing and analytics.</a:t>
            </a:r>
          </a:p>
          <a:p>
            <a:pPr marL="285750" indent="-285750">
              <a:buFont typeface="Arial" panose="020B0604020202020204" pitchFamily="34" charset="0"/>
              <a:buChar char="•"/>
            </a:pPr>
            <a:r>
              <a:rPr lang="en-US" sz="2000" dirty="0"/>
              <a:t>Requires fewer I/O s which greatly enhances performance.</a:t>
            </a:r>
          </a:p>
          <a:p>
            <a:pPr marL="285750" indent="-285750">
              <a:buFont typeface="Arial" panose="020B0604020202020204" pitchFamily="34" charset="0"/>
              <a:buChar char="•"/>
            </a:pPr>
            <a:r>
              <a:rPr lang="en-US" sz="2000" dirty="0" err="1"/>
              <a:t>RedShift</a:t>
            </a:r>
            <a:r>
              <a:rPr lang="en-US" sz="2000" dirty="0"/>
              <a:t> provides advanced compression</a:t>
            </a:r>
          </a:p>
          <a:p>
            <a:pPr marL="285750" indent="-285750">
              <a:buFont typeface="Arial" panose="020B0604020202020204" pitchFamily="34" charset="0"/>
              <a:buChar char="•"/>
            </a:pPr>
            <a:r>
              <a:rPr lang="en-US" sz="2000" dirty="0"/>
              <a:t>Data is stored sequentially in columns which allows for much better performance and less storage space.</a:t>
            </a:r>
          </a:p>
          <a:p>
            <a:pPr marL="285750" indent="-285750">
              <a:buFont typeface="Arial" panose="020B0604020202020204" pitchFamily="34" charset="0"/>
              <a:buChar char="•"/>
            </a:pPr>
            <a:r>
              <a:rPr lang="en-US" sz="2000" dirty="0" err="1"/>
              <a:t>RedShift</a:t>
            </a:r>
            <a:r>
              <a:rPr lang="en-US" sz="2000" dirty="0"/>
              <a:t> automatically selects the compression scheme.</a:t>
            </a:r>
          </a:p>
          <a:p>
            <a:pPr marL="285750" indent="-285750">
              <a:buFont typeface="Arial" panose="020B0604020202020204" pitchFamily="34" charset="0"/>
              <a:buChar char="•"/>
            </a:pPr>
            <a:r>
              <a:rPr lang="en-US" sz="2000" dirty="0" err="1"/>
              <a:t>RedShift</a:t>
            </a:r>
            <a:r>
              <a:rPr lang="en-US" sz="2000" dirty="0"/>
              <a:t> uses replication and continuous backups to enhance availability and improve durability and can automatically recover from component and node failures.</a:t>
            </a:r>
          </a:p>
        </p:txBody>
      </p:sp>
      <p:pic>
        <p:nvPicPr>
          <p:cNvPr id="2" name="Picture 1"/>
          <p:cNvPicPr>
            <a:picLocks noChangeAspect="1"/>
          </p:cNvPicPr>
          <p:nvPr/>
        </p:nvPicPr>
        <p:blipFill>
          <a:blip r:embed="rId4"/>
          <a:stretch>
            <a:fillRect/>
          </a:stretch>
        </p:blipFill>
        <p:spPr>
          <a:xfrm>
            <a:off x="6440669" y="170964"/>
            <a:ext cx="5611238" cy="1410352"/>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354532074"/>
              </p:ext>
            </p:extLst>
          </p:nvPr>
        </p:nvGraphicFramePr>
        <p:xfrm>
          <a:off x="249381" y="4665313"/>
          <a:ext cx="11828318" cy="1737360"/>
        </p:xfrm>
        <a:graphic>
          <a:graphicData uri="http://schemas.openxmlformats.org/drawingml/2006/table">
            <a:tbl>
              <a:tblPr firstRow="1" bandRow="1">
                <a:tableStyleId>{5C22544A-7EE6-4342-B048-85BDC9FD1C3A}</a:tableStyleId>
              </a:tblPr>
              <a:tblGrid>
                <a:gridCol w="5914159">
                  <a:extLst>
                    <a:ext uri="{9D8B030D-6E8A-4147-A177-3AD203B41FA5}">
                      <a16:colId xmlns:a16="http://schemas.microsoft.com/office/drawing/2014/main" val="339215446"/>
                    </a:ext>
                  </a:extLst>
                </a:gridCol>
                <a:gridCol w="5914159">
                  <a:extLst>
                    <a:ext uri="{9D8B030D-6E8A-4147-A177-3AD203B41FA5}">
                      <a16:colId xmlns:a16="http://schemas.microsoft.com/office/drawing/2014/main" val="814198584"/>
                    </a:ext>
                  </a:extLst>
                </a:gridCol>
              </a:tblGrid>
              <a:tr h="0">
                <a:tc>
                  <a:txBody>
                    <a:bodyPr/>
                    <a:lstStyle/>
                    <a:p>
                      <a:pPr marL="285750" indent="-285750">
                        <a:buFont typeface="Arial" panose="020B0604020202020204" pitchFamily="34" charset="0"/>
                        <a:buChar char="•"/>
                      </a:pPr>
                      <a:r>
                        <a:rPr lang="en-US" dirty="0" err="1">
                          <a:solidFill>
                            <a:schemeClr val="tx1"/>
                          </a:solidFill>
                        </a:rPr>
                        <a:t>RedShift</a:t>
                      </a:r>
                      <a:r>
                        <a:rPr lang="en-US" dirty="0">
                          <a:solidFill>
                            <a:schemeClr val="tx1"/>
                          </a:solidFill>
                        </a:rPr>
                        <a:t> always keeps three copies of your data:</a:t>
                      </a:r>
                    </a:p>
                    <a:p>
                      <a:pPr marL="742950" lvl="1" indent="-285750">
                        <a:buFont typeface="Arial" panose="020B0604020202020204" pitchFamily="34" charset="0"/>
                        <a:buChar char="•"/>
                      </a:pPr>
                      <a:r>
                        <a:rPr lang="en-US" dirty="0">
                          <a:solidFill>
                            <a:schemeClr val="tx1"/>
                          </a:solidFill>
                        </a:rPr>
                        <a:t>The original</a:t>
                      </a:r>
                    </a:p>
                    <a:p>
                      <a:pPr marL="742950" lvl="1" indent="-285750">
                        <a:buFont typeface="Arial" panose="020B0604020202020204" pitchFamily="34" charset="0"/>
                        <a:buChar char="•"/>
                      </a:pPr>
                      <a:r>
                        <a:rPr lang="en-US" dirty="0">
                          <a:solidFill>
                            <a:schemeClr val="tx1"/>
                          </a:solidFill>
                        </a:rPr>
                        <a:t>A replica on compute nodes (within the cluster)</a:t>
                      </a:r>
                    </a:p>
                    <a:p>
                      <a:pPr marL="742950" lvl="1" indent="-285750">
                        <a:buFont typeface="Arial" panose="020B0604020202020204" pitchFamily="34" charset="0"/>
                        <a:buChar char="•"/>
                      </a:pPr>
                      <a:r>
                        <a:rPr lang="en-US" dirty="0">
                          <a:solidFill>
                            <a:schemeClr val="tx1"/>
                          </a:solidFill>
                        </a:rPr>
                        <a:t>A backup copy on S3</a:t>
                      </a:r>
                    </a:p>
                    <a:p>
                      <a:endParaRPr lang="en-US" dirty="0">
                        <a:solidFill>
                          <a:schemeClr val="tx1"/>
                        </a:solidFill>
                      </a:endParaRPr>
                    </a:p>
                  </a:txBody>
                  <a:tcPr>
                    <a:noFill/>
                  </a:tcPr>
                </a:tc>
                <a:tc>
                  <a:txBody>
                    <a:bodyPr/>
                    <a:lstStyle/>
                    <a:p>
                      <a:pPr marL="285750" indent="-285750">
                        <a:buFont typeface="Arial" panose="020B0604020202020204" pitchFamily="34" charset="0"/>
                        <a:buChar char="•"/>
                      </a:pPr>
                      <a:r>
                        <a:rPr lang="en-US" dirty="0" err="1">
                          <a:solidFill>
                            <a:schemeClr val="tx1"/>
                          </a:solidFill>
                        </a:rPr>
                        <a:t>RedShift</a:t>
                      </a:r>
                      <a:r>
                        <a:rPr lang="en-US" dirty="0">
                          <a:solidFill>
                            <a:schemeClr val="tx1"/>
                          </a:solidFill>
                        </a:rPr>
                        <a:t> provides continuous/incremental backups:</a:t>
                      </a:r>
                    </a:p>
                    <a:p>
                      <a:pPr marL="742950" lvl="1" indent="-285750">
                        <a:buFont typeface="Arial" panose="020B0604020202020204" pitchFamily="34" charset="0"/>
                        <a:buChar char="•"/>
                      </a:pPr>
                      <a:r>
                        <a:rPr lang="en-US" dirty="0">
                          <a:solidFill>
                            <a:schemeClr val="tx1"/>
                          </a:solidFill>
                        </a:rPr>
                        <a:t>Multiple copies within a cluster</a:t>
                      </a:r>
                    </a:p>
                    <a:p>
                      <a:pPr marL="742950" lvl="1" indent="-285750">
                        <a:buFont typeface="Arial" panose="020B0604020202020204" pitchFamily="34" charset="0"/>
                        <a:buChar char="•"/>
                      </a:pPr>
                      <a:r>
                        <a:rPr lang="en-US" dirty="0">
                          <a:solidFill>
                            <a:schemeClr val="tx1"/>
                          </a:solidFill>
                        </a:rPr>
                        <a:t>Continuous and incremental backups to S3</a:t>
                      </a:r>
                    </a:p>
                    <a:p>
                      <a:pPr marL="742950" lvl="1" indent="-285750">
                        <a:buFont typeface="Arial" panose="020B0604020202020204" pitchFamily="34" charset="0"/>
                        <a:buChar char="•"/>
                      </a:pPr>
                      <a:r>
                        <a:rPr lang="en-US" dirty="0">
                          <a:solidFill>
                            <a:schemeClr val="tx1"/>
                          </a:solidFill>
                        </a:rPr>
                        <a:t>Continuous and incremental backups across regions</a:t>
                      </a:r>
                    </a:p>
                    <a:p>
                      <a:pPr marL="742950" lvl="1" indent="-285750">
                        <a:buFont typeface="Arial" panose="020B0604020202020204" pitchFamily="34" charset="0"/>
                        <a:buChar char="•"/>
                      </a:pPr>
                      <a:r>
                        <a:rPr lang="en-US" dirty="0">
                          <a:solidFill>
                            <a:schemeClr val="tx1"/>
                          </a:solidFill>
                        </a:rPr>
                        <a:t>Streaming restore</a:t>
                      </a:r>
                    </a:p>
                    <a:p>
                      <a:endParaRPr lang="en-US" dirty="0">
                        <a:solidFill>
                          <a:schemeClr val="tx1"/>
                        </a:solidFill>
                      </a:endParaRPr>
                    </a:p>
                  </a:txBody>
                  <a:tcPr>
                    <a:noFill/>
                  </a:tcPr>
                </a:tc>
                <a:extLst>
                  <a:ext uri="{0D108BD9-81ED-4DB2-BD59-A6C34878D82A}">
                    <a16:rowId xmlns:a16="http://schemas.microsoft.com/office/drawing/2014/main" val="648440284"/>
                  </a:ext>
                </a:extLst>
              </a:tr>
            </a:tbl>
          </a:graphicData>
        </a:graphic>
      </p:graphicFrame>
    </p:spTree>
    <p:custDataLst>
      <p:tags r:id="rId1"/>
    </p:custDataLst>
    <p:extLst>
      <p:ext uri="{BB962C8B-B14F-4D97-AF65-F5344CB8AC3E}">
        <p14:creationId xmlns:p14="http://schemas.microsoft.com/office/powerpoint/2010/main" val="2496994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9D8A06-614E-3349-AB18-CC8E0BC91E99}"/>
              </a:ext>
            </a:extLst>
          </p:cNvPr>
          <p:cNvSpPr>
            <a:spLocks noGrp="1"/>
          </p:cNvSpPr>
          <p:nvPr>
            <p:ph type="title" idx="4294967295"/>
          </p:nvPr>
        </p:nvSpPr>
        <p:spPr>
          <a:xfrm>
            <a:off x="262646" y="0"/>
            <a:ext cx="11929353" cy="1060315"/>
          </a:xfrm>
          <a:solidFill>
            <a:schemeClr val="accent1">
              <a:lumMod val="20000"/>
              <a:lumOff val="80000"/>
            </a:schemeClr>
          </a:solidFill>
        </p:spPr>
        <p:txBody>
          <a:bodyPr/>
          <a:lstStyle/>
          <a:p>
            <a:r>
              <a:rPr lang="en-US" b="1" dirty="0">
                <a:solidFill>
                  <a:schemeClr val="accent6">
                    <a:lumMod val="50000"/>
                  </a:schemeClr>
                </a:solidFill>
              </a:rPr>
              <a:t>Amazon </a:t>
            </a:r>
            <a:r>
              <a:rPr lang="en-US" b="1" dirty="0" err="1">
                <a:solidFill>
                  <a:schemeClr val="accent6">
                    <a:lumMod val="50000"/>
                  </a:schemeClr>
                </a:solidFill>
              </a:rPr>
              <a:t>ElastiCache</a:t>
            </a:r>
            <a:endParaRPr lang="en-US" b="1" dirty="0">
              <a:solidFill>
                <a:schemeClr val="accent6">
                  <a:lumMod val="50000"/>
                </a:schemeClr>
              </a:solidFill>
            </a:endParaRPr>
          </a:p>
        </p:txBody>
      </p:sp>
      <p:sp>
        <p:nvSpPr>
          <p:cNvPr id="39" name="Rectangle 38"/>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Rectangle 1"/>
          <p:cNvSpPr/>
          <p:nvPr/>
        </p:nvSpPr>
        <p:spPr>
          <a:xfrm>
            <a:off x="369651" y="1214523"/>
            <a:ext cx="11588885" cy="4678204"/>
          </a:xfrm>
          <a:prstGeom prst="rect">
            <a:avLst/>
          </a:prstGeom>
        </p:spPr>
        <p:txBody>
          <a:bodyPr wrap="square">
            <a:spAutoFit/>
          </a:bodyPr>
          <a:lstStyle/>
          <a:p>
            <a:pPr marL="285750" indent="-285750">
              <a:buFont typeface="Arial" panose="020B0604020202020204" pitchFamily="34" charset="0"/>
              <a:buChar char="•"/>
            </a:pPr>
            <a:r>
              <a:rPr lang="en-US" sz="2000" dirty="0" err="1"/>
              <a:t>ElastiCache</a:t>
            </a:r>
            <a:r>
              <a:rPr lang="en-US" sz="2000" dirty="0"/>
              <a:t> is a web service that makes it easy to deploy and run </a:t>
            </a:r>
            <a:r>
              <a:rPr lang="en-US" sz="2000" b="1" dirty="0" err="1">
                <a:solidFill>
                  <a:schemeClr val="accent6">
                    <a:lumMod val="50000"/>
                  </a:schemeClr>
                </a:solidFill>
              </a:rPr>
              <a:t>Memcached</a:t>
            </a:r>
            <a:r>
              <a:rPr lang="en-US" sz="2000" b="1" dirty="0">
                <a:solidFill>
                  <a:schemeClr val="accent6">
                    <a:lumMod val="50000"/>
                  </a:schemeClr>
                </a:solidFill>
              </a:rPr>
              <a:t> or </a:t>
            </a:r>
            <a:r>
              <a:rPr lang="en-US" sz="2000" b="1" dirty="0" err="1">
                <a:solidFill>
                  <a:schemeClr val="accent6">
                    <a:lumMod val="50000"/>
                  </a:schemeClr>
                </a:solidFill>
              </a:rPr>
              <a:t>Redis</a:t>
            </a:r>
            <a:r>
              <a:rPr lang="en-US" sz="2000" b="1" dirty="0">
                <a:solidFill>
                  <a:schemeClr val="accent6">
                    <a:lumMod val="50000"/>
                  </a:schemeClr>
                </a:solidFill>
              </a:rPr>
              <a:t> </a:t>
            </a:r>
            <a:r>
              <a:rPr lang="en-US" sz="2000" dirty="0"/>
              <a:t>protocol-compliant server nodes in the cloud.</a:t>
            </a:r>
          </a:p>
          <a:p>
            <a:pPr marL="285750" indent="-285750">
              <a:buFont typeface="Arial" panose="020B0604020202020204" pitchFamily="34" charset="0"/>
              <a:buChar char="•"/>
            </a:pPr>
            <a:r>
              <a:rPr lang="en-US" sz="2000" dirty="0"/>
              <a:t>The in-memory caching provided by </a:t>
            </a:r>
            <a:r>
              <a:rPr lang="en-US" sz="2000" dirty="0" err="1"/>
              <a:t>ElastiCache</a:t>
            </a:r>
            <a:r>
              <a:rPr lang="en-US" sz="2000" dirty="0"/>
              <a:t> can be used to significantly improve latency and throughput for many read-heavy application workloads or compute-intensive workloads.</a:t>
            </a:r>
          </a:p>
          <a:p>
            <a:pPr marL="285750" indent="-285750">
              <a:buFont typeface="Arial" panose="020B0604020202020204" pitchFamily="34" charset="0"/>
              <a:buChar char="•"/>
            </a:pPr>
            <a:r>
              <a:rPr lang="en-US" sz="2000" dirty="0"/>
              <a:t>Best for scenarios where the DB load is based on Online Analytics Processing (OLAP) transactions</a:t>
            </a:r>
          </a:p>
          <a:p>
            <a:pPr marL="285750" indent="-285750">
              <a:buFont typeface="Arial" panose="020B0604020202020204" pitchFamily="34" charset="0"/>
              <a:buChar char="•"/>
            </a:pPr>
            <a:r>
              <a:rPr lang="en-US" sz="2000" dirty="0" err="1"/>
              <a:t>Elasticache</a:t>
            </a:r>
            <a:r>
              <a:rPr lang="en-US" sz="2000" dirty="0"/>
              <a:t> EC2 nodes cannot be accessed from the Internet, nor can they be accessed by EC2 instances in other VPCs. </a:t>
            </a:r>
          </a:p>
          <a:p>
            <a:pPr marL="285750" indent="-285750">
              <a:buFont typeface="Arial" panose="020B0604020202020204" pitchFamily="34" charset="0"/>
              <a:buChar char="•"/>
            </a:pPr>
            <a:r>
              <a:rPr lang="en-US" sz="2000" dirty="0"/>
              <a:t>Can be on-demand or reserved instances too (but not Spot instances). </a:t>
            </a:r>
          </a:p>
          <a:p>
            <a:pPr marL="285750" indent="-285750">
              <a:buFont typeface="Arial" panose="020B0604020202020204" pitchFamily="34" charset="0"/>
              <a:buChar char="•"/>
            </a:pPr>
            <a:r>
              <a:rPr lang="en-US" sz="2000" dirty="0" err="1"/>
              <a:t>Elasticache</a:t>
            </a:r>
            <a:r>
              <a:rPr lang="en-US" sz="2000" dirty="0"/>
              <a:t> can be used for storing session state. </a:t>
            </a:r>
          </a:p>
          <a:p>
            <a:pPr marL="285750" indent="-285750">
              <a:buFont typeface="Arial" panose="020B0604020202020204" pitchFamily="34" charset="0"/>
              <a:buChar char="•"/>
            </a:pPr>
            <a:r>
              <a:rPr lang="en-US" sz="2000" b="1" dirty="0"/>
              <a:t>There are two types of </a:t>
            </a:r>
            <a:r>
              <a:rPr lang="en-US" sz="2000" b="1" dirty="0" err="1"/>
              <a:t>ElastiCache</a:t>
            </a:r>
            <a:r>
              <a:rPr lang="en-US" sz="2000" b="1" dirty="0"/>
              <a:t> engine: </a:t>
            </a:r>
            <a:endParaRPr lang="en-US" sz="2000" dirty="0"/>
          </a:p>
          <a:p>
            <a:pPr marL="800100" lvl="1" indent="-342900">
              <a:buFont typeface="Arial" panose="020B0604020202020204" pitchFamily="34" charset="0"/>
              <a:buChar char="•"/>
            </a:pPr>
            <a:r>
              <a:rPr lang="en-US" sz="2000" dirty="0" err="1"/>
              <a:t>Memcached</a:t>
            </a:r>
            <a:r>
              <a:rPr lang="en-US" sz="2000" dirty="0"/>
              <a:t> – simplest model, can run large nodes with multiple cores/threads, can be scaled in and out, can cache objects such as </a:t>
            </a:r>
            <a:r>
              <a:rPr lang="en-US" sz="2000" dirty="0" err="1"/>
              <a:t>DBs.</a:t>
            </a:r>
            <a:r>
              <a:rPr lang="en-US" sz="2000" dirty="0"/>
              <a:t> </a:t>
            </a:r>
          </a:p>
          <a:p>
            <a:pPr marL="800100" lvl="1" indent="-342900">
              <a:buFont typeface="Arial" panose="020B0604020202020204" pitchFamily="34" charset="0"/>
              <a:buChar char="•"/>
            </a:pPr>
            <a:r>
              <a:rPr lang="en-US" sz="2000" dirty="0" err="1"/>
              <a:t>Redis</a:t>
            </a:r>
            <a:r>
              <a:rPr lang="en-US" sz="2000" dirty="0"/>
              <a:t> – complex model, supports encryption, master / slave replication, cross AZ (HA), automatic failover and backup/restore. </a:t>
            </a:r>
          </a:p>
          <a:p>
            <a:endParaRPr lang="en-US" dirty="0"/>
          </a:p>
        </p:txBody>
      </p:sp>
    </p:spTree>
    <p:custDataLst>
      <p:tags r:id="rId1"/>
    </p:custDataLst>
    <p:extLst>
      <p:ext uri="{BB962C8B-B14F-4D97-AF65-F5344CB8AC3E}">
        <p14:creationId xmlns:p14="http://schemas.microsoft.com/office/powerpoint/2010/main" val="3208368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9D8A06-614E-3349-AB18-CC8E0BC91E99}"/>
              </a:ext>
            </a:extLst>
          </p:cNvPr>
          <p:cNvSpPr>
            <a:spLocks noGrp="1"/>
          </p:cNvSpPr>
          <p:nvPr>
            <p:ph type="title" idx="4294967295"/>
          </p:nvPr>
        </p:nvSpPr>
        <p:spPr>
          <a:xfrm>
            <a:off x="262646" y="0"/>
            <a:ext cx="11929353" cy="1060315"/>
          </a:xfrm>
          <a:solidFill>
            <a:schemeClr val="accent1">
              <a:lumMod val="20000"/>
              <a:lumOff val="80000"/>
            </a:schemeClr>
          </a:solidFill>
        </p:spPr>
        <p:txBody>
          <a:bodyPr/>
          <a:lstStyle/>
          <a:p>
            <a:r>
              <a:rPr lang="en-US" b="1" dirty="0">
                <a:solidFill>
                  <a:schemeClr val="accent6">
                    <a:lumMod val="50000"/>
                  </a:schemeClr>
                </a:solidFill>
              </a:rPr>
              <a:t>Amazon </a:t>
            </a:r>
            <a:r>
              <a:rPr lang="en-US" b="1" dirty="0" err="1">
                <a:solidFill>
                  <a:schemeClr val="accent6">
                    <a:lumMod val="50000"/>
                  </a:schemeClr>
                </a:solidFill>
              </a:rPr>
              <a:t>ElastiCache</a:t>
            </a:r>
            <a:r>
              <a:rPr lang="en-US" b="1" dirty="0">
                <a:solidFill>
                  <a:schemeClr val="accent6">
                    <a:lumMod val="50000"/>
                  </a:schemeClr>
                </a:solidFill>
              </a:rPr>
              <a:t> use cases</a:t>
            </a:r>
          </a:p>
        </p:txBody>
      </p:sp>
      <p:sp>
        <p:nvSpPr>
          <p:cNvPr id="39" name="Rectangle 38"/>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p:cNvPicPr>
            <a:picLocks noChangeAspect="1"/>
          </p:cNvPicPr>
          <p:nvPr/>
        </p:nvPicPr>
        <p:blipFill>
          <a:blip r:embed="rId4"/>
          <a:stretch>
            <a:fillRect/>
          </a:stretch>
        </p:blipFill>
        <p:spPr>
          <a:xfrm>
            <a:off x="1051806" y="1366647"/>
            <a:ext cx="9991555" cy="4820144"/>
          </a:xfrm>
          <a:prstGeom prst="rect">
            <a:avLst/>
          </a:prstGeom>
        </p:spPr>
      </p:pic>
    </p:spTree>
    <p:custDataLst>
      <p:tags r:id="rId1"/>
    </p:custDataLst>
    <p:extLst>
      <p:ext uri="{BB962C8B-B14F-4D97-AF65-F5344CB8AC3E}">
        <p14:creationId xmlns:p14="http://schemas.microsoft.com/office/powerpoint/2010/main" val="525643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9D8A06-614E-3349-AB18-CC8E0BC91E99}"/>
              </a:ext>
            </a:extLst>
          </p:cNvPr>
          <p:cNvSpPr>
            <a:spLocks noGrp="1"/>
          </p:cNvSpPr>
          <p:nvPr>
            <p:ph type="title" idx="4294967295"/>
          </p:nvPr>
        </p:nvSpPr>
        <p:spPr>
          <a:xfrm>
            <a:off x="262646" y="0"/>
            <a:ext cx="11929353" cy="1060315"/>
          </a:xfrm>
          <a:solidFill>
            <a:schemeClr val="accent1">
              <a:lumMod val="20000"/>
              <a:lumOff val="80000"/>
            </a:schemeClr>
          </a:solidFill>
        </p:spPr>
        <p:txBody>
          <a:bodyPr/>
          <a:lstStyle/>
          <a:p>
            <a:r>
              <a:rPr lang="en-US" b="1" dirty="0">
                <a:solidFill>
                  <a:schemeClr val="accent6">
                    <a:lumMod val="50000"/>
                  </a:schemeClr>
                </a:solidFill>
              </a:rPr>
              <a:t>Questions ?</a:t>
            </a:r>
          </a:p>
        </p:txBody>
      </p:sp>
      <p:sp>
        <p:nvSpPr>
          <p:cNvPr id="39" name="Rectangle 38"/>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ustDataLst>
      <p:tags r:id="rId1"/>
    </p:custDataLst>
    <p:extLst>
      <p:ext uri="{BB962C8B-B14F-4D97-AF65-F5344CB8AC3E}">
        <p14:creationId xmlns:p14="http://schemas.microsoft.com/office/powerpoint/2010/main" val="764345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9D8A06-614E-3349-AB18-CC8E0BC91E99}"/>
              </a:ext>
            </a:extLst>
          </p:cNvPr>
          <p:cNvSpPr>
            <a:spLocks noGrp="1"/>
          </p:cNvSpPr>
          <p:nvPr>
            <p:ph type="title" idx="4294967295"/>
          </p:nvPr>
        </p:nvSpPr>
        <p:spPr>
          <a:xfrm>
            <a:off x="262646" y="0"/>
            <a:ext cx="11929353" cy="1060315"/>
          </a:xfrm>
          <a:solidFill>
            <a:schemeClr val="accent1">
              <a:lumMod val="20000"/>
              <a:lumOff val="80000"/>
            </a:schemeClr>
          </a:solidFill>
        </p:spPr>
        <p:txBody>
          <a:bodyPr/>
          <a:lstStyle/>
          <a:p>
            <a:r>
              <a:rPr lang="en-US" b="1" dirty="0">
                <a:solidFill>
                  <a:schemeClr val="accent6">
                    <a:lumMod val="50000"/>
                  </a:schemeClr>
                </a:solidFill>
              </a:rPr>
              <a:t>AWS Database Services</a:t>
            </a:r>
          </a:p>
        </p:txBody>
      </p:sp>
      <p:sp>
        <p:nvSpPr>
          <p:cNvPr id="39" name="Rectangle 38"/>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p:cNvPicPr>
            <a:picLocks noChangeAspect="1"/>
          </p:cNvPicPr>
          <p:nvPr/>
        </p:nvPicPr>
        <p:blipFill>
          <a:blip r:embed="rId4"/>
          <a:stretch>
            <a:fillRect/>
          </a:stretch>
        </p:blipFill>
        <p:spPr>
          <a:xfrm>
            <a:off x="411642" y="1552170"/>
            <a:ext cx="11780358" cy="5043183"/>
          </a:xfrm>
          <a:prstGeom prst="rect">
            <a:avLst/>
          </a:prstGeom>
        </p:spPr>
      </p:pic>
      <p:sp>
        <p:nvSpPr>
          <p:cNvPr id="2" name="Rectangle 1"/>
          <p:cNvSpPr/>
          <p:nvPr/>
        </p:nvSpPr>
        <p:spPr>
          <a:xfrm>
            <a:off x="1332689" y="1420238"/>
            <a:ext cx="2577830" cy="5223753"/>
          </a:xfrm>
          <a:prstGeom prst="rect">
            <a:avLst/>
          </a:prstGeom>
          <a:noFill/>
          <a:ln w="38100">
            <a:solidFill>
              <a:srgbClr val="FF0000"/>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116749" y="1436451"/>
            <a:ext cx="1322962" cy="5223753"/>
          </a:xfrm>
          <a:prstGeom prst="rect">
            <a:avLst/>
          </a:prstGeom>
          <a:noFill/>
          <a:ln w="38100">
            <a:solidFill>
              <a:srgbClr val="FF0000"/>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11218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9D8A06-614E-3349-AB18-CC8E0BC91E99}"/>
              </a:ext>
            </a:extLst>
          </p:cNvPr>
          <p:cNvSpPr>
            <a:spLocks noGrp="1"/>
          </p:cNvSpPr>
          <p:nvPr>
            <p:ph type="title" idx="4294967295"/>
          </p:nvPr>
        </p:nvSpPr>
        <p:spPr>
          <a:xfrm>
            <a:off x="262646" y="0"/>
            <a:ext cx="11929353" cy="1060315"/>
          </a:xfrm>
          <a:solidFill>
            <a:schemeClr val="accent1">
              <a:lumMod val="20000"/>
              <a:lumOff val="80000"/>
            </a:schemeClr>
          </a:solidFill>
        </p:spPr>
        <p:txBody>
          <a:bodyPr/>
          <a:lstStyle/>
          <a:p>
            <a:r>
              <a:rPr lang="en-US" b="1" dirty="0">
                <a:solidFill>
                  <a:schemeClr val="accent6">
                    <a:lumMod val="50000"/>
                  </a:schemeClr>
                </a:solidFill>
              </a:rPr>
              <a:t>Managed vs Unmanaged Service</a:t>
            </a:r>
          </a:p>
        </p:txBody>
      </p:sp>
      <p:sp>
        <p:nvSpPr>
          <p:cNvPr id="39" name="Rectangle 38"/>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Content Placeholder 2"/>
          <p:cNvSpPr txBox="1">
            <a:spLocks/>
          </p:cNvSpPr>
          <p:nvPr/>
        </p:nvSpPr>
        <p:spPr>
          <a:xfrm>
            <a:off x="370748" y="1309878"/>
            <a:ext cx="2439347" cy="6124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200" b="1" dirty="0">
                <a:solidFill>
                  <a:schemeClr val="accent5"/>
                </a:solidFill>
              </a:rPr>
              <a:t>Unmanaged</a:t>
            </a:r>
            <a:r>
              <a:rPr lang="en-US" b="1" dirty="0">
                <a:solidFill>
                  <a:srgbClr val="0070C0"/>
                </a:solidFill>
              </a:rPr>
              <a:t>:</a:t>
            </a:r>
          </a:p>
        </p:txBody>
      </p:sp>
      <p:sp>
        <p:nvSpPr>
          <p:cNvPr id="11" name="Content Placeholder 2"/>
          <p:cNvSpPr txBox="1">
            <a:spLocks/>
          </p:cNvSpPr>
          <p:nvPr/>
        </p:nvSpPr>
        <p:spPr>
          <a:xfrm>
            <a:off x="2286000" y="1290010"/>
            <a:ext cx="8142051" cy="1387221"/>
          </a:xfrm>
          <a:prstGeom prst="rect">
            <a:avLst/>
          </a:prstGeom>
        </p:spPr>
        <p:txBody>
          <a:bodyPr vert="horz" lIns="121920" tIns="60960" rIns="121920" bIns="60960" rtlCol="0">
            <a:noAutofit/>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344488" indent="-341313" algn="l" defTabSz="457200" rtl="0" eaLnBrk="1" latinLnBrk="0" hangingPunct="1">
              <a:spcBef>
                <a:spcPct val="20000"/>
              </a:spcBef>
              <a:buClr>
                <a:schemeClr val="accent1"/>
              </a:buClr>
              <a:buSzPct val="125000"/>
              <a:buFontTx/>
              <a:buBlip>
                <a:blip r:embed="rId4"/>
              </a:buBlip>
              <a:defRPr sz="2200" b="0" i="0" kern="1200">
                <a:solidFill>
                  <a:schemeClr val="tx1"/>
                </a:solidFill>
                <a:latin typeface="Arial"/>
                <a:ea typeface="+mn-ea"/>
                <a:cs typeface="Arial"/>
              </a:defRPr>
            </a:lvl2pPr>
            <a:lvl3pPr marL="625475" indent="-282575" algn="l" defTabSz="457200" rtl="0" eaLnBrk="1" latinLnBrk="0" hangingPunct="1">
              <a:spcBef>
                <a:spcPct val="20000"/>
              </a:spcBef>
              <a:buClr>
                <a:schemeClr val="accent1"/>
              </a:buClr>
              <a:buFont typeface="Wingdings" panose="05000000000000000000" pitchFamily="2" charset="2"/>
              <a:buChar char="Ø"/>
              <a:defRPr sz="2000" b="0" i="0" kern="1200" baseline="0">
                <a:solidFill>
                  <a:schemeClr val="tx1"/>
                </a:solidFill>
                <a:latin typeface="Arial"/>
                <a:ea typeface="+mn-ea"/>
                <a:cs typeface="Arial"/>
              </a:defRPr>
            </a:lvl3pPr>
            <a:lvl4pPr marL="914400" indent="-222250" algn="l" defTabSz="457200" rtl="0" eaLnBrk="1" latinLnBrk="0" hangingPunct="1">
              <a:spcBef>
                <a:spcPct val="20000"/>
              </a:spcBef>
              <a:buClr>
                <a:schemeClr val="accent1"/>
              </a:buClr>
              <a:buFont typeface="Arial" panose="020B0604020202020204" pitchFamily="34" charset="0"/>
              <a:buChar char="•"/>
              <a:defRPr sz="18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667" i="1" dirty="0">
                <a:latin typeface="Amazon Ember" panose="020B0603020204020204" pitchFamily="34" charset="0"/>
                <a:ea typeface="Amazon Ember" panose="020B0603020204020204" pitchFamily="34" charset="0"/>
                <a:cs typeface="Amazon Ember" panose="020B0603020204020204" pitchFamily="34" charset="0"/>
              </a:rPr>
              <a:t>Scaling, fault tolerance, and availability are managed </a:t>
            </a:r>
            <a:r>
              <a:rPr lang="en-US" sz="2667" i="1" dirty="0">
                <a:solidFill>
                  <a:srgbClr val="FF0000"/>
                </a:solidFill>
                <a:latin typeface="Amazon Ember" panose="020B0603020204020204" pitchFamily="34" charset="0"/>
                <a:ea typeface="Amazon Ember" panose="020B0603020204020204" pitchFamily="34" charset="0"/>
                <a:cs typeface="Amazon Ember" panose="020B0603020204020204" pitchFamily="34" charset="0"/>
              </a:rPr>
              <a:t>by you.</a:t>
            </a:r>
          </a:p>
        </p:txBody>
      </p:sp>
      <p:sp>
        <p:nvSpPr>
          <p:cNvPr id="12" name="Content Placeholder 2"/>
          <p:cNvSpPr txBox="1">
            <a:spLocks/>
          </p:cNvSpPr>
          <p:nvPr/>
        </p:nvSpPr>
        <p:spPr>
          <a:xfrm>
            <a:off x="209324" y="5469302"/>
            <a:ext cx="2448985" cy="588460"/>
          </a:xfrm>
          <a:prstGeom prst="rect">
            <a:avLst/>
          </a:prstGeom>
        </p:spPr>
        <p:txBody>
          <a:bodyPr vert="horz" lIns="91440" tIns="45720" rIns="91440" bIns="45720" rtlCol="0">
            <a:normAutofit/>
          </a:bodyPr>
          <a:lstStyle>
            <a:lvl1pPr indent="0" algn="ctr">
              <a:lnSpc>
                <a:spcPct val="90000"/>
              </a:lnSpc>
              <a:spcBef>
                <a:spcPts val="1000"/>
              </a:spcBef>
              <a:buFontTx/>
              <a:buNone/>
              <a:defRPr sz="2800" b="0" i="0">
                <a:latin typeface="Amazon Ember Light" charset="0"/>
                <a:ea typeface="Amazon Ember Light" charset="0"/>
                <a:cs typeface="Amazon Ember Light" charset="0"/>
              </a:defRPr>
            </a:lvl1pPr>
            <a:lvl2pPr marL="685800" indent="-228600">
              <a:lnSpc>
                <a:spcPct val="90000"/>
              </a:lnSpc>
              <a:spcBef>
                <a:spcPts val="500"/>
              </a:spcBef>
              <a:buFontTx/>
              <a:buBlip>
                <a:blip r:embed="rId5"/>
              </a:buBlip>
              <a:defRPr sz="2400" b="0" i="0">
                <a:latin typeface="Amazon Ember Light" charset="0"/>
                <a:ea typeface="Amazon Ember Light" charset="0"/>
                <a:cs typeface="Amazon Ember Light" charset="0"/>
              </a:defRPr>
            </a:lvl2pPr>
            <a:lvl3pPr marL="1143000" indent="-228600">
              <a:lnSpc>
                <a:spcPct val="90000"/>
              </a:lnSpc>
              <a:spcBef>
                <a:spcPts val="500"/>
              </a:spcBef>
              <a:buFontTx/>
              <a:buBlip>
                <a:blip r:embed="rId5"/>
              </a:buBlip>
              <a:defRPr sz="2000" b="0" i="0">
                <a:latin typeface="Amazon Ember Light" charset="0"/>
                <a:ea typeface="Amazon Ember Light" charset="0"/>
                <a:cs typeface="Amazon Ember Light" charset="0"/>
              </a:defRPr>
            </a:lvl3pPr>
            <a:lvl4pPr marL="1600200" indent="-228600">
              <a:lnSpc>
                <a:spcPct val="90000"/>
              </a:lnSpc>
              <a:spcBef>
                <a:spcPts val="500"/>
              </a:spcBef>
              <a:buFontTx/>
              <a:buBlip>
                <a:blip r:embed="rId5"/>
              </a:buBlip>
              <a:defRPr b="0" i="0">
                <a:latin typeface="Amazon Ember Light" charset="0"/>
                <a:ea typeface="Amazon Ember Light" charset="0"/>
                <a:cs typeface="Amazon Ember Light" charset="0"/>
              </a:defRPr>
            </a:lvl4pPr>
            <a:lvl5pPr marL="2057400" indent="-228600">
              <a:lnSpc>
                <a:spcPct val="90000"/>
              </a:lnSpc>
              <a:spcBef>
                <a:spcPts val="500"/>
              </a:spcBef>
              <a:buFontTx/>
              <a:buBlip>
                <a:blip r:embed="rId5"/>
              </a:buBlip>
              <a:defRPr b="0" i="0">
                <a:latin typeface="Amazon Ember Light" charset="0"/>
                <a:ea typeface="Amazon Ember Light" charset="0"/>
                <a:cs typeface="Amazon Ember Light" charset="0"/>
              </a:defRP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r>
              <a:rPr lang="en-US" b="1" dirty="0">
                <a:solidFill>
                  <a:schemeClr val="accent5"/>
                </a:solidFill>
              </a:rPr>
              <a:t>Managed</a:t>
            </a:r>
            <a:r>
              <a:rPr lang="en-US" b="1" dirty="0">
                <a:solidFill>
                  <a:srgbClr val="0070C0"/>
                </a:solidFill>
              </a:rPr>
              <a:t>:</a:t>
            </a:r>
          </a:p>
        </p:txBody>
      </p:sp>
      <p:sp>
        <p:nvSpPr>
          <p:cNvPr id="13" name="Content Placeholder 2"/>
          <p:cNvSpPr txBox="1">
            <a:spLocks/>
          </p:cNvSpPr>
          <p:nvPr/>
        </p:nvSpPr>
        <p:spPr>
          <a:xfrm>
            <a:off x="2247089" y="5385358"/>
            <a:ext cx="9085633" cy="1387221"/>
          </a:xfrm>
          <a:prstGeom prst="rect">
            <a:avLst/>
          </a:prstGeom>
        </p:spPr>
        <p:txBody>
          <a:bodyPr vert="horz" lIns="121920" tIns="60960" rIns="121920" bIns="60960" rtlCol="0">
            <a:noAutofit/>
          </a:bodyPr>
          <a:lstStyle>
            <a:defPPr>
              <a:defRPr lang="en-US"/>
            </a:defPPr>
            <a:lvl1pPr indent="0" defTabSz="457200">
              <a:spcBef>
                <a:spcPct val="20000"/>
              </a:spcBef>
              <a:buFontTx/>
              <a:buNone/>
              <a:defRPr sz="2667" b="1" i="1">
                <a:latin typeface="Amazon Ember" panose="020B0603020204020204" pitchFamily="34" charset="0"/>
                <a:ea typeface="Amazon Ember" panose="020B0603020204020204" pitchFamily="34" charset="0"/>
                <a:cs typeface="Amazon Ember" panose="020B0603020204020204" pitchFamily="34" charset="0"/>
              </a:defRPr>
            </a:lvl1pPr>
            <a:lvl2pPr marL="344488" indent="-341313" defTabSz="457200">
              <a:spcBef>
                <a:spcPct val="20000"/>
              </a:spcBef>
              <a:buClr>
                <a:schemeClr val="accent1"/>
              </a:buClr>
              <a:buSzPct val="125000"/>
              <a:buFontTx/>
              <a:buBlip>
                <a:blip r:embed="rId4"/>
              </a:buBlip>
              <a:defRPr sz="2200" b="0" i="0">
                <a:latin typeface="Arial"/>
                <a:cs typeface="Arial"/>
              </a:defRPr>
            </a:lvl2pPr>
            <a:lvl3pPr marL="625475" indent="-282575" defTabSz="457200">
              <a:spcBef>
                <a:spcPct val="20000"/>
              </a:spcBef>
              <a:buClr>
                <a:schemeClr val="accent1"/>
              </a:buClr>
              <a:buFont typeface="Wingdings" panose="05000000000000000000" pitchFamily="2" charset="2"/>
              <a:buChar char="Ø"/>
              <a:defRPr sz="2000" b="0" i="0" baseline="0">
                <a:latin typeface="Arial"/>
                <a:cs typeface="Arial"/>
              </a:defRPr>
            </a:lvl3pPr>
            <a:lvl4pPr marL="914400" indent="-222250" defTabSz="457200">
              <a:spcBef>
                <a:spcPct val="20000"/>
              </a:spcBef>
              <a:buClr>
                <a:schemeClr val="accent1"/>
              </a:buClr>
              <a:buFont typeface="Arial" panose="020B0604020202020204" pitchFamily="34" charset="0"/>
              <a:buChar char="•"/>
              <a:defRPr b="0" i="0">
                <a:latin typeface="Arial"/>
                <a:cs typeface="Arial"/>
              </a:defRPr>
            </a:lvl4pPr>
            <a:lvl5pPr marL="2057400" indent="-228600" defTabSz="457200">
              <a:spcBef>
                <a:spcPct val="20000"/>
              </a:spcBef>
              <a:buFont typeface="Arial"/>
              <a:buChar char="»"/>
              <a:defRPr sz="1600" b="0" i="0">
                <a:solidFill>
                  <a:srgbClr val="595A5D"/>
                </a:solidFill>
                <a:latin typeface="Arial"/>
                <a:cs typeface="Arial"/>
              </a:defRPr>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algn="ctr"/>
            <a:r>
              <a:rPr lang="en-US" b="0" dirty="0"/>
              <a:t>Scaling, fault tolerance, and availability are typically built in to the service managed </a:t>
            </a:r>
            <a:r>
              <a:rPr lang="en-US" b="0" dirty="0">
                <a:solidFill>
                  <a:srgbClr val="FF0000"/>
                </a:solidFill>
              </a:rPr>
              <a:t>by AWS.</a:t>
            </a:r>
          </a:p>
        </p:txBody>
      </p:sp>
      <p:pic>
        <p:nvPicPr>
          <p:cNvPr id="4" name="Picture 3"/>
          <p:cNvPicPr>
            <a:picLocks noChangeAspect="1"/>
          </p:cNvPicPr>
          <p:nvPr/>
        </p:nvPicPr>
        <p:blipFill>
          <a:blip r:embed="rId6"/>
          <a:stretch>
            <a:fillRect/>
          </a:stretch>
        </p:blipFill>
        <p:spPr>
          <a:xfrm>
            <a:off x="3628822" y="2146836"/>
            <a:ext cx="4561867" cy="3227595"/>
          </a:xfrm>
          <a:prstGeom prst="rect">
            <a:avLst/>
          </a:prstGeom>
        </p:spPr>
      </p:pic>
      <p:sp>
        <p:nvSpPr>
          <p:cNvPr id="14" name="TextBox 13"/>
          <p:cNvSpPr txBox="1"/>
          <p:nvPr/>
        </p:nvSpPr>
        <p:spPr>
          <a:xfrm>
            <a:off x="282104" y="6596390"/>
            <a:ext cx="2996118" cy="261610"/>
          </a:xfrm>
          <a:prstGeom prst="rect">
            <a:avLst/>
          </a:prstGeom>
          <a:noFill/>
        </p:spPr>
        <p:txBody>
          <a:bodyPr wrap="square" rtlCol="0">
            <a:spAutoFit/>
          </a:bodyPr>
          <a:lstStyle/>
          <a:p>
            <a:r>
              <a:rPr lang="en-US" sz="1100" i="1" dirty="0">
                <a:solidFill>
                  <a:schemeClr val="bg1">
                    <a:lumMod val="65000"/>
                  </a:schemeClr>
                </a:solidFill>
              </a:rPr>
              <a:t>Picture source by </a:t>
            </a:r>
            <a:r>
              <a:rPr lang="en-US" sz="1100" i="1" dirty="0" err="1">
                <a:solidFill>
                  <a:schemeClr val="bg1">
                    <a:lumMod val="65000"/>
                  </a:schemeClr>
                </a:solidFill>
              </a:rPr>
              <a:t>Istock</a:t>
            </a:r>
            <a:endParaRPr lang="en-US" sz="1100" i="1" dirty="0">
              <a:solidFill>
                <a:schemeClr val="bg1">
                  <a:lumMod val="65000"/>
                </a:schemeClr>
              </a:solidFill>
            </a:endParaRPr>
          </a:p>
        </p:txBody>
      </p:sp>
    </p:spTree>
    <p:custDataLst>
      <p:tags r:id="rId1"/>
    </p:custDataLst>
    <p:extLst>
      <p:ext uri="{BB962C8B-B14F-4D97-AF65-F5344CB8AC3E}">
        <p14:creationId xmlns:p14="http://schemas.microsoft.com/office/powerpoint/2010/main" val="439264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9D8A06-614E-3349-AB18-CC8E0BC91E99}"/>
              </a:ext>
            </a:extLst>
          </p:cNvPr>
          <p:cNvSpPr>
            <a:spLocks noGrp="1"/>
          </p:cNvSpPr>
          <p:nvPr>
            <p:ph type="title" idx="4294967295"/>
          </p:nvPr>
        </p:nvSpPr>
        <p:spPr>
          <a:xfrm>
            <a:off x="262646" y="0"/>
            <a:ext cx="11929353" cy="1060315"/>
          </a:xfrm>
          <a:solidFill>
            <a:schemeClr val="accent1">
              <a:lumMod val="20000"/>
              <a:lumOff val="80000"/>
            </a:schemeClr>
          </a:solidFill>
        </p:spPr>
        <p:txBody>
          <a:bodyPr/>
          <a:lstStyle/>
          <a:p>
            <a:r>
              <a:rPr lang="en-US" b="1" dirty="0">
                <a:solidFill>
                  <a:schemeClr val="accent6">
                    <a:lumMod val="50000"/>
                  </a:schemeClr>
                </a:solidFill>
              </a:rPr>
              <a:t>Database Services Overview</a:t>
            </a:r>
          </a:p>
        </p:txBody>
      </p:sp>
      <p:sp>
        <p:nvSpPr>
          <p:cNvPr id="39" name="Rectangle 38"/>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extBox 3">
            <a:extLst>
              <a:ext uri="{FF2B5EF4-FFF2-40B4-BE49-F238E27FC236}">
                <a16:creationId xmlns:a16="http://schemas.microsoft.com/office/drawing/2014/main" id="{B6036A0F-C2FD-5C4F-A938-8AFCB5C1F050}"/>
              </a:ext>
            </a:extLst>
          </p:cNvPr>
          <p:cNvSpPr txBox="1"/>
          <p:nvPr/>
        </p:nvSpPr>
        <p:spPr>
          <a:xfrm>
            <a:off x="871221" y="1398074"/>
            <a:ext cx="2588974" cy="369332"/>
          </a:xfrm>
          <a:prstGeom prst="rect">
            <a:avLst/>
          </a:prstGeom>
          <a:noFill/>
        </p:spPr>
        <p:txBody>
          <a:bodyPr wrap="square" rtlCol="0">
            <a:spAutoFit/>
          </a:bodyPr>
          <a:lstStyle/>
          <a:p>
            <a:r>
              <a:rPr lang="en-US" dirty="0"/>
              <a:t>On-premises database</a:t>
            </a:r>
          </a:p>
        </p:txBody>
      </p:sp>
      <p:sp>
        <p:nvSpPr>
          <p:cNvPr id="6" name="Rectangle: Rounded Corners 5" descr="compares services provided for on-premises databases with running a database on EC2 and Amazon RDS or Amazon Aurora.">
            <a:extLst>
              <a:ext uri="{FF2B5EF4-FFF2-40B4-BE49-F238E27FC236}">
                <a16:creationId xmlns:a16="http://schemas.microsoft.com/office/drawing/2014/main" id="{81235D6E-2D82-4819-831C-825FAB5EF2EE}"/>
              </a:ext>
              <a:ext uri="{C183D7F6-B498-43B3-948B-1728B52AA6E4}">
                <adec:decorative xmlns:adec="http://schemas.microsoft.com/office/drawing/2017/decorative" val="1"/>
              </a:ext>
            </a:extLst>
          </p:cNvPr>
          <p:cNvSpPr/>
          <p:nvPr/>
        </p:nvSpPr>
        <p:spPr>
          <a:xfrm>
            <a:off x="992459" y="1905906"/>
            <a:ext cx="2639134" cy="442831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descr="compares services provided for on-premises databases with running a database on EC2 and Amazon RDS or Amazon Aurora.">
            <a:extLst>
              <a:ext uri="{FF2B5EF4-FFF2-40B4-BE49-F238E27FC236}">
                <a16:creationId xmlns:a16="http://schemas.microsoft.com/office/drawing/2014/main" id="{32414289-969B-40A9-BA47-A0F31822B01C}"/>
              </a:ext>
            </a:extLst>
          </p:cNvPr>
          <p:cNvSpPr txBox="1"/>
          <p:nvPr/>
        </p:nvSpPr>
        <p:spPr>
          <a:xfrm>
            <a:off x="1127101" y="2326236"/>
            <a:ext cx="2504491" cy="3293209"/>
          </a:xfrm>
          <a:prstGeom prst="rect">
            <a:avLst/>
          </a:prstGeom>
          <a:noFill/>
        </p:spPr>
        <p:txBody>
          <a:bodyPr wrap="square" rtlCol="0">
            <a:spAutoFit/>
          </a:bodyPr>
          <a:lstStyle/>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Application optimization</a:t>
            </a:r>
          </a:p>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Scaling</a:t>
            </a:r>
          </a:p>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High Availability</a:t>
            </a:r>
          </a:p>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Database backups</a:t>
            </a:r>
          </a:p>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Database software patches</a:t>
            </a:r>
          </a:p>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Database software installs</a:t>
            </a:r>
          </a:p>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Operation system patches</a:t>
            </a:r>
          </a:p>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Operating system install</a:t>
            </a:r>
          </a:p>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Server maintenance</a:t>
            </a:r>
          </a:p>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Rack and stack servers</a:t>
            </a:r>
          </a:p>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Power, HVAC, network</a:t>
            </a:r>
          </a:p>
        </p:txBody>
      </p:sp>
      <p:pic>
        <p:nvPicPr>
          <p:cNvPr id="8" name="Picture 7">
            <a:extLst>
              <a:ext uri="{FF2B5EF4-FFF2-40B4-BE49-F238E27FC236}">
                <a16:creationId xmlns:a16="http://schemas.microsoft.com/office/drawing/2014/main" id="{CDCD166F-1AE8-A546-8BE5-CF5BEA06E94F}"/>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400517" y="1420204"/>
            <a:ext cx="917850" cy="325072"/>
          </a:xfrm>
          <a:prstGeom prst="rect">
            <a:avLst/>
          </a:prstGeom>
        </p:spPr>
      </p:pic>
      <p:sp>
        <p:nvSpPr>
          <p:cNvPr id="9" name="TextBox 8">
            <a:extLst>
              <a:ext uri="{FF2B5EF4-FFF2-40B4-BE49-F238E27FC236}">
                <a16:creationId xmlns:a16="http://schemas.microsoft.com/office/drawing/2014/main" id="{B6036A0F-C2FD-5C4F-A938-8AFCB5C1F050}"/>
              </a:ext>
            </a:extLst>
          </p:cNvPr>
          <p:cNvSpPr txBox="1"/>
          <p:nvPr/>
        </p:nvSpPr>
        <p:spPr>
          <a:xfrm>
            <a:off x="4258689" y="1259575"/>
            <a:ext cx="3290622" cy="646331"/>
          </a:xfrm>
          <a:prstGeom prst="rect">
            <a:avLst/>
          </a:prstGeom>
          <a:noFill/>
        </p:spPr>
        <p:txBody>
          <a:bodyPr wrap="square" rtlCol="0">
            <a:spAutoFit/>
          </a:bodyPr>
          <a:lstStyle/>
          <a:p>
            <a:pPr algn="ctr"/>
            <a:r>
              <a:rPr lang="en-US" dirty="0"/>
              <a:t>Database in Amazon Elastic </a:t>
            </a:r>
            <a:r>
              <a:rPr lang="en-US" b="1" dirty="0">
                <a:solidFill>
                  <a:schemeClr val="accent6">
                    <a:lumMod val="50000"/>
                  </a:schemeClr>
                </a:solidFill>
              </a:rPr>
              <a:t>Compute Cloud (Amazon EC2</a:t>
            </a:r>
            <a:r>
              <a:rPr lang="en-US" dirty="0"/>
              <a:t>) </a:t>
            </a:r>
          </a:p>
        </p:txBody>
      </p:sp>
      <p:sp>
        <p:nvSpPr>
          <p:cNvPr id="10" name="Rectangle: Rounded Corners 15" descr="compares services provided for on-premises databases with running a database on EC2 and Amazon RDS or Amazon Aurora.">
            <a:extLst>
              <a:ext uri="{FF2B5EF4-FFF2-40B4-BE49-F238E27FC236}">
                <a16:creationId xmlns:a16="http://schemas.microsoft.com/office/drawing/2014/main" id="{ED60E61A-2F24-4948-B18D-E53B00C572FD}"/>
              </a:ext>
              <a:ext uri="{C183D7F6-B498-43B3-948B-1728B52AA6E4}">
                <adec:decorative xmlns:adec="http://schemas.microsoft.com/office/drawing/2017/decorative" val="1"/>
              </a:ext>
            </a:extLst>
          </p:cNvPr>
          <p:cNvSpPr/>
          <p:nvPr/>
        </p:nvSpPr>
        <p:spPr>
          <a:xfrm>
            <a:off x="4624032" y="1913343"/>
            <a:ext cx="2639134" cy="442831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descr="compares services provided for on-premises databases with running a database on EC2 and Amazon RDS or Amazon Aurora.">
            <a:extLst>
              <a:ext uri="{FF2B5EF4-FFF2-40B4-BE49-F238E27FC236}">
                <a16:creationId xmlns:a16="http://schemas.microsoft.com/office/drawing/2014/main" id="{8F8F047D-3287-4218-BC4C-4C0A5C99CE5B}"/>
              </a:ext>
            </a:extLst>
          </p:cNvPr>
          <p:cNvSpPr txBox="1"/>
          <p:nvPr/>
        </p:nvSpPr>
        <p:spPr>
          <a:xfrm>
            <a:off x="3737729" y="4843413"/>
            <a:ext cx="942887" cy="584775"/>
          </a:xfrm>
          <a:prstGeom prst="rect">
            <a:avLst/>
          </a:prstGeom>
          <a:noFill/>
        </p:spPr>
        <p:txBody>
          <a:bodyPr wrap="none" rtlCol="0">
            <a:spAutoFit/>
          </a:bodyPr>
          <a:lstStyle/>
          <a:p>
            <a:pPr algn="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AWS</a:t>
            </a:r>
          </a:p>
          <a:p>
            <a:pPr algn="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provides</a:t>
            </a:r>
          </a:p>
        </p:txBody>
      </p:sp>
      <p:sp>
        <p:nvSpPr>
          <p:cNvPr id="13" name="TextBox 12" descr="compares services provided for on-premises databases with running a database on EC2 and Amazon RDS or Amazon Aurora.">
            <a:extLst>
              <a:ext uri="{FF2B5EF4-FFF2-40B4-BE49-F238E27FC236}">
                <a16:creationId xmlns:a16="http://schemas.microsoft.com/office/drawing/2014/main" id="{C79D75DB-AAA9-46C6-A870-DDFBB1DFAF11}"/>
              </a:ext>
            </a:extLst>
          </p:cNvPr>
          <p:cNvSpPr txBox="1"/>
          <p:nvPr/>
        </p:nvSpPr>
        <p:spPr>
          <a:xfrm>
            <a:off x="4829378" y="2325369"/>
            <a:ext cx="2504491" cy="3293209"/>
          </a:xfrm>
          <a:prstGeom prst="rect">
            <a:avLst/>
          </a:prstGeom>
          <a:noFill/>
        </p:spPr>
        <p:txBody>
          <a:bodyPr wrap="square" rtlCol="0">
            <a:spAutoFit/>
          </a:bodyPr>
          <a:lstStyle/>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Application optimization</a:t>
            </a:r>
          </a:p>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Scaling</a:t>
            </a:r>
          </a:p>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High Availability</a:t>
            </a:r>
          </a:p>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Database backups</a:t>
            </a:r>
          </a:p>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Database software patches</a:t>
            </a:r>
          </a:p>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Database software installs</a:t>
            </a:r>
          </a:p>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Operation system patches</a:t>
            </a:r>
          </a:p>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Operating system install</a:t>
            </a:r>
          </a:p>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Server maintenance</a:t>
            </a:r>
          </a:p>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Rack and stack servers</a:t>
            </a:r>
          </a:p>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Power, HVAC, network</a:t>
            </a:r>
          </a:p>
        </p:txBody>
      </p:sp>
      <p:pic>
        <p:nvPicPr>
          <p:cNvPr id="14" name="Picture 13">
            <a:extLst>
              <a:ext uri="{FF2B5EF4-FFF2-40B4-BE49-F238E27FC236}">
                <a16:creationId xmlns:a16="http://schemas.microsoft.com/office/drawing/2014/main" id="{FBE9623D-EF37-BB4D-9AB7-3B9276103446}"/>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7489633" y="1420204"/>
            <a:ext cx="917850" cy="325072"/>
          </a:xfrm>
          <a:prstGeom prst="rect">
            <a:avLst/>
          </a:prstGeom>
        </p:spPr>
      </p:pic>
      <p:sp>
        <p:nvSpPr>
          <p:cNvPr id="15" name="TextBox 14">
            <a:extLst>
              <a:ext uri="{FF2B5EF4-FFF2-40B4-BE49-F238E27FC236}">
                <a16:creationId xmlns:a16="http://schemas.microsoft.com/office/drawing/2014/main" id="{B6036A0F-C2FD-5C4F-A938-8AFCB5C1F050}"/>
              </a:ext>
            </a:extLst>
          </p:cNvPr>
          <p:cNvSpPr txBox="1"/>
          <p:nvPr/>
        </p:nvSpPr>
        <p:spPr>
          <a:xfrm>
            <a:off x="8347803" y="1259575"/>
            <a:ext cx="2855424" cy="646331"/>
          </a:xfrm>
          <a:prstGeom prst="rect">
            <a:avLst/>
          </a:prstGeom>
          <a:noFill/>
        </p:spPr>
        <p:txBody>
          <a:bodyPr wrap="square" rtlCol="0">
            <a:spAutoFit/>
          </a:bodyPr>
          <a:lstStyle/>
          <a:p>
            <a:pPr algn="ctr"/>
            <a:r>
              <a:rPr lang="en-US" dirty="0"/>
              <a:t>Database in Amazon RDS or Amazon Aurora</a:t>
            </a:r>
          </a:p>
        </p:txBody>
      </p:sp>
      <p:sp>
        <p:nvSpPr>
          <p:cNvPr id="16" name="TextBox 15" descr="compares services provided for on-premises databases with running a database on EC2 and Amazon RDS or Amazon Aurora.">
            <a:extLst>
              <a:ext uri="{FF2B5EF4-FFF2-40B4-BE49-F238E27FC236}">
                <a16:creationId xmlns:a16="http://schemas.microsoft.com/office/drawing/2014/main" id="{2CEEECB6-5C06-44C9-A46C-649EF00725B1}"/>
              </a:ext>
            </a:extLst>
          </p:cNvPr>
          <p:cNvSpPr txBox="1"/>
          <p:nvPr/>
        </p:nvSpPr>
        <p:spPr>
          <a:xfrm>
            <a:off x="7342053" y="3593397"/>
            <a:ext cx="942887" cy="584775"/>
          </a:xfrm>
          <a:prstGeom prst="rect">
            <a:avLst/>
          </a:prstGeom>
          <a:noFill/>
        </p:spPr>
        <p:txBody>
          <a:bodyPr wrap="none" rtlCol="0">
            <a:spAutoFit/>
          </a:bodyPr>
          <a:lstStyle/>
          <a:p>
            <a:pPr algn="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AWS</a:t>
            </a:r>
          </a:p>
          <a:p>
            <a:pPr algn="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provides</a:t>
            </a:r>
          </a:p>
        </p:txBody>
      </p:sp>
      <p:sp>
        <p:nvSpPr>
          <p:cNvPr id="17" name="Rectangle: Rounded Corners 16" descr="compares services provided for on-premises databases with running a database on EC2 and Amazon RDS or Amazon Aurora.">
            <a:extLst>
              <a:ext uri="{FF2B5EF4-FFF2-40B4-BE49-F238E27FC236}">
                <a16:creationId xmlns:a16="http://schemas.microsoft.com/office/drawing/2014/main" id="{7254ACC3-2FD3-472D-B9E0-6633E3E97631}"/>
              </a:ext>
              <a:ext uri="{C183D7F6-B498-43B3-948B-1728B52AA6E4}">
                <adec:decorative xmlns:adec="http://schemas.microsoft.com/office/drawing/2017/decorative" val="1"/>
              </a:ext>
            </a:extLst>
          </p:cNvPr>
          <p:cNvSpPr/>
          <p:nvPr/>
        </p:nvSpPr>
        <p:spPr>
          <a:xfrm>
            <a:off x="8315086" y="1924494"/>
            <a:ext cx="2639134" cy="442831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descr="compares services provided for on-premises databases with running a database on EC2 and Amazon RDS or Amazon Aurora.">
            <a:extLst>
              <a:ext uri="{FF2B5EF4-FFF2-40B4-BE49-F238E27FC236}">
                <a16:creationId xmlns:a16="http://schemas.microsoft.com/office/drawing/2014/main" id="{0DB00234-7610-4C94-BE98-C5F07F79CFAE}"/>
              </a:ext>
            </a:extLst>
          </p:cNvPr>
          <p:cNvSpPr txBox="1"/>
          <p:nvPr/>
        </p:nvSpPr>
        <p:spPr>
          <a:xfrm>
            <a:off x="8459456" y="2329403"/>
            <a:ext cx="2504491" cy="3293209"/>
          </a:xfrm>
          <a:prstGeom prst="rect">
            <a:avLst/>
          </a:prstGeom>
          <a:noFill/>
        </p:spPr>
        <p:txBody>
          <a:bodyPr wrap="square" rtlCol="0">
            <a:spAutoFit/>
          </a:bodyPr>
          <a:lstStyle/>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Application optimization</a:t>
            </a:r>
          </a:p>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Scaling</a:t>
            </a:r>
          </a:p>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High Availability</a:t>
            </a:r>
          </a:p>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Database backups</a:t>
            </a:r>
          </a:p>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Database software patches</a:t>
            </a:r>
          </a:p>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Database software installs</a:t>
            </a:r>
          </a:p>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Operation system patches</a:t>
            </a:r>
          </a:p>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Operating system install</a:t>
            </a:r>
          </a:p>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Server maintenance</a:t>
            </a:r>
          </a:p>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Rack and stack servers</a:t>
            </a:r>
          </a:p>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Power, HVAC, network</a:t>
            </a:r>
          </a:p>
        </p:txBody>
      </p:sp>
      <p:sp>
        <p:nvSpPr>
          <p:cNvPr id="20" name="Footer Placeholder 4">
            <a:extLst>
              <a:ext uri="{C183D7F6-B498-43B3-948B-1728B52AA6E4}">
                <adec:decorative xmlns:adec="http://schemas.microsoft.com/office/drawing/2017/decorative" val="1"/>
              </a:ext>
            </a:extLst>
          </p:cNvPr>
          <p:cNvSpPr>
            <a:spLocks noGrp="1"/>
          </p:cNvSpPr>
          <p:nvPr>
            <p:ph type="ftr" sz="quarter" idx="4294967295"/>
          </p:nvPr>
        </p:nvSpPr>
        <p:spPr>
          <a:xfrm>
            <a:off x="7714034" y="6492875"/>
            <a:ext cx="4405745" cy="365125"/>
          </a:xfrm>
        </p:spPr>
        <p:txBody>
          <a:bodyPr/>
          <a:lstStyle/>
          <a:p>
            <a:pPr algn="l"/>
            <a:r>
              <a:rPr lang="en-US" sz="1100" dirty="0">
                <a:solidFill>
                  <a:schemeClr val="bg1">
                    <a:lumMod val="85000"/>
                  </a:schemeClr>
                </a:solidFill>
              </a:rPr>
              <a:t>© 2019 Amazon Web Services, Inc. or its Affiliates. All rights reserved.</a:t>
            </a:r>
          </a:p>
        </p:txBody>
      </p:sp>
      <p:sp>
        <p:nvSpPr>
          <p:cNvPr id="21" name="Rectangle 20"/>
          <p:cNvSpPr/>
          <p:nvPr/>
        </p:nvSpPr>
        <p:spPr>
          <a:xfrm>
            <a:off x="4688732" y="4338536"/>
            <a:ext cx="2577830" cy="1585610"/>
          </a:xfrm>
          <a:prstGeom prst="rect">
            <a:avLst/>
          </a:prstGeom>
          <a:noFill/>
          <a:ln w="38100">
            <a:solidFill>
              <a:srgbClr val="FF0000"/>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8343090" y="2632952"/>
            <a:ext cx="2577830" cy="3310647"/>
          </a:xfrm>
          <a:prstGeom prst="rect">
            <a:avLst/>
          </a:prstGeom>
          <a:noFill/>
          <a:ln w="38100">
            <a:solidFill>
              <a:srgbClr val="FF0000"/>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55314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9D8A06-614E-3349-AB18-CC8E0BC91E99}"/>
              </a:ext>
            </a:extLst>
          </p:cNvPr>
          <p:cNvSpPr>
            <a:spLocks noGrp="1"/>
          </p:cNvSpPr>
          <p:nvPr>
            <p:ph type="title" idx="4294967295"/>
          </p:nvPr>
        </p:nvSpPr>
        <p:spPr>
          <a:xfrm>
            <a:off x="262646" y="0"/>
            <a:ext cx="11929353" cy="1060315"/>
          </a:xfrm>
          <a:solidFill>
            <a:schemeClr val="accent1">
              <a:lumMod val="20000"/>
              <a:lumOff val="80000"/>
            </a:schemeClr>
          </a:solidFill>
        </p:spPr>
        <p:txBody>
          <a:bodyPr/>
          <a:lstStyle/>
          <a:p>
            <a:r>
              <a:rPr lang="en-US" b="1" dirty="0">
                <a:solidFill>
                  <a:schemeClr val="accent6">
                    <a:lumMod val="50000"/>
                  </a:schemeClr>
                </a:solidFill>
              </a:rPr>
              <a:t>OLTP vs OLAP</a:t>
            </a:r>
          </a:p>
        </p:txBody>
      </p:sp>
      <p:sp>
        <p:nvSpPr>
          <p:cNvPr id="39" name="Rectangle 38"/>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Rectangle 1"/>
          <p:cNvSpPr/>
          <p:nvPr/>
        </p:nvSpPr>
        <p:spPr>
          <a:xfrm>
            <a:off x="533399" y="1245998"/>
            <a:ext cx="11436927" cy="2246769"/>
          </a:xfrm>
          <a:prstGeom prst="rect">
            <a:avLst/>
          </a:prstGeom>
        </p:spPr>
        <p:txBody>
          <a:bodyPr wrap="square">
            <a:spAutoFit/>
          </a:bodyPr>
          <a:lstStyle/>
          <a:p>
            <a:r>
              <a:rPr lang="en-US" sz="2000" dirty="0">
                <a:solidFill>
                  <a:srgbClr val="FF0000"/>
                </a:solidFill>
              </a:rPr>
              <a:t>OLTP</a:t>
            </a:r>
            <a:r>
              <a:rPr lang="en-US" sz="2000" dirty="0"/>
              <a:t> is an Online Transaction Processing system. The main focus of OLTP system is to record the current Update, Insertion and Deletion while transaction. The OLTP queries are simpler and short and hence require less time in processing, and also requires less space.</a:t>
            </a:r>
          </a:p>
          <a:p>
            <a:endParaRPr lang="en-US" sz="2000" dirty="0"/>
          </a:p>
          <a:p>
            <a:r>
              <a:rPr lang="en-US" sz="2000" dirty="0">
                <a:solidFill>
                  <a:srgbClr val="FF0000"/>
                </a:solidFill>
              </a:rPr>
              <a:t>OLAP</a:t>
            </a:r>
            <a:r>
              <a:rPr lang="en-US" sz="2000" dirty="0"/>
              <a:t> is an Online Analytical Processing system. OLAP database stores historical data that has been inputted by OLTP. It allows a user to view different summaries of multi-dimensional data. Using OLAP, you can extract information from a large database and analyze it for decision making.</a:t>
            </a:r>
          </a:p>
        </p:txBody>
      </p:sp>
      <p:pic>
        <p:nvPicPr>
          <p:cNvPr id="7" name="Picture 6"/>
          <p:cNvPicPr>
            <a:picLocks noChangeAspect="1"/>
          </p:cNvPicPr>
          <p:nvPr/>
        </p:nvPicPr>
        <p:blipFill>
          <a:blip r:embed="rId4"/>
          <a:stretch>
            <a:fillRect/>
          </a:stretch>
        </p:blipFill>
        <p:spPr>
          <a:xfrm>
            <a:off x="3178319" y="3506906"/>
            <a:ext cx="5279881" cy="3351094"/>
          </a:xfrm>
          <a:prstGeom prst="rect">
            <a:avLst/>
          </a:prstGeom>
        </p:spPr>
      </p:pic>
    </p:spTree>
    <p:custDataLst>
      <p:tags r:id="rId1"/>
    </p:custDataLst>
    <p:extLst>
      <p:ext uri="{BB962C8B-B14F-4D97-AF65-F5344CB8AC3E}">
        <p14:creationId xmlns:p14="http://schemas.microsoft.com/office/powerpoint/2010/main" val="3119646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9D8A06-614E-3349-AB18-CC8E0BC91E99}"/>
              </a:ext>
            </a:extLst>
          </p:cNvPr>
          <p:cNvSpPr>
            <a:spLocks noGrp="1"/>
          </p:cNvSpPr>
          <p:nvPr>
            <p:ph type="title" idx="4294967295"/>
          </p:nvPr>
        </p:nvSpPr>
        <p:spPr>
          <a:xfrm>
            <a:off x="262646" y="0"/>
            <a:ext cx="11929353" cy="1060315"/>
          </a:xfrm>
          <a:solidFill>
            <a:schemeClr val="accent1">
              <a:lumMod val="20000"/>
              <a:lumOff val="80000"/>
            </a:schemeClr>
          </a:solidFill>
        </p:spPr>
        <p:txBody>
          <a:bodyPr/>
          <a:lstStyle/>
          <a:p>
            <a:r>
              <a:rPr lang="en-US" b="1" dirty="0">
                <a:solidFill>
                  <a:schemeClr val="accent6">
                    <a:lumMod val="50000"/>
                  </a:schemeClr>
                </a:solidFill>
              </a:rPr>
              <a:t>OLTP vs OLAP</a:t>
            </a:r>
          </a:p>
        </p:txBody>
      </p:sp>
      <p:sp>
        <p:nvSpPr>
          <p:cNvPr id="39" name="Rectangle 38"/>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p:cNvPicPr>
            <a:picLocks noChangeAspect="1"/>
          </p:cNvPicPr>
          <p:nvPr/>
        </p:nvPicPr>
        <p:blipFill>
          <a:blip r:embed="rId4"/>
          <a:stretch>
            <a:fillRect/>
          </a:stretch>
        </p:blipFill>
        <p:spPr>
          <a:xfrm>
            <a:off x="581891" y="1347206"/>
            <a:ext cx="10775320" cy="4980857"/>
          </a:xfrm>
          <a:prstGeom prst="rect">
            <a:avLst/>
          </a:prstGeom>
        </p:spPr>
      </p:pic>
    </p:spTree>
    <p:custDataLst>
      <p:tags r:id="rId1"/>
    </p:custDataLst>
    <p:extLst>
      <p:ext uri="{BB962C8B-B14F-4D97-AF65-F5344CB8AC3E}">
        <p14:creationId xmlns:p14="http://schemas.microsoft.com/office/powerpoint/2010/main" val="1843211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9D8A06-614E-3349-AB18-CC8E0BC91E99}"/>
              </a:ext>
            </a:extLst>
          </p:cNvPr>
          <p:cNvSpPr>
            <a:spLocks noGrp="1"/>
          </p:cNvSpPr>
          <p:nvPr>
            <p:ph type="title" idx="4294967295"/>
          </p:nvPr>
        </p:nvSpPr>
        <p:spPr>
          <a:xfrm>
            <a:off x="262646" y="0"/>
            <a:ext cx="11929353" cy="1060315"/>
          </a:xfrm>
          <a:solidFill>
            <a:schemeClr val="accent1">
              <a:lumMod val="20000"/>
              <a:lumOff val="80000"/>
            </a:schemeClr>
          </a:solidFill>
        </p:spPr>
        <p:txBody>
          <a:bodyPr/>
          <a:lstStyle/>
          <a:p>
            <a:r>
              <a:rPr lang="en-US" b="1" dirty="0">
                <a:solidFill>
                  <a:schemeClr val="accent6">
                    <a:lumMod val="50000"/>
                  </a:schemeClr>
                </a:solidFill>
              </a:rPr>
              <a:t>AWS RDS </a:t>
            </a:r>
          </a:p>
        </p:txBody>
      </p:sp>
      <p:sp>
        <p:nvSpPr>
          <p:cNvPr id="39" name="Rectangle 38"/>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Rectangle 1"/>
          <p:cNvSpPr/>
          <p:nvPr/>
        </p:nvSpPr>
        <p:spPr>
          <a:xfrm>
            <a:off x="577175" y="1233979"/>
            <a:ext cx="10492902" cy="1631216"/>
          </a:xfrm>
          <a:prstGeom prst="rect">
            <a:avLst/>
          </a:prstGeom>
        </p:spPr>
        <p:txBody>
          <a:bodyPr wrap="square">
            <a:spAutoFit/>
          </a:bodyPr>
          <a:lstStyle/>
          <a:p>
            <a:pPr marL="285750" indent="-285750">
              <a:buFont typeface="Arial" panose="020B0604020202020204" pitchFamily="34" charset="0"/>
              <a:buChar char="•"/>
            </a:pPr>
            <a:r>
              <a:rPr lang="en-US" sz="2000" dirty="0"/>
              <a:t>Amazon Relational Database Service (Amazon RDS) is a managed service that makes it easy to set up, operate and scale a relational database in the cloud.</a:t>
            </a:r>
          </a:p>
          <a:p>
            <a:pPr marL="285750" indent="-285750">
              <a:buFont typeface="Arial" panose="020B0604020202020204" pitchFamily="34" charset="0"/>
              <a:buChar char="•"/>
            </a:pPr>
            <a:r>
              <a:rPr lang="en-US" sz="2000" dirty="0"/>
              <a:t>Relational databases are known as Structured Query Language (SQL) databases.</a:t>
            </a:r>
          </a:p>
          <a:p>
            <a:pPr marL="285750" indent="-285750">
              <a:buFont typeface="Arial" panose="020B0604020202020204" pitchFamily="34" charset="0"/>
              <a:buChar char="•"/>
            </a:pPr>
            <a:r>
              <a:rPr lang="en-US" sz="2000" dirty="0"/>
              <a:t>Non-relational databases are known as NoSQL databases.</a:t>
            </a:r>
          </a:p>
          <a:p>
            <a:pPr marL="285750" indent="-285750">
              <a:buFont typeface="Arial" panose="020B0604020202020204" pitchFamily="34" charset="0"/>
              <a:buChar char="•"/>
            </a:pPr>
            <a:r>
              <a:rPr lang="en-US" sz="2000" dirty="0"/>
              <a:t>RDS is an Online Transaction Processing (OLTP) type of database</a:t>
            </a:r>
          </a:p>
        </p:txBody>
      </p:sp>
      <p:pic>
        <p:nvPicPr>
          <p:cNvPr id="6" name="Graphic 14">
            <a:extLst>
              <a:ext uri="{FF2B5EF4-FFF2-40B4-BE49-F238E27FC236}">
                <a16:creationId xmlns:a16="http://schemas.microsoft.com/office/drawing/2014/main" id="{9D364D4C-F103-4C38-BA52-FDE8FFCEB1AD}"/>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60447" y="156579"/>
            <a:ext cx="711200" cy="711200"/>
          </a:xfrm>
          <a:prstGeom prst="rect">
            <a:avLst/>
          </a:prstGeom>
        </p:spPr>
      </p:pic>
      <p:sp>
        <p:nvSpPr>
          <p:cNvPr id="4" name="Rectangle 3"/>
          <p:cNvSpPr/>
          <p:nvPr/>
        </p:nvSpPr>
        <p:spPr>
          <a:xfrm>
            <a:off x="820366" y="3308283"/>
            <a:ext cx="8790562" cy="2677656"/>
          </a:xfrm>
          <a:prstGeom prst="rect">
            <a:avLst/>
          </a:prstGeom>
        </p:spPr>
        <p:txBody>
          <a:bodyPr wrap="square">
            <a:spAutoFit/>
          </a:bodyPr>
          <a:lstStyle/>
          <a:p>
            <a:r>
              <a:rPr lang="en-US" sz="2400" b="1" dirty="0">
                <a:solidFill>
                  <a:schemeClr val="accent6">
                    <a:lumMod val="50000"/>
                  </a:schemeClr>
                </a:solidFill>
                <a:latin typeface="Calibri" panose="020F0502020204030204" pitchFamily="34" charset="0"/>
              </a:rPr>
              <a:t>Amazon RDS supports the following database engines:</a:t>
            </a:r>
          </a:p>
          <a:p>
            <a:r>
              <a:rPr lang="en-US" sz="2400" b="1" dirty="0">
                <a:solidFill>
                  <a:schemeClr val="accent6">
                    <a:lumMod val="50000"/>
                  </a:schemeClr>
                </a:solidFill>
                <a:latin typeface="Calibri" panose="020F0502020204030204" pitchFamily="34" charset="0"/>
              </a:rPr>
              <a:t> </a:t>
            </a:r>
            <a:endParaRPr lang="en-US" sz="2400" dirty="0">
              <a:solidFill>
                <a:schemeClr val="accent6">
                  <a:lumMod val="50000"/>
                </a:schemeClr>
              </a:solidFill>
              <a:latin typeface="Calibri" panose="020F0502020204030204" pitchFamily="34" charset="0"/>
            </a:endParaRPr>
          </a:p>
          <a:p>
            <a:pPr lvl="1"/>
            <a:r>
              <a:rPr lang="en-US" sz="2000" dirty="0">
                <a:solidFill>
                  <a:srgbClr val="000000"/>
                </a:solidFill>
                <a:latin typeface="Calibri" panose="020F0502020204030204" pitchFamily="34" charset="0"/>
              </a:rPr>
              <a:t>• SQL Server </a:t>
            </a:r>
          </a:p>
          <a:p>
            <a:pPr lvl="1"/>
            <a:r>
              <a:rPr lang="en-US" sz="2000" dirty="0">
                <a:solidFill>
                  <a:srgbClr val="000000"/>
                </a:solidFill>
                <a:latin typeface="Calibri" panose="020F0502020204030204" pitchFamily="34" charset="0"/>
              </a:rPr>
              <a:t>• Oracle </a:t>
            </a:r>
          </a:p>
          <a:p>
            <a:pPr lvl="1"/>
            <a:r>
              <a:rPr lang="en-US" sz="2000" dirty="0">
                <a:solidFill>
                  <a:srgbClr val="000000"/>
                </a:solidFill>
                <a:latin typeface="Calibri" panose="020F0502020204030204" pitchFamily="34" charset="0"/>
              </a:rPr>
              <a:t>• MySQL Server </a:t>
            </a:r>
          </a:p>
          <a:p>
            <a:pPr lvl="1"/>
            <a:r>
              <a:rPr lang="en-US" sz="2000" dirty="0">
                <a:solidFill>
                  <a:srgbClr val="000000"/>
                </a:solidFill>
                <a:latin typeface="Calibri" panose="020F0502020204030204" pitchFamily="34" charset="0"/>
              </a:rPr>
              <a:t>• PostgreSQL </a:t>
            </a:r>
          </a:p>
          <a:p>
            <a:pPr lvl="1"/>
            <a:r>
              <a:rPr lang="en-US" sz="2000" dirty="0">
                <a:solidFill>
                  <a:srgbClr val="000000"/>
                </a:solidFill>
                <a:latin typeface="Calibri" panose="020F0502020204030204" pitchFamily="34" charset="0"/>
              </a:rPr>
              <a:t>• Aurora </a:t>
            </a:r>
          </a:p>
          <a:p>
            <a:pPr lvl="1"/>
            <a:r>
              <a:rPr lang="en-US" sz="2000" dirty="0">
                <a:solidFill>
                  <a:srgbClr val="000000"/>
                </a:solidFill>
                <a:latin typeface="Calibri" panose="020F0502020204030204" pitchFamily="34" charset="0"/>
              </a:rPr>
              <a:t>• </a:t>
            </a:r>
            <a:r>
              <a:rPr lang="en-US" sz="2000" dirty="0" err="1">
                <a:solidFill>
                  <a:srgbClr val="000000"/>
                </a:solidFill>
                <a:latin typeface="Calibri" panose="020F0502020204030204" pitchFamily="34" charset="0"/>
              </a:rPr>
              <a:t>MariaDB</a:t>
            </a:r>
            <a:r>
              <a:rPr lang="en-US" sz="2000" dirty="0">
                <a:solidFill>
                  <a:srgbClr val="000000"/>
                </a:solidFill>
                <a:latin typeface="Calibri" panose="020F0502020204030204" pitchFamily="34" charset="0"/>
              </a:rPr>
              <a:t> </a:t>
            </a:r>
          </a:p>
        </p:txBody>
      </p:sp>
      <p:sp>
        <p:nvSpPr>
          <p:cNvPr id="7" name="Right Brace 6"/>
          <p:cNvSpPr/>
          <p:nvPr/>
        </p:nvSpPr>
        <p:spPr>
          <a:xfrm>
            <a:off x="2957208" y="4143983"/>
            <a:ext cx="1050588" cy="183852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n w="28575">
                <a:solidFill>
                  <a:schemeClr val="accent2"/>
                </a:solidFill>
                <a:prstDash val="solid"/>
              </a:ln>
              <a:solidFill>
                <a:schemeClr val="accent2">
                  <a:lumMod val="40000"/>
                  <a:lumOff val="60000"/>
                </a:schemeClr>
              </a:solidFill>
            </a:endParaRPr>
          </a:p>
        </p:txBody>
      </p:sp>
      <p:sp>
        <p:nvSpPr>
          <p:cNvPr id="10" name="Rectangle 9"/>
          <p:cNvSpPr/>
          <p:nvPr/>
        </p:nvSpPr>
        <p:spPr>
          <a:xfrm>
            <a:off x="4166681" y="4230097"/>
            <a:ext cx="6310009" cy="2031325"/>
          </a:xfrm>
          <a:prstGeom prst="rect">
            <a:avLst/>
          </a:prstGeom>
        </p:spPr>
        <p:txBody>
          <a:bodyPr wrap="square">
            <a:spAutoFit/>
          </a:bodyPr>
          <a:lstStyle/>
          <a:p>
            <a:r>
              <a:rPr lang="en-US" b="1" dirty="0">
                <a:solidFill>
                  <a:srgbClr val="000000"/>
                </a:solidFill>
                <a:latin typeface="Calibri" panose="020F0502020204030204" pitchFamily="34" charset="0"/>
              </a:rPr>
              <a:t>RDS features and benefits: </a:t>
            </a:r>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 SQL type of database </a:t>
            </a:r>
          </a:p>
          <a:p>
            <a:r>
              <a:rPr lang="en-US" dirty="0">
                <a:solidFill>
                  <a:srgbClr val="000000"/>
                </a:solidFill>
                <a:latin typeface="Calibri" panose="020F0502020204030204" pitchFamily="34" charset="0"/>
              </a:rPr>
              <a:t>• Can be used to perform complex queries and joins </a:t>
            </a:r>
          </a:p>
          <a:p>
            <a:r>
              <a:rPr lang="en-US" dirty="0">
                <a:solidFill>
                  <a:srgbClr val="000000"/>
                </a:solidFill>
                <a:latin typeface="Calibri" panose="020F0502020204030204" pitchFamily="34" charset="0"/>
              </a:rPr>
              <a:t>• Easy to setup, highly available, fault tolerant and scalable </a:t>
            </a:r>
          </a:p>
          <a:p>
            <a:r>
              <a:rPr lang="en-US" dirty="0">
                <a:solidFill>
                  <a:srgbClr val="000000"/>
                </a:solidFill>
                <a:latin typeface="Calibri" panose="020F0502020204030204" pitchFamily="34" charset="0"/>
              </a:rPr>
              <a:t>• Used when data is clearly defined </a:t>
            </a:r>
          </a:p>
          <a:p>
            <a:r>
              <a:rPr lang="en-US" dirty="0">
                <a:solidFill>
                  <a:srgbClr val="000000"/>
                </a:solidFill>
                <a:latin typeface="Calibri" panose="020F0502020204030204" pitchFamily="34" charset="0"/>
              </a:rPr>
              <a:t>• Common use cases include online stores and banking systems </a:t>
            </a:r>
          </a:p>
          <a:p>
            <a:endParaRPr lang="en-US" dirty="0">
              <a:solidFill>
                <a:srgbClr val="000000"/>
              </a:solidFill>
              <a:latin typeface="Calibri" panose="020F0502020204030204" pitchFamily="34" charset="0"/>
            </a:endParaRPr>
          </a:p>
        </p:txBody>
      </p:sp>
    </p:spTree>
    <p:custDataLst>
      <p:tags r:id="rId1"/>
    </p:custDataLst>
    <p:extLst>
      <p:ext uri="{BB962C8B-B14F-4D97-AF65-F5344CB8AC3E}">
        <p14:creationId xmlns:p14="http://schemas.microsoft.com/office/powerpoint/2010/main" val="1422800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9D8A06-614E-3349-AB18-CC8E0BC91E99}"/>
              </a:ext>
            </a:extLst>
          </p:cNvPr>
          <p:cNvSpPr>
            <a:spLocks noGrp="1"/>
          </p:cNvSpPr>
          <p:nvPr>
            <p:ph type="title" idx="4294967295"/>
          </p:nvPr>
        </p:nvSpPr>
        <p:spPr>
          <a:xfrm>
            <a:off x="262646" y="0"/>
            <a:ext cx="11929353" cy="1060315"/>
          </a:xfrm>
          <a:solidFill>
            <a:schemeClr val="accent1">
              <a:lumMod val="20000"/>
              <a:lumOff val="80000"/>
            </a:schemeClr>
          </a:solidFill>
        </p:spPr>
        <p:txBody>
          <a:bodyPr/>
          <a:lstStyle/>
          <a:p>
            <a:r>
              <a:rPr lang="en-US" b="1" dirty="0">
                <a:solidFill>
                  <a:schemeClr val="accent6">
                    <a:lumMod val="50000"/>
                  </a:schemeClr>
                </a:solidFill>
              </a:rPr>
              <a:t>AWS RDS</a:t>
            </a:r>
          </a:p>
        </p:txBody>
      </p:sp>
      <p:sp>
        <p:nvSpPr>
          <p:cNvPr id="39" name="Rectangle 38"/>
          <p:cNvSpPr/>
          <p:nvPr/>
        </p:nvSpPr>
        <p:spPr>
          <a:xfrm>
            <a:off x="0" y="0"/>
            <a:ext cx="252919"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Rectangle 3"/>
          <p:cNvSpPr/>
          <p:nvPr/>
        </p:nvSpPr>
        <p:spPr>
          <a:xfrm>
            <a:off x="457568" y="1191531"/>
            <a:ext cx="11734432" cy="4093428"/>
          </a:xfrm>
          <a:prstGeom prst="rect">
            <a:avLst/>
          </a:prstGeom>
        </p:spPr>
        <p:txBody>
          <a:bodyPr wrap="square">
            <a:spAutoFit/>
          </a:bodyPr>
          <a:lstStyle/>
          <a:p>
            <a:r>
              <a:rPr lang="en-US" sz="2000" b="1" dirty="0">
                <a:solidFill>
                  <a:srgbClr val="000000"/>
                </a:solidFill>
                <a:latin typeface="Calibri" panose="020F0502020204030204" pitchFamily="34" charset="0"/>
              </a:rPr>
              <a:t>RDS features and benefits: </a:t>
            </a:r>
            <a:endParaRPr lang="en-US" sz="2000" dirty="0">
              <a:solidFill>
                <a:srgbClr val="000000"/>
              </a:solidFill>
              <a:latin typeface="Calibri" panose="020F0502020204030204" pitchFamily="34" charset="0"/>
            </a:endParaRPr>
          </a:p>
          <a:p>
            <a:r>
              <a:rPr lang="en-US" sz="2000" dirty="0">
                <a:solidFill>
                  <a:srgbClr val="000000"/>
                </a:solidFill>
                <a:latin typeface="Calibri" panose="020F0502020204030204" pitchFamily="34" charset="0"/>
              </a:rPr>
              <a:t>• SQL type of database </a:t>
            </a:r>
          </a:p>
          <a:p>
            <a:r>
              <a:rPr lang="en-US" sz="2000" dirty="0">
                <a:solidFill>
                  <a:srgbClr val="000000"/>
                </a:solidFill>
                <a:latin typeface="Calibri" panose="020F0502020204030204" pitchFamily="34" charset="0"/>
              </a:rPr>
              <a:t>• Can be used to perform complex queries and joins </a:t>
            </a:r>
          </a:p>
          <a:p>
            <a:r>
              <a:rPr lang="en-US" sz="2000" dirty="0">
                <a:solidFill>
                  <a:srgbClr val="000000"/>
                </a:solidFill>
                <a:latin typeface="Calibri" panose="020F0502020204030204" pitchFamily="34" charset="0"/>
              </a:rPr>
              <a:t>• Easy to setup, highly available, fault tolerant and scalable </a:t>
            </a:r>
          </a:p>
          <a:p>
            <a:r>
              <a:rPr lang="en-US" sz="2000" dirty="0">
                <a:solidFill>
                  <a:srgbClr val="000000"/>
                </a:solidFill>
                <a:latin typeface="Calibri" panose="020F0502020204030204" pitchFamily="34" charset="0"/>
              </a:rPr>
              <a:t>• Used when data is clearly defined </a:t>
            </a:r>
          </a:p>
          <a:p>
            <a:r>
              <a:rPr lang="en-US" sz="2000" dirty="0">
                <a:solidFill>
                  <a:srgbClr val="000000"/>
                </a:solidFill>
                <a:latin typeface="Calibri" panose="020F0502020204030204" pitchFamily="34" charset="0"/>
              </a:rPr>
              <a:t>• Common use cases include online stores and banking systems </a:t>
            </a:r>
          </a:p>
          <a:p>
            <a:endParaRPr lang="en-US" sz="2000" b="1" dirty="0">
              <a:solidFill>
                <a:schemeClr val="accent6">
                  <a:lumMod val="50000"/>
                </a:schemeClr>
              </a:solidFill>
              <a:latin typeface="Calibri" panose="020F0502020204030204" pitchFamily="34" charset="0"/>
            </a:endParaRPr>
          </a:p>
          <a:p>
            <a:r>
              <a:rPr lang="en-US" sz="2000" b="1" dirty="0">
                <a:solidFill>
                  <a:srgbClr val="000000"/>
                </a:solidFill>
                <a:latin typeface="Calibri" panose="020F0502020204030204" pitchFamily="34" charset="0"/>
              </a:rPr>
              <a:t>Encryption:</a:t>
            </a:r>
          </a:p>
          <a:p>
            <a:r>
              <a:rPr lang="en-US" sz="2000" dirty="0">
                <a:solidFill>
                  <a:srgbClr val="000000"/>
                </a:solidFill>
                <a:latin typeface="Calibri" panose="020F0502020204030204" pitchFamily="34" charset="0"/>
              </a:rPr>
              <a:t>• You can encrypt your Amazon RDS instances and snapshots at rest by enabling the encryption option for your Amazon RDS DB instance.</a:t>
            </a:r>
          </a:p>
          <a:p>
            <a:r>
              <a:rPr lang="en-US" sz="2000" dirty="0">
                <a:solidFill>
                  <a:srgbClr val="000000"/>
                </a:solidFill>
                <a:latin typeface="Calibri" panose="020F0502020204030204" pitchFamily="34" charset="0"/>
              </a:rPr>
              <a:t>• Encryption at rest is supported for all DB types and uses AWS KMS.</a:t>
            </a:r>
          </a:p>
          <a:p>
            <a:r>
              <a:rPr lang="en-US" sz="2000" dirty="0">
                <a:solidFill>
                  <a:srgbClr val="000000"/>
                </a:solidFill>
                <a:latin typeface="Calibri" panose="020F0502020204030204" pitchFamily="34" charset="0"/>
              </a:rPr>
              <a:t>• You cannot encrypt an existing DB. You need to create a snapshot, copy it, encrypt the copy, then build an encrypted DB from the snapshot.</a:t>
            </a:r>
          </a:p>
        </p:txBody>
      </p:sp>
      <p:pic>
        <p:nvPicPr>
          <p:cNvPr id="6" name="Graphic 14">
            <a:extLst>
              <a:ext uri="{FF2B5EF4-FFF2-40B4-BE49-F238E27FC236}">
                <a16:creationId xmlns:a16="http://schemas.microsoft.com/office/drawing/2014/main" id="{9D364D4C-F103-4C38-BA52-FDE8FFCEB1AD}"/>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60447" y="156579"/>
            <a:ext cx="711200" cy="711200"/>
          </a:xfrm>
          <a:prstGeom prst="rect">
            <a:avLst/>
          </a:prstGeom>
        </p:spPr>
      </p:pic>
    </p:spTree>
    <p:custDataLst>
      <p:tags r:id="rId1"/>
    </p:custDataLst>
    <p:extLst>
      <p:ext uri="{BB962C8B-B14F-4D97-AF65-F5344CB8AC3E}">
        <p14:creationId xmlns:p14="http://schemas.microsoft.com/office/powerpoint/2010/main" val="843525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8247</TotalTime>
  <Words>2097</Words>
  <Application>Microsoft Office PowerPoint</Application>
  <PresentationFormat>Widescreen</PresentationFormat>
  <Paragraphs>223</Paragraphs>
  <Slides>23</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Amazon Ember</vt:lpstr>
      <vt:lpstr>Amazon Ember Light</vt:lpstr>
      <vt:lpstr>Arial</vt:lpstr>
      <vt:lpstr>Calibri</vt:lpstr>
      <vt:lpstr>Calibri Light</vt:lpstr>
      <vt:lpstr>Office Theme</vt:lpstr>
      <vt:lpstr>PowerPoint Presentation</vt:lpstr>
      <vt:lpstr>AWS Database Services</vt:lpstr>
      <vt:lpstr>AWS Database Services</vt:lpstr>
      <vt:lpstr>Managed vs Unmanaged Service</vt:lpstr>
      <vt:lpstr>Database Services Overview</vt:lpstr>
      <vt:lpstr>OLTP vs OLAP</vt:lpstr>
      <vt:lpstr>OLTP vs OLAP</vt:lpstr>
      <vt:lpstr>AWS RDS </vt:lpstr>
      <vt:lpstr>AWS RDS</vt:lpstr>
      <vt:lpstr>Amazon RDS read replicas</vt:lpstr>
      <vt:lpstr>High availability with Multi-AZ  RDS deployment </vt:lpstr>
      <vt:lpstr>Amazon Aurora</vt:lpstr>
      <vt:lpstr>Amazon Aurora</vt:lpstr>
      <vt:lpstr>Amazon RDS Pricing</vt:lpstr>
      <vt:lpstr>Amazon DynamoDB</vt:lpstr>
      <vt:lpstr>Amazon DynamoDB</vt:lpstr>
      <vt:lpstr>Amazon DynamoDB</vt:lpstr>
      <vt:lpstr>Amazon DynamoDB</vt:lpstr>
      <vt:lpstr>Amazon Redshift</vt:lpstr>
      <vt:lpstr>Amazon Redshift</vt:lpstr>
      <vt:lpstr>Amazon ElastiCache</vt:lpstr>
      <vt:lpstr>Amazon ElastiCache use cases</vt:lpstr>
      <vt:lpstr>Questions ?</vt:lpstr>
    </vt:vector>
  </TitlesOfParts>
  <Company>University of Texas at Dallas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Calisir, Engin</dc:creator>
  <cp:lastModifiedBy>Kotian, Rahul Monappa</cp:lastModifiedBy>
  <cp:revision>108</cp:revision>
  <dcterms:created xsi:type="dcterms:W3CDTF">2019-07-17T20:25:22Z</dcterms:created>
  <dcterms:modified xsi:type="dcterms:W3CDTF">2024-07-17T23:29:07Z</dcterms:modified>
</cp:coreProperties>
</file>