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notesSlides/notesSlide31.xml" ContentType="application/vnd.openxmlformats-officedocument.presentationml.notesSlide+xml"/>
  <Override PartName="/ppt/tags/tag57.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1" r:id="rId2"/>
  </p:sldMasterIdLst>
  <p:notesMasterIdLst>
    <p:notesMasterId r:id="rId36"/>
  </p:notesMasterIdLst>
  <p:handoutMasterIdLst>
    <p:handoutMasterId r:id="rId37"/>
  </p:handoutMasterIdLst>
  <p:sldIdLst>
    <p:sldId id="1628" r:id="rId3"/>
    <p:sldId id="1629" r:id="rId4"/>
    <p:sldId id="1642" r:id="rId5"/>
    <p:sldId id="1630" r:id="rId6"/>
    <p:sldId id="1631" r:id="rId7"/>
    <p:sldId id="1643" r:id="rId8"/>
    <p:sldId id="1666" r:id="rId9"/>
    <p:sldId id="1634" r:id="rId10"/>
    <p:sldId id="1635" r:id="rId11"/>
    <p:sldId id="1637" r:id="rId12"/>
    <p:sldId id="1636" r:id="rId13"/>
    <p:sldId id="1655" r:id="rId14"/>
    <p:sldId id="1656" r:id="rId15"/>
    <p:sldId id="1657" r:id="rId16"/>
    <p:sldId id="1658" r:id="rId17"/>
    <p:sldId id="1659" r:id="rId18"/>
    <p:sldId id="1660" r:id="rId19"/>
    <p:sldId id="1645" r:id="rId20"/>
    <p:sldId id="1661" r:id="rId21"/>
    <p:sldId id="1662" r:id="rId22"/>
    <p:sldId id="1665" r:id="rId23"/>
    <p:sldId id="1664" r:id="rId24"/>
    <p:sldId id="1663" r:id="rId25"/>
    <p:sldId id="1615" r:id="rId26"/>
    <p:sldId id="1639" r:id="rId27"/>
    <p:sldId id="1667" r:id="rId28"/>
    <p:sldId id="1668" r:id="rId29"/>
    <p:sldId id="1669" r:id="rId30"/>
    <p:sldId id="1648" r:id="rId31"/>
    <p:sldId id="1670" r:id="rId32"/>
    <p:sldId id="1671" r:id="rId33"/>
    <p:sldId id="1640" r:id="rId34"/>
    <p:sldId id="1672"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hii, June" initials="YJ" lastIdx="71" clrIdx="0">
    <p:extLst>
      <p:ext uri="{19B8F6BF-5375-455C-9EA6-DF929625EA0E}">
        <p15:presenceInfo xmlns:p15="http://schemas.microsoft.com/office/powerpoint/2012/main" userId="S-1-5-21-1407069837-2091007605-538272213-30032476" providerId="AD"/>
      </p:ext>
    </p:extLst>
  </p:cmAuthor>
  <p:cmAuthor id="2" name="David Mohr" initials="DM" lastIdx="9" clrIdx="1">
    <p:extLst>
      <p:ext uri="{19B8F6BF-5375-455C-9EA6-DF929625EA0E}">
        <p15:presenceInfo xmlns:p15="http://schemas.microsoft.com/office/powerpoint/2012/main" userId="David Moh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4A7"/>
    <a:srgbClr val="FF9B29"/>
    <a:srgbClr val="D6D479"/>
    <a:srgbClr val="2D75E7"/>
    <a:srgbClr val="16966D"/>
    <a:srgbClr val="E817E4"/>
    <a:srgbClr val="FE5496"/>
    <a:srgbClr val="B3EB5B"/>
    <a:srgbClr val="535B63"/>
    <a:srgbClr val="31C1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5" autoAdjust="0"/>
    <p:restoredTop sz="86449" autoAdjust="0"/>
  </p:normalViewPr>
  <p:slideViewPr>
    <p:cSldViewPr snapToGrid="0" snapToObjects="1" showGuides="1">
      <p:cViewPr varScale="1">
        <p:scale>
          <a:sx n="62" d="100"/>
          <a:sy n="62" d="100"/>
        </p:scale>
        <p:origin x="86" y="322"/>
      </p:cViewPr>
      <p:guideLst>
        <p:guide orient="horz" pos="2160"/>
        <p:guide pos="3840"/>
      </p:guideLst>
    </p:cSldViewPr>
  </p:slideViewPr>
  <p:outlineViewPr>
    <p:cViewPr>
      <p:scale>
        <a:sx n="33" d="100"/>
        <a:sy n="33" d="100"/>
      </p:scale>
      <p:origin x="0" y="-1627"/>
    </p:cViewPr>
  </p:outlineViewPr>
  <p:notesTextViewPr>
    <p:cViewPr>
      <p:scale>
        <a:sx n="1" d="1"/>
        <a:sy n="1" d="1"/>
      </p:scale>
      <p:origin x="0" y="0"/>
    </p:cViewPr>
  </p:notesTextViewPr>
  <p:sorterViewPr>
    <p:cViewPr>
      <p:scale>
        <a:sx n="160" d="100"/>
        <a:sy n="160" d="100"/>
      </p:scale>
      <p:origin x="0" y="0"/>
    </p:cViewPr>
  </p:sorterViewPr>
  <p:notesViewPr>
    <p:cSldViewPr snapToGrid="0" snapToObjects="1" showGuides="1">
      <p:cViewPr varScale="1">
        <p:scale>
          <a:sx n="92" d="100"/>
          <a:sy n="92" d="100"/>
        </p:scale>
        <p:origin x="4114" y="9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1/4/2023</a:t>
            </a:fld>
            <a:endParaRPr lang="en-US" dirty="0"/>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3861916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r>
              <a:rPr lang="en-US" sz="1100" dirty="0"/>
              <a:t>Identity-based policies are permission policies that you can attach to a principal (or identity), such as an IAM user, role, or group. These policies control what actions that identity can perform, on which resources, and under what conditions. </a:t>
            </a:r>
          </a:p>
          <a:p>
            <a:endParaRPr lang="en-US" sz="1100" dirty="0"/>
          </a:p>
          <a:p>
            <a:r>
              <a:rPr lang="en-US" sz="1100" dirty="0"/>
              <a:t>Identity-based policies can be further categorized as AWS managed, customer managed, or inline. AWS managed policies are created and managed by AWS, and you can attach them to multiple users, groups, and roles in your AWS account. If you are new to using policies, we recommend that you start by using AWS managed policies. Customer-managed policies are policies that you create and manage in your AWS account. Customer managed policies provide more precise control over your policies than AWS managed policies. You can create and edit an IAM policy in the visual editor or by creating the JSON policy document directly. Inline policies are policies that you create and manage, and that are embedded directly into a single user, group, or role.</a:t>
            </a:r>
          </a:p>
          <a:p>
            <a:endParaRPr lang="en-US" sz="1100" dirty="0"/>
          </a:p>
          <a:p>
            <a:r>
              <a:rPr lang="en-US" sz="1100" dirty="0"/>
              <a:t>Resource-based policies are JSON policy documents that you attach to a resource, such as an Amazon Simple Storage Service (Amazon S3) bucket. These policies control which actions a specified principal can perform on that resource and under what conditions. Resource-based policies are inline policies, and there are no managed resource-based policies.</a:t>
            </a:r>
          </a:p>
          <a:p>
            <a:endParaRPr lang="en-US" sz="1100" dirty="0"/>
          </a:p>
        </p:txBody>
      </p:sp>
    </p:spTree>
    <p:extLst>
      <p:ext uri="{BB962C8B-B14F-4D97-AF65-F5344CB8AC3E}">
        <p14:creationId xmlns:p14="http://schemas.microsoft.com/office/powerpoint/2010/main" val="802134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r>
              <a:rPr lang="en-US" sz="1100" dirty="0" err="1"/>
              <a:t>MaryMajor</a:t>
            </a:r>
            <a:r>
              <a:rPr lang="en-US" sz="1100" dirty="0"/>
              <a:t> – Mary can perform list, read, and write operations on Resource X, Resource Y, and Resource Z. Her identity-based policy allows her more actions on more resources than the resource-based policies, but none of them deny access.</a:t>
            </a:r>
          </a:p>
          <a:p>
            <a:endParaRPr lang="en-US" sz="1100" dirty="0"/>
          </a:p>
          <a:p>
            <a:r>
              <a:rPr lang="en-US" sz="1100" dirty="0" err="1"/>
              <a:t>ZhangWei</a:t>
            </a:r>
            <a:r>
              <a:rPr lang="en-US" sz="1100" dirty="0"/>
              <a:t> – Zhang has full access to Resource Z. Zhang has no identity-based policies, but the Resource Z resource-based policy allows him full access to the resource. Zhang can also perform list and read actions on Resource Y.</a:t>
            </a:r>
          </a:p>
        </p:txBody>
      </p:sp>
    </p:spTree>
    <p:extLst>
      <p:ext uri="{BB962C8B-B14F-4D97-AF65-F5344CB8AC3E}">
        <p14:creationId xmlns:p14="http://schemas.microsoft.com/office/powerpoint/2010/main" val="1812913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r>
              <a:rPr lang="en-US" sz="1100" dirty="0"/>
              <a:t>For example, you can create three roles with the access-project tag key.</a:t>
            </a:r>
          </a:p>
          <a:p>
            <a:r>
              <a:rPr lang="en-US" sz="1100" dirty="0"/>
              <a:t>Set the tag value of the first role to Heart, the second to Sun, and the third to Lightning. </a:t>
            </a:r>
          </a:p>
          <a:p>
            <a:r>
              <a:rPr lang="en-US" sz="1100" dirty="0"/>
              <a:t>You can then use a single policy that allows access when the role and the resource are tagged with the same value for access-project. </a:t>
            </a:r>
          </a:p>
          <a:p>
            <a:endParaRPr lang="en-US" sz="1100" dirty="0"/>
          </a:p>
          <a:p>
            <a:endParaRPr lang="en-US" sz="1100" dirty="0"/>
          </a:p>
        </p:txBody>
      </p:sp>
    </p:spTree>
    <p:extLst>
      <p:ext uri="{BB962C8B-B14F-4D97-AF65-F5344CB8AC3E}">
        <p14:creationId xmlns:p14="http://schemas.microsoft.com/office/powerpoint/2010/main" val="3991297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r>
              <a:rPr lang="en-US" sz="1100" dirty="0"/>
              <a:t>AWS enables customers to assign metadata to their AWS resources and identities in the form of tags. Each tag is a simple label that consists of a customer-defined key and an optional value. Tags can make it easier to manage, search for, and filter resources. </a:t>
            </a:r>
          </a:p>
          <a:p>
            <a:endParaRPr lang="en-US" sz="1100" dirty="0"/>
          </a:p>
          <a:p>
            <a:r>
              <a:rPr lang="en-US" sz="1100" dirty="0"/>
              <a:t>Tags have many practical uses. For example, you can create technical tags to identify that a resource is a web server, part of a specific project, part of a specific environment (test, development, or production), among others. You can also create business tags to identify the department or cost center that should be billed for this resource or the project that this resource is a part of. Finally, you can also set security tags, such as an identifier for the specific data-confidentiality level that a resource supports.</a:t>
            </a:r>
          </a:p>
          <a:p>
            <a:endParaRPr lang="en-US" sz="1100" dirty="0"/>
          </a:p>
          <a:p>
            <a:r>
              <a:rPr lang="en-US" sz="1100" dirty="0"/>
              <a:t>You can create up to tags per resource. For each resource, each tag key must be unique, and each tag key can have only one value. Tag keys and values are case-sensitive.</a:t>
            </a:r>
          </a:p>
          <a:p>
            <a:endParaRPr lang="en-US" sz="1100" dirty="0"/>
          </a:p>
          <a:p>
            <a:r>
              <a:rPr lang="en-US" sz="1100" dirty="0"/>
              <a:t>You can also add tags to IAM users and IAM roles. Tags are an important part of the second access-control method that you will learn about next.</a:t>
            </a:r>
          </a:p>
          <a:p>
            <a:endParaRPr lang="en-US" sz="1100" dirty="0"/>
          </a:p>
        </p:txBody>
      </p:sp>
    </p:spTree>
    <p:extLst>
      <p:ext uri="{BB962C8B-B14F-4D97-AF65-F5344CB8AC3E}">
        <p14:creationId xmlns:p14="http://schemas.microsoft.com/office/powerpoint/2010/main" val="3977273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r>
              <a:rPr lang="en-US" dirty="0"/>
              <a:t>RBAC has been used historically on-premises and in the cloud. With this model, you grant users explicit access to a set of permissions. Say that you have database administrators, network administrators, and developers. If you have one or more network administrators who are also developers, you would not create a new policy to grant those permissions. Instead, you add those users to both roles. </a:t>
            </a:r>
          </a:p>
          <a:p>
            <a:endParaRPr lang="en-US" dirty="0"/>
          </a:p>
          <a:p>
            <a:r>
              <a:rPr lang="en-US" dirty="0"/>
              <a:t>This approach is familiar and has many advantages. However, the person who maintains the permissions in this model might find that they must constantly update the permissions files to add access to certain roles each time a new resource is created. For example, they must update a policy with an ARN each time someone creates a new resource and wants to allow users access to it.</a:t>
            </a:r>
          </a:p>
          <a:p>
            <a:endParaRPr lang="en-US" sz="1100" dirty="0"/>
          </a:p>
        </p:txBody>
      </p:sp>
    </p:spTree>
    <p:extLst>
      <p:ext uri="{BB962C8B-B14F-4D97-AF65-F5344CB8AC3E}">
        <p14:creationId xmlns:p14="http://schemas.microsoft.com/office/powerpoint/2010/main" val="2580187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3668086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129536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2176721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4113568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r>
              <a:rPr lang="en-US" dirty="0">
                <a:latin typeface="Calibri" panose="020F0502020204030204" pitchFamily="34" charset="0"/>
              </a:rPr>
              <a:t>The process includes these steps:</a:t>
            </a:r>
          </a:p>
          <a:p>
            <a:pPr marL="228600" indent="-228600">
              <a:buFont typeface="+mj-lt"/>
              <a:buAutoNum type="arabicPeriod"/>
            </a:pPr>
            <a:r>
              <a:rPr lang="en-US" dirty="0">
                <a:latin typeface="Calibri" panose="020F0502020204030204" pitchFamily="34" charset="0"/>
              </a:rPr>
              <a:t>A user accesses an application. The user enters their user ID and password, and submits them</a:t>
            </a:r>
          </a:p>
          <a:p>
            <a:pPr marL="228600" indent="-228600">
              <a:buFont typeface="+mj-lt"/>
              <a:buAutoNum type="arabicPeriod"/>
            </a:pPr>
            <a:r>
              <a:rPr lang="en-US" dirty="0">
                <a:latin typeface="Calibri" panose="020F0502020204030204" pitchFamily="34" charset="0"/>
              </a:rPr>
              <a:t>The identity broker receives the authentication request. It then communicates with the corporate identity store, which might be Microsoft Active Directory or a </a:t>
            </a:r>
            <a:r>
              <a:rPr lang="en-US" dirty="0"/>
              <a:t>Lightweight Directory Access Protocol (LDAP)</a:t>
            </a:r>
            <a:r>
              <a:rPr lang="en-US" dirty="0">
                <a:latin typeface="Calibri" panose="020F0502020204030204" pitchFamily="34" charset="0"/>
              </a:rPr>
              <a:t> server.</a:t>
            </a:r>
          </a:p>
          <a:p>
            <a:pPr marL="228600" indent="-228600">
              <a:buFont typeface="+mj-lt"/>
              <a:buAutoNum type="arabicPeriod"/>
            </a:pPr>
            <a:r>
              <a:rPr lang="en-US" dirty="0">
                <a:latin typeface="Calibri" panose="020F0502020204030204" pitchFamily="34" charset="0"/>
              </a:rPr>
              <a:t>If the authentication request is successful, the identity broker makes a request to AWS STS. The request is to retrieve temporary AWS security credentials for the user application.</a:t>
            </a:r>
          </a:p>
          <a:p>
            <a:pPr marL="228600" indent="-228600">
              <a:buFont typeface="+mj-lt"/>
              <a:buAutoNum type="arabicPeriod"/>
            </a:pPr>
            <a:r>
              <a:rPr lang="en-US" dirty="0">
                <a:latin typeface="Calibri" panose="020F0502020204030204" pitchFamily="34" charset="0"/>
              </a:rPr>
              <a:t>The user application receives the temporary AWS security credentials and redirects the user to the AWS Management Console. The user did not need to sign directly in to AWS with a different set of credentials. This process is an example of a single-sign on (SSO) implementation. The user application could also use these same temporary AWS security credentials to access AWS services if the IAM policy document allows it.</a:t>
            </a:r>
          </a:p>
          <a:p>
            <a:endParaRPr lang="en-US" sz="1100" dirty="0"/>
          </a:p>
        </p:txBody>
      </p:sp>
    </p:spTree>
    <p:extLst>
      <p:ext uri="{BB962C8B-B14F-4D97-AF65-F5344CB8AC3E}">
        <p14:creationId xmlns:p14="http://schemas.microsoft.com/office/powerpoint/2010/main" val="286216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1419033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r>
              <a:rPr lang="en-US" dirty="0">
                <a:latin typeface="Calibri" panose="020F0502020204030204" pitchFamily="34" charset="0"/>
              </a:rPr>
              <a:t>The process involves these steps:</a:t>
            </a:r>
          </a:p>
          <a:p>
            <a:endParaRPr lang="en-US" kern="1200" dirty="0">
              <a:solidFill>
                <a:schemeClr val="tx1"/>
              </a:solidFill>
              <a:effectLst/>
              <a:ea typeface="+mn-ea"/>
              <a:cs typeface="+mn-cs"/>
            </a:endParaRPr>
          </a:p>
          <a:p>
            <a:pPr marL="228600" indent="-228600">
              <a:buFont typeface="+mj-lt"/>
              <a:buAutoNum type="arabicPeriod"/>
            </a:pPr>
            <a:r>
              <a:rPr lang="en-US" dirty="0"/>
              <a:t>A user in your organization navigates to an internal portal in your network. The portal also functions as the </a:t>
            </a:r>
            <a:r>
              <a:rPr lang="en-US" dirty="0" err="1"/>
              <a:t>IdP</a:t>
            </a:r>
            <a:r>
              <a:rPr lang="en-US" dirty="0"/>
              <a:t> that handles the SAML trust between your organization and AWS.</a:t>
            </a:r>
          </a:p>
          <a:p>
            <a:pPr marL="228600" indent="-228600">
              <a:buFont typeface="+mj-lt"/>
              <a:buAutoNum type="arabicPeriod"/>
            </a:pPr>
            <a:r>
              <a:rPr lang="en-US" dirty="0"/>
              <a:t>The </a:t>
            </a:r>
            <a:r>
              <a:rPr lang="en-US" dirty="0" err="1"/>
              <a:t>IdP</a:t>
            </a:r>
            <a:r>
              <a:rPr lang="en-US" dirty="0"/>
              <a:t> authenticates the user’s identity against the identity store, which might be an LDAP server </a:t>
            </a:r>
            <a:r>
              <a:rPr lang="en-US" dirty="0">
                <a:latin typeface="Calibri" panose="020F0502020204030204" pitchFamily="34" charset="0"/>
              </a:rPr>
              <a:t>or Microsoft Active Directory.</a:t>
            </a:r>
            <a:endParaRPr lang="en-US" dirty="0"/>
          </a:p>
          <a:p>
            <a:pPr marL="228600" indent="-228600">
              <a:buFont typeface="+mj-lt"/>
              <a:buAutoNum type="arabicPeriod"/>
            </a:pPr>
            <a:r>
              <a:rPr lang="en-US" dirty="0"/>
              <a:t>The portal</a:t>
            </a:r>
            <a:r>
              <a:rPr lang="en-US" baseline="0" dirty="0"/>
              <a:t> r</a:t>
            </a:r>
            <a:r>
              <a:rPr lang="en-US" dirty="0"/>
              <a:t>eceives the authentication response as a </a:t>
            </a:r>
            <a:r>
              <a:rPr lang="en-US" i="1" dirty="0"/>
              <a:t>SAML assertion</a:t>
            </a:r>
            <a:r>
              <a:rPr lang="en-US" dirty="0"/>
              <a:t> from the </a:t>
            </a:r>
            <a:r>
              <a:rPr lang="en-US" dirty="0" err="1"/>
              <a:t>IdP</a:t>
            </a:r>
            <a:r>
              <a:rPr lang="en-US" dirty="0"/>
              <a:t>.</a:t>
            </a:r>
          </a:p>
          <a:p>
            <a:pPr marL="228600" indent="-228600">
              <a:buFont typeface="+mj-lt"/>
              <a:buAutoNum type="arabicPeriod"/>
            </a:pPr>
            <a:r>
              <a:rPr lang="en-US" dirty="0"/>
              <a:t>The client posts the SAML assertion to the AWS sign-in endpoint for SAML. The endpoint communicates with AWS STS, and it invokes the </a:t>
            </a:r>
            <a:r>
              <a:rPr lang="en-US" dirty="0" err="1"/>
              <a:t>AssumeRoleWithSAML</a:t>
            </a:r>
            <a:r>
              <a:rPr lang="en-US" dirty="0"/>
              <a:t> operation to request temporary security credentials and construct a sign-in URL.</a:t>
            </a:r>
          </a:p>
          <a:p>
            <a:pPr marL="228600" indent="-228600">
              <a:buFont typeface="+mj-lt"/>
              <a:buAutoNum type="arabicPeriod"/>
            </a:pPr>
            <a:r>
              <a:rPr lang="en-US" dirty="0"/>
              <a:t>The client receives the</a:t>
            </a:r>
            <a:r>
              <a:rPr lang="en-US" dirty="0">
                <a:latin typeface="Calibri" panose="020F0502020204030204" pitchFamily="34" charset="0"/>
              </a:rPr>
              <a:t> temporary AWS security credentials. T</a:t>
            </a:r>
            <a:r>
              <a:rPr lang="en-US" dirty="0"/>
              <a:t>he client</a:t>
            </a:r>
            <a:r>
              <a:rPr lang="en-US" baseline="0" dirty="0"/>
              <a:t> is r</a:t>
            </a:r>
            <a:r>
              <a:rPr lang="en-US" dirty="0"/>
              <a:t>edirected to the AWS Management Console and is authenticated with the temporary AWS security credentials.</a:t>
            </a:r>
          </a:p>
          <a:p>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2084266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1720712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r>
              <a:rPr lang="en-US" sz="1100" dirty="0"/>
              <a:t>Steps</a:t>
            </a:r>
          </a:p>
          <a:p>
            <a:pPr marL="171450" indent="-171450">
              <a:buFont typeface="Arial" panose="020B0604020202020204" pitchFamily="34" charset="0"/>
              <a:buChar char="•"/>
            </a:pPr>
            <a:r>
              <a:rPr lang="en-US" sz="1100" dirty="0"/>
              <a:t>In the first step, the app user signs in through an Amazon Cognito user pool and, after successfully authenticating, receives user pool tokens.</a:t>
            </a:r>
          </a:p>
          <a:p>
            <a:pPr marL="171450" indent="-171450">
              <a:buFont typeface="Arial" panose="020B0604020202020204" pitchFamily="34" charset="0"/>
              <a:buChar char="•"/>
            </a:pPr>
            <a:r>
              <a:rPr lang="en-US" sz="1100" dirty="0"/>
              <a:t>Next, the app exchanges the user pool tokens for AWS credentials through an Amazon Cognito identity pool.</a:t>
            </a:r>
          </a:p>
          <a:p>
            <a:pPr marL="171450" indent="-171450">
              <a:buFont typeface="Arial" panose="020B0604020202020204" pitchFamily="34" charset="0"/>
              <a:buChar char="•"/>
            </a:pPr>
            <a:r>
              <a:rPr lang="en-US" sz="1100" dirty="0"/>
              <a:t>Finally, the app user uses those AWS credentials to access other AWS services.</a:t>
            </a:r>
          </a:p>
          <a:p>
            <a:endParaRPr lang="en-US" sz="1100" dirty="0"/>
          </a:p>
        </p:txBody>
      </p:sp>
    </p:spTree>
    <p:extLst>
      <p:ext uri="{BB962C8B-B14F-4D97-AF65-F5344CB8AC3E}">
        <p14:creationId xmlns:p14="http://schemas.microsoft.com/office/powerpoint/2010/main" val="4262989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kern="1200" dirty="0">
                <a:solidFill>
                  <a:schemeClr val="tx1"/>
                </a:solidFill>
                <a:effectLst/>
                <a:latin typeface="Calibri" panose="020F0502020204030204" pitchFamily="34" charset="0"/>
                <a:ea typeface="+mn-ea"/>
                <a:cs typeface="+mn-cs"/>
              </a:rPr>
              <a:t>In this scenario, the goal is to authenticate a user using Amazon Cognito, and then grant that user access to another AWS service.</a:t>
            </a:r>
          </a:p>
          <a:p>
            <a:endParaRPr lang="en-US" b="0" i="0" kern="1200" dirty="0">
              <a:solidFill>
                <a:schemeClr val="tx1"/>
              </a:solidFill>
              <a:effectLst/>
              <a:latin typeface="Calibri" panose="020F0502020204030204" pitchFamily="34" charset="0"/>
              <a:ea typeface="+mn-ea"/>
              <a:cs typeface="+mn-cs"/>
            </a:endParaRPr>
          </a:p>
          <a:p>
            <a:pPr marL="171450" indent="-171450">
              <a:buFont typeface="Arial" panose="020B0604020202020204" pitchFamily="34" charset="0"/>
              <a:buChar char="•"/>
            </a:pPr>
            <a:r>
              <a:rPr lang="en-US" b="0" i="0" kern="1200" dirty="0">
                <a:solidFill>
                  <a:schemeClr val="tx1"/>
                </a:solidFill>
                <a:effectLst/>
                <a:latin typeface="Calibri" panose="020F0502020204030204" pitchFamily="34" charset="0"/>
                <a:ea typeface="+mn-ea"/>
                <a:cs typeface="+mn-cs"/>
              </a:rPr>
              <a:t>In the first step, the app user signs in through an Amazon Cognito user pool and, after successfully authenticating, receives user pool tokens.</a:t>
            </a:r>
          </a:p>
          <a:p>
            <a:pPr marL="171450" indent="-171450">
              <a:buFont typeface="Arial" panose="020B0604020202020204" pitchFamily="34" charset="0"/>
              <a:buChar char="•"/>
            </a:pPr>
            <a:r>
              <a:rPr lang="en-US" b="0" i="0" kern="1200" dirty="0">
                <a:solidFill>
                  <a:schemeClr val="tx1"/>
                </a:solidFill>
                <a:effectLst/>
                <a:latin typeface="Calibri" panose="020F0502020204030204" pitchFamily="34" charset="0"/>
                <a:ea typeface="+mn-ea"/>
                <a:cs typeface="+mn-cs"/>
              </a:rPr>
              <a:t>Next, the app exchanges the user pool tokens for AWS credentials through an Amazon Cognito identity pool.</a:t>
            </a:r>
          </a:p>
          <a:p>
            <a:pPr marL="171450" indent="-171450">
              <a:buFont typeface="Arial" panose="020B0604020202020204" pitchFamily="34" charset="0"/>
              <a:buChar char="•"/>
            </a:pPr>
            <a:r>
              <a:rPr lang="en-US" b="0" i="0" kern="1200" dirty="0">
                <a:solidFill>
                  <a:schemeClr val="tx1"/>
                </a:solidFill>
                <a:effectLst/>
                <a:latin typeface="Calibri" panose="020F0502020204030204" pitchFamily="34" charset="0"/>
                <a:ea typeface="+mn-ea"/>
                <a:cs typeface="+mn-cs"/>
              </a:rPr>
              <a:t>Finally, the app user uses those AWS credentials to access other AWS services.</a:t>
            </a:r>
          </a:p>
          <a:p>
            <a:endParaRPr lang="en-US" kern="1200" dirty="0">
              <a:solidFill>
                <a:schemeClr val="tx1"/>
              </a:solidFill>
              <a:effectLst/>
              <a:latin typeface="Calibri" panose="020F0502020204030204" pitchFamily="34" charset="0"/>
              <a:ea typeface="+mn-ea"/>
              <a:cs typeface="+mn-cs"/>
            </a:endParaRPr>
          </a:p>
          <a:p>
            <a:endParaRPr lang="en-US" dirty="0"/>
          </a:p>
        </p:txBody>
      </p:sp>
    </p:spTree>
    <p:extLst>
      <p:ext uri="{BB962C8B-B14F-4D97-AF65-F5344CB8AC3E}">
        <p14:creationId xmlns:p14="http://schemas.microsoft.com/office/powerpoint/2010/main" val="4185520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1669736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pPr marL="0" marR="0" lvl="0" indent="0" algn="l" defTabSz="913395" rtl="0" eaLnBrk="1" fontAlgn="auto" latinLnBrk="0" hangingPunct="1">
              <a:lnSpc>
                <a:spcPct val="100000"/>
              </a:lnSpc>
              <a:spcBef>
                <a:spcPts val="0"/>
              </a:spcBef>
              <a:spcAft>
                <a:spcPts val="0"/>
              </a:spcAft>
              <a:buClrTx/>
              <a:buSzTx/>
              <a:buFontTx/>
              <a:buNone/>
              <a:tabLst/>
              <a:defRPr/>
            </a:pPr>
            <a:r>
              <a:rPr lang="en-US" b="0" i="0" kern="1200" dirty="0">
                <a:solidFill>
                  <a:schemeClr val="tx1"/>
                </a:solidFill>
                <a:effectLst/>
                <a:latin typeface="Calibri" panose="020F0502020204030204" pitchFamily="34" charset="0"/>
                <a:ea typeface="+mn-ea"/>
                <a:cs typeface="+mn-cs"/>
              </a:rPr>
              <a:t>AWS offers a service that is designed to address these management challenges.</a:t>
            </a:r>
          </a:p>
          <a:p>
            <a:pPr marL="0" marR="0" lvl="0" indent="0" algn="l" defTabSz="913395"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ndParaRPr>
          </a:p>
          <a:p>
            <a:pPr marL="0" marR="0" lvl="0" indent="0" algn="l" defTabSz="913395" rtl="0" eaLnBrk="1" fontAlgn="auto" latinLnBrk="0" hangingPunct="1">
              <a:lnSpc>
                <a:spcPct val="100000"/>
              </a:lnSpc>
              <a:spcBef>
                <a:spcPts val="0"/>
              </a:spcBef>
              <a:spcAft>
                <a:spcPts val="0"/>
              </a:spcAft>
              <a:buClrTx/>
              <a:buSzTx/>
              <a:buFontTx/>
              <a:buNone/>
              <a:tabLst/>
              <a:defRPr/>
            </a:pPr>
            <a:r>
              <a:rPr lang="en-US" b="0" i="1" kern="1200" dirty="0">
                <a:solidFill>
                  <a:schemeClr val="tx1"/>
                </a:solidFill>
                <a:effectLst/>
                <a:latin typeface="Calibri" panose="020F0502020204030204" pitchFamily="34" charset="0"/>
                <a:ea typeface="+mn-ea"/>
                <a:cs typeface="+mn-cs"/>
              </a:rPr>
              <a:t>AWS Organizations</a:t>
            </a:r>
            <a:r>
              <a:rPr lang="en-US" b="0" i="0" kern="1200" dirty="0">
                <a:solidFill>
                  <a:schemeClr val="tx1"/>
                </a:solidFill>
                <a:effectLst/>
                <a:latin typeface="Calibri" panose="020F0502020204030204" pitchFamily="34" charset="0"/>
                <a:ea typeface="+mn-ea"/>
                <a:cs typeface="+mn-cs"/>
              </a:rPr>
              <a:t> is a managed service for account management. An </a:t>
            </a:r>
            <a:r>
              <a:rPr lang="en-US" i="1" kern="1200" dirty="0">
                <a:solidFill>
                  <a:schemeClr val="tx1"/>
                </a:solidFill>
                <a:effectLst/>
                <a:latin typeface="Calibri" panose="020F0502020204030204" pitchFamily="34" charset="0"/>
                <a:ea typeface="+mn-ea"/>
                <a:cs typeface="+mn-cs"/>
              </a:rPr>
              <a:t>o</a:t>
            </a:r>
            <a:r>
              <a:rPr lang="en-US" i="1" dirty="0">
                <a:latin typeface="Calibri" panose="020F0502020204030204" pitchFamily="34" charset="0"/>
              </a:rPr>
              <a:t>rganization</a:t>
            </a:r>
            <a:r>
              <a:rPr lang="en-US" b="1" baseline="0" dirty="0">
                <a:latin typeface="Calibri" panose="020F0502020204030204" pitchFamily="34" charset="0"/>
              </a:rPr>
              <a:t> </a:t>
            </a:r>
            <a:r>
              <a:rPr lang="en-US" b="0" baseline="0" dirty="0">
                <a:latin typeface="Calibri" panose="020F0502020204030204" pitchFamily="34" charset="0"/>
              </a:rPr>
              <a:t>is an </a:t>
            </a:r>
            <a:r>
              <a:rPr lang="en-US" dirty="0">
                <a:latin typeface="Calibri" panose="020F0502020204030204" pitchFamily="34" charset="0"/>
              </a:rPr>
              <a:t>entity that you create to consolidate, centrally view, and manage all your AWS accounts. You determine the functionality of an organization through the feature set that you enable.</a:t>
            </a:r>
            <a:br>
              <a:rPr lang="en-US" b="0" i="0" kern="1200" dirty="0">
                <a:solidFill>
                  <a:schemeClr val="tx1"/>
                </a:solidFill>
                <a:effectLst/>
                <a:latin typeface="Calibri" panose="020F0502020204030204" pitchFamily="34" charset="0"/>
                <a:ea typeface="+mn-ea"/>
                <a:cs typeface="+mn-cs"/>
              </a:rPr>
            </a:br>
            <a:endParaRPr lang="en-US" b="0" i="0" kern="1200" dirty="0">
              <a:solidFill>
                <a:schemeClr val="tx1"/>
              </a:solidFill>
              <a:effectLst/>
              <a:latin typeface="Calibri" panose="020F0502020204030204" pitchFamily="34" charset="0"/>
              <a:ea typeface="+mn-ea"/>
              <a:cs typeface="+mn-cs"/>
            </a:endParaRPr>
          </a:p>
          <a:p>
            <a:r>
              <a:rPr lang="en-US" b="0" i="0" kern="1200" dirty="0">
                <a:solidFill>
                  <a:schemeClr val="tx1"/>
                </a:solidFill>
                <a:effectLst/>
                <a:latin typeface="Calibri" panose="020F0502020204030204" pitchFamily="34" charset="0"/>
                <a:ea typeface="+mn-ea"/>
                <a:cs typeface="+mn-cs"/>
              </a:rPr>
              <a:t>Organizations helps you manage policies for multiple AWS accounts. You can use</a:t>
            </a:r>
            <a:r>
              <a:rPr lang="en-US" b="0" i="0" kern="1200" baseline="0" dirty="0">
                <a:solidFill>
                  <a:schemeClr val="tx1"/>
                </a:solidFill>
                <a:effectLst/>
                <a:latin typeface="Calibri" panose="020F0502020204030204" pitchFamily="34" charset="0"/>
                <a:ea typeface="+mn-ea"/>
                <a:cs typeface="+mn-cs"/>
              </a:rPr>
              <a:t> the service to </a:t>
            </a:r>
            <a:r>
              <a:rPr lang="en-US" b="0" i="0" kern="1200" dirty="0">
                <a:solidFill>
                  <a:schemeClr val="tx1"/>
                </a:solidFill>
                <a:effectLst/>
                <a:latin typeface="Calibri" panose="020F0502020204030204" pitchFamily="34" charset="0"/>
                <a:ea typeface="+mn-ea"/>
                <a:cs typeface="+mn-cs"/>
              </a:rPr>
              <a:t>create groups of accounts. You can then attach policies to a group so that the correct policies are applied across the accounts. </a:t>
            </a:r>
            <a:endParaRPr lang="en-US" b="1" i="0" kern="1200" dirty="0">
              <a:solidFill>
                <a:schemeClr val="tx1"/>
              </a:solidFill>
              <a:effectLst/>
              <a:latin typeface="Calibri" panose="020F0502020204030204" pitchFamily="34" charset="0"/>
              <a:ea typeface="+mn-ea"/>
              <a:cs typeface="+mn-cs"/>
            </a:endParaRPr>
          </a:p>
          <a:p>
            <a:endParaRPr lang="en-US" b="0" i="0" kern="1200" dirty="0">
              <a:solidFill>
                <a:schemeClr val="tx1"/>
              </a:solidFill>
              <a:effectLst/>
              <a:latin typeface="Calibri" panose="020F0502020204030204" pitchFamily="34" charset="0"/>
              <a:ea typeface="+mn-ea"/>
              <a:cs typeface="+mn-cs"/>
            </a:endParaRPr>
          </a:p>
          <a:p>
            <a:r>
              <a:rPr lang="en-US" dirty="0">
                <a:latin typeface="Calibri" panose="020F0502020204030204" pitchFamily="34" charset="0"/>
              </a:rPr>
              <a:t>Y</a:t>
            </a:r>
            <a:r>
              <a:rPr lang="en-US" b="0" i="0" kern="1200" dirty="0">
                <a:solidFill>
                  <a:schemeClr val="tx1"/>
                </a:solidFill>
                <a:effectLst/>
                <a:latin typeface="Calibri" panose="020F0502020204030204" pitchFamily="34" charset="0"/>
                <a:ea typeface="+mn-ea"/>
                <a:cs typeface="+mn-cs"/>
              </a:rPr>
              <a:t>ou can create groups of AWS accounts, and then apply different policies to each group.</a:t>
            </a:r>
          </a:p>
          <a:p>
            <a:pPr marL="0" marR="0" lvl="0" indent="0" algn="l" defTabSz="913395" rtl="0" eaLnBrk="1" fontAlgn="auto" latinLnBrk="0" hangingPunct="1">
              <a:lnSpc>
                <a:spcPct val="100000"/>
              </a:lnSpc>
              <a:spcBef>
                <a:spcPts val="0"/>
              </a:spcBef>
              <a:spcAft>
                <a:spcPts val="0"/>
              </a:spcAft>
              <a:buClrTx/>
              <a:buSzTx/>
              <a:buFontTx/>
              <a:buNone/>
              <a:tabLst/>
              <a:defRPr/>
            </a:pPr>
            <a:endParaRPr lang="en-US" b="0" i="0" kern="1200" dirty="0">
              <a:solidFill>
                <a:schemeClr val="tx1"/>
              </a:solidFill>
              <a:effectLst/>
              <a:latin typeface="Calibri" panose="020F0502020204030204" pitchFamily="34" charset="0"/>
              <a:ea typeface="+mn-ea"/>
              <a:cs typeface="+mn-cs"/>
            </a:endParaRPr>
          </a:p>
          <a:p>
            <a:pPr marL="0" marR="0" lvl="0" indent="0" algn="l" defTabSz="913395" rtl="0" eaLnBrk="1" fontAlgn="auto" latinLnBrk="0" hangingPunct="1">
              <a:lnSpc>
                <a:spcPct val="100000"/>
              </a:lnSpc>
              <a:spcBef>
                <a:spcPts val="0"/>
              </a:spcBef>
              <a:spcAft>
                <a:spcPts val="0"/>
              </a:spcAft>
              <a:buClrTx/>
              <a:buSzTx/>
              <a:buFontTx/>
              <a:buNone/>
              <a:tabLst/>
              <a:defRPr/>
            </a:pPr>
            <a:r>
              <a:rPr lang="en-US" b="0" i="0" kern="1200" dirty="0">
                <a:solidFill>
                  <a:schemeClr val="tx1"/>
                </a:solidFill>
                <a:effectLst/>
                <a:latin typeface="Calibri" panose="020F0502020204030204" pitchFamily="34" charset="0"/>
                <a:ea typeface="+mn-ea"/>
                <a:cs typeface="+mn-cs"/>
              </a:rPr>
              <a:t>The Organizations APIs can </a:t>
            </a:r>
            <a:r>
              <a:rPr lang="en-US" b="0" i="1" kern="1200" dirty="0">
                <a:solidFill>
                  <a:schemeClr val="tx1"/>
                </a:solidFill>
                <a:effectLst/>
                <a:latin typeface="Calibri" panose="020F0502020204030204" pitchFamily="34" charset="0"/>
                <a:ea typeface="+mn-ea"/>
                <a:cs typeface="+mn-cs"/>
              </a:rPr>
              <a:t>create new accounts programmatically</a:t>
            </a:r>
            <a:r>
              <a:rPr lang="en-US" b="0" i="0" kern="1200" dirty="0">
                <a:solidFill>
                  <a:schemeClr val="tx1"/>
                </a:solidFill>
                <a:effectLst/>
                <a:latin typeface="Calibri" panose="020F0502020204030204" pitchFamily="34" charset="0"/>
                <a:ea typeface="+mn-ea"/>
                <a:cs typeface="+mn-cs"/>
              </a:rPr>
              <a:t> and add them to a group. The policies that are attached to the group are automatically applied to the new account. </a:t>
            </a:r>
            <a:br>
              <a:rPr lang="en-US" b="0" i="0" kern="1200" dirty="0">
                <a:solidFill>
                  <a:schemeClr val="tx1"/>
                </a:solidFill>
                <a:effectLst/>
                <a:latin typeface="Calibri" panose="020F0502020204030204" pitchFamily="34" charset="0"/>
                <a:ea typeface="+mn-ea"/>
                <a:cs typeface="+mn-cs"/>
              </a:rPr>
            </a:br>
            <a:endParaRPr lang="en-US" b="0" i="0" kern="1200" dirty="0">
              <a:solidFill>
                <a:schemeClr val="tx1"/>
              </a:solidFill>
              <a:effectLst/>
              <a:latin typeface="Calibri" panose="020F0502020204030204" pitchFamily="34" charset="0"/>
              <a:ea typeface="+mn-ea"/>
              <a:cs typeface="+mn-cs"/>
            </a:endParaRPr>
          </a:p>
          <a:p>
            <a:pPr marL="0" marR="0" lvl="0" indent="0" algn="l" defTabSz="913395" rtl="0" eaLnBrk="1" fontAlgn="auto" latinLnBrk="0" hangingPunct="1">
              <a:lnSpc>
                <a:spcPct val="100000"/>
              </a:lnSpc>
              <a:spcBef>
                <a:spcPts val="0"/>
              </a:spcBef>
              <a:spcAft>
                <a:spcPts val="0"/>
              </a:spcAft>
              <a:buClrTx/>
              <a:buSzTx/>
              <a:buFontTx/>
              <a:buNone/>
              <a:tabLst/>
              <a:defRPr/>
            </a:pPr>
            <a:r>
              <a:rPr lang="en-US" b="0" i="0" kern="1200" dirty="0">
                <a:solidFill>
                  <a:schemeClr val="tx1"/>
                </a:solidFill>
                <a:effectLst/>
                <a:latin typeface="Calibri" panose="020F0502020204030204" pitchFamily="34" charset="0"/>
                <a:ea typeface="+mn-ea"/>
                <a:cs typeface="+mn-cs"/>
              </a:rPr>
              <a:t>You can also set up a single payment method for all the AWS accounts in your organization through consolidated billing. With consolidated billing, you can see a combined view of charges that are incurred by all your accounts.</a:t>
            </a:r>
            <a:endParaRPr lang="en-US" b="1" i="0" kern="1200" dirty="0">
              <a:solidFill>
                <a:schemeClr val="tx1"/>
              </a:solidFill>
              <a:effectLst/>
              <a:latin typeface="Calibri" panose="020F0502020204030204" pitchFamily="34" charset="0"/>
              <a:ea typeface="+mn-ea"/>
              <a:cs typeface="+mn-cs"/>
            </a:endParaRPr>
          </a:p>
          <a:p>
            <a:pPr marL="0" marR="0" lvl="0" indent="0" algn="l" defTabSz="913395" rtl="0" eaLnBrk="1" fontAlgn="auto" latinLnBrk="0" hangingPunct="1">
              <a:lnSpc>
                <a:spcPct val="100000"/>
              </a:lnSpc>
              <a:spcBef>
                <a:spcPts val="0"/>
              </a:spcBef>
              <a:spcAft>
                <a:spcPts val="0"/>
              </a:spcAft>
              <a:buClrTx/>
              <a:buSzTx/>
              <a:buFontTx/>
              <a:buNone/>
              <a:tabLst/>
              <a:defRPr/>
            </a:pPr>
            <a:endParaRPr lang="en-US" b="0" i="0" kern="1200" dirty="0">
              <a:solidFill>
                <a:schemeClr val="tx1"/>
              </a:solidFill>
              <a:effectLst/>
              <a:latin typeface="Calibri" panose="020F0502020204030204" pitchFamily="34" charset="0"/>
              <a:ea typeface="+mn-ea"/>
              <a:cs typeface="+mn-cs"/>
            </a:endParaRPr>
          </a:p>
          <a:p>
            <a:pPr marL="0" marR="0" lvl="0" indent="0" algn="l" defTabSz="913395" rtl="0" eaLnBrk="1" fontAlgn="auto" latinLnBrk="0" hangingPunct="1">
              <a:lnSpc>
                <a:spcPct val="100000"/>
              </a:lnSpc>
              <a:spcBef>
                <a:spcPts val="0"/>
              </a:spcBef>
              <a:spcAft>
                <a:spcPts val="0"/>
              </a:spcAft>
              <a:buClrTx/>
              <a:buSzTx/>
              <a:buFontTx/>
              <a:buNone/>
              <a:tabLst/>
              <a:defRPr/>
            </a:pPr>
            <a:r>
              <a:rPr lang="en-US" b="0" i="0" kern="1200" dirty="0">
                <a:solidFill>
                  <a:schemeClr val="tx1"/>
                </a:solidFill>
                <a:effectLst/>
                <a:latin typeface="Calibri" panose="020F0502020204030204" pitchFamily="34" charset="0"/>
                <a:ea typeface="+mn-ea"/>
                <a:cs typeface="+mn-cs"/>
              </a:rPr>
              <a:t>Finally, you can manage the use of AWS services at the API level. For example, you can apply a policy to a group of accounts that will only allow IAM users in those accounts to read data from S3 buckets. </a:t>
            </a:r>
          </a:p>
          <a:p>
            <a:pPr marL="0" marR="0" lvl="0" indent="0" algn="l" defTabSz="913395" rtl="0" eaLnBrk="1" fontAlgn="auto" latinLnBrk="0" hangingPunct="1">
              <a:lnSpc>
                <a:spcPct val="100000"/>
              </a:lnSpc>
              <a:spcBef>
                <a:spcPts val="0"/>
              </a:spcBef>
              <a:spcAft>
                <a:spcPts val="0"/>
              </a:spcAft>
              <a:buClrTx/>
              <a:buSzTx/>
              <a:buFontTx/>
              <a:buNone/>
              <a:tabLst/>
              <a:defRPr/>
            </a:pPr>
            <a:endParaRPr lang="en-US" b="0" i="0" kern="1200" dirty="0">
              <a:solidFill>
                <a:schemeClr val="tx1"/>
              </a:solidFill>
              <a:effectLst/>
              <a:latin typeface="Calibri" panose="020F0502020204030204" pitchFamily="34" charset="0"/>
              <a:ea typeface="+mn-ea"/>
              <a:cs typeface="+mn-cs"/>
            </a:endParaRPr>
          </a:p>
          <a:p>
            <a:pPr marL="0" marR="0" lvl="0" indent="0" algn="l" defTabSz="913395" rtl="0" eaLnBrk="1" fontAlgn="auto" latinLnBrk="0" hangingPunct="1">
              <a:lnSpc>
                <a:spcPct val="100000"/>
              </a:lnSpc>
              <a:spcBef>
                <a:spcPts val="0"/>
              </a:spcBef>
              <a:spcAft>
                <a:spcPts val="0"/>
              </a:spcAft>
              <a:buClrTx/>
              <a:buSzTx/>
              <a:buFontTx/>
              <a:buNone/>
              <a:tabLst/>
              <a:defRPr/>
            </a:pPr>
            <a:endParaRPr lang="en-US" b="0" i="0" kern="1200" dirty="0">
              <a:solidFill>
                <a:schemeClr val="tx1"/>
              </a:solidFill>
              <a:effectLst/>
              <a:latin typeface="Calibri" panose="020F0502020204030204" pitchFamily="34" charset="0"/>
              <a:ea typeface="+mn-ea"/>
              <a:cs typeface="+mn-cs"/>
            </a:endParaRPr>
          </a:p>
          <a:p>
            <a:pPr marL="0" marR="0" lvl="0" indent="0" algn="l" defTabSz="913395" rtl="0" eaLnBrk="1" fontAlgn="auto" latinLnBrk="0" hangingPunct="1">
              <a:lnSpc>
                <a:spcPct val="100000"/>
              </a:lnSpc>
              <a:spcBef>
                <a:spcPts val="0"/>
              </a:spcBef>
              <a:spcAft>
                <a:spcPts val="0"/>
              </a:spcAft>
              <a:buClrTx/>
              <a:buSzTx/>
              <a:buFontTx/>
              <a:buNone/>
              <a:tabLst/>
              <a:defRPr/>
            </a:pPr>
            <a:endParaRPr lang="en-US" dirty="0"/>
          </a:p>
          <a:p>
            <a:endParaRPr lang="en-US" b="0" i="0" kern="1200" dirty="0">
              <a:solidFill>
                <a:schemeClr val="tx1"/>
              </a:solidFill>
              <a:effectLst/>
              <a:latin typeface="Calibri" panose="020F0502020204030204" pitchFamily="34" charset="0"/>
              <a:ea typeface="+mn-ea"/>
              <a:cs typeface="+mn-cs"/>
            </a:endParaRPr>
          </a:p>
          <a:p>
            <a:endParaRPr lang="en-US" sz="1100" dirty="0"/>
          </a:p>
        </p:txBody>
      </p:sp>
    </p:spTree>
    <p:extLst>
      <p:ext uri="{BB962C8B-B14F-4D97-AF65-F5344CB8AC3E}">
        <p14:creationId xmlns:p14="http://schemas.microsoft.com/office/powerpoint/2010/main" val="1654440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r>
              <a:rPr lang="en-US" b="0" i="0" kern="1200" dirty="0">
                <a:solidFill>
                  <a:schemeClr val="tx1"/>
                </a:solidFill>
                <a:effectLst/>
                <a:latin typeface="Calibri" panose="020F0502020204030204" pitchFamily="34" charset="0"/>
              </a:rPr>
              <a:t>Here is an example AWS organization. It is defined inside a regular AWS account that is called </a:t>
            </a:r>
            <a:r>
              <a:rPr lang="en-US" dirty="0">
                <a:latin typeface="Calibri" panose="020F0502020204030204" pitchFamily="34" charset="0"/>
              </a:rPr>
              <a:t>the</a:t>
            </a:r>
            <a:r>
              <a:rPr lang="en-US" b="0" i="0" kern="1200" dirty="0">
                <a:solidFill>
                  <a:schemeClr val="tx1"/>
                </a:solidFill>
                <a:effectLst/>
                <a:latin typeface="Calibri" panose="020F0502020204030204" pitchFamily="34" charset="0"/>
              </a:rPr>
              <a:t> </a:t>
            </a:r>
            <a:r>
              <a:rPr lang="en-US" b="0" i="1" kern="1200" dirty="0">
                <a:solidFill>
                  <a:schemeClr val="tx1"/>
                </a:solidFill>
                <a:effectLst/>
                <a:latin typeface="Calibri" panose="020F0502020204030204" pitchFamily="34" charset="0"/>
              </a:rPr>
              <a:t>master account</a:t>
            </a:r>
            <a:r>
              <a:rPr lang="en-US" b="0" i="0" kern="1200" dirty="0">
                <a:solidFill>
                  <a:schemeClr val="tx1"/>
                </a:solidFill>
                <a:effectLst/>
                <a:latin typeface="Calibri" panose="020F0502020204030204" pitchFamily="34" charset="0"/>
              </a:rPr>
              <a:t> because the AWS organization is defined in it.</a:t>
            </a:r>
          </a:p>
          <a:p>
            <a:endParaRPr lang="en-US" b="0" i="0" kern="1200" dirty="0">
              <a:solidFill>
                <a:schemeClr val="tx1"/>
              </a:solidFill>
              <a:effectLst/>
              <a:latin typeface="Calibri" panose="020F0502020204030204" pitchFamily="34" charset="0"/>
            </a:endParaRPr>
          </a:p>
          <a:p>
            <a:r>
              <a:rPr lang="en-US" b="0" i="0" kern="1200" dirty="0">
                <a:solidFill>
                  <a:schemeClr val="tx1"/>
                </a:solidFill>
                <a:effectLst/>
                <a:latin typeface="Calibri" panose="020F0502020204030204" pitchFamily="34" charset="0"/>
              </a:rPr>
              <a:t>When you create an </a:t>
            </a:r>
            <a:r>
              <a:rPr lang="en-US" b="0" i="1" kern="1200" dirty="0">
                <a:solidFill>
                  <a:schemeClr val="tx1"/>
                </a:solidFill>
                <a:effectLst/>
                <a:latin typeface="Calibri" panose="020F0502020204030204" pitchFamily="34" charset="0"/>
              </a:rPr>
              <a:t>organization</a:t>
            </a:r>
            <a:r>
              <a:rPr lang="en-US" b="0" i="0" kern="1200" dirty="0">
                <a:solidFill>
                  <a:schemeClr val="tx1"/>
                </a:solidFill>
                <a:effectLst/>
                <a:latin typeface="Calibri" panose="020F0502020204030204" pitchFamily="34" charset="0"/>
              </a:rPr>
              <a:t> in the master account, the organization</a:t>
            </a:r>
            <a:r>
              <a:rPr lang="en-US" dirty="0">
                <a:latin typeface="Calibri" panose="020F0502020204030204" pitchFamily="34" charset="0"/>
              </a:rPr>
              <a:t> </a:t>
            </a:r>
            <a:r>
              <a:rPr lang="en-US" b="0" i="0" kern="1200" dirty="0">
                <a:solidFill>
                  <a:schemeClr val="tx1"/>
                </a:solidFill>
                <a:effectLst/>
                <a:latin typeface="Calibri" panose="020F0502020204030204" pitchFamily="34" charset="0"/>
              </a:rPr>
              <a:t>automatically creates a parent container that is called </a:t>
            </a:r>
            <a:r>
              <a:rPr lang="en-US" b="0" i="1" kern="1200" dirty="0">
                <a:solidFill>
                  <a:schemeClr val="tx1"/>
                </a:solidFill>
                <a:effectLst/>
                <a:latin typeface="Calibri" panose="020F0502020204030204" pitchFamily="34" charset="0"/>
              </a:rPr>
              <a:t>root</a:t>
            </a:r>
            <a:r>
              <a:rPr lang="en-US" b="0" i="0" kern="1200" dirty="0">
                <a:solidFill>
                  <a:schemeClr val="tx1"/>
                </a:solidFill>
                <a:effectLst/>
                <a:latin typeface="Calibri" panose="020F0502020204030204" pitchFamily="34" charset="0"/>
              </a:rPr>
              <a:t>. Under each root in the organization, you can then define </a:t>
            </a:r>
            <a:r>
              <a:rPr lang="en-US" b="0" i="1" kern="1200" dirty="0">
                <a:solidFill>
                  <a:schemeClr val="tx1"/>
                </a:solidFill>
                <a:effectLst/>
                <a:latin typeface="Calibri" panose="020F0502020204030204" pitchFamily="34" charset="0"/>
              </a:rPr>
              <a:t>organizational units, </a:t>
            </a:r>
            <a:r>
              <a:rPr lang="en-US" b="0" i="0" kern="1200" dirty="0">
                <a:solidFill>
                  <a:schemeClr val="tx1"/>
                </a:solidFill>
                <a:effectLst/>
                <a:latin typeface="Calibri" panose="020F0502020204030204" pitchFamily="34" charset="0"/>
              </a:rPr>
              <a:t>which are also known as </a:t>
            </a:r>
            <a:r>
              <a:rPr lang="en-US" b="0" i="1" kern="1200" dirty="0">
                <a:solidFill>
                  <a:schemeClr val="tx1"/>
                </a:solidFill>
                <a:effectLst/>
                <a:latin typeface="Calibri" panose="020F0502020204030204" pitchFamily="34" charset="0"/>
              </a:rPr>
              <a:t>OUs</a:t>
            </a:r>
            <a:r>
              <a:rPr lang="en-US" b="0" i="0" kern="1200" dirty="0">
                <a:solidFill>
                  <a:schemeClr val="tx1"/>
                </a:solidFill>
                <a:effectLst/>
                <a:latin typeface="Calibri" panose="020F0502020204030204" pitchFamily="34" charset="0"/>
              </a:rPr>
              <a:t>. Each OU is a container for </a:t>
            </a:r>
            <a:r>
              <a:rPr lang="en-US" b="0" i="1" kern="1200" dirty="0">
                <a:solidFill>
                  <a:schemeClr val="tx1"/>
                </a:solidFill>
                <a:effectLst/>
                <a:latin typeface="Calibri" panose="020F0502020204030204" pitchFamily="34" charset="0"/>
              </a:rPr>
              <a:t>member accounts</a:t>
            </a:r>
            <a:r>
              <a:rPr lang="en-US" b="0" i="0" kern="1200" dirty="0">
                <a:solidFill>
                  <a:schemeClr val="tx1"/>
                </a:solidFill>
                <a:effectLst/>
                <a:latin typeface="Calibri" panose="020F0502020204030204" pitchFamily="34" charset="0"/>
              </a:rPr>
              <a:t>. An OU can also contain other OUs, and those OUs can contain more accounts. This feature enables you to create a tree-like hierarchy. You can think of the root and OUs as branches that reach out and end in accounts, which are like the leaves of the tree.</a:t>
            </a:r>
          </a:p>
          <a:p>
            <a:endParaRPr lang="en-US" b="0" i="0" kern="1200" dirty="0">
              <a:solidFill>
                <a:schemeClr val="tx1"/>
              </a:solidFill>
              <a:effectLst/>
              <a:latin typeface="Calibri" panose="020F0502020204030204" pitchFamily="34" charset="0"/>
            </a:endParaRPr>
          </a:p>
          <a:p>
            <a:r>
              <a:rPr lang="en-US" b="0" i="0" kern="1200" dirty="0">
                <a:solidFill>
                  <a:schemeClr val="tx1"/>
                </a:solidFill>
                <a:effectLst/>
                <a:latin typeface="Calibri" panose="020F0502020204030204" pitchFamily="34" charset="0"/>
              </a:rPr>
              <a:t>To </a:t>
            </a:r>
            <a:r>
              <a:rPr lang="en-US" dirty="0">
                <a:latin typeface="Calibri" panose="020F0502020204030204" pitchFamily="34" charset="0"/>
              </a:rPr>
              <a:t>configure </a:t>
            </a:r>
            <a:r>
              <a:rPr lang="en-US" b="0" i="0" kern="1200" dirty="0">
                <a:solidFill>
                  <a:schemeClr val="tx1"/>
                </a:solidFill>
                <a:effectLst/>
                <a:latin typeface="Calibri" panose="020F0502020204030204" pitchFamily="34" charset="0"/>
              </a:rPr>
              <a:t>access controls across accounts, you then define </a:t>
            </a:r>
            <a:r>
              <a:rPr lang="en-US" b="0" i="1" kern="1200" dirty="0">
                <a:solidFill>
                  <a:schemeClr val="tx1"/>
                </a:solidFill>
                <a:effectLst/>
                <a:latin typeface="Calibri" panose="020F0502020204030204" pitchFamily="34" charset="0"/>
              </a:rPr>
              <a:t>service control policies (SCPs)</a:t>
            </a:r>
            <a:r>
              <a:rPr lang="en-US" b="0" i="0" kern="1200" dirty="0">
                <a:solidFill>
                  <a:schemeClr val="tx1"/>
                </a:solidFill>
                <a:effectLst/>
                <a:latin typeface="Calibri" panose="020F0502020204030204" pitchFamily="34" charset="0"/>
              </a:rPr>
              <a:t>. Attach each policy to the appropriate place in the hierarchy of OUs and accounts. The policy flows out away from the root and it affects all OUs and accounts beneath it. Therefore, if you apply an </a:t>
            </a:r>
            <a:r>
              <a:rPr lang="en-US" dirty="0">
                <a:latin typeface="Calibri" panose="020F0502020204030204" pitchFamily="34" charset="0"/>
              </a:rPr>
              <a:t>SCP </a:t>
            </a:r>
            <a:r>
              <a:rPr lang="en-US" b="0" i="0" kern="1200" dirty="0">
                <a:solidFill>
                  <a:schemeClr val="tx1"/>
                </a:solidFill>
                <a:effectLst/>
                <a:latin typeface="Calibri" panose="020F0502020204030204" pitchFamily="34" charset="0"/>
              </a:rPr>
              <a:t>to the root (like </a:t>
            </a:r>
            <a:r>
              <a:rPr lang="en-US" b="0" i="1" kern="1200" dirty="0">
                <a:solidFill>
                  <a:schemeClr val="tx1"/>
                </a:solidFill>
                <a:effectLst/>
                <a:latin typeface="Calibri" panose="020F0502020204030204" pitchFamily="34" charset="0"/>
              </a:rPr>
              <a:t>SCP Policy A </a:t>
            </a:r>
            <a:r>
              <a:rPr lang="en-US" b="0" i="0" kern="1200" dirty="0">
                <a:solidFill>
                  <a:schemeClr val="tx1"/>
                </a:solidFill>
                <a:effectLst/>
                <a:latin typeface="Calibri" panose="020F0502020204030204" pitchFamily="34" charset="0"/>
              </a:rPr>
              <a:t>in the example), it will apply to all OUs and accounts in the organization. You can attach an SCP to </a:t>
            </a:r>
            <a:r>
              <a:rPr lang="en-US" dirty="0">
                <a:latin typeface="Calibri" panose="020F0502020204030204" pitchFamily="34" charset="0"/>
              </a:rPr>
              <a:t>the root, to any OU, or to an individual account.</a:t>
            </a:r>
          </a:p>
          <a:p>
            <a:endParaRPr lang="en-US" dirty="0">
              <a:latin typeface="Calibri" panose="020F0502020204030204" pitchFamily="34" charset="0"/>
            </a:endParaRPr>
          </a:p>
          <a:p>
            <a:r>
              <a:rPr lang="en-US" dirty="0">
                <a:latin typeface="Calibri" panose="020F0502020204030204" pitchFamily="34" charset="0"/>
              </a:rPr>
              <a:t>Remember that like IAM policies, SCPs will only grant access if it is both explicitly allowed and is not explicitly denied by any other SCP or IAM policy that applies to the user. For example, say that SCP Policy A, which is applied to the root of the organization, sets more restrictions on a particular service or set of resources than SCP Policy C. Then, users in Account 5 are subject to the more restrictive permissions set by Policy A. Similarly, if any IAM policies at the individual account level explicitly deny any actions for the user, these IAM policies override any permissions in the SCPs that are granted to the account.</a:t>
            </a:r>
          </a:p>
          <a:p>
            <a:endParaRPr lang="en-US" b="0" i="0" kern="1200" dirty="0">
              <a:solidFill>
                <a:schemeClr val="tx1"/>
              </a:solidFill>
              <a:effectLst/>
              <a:latin typeface="Calibri" panose="020F0502020204030204" pitchFamily="34" charset="0"/>
            </a:endParaRPr>
          </a:p>
          <a:p>
            <a:endParaRPr lang="en-US" b="0" i="0" kern="1200" dirty="0">
              <a:solidFill>
                <a:schemeClr val="tx1"/>
              </a:solidFill>
              <a:effectLst/>
              <a:latin typeface="Calibri" panose="020F0502020204030204" pitchFamily="34" charset="0"/>
            </a:endParaRPr>
          </a:p>
          <a:p>
            <a:endParaRPr lang="en-US" b="0" i="0" kern="1200" dirty="0">
              <a:solidFill>
                <a:schemeClr val="tx1"/>
              </a:solidFill>
              <a:effectLst/>
            </a:endParaRPr>
          </a:p>
          <a:p>
            <a:endParaRPr lang="en-US" sz="1100" dirty="0"/>
          </a:p>
        </p:txBody>
      </p:sp>
    </p:spTree>
    <p:extLst>
      <p:ext uri="{BB962C8B-B14F-4D97-AF65-F5344CB8AC3E}">
        <p14:creationId xmlns:p14="http://schemas.microsoft.com/office/powerpoint/2010/main" val="2463087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r>
              <a:rPr lang="en-US" i="1" dirty="0">
                <a:latin typeface="Calibri" panose="020F0502020204030204" pitchFamily="34" charset="0"/>
              </a:rPr>
              <a:t>Service control policies (SCPs) </a:t>
            </a:r>
            <a:r>
              <a:rPr lang="en-US" dirty="0">
                <a:latin typeface="Calibri" panose="020F0502020204030204" pitchFamily="34" charset="0"/>
              </a:rPr>
              <a:t>enable you to control which services are accessible to IAM users in member accounts. Say that you have specific policies that you want to apply across multiple accounts. It is easier to define these policies in an SCP than to replicate these permissions settings into IAM policy documents in each account.</a:t>
            </a:r>
          </a:p>
          <a:p>
            <a:endParaRPr lang="en-US" dirty="0">
              <a:latin typeface="Calibri" panose="020F0502020204030204" pitchFamily="34" charset="0"/>
            </a:endParaRPr>
          </a:p>
          <a:p>
            <a:r>
              <a:rPr lang="en-US" dirty="0">
                <a:latin typeface="Calibri" panose="020F0502020204030204" pitchFamily="34" charset="0"/>
              </a:rPr>
              <a:t>SCPs should be used with IAM policies that are defined in each individual account. You can think of the SCPs as providing general boundaries around the services and general permissions that users should be allowed or denied access to. Then, you can use IAM policies to set more granular access controls that are specific to individual accounts.</a:t>
            </a:r>
          </a:p>
          <a:p>
            <a:endParaRPr lang="en-US" dirty="0">
              <a:latin typeface="Calibri" panose="020F0502020204030204" pitchFamily="34" charset="0"/>
            </a:endParaRPr>
          </a:p>
          <a:p>
            <a:r>
              <a:rPr lang="en-US" dirty="0"/>
              <a:t>You can author SCPs that block (or deny) access to certain services. You can also define SCPs that allow access to certain services. Finally, you might decide to create an SCP that enforces the tagging of resources. By doing so, your tagging strategy for access control or cost allocation can remain effective when new resources are created in your accounts.</a:t>
            </a:r>
          </a:p>
        </p:txBody>
      </p:sp>
    </p:spTree>
    <p:extLst>
      <p:ext uri="{BB962C8B-B14F-4D97-AF65-F5344CB8AC3E}">
        <p14:creationId xmlns:p14="http://schemas.microsoft.com/office/powerpoint/2010/main" val="2099112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3323103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r>
              <a:rPr lang="en-US" dirty="0"/>
              <a:t>AWS </a:t>
            </a:r>
            <a:r>
              <a:rPr lang="en-US" dirty="0" err="1"/>
              <a:t>CloudTrail</a:t>
            </a:r>
            <a:r>
              <a:rPr lang="en-US" dirty="0"/>
              <a:t> is a service that enables governance, compliance, and auditing of your AWS account. With </a:t>
            </a:r>
            <a:r>
              <a:rPr lang="en-US" dirty="0" err="1"/>
              <a:t>CloudTrail</a:t>
            </a:r>
            <a:r>
              <a:rPr lang="en-US" dirty="0"/>
              <a:t>, you can continuously monitor and retain account activity that is related to actions across your AWS infrastructure. It provides an event history of account activity, including actions taken through the AWS Management Console, AWS SDKs, and command line tools. This event history simplifies security analysis, resource change tracking, and troubleshooting. </a:t>
            </a:r>
          </a:p>
          <a:p>
            <a:endParaRPr lang="en-US" dirty="0"/>
          </a:p>
          <a:p>
            <a:r>
              <a:rPr lang="en-US" dirty="0"/>
              <a:t>You can discover and troubleshoot security and operational issues by capturing a comprehensive history of changes that occurred in your AWS account within a specified period of time. You can identify which users and accounts called AWS, the source IP address that the calls were made from, and when the calls occurred. </a:t>
            </a:r>
            <a:r>
              <a:rPr lang="en-US" dirty="0" err="1"/>
              <a:t>CloudTrail</a:t>
            </a:r>
            <a:r>
              <a:rPr lang="en-US" dirty="0"/>
              <a:t> enables you to track and automatically respond to account activity that threatens the security of your AWS resources. </a:t>
            </a:r>
          </a:p>
          <a:p>
            <a:endParaRPr lang="en-US" dirty="0"/>
          </a:p>
          <a:p>
            <a:r>
              <a:rPr lang="en-US" dirty="0"/>
              <a:t>With Amazon </a:t>
            </a:r>
            <a:r>
              <a:rPr lang="en-US" dirty="0" err="1"/>
              <a:t>EventBridge</a:t>
            </a:r>
            <a:r>
              <a:rPr lang="en-US" dirty="0"/>
              <a:t> (formerly known as Amazon </a:t>
            </a:r>
            <a:r>
              <a:rPr lang="en-US" dirty="0" err="1"/>
              <a:t>CloudWatch</a:t>
            </a:r>
            <a:r>
              <a:rPr lang="en-US" dirty="0"/>
              <a:t> Events) integration, you can define workflows that execute when it detects events that can result in security vulnerabilities. For example, you can create a workflow to add a specific policy to an S3 bucket when </a:t>
            </a:r>
            <a:r>
              <a:rPr lang="en-US" dirty="0" err="1"/>
              <a:t>CloudTrail</a:t>
            </a:r>
            <a:r>
              <a:rPr lang="en-US" dirty="0"/>
              <a:t> logs an API call that makes that bucket public.</a:t>
            </a:r>
          </a:p>
          <a:p>
            <a:endParaRPr lang="en-US" sz="1100" b="0" i="0" kern="1200" dirty="0">
              <a:solidFill>
                <a:schemeClr val="tx1"/>
              </a:solidFill>
              <a:effectLst/>
              <a:latin typeface="+mn-lt"/>
              <a:ea typeface="+mn-ea"/>
              <a:cs typeface="+mn-cs"/>
            </a:endParaRPr>
          </a:p>
          <a:p>
            <a:r>
              <a:rPr lang="en-US" sz="1100" b="0" i="0" kern="1200" dirty="0" err="1">
                <a:solidFill>
                  <a:schemeClr val="tx1"/>
                </a:solidFill>
                <a:effectLst/>
                <a:latin typeface="+mn-lt"/>
                <a:ea typeface="+mn-ea"/>
                <a:cs typeface="+mn-cs"/>
              </a:rPr>
              <a:t>CloudTrail</a:t>
            </a:r>
            <a:r>
              <a:rPr lang="en-US" sz="1100" b="0" i="0" kern="1200" dirty="0">
                <a:solidFill>
                  <a:schemeClr val="tx1"/>
                </a:solidFill>
                <a:effectLst/>
                <a:latin typeface="+mn-lt"/>
                <a:ea typeface="+mn-ea"/>
                <a:cs typeface="+mn-cs"/>
              </a:rPr>
              <a:t> records important information about each action, including who made the request, the services used, the actions performed, parameters for the actions, and the response elements that were returned by the AWS service. The service also helps organizations meet the compliance and auditing requirements that they must adhere to.</a:t>
            </a:r>
            <a:endParaRPr lang="en-US" sz="1100" dirty="0"/>
          </a:p>
        </p:txBody>
      </p:sp>
    </p:spTree>
    <p:extLst>
      <p:ext uri="{BB962C8B-B14F-4D97-AF65-F5344CB8AC3E}">
        <p14:creationId xmlns:p14="http://schemas.microsoft.com/office/powerpoint/2010/main" val="342135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699060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r>
              <a:rPr lang="en-US" dirty="0"/>
              <a:t>AWS </a:t>
            </a:r>
            <a:r>
              <a:rPr lang="en-US" dirty="0" err="1"/>
              <a:t>CloudTrail</a:t>
            </a:r>
            <a:r>
              <a:rPr lang="en-US" dirty="0"/>
              <a:t> is a service that enables governance, compliance, and auditing of your AWS account. With </a:t>
            </a:r>
            <a:r>
              <a:rPr lang="en-US" dirty="0" err="1"/>
              <a:t>CloudTrail</a:t>
            </a:r>
            <a:r>
              <a:rPr lang="en-US" dirty="0"/>
              <a:t>, you can continuously monitor and retain account activity that is related to actions across your AWS infrastructure. It provides an event history of account activity, including actions taken through the AWS Management Console, AWS SDKs, and command line tools. This event history simplifies security analysis, resource change tracking, and troubleshooting. </a:t>
            </a:r>
          </a:p>
          <a:p>
            <a:endParaRPr lang="en-US" dirty="0"/>
          </a:p>
          <a:p>
            <a:r>
              <a:rPr lang="en-US" dirty="0"/>
              <a:t>You can discover and troubleshoot security and operational issues by capturing a comprehensive history of changes that occurred in your AWS account within a specified period of time. You can identify which users and accounts called AWS, the source IP address that the calls were made from, and when the calls occurred. </a:t>
            </a:r>
            <a:r>
              <a:rPr lang="en-US" dirty="0" err="1"/>
              <a:t>CloudTrail</a:t>
            </a:r>
            <a:r>
              <a:rPr lang="en-US" dirty="0"/>
              <a:t> enables you to track and automatically respond to account activity that threatens the security of your AWS resources. </a:t>
            </a:r>
          </a:p>
          <a:p>
            <a:endParaRPr lang="en-US" dirty="0"/>
          </a:p>
          <a:p>
            <a:r>
              <a:rPr lang="en-US" dirty="0"/>
              <a:t>With Amazon </a:t>
            </a:r>
            <a:r>
              <a:rPr lang="en-US" dirty="0" err="1"/>
              <a:t>EventBridge</a:t>
            </a:r>
            <a:r>
              <a:rPr lang="en-US" dirty="0"/>
              <a:t> (formerly known as Amazon </a:t>
            </a:r>
            <a:r>
              <a:rPr lang="en-US" dirty="0" err="1"/>
              <a:t>CloudWatch</a:t>
            </a:r>
            <a:r>
              <a:rPr lang="en-US" dirty="0"/>
              <a:t> Events) integration, you can define workflows that execute when it detects events that can result in security vulnerabilities. For example, you can create a workflow to add a specific policy to an S3 bucket when </a:t>
            </a:r>
            <a:r>
              <a:rPr lang="en-US" dirty="0" err="1"/>
              <a:t>CloudTrail</a:t>
            </a:r>
            <a:r>
              <a:rPr lang="en-US" dirty="0"/>
              <a:t> logs an API call that makes that bucket public.</a:t>
            </a:r>
          </a:p>
          <a:p>
            <a:endParaRPr lang="en-US" sz="1100" b="0" i="0" kern="1200" dirty="0">
              <a:solidFill>
                <a:schemeClr val="tx1"/>
              </a:solidFill>
              <a:effectLst/>
              <a:latin typeface="+mn-lt"/>
              <a:ea typeface="+mn-ea"/>
              <a:cs typeface="+mn-cs"/>
            </a:endParaRPr>
          </a:p>
          <a:p>
            <a:r>
              <a:rPr lang="en-US" sz="1100" b="0" i="0" kern="1200" dirty="0" err="1">
                <a:solidFill>
                  <a:schemeClr val="tx1"/>
                </a:solidFill>
                <a:effectLst/>
                <a:latin typeface="+mn-lt"/>
                <a:ea typeface="+mn-ea"/>
                <a:cs typeface="+mn-cs"/>
              </a:rPr>
              <a:t>CloudTrail</a:t>
            </a:r>
            <a:r>
              <a:rPr lang="en-US" sz="1100" b="0" i="0" kern="1200" dirty="0">
                <a:solidFill>
                  <a:schemeClr val="tx1"/>
                </a:solidFill>
                <a:effectLst/>
                <a:latin typeface="+mn-lt"/>
                <a:ea typeface="+mn-ea"/>
                <a:cs typeface="+mn-cs"/>
              </a:rPr>
              <a:t> records important information about each action, including who made the request, the services used, the actions performed, parameters for the actions, and the response elements that were returned by the AWS service. The service also helps organizations meet the compliance and auditing requirements that they must adhere to.</a:t>
            </a:r>
            <a:endParaRPr lang="en-US" sz="1100" dirty="0"/>
          </a:p>
        </p:txBody>
      </p:sp>
    </p:spTree>
    <p:extLst>
      <p:ext uri="{BB962C8B-B14F-4D97-AF65-F5344CB8AC3E}">
        <p14:creationId xmlns:p14="http://schemas.microsoft.com/office/powerpoint/2010/main" val="1206085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21714979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3534187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3008387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130076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3170073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2811496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r>
              <a:rPr lang="en-US" sz="1100" dirty="0"/>
              <a:t>Does the policy allow you to terminate any EC2 instance at any time without conditions?</a:t>
            </a:r>
          </a:p>
          <a:p>
            <a:r>
              <a:rPr lang="en-US" sz="1100" dirty="0"/>
              <a:t>ANSWER: No. The first statement object allows it. However, the second statement object applies a condition. </a:t>
            </a:r>
          </a:p>
          <a:p>
            <a:r>
              <a:rPr lang="en-US" sz="1100" dirty="0"/>
              <a:t>Are you allowed to make the terminate instance call from anywhere?</a:t>
            </a:r>
          </a:p>
          <a:p>
            <a:r>
              <a:rPr lang="en-US" sz="1100" dirty="0"/>
              <a:t>ANSWER: No. You can only make the request from one of the two IP address ranges that are specified in </a:t>
            </a:r>
            <a:r>
              <a:rPr lang="en-US" sz="1100" dirty="0" err="1"/>
              <a:t>aws:SourceIp</a:t>
            </a:r>
            <a:r>
              <a:rPr lang="en-US" sz="1100" dirty="0"/>
              <a:t>.</a:t>
            </a:r>
          </a:p>
          <a:p>
            <a:r>
              <a:rPr lang="en-US" sz="1100" dirty="0"/>
              <a:t>Can you terminate instances if you make the call from a server that has an assigned IP address of 192.0.2.243?</a:t>
            </a:r>
          </a:p>
          <a:p>
            <a:r>
              <a:rPr lang="en-US" sz="1100" dirty="0"/>
              <a:t>ANSWER: Yes, because the 192.0.2.0/24 Classless Inter-Domain Routing (CIDR) IP address range includes IP addresses 192.0.2.0 through 192.0.2.255. A resource like the CIDR to IP Range tool can be used to calculate the range of a CIDR block.</a:t>
            </a:r>
          </a:p>
          <a:p>
            <a:endParaRPr lang="en-US" sz="1100" dirty="0"/>
          </a:p>
          <a:p>
            <a:endParaRPr lang="en-US" sz="1100" dirty="0"/>
          </a:p>
        </p:txBody>
      </p:sp>
    </p:spTree>
    <p:extLst>
      <p:ext uri="{BB962C8B-B14F-4D97-AF65-F5344CB8AC3E}">
        <p14:creationId xmlns:p14="http://schemas.microsoft.com/office/powerpoint/2010/main" val="127715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4123422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1023" y="-47919"/>
            <a:ext cx="12361762" cy="6958182"/>
          </a:xfrm>
          <a:prstGeom prst="rect">
            <a:avLst/>
          </a:prstGeom>
        </p:spPr>
      </p:pic>
      <p:pic>
        <p:nvPicPr>
          <p:cNvPr id="7" name="Picture 6">
            <a:extLst>
              <a:ext uri="{FF2B5EF4-FFF2-40B4-BE49-F238E27FC236}">
                <a16:creationId xmlns:a16="http://schemas.microsoft.com/office/drawing/2014/main" id="{63FC9937-4309-1345-9FFE-12A8DD2FC6B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FD64CDEF-A244-5649-B243-5BDF609659DF}"/>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7" name="Footer Placeholder 4">
            <a:extLst>
              <a:ext uri="{FF2B5EF4-FFF2-40B4-BE49-F238E27FC236}">
                <a16:creationId xmlns:a16="http://schemas.microsoft.com/office/drawing/2014/main" id="{BE8EE179-7D32-EC44-9957-395A214B62C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6" name="Slide Number Placeholder 5">
            <a:extLst>
              <a:ext uri="{FF2B5EF4-FFF2-40B4-BE49-F238E27FC236}">
                <a16:creationId xmlns:a16="http://schemas.microsoft.com/office/drawing/2014/main" id="{F93D8A33-23FE-0C4F-9E8F-25B4C5AE7E2D}"/>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B49C5B5F-9EDC-CD4D-BA0B-49411FD11BBC}"/>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49A7927A-C274-E848-B9FC-75CF0763AED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4" name="Footer Placeholder 4">
            <a:extLst>
              <a:ext uri="{FF2B5EF4-FFF2-40B4-BE49-F238E27FC236}">
                <a16:creationId xmlns:a16="http://schemas.microsoft.com/office/drawing/2014/main" id="{075ED423-869B-CA42-83F6-A40BF01C3EB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23" name="Picture 22">
            <a:extLst>
              <a:ext uri="{FF2B5EF4-FFF2-40B4-BE49-F238E27FC236}">
                <a16:creationId xmlns:a16="http://schemas.microsoft.com/office/drawing/2014/main" id="{C99A9892-B85D-B746-B8F0-8DD0CF1EAB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1" name="Footer Placeholder 4">
            <a:extLst>
              <a:ext uri="{FF2B5EF4-FFF2-40B4-BE49-F238E27FC236}">
                <a16:creationId xmlns:a16="http://schemas.microsoft.com/office/drawing/2014/main" id="{FBF3F200-BB4F-664F-876E-B587463197E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6EEF212-16FA-C546-A6BD-253C80A1A8FF}"/>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34" name="Picture 33">
            <a:extLst>
              <a:ext uri="{FF2B5EF4-FFF2-40B4-BE49-F238E27FC236}">
                <a16:creationId xmlns:a16="http://schemas.microsoft.com/office/drawing/2014/main" id="{F7CCF82A-4490-0644-8968-C198DF5F3F30}"/>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7"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FE4A4D56-E7FB-BE4E-A7A1-0A8FD181905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8DBCFF47-80C8-FA4F-9A18-B92FA7DC4DF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11" name="Picture 10">
            <a:extLst>
              <a:ext uri="{FF2B5EF4-FFF2-40B4-BE49-F238E27FC236}">
                <a16:creationId xmlns:a16="http://schemas.microsoft.com/office/drawing/2014/main" id="{BE6AEB20-C247-9049-A91B-EA79979980DA}"/>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FCA25A4-C80D-FC44-8153-D8376A9E41F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9" name="Slide Number Placeholder 5">
            <a:extLst>
              <a:ext uri="{FF2B5EF4-FFF2-40B4-BE49-F238E27FC236}">
                <a16:creationId xmlns:a16="http://schemas.microsoft.com/office/drawing/2014/main" id="{A201426F-66D0-6C49-85B0-A8C2D43E6E2C}"/>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6" name="Footer Placeholder 4">
            <a:extLst>
              <a:ext uri="{FF2B5EF4-FFF2-40B4-BE49-F238E27FC236}">
                <a16:creationId xmlns:a16="http://schemas.microsoft.com/office/drawing/2014/main" id="{6636900F-FBBE-9846-A194-AC5CF173B39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pic>
        <p:nvPicPr>
          <p:cNvPr id="8" name="Picture 7">
            <a:extLst>
              <a:ext uri="{FF2B5EF4-FFF2-40B4-BE49-F238E27FC236}">
                <a16:creationId xmlns:a16="http://schemas.microsoft.com/office/drawing/2014/main" id="{68A38432-CE99-3E4B-B087-73EB0F09CDB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DE264E-2087-B647-8F60-282FE0A1DE1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10" name="Footer Placeholder 4">
            <a:extLst>
              <a:ext uri="{FF2B5EF4-FFF2-40B4-BE49-F238E27FC236}">
                <a16:creationId xmlns:a16="http://schemas.microsoft.com/office/drawing/2014/main" id="{F86437D1-E7F9-2F42-864E-95D935B7DAF8}"/>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7" name="Slide Number Placeholder 5">
            <a:extLst>
              <a:ext uri="{FF2B5EF4-FFF2-40B4-BE49-F238E27FC236}">
                <a16:creationId xmlns:a16="http://schemas.microsoft.com/office/drawing/2014/main" id="{45F76685-5779-5D40-A261-B0BC701B3745}"/>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dirty="0"/>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 uri="{C183D7F6-B498-43B3-948B-1728B52AA6E4}">
                <adec:decorative xmlns:adec="http://schemas.microsoft.com/office/drawing/2017/decorative" val="1"/>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Click to edit Master text styles</a:t>
            </a:r>
          </a:p>
        </p:txBody>
      </p:sp>
      <p:sp>
        <p:nvSpPr>
          <p:cNvPr id="25" name="Rectangle 24">
            <a:extLst>
              <a:ext uri="{FF2B5EF4-FFF2-40B4-BE49-F238E27FC236}">
                <a16:creationId xmlns:a16="http://schemas.microsoft.com/office/drawing/2014/main" id="{3A3837C0-EFCF-E345-9E05-AF315FB06800}"/>
              </a:ext>
              <a:ext uri="{C183D7F6-B498-43B3-948B-1728B52AA6E4}">
                <adec:decorative xmlns:adec="http://schemas.microsoft.com/office/drawing/2017/decorative" val="1"/>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9" name="Slide Number Placeholder 5">
            <a:extLst>
              <a:ext uri="{FF2B5EF4-FFF2-40B4-BE49-F238E27FC236}">
                <a16:creationId xmlns:a16="http://schemas.microsoft.com/office/drawing/2014/main" id="{A201426F-66D0-6C49-85B0-A8C2D43E6E2C}"/>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lvl1pPr>
              <a:defRPr>
                <a:solidFill>
                  <a:schemeClr val="bg1"/>
                </a:solidFill>
              </a:defRPr>
            </a:lvl1pPr>
          </a:lstStyle>
          <a:p>
            <a:fld id="{B6A95138-A96E-2F42-A959-2EFD44FE4AB7}" type="slidenum">
              <a:rPr lang="en-US" smtClean="0"/>
              <a:pPr/>
              <a:t>‹#›</a:t>
            </a:fld>
            <a:endParaRPr lang="en-US" dirty="0"/>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8" name="Rectangle 7">
            <a:extLst>
              <a:ext uri="{FF2B5EF4-FFF2-40B4-BE49-F238E27FC236}">
                <a16:creationId xmlns:a16="http://schemas.microsoft.com/office/drawing/2014/main" id="{A413BF5D-EF1D-5C42-8ED2-B1DC40150995}"/>
              </a:ext>
              <a:ext uri="{C183D7F6-B498-43B3-948B-1728B52AA6E4}">
                <adec:decorative xmlns:adec="http://schemas.microsoft.com/office/drawing/2017/decorative" val="1"/>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pic>
        <p:nvPicPr>
          <p:cNvPr id="13" name="Picture 12">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pic>
        <p:nvPicPr>
          <p:cNvPr id="7" name="Picture 6">
            <a:extLst>
              <a:ext uri="{FF2B5EF4-FFF2-40B4-BE49-F238E27FC236}">
                <a16:creationId xmlns:a16="http://schemas.microsoft.com/office/drawing/2014/main" id="{91A5F71C-941B-424B-B0F4-B91497513EB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8501A6-626B-4D19-8372-460779AAB81A}" type="datetime1">
              <a:rPr lang="en-US" smtClean="0"/>
              <a:t>1/4/2023</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9415539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7A33B-22FA-4AC8-B059-38446E08612A}" type="datetime1">
              <a:rPr lang="en-US" smtClean="0"/>
              <a:t>1/4/2023</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085242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1A63B5-C93A-4C02-BE71-D28EFC6D763C}" type="datetime1">
              <a:rPr lang="en-US" smtClean="0"/>
              <a:t>1/4/2023</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5817970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6CB2-E2E1-41B9-B340-E5160650AE2B}" type="datetime1">
              <a:rPr lang="en-US" smtClean="0"/>
              <a:t>1/4/2023</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2425164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638CB6-E5B1-4ECB-BFC3-577EF7EBD155}" type="datetime1">
              <a:rPr lang="en-US" smtClean="0"/>
              <a:t>1/4/2023</a:t>
            </a:fld>
            <a:endParaRPr lang="en-US"/>
          </a:p>
        </p:txBody>
      </p:sp>
      <p:sp>
        <p:nvSpPr>
          <p:cNvPr id="8" name="Footer Placeholder 7"/>
          <p:cNvSpPr>
            <a:spLocks noGrp="1"/>
          </p:cNvSpPr>
          <p:nvPr>
            <p:ph type="ftr" sz="quarter" idx="11"/>
          </p:nvPr>
        </p:nvSpPr>
        <p:spPr/>
        <p:txBody>
          <a:bodyPr/>
          <a:lstStyle/>
          <a:p>
            <a:r>
              <a:rPr lang="en-US"/>
              <a:t>© 2020, Amazon Web Services, Inc. or its Affiliates. All rights reserved.</a:t>
            </a:r>
          </a:p>
        </p:txBody>
      </p:sp>
      <p:sp>
        <p:nvSpPr>
          <p:cNvPr id="9" name="Slide Number Placeholder 8"/>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9391330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8A404A-95D0-4F05-B97F-05874536D2A8}" type="datetime1">
              <a:rPr lang="en-US" smtClean="0"/>
              <a:t>1/4/2023</a:t>
            </a:fld>
            <a:endParaRPr lang="en-US"/>
          </a:p>
        </p:txBody>
      </p:sp>
      <p:sp>
        <p:nvSpPr>
          <p:cNvPr id="4" name="Footer Placeholder 3"/>
          <p:cNvSpPr>
            <a:spLocks noGrp="1"/>
          </p:cNvSpPr>
          <p:nvPr>
            <p:ph type="ftr" sz="quarter" idx="11"/>
          </p:nvPr>
        </p:nvSpPr>
        <p:spPr/>
        <p:txBody>
          <a:bodyPr/>
          <a:lstStyle/>
          <a:p>
            <a:r>
              <a:rPr lang="en-US"/>
              <a:t>© 2020, Amazon Web Services, Inc. or its Affiliates. All rights reserved.</a:t>
            </a:r>
          </a:p>
        </p:txBody>
      </p:sp>
      <p:sp>
        <p:nvSpPr>
          <p:cNvPr id="5" name="Slide Number Placeholder 4"/>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713112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0E0825-B265-3846-8BB3-B9ECFCCA9B2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6"/>
            <a:ext cx="1772652" cy="449072"/>
          </a:xfrm>
          <a:prstGeom prst="rect">
            <a:avLst/>
          </a:prstGeom>
        </p:spPr>
      </p:pic>
      <p:sp>
        <p:nvSpPr>
          <p:cNvPr id="12" name="Rectangle 11">
            <a:extLst>
              <a:ext uri="{FF2B5EF4-FFF2-40B4-BE49-F238E27FC236}">
                <a16:creationId xmlns:a16="http://schemas.microsoft.com/office/drawing/2014/main" id="{457AF45B-C20A-5F4E-906A-B043D9D7F28E}"/>
              </a:ext>
              <a:ext uri="{C183D7F6-B498-43B3-948B-1728B52AA6E4}">
                <adec:decorative xmlns:adec="http://schemas.microsoft.com/office/drawing/2017/decorative" val="1"/>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a:extLst>
              <a:ext uri="{FF2B5EF4-FFF2-40B4-BE49-F238E27FC236}">
                <a16:creationId xmlns:a16="http://schemas.microsoft.com/office/drawing/2014/main" id="{C0EC8262-9538-E343-BCD0-0911ADA9E7A6}"/>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588712" y="3159360"/>
            <a:ext cx="4537048" cy="3716132"/>
          </a:xfrm>
          <a:prstGeom prst="rect">
            <a:avLst/>
          </a:prstGeom>
        </p:spPr>
      </p:pic>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a:extLst>
              <a:ext uri="{FF2B5EF4-FFF2-40B4-BE49-F238E27FC236}">
                <a16:creationId xmlns:a16="http://schemas.microsoft.com/office/drawing/2014/main" id="{FFDB7B2F-8327-B54A-A6DB-5F4F68ECD970}"/>
              </a:ext>
              <a:ext uri="{C183D7F6-B498-43B3-948B-1728B52AA6E4}">
                <adec:decorative xmlns:adec="http://schemas.microsoft.com/office/drawing/2017/decorative" val="1"/>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4" name="Footer Placeholder 3">
            <a:extLst>
              <a:ext uri="{FF2B5EF4-FFF2-40B4-BE49-F238E27FC236}">
                <a16:creationId xmlns:a16="http://schemas.microsoft.com/office/drawing/2014/main" id="{7D651C47-09F6-C947-968C-92FC59515123}"/>
              </a:ext>
              <a:ext uri="{C183D7F6-B498-43B3-948B-1728B52AA6E4}">
                <adec:decorative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50A2E-A394-4C6D-BFAD-A3A4182CBD00}" type="datetime1">
              <a:rPr lang="en-US" smtClean="0"/>
              <a:t>1/4/2023</a:t>
            </a:fld>
            <a:endParaRPr lang="en-US"/>
          </a:p>
        </p:txBody>
      </p:sp>
      <p:sp>
        <p:nvSpPr>
          <p:cNvPr id="3" name="Footer Placeholder 2"/>
          <p:cNvSpPr>
            <a:spLocks noGrp="1"/>
          </p:cNvSpPr>
          <p:nvPr>
            <p:ph type="ftr" sz="quarter" idx="11"/>
          </p:nvPr>
        </p:nvSpPr>
        <p:spPr/>
        <p:txBody>
          <a:bodyPr/>
          <a:lstStyle/>
          <a:p>
            <a:r>
              <a:rPr lang="en-US"/>
              <a:t>© 2020, Amazon Web Services, Inc. or its Affiliates. All rights reserved.</a:t>
            </a:r>
          </a:p>
        </p:txBody>
      </p:sp>
      <p:sp>
        <p:nvSpPr>
          <p:cNvPr id="4" name="Slide Number Placeholder 3"/>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9410462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67A569-2AC9-4944-8426-EFBE23FCE035}" type="datetime1">
              <a:rPr lang="en-US" smtClean="0"/>
              <a:t>1/4/2023</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710506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832151-6C1D-4580-80EB-7793184C5100}" type="datetime1">
              <a:rPr lang="en-US" smtClean="0"/>
              <a:t>1/4/2023</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40454623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21E4E-5096-4A4B-8E6A-CEC484B93771}" type="datetime1">
              <a:rPr lang="en-US" smtClean="0"/>
              <a:t>1/4/2023</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1575596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EF50DA-D3A0-4B5E-8403-168681253FC5}" type="datetime1">
              <a:rPr lang="en-US" smtClean="0"/>
              <a:t>1/4/2023</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69339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A315D3-3937-1747-9C2E-0067F12A02F0}"/>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B9293C6B-D94F-304A-A8F4-8745DAD9DF47}"/>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BF6D2BA4-6287-854B-A5A3-81A95726CF4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14" name="Picture 13">
            <a:extLst>
              <a:ext uri="{FF2B5EF4-FFF2-40B4-BE49-F238E27FC236}">
                <a16:creationId xmlns:a16="http://schemas.microsoft.com/office/drawing/2014/main" id="{BCD2DB21-CEFB-4A4D-B8DA-776FFE4E65E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a:extLst>
              <a:ext uri="{FF2B5EF4-FFF2-40B4-BE49-F238E27FC236}">
                <a16:creationId xmlns:a16="http://schemas.microsoft.com/office/drawing/2014/main" id="{EAED9FF8-3030-4E4D-ADC0-FA2315FD54F2}"/>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503D402F-215B-FB47-825A-3E2774C59C1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6552EEA6-13B7-F947-9C14-50FE8967965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2D28D2B2-887B-C449-B54F-A6016CBDBCB1}"/>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99B9B80A-7CBE-8F4D-B2B0-66F7C285B4D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Tree>
    <p:custDataLst>
      <p:tags r:id="rId25"/>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4CF7C-55D0-4AA7-9D03-B3E01D888CA4}" type="datetime1">
              <a:rPr lang="en-US" smtClean="0"/>
              <a:t>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2020, Amazon Web Services, Inc. or its Affiliates.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4A71A-A1D7-4D0F-B58A-2B8B2BA762F8}" type="slidenum">
              <a:rPr lang="en-US" smtClean="0"/>
              <a:t>‹#›</a:t>
            </a:fld>
            <a:endParaRPr lang="en-US"/>
          </a:p>
        </p:txBody>
      </p:sp>
    </p:spTree>
    <p:extLst>
      <p:ext uri="{BB962C8B-B14F-4D97-AF65-F5344CB8AC3E}">
        <p14:creationId xmlns:p14="http://schemas.microsoft.com/office/powerpoint/2010/main" val="364786229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notesSlide" Target="../notesSlides/notesSlide9.xml"/><Relationship Id="rId7" Type="http://schemas.openxmlformats.org/officeDocument/2006/relationships/image" Target="../media/image15.png"/><Relationship Id="rId2" Type="http://schemas.openxmlformats.org/officeDocument/2006/relationships/slideLayout" Target="../slideLayouts/slideLayout30.xml"/><Relationship Id="rId1" Type="http://schemas.openxmlformats.org/officeDocument/2006/relationships/tags" Target="../tags/tag34.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38.svg"/><Relationship Id="rId4" Type="http://schemas.openxmlformats.org/officeDocument/2006/relationships/image" Target="../media/image47.png"/><Relationship Id="rId9" Type="http://schemas.openxmlformats.org/officeDocument/2006/relationships/image" Target="../media/image37.png"/></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10.xml"/><Relationship Id="rId7" Type="http://schemas.openxmlformats.org/officeDocument/2006/relationships/image" Target="../media/image16.svg"/><Relationship Id="rId2" Type="http://schemas.openxmlformats.org/officeDocument/2006/relationships/slideLayout" Target="../slideLayouts/slideLayout30.xml"/><Relationship Id="rId1" Type="http://schemas.openxmlformats.org/officeDocument/2006/relationships/tags" Target="../tags/tag35.xml"/><Relationship Id="rId6" Type="http://schemas.openxmlformats.org/officeDocument/2006/relationships/image" Target="../media/image15.png"/><Relationship Id="rId11" Type="http://schemas.openxmlformats.org/officeDocument/2006/relationships/image" Target="../media/image51.svg"/><Relationship Id="rId5" Type="http://schemas.openxmlformats.org/officeDocument/2006/relationships/image" Target="../media/image33.svg"/><Relationship Id="rId10" Type="http://schemas.openxmlformats.org/officeDocument/2006/relationships/image" Target="../media/image50.png"/><Relationship Id="rId4" Type="http://schemas.openxmlformats.org/officeDocument/2006/relationships/image" Target="../media/image32.png"/><Relationship Id="rId9" Type="http://schemas.openxmlformats.org/officeDocument/2006/relationships/image" Target="../media/image49.sv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0.xml"/><Relationship Id="rId1" Type="http://schemas.openxmlformats.org/officeDocument/2006/relationships/tags" Target="../tags/tag36.xml"/><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0.xml"/><Relationship Id="rId1" Type="http://schemas.openxmlformats.org/officeDocument/2006/relationships/tags" Target="../tags/tag37.xml"/><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0.xml"/><Relationship Id="rId1" Type="http://schemas.openxmlformats.org/officeDocument/2006/relationships/tags" Target="../tags/tag38.xml"/><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0.xml"/><Relationship Id="rId1" Type="http://schemas.openxmlformats.org/officeDocument/2006/relationships/tags" Target="../tags/tag39.xml"/><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0.xml"/><Relationship Id="rId1" Type="http://schemas.openxmlformats.org/officeDocument/2006/relationships/tags" Target="../tags/tag40.xml"/><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0.xml"/><Relationship Id="rId1" Type="http://schemas.openxmlformats.org/officeDocument/2006/relationships/tags" Target="../tags/tag41.xml"/><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3" Type="http://schemas.openxmlformats.org/officeDocument/2006/relationships/notesSlide" Target="../notesSlides/notesSlide17.xml"/><Relationship Id="rId7" Type="http://schemas.openxmlformats.org/officeDocument/2006/relationships/image" Target="../media/image59.svg"/><Relationship Id="rId12" Type="http://schemas.openxmlformats.org/officeDocument/2006/relationships/image" Target="../media/image64.png"/><Relationship Id="rId2" Type="http://schemas.openxmlformats.org/officeDocument/2006/relationships/slideLayout" Target="../slideLayouts/slideLayout30.xml"/><Relationship Id="rId1" Type="http://schemas.openxmlformats.org/officeDocument/2006/relationships/tags" Target="../tags/tag4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12.svg"/><Relationship Id="rId10" Type="http://schemas.openxmlformats.org/officeDocument/2006/relationships/image" Target="../media/image62.png"/><Relationship Id="rId4" Type="http://schemas.openxmlformats.org/officeDocument/2006/relationships/image" Target="../media/image11.png"/><Relationship Id="rId9" Type="http://schemas.openxmlformats.org/officeDocument/2006/relationships/image" Target="../media/image61.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0.xml"/><Relationship Id="rId1" Type="http://schemas.openxmlformats.org/officeDocument/2006/relationships/tags" Target="../tags/tag4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0.xml"/><Relationship Id="rId1" Type="http://schemas.openxmlformats.org/officeDocument/2006/relationships/tags" Target="../tags/tag26.xml"/><Relationship Id="rId5" Type="http://schemas.openxmlformats.org/officeDocument/2006/relationships/image" Target="../media/image9.sv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70.svg"/><Relationship Id="rId13" Type="http://schemas.openxmlformats.org/officeDocument/2006/relationships/image" Target="../media/image75.png"/><Relationship Id="rId18" Type="http://schemas.openxmlformats.org/officeDocument/2006/relationships/image" Target="../media/image12.svg"/><Relationship Id="rId26" Type="http://schemas.openxmlformats.org/officeDocument/2006/relationships/image" Target="../media/image84.svg"/><Relationship Id="rId3" Type="http://schemas.openxmlformats.org/officeDocument/2006/relationships/notesSlide" Target="../notesSlides/notesSlide19.xml"/><Relationship Id="rId21" Type="http://schemas.openxmlformats.org/officeDocument/2006/relationships/image" Target="../media/image79.png"/><Relationship Id="rId7" Type="http://schemas.openxmlformats.org/officeDocument/2006/relationships/image" Target="../media/image69.png"/><Relationship Id="rId12" Type="http://schemas.openxmlformats.org/officeDocument/2006/relationships/image" Target="../media/image74.svg"/><Relationship Id="rId17" Type="http://schemas.openxmlformats.org/officeDocument/2006/relationships/image" Target="../media/image11.png"/><Relationship Id="rId25" Type="http://schemas.openxmlformats.org/officeDocument/2006/relationships/image" Target="../media/image83.png"/><Relationship Id="rId2" Type="http://schemas.openxmlformats.org/officeDocument/2006/relationships/slideLayout" Target="../slideLayouts/slideLayout30.xml"/><Relationship Id="rId16" Type="http://schemas.openxmlformats.org/officeDocument/2006/relationships/image" Target="../media/image78.svg"/><Relationship Id="rId20" Type="http://schemas.openxmlformats.org/officeDocument/2006/relationships/image" Target="../media/image63.svg"/><Relationship Id="rId29" Type="http://schemas.openxmlformats.org/officeDocument/2006/relationships/image" Target="../media/image15.png"/><Relationship Id="rId1" Type="http://schemas.openxmlformats.org/officeDocument/2006/relationships/tags" Target="../tags/tag44.xml"/><Relationship Id="rId6" Type="http://schemas.openxmlformats.org/officeDocument/2006/relationships/image" Target="../media/image68.png"/><Relationship Id="rId11" Type="http://schemas.openxmlformats.org/officeDocument/2006/relationships/image" Target="../media/image73.png"/><Relationship Id="rId24" Type="http://schemas.openxmlformats.org/officeDocument/2006/relationships/image" Target="../media/image82.svg"/><Relationship Id="rId32" Type="http://schemas.openxmlformats.org/officeDocument/2006/relationships/image" Target="../media/image33.svg"/><Relationship Id="rId5" Type="http://schemas.openxmlformats.org/officeDocument/2006/relationships/image" Target="../media/image67.svg"/><Relationship Id="rId15" Type="http://schemas.openxmlformats.org/officeDocument/2006/relationships/image" Target="../media/image77.png"/><Relationship Id="rId23" Type="http://schemas.openxmlformats.org/officeDocument/2006/relationships/image" Target="../media/image81.png"/><Relationship Id="rId28" Type="http://schemas.openxmlformats.org/officeDocument/2006/relationships/image" Target="../media/image86.svg"/><Relationship Id="rId10" Type="http://schemas.openxmlformats.org/officeDocument/2006/relationships/image" Target="../media/image72.svg"/><Relationship Id="rId19" Type="http://schemas.openxmlformats.org/officeDocument/2006/relationships/image" Target="../media/image62.png"/><Relationship Id="rId31" Type="http://schemas.openxmlformats.org/officeDocument/2006/relationships/image" Target="../media/image3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svg"/><Relationship Id="rId22" Type="http://schemas.openxmlformats.org/officeDocument/2006/relationships/image" Target="../media/image80.svg"/><Relationship Id="rId27" Type="http://schemas.openxmlformats.org/officeDocument/2006/relationships/image" Target="../media/image85.png"/><Relationship Id="rId30" Type="http://schemas.openxmlformats.org/officeDocument/2006/relationships/image" Target="../media/image16.svg"/></Relationships>
</file>

<file path=ppt/slides/_rels/slide21.xml.rels><?xml version="1.0" encoding="UTF-8" standalone="yes"?>
<Relationships xmlns="http://schemas.openxmlformats.org/package/2006/relationships"><Relationship Id="rId8" Type="http://schemas.openxmlformats.org/officeDocument/2006/relationships/image" Target="../media/image76.svg"/><Relationship Id="rId13" Type="http://schemas.openxmlformats.org/officeDocument/2006/relationships/image" Target="../media/image79.png"/><Relationship Id="rId18" Type="http://schemas.openxmlformats.org/officeDocument/2006/relationships/image" Target="../media/image88.svg"/><Relationship Id="rId26" Type="http://schemas.openxmlformats.org/officeDocument/2006/relationships/image" Target="../media/image16.svg"/><Relationship Id="rId3" Type="http://schemas.openxmlformats.org/officeDocument/2006/relationships/notesSlide" Target="../notesSlides/notesSlide20.xml"/><Relationship Id="rId21" Type="http://schemas.openxmlformats.org/officeDocument/2006/relationships/image" Target="../media/image62.png"/><Relationship Id="rId7" Type="http://schemas.openxmlformats.org/officeDocument/2006/relationships/image" Target="../media/image75.png"/><Relationship Id="rId12" Type="http://schemas.openxmlformats.org/officeDocument/2006/relationships/image" Target="../media/image12.svg"/><Relationship Id="rId17" Type="http://schemas.openxmlformats.org/officeDocument/2006/relationships/image" Target="../media/image87.png"/><Relationship Id="rId25" Type="http://schemas.openxmlformats.org/officeDocument/2006/relationships/image" Target="../media/image15.png"/><Relationship Id="rId2" Type="http://schemas.openxmlformats.org/officeDocument/2006/relationships/slideLayout" Target="../slideLayouts/slideLayout30.xml"/><Relationship Id="rId16" Type="http://schemas.openxmlformats.org/officeDocument/2006/relationships/image" Target="../media/image82.svg"/><Relationship Id="rId20" Type="http://schemas.openxmlformats.org/officeDocument/2006/relationships/image" Target="../media/image90.svg"/><Relationship Id="rId29" Type="http://schemas.openxmlformats.org/officeDocument/2006/relationships/image" Target="../media/image85.png"/><Relationship Id="rId1" Type="http://schemas.openxmlformats.org/officeDocument/2006/relationships/tags" Target="../tags/tag45.xml"/><Relationship Id="rId6" Type="http://schemas.openxmlformats.org/officeDocument/2006/relationships/image" Target="../media/image68.png"/><Relationship Id="rId11" Type="http://schemas.openxmlformats.org/officeDocument/2006/relationships/image" Target="../media/image11.png"/><Relationship Id="rId24" Type="http://schemas.openxmlformats.org/officeDocument/2006/relationships/image" Target="../media/image84.svg"/><Relationship Id="rId5" Type="http://schemas.openxmlformats.org/officeDocument/2006/relationships/image" Target="../media/image67.svg"/><Relationship Id="rId15" Type="http://schemas.openxmlformats.org/officeDocument/2006/relationships/image" Target="../media/image81.png"/><Relationship Id="rId23" Type="http://schemas.openxmlformats.org/officeDocument/2006/relationships/image" Target="../media/image83.png"/><Relationship Id="rId28" Type="http://schemas.openxmlformats.org/officeDocument/2006/relationships/image" Target="../media/image33.svg"/><Relationship Id="rId10" Type="http://schemas.openxmlformats.org/officeDocument/2006/relationships/image" Target="../media/image78.svg"/><Relationship Id="rId19" Type="http://schemas.openxmlformats.org/officeDocument/2006/relationships/image" Target="../media/image89.png"/><Relationship Id="rId4" Type="http://schemas.openxmlformats.org/officeDocument/2006/relationships/image" Target="../media/image66.png"/><Relationship Id="rId9" Type="http://schemas.openxmlformats.org/officeDocument/2006/relationships/image" Target="../media/image77.png"/><Relationship Id="rId14" Type="http://schemas.openxmlformats.org/officeDocument/2006/relationships/image" Target="../media/image80.svg"/><Relationship Id="rId22" Type="http://schemas.openxmlformats.org/officeDocument/2006/relationships/image" Target="../media/image63.svg"/><Relationship Id="rId27" Type="http://schemas.openxmlformats.org/officeDocument/2006/relationships/image" Target="../media/image32.png"/><Relationship Id="rId30" Type="http://schemas.openxmlformats.org/officeDocument/2006/relationships/image" Target="../media/image86.sv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0.xml"/><Relationship Id="rId1" Type="http://schemas.openxmlformats.org/officeDocument/2006/relationships/tags" Target="../tags/tag46.xml"/><Relationship Id="rId4" Type="http://schemas.openxmlformats.org/officeDocument/2006/relationships/image" Target="../media/image9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0.xml"/><Relationship Id="rId1" Type="http://schemas.openxmlformats.org/officeDocument/2006/relationships/tags" Target="../tags/tag47.xml"/><Relationship Id="rId4" Type="http://schemas.openxmlformats.org/officeDocument/2006/relationships/image" Target="../media/image92.png"/></Relationships>
</file>

<file path=ppt/slides/_rels/slide24.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svg"/><Relationship Id="rId18" Type="http://schemas.openxmlformats.org/officeDocument/2006/relationships/image" Target="../media/image85.png"/><Relationship Id="rId3" Type="http://schemas.openxmlformats.org/officeDocument/2006/relationships/notesSlide" Target="../notesSlides/notesSlide23.xml"/><Relationship Id="rId21" Type="http://schemas.openxmlformats.org/officeDocument/2006/relationships/image" Target="../media/image88.svg"/><Relationship Id="rId7" Type="http://schemas.openxmlformats.org/officeDocument/2006/relationships/image" Target="../media/image67.svg"/><Relationship Id="rId12" Type="http://schemas.openxmlformats.org/officeDocument/2006/relationships/image" Target="../media/image73.png"/><Relationship Id="rId17" Type="http://schemas.openxmlformats.org/officeDocument/2006/relationships/image" Target="../media/image96.svg"/><Relationship Id="rId2" Type="http://schemas.openxmlformats.org/officeDocument/2006/relationships/slideLayout" Target="../slideLayouts/slideLayout5.xml"/><Relationship Id="rId16" Type="http://schemas.openxmlformats.org/officeDocument/2006/relationships/image" Target="../media/image95.png"/><Relationship Id="rId20" Type="http://schemas.openxmlformats.org/officeDocument/2006/relationships/image" Target="../media/image87.png"/><Relationship Id="rId1" Type="http://schemas.openxmlformats.org/officeDocument/2006/relationships/tags" Target="../tags/tag48.xml"/><Relationship Id="rId6" Type="http://schemas.openxmlformats.org/officeDocument/2006/relationships/image" Target="../media/image66.png"/><Relationship Id="rId11" Type="http://schemas.openxmlformats.org/officeDocument/2006/relationships/image" Target="../media/image72.svg"/><Relationship Id="rId5" Type="http://schemas.openxmlformats.org/officeDocument/2006/relationships/image" Target="../media/image94.svg"/><Relationship Id="rId15" Type="http://schemas.openxmlformats.org/officeDocument/2006/relationships/image" Target="../media/image76.svg"/><Relationship Id="rId10" Type="http://schemas.openxmlformats.org/officeDocument/2006/relationships/image" Target="../media/image71.png"/><Relationship Id="rId19" Type="http://schemas.openxmlformats.org/officeDocument/2006/relationships/image" Target="../media/image86.svg"/><Relationship Id="rId4" Type="http://schemas.openxmlformats.org/officeDocument/2006/relationships/image" Target="../media/image93.png"/><Relationship Id="rId9" Type="http://schemas.openxmlformats.org/officeDocument/2006/relationships/image" Target="../media/image70.svg"/><Relationship Id="rId14" Type="http://schemas.openxmlformats.org/officeDocument/2006/relationships/image" Target="../media/image7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98.svg"/><Relationship Id="rId2" Type="http://schemas.openxmlformats.org/officeDocument/2006/relationships/slideLayout" Target="../slideLayouts/slideLayout30.xml"/><Relationship Id="rId1" Type="http://schemas.openxmlformats.org/officeDocument/2006/relationships/tags" Target="../tags/tag49.xml"/><Relationship Id="rId6" Type="http://schemas.openxmlformats.org/officeDocument/2006/relationships/image" Target="../media/image97.png"/><Relationship Id="rId5" Type="http://schemas.openxmlformats.org/officeDocument/2006/relationships/image" Target="../media/image67.sv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0.xml"/><Relationship Id="rId1" Type="http://schemas.openxmlformats.org/officeDocument/2006/relationships/tags" Target="../tags/tag50.xml"/><Relationship Id="rId4" Type="http://schemas.openxmlformats.org/officeDocument/2006/relationships/image" Target="../media/image99.png"/></Relationships>
</file>

<file path=ppt/slides/_rels/slide27.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6.svg"/><Relationship Id="rId18" Type="http://schemas.openxmlformats.org/officeDocument/2006/relationships/image" Target="../media/image108.png"/><Relationship Id="rId3" Type="http://schemas.openxmlformats.org/officeDocument/2006/relationships/notesSlide" Target="../notesSlides/notesSlide26.xml"/><Relationship Id="rId7" Type="http://schemas.openxmlformats.org/officeDocument/2006/relationships/image" Target="../media/image101.svg"/><Relationship Id="rId12" Type="http://schemas.openxmlformats.org/officeDocument/2006/relationships/image" Target="../media/image15.png"/><Relationship Id="rId17" Type="http://schemas.openxmlformats.org/officeDocument/2006/relationships/image" Target="../media/image38.svg"/><Relationship Id="rId2" Type="http://schemas.openxmlformats.org/officeDocument/2006/relationships/slideLayout" Target="../slideLayouts/slideLayout30.xml"/><Relationship Id="rId16" Type="http://schemas.openxmlformats.org/officeDocument/2006/relationships/image" Target="../media/image37.png"/><Relationship Id="rId1" Type="http://schemas.openxmlformats.org/officeDocument/2006/relationships/tags" Target="../tags/tag51.xml"/><Relationship Id="rId6" Type="http://schemas.openxmlformats.org/officeDocument/2006/relationships/image" Target="../media/image100.png"/><Relationship Id="rId11" Type="http://schemas.openxmlformats.org/officeDocument/2006/relationships/image" Target="../media/image105.svg"/><Relationship Id="rId5" Type="http://schemas.openxmlformats.org/officeDocument/2006/relationships/image" Target="../media/image67.svg"/><Relationship Id="rId15" Type="http://schemas.openxmlformats.org/officeDocument/2006/relationships/image" Target="../media/image107.svg"/><Relationship Id="rId10" Type="http://schemas.openxmlformats.org/officeDocument/2006/relationships/image" Target="../media/image104.png"/><Relationship Id="rId19" Type="http://schemas.openxmlformats.org/officeDocument/2006/relationships/image" Target="../media/image109.svg"/><Relationship Id="rId4" Type="http://schemas.openxmlformats.org/officeDocument/2006/relationships/image" Target="../media/image66.png"/><Relationship Id="rId9" Type="http://schemas.openxmlformats.org/officeDocument/2006/relationships/image" Target="../media/image103.svg"/><Relationship Id="rId14" Type="http://schemas.openxmlformats.org/officeDocument/2006/relationships/image" Target="../media/image10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0.xml"/><Relationship Id="rId1" Type="http://schemas.openxmlformats.org/officeDocument/2006/relationships/tags" Target="../tags/tag5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0.xml"/><Relationship Id="rId1" Type="http://schemas.openxmlformats.org/officeDocument/2006/relationships/tags" Target="../tags/tag53.xml"/><Relationship Id="rId4" Type="http://schemas.openxmlformats.org/officeDocument/2006/relationships/image" Target="../media/image1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0.xml"/><Relationship Id="rId1" Type="http://schemas.openxmlformats.org/officeDocument/2006/relationships/tags" Target="../tags/tag27.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0.xml"/><Relationship Id="rId1" Type="http://schemas.openxmlformats.org/officeDocument/2006/relationships/tags" Target="../tags/tag54.xml"/><Relationship Id="rId4" Type="http://schemas.openxmlformats.org/officeDocument/2006/relationships/image" Target="../media/image11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0.xml"/><Relationship Id="rId1" Type="http://schemas.openxmlformats.org/officeDocument/2006/relationships/tags" Target="../tags/tag55.xml"/><Relationship Id="rId4" Type="http://schemas.openxmlformats.org/officeDocument/2006/relationships/image" Target="../media/image11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0.xml"/><Relationship Id="rId1" Type="http://schemas.openxmlformats.org/officeDocument/2006/relationships/tags" Target="../tags/tag5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0.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notesSlide" Target="../notesSlides/notesSlide3.xml"/><Relationship Id="rId21" Type="http://schemas.openxmlformats.org/officeDocument/2006/relationships/image" Target="../media/image26.pn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slideLayout" Target="../slideLayouts/slideLayout30.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tags" Target="../tags/tag28.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9.svg"/><Relationship Id="rId15" Type="http://schemas.openxmlformats.org/officeDocument/2006/relationships/image" Target="../media/image20.svg"/><Relationship Id="rId10" Type="http://schemas.openxmlformats.org/officeDocument/2006/relationships/image" Target="../media/image15.png"/><Relationship Id="rId19" Type="http://schemas.openxmlformats.org/officeDocument/2006/relationships/image" Target="../media/image24.svg"/><Relationship Id="rId4" Type="http://schemas.openxmlformats.org/officeDocument/2006/relationships/image" Target="../media/image8.png"/><Relationship Id="rId9" Type="http://schemas.openxmlformats.org/officeDocument/2006/relationships/image" Target="../media/image14.svg"/><Relationship Id="rId14" Type="http://schemas.openxmlformats.org/officeDocument/2006/relationships/image" Target="../media/image19.png"/><Relationship Id="rId22" Type="http://schemas.openxmlformats.org/officeDocument/2006/relationships/image" Target="../media/image27.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notesSlide" Target="../notesSlides/notesSlide4.xml"/><Relationship Id="rId7" Type="http://schemas.openxmlformats.org/officeDocument/2006/relationships/image" Target="../media/image31.sv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slideLayout" Target="../slideLayouts/slideLayout30.xml"/><Relationship Id="rId16" Type="http://schemas.openxmlformats.org/officeDocument/2006/relationships/image" Target="../media/image38.svg"/><Relationship Id="rId1" Type="http://schemas.openxmlformats.org/officeDocument/2006/relationships/tags" Target="../tags/tag29.xml"/><Relationship Id="rId6" Type="http://schemas.openxmlformats.org/officeDocument/2006/relationships/image" Target="../media/image30.png"/><Relationship Id="rId11" Type="http://schemas.openxmlformats.org/officeDocument/2006/relationships/image" Target="../media/image33.svg"/><Relationship Id="rId5" Type="http://schemas.openxmlformats.org/officeDocument/2006/relationships/image" Target="../media/image29.sv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16.svg"/><Relationship Id="rId14" Type="http://schemas.openxmlformats.org/officeDocument/2006/relationships/image" Target="../media/image36.sv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0.xml"/><Relationship Id="rId1" Type="http://schemas.openxmlformats.org/officeDocument/2006/relationships/tags" Target="../tags/tag30.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0.xml"/><Relationship Id="rId1" Type="http://schemas.openxmlformats.org/officeDocument/2006/relationships/tags" Target="../tags/tag3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0.xml"/><Relationship Id="rId1" Type="http://schemas.openxmlformats.org/officeDocument/2006/relationships/tags" Target="../tags/tag32.xml"/><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0.xml"/><Relationship Id="rId1" Type="http://schemas.openxmlformats.org/officeDocument/2006/relationships/tags" Target="../tags/tag33.xml"/><Relationship Id="rId6" Type="http://schemas.openxmlformats.org/officeDocument/2006/relationships/image" Target="../media/image46.png"/><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title" idx="4294967295"/>
          </p:nvPr>
        </p:nvSpPr>
        <p:spPr>
          <a:xfrm>
            <a:off x="730250" y="869950"/>
            <a:ext cx="10653713" cy="14160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chemeClr val="accent6">
                    <a:lumMod val="50000"/>
                  </a:schemeClr>
                </a:solidFill>
                <a:effectLst/>
                <a:uLnTx/>
                <a:uFillTx/>
                <a:latin typeface="+mn-lt"/>
                <a:ea typeface="+mn-ea"/>
                <a:cs typeface="+mn-cs"/>
              </a:rPr>
              <a:t>Identity and Access Management </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01802" y="1617003"/>
            <a:ext cx="9483436" cy="3137378"/>
          </a:xfrm>
          <a:prstGeom prst="rect">
            <a:avLst/>
          </a:prstGeom>
        </p:spPr>
      </p:pic>
      <p:sp>
        <p:nvSpPr>
          <p:cNvPr id="5" name="Rectangle 4">
            <a:extLst>
              <a:ext uri="{C183D7F6-B498-43B3-948B-1728B52AA6E4}">
                <adec:decorative xmlns:adec="http://schemas.microsoft.com/office/drawing/2017/decorative" val="1"/>
              </a:ext>
            </a:extLst>
          </p:cNvPr>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033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Example for S3</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 name="Group 5" descr="A developer, Zhang, logs in as an IAM user. The user has a policy attached directly to it that grants access to the /awsexamplebucket/home/zhang location. Zhang is also a member of an IAM group that has a policy that grants access to /awsexamplebucekt/share/develpers. ">
            <a:extLst>
              <a:ext uri="{FF2B5EF4-FFF2-40B4-BE49-F238E27FC236}">
                <a16:creationId xmlns:a16="http://schemas.microsoft.com/office/drawing/2014/main" id="{FC813C00-ED41-AD42-A19C-546279FD0A93}"/>
              </a:ext>
            </a:extLst>
          </p:cNvPr>
          <p:cNvGrpSpPr/>
          <p:nvPr/>
        </p:nvGrpSpPr>
        <p:grpSpPr>
          <a:xfrm>
            <a:off x="561802" y="1434911"/>
            <a:ext cx="11068395" cy="4732173"/>
            <a:chOff x="561802" y="1434911"/>
            <a:chExt cx="11068395" cy="4732173"/>
          </a:xfrm>
        </p:grpSpPr>
        <p:pic>
          <p:nvPicPr>
            <p:cNvPr id="7" name="Picture 6">
              <a:extLst>
                <a:ext uri="{FF2B5EF4-FFF2-40B4-BE49-F238E27FC236}">
                  <a16:creationId xmlns:a16="http://schemas.microsoft.com/office/drawing/2014/main" id="{77C1E2B3-4A54-F246-B7FF-7C0C172AEE2C}"/>
                </a:ext>
              </a:extLst>
            </p:cNvPr>
            <p:cNvPicPr>
              <a:picLocks noChangeAspect="1"/>
            </p:cNvPicPr>
            <p:nvPr/>
          </p:nvPicPr>
          <p:blipFill>
            <a:blip r:embed="rId4"/>
            <a:stretch>
              <a:fillRect/>
            </a:stretch>
          </p:blipFill>
          <p:spPr>
            <a:xfrm>
              <a:off x="8014483" y="3252932"/>
              <a:ext cx="3026730" cy="2408595"/>
            </a:xfrm>
            <a:prstGeom prst="rect">
              <a:avLst/>
            </a:prstGeom>
          </p:spPr>
        </p:pic>
        <p:pic>
          <p:nvPicPr>
            <p:cNvPr id="8" name="Graphic 7">
              <a:extLst>
                <a:ext uri="{FF2B5EF4-FFF2-40B4-BE49-F238E27FC236}">
                  <a16:creationId xmlns:a16="http://schemas.microsoft.com/office/drawing/2014/main" id="{AEFCE9C9-164D-FE49-978D-1036E2F72E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2042" y="2744207"/>
              <a:ext cx="755494" cy="755494"/>
            </a:xfrm>
            <a:prstGeom prst="rect">
              <a:avLst/>
            </a:prstGeom>
          </p:spPr>
        </p:pic>
        <p:sp>
          <p:nvSpPr>
            <p:cNvPr id="9" name="TextBox 8">
              <a:extLst>
                <a:ext uri="{FF2B5EF4-FFF2-40B4-BE49-F238E27FC236}">
                  <a16:creationId xmlns:a16="http://schemas.microsoft.com/office/drawing/2014/main" id="{0281D401-322A-9046-A8C4-E20A6AED3B0F}"/>
                </a:ext>
              </a:extLst>
            </p:cNvPr>
            <p:cNvSpPr txBox="1"/>
            <p:nvPr/>
          </p:nvSpPr>
          <p:spPr>
            <a:xfrm>
              <a:off x="742140" y="3478208"/>
              <a:ext cx="748923" cy="338554"/>
            </a:xfrm>
            <a:prstGeom prst="rect">
              <a:avLst/>
            </a:prstGeom>
            <a:noFill/>
          </p:spPr>
          <p:txBody>
            <a:bodyPr wrap="none" rtlCol="0">
              <a:spAutoFit/>
            </a:bodyPr>
            <a:lstStyle/>
            <a:p>
              <a:r>
                <a:rPr lang="en-US" sz="1600" dirty="0">
                  <a:latin typeface="Amazon Ember" panose="02000000000000000000" pitchFamily="2" charset="0"/>
                  <a:ea typeface="Amazon Ember" panose="02000000000000000000" pitchFamily="2" charset="0"/>
                  <a:cs typeface="Amazon Ember Light" panose="020B0403020204020204" pitchFamily="34" charset="0"/>
                </a:rPr>
                <a:t>zhang</a:t>
              </a:r>
            </a:p>
          </p:txBody>
        </p:sp>
        <p:pic>
          <p:nvPicPr>
            <p:cNvPr id="10" name="Graphic 9">
              <a:extLst>
                <a:ext uri="{FF2B5EF4-FFF2-40B4-BE49-F238E27FC236}">
                  <a16:creationId xmlns:a16="http://schemas.microsoft.com/office/drawing/2014/main" id="{CC09DE8B-A8F9-4E4C-BA9D-8DAD3D56B6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57643" y="1581501"/>
              <a:ext cx="591028" cy="591028"/>
            </a:xfrm>
            <a:prstGeom prst="rect">
              <a:avLst/>
            </a:prstGeom>
          </p:spPr>
        </p:pic>
        <p:sp>
          <p:nvSpPr>
            <p:cNvPr id="11" name="TextBox 10">
              <a:extLst>
                <a:ext uri="{FF2B5EF4-FFF2-40B4-BE49-F238E27FC236}">
                  <a16:creationId xmlns:a16="http://schemas.microsoft.com/office/drawing/2014/main" id="{35643B12-48E3-8E43-83B6-832050A00600}"/>
                </a:ext>
              </a:extLst>
            </p:cNvPr>
            <p:cNvSpPr txBox="1"/>
            <p:nvPr/>
          </p:nvSpPr>
          <p:spPr>
            <a:xfrm>
              <a:off x="3329178" y="1571157"/>
              <a:ext cx="4031352" cy="584775"/>
            </a:xfrm>
            <a:prstGeom prst="rect">
              <a:avLst/>
            </a:prstGeom>
            <a:noFill/>
          </p:spPr>
          <p:txBody>
            <a:bodyPr wrap="square" rtlCol="0">
              <a:spAutoFit/>
            </a:bodyPr>
            <a:lstStyle/>
            <a:p>
              <a:r>
                <a:rPr lang="en-US" sz="1600" dirty="0">
                  <a:latin typeface="Amazon Ember" panose="02000000000000000000" pitchFamily="2" charset="0"/>
                  <a:ea typeface="Amazon Ember" panose="02000000000000000000" pitchFamily="2" charset="0"/>
                  <a:cs typeface="Amazon Ember Light" panose="020B0403020204020204" pitchFamily="34" charset="0"/>
                </a:rPr>
                <a:t>IAM policy </a:t>
              </a: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grants read, write, list access to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/awsexamplebucket/home/zhang</a:t>
              </a:r>
            </a:p>
          </p:txBody>
        </p:sp>
        <p:cxnSp>
          <p:nvCxnSpPr>
            <p:cNvPr id="12" name="Straight Arrow Connector 11">
              <a:extLst>
                <a:ext uri="{FF2B5EF4-FFF2-40B4-BE49-F238E27FC236}">
                  <a16:creationId xmlns:a16="http://schemas.microsoft.com/office/drawing/2014/main" id="{41EC8B1F-3088-1543-98BC-9397B00537EB}"/>
                </a:ext>
              </a:extLst>
            </p:cNvPr>
            <p:cNvCxnSpPr>
              <a:cxnSpLocks/>
              <a:stCxn id="10" idx="2"/>
              <a:endCxn id="15" idx="0"/>
            </p:cNvCxnSpPr>
            <p:nvPr/>
          </p:nvCxnSpPr>
          <p:spPr>
            <a:xfrm>
              <a:off x="3153157" y="2172529"/>
              <a:ext cx="0" cy="66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FBF83AC-EE22-394D-9857-71ECBFD052EF}"/>
                </a:ext>
              </a:extLst>
            </p:cNvPr>
            <p:cNvSpPr txBox="1"/>
            <p:nvPr/>
          </p:nvSpPr>
          <p:spPr>
            <a:xfrm>
              <a:off x="2130290" y="2188785"/>
              <a:ext cx="997389" cy="584775"/>
            </a:xfrm>
            <a:prstGeom prst="rect">
              <a:avLst/>
            </a:prstGeom>
            <a:noFill/>
          </p:spPr>
          <p:txBody>
            <a:bodyPr wrap="none" rtlCol="0">
              <a:spAutoFit/>
            </a:bodyPr>
            <a:lstStyle/>
            <a:p>
              <a:pPr algn="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Attached</a:t>
              </a:r>
            </a:p>
            <a:p>
              <a:pPr algn="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to</a:t>
              </a:r>
            </a:p>
          </p:txBody>
        </p:sp>
        <p:sp>
          <p:nvSpPr>
            <p:cNvPr id="14" name="TextBox 13">
              <a:extLst>
                <a:ext uri="{FF2B5EF4-FFF2-40B4-BE49-F238E27FC236}">
                  <a16:creationId xmlns:a16="http://schemas.microsoft.com/office/drawing/2014/main" id="{25CE5D56-A17B-DE43-954F-9B52BFD8D99A}"/>
                </a:ext>
              </a:extLst>
            </p:cNvPr>
            <p:cNvSpPr txBox="1"/>
            <p:nvPr/>
          </p:nvSpPr>
          <p:spPr>
            <a:xfrm>
              <a:off x="8963524" y="1434911"/>
              <a:ext cx="2509726" cy="1200329"/>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Bucket with </a:t>
              </a:r>
              <a:r>
                <a:rPr lang="en-US" i="1" dirty="0">
                  <a:latin typeface="Amazon Ember Light" panose="020B0403020204020204" pitchFamily="34" charset="0"/>
                  <a:ea typeface="Amazon Ember Light" panose="020B0403020204020204" pitchFamily="34" charset="0"/>
                  <a:cs typeface="Amazon Ember Light" panose="020B0403020204020204" pitchFamily="34" charset="0"/>
                </a:rPr>
                <a:t>home </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directories for each employee and a </a:t>
              </a:r>
              <a:r>
                <a:rPr lang="en-US" i="1" dirty="0">
                  <a:latin typeface="Amazon Ember Light" panose="020B0403020204020204" pitchFamily="34" charset="0"/>
                  <a:ea typeface="Amazon Ember Light" panose="020B0403020204020204" pitchFamily="34" charset="0"/>
                  <a:cs typeface="Amazon Ember Light" panose="020B0403020204020204" pitchFamily="34" charset="0"/>
                </a:rPr>
                <a:t>share</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area for groups.</a:t>
              </a:r>
            </a:p>
          </p:txBody>
        </p:sp>
        <p:sp>
          <p:nvSpPr>
            <p:cNvPr id="15" name="Rectangle 14">
              <a:extLst>
                <a:ext uri="{FF2B5EF4-FFF2-40B4-BE49-F238E27FC236}">
                  <a16:creationId xmlns:a16="http://schemas.microsoft.com/office/drawing/2014/main" id="{E5CEE066-E1C9-644B-8ABE-D3DFB0B91CC6}"/>
                </a:ext>
              </a:extLst>
            </p:cNvPr>
            <p:cNvSpPr/>
            <p:nvPr/>
          </p:nvSpPr>
          <p:spPr>
            <a:xfrm>
              <a:off x="2582799" y="2836481"/>
              <a:ext cx="1140716" cy="591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407EDA6-616B-2547-865D-779186DE8036}"/>
                </a:ext>
              </a:extLst>
            </p:cNvPr>
            <p:cNvSpPr txBox="1"/>
            <p:nvPr/>
          </p:nvSpPr>
          <p:spPr>
            <a:xfrm>
              <a:off x="2658471" y="2962322"/>
              <a:ext cx="962123" cy="338554"/>
            </a:xfrm>
            <a:prstGeom prst="rect">
              <a:avLst/>
            </a:prstGeom>
            <a:noFill/>
          </p:spPr>
          <p:txBody>
            <a:bodyPr wrap="none" rtlCol="0">
              <a:spAutoFit/>
            </a:bodyPr>
            <a:lstStyle/>
            <a:p>
              <a:r>
                <a:rPr lang="en-US" sz="16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IAM user</a:t>
              </a:r>
            </a:p>
          </p:txBody>
        </p:sp>
        <p:cxnSp>
          <p:nvCxnSpPr>
            <p:cNvPr id="17" name="Straight Arrow Connector 16">
              <a:extLst>
                <a:ext uri="{FF2B5EF4-FFF2-40B4-BE49-F238E27FC236}">
                  <a16:creationId xmlns:a16="http://schemas.microsoft.com/office/drawing/2014/main" id="{2CB8BC5D-2D6A-DC41-92EE-4F1739EE15DF}"/>
                </a:ext>
              </a:extLst>
            </p:cNvPr>
            <p:cNvCxnSpPr>
              <a:cxnSpLocks/>
              <a:stCxn id="15" idx="2"/>
            </p:cNvCxnSpPr>
            <p:nvPr/>
          </p:nvCxnSpPr>
          <p:spPr>
            <a:xfrm flipH="1">
              <a:off x="3141540" y="3427509"/>
              <a:ext cx="11617" cy="109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AA1B0B2-5995-F34D-9B87-F11FEED5E358}"/>
                </a:ext>
              </a:extLst>
            </p:cNvPr>
            <p:cNvSpPr txBox="1"/>
            <p:nvPr/>
          </p:nvSpPr>
          <p:spPr>
            <a:xfrm>
              <a:off x="2156511" y="3634690"/>
              <a:ext cx="931666" cy="584775"/>
            </a:xfrm>
            <a:prstGeom prst="rect">
              <a:avLst/>
            </a:prstGeom>
            <a:noFill/>
          </p:spPr>
          <p:txBody>
            <a:bodyPr wrap="none" rtlCol="0">
              <a:spAutoFit/>
            </a:bodyPr>
            <a:lstStyle/>
            <a:p>
              <a:pPr algn="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Member</a:t>
              </a:r>
            </a:p>
            <a:p>
              <a:pPr algn="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of</a:t>
              </a:r>
            </a:p>
          </p:txBody>
        </p:sp>
        <p:sp>
          <p:nvSpPr>
            <p:cNvPr id="19" name="Rectangle 18">
              <a:extLst>
                <a:ext uri="{FF2B5EF4-FFF2-40B4-BE49-F238E27FC236}">
                  <a16:creationId xmlns:a16="http://schemas.microsoft.com/office/drawing/2014/main" id="{EC0746D4-4DA8-2642-8591-F79EEC8242A2}"/>
                </a:ext>
              </a:extLst>
            </p:cNvPr>
            <p:cNvSpPr/>
            <p:nvPr/>
          </p:nvSpPr>
          <p:spPr>
            <a:xfrm>
              <a:off x="2582799" y="4546985"/>
              <a:ext cx="1140716" cy="591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EEAAB7D9-338F-BD4F-9157-0AF78566764A}"/>
                </a:ext>
              </a:extLst>
            </p:cNvPr>
            <p:cNvSpPr txBox="1"/>
            <p:nvPr/>
          </p:nvSpPr>
          <p:spPr>
            <a:xfrm>
              <a:off x="2563092" y="4672826"/>
              <a:ext cx="1156086" cy="338554"/>
            </a:xfrm>
            <a:prstGeom prst="rect">
              <a:avLst/>
            </a:prstGeom>
            <a:noFill/>
          </p:spPr>
          <p:txBody>
            <a:bodyPr wrap="none" rtlCol="0">
              <a:spAutoFit/>
            </a:bodyPr>
            <a:lstStyle/>
            <a:p>
              <a:r>
                <a:rPr lang="en-US" sz="1600" dirty="0">
                  <a:solidFill>
                    <a:schemeClr val="accent5"/>
                  </a:solidFill>
                  <a:latin typeface="Amazon Ember" panose="02000000000000000000" pitchFamily="2" charset="0"/>
                  <a:ea typeface="Amazon Ember" panose="02000000000000000000" pitchFamily="2" charset="0"/>
                  <a:cs typeface="Amazon Ember Light" panose="020B0403020204020204" pitchFamily="34" charset="0"/>
                </a:rPr>
                <a:t>IAM group</a:t>
              </a:r>
            </a:p>
          </p:txBody>
        </p:sp>
        <p:pic>
          <p:nvPicPr>
            <p:cNvPr id="21" name="Graphic 26">
              <a:extLst>
                <a:ext uri="{FF2B5EF4-FFF2-40B4-BE49-F238E27FC236}">
                  <a16:creationId xmlns:a16="http://schemas.microsoft.com/office/drawing/2014/main" id="{031AABCA-450A-024F-870F-82CE0F4D7B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57643" y="5576056"/>
              <a:ext cx="591028" cy="591028"/>
            </a:xfrm>
            <a:prstGeom prst="rect">
              <a:avLst/>
            </a:prstGeom>
          </p:spPr>
        </p:pic>
        <p:sp>
          <p:nvSpPr>
            <p:cNvPr id="22" name="TextBox 21">
              <a:extLst>
                <a:ext uri="{FF2B5EF4-FFF2-40B4-BE49-F238E27FC236}">
                  <a16:creationId xmlns:a16="http://schemas.microsoft.com/office/drawing/2014/main" id="{05650F9F-CFC9-E342-85C6-240D82C7821B}"/>
                </a:ext>
              </a:extLst>
            </p:cNvPr>
            <p:cNvSpPr txBox="1"/>
            <p:nvPr/>
          </p:nvSpPr>
          <p:spPr>
            <a:xfrm>
              <a:off x="3370003" y="5582309"/>
              <a:ext cx="4034715" cy="584775"/>
            </a:xfrm>
            <a:prstGeom prst="rect">
              <a:avLst/>
            </a:prstGeom>
            <a:noFill/>
          </p:spPr>
          <p:txBody>
            <a:bodyPr wrap="square" rtlCol="0">
              <a:spAutoFit/>
            </a:bodyPr>
            <a:lstStyle/>
            <a:p>
              <a:r>
                <a:rPr lang="en-US" sz="1600" dirty="0">
                  <a:latin typeface="Amazon Ember" panose="02000000000000000000" pitchFamily="2" charset="0"/>
                  <a:ea typeface="Amazon Ember" panose="02000000000000000000" pitchFamily="2" charset="0"/>
                  <a:cs typeface="Amazon Ember Light" panose="020B0403020204020204" pitchFamily="34" charset="0"/>
                </a:rPr>
                <a:t>IAM policy </a:t>
              </a: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grants read, write, list access to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/awsexamplebucket/share/developers</a:t>
              </a:r>
            </a:p>
          </p:txBody>
        </p:sp>
        <p:sp>
          <p:nvSpPr>
            <p:cNvPr id="23" name="TextBox 22">
              <a:extLst>
                <a:ext uri="{FF2B5EF4-FFF2-40B4-BE49-F238E27FC236}">
                  <a16:creationId xmlns:a16="http://schemas.microsoft.com/office/drawing/2014/main" id="{1E8044C8-6C9C-7645-A84A-4ED1335E23F1}"/>
                </a:ext>
              </a:extLst>
            </p:cNvPr>
            <p:cNvSpPr txBox="1"/>
            <p:nvPr/>
          </p:nvSpPr>
          <p:spPr>
            <a:xfrm>
              <a:off x="561802" y="2421732"/>
              <a:ext cx="1132041" cy="338554"/>
            </a:xfrm>
            <a:prstGeom prst="rect">
              <a:avLst/>
            </a:prstGeom>
            <a:noFill/>
          </p:spPr>
          <p:txBody>
            <a:bodyPr wrap="none" rtlCol="0">
              <a:spAutoFit/>
            </a:bodyPr>
            <a:lstStyle/>
            <a:p>
              <a:r>
                <a:rPr lang="en-US" sz="1600" dirty="0">
                  <a:solidFill>
                    <a:schemeClr val="accent5"/>
                  </a:solidFill>
                  <a:latin typeface="Amazon Ember" panose="02000000000000000000" pitchFamily="2" charset="0"/>
                  <a:ea typeface="Amazon Ember" panose="02000000000000000000" pitchFamily="2" charset="0"/>
                  <a:cs typeface="Amazon Ember Light" panose="020B0403020204020204" pitchFamily="34" charset="0"/>
                </a:rPr>
                <a:t>Developer</a:t>
              </a:r>
            </a:p>
          </p:txBody>
        </p:sp>
        <p:cxnSp>
          <p:nvCxnSpPr>
            <p:cNvPr id="24" name="Straight Arrow Connector 23">
              <a:extLst>
                <a:ext uri="{FF2B5EF4-FFF2-40B4-BE49-F238E27FC236}">
                  <a16:creationId xmlns:a16="http://schemas.microsoft.com/office/drawing/2014/main" id="{7EDF1788-A154-F44A-BA49-15E5B62D8519}"/>
                </a:ext>
              </a:extLst>
            </p:cNvPr>
            <p:cNvCxnSpPr>
              <a:cxnSpLocks/>
              <a:stCxn id="8" idx="3"/>
              <a:endCxn id="15" idx="1"/>
            </p:cNvCxnSpPr>
            <p:nvPr/>
          </p:nvCxnSpPr>
          <p:spPr>
            <a:xfrm>
              <a:off x="1497536" y="3121954"/>
              <a:ext cx="1085263" cy="1004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070B542-AA9E-1749-9D22-D3549041DDE4}"/>
                </a:ext>
              </a:extLst>
            </p:cNvPr>
            <p:cNvCxnSpPr>
              <a:cxnSpLocks/>
              <a:stCxn id="21" idx="0"/>
              <a:endCxn id="19" idx="2"/>
            </p:cNvCxnSpPr>
            <p:nvPr/>
          </p:nvCxnSpPr>
          <p:spPr>
            <a:xfrm flipV="1">
              <a:off x="3153157" y="5138013"/>
              <a:ext cx="0" cy="438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0">
              <a:extLst>
                <a:ext uri="{FF2B5EF4-FFF2-40B4-BE49-F238E27FC236}">
                  <a16:creationId xmlns:a16="http://schemas.microsoft.com/office/drawing/2014/main" id="{760FB5B5-24DD-B241-850D-3D37FE258A58}"/>
                </a:ext>
              </a:extLst>
            </p:cNvPr>
            <p:cNvCxnSpPr>
              <a:cxnSpLocks/>
              <a:stCxn id="15" idx="3"/>
            </p:cNvCxnSpPr>
            <p:nvPr/>
          </p:nvCxnSpPr>
          <p:spPr>
            <a:xfrm>
              <a:off x="3723515" y="3131995"/>
              <a:ext cx="5420485" cy="981693"/>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40">
              <a:extLst>
                <a:ext uri="{FF2B5EF4-FFF2-40B4-BE49-F238E27FC236}">
                  <a16:creationId xmlns:a16="http://schemas.microsoft.com/office/drawing/2014/main" id="{348BA79B-1D13-4040-80EB-DEBA5DA3F05E}"/>
                </a:ext>
              </a:extLst>
            </p:cNvPr>
            <p:cNvCxnSpPr>
              <a:cxnSpLocks/>
              <a:stCxn id="15" idx="3"/>
            </p:cNvCxnSpPr>
            <p:nvPr/>
          </p:nvCxnSpPr>
          <p:spPr>
            <a:xfrm>
              <a:off x="3723515" y="3131995"/>
              <a:ext cx="5420485" cy="1963387"/>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FF15899-2667-E941-ABBF-545AC44321BE}"/>
                </a:ext>
              </a:extLst>
            </p:cNvPr>
            <p:cNvSpPr/>
            <p:nvPr/>
          </p:nvSpPr>
          <p:spPr>
            <a:xfrm>
              <a:off x="7842560" y="2033338"/>
              <a:ext cx="3787637" cy="3970420"/>
            </a:xfrm>
            <a:prstGeom prst="rect">
              <a:avLst/>
            </a:prstGeom>
            <a:noFill/>
            <a:ln w="285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132E501-F8D2-5D43-A62B-54EC1955A1FF}"/>
                </a:ext>
              </a:extLst>
            </p:cNvPr>
            <p:cNvSpPr/>
            <p:nvPr/>
          </p:nvSpPr>
          <p:spPr>
            <a:xfrm>
              <a:off x="8061157" y="1647348"/>
              <a:ext cx="673769" cy="7743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13">
              <a:extLst>
                <a:ext uri="{FF2B5EF4-FFF2-40B4-BE49-F238E27FC236}">
                  <a16:creationId xmlns:a16="http://schemas.microsoft.com/office/drawing/2014/main" id="{BDF2F7F1-4269-D440-A68B-01E8AAC06A7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09033" y="1507831"/>
              <a:ext cx="1054491" cy="1054491"/>
            </a:xfrm>
            <a:prstGeom prst="rect">
              <a:avLst/>
            </a:prstGeom>
          </p:spPr>
        </p:pic>
      </p:grpSp>
      <p:sp>
        <p:nvSpPr>
          <p:cNvPr id="31"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r>
              <a:rPr lang="en-US" sz="1000" dirty="0">
                <a:solidFill>
                  <a:schemeClr val="bg1">
                    <a:lumMod val="75000"/>
                  </a:schemeClr>
                </a:solidFill>
              </a:rPr>
              <a:t>© 2020, Amazon Web Services, Inc. or its Affiliates. All rights reserved.</a:t>
            </a:r>
          </a:p>
        </p:txBody>
      </p:sp>
    </p:spTree>
    <p:custDataLst>
      <p:tags r:id="rId1"/>
    </p:custDataLst>
    <p:extLst>
      <p:ext uri="{BB962C8B-B14F-4D97-AF65-F5344CB8AC3E}">
        <p14:creationId xmlns:p14="http://schemas.microsoft.com/office/powerpoint/2010/main" val="1804505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Roles</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1820333" y="1481373"/>
            <a:ext cx="10202334" cy="2031325"/>
          </a:xfrm>
          <a:prstGeom prst="rect">
            <a:avLst/>
          </a:prstGeom>
        </p:spPr>
        <p:txBody>
          <a:bodyPr wrap="square">
            <a:spAutoFit/>
          </a:bodyPr>
          <a:lstStyle/>
          <a:p>
            <a:pPr marL="285750" indent="-285750">
              <a:buFont typeface="Arial" panose="020B0604020202020204" pitchFamily="34" charset="0"/>
              <a:buChar char="•"/>
            </a:pPr>
            <a:r>
              <a:rPr lang="en-US" dirty="0"/>
              <a:t>An IAM role is an IAM identity that you can create in your account that has specific permissions. </a:t>
            </a:r>
          </a:p>
          <a:p>
            <a:pPr marL="285750" indent="-285750">
              <a:buFont typeface="Arial" panose="020B0604020202020204" pitchFamily="34" charset="0"/>
              <a:buChar char="•"/>
            </a:pPr>
            <a:r>
              <a:rPr lang="en-US" dirty="0"/>
              <a:t>An IAM role is similar to an IAM user  it is uniquely associated with one person</a:t>
            </a:r>
          </a:p>
          <a:p>
            <a:pPr marL="285750" indent="-285750">
              <a:buFont typeface="Arial" panose="020B0604020202020204" pitchFamily="34" charset="0"/>
              <a:buChar char="•"/>
            </a:pPr>
            <a:r>
              <a:rPr lang="en-US" dirty="0"/>
              <a:t>A role is intended to be assumable by anyone who needs it. </a:t>
            </a:r>
          </a:p>
          <a:p>
            <a:pPr marL="285750" indent="-285750">
              <a:buFont typeface="Arial" panose="020B0604020202020204" pitchFamily="34" charset="0"/>
              <a:buChar char="•"/>
            </a:pPr>
            <a:r>
              <a:rPr lang="en-US" dirty="0"/>
              <a:t>Also, a role does not have standard long-term credentials such as a password or access keys associated with it. Instead, when you assume a role, it provides you with temporary security credentials for your role session.</a:t>
            </a:r>
          </a:p>
          <a:p>
            <a:pPr marL="285750" indent="-285750">
              <a:buFont typeface="Arial" panose="020B0604020202020204" pitchFamily="34" charset="0"/>
              <a:buChar char="•"/>
            </a:pPr>
            <a:r>
              <a:rPr lang="en-US" dirty="0"/>
              <a:t>You can delegate access to AWS resources using an IAM role</a:t>
            </a:r>
          </a:p>
        </p:txBody>
      </p:sp>
      <p:pic>
        <p:nvPicPr>
          <p:cNvPr id="6" name="Graphic 20">
            <a:extLst>
              <a:ext uri="{FF2B5EF4-FFF2-40B4-BE49-F238E27FC236}">
                <a16:creationId xmlns:a16="http://schemas.microsoft.com/office/drawing/2014/main" id="{04DE3113-77EB-BC4C-89BE-B4ADE87A708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1113" y="1357896"/>
            <a:ext cx="664403" cy="664403"/>
          </a:xfrm>
          <a:prstGeom prst="rect">
            <a:avLst/>
          </a:prstGeom>
        </p:spPr>
      </p:pic>
      <p:sp>
        <p:nvSpPr>
          <p:cNvPr id="7" name="TextBox 6"/>
          <p:cNvSpPr txBox="1"/>
          <p:nvPr/>
        </p:nvSpPr>
        <p:spPr>
          <a:xfrm>
            <a:off x="426855" y="1860230"/>
            <a:ext cx="1305486" cy="572464"/>
          </a:xfrm>
          <a:prstGeom prst="rect">
            <a:avLst/>
          </a:prstGeom>
          <a:noFill/>
          <a:effectLst/>
        </p:spPr>
        <p:txBody>
          <a:bodyPr wrap="none" lIns="182880" tIns="146304" rIns="182880" bIns="146304" rtlCol="0">
            <a:spAutoFit/>
          </a:bodyPr>
          <a:lstStyle/>
          <a:p>
            <a:pPr algn="ctr">
              <a:lnSpc>
                <a:spcPct val="90000"/>
              </a:lnSpc>
              <a:spcAft>
                <a:spcPts val="1800"/>
              </a:spcAft>
            </a:pPr>
            <a:r>
              <a:rPr lang="en-US" sz="2000" dirty="0">
                <a:solidFill>
                  <a:schemeClr val="accent5"/>
                </a:solidFill>
                <a:latin typeface="Amazon Ember" panose="02000000000000000000" pitchFamily="2" charset="0"/>
                <a:ea typeface="Amazon Ember" panose="02000000000000000000" pitchFamily="2" charset="0"/>
              </a:rPr>
              <a:t>IAM r</a:t>
            </a:r>
            <a:r>
              <a:rPr lang="en-US" dirty="0">
                <a:solidFill>
                  <a:schemeClr val="accent5"/>
                </a:solidFill>
                <a:latin typeface="Amazon Ember" panose="02000000000000000000" pitchFamily="2" charset="0"/>
                <a:ea typeface="Amazon Ember" panose="02000000000000000000" pitchFamily="2" charset="0"/>
              </a:rPr>
              <a:t>ole</a:t>
            </a:r>
            <a:endParaRPr lang="en-US" sz="2000" dirty="0">
              <a:solidFill>
                <a:schemeClr val="accent5"/>
              </a:solidFill>
              <a:latin typeface="Amazon Ember" panose="02000000000000000000" pitchFamily="2" charset="0"/>
              <a:ea typeface="Amazon Ember" panose="02000000000000000000" pitchFamily="2" charset="0"/>
            </a:endParaRPr>
          </a:p>
        </p:txBody>
      </p:sp>
      <p:pic>
        <p:nvPicPr>
          <p:cNvPr id="8" name="Graphic 8">
            <a:extLst>
              <a:ext uri="{FF2B5EF4-FFF2-40B4-BE49-F238E27FC236}">
                <a16:creationId xmlns:a16="http://schemas.microsoft.com/office/drawing/2014/main" id="{FCD778E6-58DE-4144-9DDB-1696EFD8CE5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27281" y="3764640"/>
            <a:ext cx="776007" cy="776007"/>
          </a:xfrm>
          <a:prstGeom prst="rect">
            <a:avLst/>
          </a:prstGeom>
        </p:spPr>
      </p:pic>
      <p:pic>
        <p:nvPicPr>
          <p:cNvPr id="9" name="Graphic 10">
            <a:extLst>
              <a:ext uri="{FF2B5EF4-FFF2-40B4-BE49-F238E27FC236}">
                <a16:creationId xmlns:a16="http://schemas.microsoft.com/office/drawing/2014/main" id="{1245ED1C-4D64-D348-802D-9EC6ABE58DDB}"/>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35555" y="3695443"/>
            <a:ext cx="914400" cy="914400"/>
          </a:xfrm>
          <a:prstGeom prst="rect">
            <a:avLst/>
          </a:prstGeom>
        </p:spPr>
      </p:pic>
      <p:sp>
        <p:nvSpPr>
          <p:cNvPr id="10" name="Content Placeholder 6">
            <a:extLst>
              <a:ext uri="{FF2B5EF4-FFF2-40B4-BE49-F238E27FC236}">
                <a16:creationId xmlns:a16="http://schemas.microsoft.com/office/drawing/2014/main" id="{559D1EED-2482-B74C-A80E-D29FD034676E}"/>
              </a:ext>
            </a:extLst>
          </p:cNvPr>
          <p:cNvSpPr txBox="1">
            <a:spLocks/>
          </p:cNvSpPr>
          <p:nvPr/>
        </p:nvSpPr>
        <p:spPr>
          <a:xfrm>
            <a:off x="1194450" y="4804577"/>
            <a:ext cx="5231810" cy="19686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5"/>
                </a:solidFill>
                <a:ea typeface="Amazon Ember" panose="020B0603020204020204" pitchFamily="34" charset="0"/>
                <a:cs typeface="Amazon Ember" panose="020B0603020204020204" pitchFamily="34" charset="0"/>
              </a:rPr>
              <a:t>Identity-based policies</a:t>
            </a:r>
          </a:p>
          <a:p>
            <a:r>
              <a:rPr lang="en-US" sz="1800" dirty="0"/>
              <a:t>Attached to a user, group, or role</a:t>
            </a:r>
          </a:p>
          <a:p>
            <a:r>
              <a:rPr lang="en-US" sz="1800" dirty="0"/>
              <a:t>Types of policies</a:t>
            </a:r>
          </a:p>
          <a:p>
            <a:pPr lvl="1"/>
            <a:r>
              <a:rPr lang="en-US" sz="1800" dirty="0"/>
              <a:t>AWS managed</a:t>
            </a:r>
          </a:p>
          <a:p>
            <a:pPr lvl="1"/>
            <a:r>
              <a:rPr lang="en-US" sz="1800" dirty="0"/>
              <a:t>Customer managed</a:t>
            </a:r>
          </a:p>
          <a:p>
            <a:pPr lvl="1"/>
            <a:r>
              <a:rPr lang="en-US" sz="1800" dirty="0"/>
              <a:t>Inline</a:t>
            </a:r>
          </a:p>
        </p:txBody>
      </p:sp>
      <p:pic>
        <p:nvPicPr>
          <p:cNvPr id="11" name="Graphic 11">
            <a:extLst>
              <a:ext uri="{FF2B5EF4-FFF2-40B4-BE49-F238E27FC236}">
                <a16:creationId xmlns:a16="http://schemas.microsoft.com/office/drawing/2014/main" id="{3ECFC02B-B0CA-D745-A1BA-C1AD4902C7F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94487" y="3776997"/>
            <a:ext cx="776007" cy="776007"/>
          </a:xfrm>
          <a:prstGeom prst="rect">
            <a:avLst/>
          </a:prstGeom>
        </p:spPr>
      </p:pic>
      <p:pic>
        <p:nvPicPr>
          <p:cNvPr id="12" name="Graphic 15">
            <a:extLst>
              <a:ext uri="{FF2B5EF4-FFF2-40B4-BE49-F238E27FC236}">
                <a16:creationId xmlns:a16="http://schemas.microsoft.com/office/drawing/2014/main" id="{15C27A54-375B-D543-A655-C676EE0A229B}"/>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19148" y="3782852"/>
            <a:ext cx="776008" cy="776008"/>
          </a:xfrm>
          <a:prstGeom prst="rect">
            <a:avLst/>
          </a:prstGeom>
        </p:spPr>
      </p:pic>
      <p:sp>
        <p:nvSpPr>
          <p:cNvPr id="13" name="Content Placeholder 7">
            <a:extLst>
              <a:ext uri="{FF2B5EF4-FFF2-40B4-BE49-F238E27FC236}">
                <a16:creationId xmlns:a16="http://schemas.microsoft.com/office/drawing/2014/main" id="{90E4283B-25F8-FC4D-BA26-0671D68BE829}"/>
              </a:ext>
            </a:extLst>
          </p:cNvPr>
          <p:cNvSpPr txBox="1">
            <a:spLocks/>
          </p:cNvSpPr>
          <p:nvPr/>
        </p:nvSpPr>
        <p:spPr>
          <a:xfrm>
            <a:off x="6709673" y="4804577"/>
            <a:ext cx="5397660" cy="15115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5"/>
                </a:solidFill>
                <a:ea typeface="Amazon Ember" panose="020B0603020204020204" pitchFamily="34" charset="0"/>
                <a:cs typeface="Amazon Ember" panose="020B0603020204020204" pitchFamily="34" charset="0"/>
              </a:rPr>
              <a:t>Resource-based policies</a:t>
            </a:r>
          </a:p>
          <a:p>
            <a:r>
              <a:rPr lang="en-US" sz="1800" dirty="0"/>
              <a:t>Attached to AWS resources</a:t>
            </a:r>
          </a:p>
          <a:p>
            <a:pPr lvl="1"/>
            <a:r>
              <a:rPr lang="en-US" sz="1800" dirty="0"/>
              <a:t>Example: Attach to an Amazon S3 bucket</a:t>
            </a:r>
          </a:p>
          <a:p>
            <a:r>
              <a:rPr lang="en-US" sz="1800" dirty="0"/>
              <a:t>Always an inline policy</a:t>
            </a:r>
          </a:p>
        </p:txBody>
      </p:sp>
    </p:spTree>
    <p:custDataLst>
      <p:tags r:id="rId1"/>
    </p:custDataLst>
    <p:extLst>
      <p:ext uri="{BB962C8B-B14F-4D97-AF65-F5344CB8AC3E}">
        <p14:creationId xmlns:p14="http://schemas.microsoft.com/office/powerpoint/2010/main" val="311374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Roles</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4"/>
          <a:stretch>
            <a:fillRect/>
          </a:stretch>
        </p:blipFill>
        <p:spPr>
          <a:xfrm>
            <a:off x="541337" y="1261004"/>
            <a:ext cx="3438525" cy="3590925"/>
          </a:xfrm>
          <a:prstGeom prst="rect">
            <a:avLst/>
          </a:prstGeom>
        </p:spPr>
      </p:pic>
      <p:sp>
        <p:nvSpPr>
          <p:cNvPr id="4" name="Rectangle 3"/>
          <p:cNvSpPr/>
          <p:nvPr/>
        </p:nvSpPr>
        <p:spPr>
          <a:xfrm>
            <a:off x="4512733" y="1686950"/>
            <a:ext cx="7560734" cy="3693319"/>
          </a:xfrm>
          <a:prstGeom prst="rect">
            <a:avLst/>
          </a:prstGeom>
        </p:spPr>
        <p:txBody>
          <a:bodyPr wrap="square">
            <a:spAutoFit/>
          </a:bodyPr>
          <a:lstStyle/>
          <a:p>
            <a:r>
              <a:rPr lang="en-US" dirty="0" err="1"/>
              <a:t>JohnSmith</a:t>
            </a:r>
            <a:r>
              <a:rPr lang="en-US" dirty="0"/>
              <a:t> – John can perform list and read actions on Resource X. He is granted this permission by the identity-based policy on his user and the resource-based policy on Resource X.</a:t>
            </a:r>
          </a:p>
          <a:p>
            <a:endParaRPr lang="en-US" dirty="0"/>
          </a:p>
          <a:p>
            <a:r>
              <a:rPr lang="en-US" dirty="0" err="1"/>
              <a:t>CarlosSalazar</a:t>
            </a:r>
            <a:r>
              <a:rPr lang="en-US" dirty="0"/>
              <a:t> – Carlos can perform list, read, and write actions on Resource Y, but is denied access to Resource Z. The identity-based policy on Carlos allows him to perform list and read actions on Resource Y. The Resource Y resource-based policy also allows him write permissions. However, although his identity-based policy allows him access to Resource Z, the Resource Z resource-based policy denies that access. An explicit Deny overrides an Allow and his access to Resource Z is denied. For more information, see Policy evaluation logic.</a:t>
            </a:r>
          </a:p>
          <a:p>
            <a:endParaRPr lang="en-US" dirty="0"/>
          </a:p>
          <a:p>
            <a:endParaRPr lang="en-US" dirty="0"/>
          </a:p>
        </p:txBody>
      </p:sp>
    </p:spTree>
    <p:custDataLst>
      <p:tags r:id="rId1"/>
    </p:custDataLst>
    <p:extLst>
      <p:ext uri="{BB962C8B-B14F-4D97-AF65-F5344CB8AC3E}">
        <p14:creationId xmlns:p14="http://schemas.microsoft.com/office/powerpoint/2010/main" val="291939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–Access Control -ABAC</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338667" y="1075059"/>
            <a:ext cx="11514667" cy="2308324"/>
          </a:xfrm>
          <a:prstGeom prst="rect">
            <a:avLst/>
          </a:prstGeom>
        </p:spPr>
        <p:txBody>
          <a:bodyPr wrap="square">
            <a:spAutoFit/>
          </a:bodyPr>
          <a:lstStyle/>
          <a:p>
            <a:r>
              <a:rPr lang="en-US" dirty="0"/>
              <a:t>Attribute-based access control (ABAC) is an authorization strategy that defines permissions based on attributes. </a:t>
            </a:r>
          </a:p>
          <a:p>
            <a:pPr marL="285750" indent="-285750">
              <a:buFont typeface="Arial" panose="020B0604020202020204" pitchFamily="34" charset="0"/>
              <a:buChar char="•"/>
            </a:pPr>
            <a:r>
              <a:rPr lang="en-US" dirty="0"/>
              <a:t>In AWS, these attributes are called tags. </a:t>
            </a:r>
          </a:p>
          <a:p>
            <a:pPr marL="285750" indent="-285750">
              <a:buFont typeface="Arial" panose="020B0604020202020204" pitchFamily="34" charset="0"/>
              <a:buChar char="•"/>
            </a:pPr>
            <a:r>
              <a:rPr lang="en-US" dirty="0"/>
              <a:t>You can attach tags to IAM resources, including IAM entities (users or roles) and to AWS resources. </a:t>
            </a:r>
          </a:p>
          <a:p>
            <a:pPr marL="285750" indent="-285750">
              <a:buFont typeface="Arial" panose="020B0604020202020204" pitchFamily="34" charset="0"/>
              <a:buChar char="•"/>
            </a:pPr>
            <a:r>
              <a:rPr lang="en-US" dirty="0"/>
              <a:t>You can create a single ABAC policy or small set of policies for your IAM principals. </a:t>
            </a:r>
          </a:p>
          <a:p>
            <a:pPr marL="285750" indent="-285750">
              <a:buFont typeface="Arial" panose="020B0604020202020204" pitchFamily="34" charset="0"/>
              <a:buChar char="•"/>
            </a:pPr>
            <a:r>
              <a:rPr lang="en-US" dirty="0"/>
              <a:t>These ABAC policies can be designed to allow operations when the principal's tag matches the resource tag. </a:t>
            </a:r>
          </a:p>
          <a:p>
            <a:pPr marL="285750" indent="-285750">
              <a:buFont typeface="Arial" panose="020B0604020202020204" pitchFamily="34" charset="0"/>
              <a:buChar char="•"/>
            </a:pPr>
            <a:r>
              <a:rPr lang="en-US" dirty="0"/>
              <a:t>ABAC is helpful in environments that are growing rapidly and helps with situations where policy management becomes cumbersome.</a:t>
            </a:r>
          </a:p>
          <a:p>
            <a:endParaRPr lang="en-US" dirty="0"/>
          </a:p>
        </p:txBody>
      </p:sp>
      <p:pic>
        <p:nvPicPr>
          <p:cNvPr id="3" name="Picture 2"/>
          <p:cNvPicPr>
            <a:picLocks noChangeAspect="1"/>
          </p:cNvPicPr>
          <p:nvPr/>
        </p:nvPicPr>
        <p:blipFill>
          <a:blip r:embed="rId4"/>
          <a:stretch>
            <a:fillRect/>
          </a:stretch>
        </p:blipFill>
        <p:spPr>
          <a:xfrm>
            <a:off x="3124200" y="3383383"/>
            <a:ext cx="5943600" cy="2809875"/>
          </a:xfrm>
          <a:prstGeom prst="rect">
            <a:avLst/>
          </a:prstGeom>
        </p:spPr>
      </p:pic>
    </p:spTree>
    <p:custDataLst>
      <p:tags r:id="rId1"/>
    </p:custDataLst>
    <p:extLst>
      <p:ext uri="{BB962C8B-B14F-4D97-AF65-F5344CB8AC3E}">
        <p14:creationId xmlns:p14="http://schemas.microsoft.com/office/powerpoint/2010/main" val="1250844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2020, Amazon Web Services, Inc. or its Affiliates. All rights reserved.</a:t>
            </a:r>
          </a:p>
        </p:txBody>
      </p:sp>
      <p:pic>
        <p:nvPicPr>
          <p:cNvPr id="2" name="Picture 1"/>
          <p:cNvPicPr>
            <a:picLocks noChangeAspect="1"/>
          </p:cNvPicPr>
          <p:nvPr/>
        </p:nvPicPr>
        <p:blipFill>
          <a:blip r:embed="rId4"/>
          <a:stretch>
            <a:fillRect/>
          </a:stretch>
        </p:blipFill>
        <p:spPr>
          <a:xfrm>
            <a:off x="424773" y="1180461"/>
            <a:ext cx="5845407" cy="3035939"/>
          </a:xfrm>
          <a:prstGeom prst="rect">
            <a:avLst/>
          </a:prstGeom>
        </p:spPr>
      </p:pic>
      <p:sp>
        <p:nvSpPr>
          <p:cNvPr id="6" name="Content Placeholder 2">
            <a:extLst>
              <a:ext uri="{FF2B5EF4-FFF2-40B4-BE49-F238E27FC236}">
                <a16:creationId xmlns:a16="http://schemas.microsoft.com/office/drawing/2014/main" id="{CC3A50AB-28F8-5F40-92FE-FF1DCA4154C2}"/>
              </a:ext>
            </a:extLst>
          </p:cNvPr>
          <p:cNvSpPr txBox="1">
            <a:spLocks/>
          </p:cNvSpPr>
          <p:nvPr/>
        </p:nvSpPr>
        <p:spPr>
          <a:xfrm>
            <a:off x="6345766" y="1193103"/>
            <a:ext cx="5770034"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A tag consists of a name and (optionally) a value</a:t>
            </a:r>
          </a:p>
          <a:p>
            <a:pPr lvl="1"/>
            <a:r>
              <a:rPr lang="en-US" sz="1800" dirty="0"/>
              <a:t>Can be applied to </a:t>
            </a:r>
            <a:r>
              <a:rPr lang="en-US" sz="18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resources</a:t>
            </a:r>
            <a:r>
              <a:rPr lang="en-US" sz="1800" dirty="0"/>
              <a:t> across your AWS accounts</a:t>
            </a:r>
          </a:p>
          <a:p>
            <a:pPr lvl="1"/>
            <a:r>
              <a:rPr lang="en-US" sz="1800" dirty="0"/>
              <a:t>Tag keys and values are returned by many different API operations</a:t>
            </a:r>
          </a:p>
          <a:p>
            <a:r>
              <a:rPr lang="en-US" sz="2200" dirty="0"/>
              <a:t>Define </a:t>
            </a:r>
            <a:r>
              <a:rPr lang="en-US" sz="2200" i="1" dirty="0"/>
              <a:t>custom</a:t>
            </a:r>
            <a:r>
              <a:rPr lang="en-US" sz="2200" dirty="0"/>
              <a:t> tags </a:t>
            </a:r>
          </a:p>
          <a:p>
            <a:r>
              <a:rPr lang="en-US" sz="2200" dirty="0"/>
              <a:t>Multiple practical uses</a:t>
            </a:r>
          </a:p>
          <a:p>
            <a:pPr lvl="1"/>
            <a:r>
              <a:rPr lang="en-US" sz="1800" dirty="0"/>
              <a:t>Billing, filtered views, access control, etc.</a:t>
            </a:r>
          </a:p>
          <a:p>
            <a:r>
              <a:rPr lang="en-US" sz="2200" dirty="0"/>
              <a:t>Example tags applied to an EC2 instance:</a:t>
            </a:r>
          </a:p>
          <a:p>
            <a:pPr lvl="1"/>
            <a:r>
              <a:rPr lang="en-US" sz="1800" dirty="0"/>
              <a:t>Name = web server</a:t>
            </a:r>
          </a:p>
          <a:p>
            <a:pPr lvl="1"/>
            <a:r>
              <a:rPr lang="en-US" sz="1800" dirty="0"/>
              <a:t>Project = unicorn</a:t>
            </a:r>
          </a:p>
          <a:p>
            <a:pPr lvl="1"/>
            <a:r>
              <a:rPr lang="en-US" sz="1800" dirty="0"/>
              <a:t>Stack = dev</a:t>
            </a:r>
          </a:p>
          <a:p>
            <a:endParaRPr lang="en-US" sz="2600" dirty="0"/>
          </a:p>
        </p:txBody>
      </p:sp>
      <p:sp>
        <p:nvSpPr>
          <p:cNvPr id="3" name="Rectangle 2"/>
          <p:cNvSpPr/>
          <p:nvPr/>
        </p:nvSpPr>
        <p:spPr>
          <a:xfrm>
            <a:off x="829912" y="4251867"/>
            <a:ext cx="4968604" cy="369332"/>
          </a:xfrm>
          <a:prstGeom prst="rect">
            <a:avLst/>
          </a:prstGeom>
        </p:spPr>
        <p:txBody>
          <a:bodyPr wrap="none">
            <a:spAutoFit/>
          </a:bodyPr>
          <a:lstStyle/>
          <a:p>
            <a:r>
              <a:rPr lang="en-US" b="1" i="1" dirty="0">
                <a:solidFill>
                  <a:schemeClr val="accent6">
                    <a:lumMod val="50000"/>
                  </a:schemeClr>
                </a:solidFill>
              </a:rPr>
              <a:t>Tags can also be applied to IAM users or IAM roles</a:t>
            </a:r>
          </a:p>
        </p:txBody>
      </p:sp>
    </p:spTree>
    <p:custDataLst>
      <p:tags r:id="rId1"/>
    </p:custDataLst>
    <p:extLst>
      <p:ext uri="{BB962C8B-B14F-4D97-AF65-F5344CB8AC3E}">
        <p14:creationId xmlns:p14="http://schemas.microsoft.com/office/powerpoint/2010/main" val="213829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–Access Control -RBAC</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355601" y="1126405"/>
            <a:ext cx="11650132" cy="2585323"/>
          </a:xfrm>
          <a:prstGeom prst="rect">
            <a:avLst/>
          </a:prstGeom>
        </p:spPr>
        <p:txBody>
          <a:bodyPr wrap="square">
            <a:spAutoFit/>
          </a:bodyPr>
          <a:lstStyle/>
          <a:p>
            <a:r>
              <a:rPr lang="en-US" dirty="0"/>
              <a:t>The traditional authorization model used in IAM is called role-based access control (RBAC).</a:t>
            </a:r>
          </a:p>
          <a:p>
            <a:pPr marL="285750" indent="-285750">
              <a:buFont typeface="Arial" panose="020B0604020202020204" pitchFamily="34" charset="0"/>
              <a:buChar char="•"/>
            </a:pPr>
            <a:r>
              <a:rPr lang="en-US" dirty="0"/>
              <a:t>RBAC defines permissions based on a person's job function, known outside of AWS as a role. </a:t>
            </a:r>
          </a:p>
          <a:p>
            <a:pPr marL="285750" indent="-285750">
              <a:buFont typeface="Arial" panose="020B0604020202020204" pitchFamily="34" charset="0"/>
              <a:buChar char="•"/>
            </a:pPr>
            <a:r>
              <a:rPr lang="en-US" dirty="0"/>
              <a:t>Within AWS a role usually refers to an IAM role, which is an identity in IAM that you can assume.</a:t>
            </a:r>
          </a:p>
          <a:p>
            <a:pPr marL="285750" indent="-285750">
              <a:buFont typeface="Arial" panose="020B0604020202020204" pitchFamily="34" charset="0"/>
              <a:buChar char="•"/>
            </a:pPr>
            <a:r>
              <a:rPr lang="en-US" dirty="0"/>
              <a:t>IAM does include managed policies for job functions that align permissions to a job function in an RBAC model</a:t>
            </a:r>
          </a:p>
          <a:p>
            <a:endParaRPr lang="en-US" dirty="0"/>
          </a:p>
          <a:p>
            <a:r>
              <a:rPr lang="en-US" dirty="0"/>
              <a:t>In IAM, you implement RBAC by creating different policies for different job functions. </a:t>
            </a:r>
          </a:p>
          <a:p>
            <a:pPr marL="285750" indent="-285750">
              <a:buFont typeface="Arial" panose="020B0604020202020204" pitchFamily="34" charset="0"/>
              <a:buChar char="•"/>
            </a:pPr>
            <a:r>
              <a:rPr lang="en-US" dirty="0"/>
              <a:t>You then attach the policies to identities (IAM users, groups of users, or IAM roles). </a:t>
            </a:r>
          </a:p>
          <a:p>
            <a:pPr marL="285750" indent="-285750">
              <a:buFont typeface="Arial" panose="020B0604020202020204" pitchFamily="34" charset="0"/>
              <a:buChar char="•"/>
            </a:pPr>
            <a:r>
              <a:rPr lang="en-US" dirty="0"/>
              <a:t>As a best practice, you grant the minimum permissions necessary for the job function. This is known as </a:t>
            </a:r>
            <a:r>
              <a:rPr lang="en-US" b="1" i="1" dirty="0">
                <a:solidFill>
                  <a:schemeClr val="accent6">
                    <a:lumMod val="50000"/>
                  </a:schemeClr>
                </a:solidFill>
              </a:rPr>
              <a:t>granting least privilege</a:t>
            </a:r>
            <a:r>
              <a:rPr lang="en-US" dirty="0"/>
              <a:t>. Do this by listing the specific resources that the job function can access. </a:t>
            </a:r>
          </a:p>
        </p:txBody>
      </p:sp>
      <p:pic>
        <p:nvPicPr>
          <p:cNvPr id="6" name="Picture 5"/>
          <p:cNvPicPr>
            <a:picLocks noChangeAspect="1"/>
          </p:cNvPicPr>
          <p:nvPr/>
        </p:nvPicPr>
        <p:blipFill>
          <a:blip r:embed="rId4"/>
          <a:stretch>
            <a:fillRect/>
          </a:stretch>
        </p:blipFill>
        <p:spPr>
          <a:xfrm>
            <a:off x="7518401" y="3686175"/>
            <a:ext cx="4248150" cy="3171825"/>
          </a:xfrm>
          <a:prstGeom prst="rect">
            <a:avLst/>
          </a:prstGeom>
        </p:spPr>
      </p:pic>
      <p:sp>
        <p:nvSpPr>
          <p:cNvPr id="7" name="Rectangle 6"/>
          <p:cNvSpPr/>
          <p:nvPr/>
        </p:nvSpPr>
        <p:spPr>
          <a:xfrm>
            <a:off x="355601" y="4338935"/>
            <a:ext cx="6096000" cy="923330"/>
          </a:xfrm>
          <a:prstGeom prst="rect">
            <a:avLst/>
          </a:prstGeom>
        </p:spPr>
        <p:txBody>
          <a:bodyPr>
            <a:spAutoFit/>
          </a:bodyPr>
          <a:lstStyle/>
          <a:p>
            <a:r>
              <a:rPr lang="en-US" dirty="0"/>
              <a:t>The disadvantage to using the traditional RBAC model is that when employees add new resources, you must update policies to allow access to those resources.</a:t>
            </a:r>
          </a:p>
        </p:txBody>
      </p:sp>
    </p:spTree>
    <p:custDataLst>
      <p:tags r:id="rId1"/>
    </p:custDataLst>
    <p:extLst>
      <p:ext uri="{BB962C8B-B14F-4D97-AF65-F5344CB8AC3E}">
        <p14:creationId xmlns:p14="http://schemas.microsoft.com/office/powerpoint/2010/main" val="399943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Switching Roles</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474133" y="1327835"/>
            <a:ext cx="10752667" cy="1477328"/>
          </a:xfrm>
          <a:prstGeom prst="rect">
            <a:avLst/>
          </a:prstGeom>
        </p:spPr>
        <p:txBody>
          <a:bodyPr wrap="square">
            <a:spAutoFit/>
          </a:bodyPr>
          <a:lstStyle/>
          <a:p>
            <a:pPr marL="285750" indent="-285750">
              <a:buFont typeface="Arial" panose="020B0604020202020204" pitchFamily="34" charset="0"/>
              <a:buChar char="•"/>
            </a:pPr>
            <a:r>
              <a:rPr lang="en-US" dirty="0"/>
              <a:t>You can grant a user permission to switch to a role by creating a new policy and attaching it to the user</a:t>
            </a:r>
          </a:p>
          <a:p>
            <a:pPr marL="742950" lvl="1" indent="-285750">
              <a:buFont typeface="Arial" panose="020B0604020202020204" pitchFamily="34" charset="0"/>
              <a:buChar char="•"/>
            </a:pPr>
            <a:r>
              <a:rPr lang="en-US" dirty="0" err="1"/>
              <a:t>AssumeRole</a:t>
            </a:r>
            <a:r>
              <a:rPr lang="en-US" dirty="0"/>
              <a:t>, </a:t>
            </a:r>
          </a:p>
          <a:p>
            <a:pPr marL="742950" lvl="1" indent="-285750">
              <a:buFont typeface="Arial" panose="020B0604020202020204" pitchFamily="34" charset="0"/>
              <a:buChar char="•"/>
            </a:pPr>
            <a:r>
              <a:rPr lang="en-US" dirty="0" err="1"/>
              <a:t>AssumeRoleWithSAML</a:t>
            </a:r>
            <a:r>
              <a:rPr lang="en-US" dirty="0"/>
              <a:t> and </a:t>
            </a:r>
          </a:p>
          <a:p>
            <a:pPr marL="742950" lvl="1" indent="-285750">
              <a:buFont typeface="Arial" panose="020B0604020202020204" pitchFamily="34" charset="0"/>
              <a:buChar char="•"/>
            </a:pPr>
            <a:r>
              <a:rPr lang="en-US" dirty="0" err="1"/>
              <a:t>AssumeRoleWithWebIdentity</a:t>
            </a:r>
            <a:r>
              <a:rPr lang="en-US" dirty="0"/>
              <a:t> </a:t>
            </a:r>
          </a:p>
          <a:p>
            <a:pPr marL="285750" indent="-285750">
              <a:buFont typeface="Arial" panose="020B0604020202020204" pitchFamily="34" charset="0"/>
              <a:buChar char="•"/>
            </a:pPr>
            <a:r>
              <a:rPr lang="en-US" dirty="0"/>
              <a:t>You define these permissions when you create or update the role</a:t>
            </a:r>
          </a:p>
        </p:txBody>
      </p:sp>
      <p:pic>
        <p:nvPicPr>
          <p:cNvPr id="6" name="Picture 5"/>
          <p:cNvPicPr>
            <a:picLocks noChangeAspect="1"/>
          </p:cNvPicPr>
          <p:nvPr/>
        </p:nvPicPr>
        <p:blipFill>
          <a:blip r:embed="rId4"/>
          <a:stretch>
            <a:fillRect/>
          </a:stretch>
        </p:blipFill>
        <p:spPr>
          <a:xfrm>
            <a:off x="7214141" y="2034646"/>
            <a:ext cx="4698987" cy="3968222"/>
          </a:xfrm>
          <a:prstGeom prst="rect">
            <a:avLst/>
          </a:prstGeom>
        </p:spPr>
      </p:pic>
      <p:sp>
        <p:nvSpPr>
          <p:cNvPr id="7" name="Rectangle 6"/>
          <p:cNvSpPr/>
          <p:nvPr/>
        </p:nvSpPr>
        <p:spPr>
          <a:xfrm>
            <a:off x="533400" y="3429000"/>
            <a:ext cx="6096000" cy="2031325"/>
          </a:xfrm>
          <a:prstGeom prst="rect">
            <a:avLst/>
          </a:prstGeom>
        </p:spPr>
        <p:txBody>
          <a:bodyPr>
            <a:spAutoFit/>
          </a:bodyPr>
          <a:lstStyle/>
          <a:p>
            <a:r>
              <a:rPr lang="en-US" dirty="0"/>
              <a:t>In this workflow:</a:t>
            </a:r>
          </a:p>
          <a:p>
            <a:pPr marL="342900" indent="-342900">
              <a:buFont typeface="+mj-lt"/>
              <a:buAutoNum type="arabicPeriod"/>
            </a:pPr>
            <a:endParaRPr lang="en-US" dirty="0"/>
          </a:p>
          <a:p>
            <a:pPr marL="342900" indent="-342900">
              <a:buFont typeface="+mj-lt"/>
              <a:buAutoNum type="arabicPeriod"/>
            </a:pPr>
            <a:r>
              <a:rPr lang="en-US" dirty="0"/>
              <a:t>An IAM user connects to the AWS Security Token Service (AWS STS) and assumes a role in the Production account.</a:t>
            </a:r>
          </a:p>
          <a:p>
            <a:pPr marL="342900" indent="-342900">
              <a:buFont typeface="+mj-lt"/>
              <a:buAutoNum type="arabicPeriod"/>
            </a:pPr>
            <a:r>
              <a:rPr lang="en-US" dirty="0"/>
              <a:t>AWS STS returns a set of temporary credentials.</a:t>
            </a:r>
          </a:p>
          <a:p>
            <a:pPr marL="342900" indent="-342900">
              <a:buFont typeface="+mj-lt"/>
              <a:buAutoNum type="arabicPeriod"/>
            </a:pPr>
            <a:r>
              <a:rPr lang="en-US" dirty="0"/>
              <a:t>The IAM user uses the set of temporary credentials to access resources and services in the production account</a:t>
            </a:r>
          </a:p>
        </p:txBody>
      </p:sp>
    </p:spTree>
    <p:custDataLst>
      <p:tags r:id="rId1"/>
    </p:custDataLst>
    <p:extLst>
      <p:ext uri="{BB962C8B-B14F-4D97-AF65-F5344CB8AC3E}">
        <p14:creationId xmlns:p14="http://schemas.microsoft.com/office/powerpoint/2010/main" val="46440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AWS  : Security Token Services (STS)</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414867" y="1211703"/>
            <a:ext cx="11446933" cy="3139321"/>
          </a:xfrm>
          <a:prstGeom prst="rect">
            <a:avLst/>
          </a:prstGeom>
        </p:spPr>
        <p:txBody>
          <a:bodyPr wrap="square">
            <a:spAutoFit/>
          </a:bodyPr>
          <a:lstStyle/>
          <a:p>
            <a:pPr marL="285750" indent="-285750">
              <a:buFont typeface="Arial" panose="020B0604020202020204" pitchFamily="34" charset="0"/>
              <a:buChar char="•"/>
            </a:pPr>
            <a:r>
              <a:rPr lang="en-US" dirty="0"/>
              <a:t>AWS provides AWS Security Token Service (AWS STS) as a web service that enables you to request temporary, limited-privilege credentials for AWS Identity and Access Management (IAM) users or for users you authenticate (federated users)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Temporary security credentials are short-term. They can be configured to last for anywhere from a few minutes to several hours. After the credentials expire, AWS no longer recognizes them or allows any kind of access from API requests made with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Temporary security credentials are not stored with the user but are generated dynamically and provided to the user when requested. When (or even before) the temporary security credentials expire, the user can request new credentials, as long as the user requesting them still has permissions to do so.</a:t>
            </a:r>
          </a:p>
        </p:txBody>
      </p:sp>
      <p:pic>
        <p:nvPicPr>
          <p:cNvPr id="3" name="Picture 2"/>
          <p:cNvPicPr>
            <a:picLocks noChangeAspect="1"/>
          </p:cNvPicPr>
          <p:nvPr/>
        </p:nvPicPr>
        <p:blipFill>
          <a:blip r:embed="rId4"/>
          <a:stretch>
            <a:fillRect/>
          </a:stretch>
        </p:blipFill>
        <p:spPr>
          <a:xfrm>
            <a:off x="0" y="4452624"/>
            <a:ext cx="5164258" cy="2405376"/>
          </a:xfrm>
          <a:prstGeom prst="rect">
            <a:avLst/>
          </a:prstGeom>
        </p:spPr>
      </p:pic>
      <p:sp>
        <p:nvSpPr>
          <p:cNvPr id="4" name="Rectangle 3"/>
          <p:cNvSpPr/>
          <p:nvPr/>
        </p:nvSpPr>
        <p:spPr>
          <a:xfrm>
            <a:off x="4809068" y="4562691"/>
            <a:ext cx="7298266" cy="2031325"/>
          </a:xfrm>
          <a:prstGeom prst="rect">
            <a:avLst/>
          </a:prstGeom>
        </p:spPr>
        <p:txBody>
          <a:bodyPr wrap="square">
            <a:spAutoFit/>
          </a:bodyPr>
          <a:lstStyle/>
          <a:p>
            <a:r>
              <a:rPr lang="en-US" dirty="0"/>
              <a:t>Steps:</a:t>
            </a:r>
          </a:p>
          <a:p>
            <a:pPr marL="342900" indent="-342900">
              <a:buFont typeface="+mj-lt"/>
              <a:buAutoNum type="arabicPeriod"/>
            </a:pPr>
            <a:r>
              <a:rPr lang="en-US" dirty="0"/>
              <a:t>Your client uses their IAM user to call AWS STS and requests the role ARN you gave them</a:t>
            </a:r>
          </a:p>
          <a:p>
            <a:pPr marL="342900" indent="-342900">
              <a:buFont typeface="+mj-lt"/>
              <a:buAutoNum type="arabicPeriod"/>
            </a:pPr>
            <a:r>
              <a:rPr lang="en-US" dirty="0"/>
              <a:t>STS authenticates the client’s IAM user and verifies the policy for the ARN role, then issues a temporary credential to the client.</a:t>
            </a:r>
          </a:p>
          <a:p>
            <a:pPr marL="342900" indent="-342900">
              <a:buFont typeface="+mj-lt"/>
              <a:buAutoNum type="arabicPeriod"/>
            </a:pPr>
            <a:r>
              <a:rPr lang="en-US" dirty="0"/>
              <a:t>The client can use the temporary credentials to access your S3 bucket (they will expire soon</a:t>
            </a:r>
          </a:p>
        </p:txBody>
      </p:sp>
    </p:spTree>
    <p:custDataLst>
      <p:tags r:id="rId1"/>
    </p:custDataLst>
    <p:extLst>
      <p:ext uri="{BB962C8B-B14F-4D97-AF65-F5344CB8AC3E}">
        <p14:creationId xmlns:p14="http://schemas.microsoft.com/office/powerpoint/2010/main" val="273180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AWS Identity Federations : External Users </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r>
              <a:rPr lang="en-US" sz="1000" dirty="0">
                <a:solidFill>
                  <a:schemeClr val="bg1">
                    <a:lumMod val="75000"/>
                  </a:schemeClr>
                </a:solidFill>
              </a:rPr>
              <a:t>© 2020, Amazon Web Services, Inc. or its Affiliates. All rights reserved.</a:t>
            </a:r>
          </a:p>
        </p:txBody>
      </p:sp>
      <p:sp>
        <p:nvSpPr>
          <p:cNvPr id="6" name="Content Placeholder 2">
            <a:extLst>
              <a:ext uri="{FF2B5EF4-FFF2-40B4-BE49-F238E27FC236}">
                <a16:creationId xmlns:a16="http://schemas.microsoft.com/office/drawing/2014/main" id="{4F6147C8-F798-6347-AB6D-276767D5DFDB}"/>
              </a:ext>
            </a:extLst>
          </p:cNvPr>
          <p:cNvSpPr txBox="1">
            <a:spLocks/>
          </p:cNvSpPr>
          <p:nvPr/>
        </p:nvSpPr>
        <p:spPr>
          <a:xfrm>
            <a:off x="419099" y="1248775"/>
            <a:ext cx="5852277" cy="22103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tx1"/>
              </a:buClr>
              <a:buFont typeface="Arial" panose="020B0604020202020204" pitchFamily="34" charset="0"/>
              <a:buNone/>
            </a:pPr>
            <a:r>
              <a:rPr lang="en-US" sz="2400" dirty="0">
                <a:latin typeface="Amazon Ember" panose="020B0603020204020204" pitchFamily="34" charset="0"/>
                <a:ea typeface="Amazon Ember" panose="020B0603020204020204" pitchFamily="34" charset="0"/>
                <a:cs typeface="Amazon Ember" panose="020B0603020204020204" pitchFamily="34" charset="0"/>
              </a:rPr>
              <a:t>Identity federation*</a:t>
            </a:r>
          </a:p>
          <a:p>
            <a:pPr>
              <a:buClr>
                <a:schemeClr val="tx1"/>
              </a:buClr>
            </a:pPr>
            <a:r>
              <a:rPr lang="en-US" sz="1800" dirty="0"/>
              <a:t>User authentication completed by a system that is external to the AWS account </a:t>
            </a:r>
          </a:p>
          <a:p>
            <a:pPr lvl="1"/>
            <a:r>
              <a:rPr lang="en-US" sz="1600" dirty="0"/>
              <a:t>Example: corporate directory</a:t>
            </a:r>
          </a:p>
          <a:p>
            <a:r>
              <a:rPr lang="en-US" sz="1800" dirty="0"/>
              <a:t>It provides a way to allow access through existing identities, without creating IAM users</a:t>
            </a:r>
            <a:endParaRPr lang="en-US" sz="2000" dirty="0"/>
          </a:p>
          <a:p>
            <a:pPr lvl="1"/>
            <a:endParaRPr lang="en-US" sz="2000" dirty="0"/>
          </a:p>
          <a:p>
            <a:endParaRPr lang="en-US" sz="2000" dirty="0"/>
          </a:p>
        </p:txBody>
      </p:sp>
      <p:sp>
        <p:nvSpPr>
          <p:cNvPr id="7" name="Content Placeholder 9">
            <a:extLst>
              <a:ext uri="{FF2B5EF4-FFF2-40B4-BE49-F238E27FC236}">
                <a16:creationId xmlns:a16="http://schemas.microsoft.com/office/drawing/2014/main" id="{71746D1A-1761-8241-B1C8-78952B9681E3}"/>
              </a:ext>
            </a:extLst>
          </p:cNvPr>
          <p:cNvSpPr txBox="1">
            <a:spLocks/>
          </p:cNvSpPr>
          <p:nvPr/>
        </p:nvSpPr>
        <p:spPr>
          <a:xfrm>
            <a:off x="6772603" y="1159393"/>
            <a:ext cx="5334730" cy="23885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Identity federation options</a:t>
            </a:r>
          </a:p>
          <a:p>
            <a:pPr marL="342900" indent="-342900">
              <a:buFont typeface="+mj-lt"/>
              <a:buAutoNum type="arabicPeriod"/>
            </a:pPr>
            <a:r>
              <a:rPr lang="en-US" sz="1800" dirty="0"/>
              <a:t>AWS STS</a:t>
            </a:r>
          </a:p>
          <a:p>
            <a:pPr lvl="1"/>
            <a:r>
              <a:rPr lang="en-US" sz="1600" dirty="0"/>
              <a:t>Public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identity service providers </a:t>
            </a:r>
            <a:r>
              <a:rPr lang="en-US" sz="1600" dirty="0"/>
              <a:t>(</a:t>
            </a:r>
            <a:r>
              <a:rPr lang="en-US" sz="1600" dirty="0" err="1">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IdPs</a:t>
            </a:r>
            <a:r>
              <a:rPr lang="en-US" sz="1600" dirty="0"/>
              <a:t>)</a:t>
            </a:r>
          </a:p>
          <a:p>
            <a:pPr lvl="1"/>
            <a:r>
              <a:rPr lang="en-US" sz="1600" dirty="0"/>
              <a:t>Custom identity broker application</a:t>
            </a:r>
          </a:p>
          <a:p>
            <a:pPr marL="342900" indent="-342900">
              <a:buFont typeface="+mj-lt"/>
              <a:buAutoNum type="arabicPeriod"/>
            </a:pPr>
            <a:r>
              <a:rPr lang="en-US" sz="1800" dirty="0"/>
              <a:t>Security Assertion Markup Language (SAML)</a:t>
            </a:r>
            <a:endParaRPr lang="en-US" sz="2400" dirty="0"/>
          </a:p>
          <a:p>
            <a:pPr marL="342900" indent="-342900">
              <a:buFont typeface="+mj-lt"/>
              <a:buAutoNum type="arabicPeriod"/>
            </a:pPr>
            <a:r>
              <a:rPr lang="en-US" sz="1800" dirty="0"/>
              <a:t>Amazon Cognito</a:t>
            </a:r>
          </a:p>
        </p:txBody>
      </p:sp>
      <p:sp>
        <p:nvSpPr>
          <p:cNvPr id="8" name="TextBox 7">
            <a:extLst>
              <a:ext uri="{FF2B5EF4-FFF2-40B4-BE49-F238E27FC236}">
                <a16:creationId xmlns:a16="http://schemas.microsoft.com/office/drawing/2014/main" id="{7BC67EC3-E6E8-1940-B6B1-53DC51FB7843}"/>
              </a:ext>
            </a:extLst>
          </p:cNvPr>
          <p:cNvSpPr txBox="1"/>
          <p:nvPr/>
        </p:nvSpPr>
        <p:spPr>
          <a:xfrm>
            <a:off x="2395614" y="3979415"/>
            <a:ext cx="3435556" cy="400110"/>
          </a:xfrm>
          <a:prstGeom prst="rect">
            <a:avLst/>
          </a:prstGeom>
          <a:noFill/>
        </p:spPr>
        <p:txBody>
          <a:bodyPr wrap="none" rtlCol="0">
            <a:spAutoFit/>
          </a:bodyPr>
          <a:lstStyle/>
          <a:p>
            <a:r>
              <a:rPr lang="en-US" sz="20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IdP authentication overview</a:t>
            </a:r>
          </a:p>
        </p:txBody>
      </p:sp>
      <p:grpSp>
        <p:nvGrpSpPr>
          <p:cNvPr id="9" name="Group 8">
            <a:extLst>
              <a:ext uri="{FF2B5EF4-FFF2-40B4-BE49-F238E27FC236}">
                <a16:creationId xmlns:a16="http://schemas.microsoft.com/office/drawing/2014/main" id="{8B44965C-6BA1-5148-8F36-05F24407A1E7}"/>
              </a:ext>
              <a:ext uri="{C183D7F6-B498-43B3-948B-1728B52AA6E4}">
                <adec:decorative xmlns:adec="http://schemas.microsoft.com/office/drawing/2017/decorative" val="1"/>
              </a:ext>
            </a:extLst>
          </p:cNvPr>
          <p:cNvGrpSpPr/>
          <p:nvPr/>
        </p:nvGrpSpPr>
        <p:grpSpPr>
          <a:xfrm>
            <a:off x="2930250" y="4436482"/>
            <a:ext cx="6596293" cy="643462"/>
            <a:chOff x="2930250" y="4436482"/>
            <a:chExt cx="6596293" cy="643462"/>
          </a:xfrm>
        </p:grpSpPr>
        <p:pic>
          <p:nvPicPr>
            <p:cNvPr id="10" name="Graphic 10">
              <a:extLst>
                <a:ext uri="{FF2B5EF4-FFF2-40B4-BE49-F238E27FC236}">
                  <a16:creationId xmlns:a16="http://schemas.microsoft.com/office/drawing/2014/main" id="{15CD356D-4177-034F-B32E-026E2925B9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30250" y="4459824"/>
              <a:ext cx="563180" cy="563180"/>
            </a:xfrm>
            <a:prstGeom prst="rect">
              <a:avLst/>
            </a:prstGeom>
          </p:spPr>
        </p:pic>
        <p:pic>
          <p:nvPicPr>
            <p:cNvPr id="11" name="Graphic 12">
              <a:extLst>
                <a:ext uri="{FF2B5EF4-FFF2-40B4-BE49-F238E27FC236}">
                  <a16:creationId xmlns:a16="http://schemas.microsoft.com/office/drawing/2014/main" id="{0A72D3E6-5CE1-6743-B9D3-9AFB62834D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2339" y="4436482"/>
              <a:ext cx="563181" cy="563181"/>
            </a:xfrm>
            <a:prstGeom prst="rect">
              <a:avLst/>
            </a:prstGeom>
          </p:spPr>
        </p:pic>
        <p:pic>
          <p:nvPicPr>
            <p:cNvPr id="12" name="Graphic 13">
              <a:extLst>
                <a:ext uri="{FF2B5EF4-FFF2-40B4-BE49-F238E27FC236}">
                  <a16:creationId xmlns:a16="http://schemas.microsoft.com/office/drawing/2014/main" id="{8D425427-B442-E14B-B374-EC74372347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10587" y="4496164"/>
              <a:ext cx="637936" cy="583780"/>
            </a:xfrm>
            <a:prstGeom prst="rect">
              <a:avLst/>
            </a:prstGeom>
          </p:spPr>
        </p:pic>
        <p:pic>
          <p:nvPicPr>
            <p:cNvPr id="13" name="Graphic 14">
              <a:extLst>
                <a:ext uri="{FF2B5EF4-FFF2-40B4-BE49-F238E27FC236}">
                  <a16:creationId xmlns:a16="http://schemas.microsoft.com/office/drawing/2014/main" id="{16C8D78A-C8D5-C24C-874A-F90BD47B9DA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20456" y="4468609"/>
              <a:ext cx="606616" cy="606616"/>
            </a:xfrm>
            <a:prstGeom prst="rect">
              <a:avLst/>
            </a:prstGeom>
          </p:spPr>
        </p:pic>
        <p:cxnSp>
          <p:nvCxnSpPr>
            <p:cNvPr id="14" name="Straight Arrow Connector 13">
              <a:extLst>
                <a:ext uri="{FF2B5EF4-FFF2-40B4-BE49-F238E27FC236}">
                  <a16:creationId xmlns:a16="http://schemas.microsoft.com/office/drawing/2014/main" id="{E3692553-0D41-4845-9407-583FB6F9A2C8}"/>
                </a:ext>
              </a:extLst>
            </p:cNvPr>
            <p:cNvCxnSpPr>
              <a:cxnSpLocks/>
            </p:cNvCxnSpPr>
            <p:nvPr/>
          </p:nvCxnSpPr>
          <p:spPr>
            <a:xfrm>
              <a:off x="3593806" y="4774017"/>
              <a:ext cx="10391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09BFB58-DFE5-B044-8F7A-846801B66419}"/>
                </a:ext>
              </a:extLst>
            </p:cNvPr>
            <p:cNvCxnSpPr>
              <a:cxnSpLocks/>
            </p:cNvCxnSpPr>
            <p:nvPr/>
          </p:nvCxnSpPr>
          <p:spPr>
            <a:xfrm>
              <a:off x="5526158" y="4774017"/>
              <a:ext cx="10391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9617E7B-9352-4746-8943-9F03C7BB2DD9}"/>
                </a:ext>
              </a:extLst>
            </p:cNvPr>
            <p:cNvCxnSpPr>
              <a:cxnSpLocks/>
            </p:cNvCxnSpPr>
            <p:nvPr/>
          </p:nvCxnSpPr>
          <p:spPr>
            <a:xfrm>
              <a:off x="7382541" y="4774017"/>
              <a:ext cx="10391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7" name="Graphic 21" descr="Checkmark">
              <a:extLst>
                <a:ext uri="{FF2B5EF4-FFF2-40B4-BE49-F238E27FC236}">
                  <a16:creationId xmlns:a16="http://schemas.microsoft.com/office/drawing/2014/main" id="{A3F260E0-E5A3-8241-B775-060AAD0260B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27072" y="4573760"/>
              <a:ext cx="399471" cy="399471"/>
            </a:xfrm>
            <a:prstGeom prst="rect">
              <a:avLst/>
            </a:prstGeom>
          </p:spPr>
        </p:pic>
      </p:grpSp>
      <p:sp>
        <p:nvSpPr>
          <p:cNvPr id="18" name="Rectangle 17">
            <a:extLst>
              <a:ext uri="{FF2B5EF4-FFF2-40B4-BE49-F238E27FC236}">
                <a16:creationId xmlns:a16="http://schemas.microsoft.com/office/drawing/2014/main" id="{CE9F8B10-B456-FC4B-A222-371AB43C527A}"/>
              </a:ext>
            </a:extLst>
          </p:cNvPr>
          <p:cNvSpPr/>
          <p:nvPr/>
        </p:nvSpPr>
        <p:spPr>
          <a:xfrm>
            <a:off x="2082211" y="5091136"/>
            <a:ext cx="2165978" cy="861774"/>
          </a:xfrm>
          <a:prstGeom prst="rect">
            <a:avLst/>
          </a:prstGeom>
        </p:spPr>
        <p:txBody>
          <a:bodyPr wrap="square">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User accesses</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identity broker</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via application</a:t>
            </a:r>
          </a:p>
        </p:txBody>
      </p:sp>
      <p:sp>
        <p:nvSpPr>
          <p:cNvPr id="19" name="Rectangle 18">
            <a:extLst>
              <a:ext uri="{FF2B5EF4-FFF2-40B4-BE49-F238E27FC236}">
                <a16:creationId xmlns:a16="http://schemas.microsoft.com/office/drawing/2014/main" id="{6737D822-9F16-AA49-81CF-6A2AA60209EE}"/>
              </a:ext>
            </a:extLst>
          </p:cNvPr>
          <p:cNvSpPr/>
          <p:nvPr/>
        </p:nvSpPr>
        <p:spPr>
          <a:xfrm>
            <a:off x="4031660" y="5143742"/>
            <a:ext cx="2239717" cy="861774"/>
          </a:xfrm>
          <a:prstGeom prst="rect">
            <a:avLst/>
          </a:prstGeom>
        </p:spPr>
        <p:txBody>
          <a:bodyPr wrap="square">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Identity broker </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authenticates</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user</a:t>
            </a:r>
          </a:p>
        </p:txBody>
      </p:sp>
      <p:sp>
        <p:nvSpPr>
          <p:cNvPr id="20" name="Rectangle 19">
            <a:extLst>
              <a:ext uri="{FF2B5EF4-FFF2-40B4-BE49-F238E27FC236}">
                <a16:creationId xmlns:a16="http://schemas.microsoft.com/office/drawing/2014/main" id="{138DC09B-33A7-4E4A-8EB9-9606826C9048}"/>
              </a:ext>
            </a:extLst>
          </p:cNvPr>
          <p:cNvSpPr/>
          <p:nvPr/>
        </p:nvSpPr>
        <p:spPr>
          <a:xfrm>
            <a:off x="5822278" y="5162893"/>
            <a:ext cx="2361655" cy="830997"/>
          </a:xfrm>
          <a:prstGeom prst="rect">
            <a:avLst/>
          </a:prstGeom>
        </p:spPr>
        <p:txBody>
          <a:bodyPr wrap="square">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Requests temporary </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credentials </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from AWS STS</a:t>
            </a:r>
          </a:p>
        </p:txBody>
      </p:sp>
      <p:sp>
        <p:nvSpPr>
          <p:cNvPr id="21" name="TextBox 20">
            <a:extLst>
              <a:ext uri="{FF2B5EF4-FFF2-40B4-BE49-F238E27FC236}">
                <a16:creationId xmlns:a16="http://schemas.microsoft.com/office/drawing/2014/main" id="{D29C5922-70C5-E54B-B404-272520D3A35A}"/>
              </a:ext>
            </a:extLst>
          </p:cNvPr>
          <p:cNvSpPr txBox="1"/>
          <p:nvPr/>
        </p:nvSpPr>
        <p:spPr>
          <a:xfrm>
            <a:off x="8019691" y="5157540"/>
            <a:ext cx="1752134" cy="1077218"/>
          </a:xfrm>
          <a:prstGeom prst="rect">
            <a:avLst/>
          </a:prstGeom>
          <a:noFill/>
        </p:spPr>
        <p:txBody>
          <a:bodyPr wrap="square"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Temporary credentials </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returned to application</a:t>
            </a:r>
          </a:p>
        </p:txBody>
      </p:sp>
    </p:spTree>
    <p:custDataLst>
      <p:tags r:id="rId1"/>
    </p:custDataLst>
    <p:extLst>
      <p:ext uri="{BB962C8B-B14F-4D97-AF65-F5344CB8AC3E}">
        <p14:creationId xmlns:p14="http://schemas.microsoft.com/office/powerpoint/2010/main" val="1620637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What is Identity Federation ? </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601132" y="1214104"/>
            <a:ext cx="11286067" cy="2031325"/>
          </a:xfrm>
          <a:prstGeom prst="rect">
            <a:avLst/>
          </a:prstGeom>
        </p:spPr>
        <p:txBody>
          <a:bodyPr wrap="square">
            <a:spAutoFit/>
          </a:bodyPr>
          <a:lstStyle/>
          <a:p>
            <a:r>
              <a:rPr lang="en-US" dirty="0"/>
              <a:t>Identity federation is a system of trust between two parties for the purpose of authenticating users and conveying information needed to authorize their access to resources. </a:t>
            </a:r>
          </a:p>
          <a:p>
            <a:endParaRPr lang="en-US" dirty="0"/>
          </a:p>
          <a:p>
            <a:r>
              <a:rPr lang="en-US" dirty="0"/>
              <a:t>In this system, </a:t>
            </a:r>
          </a:p>
          <a:p>
            <a:endParaRPr lang="en-US" dirty="0"/>
          </a:p>
          <a:p>
            <a:pPr marL="285750" indent="-285750">
              <a:buFont typeface="Arial" panose="020B0604020202020204" pitchFamily="34" charset="0"/>
              <a:buChar char="•"/>
            </a:pPr>
            <a:r>
              <a:rPr lang="en-US" dirty="0"/>
              <a:t>an identity provider (</a:t>
            </a:r>
            <a:r>
              <a:rPr lang="en-US" dirty="0" err="1"/>
              <a:t>IdP</a:t>
            </a:r>
            <a:r>
              <a:rPr lang="en-US" dirty="0"/>
              <a:t>) is responsible for user </a:t>
            </a:r>
            <a:r>
              <a:rPr lang="en-US" b="1" i="1" dirty="0">
                <a:solidFill>
                  <a:schemeClr val="accent6">
                    <a:lumMod val="50000"/>
                  </a:schemeClr>
                </a:solidFill>
              </a:rPr>
              <a:t>authentication</a:t>
            </a:r>
            <a:r>
              <a:rPr lang="en-US" dirty="0"/>
              <a:t>, </a:t>
            </a:r>
          </a:p>
          <a:p>
            <a:pPr marL="285750" indent="-285750">
              <a:buFont typeface="Arial" panose="020B0604020202020204" pitchFamily="34" charset="0"/>
              <a:buChar char="•"/>
            </a:pPr>
            <a:r>
              <a:rPr lang="en-US" dirty="0"/>
              <a:t>and a service provider (SP), such as a service or an application, </a:t>
            </a:r>
            <a:r>
              <a:rPr lang="en-US" b="1" i="1" dirty="0">
                <a:solidFill>
                  <a:schemeClr val="accent6">
                    <a:lumMod val="50000"/>
                  </a:schemeClr>
                </a:solidFill>
              </a:rPr>
              <a:t>controls access to resources</a:t>
            </a:r>
            <a:r>
              <a:rPr lang="en-US" dirty="0"/>
              <a:t>.</a:t>
            </a:r>
          </a:p>
        </p:txBody>
      </p:sp>
    </p:spTree>
    <p:custDataLst>
      <p:tags r:id="rId1"/>
    </p:custDataLst>
    <p:extLst>
      <p:ext uri="{BB962C8B-B14F-4D97-AF65-F5344CB8AC3E}">
        <p14:creationId xmlns:p14="http://schemas.microsoft.com/office/powerpoint/2010/main" val="313877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Identity and Access Management ( IAM)</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3251200" y="2045901"/>
            <a:ext cx="6485467" cy="2308324"/>
          </a:xfrm>
          <a:prstGeom prst="rect">
            <a:avLst/>
          </a:prstGeom>
        </p:spPr>
        <p:txBody>
          <a:bodyPr wrap="square">
            <a:spAutoFit/>
          </a:bodyPr>
          <a:lstStyle/>
          <a:p>
            <a:r>
              <a:rPr lang="en-US" dirty="0"/>
              <a:t>In this module  we are going to focus following sections:</a:t>
            </a:r>
          </a:p>
          <a:p>
            <a:endParaRPr lang="en-US" dirty="0"/>
          </a:p>
          <a:p>
            <a:pPr marL="285750" indent="-285750">
              <a:buFont typeface="Arial" panose="020B0604020202020204" pitchFamily="34" charset="0"/>
              <a:buChar char="•"/>
            </a:pPr>
            <a:r>
              <a:rPr lang="en-US" dirty="0"/>
              <a:t>Account users and IAM</a:t>
            </a:r>
          </a:p>
          <a:p>
            <a:pPr marL="285750" indent="-285750">
              <a:buFont typeface="Arial" panose="020B0604020202020204" pitchFamily="34" charset="0"/>
              <a:buChar char="•"/>
            </a:pPr>
            <a:r>
              <a:rPr lang="en-US" dirty="0"/>
              <a:t>Organizing users</a:t>
            </a:r>
          </a:p>
          <a:p>
            <a:pPr marL="285750" indent="-285750">
              <a:buFont typeface="Arial" panose="020B0604020202020204" pitchFamily="34" charset="0"/>
              <a:buChar char="•"/>
            </a:pPr>
            <a:r>
              <a:rPr lang="en-US" dirty="0"/>
              <a:t>Federating users</a:t>
            </a:r>
          </a:p>
          <a:p>
            <a:pPr marL="285750" indent="-285750">
              <a:buFont typeface="Arial" panose="020B0604020202020204" pitchFamily="34" charset="0"/>
              <a:buChar char="•"/>
            </a:pPr>
            <a:r>
              <a:rPr lang="en-US" dirty="0"/>
              <a:t>Multiple accounts</a:t>
            </a:r>
          </a:p>
          <a:p>
            <a:pPr marL="285750" indent="-285750">
              <a:buFont typeface="Arial" panose="020B0604020202020204" pitchFamily="34" charset="0"/>
              <a:buChar char="•"/>
            </a:pPr>
            <a:r>
              <a:rPr lang="en-US" dirty="0"/>
              <a:t>Granular Permissions</a:t>
            </a:r>
          </a:p>
          <a:p>
            <a:pPr marL="285750" indent="-285750">
              <a:buFont typeface="Arial" panose="020B0604020202020204" pitchFamily="34" charset="0"/>
              <a:buChar char="•"/>
            </a:pPr>
            <a:r>
              <a:rPr lang="en-US" dirty="0"/>
              <a:t>Support for multi-factor authentication</a:t>
            </a:r>
          </a:p>
        </p:txBody>
      </p:sp>
      <p:pic>
        <p:nvPicPr>
          <p:cNvPr id="6" name="Graphic 8">
            <a:extLst>
              <a:ext uri="{FF2B5EF4-FFF2-40B4-BE49-F238E27FC236}">
                <a16:creationId xmlns:a16="http://schemas.microsoft.com/office/drawing/2014/main" id="{E05B57EE-43CB-7F42-B234-80E66CC0944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2348" y="2331720"/>
            <a:ext cx="1097280" cy="1097280"/>
          </a:xfrm>
          <a:prstGeom prst="rect">
            <a:avLst/>
          </a:prstGeom>
        </p:spPr>
      </p:pic>
      <p:sp>
        <p:nvSpPr>
          <p:cNvPr id="7" name="TextBox 6">
            <a:extLst>
              <a:ext uri="{FF2B5EF4-FFF2-40B4-BE49-F238E27FC236}">
                <a16:creationId xmlns:a16="http://schemas.microsoft.com/office/drawing/2014/main" id="{8A790D73-C38B-0340-AFEC-D8A640D18562}"/>
              </a:ext>
            </a:extLst>
          </p:cNvPr>
          <p:cNvSpPr txBox="1"/>
          <p:nvPr/>
        </p:nvSpPr>
        <p:spPr>
          <a:xfrm>
            <a:off x="480036" y="3497161"/>
            <a:ext cx="2301904" cy="923330"/>
          </a:xfrm>
          <a:prstGeom prst="rect">
            <a:avLst/>
          </a:prstGeom>
          <a:noFill/>
        </p:spPr>
        <p:txBody>
          <a:bodyPr wrap="square" rtlCol="0">
            <a:spAutoFit/>
          </a:bodyPr>
          <a:lstStyle/>
          <a:p>
            <a:pPr algn="ctr"/>
            <a:r>
              <a:rPr lang="en-US" dirty="0"/>
              <a:t>AWS Identity and Access Management (IAM)</a:t>
            </a:r>
          </a:p>
        </p:txBody>
      </p:sp>
      <p:sp>
        <p:nvSpPr>
          <p:cNvPr id="8" name="Rectangle 7">
            <a:extLst>
              <a:ext uri="{FF2B5EF4-FFF2-40B4-BE49-F238E27FC236}">
                <a16:creationId xmlns:a16="http://schemas.microsoft.com/office/drawing/2014/main" id="{39E47489-05F4-FA45-9D59-34CFC5E27A7C}"/>
              </a:ext>
              <a:ext uri="{C183D7F6-B498-43B3-948B-1728B52AA6E4}">
                <adec:decorative xmlns:adec="http://schemas.microsoft.com/office/drawing/2017/decorative" val="1"/>
              </a:ext>
            </a:extLst>
          </p:cNvPr>
          <p:cNvSpPr/>
          <p:nvPr/>
        </p:nvSpPr>
        <p:spPr>
          <a:xfrm>
            <a:off x="419100" y="1940393"/>
            <a:ext cx="2423777" cy="2618907"/>
          </a:xfrm>
          <a:prstGeom prst="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Tree>
    <p:custDataLst>
      <p:tags r:id="rId1"/>
    </p:custDataLst>
    <p:extLst>
      <p:ext uri="{BB962C8B-B14F-4D97-AF65-F5344CB8AC3E}">
        <p14:creationId xmlns:p14="http://schemas.microsoft.com/office/powerpoint/2010/main" val="2227702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Identity Federation with an Identity Broker</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2020, Amazon Web Services, Inc. or its Affiliates. All rights reserved.</a:t>
            </a:r>
          </a:p>
        </p:txBody>
      </p:sp>
      <p:grpSp>
        <p:nvGrpSpPr>
          <p:cNvPr id="6" name="Group 5" descr="detailed diagram with labeled sequence of actions the lead to a successful login. Details in the notes below the slide.">
            <a:extLst>
              <a:ext uri="{FF2B5EF4-FFF2-40B4-BE49-F238E27FC236}">
                <a16:creationId xmlns:a16="http://schemas.microsoft.com/office/drawing/2014/main" id="{55AE7EBA-2E1A-4243-BBB6-8A3010999B1A}"/>
              </a:ext>
            </a:extLst>
          </p:cNvPr>
          <p:cNvGrpSpPr/>
          <p:nvPr/>
        </p:nvGrpSpPr>
        <p:grpSpPr>
          <a:xfrm>
            <a:off x="309427" y="1531003"/>
            <a:ext cx="11639674" cy="4558765"/>
            <a:chOff x="117443" y="1691909"/>
            <a:chExt cx="11639674" cy="4558765"/>
          </a:xfrm>
        </p:grpSpPr>
        <p:sp>
          <p:nvSpPr>
            <p:cNvPr id="7" name="Rectangle 6">
              <a:extLst>
                <a:ext uri="{FF2B5EF4-FFF2-40B4-BE49-F238E27FC236}">
                  <a16:creationId xmlns:a16="http://schemas.microsoft.com/office/drawing/2014/main" id="{04E631A4-EEBA-4C4A-9E39-87F44A449FE9}"/>
                </a:ext>
              </a:extLst>
            </p:cNvPr>
            <p:cNvSpPr/>
            <p:nvPr/>
          </p:nvSpPr>
          <p:spPr>
            <a:xfrm>
              <a:off x="6777056" y="4210969"/>
              <a:ext cx="1334398" cy="1903228"/>
            </a:xfrm>
            <a:prstGeom prst="rect">
              <a:avLst/>
            </a:prstGeom>
            <a:solidFill>
              <a:srgbClr val="5A6B86">
                <a:alpha val="9804"/>
              </a:srgb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chemeClr val="tx1"/>
                </a:solidFill>
              </a:endParaRPr>
            </a:p>
          </p:txBody>
        </p:sp>
        <p:sp>
          <p:nvSpPr>
            <p:cNvPr id="8" name="Rectangle 7">
              <a:extLst>
                <a:ext uri="{FF2B5EF4-FFF2-40B4-BE49-F238E27FC236}">
                  <a16:creationId xmlns:a16="http://schemas.microsoft.com/office/drawing/2014/main" id="{C31FABED-14E0-3843-8FC4-71C115AD924B}"/>
                </a:ext>
              </a:extLst>
            </p:cNvPr>
            <p:cNvSpPr/>
            <p:nvPr/>
          </p:nvSpPr>
          <p:spPr>
            <a:xfrm>
              <a:off x="6559895" y="1691910"/>
              <a:ext cx="5197222" cy="45587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9" name="Graphic 6">
              <a:extLst>
                <a:ext uri="{FF2B5EF4-FFF2-40B4-BE49-F238E27FC236}">
                  <a16:creationId xmlns:a16="http://schemas.microsoft.com/office/drawing/2014/main" id="{2C73A9CA-7E52-5F4F-9AE9-0699025FE6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5135" y="1691911"/>
              <a:ext cx="330200" cy="330200"/>
            </a:xfrm>
            <a:prstGeom prst="rect">
              <a:avLst/>
            </a:prstGeom>
          </p:spPr>
        </p:pic>
        <p:grpSp>
          <p:nvGrpSpPr>
            <p:cNvPr id="10" name="Group 9">
              <a:extLst>
                <a:ext uri="{FF2B5EF4-FFF2-40B4-BE49-F238E27FC236}">
                  <a16:creationId xmlns:a16="http://schemas.microsoft.com/office/drawing/2014/main" id="{89607053-8865-1C42-B954-225404605B45}"/>
                </a:ext>
              </a:extLst>
            </p:cNvPr>
            <p:cNvGrpSpPr/>
            <p:nvPr/>
          </p:nvGrpSpPr>
          <p:grpSpPr>
            <a:xfrm>
              <a:off x="8247323" y="3360612"/>
              <a:ext cx="3286261" cy="1903228"/>
              <a:chOff x="7386569" y="3748641"/>
              <a:chExt cx="3286261" cy="1903228"/>
            </a:xfrm>
          </p:grpSpPr>
          <p:pic>
            <p:nvPicPr>
              <p:cNvPr id="57" name="Picture 56">
                <a:extLst>
                  <a:ext uri="{FF2B5EF4-FFF2-40B4-BE49-F238E27FC236}">
                    <a16:creationId xmlns:a16="http://schemas.microsoft.com/office/drawing/2014/main" id="{64B31FFF-CF9B-2943-ABD2-18C6F5322E5E}"/>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7386569" y="3748641"/>
                <a:ext cx="3286261" cy="1903228"/>
              </a:xfrm>
              <a:prstGeom prst="rect">
                <a:avLst/>
              </a:prstGeom>
              <a:ln>
                <a:solidFill>
                  <a:schemeClr val="bg1">
                    <a:lumMod val="50000"/>
                  </a:schemeClr>
                </a:solidFill>
              </a:ln>
            </p:spPr>
          </p:pic>
          <p:sp>
            <p:nvSpPr>
              <p:cNvPr id="58" name="Rectangle 57">
                <a:extLst>
                  <a:ext uri="{FF2B5EF4-FFF2-40B4-BE49-F238E27FC236}">
                    <a16:creationId xmlns:a16="http://schemas.microsoft.com/office/drawing/2014/main" id="{30E4D447-CB51-0748-AB0C-F766A9698EEF}"/>
                  </a:ext>
                </a:extLst>
              </p:cNvPr>
              <p:cNvSpPr/>
              <p:nvPr/>
            </p:nvSpPr>
            <p:spPr>
              <a:xfrm>
                <a:off x="9342060" y="3765266"/>
                <a:ext cx="655254" cy="8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2">
              <a:extLst>
                <a:ext uri="{FF2B5EF4-FFF2-40B4-BE49-F238E27FC236}">
                  <a16:creationId xmlns:a16="http://schemas.microsoft.com/office/drawing/2014/main" id="{98F9ADAD-BE55-044F-8DA7-DA3C5771D7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76812" y="2535258"/>
              <a:ext cx="537769" cy="537769"/>
            </a:xfrm>
            <a:prstGeom prst="rect">
              <a:avLst/>
            </a:prstGeom>
          </p:spPr>
        </p:pic>
        <p:pic>
          <p:nvPicPr>
            <p:cNvPr id="12" name="Graphic 13">
              <a:extLst>
                <a:ext uri="{FF2B5EF4-FFF2-40B4-BE49-F238E27FC236}">
                  <a16:creationId xmlns:a16="http://schemas.microsoft.com/office/drawing/2014/main" id="{BEDA2A1C-2C2F-9B49-B364-904B2B8B01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50682" y="2535257"/>
              <a:ext cx="537769" cy="537769"/>
            </a:xfrm>
            <a:prstGeom prst="rect">
              <a:avLst/>
            </a:prstGeom>
          </p:spPr>
        </p:pic>
        <p:pic>
          <p:nvPicPr>
            <p:cNvPr id="13" name="Graphic 14">
              <a:extLst>
                <a:ext uri="{FF2B5EF4-FFF2-40B4-BE49-F238E27FC236}">
                  <a16:creationId xmlns:a16="http://schemas.microsoft.com/office/drawing/2014/main" id="{2EFA251D-7154-9348-838B-5C76C41CE80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900334" y="2535256"/>
              <a:ext cx="537770" cy="537770"/>
            </a:xfrm>
            <a:prstGeom prst="rect">
              <a:avLst/>
            </a:prstGeom>
          </p:spPr>
        </p:pic>
        <p:sp>
          <p:nvSpPr>
            <p:cNvPr id="14" name="Rectangle 13">
              <a:extLst>
                <a:ext uri="{FF2B5EF4-FFF2-40B4-BE49-F238E27FC236}">
                  <a16:creationId xmlns:a16="http://schemas.microsoft.com/office/drawing/2014/main" id="{12662A59-03DC-AD46-AD50-19281529049A}"/>
                </a:ext>
              </a:extLst>
            </p:cNvPr>
            <p:cNvSpPr/>
            <p:nvPr/>
          </p:nvSpPr>
          <p:spPr>
            <a:xfrm>
              <a:off x="8205226" y="2091128"/>
              <a:ext cx="2475259" cy="1094326"/>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dirty="0">
                  <a:solidFill>
                    <a:srgbClr val="5A6B86"/>
                  </a:solidFill>
                </a:rPr>
                <a:t>AWS services</a:t>
              </a:r>
            </a:p>
          </p:txBody>
        </p:sp>
        <p:pic>
          <p:nvPicPr>
            <p:cNvPr id="15" name="Graphic 17" descr="Laptop">
              <a:extLst>
                <a:ext uri="{FF2B5EF4-FFF2-40B4-BE49-F238E27FC236}">
                  <a16:creationId xmlns:a16="http://schemas.microsoft.com/office/drawing/2014/main" id="{A12CA301-2F77-2444-8C07-52C533D77A8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97158" y="2019375"/>
              <a:ext cx="822177" cy="822177"/>
            </a:xfrm>
            <a:prstGeom prst="rect">
              <a:avLst/>
            </a:prstGeom>
          </p:spPr>
        </p:pic>
        <p:sp>
          <p:nvSpPr>
            <p:cNvPr id="16" name="Rectangle 15">
              <a:extLst>
                <a:ext uri="{FF2B5EF4-FFF2-40B4-BE49-F238E27FC236}">
                  <a16:creationId xmlns:a16="http://schemas.microsoft.com/office/drawing/2014/main" id="{2CF44B1F-4145-4440-A1B8-DE5EE7957268}"/>
                </a:ext>
              </a:extLst>
            </p:cNvPr>
            <p:cNvSpPr/>
            <p:nvPr/>
          </p:nvSpPr>
          <p:spPr>
            <a:xfrm>
              <a:off x="179148" y="1691909"/>
              <a:ext cx="3266616" cy="4558764"/>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rgbClr val="5A6B86"/>
                  </a:solidFill>
                </a:rPr>
                <a:t>Customer</a:t>
              </a:r>
            </a:p>
          </p:txBody>
        </p:sp>
        <p:pic>
          <p:nvPicPr>
            <p:cNvPr id="17" name="Graphic 19">
              <a:extLst>
                <a:ext uri="{FF2B5EF4-FFF2-40B4-BE49-F238E27FC236}">
                  <a16:creationId xmlns:a16="http://schemas.microsoft.com/office/drawing/2014/main" id="{151E5CF0-FD13-5144-BE5B-C212ED8F34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6595" y="1691909"/>
              <a:ext cx="330200" cy="330200"/>
            </a:xfrm>
            <a:prstGeom prst="rect">
              <a:avLst/>
            </a:prstGeom>
          </p:spPr>
        </p:pic>
        <p:pic>
          <p:nvPicPr>
            <p:cNvPr id="18" name="Graphic 20">
              <a:extLst>
                <a:ext uri="{FF2B5EF4-FFF2-40B4-BE49-F238E27FC236}">
                  <a16:creationId xmlns:a16="http://schemas.microsoft.com/office/drawing/2014/main" id="{A7CE9C2E-6068-C74A-87C3-13C307E31E2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683717" y="2168217"/>
              <a:ext cx="469900" cy="469900"/>
            </a:xfrm>
            <a:prstGeom prst="rect">
              <a:avLst/>
            </a:prstGeom>
          </p:spPr>
        </p:pic>
        <p:sp>
          <p:nvSpPr>
            <p:cNvPr id="19" name="TextBox 18">
              <a:extLst>
                <a:ext uri="{FF2B5EF4-FFF2-40B4-BE49-F238E27FC236}">
                  <a16:creationId xmlns:a16="http://schemas.microsoft.com/office/drawing/2014/main" id="{234AC73C-B138-8A41-8F4F-CE6BB30336B1}"/>
                </a:ext>
              </a:extLst>
            </p:cNvPr>
            <p:cNvSpPr txBox="1"/>
            <p:nvPr/>
          </p:nvSpPr>
          <p:spPr>
            <a:xfrm>
              <a:off x="2168570" y="1862677"/>
              <a:ext cx="1192955"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Application</a:t>
              </a:r>
            </a:p>
          </p:txBody>
        </p:sp>
        <p:sp>
          <p:nvSpPr>
            <p:cNvPr id="20" name="Oval 19">
              <a:extLst>
                <a:ext uri="{FF2B5EF4-FFF2-40B4-BE49-F238E27FC236}">
                  <a16:creationId xmlns:a16="http://schemas.microsoft.com/office/drawing/2014/main" id="{CF728DE5-6996-5246-9775-1EBBD51676E7}"/>
                </a:ext>
              </a:extLst>
            </p:cNvPr>
            <p:cNvSpPr/>
            <p:nvPr/>
          </p:nvSpPr>
          <p:spPr>
            <a:xfrm>
              <a:off x="418052" y="2237539"/>
              <a:ext cx="270164" cy="2743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a:t>
              </a:r>
            </a:p>
          </p:txBody>
        </p:sp>
        <p:sp>
          <p:nvSpPr>
            <p:cNvPr id="21" name="Oval 20">
              <a:extLst>
                <a:ext uri="{FF2B5EF4-FFF2-40B4-BE49-F238E27FC236}">
                  <a16:creationId xmlns:a16="http://schemas.microsoft.com/office/drawing/2014/main" id="{51D2257E-0617-4E46-B029-55590DF85E68}"/>
                </a:ext>
              </a:extLst>
            </p:cNvPr>
            <p:cNvSpPr/>
            <p:nvPr/>
          </p:nvSpPr>
          <p:spPr>
            <a:xfrm>
              <a:off x="418115" y="4068344"/>
              <a:ext cx="270164" cy="2743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FE379CCB-45E0-AF48-AAD5-8F348AE094C7}"/>
                </a:ext>
              </a:extLst>
            </p:cNvPr>
            <p:cNvSpPr/>
            <p:nvPr/>
          </p:nvSpPr>
          <p:spPr>
            <a:xfrm>
              <a:off x="3146898" y="4098946"/>
              <a:ext cx="270164" cy="2743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9D142E69-2057-5642-979C-9EDB0016489C}"/>
                </a:ext>
              </a:extLst>
            </p:cNvPr>
            <p:cNvSpPr/>
            <p:nvPr/>
          </p:nvSpPr>
          <p:spPr>
            <a:xfrm>
              <a:off x="3680921" y="2543225"/>
              <a:ext cx="270164" cy="2743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4</a:t>
              </a:r>
            </a:p>
          </p:txBody>
        </p:sp>
        <p:cxnSp>
          <p:nvCxnSpPr>
            <p:cNvPr id="24" name="Straight Arrow Connector 23">
              <a:extLst>
                <a:ext uri="{FF2B5EF4-FFF2-40B4-BE49-F238E27FC236}">
                  <a16:creationId xmlns:a16="http://schemas.microsoft.com/office/drawing/2014/main" id="{819055CE-3173-5E43-A0F4-F98497A4A8D4}"/>
                </a:ext>
              </a:extLst>
            </p:cNvPr>
            <p:cNvCxnSpPr>
              <a:cxnSpLocks/>
            </p:cNvCxnSpPr>
            <p:nvPr/>
          </p:nvCxnSpPr>
          <p:spPr>
            <a:xfrm>
              <a:off x="3068911" y="2417667"/>
              <a:ext cx="5114592"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37">
              <a:extLst>
                <a:ext uri="{FF2B5EF4-FFF2-40B4-BE49-F238E27FC236}">
                  <a16:creationId xmlns:a16="http://schemas.microsoft.com/office/drawing/2014/main" id="{882ACA10-F300-4247-9596-08D9F65838C8}"/>
                </a:ext>
              </a:extLst>
            </p:cNvPr>
            <p:cNvSpPr txBox="1">
              <a:spLocks noChangeArrowheads="1"/>
            </p:cNvSpPr>
            <p:nvPr/>
          </p:nvSpPr>
          <p:spPr bwMode="auto">
            <a:xfrm>
              <a:off x="3904760" y="2512530"/>
              <a:ext cx="2003339" cy="584775"/>
            </a:xfrm>
            <a:prstGeom prst="rect">
              <a:avLst/>
            </a:prstGeom>
            <a:noFill/>
            <a:ln w="9525">
              <a:noFill/>
              <a:miter lim="800000"/>
              <a:headEnd/>
              <a:tailEnd/>
            </a:ln>
          </p:spPr>
          <p:txBody>
            <a:bodyPr wrap="square">
              <a:spAutoFit/>
            </a:bodyPr>
            <a:lstStyle/>
            <a:p>
              <a:pPr algn="r"/>
              <a:r>
                <a:rPr lang="en-US" sz="1600" dirty="0">
                  <a:latin typeface="Amazon Ember" panose="020B0603020204020204" pitchFamily="34" charset="0"/>
                  <a:ea typeface="Amazon Ember" panose="020B0603020204020204" pitchFamily="34" charset="0"/>
                  <a:cs typeface="Amazon Ember" panose="020B0603020204020204" pitchFamily="34" charset="0"/>
                </a:rPr>
                <a:t>User accesses AWS services or console</a:t>
              </a:r>
            </a:p>
          </p:txBody>
        </p:sp>
        <p:sp>
          <p:nvSpPr>
            <p:cNvPr id="26" name="TextBox 37">
              <a:extLst>
                <a:ext uri="{FF2B5EF4-FFF2-40B4-BE49-F238E27FC236}">
                  <a16:creationId xmlns:a16="http://schemas.microsoft.com/office/drawing/2014/main" id="{57B871DE-5311-4544-B3E7-EB38C9852DAA}"/>
                </a:ext>
              </a:extLst>
            </p:cNvPr>
            <p:cNvSpPr txBox="1">
              <a:spLocks noChangeArrowheads="1"/>
            </p:cNvSpPr>
            <p:nvPr/>
          </p:nvSpPr>
          <p:spPr bwMode="auto">
            <a:xfrm>
              <a:off x="3453419" y="3781822"/>
              <a:ext cx="3117100" cy="830997"/>
            </a:xfrm>
            <a:prstGeom prst="rect">
              <a:avLst/>
            </a:prstGeom>
            <a:noFill/>
            <a:ln w="9525">
              <a:noFill/>
              <a:miter lim="800000"/>
              <a:headEnd/>
              <a:tailEnd/>
            </a:ln>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Broker retrieves temporary security credentials from STS, passes them to user application</a:t>
              </a:r>
            </a:p>
          </p:txBody>
        </p:sp>
        <p:sp>
          <p:nvSpPr>
            <p:cNvPr id="27" name="TextBox 37">
              <a:extLst>
                <a:ext uri="{FF2B5EF4-FFF2-40B4-BE49-F238E27FC236}">
                  <a16:creationId xmlns:a16="http://schemas.microsoft.com/office/drawing/2014/main" id="{B030E577-9995-5245-80E2-6E1BF21E02C5}"/>
                </a:ext>
              </a:extLst>
            </p:cNvPr>
            <p:cNvSpPr txBox="1">
              <a:spLocks noChangeArrowheads="1"/>
            </p:cNvSpPr>
            <p:nvPr/>
          </p:nvSpPr>
          <p:spPr bwMode="auto">
            <a:xfrm>
              <a:off x="665622" y="2132845"/>
              <a:ext cx="1021508" cy="830997"/>
            </a:xfrm>
            <a:prstGeom prst="rect">
              <a:avLst/>
            </a:prstGeom>
            <a:noFill/>
            <a:ln w="9525">
              <a:noFill/>
              <a:miter lim="800000"/>
              <a:headEnd/>
              <a:tailEnd/>
            </a:ln>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User accesses broker</a:t>
              </a:r>
            </a:p>
          </p:txBody>
        </p:sp>
        <p:sp>
          <p:nvSpPr>
            <p:cNvPr id="28" name="TextBox 27">
              <a:extLst>
                <a:ext uri="{FF2B5EF4-FFF2-40B4-BE49-F238E27FC236}">
                  <a16:creationId xmlns:a16="http://schemas.microsoft.com/office/drawing/2014/main" id="{0EBB2CDB-F40E-1345-AAAC-E915C0381133}"/>
                </a:ext>
              </a:extLst>
            </p:cNvPr>
            <p:cNvSpPr txBox="1"/>
            <p:nvPr/>
          </p:nvSpPr>
          <p:spPr>
            <a:xfrm>
              <a:off x="6793155" y="4971708"/>
              <a:ext cx="1318298" cy="338554"/>
            </a:xfrm>
            <a:prstGeom prst="rect">
              <a:avLst/>
            </a:prstGeom>
            <a:noFill/>
          </p:spPr>
          <p:txBody>
            <a:bodyPr wrap="square" rtlCol="0">
              <a:spAutoFit/>
            </a:bodyPr>
            <a:lstStyle/>
            <a:p>
              <a:pPr algn="ctr"/>
              <a:r>
                <a:rPr lang="en-US" sz="1600" dirty="0"/>
                <a:t>AWS STS</a:t>
              </a:r>
            </a:p>
          </p:txBody>
        </p:sp>
        <p:pic>
          <p:nvPicPr>
            <p:cNvPr id="29" name="Graphic 35">
              <a:extLst>
                <a:ext uri="{FF2B5EF4-FFF2-40B4-BE49-F238E27FC236}">
                  <a16:creationId xmlns:a16="http://schemas.microsoft.com/office/drawing/2014/main" id="{E48F5F08-C8AF-5A4E-B780-04797C09C0C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217354" y="4594569"/>
              <a:ext cx="469900" cy="469900"/>
            </a:xfrm>
            <a:prstGeom prst="rect">
              <a:avLst/>
            </a:prstGeom>
          </p:spPr>
        </p:pic>
        <p:sp>
          <p:nvSpPr>
            <p:cNvPr id="30" name="Rectangle 29">
              <a:extLst>
                <a:ext uri="{FF2B5EF4-FFF2-40B4-BE49-F238E27FC236}">
                  <a16:creationId xmlns:a16="http://schemas.microsoft.com/office/drawing/2014/main" id="{E93F63DC-250D-9E46-89AD-AB3D402C28FB}"/>
                </a:ext>
              </a:extLst>
            </p:cNvPr>
            <p:cNvSpPr/>
            <p:nvPr/>
          </p:nvSpPr>
          <p:spPr>
            <a:xfrm>
              <a:off x="1606375" y="1827865"/>
              <a:ext cx="1726085" cy="976614"/>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5A6B86"/>
                </a:solidFill>
              </a:endParaRPr>
            </a:p>
          </p:txBody>
        </p:sp>
        <p:pic>
          <p:nvPicPr>
            <p:cNvPr id="32" name="Graphic 41" descr="Server">
              <a:extLst>
                <a:ext uri="{FF2B5EF4-FFF2-40B4-BE49-F238E27FC236}">
                  <a16:creationId xmlns:a16="http://schemas.microsoft.com/office/drawing/2014/main" id="{08111AF6-49E8-DB42-8167-0A9B3A43688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300416" y="4449505"/>
              <a:ext cx="699205" cy="699205"/>
            </a:xfrm>
            <a:prstGeom prst="rect">
              <a:avLst/>
            </a:prstGeom>
          </p:spPr>
        </p:pic>
        <p:pic>
          <p:nvPicPr>
            <p:cNvPr id="33" name="Graphic 43" descr="Database">
              <a:extLst>
                <a:ext uri="{FF2B5EF4-FFF2-40B4-BE49-F238E27FC236}">
                  <a16:creationId xmlns:a16="http://schemas.microsoft.com/office/drawing/2014/main" id="{AAD7ED4F-9681-7348-9379-52038D8AE1A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56463" y="4454067"/>
              <a:ext cx="699206" cy="699206"/>
            </a:xfrm>
            <a:prstGeom prst="rect">
              <a:avLst/>
            </a:prstGeom>
          </p:spPr>
        </p:pic>
        <p:sp>
          <p:nvSpPr>
            <p:cNvPr id="34" name="TextBox 33">
              <a:extLst>
                <a:ext uri="{FF2B5EF4-FFF2-40B4-BE49-F238E27FC236}">
                  <a16:creationId xmlns:a16="http://schemas.microsoft.com/office/drawing/2014/main" id="{FCCFB4FF-0E8D-5849-9FC9-AAC1263D0F20}"/>
                </a:ext>
              </a:extLst>
            </p:cNvPr>
            <p:cNvSpPr txBox="1"/>
            <p:nvPr/>
          </p:nvSpPr>
          <p:spPr>
            <a:xfrm>
              <a:off x="6946220" y="4230244"/>
              <a:ext cx="586765" cy="338554"/>
            </a:xfrm>
            <a:prstGeom prst="rect">
              <a:avLst/>
            </a:prstGeom>
            <a:noFill/>
          </p:spPr>
          <p:txBody>
            <a:bodyPr wrap="square" rtlCol="0">
              <a:spAutoFit/>
            </a:bodyPr>
            <a:lstStyle/>
            <a:p>
              <a:pPr algn="ctr"/>
              <a:r>
                <a:rPr lang="en-US" sz="1600" dirty="0"/>
                <a:t>IAM</a:t>
              </a:r>
            </a:p>
          </p:txBody>
        </p:sp>
        <p:pic>
          <p:nvPicPr>
            <p:cNvPr id="35" name="Graphic 45">
              <a:extLst>
                <a:ext uri="{FF2B5EF4-FFF2-40B4-BE49-F238E27FC236}">
                  <a16:creationId xmlns:a16="http://schemas.microsoft.com/office/drawing/2014/main" id="{06743009-9181-054B-8B63-E0712F6CC612}"/>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775511" y="4227362"/>
              <a:ext cx="230604" cy="230604"/>
            </a:xfrm>
            <a:prstGeom prst="rect">
              <a:avLst/>
            </a:prstGeom>
          </p:spPr>
        </p:pic>
        <p:sp>
          <p:nvSpPr>
            <p:cNvPr id="36" name="TextBox 35">
              <a:extLst>
                <a:ext uri="{FF2B5EF4-FFF2-40B4-BE49-F238E27FC236}">
                  <a16:creationId xmlns:a16="http://schemas.microsoft.com/office/drawing/2014/main" id="{7A326C73-DD0A-F741-A67D-7F13B5F0F180}"/>
                </a:ext>
              </a:extLst>
            </p:cNvPr>
            <p:cNvSpPr txBox="1"/>
            <p:nvPr/>
          </p:nvSpPr>
          <p:spPr>
            <a:xfrm>
              <a:off x="1963682" y="5123064"/>
              <a:ext cx="1318298" cy="584775"/>
            </a:xfrm>
            <a:prstGeom prst="rect">
              <a:avLst/>
            </a:prstGeom>
            <a:noFill/>
          </p:spPr>
          <p:txBody>
            <a:bodyPr wrap="square" rtlCol="0">
              <a:spAutoFit/>
            </a:bodyPr>
            <a:lstStyle/>
            <a:p>
              <a:pPr algn="ctr"/>
              <a:r>
                <a:rPr lang="en-US" sz="1600" dirty="0"/>
                <a:t>Identity broker</a:t>
              </a:r>
            </a:p>
          </p:txBody>
        </p:sp>
        <p:sp>
          <p:nvSpPr>
            <p:cNvPr id="37" name="TextBox 36">
              <a:extLst>
                <a:ext uri="{FF2B5EF4-FFF2-40B4-BE49-F238E27FC236}">
                  <a16:creationId xmlns:a16="http://schemas.microsoft.com/office/drawing/2014/main" id="{581BA7CA-5DA6-E34A-8223-9E980F8C9836}"/>
                </a:ext>
              </a:extLst>
            </p:cNvPr>
            <p:cNvSpPr txBox="1"/>
            <p:nvPr/>
          </p:nvSpPr>
          <p:spPr>
            <a:xfrm>
              <a:off x="117443" y="5138418"/>
              <a:ext cx="1527004" cy="584775"/>
            </a:xfrm>
            <a:prstGeom prst="rect">
              <a:avLst/>
            </a:prstGeom>
            <a:noFill/>
          </p:spPr>
          <p:txBody>
            <a:bodyPr wrap="square" rtlCol="0">
              <a:spAutoFit/>
            </a:bodyPr>
            <a:lstStyle/>
            <a:p>
              <a:pPr algn="ctr"/>
              <a:r>
                <a:rPr lang="en-US" sz="1600" dirty="0"/>
                <a:t>Corporate identity store</a:t>
              </a:r>
            </a:p>
          </p:txBody>
        </p:sp>
        <p:cxnSp>
          <p:nvCxnSpPr>
            <p:cNvPr id="38" name="Straight Arrow Connector 37">
              <a:extLst>
                <a:ext uri="{FF2B5EF4-FFF2-40B4-BE49-F238E27FC236}">
                  <a16:creationId xmlns:a16="http://schemas.microsoft.com/office/drawing/2014/main" id="{65D56662-0869-B44F-B425-E9F88D65CD9C}"/>
                </a:ext>
              </a:extLst>
            </p:cNvPr>
            <p:cNvCxnSpPr>
              <a:cxnSpLocks/>
            </p:cNvCxnSpPr>
            <p:nvPr/>
          </p:nvCxnSpPr>
          <p:spPr>
            <a:xfrm>
              <a:off x="2559333" y="2891740"/>
              <a:ext cx="0" cy="146304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93BC5FCB-69A4-ED4D-B99C-90EE88872718}"/>
                </a:ext>
              </a:extLst>
            </p:cNvPr>
            <p:cNvCxnSpPr>
              <a:cxnSpLocks/>
            </p:cNvCxnSpPr>
            <p:nvPr/>
          </p:nvCxnSpPr>
          <p:spPr>
            <a:xfrm flipV="1">
              <a:off x="2745721" y="2891740"/>
              <a:ext cx="0" cy="146304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51C716C7-A6FC-E446-AEB1-F08C31838DE6}"/>
                </a:ext>
              </a:extLst>
            </p:cNvPr>
            <p:cNvCxnSpPr>
              <a:cxnSpLocks/>
            </p:cNvCxnSpPr>
            <p:nvPr/>
          </p:nvCxnSpPr>
          <p:spPr>
            <a:xfrm>
              <a:off x="1172600" y="4908210"/>
              <a:ext cx="1097280" cy="3779"/>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EC52944A-14F2-854B-9BF9-EEA741816621}"/>
                </a:ext>
              </a:extLst>
            </p:cNvPr>
            <p:cNvCxnSpPr>
              <a:cxnSpLocks/>
            </p:cNvCxnSpPr>
            <p:nvPr/>
          </p:nvCxnSpPr>
          <p:spPr>
            <a:xfrm flipH="1">
              <a:off x="1153635" y="4695852"/>
              <a:ext cx="1097280"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37">
              <a:extLst>
                <a:ext uri="{FF2B5EF4-FFF2-40B4-BE49-F238E27FC236}">
                  <a16:creationId xmlns:a16="http://schemas.microsoft.com/office/drawing/2014/main" id="{48719F70-B96A-F648-BC1F-86519E3A2ECC}"/>
                </a:ext>
              </a:extLst>
            </p:cNvPr>
            <p:cNvSpPr txBox="1">
              <a:spLocks noChangeArrowheads="1"/>
            </p:cNvSpPr>
            <p:nvPr/>
          </p:nvSpPr>
          <p:spPr bwMode="auto">
            <a:xfrm>
              <a:off x="681154" y="3946863"/>
              <a:ext cx="1580259" cy="584775"/>
            </a:xfrm>
            <a:prstGeom prst="rect">
              <a:avLst/>
            </a:prstGeom>
            <a:noFill/>
            <a:ln w="9525">
              <a:noFill/>
              <a:miter lim="800000"/>
              <a:headEnd/>
              <a:tailEnd/>
            </a:ln>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User authenticated</a:t>
              </a:r>
            </a:p>
          </p:txBody>
        </p:sp>
        <p:cxnSp>
          <p:nvCxnSpPr>
            <p:cNvPr id="44" name="Straight Arrow Connector 43">
              <a:extLst>
                <a:ext uri="{FF2B5EF4-FFF2-40B4-BE49-F238E27FC236}">
                  <a16:creationId xmlns:a16="http://schemas.microsoft.com/office/drawing/2014/main" id="{6CEFF2DA-0693-E349-A711-162C5AD36995}"/>
                </a:ext>
              </a:extLst>
            </p:cNvPr>
            <p:cNvCxnSpPr>
              <a:cxnSpLocks/>
            </p:cNvCxnSpPr>
            <p:nvPr/>
          </p:nvCxnSpPr>
          <p:spPr>
            <a:xfrm>
              <a:off x="3031488" y="4929418"/>
              <a:ext cx="4061199"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D55FC1F-C75E-E342-B09A-21DB65E58D40}"/>
                </a:ext>
              </a:extLst>
            </p:cNvPr>
            <p:cNvCxnSpPr>
              <a:cxnSpLocks/>
            </p:cNvCxnSpPr>
            <p:nvPr/>
          </p:nvCxnSpPr>
          <p:spPr>
            <a:xfrm flipH="1">
              <a:off x="3031488" y="4724698"/>
              <a:ext cx="4061199"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69">
              <a:extLst>
                <a:ext uri="{FF2B5EF4-FFF2-40B4-BE49-F238E27FC236}">
                  <a16:creationId xmlns:a16="http://schemas.microsoft.com/office/drawing/2014/main" id="{75911975-49BE-614F-8ABC-A3A3481EF994}"/>
                </a:ext>
              </a:extLst>
            </p:cNvPr>
            <p:cNvCxnSpPr>
              <a:cxnSpLocks/>
            </p:cNvCxnSpPr>
            <p:nvPr/>
          </p:nvCxnSpPr>
          <p:spPr>
            <a:xfrm>
              <a:off x="3068911" y="2417667"/>
              <a:ext cx="5063251" cy="1194099"/>
            </a:xfrm>
            <a:prstGeom prst="bentConnector3">
              <a:avLst>
                <a:gd name="adj1" fmla="val 60512"/>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2D7A808A-E5DC-2D42-A586-2EAC9BD8D72A}"/>
                </a:ext>
              </a:extLst>
            </p:cNvPr>
            <p:cNvSpPr txBox="1"/>
            <p:nvPr/>
          </p:nvSpPr>
          <p:spPr>
            <a:xfrm>
              <a:off x="6622830" y="3240034"/>
              <a:ext cx="1521570" cy="686150"/>
            </a:xfrm>
            <a:prstGeom prst="rect">
              <a:avLst/>
            </a:prstGeom>
            <a:noFill/>
          </p:spPr>
          <p:txBody>
            <a:bodyPr wrap="none" rtlCol="0">
              <a:spAutoFit/>
            </a:bodyPr>
            <a:lstStyle/>
            <a:p>
              <a:pPr algn="ctr">
                <a:lnSpc>
                  <a:spcPts val="2400"/>
                </a:lnSpc>
              </a:pP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Single sign-on </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(SSO)</a:t>
              </a:r>
            </a:p>
          </p:txBody>
        </p:sp>
        <p:pic>
          <p:nvPicPr>
            <p:cNvPr id="48" name="Graphic 80">
              <a:extLst>
                <a:ext uri="{FF2B5EF4-FFF2-40B4-BE49-F238E27FC236}">
                  <a16:creationId xmlns:a16="http://schemas.microsoft.com/office/drawing/2014/main" id="{15233F7D-2AF0-7B44-9BDC-770756319D9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647066" y="3427827"/>
              <a:ext cx="339939" cy="339939"/>
            </a:xfrm>
            <a:prstGeom prst="rect">
              <a:avLst/>
            </a:prstGeom>
          </p:spPr>
        </p:pic>
        <p:pic>
          <p:nvPicPr>
            <p:cNvPr id="49" name="Graphic 82">
              <a:extLst>
                <a:ext uri="{FF2B5EF4-FFF2-40B4-BE49-F238E27FC236}">
                  <a16:creationId xmlns:a16="http://schemas.microsoft.com/office/drawing/2014/main" id="{03C627E0-B7A9-D34C-B769-3AD6E18228E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931197" y="5467424"/>
              <a:ext cx="348292" cy="348292"/>
            </a:xfrm>
            <a:prstGeom prst="rect">
              <a:avLst/>
            </a:prstGeom>
          </p:spPr>
        </p:pic>
        <p:pic>
          <p:nvPicPr>
            <p:cNvPr id="50" name="Graphic 83">
              <a:extLst>
                <a:ext uri="{FF2B5EF4-FFF2-40B4-BE49-F238E27FC236}">
                  <a16:creationId xmlns:a16="http://schemas.microsoft.com/office/drawing/2014/main" id="{030BAA42-8B33-4D4D-8769-74920ABC9A7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7514488" y="5484205"/>
              <a:ext cx="385552" cy="385552"/>
            </a:xfrm>
            <a:prstGeom prst="rect">
              <a:avLst/>
            </a:prstGeom>
          </p:spPr>
        </p:pic>
        <p:sp>
          <p:nvSpPr>
            <p:cNvPr id="51" name="TextBox 50">
              <a:extLst>
                <a:ext uri="{FF2B5EF4-FFF2-40B4-BE49-F238E27FC236}">
                  <a16:creationId xmlns:a16="http://schemas.microsoft.com/office/drawing/2014/main" id="{A5B5F337-B05F-4240-A521-2ACA1862FD92}"/>
                </a:ext>
              </a:extLst>
            </p:cNvPr>
            <p:cNvSpPr txBox="1"/>
            <p:nvPr/>
          </p:nvSpPr>
          <p:spPr>
            <a:xfrm>
              <a:off x="6799121" y="5765901"/>
              <a:ext cx="612444" cy="338554"/>
            </a:xfrm>
            <a:prstGeom prst="rect">
              <a:avLst/>
            </a:prstGeom>
            <a:noFill/>
          </p:spPr>
          <p:txBody>
            <a:bodyPr wrap="square" rtlCol="0">
              <a:spAutoFit/>
            </a:bodyPr>
            <a:lstStyle/>
            <a:p>
              <a:pPr algn="ctr"/>
              <a:r>
                <a:rPr lang="en-US" sz="1600" dirty="0"/>
                <a:t>Role</a:t>
              </a:r>
            </a:p>
          </p:txBody>
        </p:sp>
        <p:sp>
          <p:nvSpPr>
            <p:cNvPr id="52" name="TextBox 51">
              <a:extLst>
                <a:ext uri="{FF2B5EF4-FFF2-40B4-BE49-F238E27FC236}">
                  <a16:creationId xmlns:a16="http://schemas.microsoft.com/office/drawing/2014/main" id="{AB7C033E-097C-564C-B90C-18B10B74A88F}"/>
                </a:ext>
              </a:extLst>
            </p:cNvPr>
            <p:cNvSpPr txBox="1"/>
            <p:nvPr/>
          </p:nvSpPr>
          <p:spPr>
            <a:xfrm>
              <a:off x="7344021" y="5765901"/>
              <a:ext cx="726487" cy="338554"/>
            </a:xfrm>
            <a:prstGeom prst="rect">
              <a:avLst/>
            </a:prstGeom>
            <a:noFill/>
          </p:spPr>
          <p:txBody>
            <a:bodyPr wrap="square" rtlCol="0">
              <a:spAutoFit/>
            </a:bodyPr>
            <a:lstStyle/>
            <a:p>
              <a:pPr algn="ctr"/>
              <a:r>
                <a:rPr lang="en-US" sz="1600" dirty="0"/>
                <a:t>Policy</a:t>
              </a:r>
            </a:p>
          </p:txBody>
        </p:sp>
        <p:sp>
          <p:nvSpPr>
            <p:cNvPr id="53" name="Rectangle 52">
              <a:extLst>
                <a:ext uri="{FF2B5EF4-FFF2-40B4-BE49-F238E27FC236}">
                  <a16:creationId xmlns:a16="http://schemas.microsoft.com/office/drawing/2014/main" id="{8425AE63-B29D-4FD4-A8F7-0E16FEF58B6B}"/>
                </a:ext>
              </a:extLst>
            </p:cNvPr>
            <p:cNvSpPr/>
            <p:nvPr/>
          </p:nvSpPr>
          <p:spPr>
            <a:xfrm>
              <a:off x="4888863" y="2317374"/>
              <a:ext cx="313756" cy="208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Graphic 81">
              <a:extLst>
                <a:ext uri="{FF2B5EF4-FFF2-40B4-BE49-F238E27FC236}">
                  <a16:creationId xmlns:a16="http://schemas.microsoft.com/office/drawing/2014/main" id="{2FB2F236-3BF9-9F4B-854F-AB685AABB56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875772" y="2277819"/>
              <a:ext cx="339939" cy="339939"/>
            </a:xfrm>
            <a:prstGeom prst="rect">
              <a:avLst/>
            </a:prstGeom>
          </p:spPr>
        </p:pic>
        <p:sp>
          <p:nvSpPr>
            <p:cNvPr id="55" name="Rectangle 54">
              <a:extLst>
                <a:ext uri="{FF2B5EF4-FFF2-40B4-BE49-F238E27FC236}">
                  <a16:creationId xmlns:a16="http://schemas.microsoft.com/office/drawing/2014/main" id="{08638393-A652-4A69-9E6B-DF416CDB1073}"/>
                </a:ext>
              </a:extLst>
            </p:cNvPr>
            <p:cNvSpPr/>
            <p:nvPr/>
          </p:nvSpPr>
          <p:spPr>
            <a:xfrm>
              <a:off x="4888863" y="4612820"/>
              <a:ext cx="313756" cy="208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Graphic 79">
              <a:extLst>
                <a:ext uri="{FF2B5EF4-FFF2-40B4-BE49-F238E27FC236}">
                  <a16:creationId xmlns:a16="http://schemas.microsoft.com/office/drawing/2014/main" id="{CFFE5AAB-286C-6A40-909B-1B1EB697653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875772" y="4573265"/>
              <a:ext cx="339939" cy="339939"/>
            </a:xfrm>
            <a:prstGeom prst="rect">
              <a:avLst/>
            </a:prstGeom>
          </p:spPr>
        </p:pic>
      </p:grpSp>
    </p:spTree>
    <p:custDataLst>
      <p:tags r:id="rId1"/>
    </p:custDataLst>
    <p:extLst>
      <p:ext uri="{BB962C8B-B14F-4D97-AF65-F5344CB8AC3E}">
        <p14:creationId xmlns:p14="http://schemas.microsoft.com/office/powerpoint/2010/main" val="332462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52919" y="0"/>
            <a:ext cx="11929353" cy="1060315"/>
          </a:xfrm>
          <a:solidFill>
            <a:schemeClr val="accent1">
              <a:lumMod val="20000"/>
              <a:lumOff val="80000"/>
            </a:schemeClr>
          </a:solidFill>
        </p:spPr>
        <p:txBody>
          <a:bodyPr/>
          <a:lstStyle/>
          <a:p>
            <a:r>
              <a:rPr lang="en-US" b="1" dirty="0">
                <a:solidFill>
                  <a:schemeClr val="accent6">
                    <a:lumMod val="50000"/>
                  </a:schemeClr>
                </a:solidFill>
              </a:rPr>
              <a:t>Identity Federation using SAML</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2020, Amazon Web Services, Inc. or its Affiliates. All rights reserved.</a:t>
            </a:r>
          </a:p>
        </p:txBody>
      </p:sp>
      <p:grpSp>
        <p:nvGrpSpPr>
          <p:cNvPr id="59" name="Group 58" descr="detailed diagram with labeled sequence of actions the lead to a successful login via SAML. Details in the notes below the slide.">
            <a:extLst>
              <a:ext uri="{FF2B5EF4-FFF2-40B4-BE49-F238E27FC236}">
                <a16:creationId xmlns:a16="http://schemas.microsoft.com/office/drawing/2014/main" id="{0D57B430-20BE-4C76-8FE5-0016511B8988}"/>
              </a:ext>
            </a:extLst>
          </p:cNvPr>
          <p:cNvGrpSpPr/>
          <p:nvPr/>
        </p:nvGrpSpPr>
        <p:grpSpPr>
          <a:xfrm>
            <a:off x="296388" y="1396539"/>
            <a:ext cx="11386036" cy="4623261"/>
            <a:chOff x="165751" y="1672008"/>
            <a:chExt cx="11809639" cy="4684343"/>
          </a:xfrm>
        </p:grpSpPr>
        <p:sp>
          <p:nvSpPr>
            <p:cNvPr id="60" name="TextBox 37">
              <a:extLst>
                <a:ext uri="{FF2B5EF4-FFF2-40B4-BE49-F238E27FC236}">
                  <a16:creationId xmlns:a16="http://schemas.microsoft.com/office/drawing/2014/main" id="{A4021E7F-D05A-1243-8C97-103C252B4279}"/>
                </a:ext>
              </a:extLst>
            </p:cNvPr>
            <p:cNvSpPr txBox="1">
              <a:spLocks noChangeArrowheads="1"/>
            </p:cNvSpPr>
            <p:nvPr/>
          </p:nvSpPr>
          <p:spPr bwMode="auto">
            <a:xfrm>
              <a:off x="4174743" y="2997881"/>
              <a:ext cx="1538232" cy="584775"/>
            </a:xfrm>
            <a:prstGeom prst="rect">
              <a:avLst/>
            </a:prstGeom>
            <a:noFill/>
            <a:ln w="9525">
              <a:noFill/>
              <a:miter lim="800000"/>
              <a:headEnd/>
              <a:tailEnd/>
            </a:ln>
          </p:spPr>
          <p:txBody>
            <a:bodyPr wrap="square">
              <a:spAutoFit/>
            </a:bodyPr>
            <a:lstStyle/>
            <a:p>
              <a:pPr algn="r"/>
              <a:r>
                <a:rPr lang="en-US" sz="1600" dirty="0">
                  <a:latin typeface="Amazon Ember" panose="020B0603020204020204" pitchFamily="34" charset="0"/>
                  <a:ea typeface="Amazon Ember" panose="020B0603020204020204" pitchFamily="34" charset="0"/>
                  <a:cs typeface="Amazon Ember" panose="020B0603020204020204" pitchFamily="34" charset="0"/>
                </a:rPr>
                <a:t>Redirected to the console</a:t>
              </a:r>
            </a:p>
          </p:txBody>
        </p:sp>
        <p:sp>
          <p:nvSpPr>
            <p:cNvPr id="61" name="Rectangle 60">
              <a:extLst>
                <a:ext uri="{FF2B5EF4-FFF2-40B4-BE49-F238E27FC236}">
                  <a16:creationId xmlns:a16="http://schemas.microsoft.com/office/drawing/2014/main" id="{C31FABED-14E0-3843-8FC4-71C115AD924B}"/>
                </a:ext>
              </a:extLst>
            </p:cNvPr>
            <p:cNvSpPr/>
            <p:nvPr/>
          </p:nvSpPr>
          <p:spPr>
            <a:xfrm>
              <a:off x="7088603" y="1691910"/>
              <a:ext cx="4886787" cy="46644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62" name="Graphic 6">
              <a:extLst>
                <a:ext uri="{FF2B5EF4-FFF2-40B4-BE49-F238E27FC236}">
                  <a16:creationId xmlns:a16="http://schemas.microsoft.com/office/drawing/2014/main" id="{2C73A9CA-7E52-5F4F-9AE9-0699025FE6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8603" y="1710730"/>
              <a:ext cx="330200" cy="330200"/>
            </a:xfrm>
            <a:prstGeom prst="rect">
              <a:avLst/>
            </a:prstGeom>
          </p:spPr>
        </p:pic>
        <p:grpSp>
          <p:nvGrpSpPr>
            <p:cNvPr id="63" name="Group 62">
              <a:extLst>
                <a:ext uri="{FF2B5EF4-FFF2-40B4-BE49-F238E27FC236}">
                  <a16:creationId xmlns:a16="http://schemas.microsoft.com/office/drawing/2014/main" id="{89607053-8865-1C42-B954-225404605B45}"/>
                </a:ext>
              </a:extLst>
            </p:cNvPr>
            <p:cNvGrpSpPr/>
            <p:nvPr/>
          </p:nvGrpSpPr>
          <p:grpSpPr>
            <a:xfrm>
              <a:off x="7842117" y="3736009"/>
              <a:ext cx="3709670" cy="2148444"/>
              <a:chOff x="7005557" y="3682974"/>
              <a:chExt cx="3709670" cy="2148444"/>
            </a:xfrm>
          </p:grpSpPr>
          <p:pic>
            <p:nvPicPr>
              <p:cNvPr id="110" name="Picture 109">
                <a:extLst>
                  <a:ext uri="{FF2B5EF4-FFF2-40B4-BE49-F238E27FC236}">
                    <a16:creationId xmlns:a16="http://schemas.microsoft.com/office/drawing/2014/main" id="{64B31FFF-CF9B-2943-ABD2-18C6F5322E5E}"/>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7005557" y="3682974"/>
                <a:ext cx="3709670" cy="2148444"/>
              </a:xfrm>
              <a:prstGeom prst="rect">
                <a:avLst/>
              </a:prstGeom>
              <a:ln>
                <a:solidFill>
                  <a:schemeClr val="bg1">
                    <a:lumMod val="50000"/>
                  </a:schemeClr>
                </a:solidFill>
              </a:ln>
            </p:spPr>
          </p:pic>
          <p:sp>
            <p:nvSpPr>
              <p:cNvPr id="111" name="Rectangle 110">
                <a:extLst>
                  <a:ext uri="{FF2B5EF4-FFF2-40B4-BE49-F238E27FC236}">
                    <a16:creationId xmlns:a16="http://schemas.microsoft.com/office/drawing/2014/main" id="{30E4D447-CB51-0748-AB0C-F766A9698EEF}"/>
                  </a:ext>
                </a:extLst>
              </p:cNvPr>
              <p:cNvSpPr/>
              <p:nvPr/>
            </p:nvSpPr>
            <p:spPr>
              <a:xfrm>
                <a:off x="9342060" y="3765266"/>
                <a:ext cx="655254" cy="8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4" name="Graphic 17" descr="Laptop">
              <a:extLst>
                <a:ext uri="{FF2B5EF4-FFF2-40B4-BE49-F238E27FC236}">
                  <a16:creationId xmlns:a16="http://schemas.microsoft.com/office/drawing/2014/main" id="{A12CA301-2F77-2444-8C07-52C533D77A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61406" y="1992079"/>
              <a:ext cx="822177" cy="822177"/>
            </a:xfrm>
            <a:prstGeom prst="rect">
              <a:avLst/>
            </a:prstGeom>
          </p:spPr>
        </p:pic>
        <p:sp>
          <p:nvSpPr>
            <p:cNvPr id="65" name="Rectangle 64">
              <a:extLst>
                <a:ext uri="{FF2B5EF4-FFF2-40B4-BE49-F238E27FC236}">
                  <a16:creationId xmlns:a16="http://schemas.microsoft.com/office/drawing/2014/main" id="{2CF44B1F-4145-4440-A1B8-DE5EE7957268}"/>
                </a:ext>
              </a:extLst>
            </p:cNvPr>
            <p:cNvSpPr/>
            <p:nvPr/>
          </p:nvSpPr>
          <p:spPr>
            <a:xfrm>
              <a:off x="165751" y="1691909"/>
              <a:ext cx="3683787" cy="4664441"/>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rgbClr val="5A6B86"/>
                  </a:solidFill>
                </a:rPr>
                <a:t>Customer</a:t>
              </a:r>
            </a:p>
          </p:txBody>
        </p:sp>
        <p:pic>
          <p:nvPicPr>
            <p:cNvPr id="66" name="Graphic 19">
              <a:extLst>
                <a:ext uri="{FF2B5EF4-FFF2-40B4-BE49-F238E27FC236}">
                  <a16:creationId xmlns:a16="http://schemas.microsoft.com/office/drawing/2014/main" id="{151E5CF0-FD13-5144-BE5B-C212ED8F34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2947" y="1691909"/>
              <a:ext cx="330200" cy="330200"/>
            </a:xfrm>
            <a:prstGeom prst="rect">
              <a:avLst/>
            </a:prstGeom>
          </p:spPr>
        </p:pic>
        <p:pic>
          <p:nvPicPr>
            <p:cNvPr id="67" name="Graphic 20">
              <a:extLst>
                <a:ext uri="{FF2B5EF4-FFF2-40B4-BE49-F238E27FC236}">
                  <a16:creationId xmlns:a16="http://schemas.microsoft.com/office/drawing/2014/main" id="{A7CE9C2E-6068-C74A-87C3-13C307E31E2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92901" y="2168217"/>
              <a:ext cx="469900" cy="469900"/>
            </a:xfrm>
            <a:prstGeom prst="rect">
              <a:avLst/>
            </a:prstGeom>
          </p:spPr>
        </p:pic>
        <p:sp>
          <p:nvSpPr>
            <p:cNvPr id="68" name="Oval 67">
              <a:extLst>
                <a:ext uri="{FF2B5EF4-FFF2-40B4-BE49-F238E27FC236}">
                  <a16:creationId xmlns:a16="http://schemas.microsoft.com/office/drawing/2014/main" id="{CF728DE5-6996-5246-9775-1EBBD51676E7}"/>
                </a:ext>
              </a:extLst>
            </p:cNvPr>
            <p:cNvSpPr/>
            <p:nvPr/>
          </p:nvSpPr>
          <p:spPr>
            <a:xfrm>
              <a:off x="336166" y="2237539"/>
              <a:ext cx="270164" cy="2743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a:t>
              </a:r>
            </a:p>
          </p:txBody>
        </p:sp>
        <p:sp>
          <p:nvSpPr>
            <p:cNvPr id="69" name="Oval 68">
              <a:extLst>
                <a:ext uri="{FF2B5EF4-FFF2-40B4-BE49-F238E27FC236}">
                  <a16:creationId xmlns:a16="http://schemas.microsoft.com/office/drawing/2014/main" id="{51D2257E-0617-4E46-B029-55590DF85E68}"/>
                </a:ext>
              </a:extLst>
            </p:cNvPr>
            <p:cNvSpPr/>
            <p:nvPr/>
          </p:nvSpPr>
          <p:spPr>
            <a:xfrm>
              <a:off x="349878" y="4027400"/>
              <a:ext cx="270164" cy="2743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a:t>
              </a:r>
            </a:p>
          </p:txBody>
        </p:sp>
        <p:sp>
          <p:nvSpPr>
            <p:cNvPr id="70" name="Oval 69">
              <a:extLst>
                <a:ext uri="{FF2B5EF4-FFF2-40B4-BE49-F238E27FC236}">
                  <a16:creationId xmlns:a16="http://schemas.microsoft.com/office/drawing/2014/main" id="{FE379CCB-45E0-AF48-AAD5-8F348AE094C7}"/>
                </a:ext>
              </a:extLst>
            </p:cNvPr>
            <p:cNvSpPr/>
            <p:nvPr/>
          </p:nvSpPr>
          <p:spPr>
            <a:xfrm>
              <a:off x="2756753" y="3404279"/>
              <a:ext cx="270164" cy="2743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3</a:t>
              </a:r>
            </a:p>
          </p:txBody>
        </p:sp>
        <p:sp>
          <p:nvSpPr>
            <p:cNvPr id="71" name="Oval 70">
              <a:extLst>
                <a:ext uri="{FF2B5EF4-FFF2-40B4-BE49-F238E27FC236}">
                  <a16:creationId xmlns:a16="http://schemas.microsoft.com/office/drawing/2014/main" id="{9D142E69-2057-5642-979C-9EDB0016489C}"/>
                </a:ext>
              </a:extLst>
            </p:cNvPr>
            <p:cNvSpPr/>
            <p:nvPr/>
          </p:nvSpPr>
          <p:spPr>
            <a:xfrm>
              <a:off x="3956105" y="1995705"/>
              <a:ext cx="270164" cy="275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4</a:t>
              </a:r>
            </a:p>
          </p:txBody>
        </p:sp>
        <p:cxnSp>
          <p:nvCxnSpPr>
            <p:cNvPr id="72" name="Straight Arrow Connector 71">
              <a:extLst>
                <a:ext uri="{FF2B5EF4-FFF2-40B4-BE49-F238E27FC236}">
                  <a16:creationId xmlns:a16="http://schemas.microsoft.com/office/drawing/2014/main" id="{819055CE-3173-5E43-A0F4-F98497A4A8D4}"/>
                </a:ext>
              </a:extLst>
            </p:cNvPr>
            <p:cNvCxnSpPr>
              <a:cxnSpLocks/>
            </p:cNvCxnSpPr>
            <p:nvPr/>
          </p:nvCxnSpPr>
          <p:spPr>
            <a:xfrm>
              <a:off x="3278937" y="2323505"/>
              <a:ext cx="4485796"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3" name="TextBox 37">
              <a:extLst>
                <a:ext uri="{FF2B5EF4-FFF2-40B4-BE49-F238E27FC236}">
                  <a16:creationId xmlns:a16="http://schemas.microsoft.com/office/drawing/2014/main" id="{882ACA10-F300-4247-9596-08D9F65838C8}"/>
                </a:ext>
              </a:extLst>
            </p:cNvPr>
            <p:cNvSpPr txBox="1">
              <a:spLocks noChangeArrowheads="1"/>
            </p:cNvSpPr>
            <p:nvPr/>
          </p:nvSpPr>
          <p:spPr bwMode="auto">
            <a:xfrm>
              <a:off x="3981729" y="1672008"/>
              <a:ext cx="2425337" cy="584775"/>
            </a:xfrm>
            <a:prstGeom prst="rect">
              <a:avLst/>
            </a:prstGeom>
            <a:noFill/>
            <a:ln w="9525">
              <a:noFill/>
              <a:miter lim="800000"/>
              <a:headEnd/>
              <a:tailEnd/>
            </a:ln>
          </p:spPr>
          <p:txBody>
            <a:bodyPr wrap="square">
              <a:spAutoFit/>
            </a:bodyPr>
            <a:lstStyle/>
            <a:p>
              <a:pPr algn="r"/>
              <a:r>
                <a:rPr lang="en-US" sz="1600" dirty="0">
                  <a:latin typeface="Amazon Ember" panose="020B0603020204020204" pitchFamily="34" charset="0"/>
                  <a:ea typeface="Amazon Ember" panose="020B0603020204020204" pitchFamily="34" charset="0"/>
                  <a:cs typeface="Amazon Ember" panose="020B0603020204020204" pitchFamily="34" charset="0"/>
                </a:rPr>
                <a:t>Assertion posted to sign in endpoint for SAML</a:t>
              </a:r>
            </a:p>
          </p:txBody>
        </p:sp>
        <p:sp>
          <p:nvSpPr>
            <p:cNvPr id="74" name="TextBox 37">
              <a:extLst>
                <a:ext uri="{FF2B5EF4-FFF2-40B4-BE49-F238E27FC236}">
                  <a16:creationId xmlns:a16="http://schemas.microsoft.com/office/drawing/2014/main" id="{57B871DE-5311-4544-B3E7-EB38C9852DAA}"/>
                </a:ext>
              </a:extLst>
            </p:cNvPr>
            <p:cNvSpPr txBox="1">
              <a:spLocks noChangeArrowheads="1"/>
            </p:cNvSpPr>
            <p:nvPr/>
          </p:nvSpPr>
          <p:spPr bwMode="auto">
            <a:xfrm>
              <a:off x="2696076" y="3662241"/>
              <a:ext cx="1274367" cy="830997"/>
            </a:xfrm>
            <a:prstGeom prst="rect">
              <a:avLst/>
            </a:prstGeom>
            <a:noFill/>
            <a:ln w="9525">
              <a:noFill/>
              <a:miter lim="800000"/>
              <a:headEnd/>
              <a:tailEnd/>
            </a:ln>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IdP returns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SAML assertion</a:t>
              </a:r>
            </a:p>
          </p:txBody>
        </p:sp>
        <p:sp>
          <p:nvSpPr>
            <p:cNvPr id="75" name="TextBox 37">
              <a:extLst>
                <a:ext uri="{FF2B5EF4-FFF2-40B4-BE49-F238E27FC236}">
                  <a16:creationId xmlns:a16="http://schemas.microsoft.com/office/drawing/2014/main" id="{B030E577-9995-5245-80E2-6E1BF21E02C5}"/>
                </a:ext>
              </a:extLst>
            </p:cNvPr>
            <p:cNvSpPr txBox="1">
              <a:spLocks noChangeArrowheads="1"/>
            </p:cNvSpPr>
            <p:nvPr/>
          </p:nvSpPr>
          <p:spPr bwMode="auto">
            <a:xfrm>
              <a:off x="583736" y="2132845"/>
              <a:ext cx="1076974" cy="830997"/>
            </a:xfrm>
            <a:prstGeom prst="rect">
              <a:avLst/>
            </a:prstGeom>
            <a:noFill/>
            <a:ln w="9525">
              <a:noFill/>
              <a:miter lim="800000"/>
              <a:headEnd/>
              <a:tailEnd/>
            </a:ln>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User navigates to a URL</a:t>
              </a:r>
            </a:p>
          </p:txBody>
        </p:sp>
        <p:sp>
          <p:nvSpPr>
            <p:cNvPr id="76" name="Rectangle 75">
              <a:extLst>
                <a:ext uri="{FF2B5EF4-FFF2-40B4-BE49-F238E27FC236}">
                  <a16:creationId xmlns:a16="http://schemas.microsoft.com/office/drawing/2014/main" id="{E93F63DC-250D-9E46-89AD-AB3D402C28FB}"/>
                </a:ext>
              </a:extLst>
            </p:cNvPr>
            <p:cNvSpPr/>
            <p:nvPr/>
          </p:nvSpPr>
          <p:spPr>
            <a:xfrm>
              <a:off x="1760682" y="2065815"/>
              <a:ext cx="1777784" cy="738664"/>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5A6B86"/>
                </a:solidFill>
              </a:endParaRPr>
            </a:p>
          </p:txBody>
        </p:sp>
        <p:pic>
          <p:nvPicPr>
            <p:cNvPr id="77" name="Graphic 41" descr="Server">
              <a:extLst>
                <a:ext uri="{FF2B5EF4-FFF2-40B4-BE49-F238E27FC236}">
                  <a16:creationId xmlns:a16="http://schemas.microsoft.com/office/drawing/2014/main" id="{08111AF6-49E8-DB42-8167-0A9B3A43688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341360" y="4449505"/>
              <a:ext cx="699205" cy="699205"/>
            </a:xfrm>
            <a:prstGeom prst="rect">
              <a:avLst/>
            </a:prstGeom>
          </p:spPr>
        </p:pic>
        <p:pic>
          <p:nvPicPr>
            <p:cNvPr id="78" name="Graphic 43" descr="Database">
              <a:extLst>
                <a:ext uri="{FF2B5EF4-FFF2-40B4-BE49-F238E27FC236}">
                  <a16:creationId xmlns:a16="http://schemas.microsoft.com/office/drawing/2014/main" id="{AAD7ED4F-9681-7348-9379-52038D8AE1A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2610" y="4454067"/>
              <a:ext cx="699206" cy="699206"/>
            </a:xfrm>
            <a:prstGeom prst="rect">
              <a:avLst/>
            </a:prstGeom>
          </p:spPr>
        </p:pic>
        <p:sp>
          <p:nvSpPr>
            <p:cNvPr id="79" name="TextBox 78">
              <a:extLst>
                <a:ext uri="{FF2B5EF4-FFF2-40B4-BE49-F238E27FC236}">
                  <a16:creationId xmlns:a16="http://schemas.microsoft.com/office/drawing/2014/main" id="{7A326C73-DD0A-F741-A67D-7F13B5F0F180}"/>
                </a:ext>
              </a:extLst>
            </p:cNvPr>
            <p:cNvSpPr txBox="1"/>
            <p:nvPr/>
          </p:nvSpPr>
          <p:spPr>
            <a:xfrm>
              <a:off x="2072866" y="5123064"/>
              <a:ext cx="1318298" cy="338554"/>
            </a:xfrm>
            <a:prstGeom prst="rect">
              <a:avLst/>
            </a:prstGeom>
            <a:noFill/>
          </p:spPr>
          <p:txBody>
            <a:bodyPr wrap="square" rtlCol="0">
              <a:spAutoFit/>
            </a:bodyPr>
            <a:lstStyle/>
            <a:p>
              <a:pPr algn="ctr"/>
              <a:r>
                <a:rPr lang="en-US" sz="1600" dirty="0"/>
                <a:t>Portal (IdP)</a:t>
              </a:r>
            </a:p>
          </p:txBody>
        </p:sp>
        <p:sp>
          <p:nvSpPr>
            <p:cNvPr id="80" name="TextBox 79">
              <a:extLst>
                <a:ext uri="{FF2B5EF4-FFF2-40B4-BE49-F238E27FC236}">
                  <a16:creationId xmlns:a16="http://schemas.microsoft.com/office/drawing/2014/main" id="{581BA7CA-5DA6-E34A-8223-9E980F8C9836}"/>
                </a:ext>
              </a:extLst>
            </p:cNvPr>
            <p:cNvSpPr txBox="1"/>
            <p:nvPr/>
          </p:nvSpPr>
          <p:spPr>
            <a:xfrm>
              <a:off x="216610" y="5119123"/>
              <a:ext cx="1910631" cy="830997"/>
            </a:xfrm>
            <a:prstGeom prst="rect">
              <a:avLst/>
            </a:prstGeom>
            <a:noFill/>
          </p:spPr>
          <p:txBody>
            <a:bodyPr wrap="square" rtlCol="0">
              <a:spAutoFit/>
            </a:bodyPr>
            <a:lstStyle/>
            <a:p>
              <a:pPr algn="ctr"/>
              <a:r>
                <a:rPr lang="en-US" sz="1600" dirty="0"/>
                <a:t>Identity store (LDAP or Microsoft Active Directory)</a:t>
              </a:r>
            </a:p>
          </p:txBody>
        </p:sp>
        <p:cxnSp>
          <p:nvCxnSpPr>
            <p:cNvPr id="81" name="Straight Arrow Connector 80">
              <a:extLst>
                <a:ext uri="{FF2B5EF4-FFF2-40B4-BE49-F238E27FC236}">
                  <a16:creationId xmlns:a16="http://schemas.microsoft.com/office/drawing/2014/main" id="{65D56662-0869-B44F-B425-E9F88D65CD9C}"/>
                </a:ext>
              </a:extLst>
            </p:cNvPr>
            <p:cNvCxnSpPr>
              <a:cxnSpLocks/>
            </p:cNvCxnSpPr>
            <p:nvPr/>
          </p:nvCxnSpPr>
          <p:spPr>
            <a:xfrm>
              <a:off x="2572981" y="2891740"/>
              <a:ext cx="0" cy="146304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93BC5FCB-69A4-ED4D-B99C-90EE88872718}"/>
                </a:ext>
              </a:extLst>
            </p:cNvPr>
            <p:cNvCxnSpPr>
              <a:cxnSpLocks/>
            </p:cNvCxnSpPr>
            <p:nvPr/>
          </p:nvCxnSpPr>
          <p:spPr>
            <a:xfrm flipV="1">
              <a:off x="2699409" y="2891740"/>
              <a:ext cx="0" cy="146304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51C716C7-A6FC-E446-AEB1-F08C31838DE6}"/>
                </a:ext>
              </a:extLst>
            </p:cNvPr>
            <p:cNvCxnSpPr>
              <a:cxnSpLocks/>
            </p:cNvCxnSpPr>
            <p:nvPr/>
          </p:nvCxnSpPr>
          <p:spPr>
            <a:xfrm>
              <a:off x="1281784" y="4908210"/>
              <a:ext cx="1097280" cy="3779"/>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EC52944A-14F2-854B-9BF9-EEA741816621}"/>
                </a:ext>
              </a:extLst>
            </p:cNvPr>
            <p:cNvCxnSpPr>
              <a:cxnSpLocks/>
            </p:cNvCxnSpPr>
            <p:nvPr/>
          </p:nvCxnSpPr>
          <p:spPr>
            <a:xfrm flipH="1">
              <a:off x="1262819" y="4695852"/>
              <a:ext cx="1097280"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5" name="TextBox 37">
              <a:extLst>
                <a:ext uri="{FF2B5EF4-FFF2-40B4-BE49-F238E27FC236}">
                  <a16:creationId xmlns:a16="http://schemas.microsoft.com/office/drawing/2014/main" id="{48719F70-B96A-F648-BC1F-86519E3A2ECC}"/>
                </a:ext>
              </a:extLst>
            </p:cNvPr>
            <p:cNvSpPr txBox="1">
              <a:spLocks noChangeArrowheads="1"/>
            </p:cNvSpPr>
            <p:nvPr/>
          </p:nvSpPr>
          <p:spPr bwMode="auto">
            <a:xfrm>
              <a:off x="612917" y="3960511"/>
              <a:ext cx="1848489" cy="584775"/>
            </a:xfrm>
            <a:prstGeom prst="rect">
              <a:avLst/>
            </a:prstGeom>
            <a:noFill/>
            <a:ln w="9525">
              <a:noFill/>
              <a:miter lim="800000"/>
              <a:headEnd/>
              <a:tailEnd/>
            </a:ln>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IdP authenticates user</a:t>
              </a:r>
            </a:p>
          </p:txBody>
        </p:sp>
        <p:cxnSp>
          <p:nvCxnSpPr>
            <p:cNvPr id="86" name="Straight Arrow Connector 69">
              <a:extLst>
                <a:ext uri="{FF2B5EF4-FFF2-40B4-BE49-F238E27FC236}">
                  <a16:creationId xmlns:a16="http://schemas.microsoft.com/office/drawing/2014/main" id="{75911975-49BE-614F-8ABC-A3A3481EF994}"/>
                </a:ext>
              </a:extLst>
            </p:cNvPr>
            <p:cNvCxnSpPr>
              <a:cxnSpLocks/>
            </p:cNvCxnSpPr>
            <p:nvPr/>
          </p:nvCxnSpPr>
          <p:spPr>
            <a:xfrm>
              <a:off x="3278937" y="2610113"/>
              <a:ext cx="4485796" cy="1618219"/>
            </a:xfrm>
            <a:prstGeom prst="bentConnector3">
              <a:avLst>
                <a:gd name="adj1" fmla="val 54564"/>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87" name="Graphic 50">
              <a:extLst>
                <a:ext uri="{FF2B5EF4-FFF2-40B4-BE49-F238E27FC236}">
                  <a16:creationId xmlns:a16="http://schemas.microsoft.com/office/drawing/2014/main" id="{FDFA8EEA-1F4D-9C4E-9985-2B09CE15117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725764" y="2915737"/>
              <a:ext cx="414356" cy="414356"/>
            </a:xfrm>
            <a:prstGeom prst="rect">
              <a:avLst/>
            </a:prstGeom>
          </p:spPr>
        </p:pic>
        <p:pic>
          <p:nvPicPr>
            <p:cNvPr id="88" name="Graphic 52">
              <a:extLst>
                <a:ext uri="{FF2B5EF4-FFF2-40B4-BE49-F238E27FC236}">
                  <a16:creationId xmlns:a16="http://schemas.microsoft.com/office/drawing/2014/main" id="{4EEACB7D-2D66-E049-8807-FCA489F19C9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430139" y="1916476"/>
              <a:ext cx="414356" cy="414356"/>
            </a:xfrm>
            <a:prstGeom prst="rect">
              <a:avLst/>
            </a:prstGeom>
          </p:spPr>
        </p:pic>
        <p:sp>
          <p:nvSpPr>
            <p:cNvPr id="89" name="Oval 88">
              <a:extLst>
                <a:ext uri="{FF2B5EF4-FFF2-40B4-BE49-F238E27FC236}">
                  <a16:creationId xmlns:a16="http://schemas.microsoft.com/office/drawing/2014/main" id="{EF1F9670-3D6D-F944-A077-1E19D256374E}"/>
                </a:ext>
              </a:extLst>
            </p:cNvPr>
            <p:cNvSpPr/>
            <p:nvPr/>
          </p:nvSpPr>
          <p:spPr>
            <a:xfrm>
              <a:off x="4207832" y="3288809"/>
              <a:ext cx="270164" cy="2743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pic>
          <p:nvPicPr>
            <p:cNvPr id="90" name="Graphic 60">
              <a:extLst>
                <a:ext uri="{FF2B5EF4-FFF2-40B4-BE49-F238E27FC236}">
                  <a16:creationId xmlns:a16="http://schemas.microsoft.com/office/drawing/2014/main" id="{23CF7E60-8BFB-E645-B552-6D08AE90736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914068" y="2230463"/>
              <a:ext cx="362885" cy="362885"/>
            </a:xfrm>
            <a:prstGeom prst="rect">
              <a:avLst/>
            </a:prstGeom>
          </p:spPr>
        </p:pic>
        <p:sp>
          <p:nvSpPr>
            <p:cNvPr id="91" name="TextBox 90">
              <a:extLst>
                <a:ext uri="{FF2B5EF4-FFF2-40B4-BE49-F238E27FC236}">
                  <a16:creationId xmlns:a16="http://schemas.microsoft.com/office/drawing/2014/main" id="{1E4D7919-35A1-9149-A95F-57B0D6EEDF88}"/>
                </a:ext>
              </a:extLst>
            </p:cNvPr>
            <p:cNvSpPr txBox="1"/>
            <p:nvPr/>
          </p:nvSpPr>
          <p:spPr>
            <a:xfrm>
              <a:off x="7088603" y="2534713"/>
              <a:ext cx="1794978" cy="584775"/>
            </a:xfrm>
            <a:prstGeom prst="rect">
              <a:avLst/>
            </a:prstGeom>
            <a:noFill/>
          </p:spPr>
          <p:txBody>
            <a:bodyPr wrap="square" rtlCol="0">
              <a:spAutoFit/>
            </a:bodyPr>
            <a:lstStyle/>
            <a:p>
              <a:pPr algn="ctr"/>
              <a:r>
                <a:rPr lang="en-US" sz="1600" dirty="0"/>
                <a:t>Sign-in endpoint for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SAML</a:t>
              </a:r>
            </a:p>
          </p:txBody>
        </p:sp>
        <p:sp>
          <p:nvSpPr>
            <p:cNvPr id="92" name="Rectangle 91">
              <a:extLst>
                <a:ext uri="{FF2B5EF4-FFF2-40B4-BE49-F238E27FC236}">
                  <a16:creationId xmlns:a16="http://schemas.microsoft.com/office/drawing/2014/main" id="{AF1D22CE-CBE1-BD45-8444-8EB8E665DCFB}"/>
                </a:ext>
              </a:extLst>
            </p:cNvPr>
            <p:cNvSpPr/>
            <p:nvPr/>
          </p:nvSpPr>
          <p:spPr>
            <a:xfrm>
              <a:off x="9241874" y="1836727"/>
              <a:ext cx="2565268" cy="1056479"/>
            </a:xfrm>
            <a:prstGeom prst="rect">
              <a:avLst/>
            </a:prstGeom>
            <a:solidFill>
              <a:srgbClr val="5A6B86">
                <a:alpha val="9804"/>
              </a:srgb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chemeClr val="tx1"/>
                </a:solidFill>
              </a:endParaRPr>
            </a:p>
          </p:txBody>
        </p:sp>
        <p:sp>
          <p:nvSpPr>
            <p:cNvPr id="93" name="TextBox 92">
              <a:extLst>
                <a:ext uri="{FF2B5EF4-FFF2-40B4-BE49-F238E27FC236}">
                  <a16:creationId xmlns:a16="http://schemas.microsoft.com/office/drawing/2014/main" id="{7AE91BC6-FB8A-694D-99B2-D4D6FE61D838}"/>
                </a:ext>
              </a:extLst>
            </p:cNvPr>
            <p:cNvSpPr txBox="1"/>
            <p:nvPr/>
          </p:nvSpPr>
          <p:spPr>
            <a:xfrm>
              <a:off x="9148790" y="2509622"/>
              <a:ext cx="1318298" cy="338554"/>
            </a:xfrm>
            <a:prstGeom prst="rect">
              <a:avLst/>
            </a:prstGeom>
            <a:noFill/>
          </p:spPr>
          <p:txBody>
            <a:bodyPr wrap="square" rtlCol="0">
              <a:spAutoFit/>
            </a:bodyPr>
            <a:lstStyle/>
            <a:p>
              <a:pPr algn="ctr"/>
              <a:r>
                <a:rPr lang="en-US" sz="1600" dirty="0"/>
                <a:t>AWS STS</a:t>
              </a:r>
            </a:p>
          </p:txBody>
        </p:sp>
        <p:pic>
          <p:nvPicPr>
            <p:cNvPr id="94" name="Graphic 71">
              <a:extLst>
                <a:ext uri="{FF2B5EF4-FFF2-40B4-BE49-F238E27FC236}">
                  <a16:creationId xmlns:a16="http://schemas.microsoft.com/office/drawing/2014/main" id="{96881410-9C71-3F4D-875C-1484CF45BA8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572989" y="2132483"/>
              <a:ext cx="469900" cy="469900"/>
            </a:xfrm>
            <a:prstGeom prst="rect">
              <a:avLst/>
            </a:prstGeom>
          </p:spPr>
        </p:pic>
        <p:sp>
          <p:nvSpPr>
            <p:cNvPr id="95" name="TextBox 94">
              <a:extLst>
                <a:ext uri="{FF2B5EF4-FFF2-40B4-BE49-F238E27FC236}">
                  <a16:creationId xmlns:a16="http://schemas.microsoft.com/office/drawing/2014/main" id="{BE4A65EF-21EF-DA4F-8CC5-2DE777C49373}"/>
                </a:ext>
              </a:extLst>
            </p:cNvPr>
            <p:cNvSpPr txBox="1"/>
            <p:nvPr/>
          </p:nvSpPr>
          <p:spPr>
            <a:xfrm>
              <a:off x="9438336" y="1809431"/>
              <a:ext cx="548844" cy="338554"/>
            </a:xfrm>
            <a:prstGeom prst="rect">
              <a:avLst/>
            </a:prstGeom>
            <a:noFill/>
          </p:spPr>
          <p:txBody>
            <a:bodyPr wrap="square" rtlCol="0">
              <a:spAutoFit/>
            </a:bodyPr>
            <a:lstStyle/>
            <a:p>
              <a:pPr algn="ctr"/>
              <a:r>
                <a:rPr lang="en-US" sz="1600" dirty="0"/>
                <a:t>IAM</a:t>
              </a:r>
            </a:p>
          </p:txBody>
        </p:sp>
        <p:pic>
          <p:nvPicPr>
            <p:cNvPr id="96" name="Graphic 74">
              <a:extLst>
                <a:ext uri="{FF2B5EF4-FFF2-40B4-BE49-F238E27FC236}">
                  <a16:creationId xmlns:a16="http://schemas.microsoft.com/office/drawing/2014/main" id="{0CE2622D-1553-C94A-83D1-0A31583981AF}"/>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240330" y="1847287"/>
              <a:ext cx="230604" cy="230604"/>
            </a:xfrm>
            <a:prstGeom prst="rect">
              <a:avLst/>
            </a:prstGeom>
          </p:spPr>
        </p:pic>
        <p:cxnSp>
          <p:nvCxnSpPr>
            <p:cNvPr id="97" name="Straight Arrow Connector 96">
              <a:extLst>
                <a:ext uri="{FF2B5EF4-FFF2-40B4-BE49-F238E27FC236}">
                  <a16:creationId xmlns:a16="http://schemas.microsoft.com/office/drawing/2014/main" id="{7E201AC6-7A46-CF41-9AAD-B12F19DFD8FB}"/>
                </a:ext>
              </a:extLst>
            </p:cNvPr>
            <p:cNvCxnSpPr>
              <a:cxnSpLocks/>
            </p:cNvCxnSpPr>
            <p:nvPr/>
          </p:nvCxnSpPr>
          <p:spPr>
            <a:xfrm>
              <a:off x="8288242" y="2330766"/>
              <a:ext cx="1221708"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D8AB6CC6-11FE-2F47-9023-F34B6A6C0701}"/>
                </a:ext>
              </a:extLst>
            </p:cNvPr>
            <p:cNvCxnSpPr>
              <a:cxnSpLocks/>
            </p:cNvCxnSpPr>
            <p:nvPr/>
          </p:nvCxnSpPr>
          <p:spPr>
            <a:xfrm flipH="1">
              <a:off x="8288242" y="2508190"/>
              <a:ext cx="1221708"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D64CB481-5203-5A42-97BF-4DA61FFC4979}"/>
                </a:ext>
              </a:extLst>
            </p:cNvPr>
            <p:cNvCxnSpPr>
              <a:cxnSpLocks/>
            </p:cNvCxnSpPr>
            <p:nvPr/>
          </p:nvCxnSpPr>
          <p:spPr>
            <a:xfrm flipH="1">
              <a:off x="3278937" y="2459985"/>
              <a:ext cx="4485796"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00" name="Graphic 84">
              <a:extLst>
                <a:ext uri="{FF2B5EF4-FFF2-40B4-BE49-F238E27FC236}">
                  <a16:creationId xmlns:a16="http://schemas.microsoft.com/office/drawing/2014/main" id="{1C657F4A-F4B3-304A-8D56-F1816C88753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389030" y="2367116"/>
              <a:ext cx="348292" cy="348292"/>
            </a:xfrm>
            <a:prstGeom prst="rect">
              <a:avLst/>
            </a:prstGeom>
          </p:spPr>
        </p:pic>
        <p:pic>
          <p:nvPicPr>
            <p:cNvPr id="101" name="Graphic 85">
              <a:extLst>
                <a:ext uri="{FF2B5EF4-FFF2-40B4-BE49-F238E27FC236}">
                  <a16:creationId xmlns:a16="http://schemas.microsoft.com/office/drawing/2014/main" id="{DA261E88-3D82-E94F-B251-F3152938B5D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367121" y="1961983"/>
              <a:ext cx="385552" cy="385552"/>
            </a:xfrm>
            <a:prstGeom prst="rect">
              <a:avLst/>
            </a:prstGeom>
          </p:spPr>
        </p:pic>
        <p:sp>
          <p:nvSpPr>
            <p:cNvPr id="102" name="TextBox 101">
              <a:extLst>
                <a:ext uri="{FF2B5EF4-FFF2-40B4-BE49-F238E27FC236}">
                  <a16:creationId xmlns:a16="http://schemas.microsoft.com/office/drawing/2014/main" id="{452AA085-E883-A24B-9CC4-18225EA05E79}"/>
                </a:ext>
              </a:extLst>
            </p:cNvPr>
            <p:cNvSpPr txBox="1"/>
            <p:nvPr/>
          </p:nvSpPr>
          <p:spPr>
            <a:xfrm>
              <a:off x="10691089" y="2060596"/>
              <a:ext cx="763982" cy="338554"/>
            </a:xfrm>
            <a:prstGeom prst="rect">
              <a:avLst/>
            </a:prstGeom>
            <a:noFill/>
          </p:spPr>
          <p:txBody>
            <a:bodyPr wrap="square" rtlCol="0">
              <a:spAutoFit/>
            </a:bodyPr>
            <a:lstStyle/>
            <a:p>
              <a:pPr algn="ctr"/>
              <a:r>
                <a:rPr lang="en-US" sz="1600" dirty="0"/>
                <a:t>Role</a:t>
              </a:r>
            </a:p>
          </p:txBody>
        </p:sp>
        <p:sp>
          <p:nvSpPr>
            <p:cNvPr id="103" name="TextBox 102">
              <a:extLst>
                <a:ext uri="{FF2B5EF4-FFF2-40B4-BE49-F238E27FC236}">
                  <a16:creationId xmlns:a16="http://schemas.microsoft.com/office/drawing/2014/main" id="{E5D55126-6993-2F4F-85DB-DA4CEA664777}"/>
                </a:ext>
              </a:extLst>
            </p:cNvPr>
            <p:cNvSpPr txBox="1"/>
            <p:nvPr/>
          </p:nvSpPr>
          <p:spPr>
            <a:xfrm>
              <a:off x="10693140" y="2429607"/>
              <a:ext cx="848792" cy="338554"/>
            </a:xfrm>
            <a:prstGeom prst="rect">
              <a:avLst/>
            </a:prstGeom>
            <a:noFill/>
          </p:spPr>
          <p:txBody>
            <a:bodyPr wrap="square" rtlCol="0">
              <a:spAutoFit/>
            </a:bodyPr>
            <a:lstStyle/>
            <a:p>
              <a:pPr algn="ctr"/>
              <a:r>
                <a:rPr lang="en-US" sz="1600" dirty="0"/>
                <a:t>Policy</a:t>
              </a:r>
            </a:p>
          </p:txBody>
        </p:sp>
        <p:sp>
          <p:nvSpPr>
            <p:cNvPr id="104" name="Rectangle 103">
              <a:extLst>
                <a:ext uri="{FF2B5EF4-FFF2-40B4-BE49-F238E27FC236}">
                  <a16:creationId xmlns:a16="http://schemas.microsoft.com/office/drawing/2014/main" id="{98FFAD9D-A839-4F7F-9D82-EEA1E3027B3F}"/>
                </a:ext>
              </a:extLst>
            </p:cNvPr>
            <p:cNvSpPr/>
            <p:nvPr/>
          </p:nvSpPr>
          <p:spPr>
            <a:xfrm>
              <a:off x="5962608" y="2385353"/>
              <a:ext cx="245599" cy="212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 name="Graphic 82">
              <a:extLst>
                <a:ext uri="{FF2B5EF4-FFF2-40B4-BE49-F238E27FC236}">
                  <a16:creationId xmlns:a16="http://schemas.microsoft.com/office/drawing/2014/main" id="{1CABE6DF-20F6-B744-AA64-1DCE78D25362}"/>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951152" y="2409727"/>
              <a:ext cx="289465" cy="289465"/>
            </a:xfrm>
            <a:prstGeom prst="rect">
              <a:avLst/>
            </a:prstGeom>
          </p:spPr>
        </p:pic>
        <p:sp>
          <p:nvSpPr>
            <p:cNvPr id="106" name="Rectangle 105">
              <a:extLst>
                <a:ext uri="{FF2B5EF4-FFF2-40B4-BE49-F238E27FC236}">
                  <a16:creationId xmlns:a16="http://schemas.microsoft.com/office/drawing/2014/main" id="{C4CFA5C1-EBF2-4209-ACDB-D4D1BD24A6C5}"/>
                </a:ext>
              </a:extLst>
            </p:cNvPr>
            <p:cNvSpPr/>
            <p:nvPr/>
          </p:nvSpPr>
          <p:spPr>
            <a:xfrm>
              <a:off x="6165720" y="4150772"/>
              <a:ext cx="295448" cy="243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7" name="Graphic 83">
              <a:extLst>
                <a:ext uri="{FF2B5EF4-FFF2-40B4-BE49-F238E27FC236}">
                  <a16:creationId xmlns:a16="http://schemas.microsoft.com/office/drawing/2014/main" id="{579851EF-759B-3240-B7C8-8EC1B584A2B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175778" y="4148640"/>
              <a:ext cx="289465" cy="289465"/>
            </a:xfrm>
            <a:prstGeom prst="rect">
              <a:avLst/>
            </a:prstGeom>
          </p:spPr>
        </p:pic>
        <p:sp>
          <p:nvSpPr>
            <p:cNvPr id="108" name="Rectangle 107">
              <a:extLst>
                <a:ext uri="{FF2B5EF4-FFF2-40B4-BE49-F238E27FC236}">
                  <a16:creationId xmlns:a16="http://schemas.microsoft.com/office/drawing/2014/main" id="{7F953859-E335-46B0-B89B-B312F4143240}"/>
                </a:ext>
              </a:extLst>
            </p:cNvPr>
            <p:cNvSpPr/>
            <p:nvPr/>
          </p:nvSpPr>
          <p:spPr>
            <a:xfrm>
              <a:off x="8855239" y="2429608"/>
              <a:ext cx="324109" cy="2902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9" name="Graphic 77">
              <a:extLst>
                <a:ext uri="{FF2B5EF4-FFF2-40B4-BE49-F238E27FC236}">
                  <a16:creationId xmlns:a16="http://schemas.microsoft.com/office/drawing/2014/main" id="{3773A095-0D47-794E-B363-D0A78BD947B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869274" y="2430346"/>
              <a:ext cx="289465" cy="289465"/>
            </a:xfrm>
            <a:prstGeom prst="rect">
              <a:avLst/>
            </a:prstGeom>
          </p:spPr>
        </p:pic>
      </p:grpSp>
    </p:spTree>
    <p:custDataLst>
      <p:tags r:id="rId1"/>
    </p:custDataLst>
    <p:extLst>
      <p:ext uri="{BB962C8B-B14F-4D97-AF65-F5344CB8AC3E}">
        <p14:creationId xmlns:p14="http://schemas.microsoft.com/office/powerpoint/2010/main" val="3553671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Cognito</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406400" y="1362207"/>
            <a:ext cx="11438467" cy="2585323"/>
          </a:xfrm>
          <a:prstGeom prst="rect">
            <a:avLst/>
          </a:prstGeom>
        </p:spPr>
        <p:txBody>
          <a:bodyPr wrap="square">
            <a:spAutoFit/>
          </a:bodyPr>
          <a:lstStyle/>
          <a:p>
            <a:pPr marL="285750" indent="-285750">
              <a:buFont typeface="Arial" panose="020B0604020202020204" pitchFamily="34" charset="0"/>
              <a:buChar char="•"/>
            </a:pPr>
            <a:r>
              <a:rPr lang="en-US" dirty="0"/>
              <a:t>Amazon Cognito provides authentication, authorization, and user management for your web and mobile apps. Your users can sign in directly with a user name and password, or through a third party such as Facebook, Amazon, Google or Apple.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two main components of Amazon Cognito are </a:t>
            </a:r>
            <a:r>
              <a:rPr lang="en-US" b="1" i="1" dirty="0">
                <a:solidFill>
                  <a:schemeClr val="accent6">
                    <a:lumMod val="50000"/>
                  </a:schemeClr>
                </a:solidFill>
              </a:rPr>
              <a:t>user pools </a:t>
            </a:r>
            <a:r>
              <a:rPr lang="en-US" dirty="0"/>
              <a:t>and </a:t>
            </a:r>
            <a:r>
              <a:rPr lang="en-US" b="1" i="1" dirty="0">
                <a:solidFill>
                  <a:schemeClr val="accent6">
                    <a:lumMod val="50000"/>
                  </a:schemeClr>
                </a:solidFill>
              </a:rPr>
              <a:t>identity pools</a:t>
            </a:r>
            <a:r>
              <a:rPr lang="en-US" dirty="0"/>
              <a:t>. User pools are user directories that provide sign-up and sign-in options for your app users. Identity pools enable you to grant your users access to other AWS services. You can use identity pools and user pools separately or together.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Amazon Cognito user pool and identity pool used together</a:t>
            </a:r>
          </a:p>
        </p:txBody>
      </p:sp>
      <p:pic>
        <p:nvPicPr>
          <p:cNvPr id="4" name="Picture 3"/>
          <p:cNvPicPr>
            <a:picLocks noChangeAspect="1"/>
          </p:cNvPicPr>
          <p:nvPr/>
        </p:nvPicPr>
        <p:blipFill>
          <a:blip r:embed="rId4"/>
          <a:stretch>
            <a:fillRect/>
          </a:stretch>
        </p:blipFill>
        <p:spPr>
          <a:xfrm>
            <a:off x="6777036" y="3467300"/>
            <a:ext cx="5262563" cy="3390700"/>
          </a:xfrm>
          <a:prstGeom prst="rect">
            <a:avLst/>
          </a:prstGeom>
        </p:spPr>
      </p:pic>
      <p:sp>
        <p:nvSpPr>
          <p:cNvPr id="6" name="Rectangle 5"/>
          <p:cNvSpPr/>
          <p:nvPr/>
        </p:nvSpPr>
        <p:spPr>
          <a:xfrm>
            <a:off x="406400" y="4074530"/>
            <a:ext cx="6096000" cy="1754326"/>
          </a:xfrm>
          <a:prstGeom prst="rect">
            <a:avLst/>
          </a:prstGeom>
        </p:spPr>
        <p:txBody>
          <a:bodyPr>
            <a:spAutoFit/>
          </a:bodyPr>
          <a:lstStyle/>
          <a:p>
            <a:pPr marL="285750" indent="-285750">
              <a:buFont typeface="Arial" panose="020B0604020202020204" pitchFamily="34" charset="0"/>
              <a:buChar char="•"/>
            </a:pPr>
            <a:r>
              <a:rPr lang="en-US" dirty="0"/>
              <a:t>User pools : A user pool is a user directory in Amazon Cognito.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Identity pools : Users can obtain temporary AWS credentials to access AWS services</a:t>
            </a:r>
          </a:p>
          <a:p>
            <a:pPr marL="285750" indent="-285750">
              <a:buFont typeface="Arial" panose="020B0604020202020204" pitchFamily="34" charset="0"/>
              <a:buChar char="•"/>
            </a:pPr>
            <a:r>
              <a:rPr lang="en-US" dirty="0"/>
              <a:t>   Identity pools support anonymous guest users</a:t>
            </a:r>
          </a:p>
        </p:txBody>
      </p:sp>
    </p:spTree>
    <p:custDataLst>
      <p:tags r:id="rId1"/>
    </p:custDataLst>
    <p:extLst>
      <p:ext uri="{BB962C8B-B14F-4D97-AF65-F5344CB8AC3E}">
        <p14:creationId xmlns:p14="http://schemas.microsoft.com/office/powerpoint/2010/main" val="406056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Cognito Example</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2020, Amazon Web Services, Inc. or its Affiliates. All rights reserved.</a:t>
            </a:r>
          </a:p>
        </p:txBody>
      </p:sp>
      <p:pic>
        <p:nvPicPr>
          <p:cNvPr id="2" name="Picture 1"/>
          <p:cNvPicPr>
            <a:picLocks noChangeAspect="1"/>
          </p:cNvPicPr>
          <p:nvPr/>
        </p:nvPicPr>
        <p:blipFill>
          <a:blip r:embed="rId4"/>
          <a:stretch>
            <a:fillRect/>
          </a:stretch>
        </p:blipFill>
        <p:spPr>
          <a:xfrm>
            <a:off x="452971" y="1217412"/>
            <a:ext cx="11607790" cy="4115157"/>
          </a:xfrm>
          <a:prstGeom prst="rect">
            <a:avLst/>
          </a:prstGeom>
        </p:spPr>
      </p:pic>
      <p:sp>
        <p:nvSpPr>
          <p:cNvPr id="3" name="Rectangle 1"/>
          <p:cNvSpPr>
            <a:spLocks noChangeArrowheads="1"/>
          </p:cNvSpPr>
          <p:nvPr/>
        </p:nvSpPr>
        <p:spPr bwMode="auto">
          <a:xfrm>
            <a:off x="310569" y="5569635"/>
            <a:ext cx="115173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mn-ea"/>
                <a:cs typeface="+mn-cs"/>
              </a:rPr>
              <a:t>In this scenario, the goal is to authenticate a user using Amazon Cognito, and then grant that user access to another AWS service.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156815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AB46-B581-AD44-A0DB-BEDD5F1011F5}"/>
              </a:ext>
            </a:extLst>
          </p:cNvPr>
          <p:cNvSpPr>
            <a:spLocks noGrp="1"/>
          </p:cNvSpPr>
          <p:nvPr>
            <p:ph type="title"/>
          </p:nvPr>
        </p:nvSpPr>
        <p:spPr/>
        <p:txBody>
          <a:bodyPr/>
          <a:lstStyle/>
          <a:p>
            <a:r>
              <a:rPr lang="en-US" sz="3600" dirty="0"/>
              <a:t>Amazon Cognito example</a:t>
            </a:r>
          </a:p>
        </p:txBody>
      </p:sp>
      <p:sp>
        <p:nvSpPr>
          <p:cNvPr id="4" name="Footer Placeholder 3">
            <a:extLst>
              <a:ext uri="{FF2B5EF4-FFF2-40B4-BE49-F238E27FC236}">
                <a16:creationId xmlns:a16="http://schemas.microsoft.com/office/drawing/2014/main" id="{F21EFA5F-B0C7-334F-96AD-1E6B5057DD34}"/>
              </a:ext>
            </a:extLst>
          </p:cNvPr>
          <p:cNvSpPr>
            <a:spLocks noGrp="1"/>
          </p:cNvSpPr>
          <p:nvPr>
            <p:ph type="ftr" sz="quarter" idx="3"/>
          </p:nvPr>
        </p:nvSpPr>
        <p:spPr>
          <a:xfrm>
            <a:off x="8386233" y="6453716"/>
            <a:ext cx="3805767" cy="365125"/>
          </a:xfrm>
        </p:spPr>
        <p:txBody>
          <a:bodyPr/>
          <a:lstStyle/>
          <a:p>
            <a:r>
              <a:rPr lang="en-US" sz="800" dirty="0">
                <a:solidFill>
                  <a:schemeClr val="bg1">
                    <a:lumMod val="75000"/>
                  </a:schemeClr>
                </a:solidFill>
              </a:rPr>
              <a:t>© 2020, Amazon Web Services, Inc. or its Affiliates. All rights reserved.</a:t>
            </a:r>
          </a:p>
        </p:txBody>
      </p:sp>
      <p:grpSp>
        <p:nvGrpSpPr>
          <p:cNvPr id="9" name="Group 8" descr="detailed diagram with labeled sequence of actions the lead to a successful login via Amazon Cognito. Details in the notes below the slide.">
            <a:extLst>
              <a:ext uri="{FF2B5EF4-FFF2-40B4-BE49-F238E27FC236}">
                <a16:creationId xmlns:a16="http://schemas.microsoft.com/office/drawing/2014/main" id="{94A9D608-D568-423E-AFC9-C11D412A7E1F}"/>
              </a:ext>
            </a:extLst>
          </p:cNvPr>
          <p:cNvGrpSpPr/>
          <p:nvPr/>
        </p:nvGrpSpPr>
        <p:grpSpPr>
          <a:xfrm>
            <a:off x="348969" y="2030083"/>
            <a:ext cx="11448558" cy="4102835"/>
            <a:chOff x="652868" y="2042783"/>
            <a:chExt cx="11448558" cy="4102835"/>
          </a:xfrm>
        </p:grpSpPr>
        <p:grpSp>
          <p:nvGrpSpPr>
            <p:cNvPr id="52" name="Group 51">
              <a:extLst>
                <a:ext uri="{FF2B5EF4-FFF2-40B4-BE49-F238E27FC236}">
                  <a16:creationId xmlns:a16="http://schemas.microsoft.com/office/drawing/2014/main" id="{3AAE168B-9F06-4C42-92D3-A61EBB7771CB}"/>
                </a:ext>
              </a:extLst>
            </p:cNvPr>
            <p:cNvGrpSpPr/>
            <p:nvPr/>
          </p:nvGrpSpPr>
          <p:grpSpPr>
            <a:xfrm>
              <a:off x="10795743" y="2218983"/>
              <a:ext cx="964763" cy="964763"/>
              <a:chOff x="10795743" y="2218983"/>
              <a:chExt cx="964763" cy="964763"/>
            </a:xfrm>
          </p:grpSpPr>
          <p:pic>
            <p:nvPicPr>
              <p:cNvPr id="77" name="Graphic 76">
                <a:extLst>
                  <a:ext uri="{FF2B5EF4-FFF2-40B4-BE49-F238E27FC236}">
                    <a16:creationId xmlns:a16="http://schemas.microsoft.com/office/drawing/2014/main" id="{91EE361A-4DD5-944A-938B-6C201533D2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95743" y="2218983"/>
                <a:ext cx="964763" cy="964763"/>
              </a:xfrm>
              <a:prstGeom prst="rect">
                <a:avLst/>
              </a:prstGeom>
            </p:spPr>
          </p:pic>
          <p:sp>
            <p:nvSpPr>
              <p:cNvPr id="51" name="Rectangle 50">
                <a:extLst>
                  <a:ext uri="{FF2B5EF4-FFF2-40B4-BE49-F238E27FC236}">
                    <a16:creationId xmlns:a16="http://schemas.microsoft.com/office/drawing/2014/main" id="{F72120DF-3486-E54B-94A4-0DD29D53392A}"/>
                  </a:ext>
                </a:extLst>
              </p:cNvPr>
              <p:cNvSpPr/>
              <p:nvPr/>
            </p:nvSpPr>
            <p:spPr>
              <a:xfrm>
                <a:off x="11043913" y="2569495"/>
                <a:ext cx="442738" cy="329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5">
              <a:extLst>
                <a:ext uri="{FF2B5EF4-FFF2-40B4-BE49-F238E27FC236}">
                  <a16:creationId xmlns:a16="http://schemas.microsoft.com/office/drawing/2014/main" id="{C31FABED-14E0-3843-8FC4-71C115AD924B}"/>
                </a:ext>
              </a:extLst>
            </p:cNvPr>
            <p:cNvSpPr/>
            <p:nvPr/>
          </p:nvSpPr>
          <p:spPr>
            <a:xfrm>
              <a:off x="5886870" y="2042783"/>
              <a:ext cx="4547631" cy="41028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7" name="Graphic 6">
              <a:extLst>
                <a:ext uri="{FF2B5EF4-FFF2-40B4-BE49-F238E27FC236}">
                  <a16:creationId xmlns:a16="http://schemas.microsoft.com/office/drawing/2014/main" id="{2C73A9CA-7E52-5F4F-9AE9-0699025FE64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6870" y="2042784"/>
              <a:ext cx="330200" cy="330200"/>
            </a:xfrm>
            <a:prstGeom prst="rect">
              <a:avLst/>
            </a:prstGeom>
          </p:spPr>
        </p:pic>
        <p:pic>
          <p:nvPicPr>
            <p:cNvPr id="13" name="Graphic 12">
              <a:extLst>
                <a:ext uri="{FF2B5EF4-FFF2-40B4-BE49-F238E27FC236}">
                  <a16:creationId xmlns:a16="http://schemas.microsoft.com/office/drawing/2014/main" id="{98F9ADAD-BE55-044F-8DA7-DA3C5771D7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72221" y="5350229"/>
              <a:ext cx="548640" cy="548640"/>
            </a:xfrm>
            <a:prstGeom prst="rect">
              <a:avLst/>
            </a:prstGeom>
          </p:spPr>
        </p:pic>
        <p:pic>
          <p:nvPicPr>
            <p:cNvPr id="14" name="Graphic 13">
              <a:extLst>
                <a:ext uri="{FF2B5EF4-FFF2-40B4-BE49-F238E27FC236}">
                  <a16:creationId xmlns:a16="http://schemas.microsoft.com/office/drawing/2014/main" id="{BEDA2A1C-2C2F-9B49-B364-904B2B8B015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46091" y="5350228"/>
              <a:ext cx="548640" cy="548640"/>
            </a:xfrm>
            <a:prstGeom prst="rect">
              <a:avLst/>
            </a:prstGeom>
          </p:spPr>
        </p:pic>
        <p:pic>
          <p:nvPicPr>
            <p:cNvPr id="15" name="Graphic 14">
              <a:extLst>
                <a:ext uri="{FF2B5EF4-FFF2-40B4-BE49-F238E27FC236}">
                  <a16:creationId xmlns:a16="http://schemas.microsoft.com/office/drawing/2014/main" id="{2EFA251D-7154-9348-838B-5C76C41CE80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250336" y="5350228"/>
              <a:ext cx="548640" cy="548640"/>
            </a:xfrm>
            <a:prstGeom prst="rect">
              <a:avLst/>
            </a:prstGeom>
          </p:spPr>
        </p:pic>
        <p:sp>
          <p:nvSpPr>
            <p:cNvPr id="16" name="Rectangle 15">
              <a:extLst>
                <a:ext uri="{FF2B5EF4-FFF2-40B4-BE49-F238E27FC236}">
                  <a16:creationId xmlns:a16="http://schemas.microsoft.com/office/drawing/2014/main" id="{12662A59-03DC-AD46-AD50-19281529049A}"/>
                </a:ext>
              </a:extLst>
            </p:cNvPr>
            <p:cNvSpPr/>
            <p:nvPr/>
          </p:nvSpPr>
          <p:spPr>
            <a:xfrm>
              <a:off x="7500636" y="4906100"/>
              <a:ext cx="2475259" cy="1094326"/>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dirty="0">
                  <a:solidFill>
                    <a:srgbClr val="5A6B86"/>
                  </a:solidFill>
                </a:rPr>
                <a:t>AWS services</a:t>
              </a:r>
            </a:p>
          </p:txBody>
        </p:sp>
        <p:pic>
          <p:nvPicPr>
            <p:cNvPr id="18" name="Graphic 17" descr="Laptop">
              <a:extLst>
                <a:ext uri="{FF2B5EF4-FFF2-40B4-BE49-F238E27FC236}">
                  <a16:creationId xmlns:a16="http://schemas.microsoft.com/office/drawing/2014/main" id="{A12CA301-2F77-2444-8C07-52C533D77A8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78188" y="2942288"/>
              <a:ext cx="1446195" cy="1446195"/>
            </a:xfrm>
            <a:prstGeom prst="rect">
              <a:avLst/>
            </a:prstGeom>
          </p:spPr>
        </p:pic>
        <p:sp>
          <p:nvSpPr>
            <p:cNvPr id="22" name="TextBox 21">
              <a:extLst>
                <a:ext uri="{FF2B5EF4-FFF2-40B4-BE49-F238E27FC236}">
                  <a16:creationId xmlns:a16="http://schemas.microsoft.com/office/drawing/2014/main" id="{234AC73C-B138-8A41-8F4F-CE6BB30336B1}"/>
                </a:ext>
              </a:extLst>
            </p:cNvPr>
            <p:cNvSpPr txBox="1"/>
            <p:nvPr/>
          </p:nvSpPr>
          <p:spPr>
            <a:xfrm>
              <a:off x="971203" y="4144728"/>
              <a:ext cx="1446195" cy="830997"/>
            </a:xfrm>
            <a:prstGeom prst="rect">
              <a:avLst/>
            </a:prstGeom>
            <a:noFill/>
          </p:spPr>
          <p:txBody>
            <a:bodyPr wrap="square"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Web or mobile application</a:t>
              </a:r>
            </a:p>
          </p:txBody>
        </p:sp>
        <p:sp>
          <p:nvSpPr>
            <p:cNvPr id="23" name="Oval 22">
              <a:extLst>
                <a:ext uri="{FF2B5EF4-FFF2-40B4-BE49-F238E27FC236}">
                  <a16:creationId xmlns:a16="http://schemas.microsoft.com/office/drawing/2014/main" id="{CF728DE5-6996-5246-9775-1EBBD51676E7}"/>
                </a:ext>
              </a:extLst>
            </p:cNvPr>
            <p:cNvSpPr/>
            <p:nvPr/>
          </p:nvSpPr>
          <p:spPr>
            <a:xfrm>
              <a:off x="2757229" y="2415607"/>
              <a:ext cx="270164" cy="2743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51D2257E-0617-4E46-B029-55590DF85E68}"/>
                </a:ext>
              </a:extLst>
            </p:cNvPr>
            <p:cNvSpPr/>
            <p:nvPr/>
          </p:nvSpPr>
          <p:spPr>
            <a:xfrm>
              <a:off x="2757229" y="3524578"/>
              <a:ext cx="270164" cy="2743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3</a:t>
              </a:r>
            </a:p>
          </p:txBody>
        </p:sp>
        <p:sp>
          <p:nvSpPr>
            <p:cNvPr id="25" name="Oval 24">
              <a:extLst>
                <a:ext uri="{FF2B5EF4-FFF2-40B4-BE49-F238E27FC236}">
                  <a16:creationId xmlns:a16="http://schemas.microsoft.com/office/drawing/2014/main" id="{FE379CCB-45E0-AF48-AAD5-8F348AE094C7}"/>
                </a:ext>
              </a:extLst>
            </p:cNvPr>
            <p:cNvSpPr/>
            <p:nvPr/>
          </p:nvSpPr>
          <p:spPr>
            <a:xfrm>
              <a:off x="2757229" y="4737927"/>
              <a:ext cx="270164" cy="2743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4</a:t>
              </a:r>
            </a:p>
          </p:txBody>
        </p:sp>
        <p:cxnSp>
          <p:nvCxnSpPr>
            <p:cNvPr id="27" name="Straight Arrow Connector 26">
              <a:extLst>
                <a:ext uri="{FF2B5EF4-FFF2-40B4-BE49-F238E27FC236}">
                  <a16:creationId xmlns:a16="http://schemas.microsoft.com/office/drawing/2014/main" id="{819055CE-3173-5E43-A0F4-F98497A4A8D4}"/>
                </a:ext>
              </a:extLst>
            </p:cNvPr>
            <p:cNvCxnSpPr>
              <a:cxnSpLocks/>
            </p:cNvCxnSpPr>
            <p:nvPr/>
          </p:nvCxnSpPr>
          <p:spPr>
            <a:xfrm>
              <a:off x="2737850" y="2762867"/>
              <a:ext cx="4596863"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7">
              <a:extLst>
                <a:ext uri="{FF2B5EF4-FFF2-40B4-BE49-F238E27FC236}">
                  <a16:creationId xmlns:a16="http://schemas.microsoft.com/office/drawing/2014/main" id="{57B871DE-5311-4544-B3E7-EB38C9852DAA}"/>
                </a:ext>
              </a:extLst>
            </p:cNvPr>
            <p:cNvSpPr txBox="1">
              <a:spLocks noChangeArrowheads="1"/>
            </p:cNvSpPr>
            <p:nvPr/>
          </p:nvSpPr>
          <p:spPr bwMode="auto">
            <a:xfrm>
              <a:off x="3052848" y="4582093"/>
              <a:ext cx="2834022" cy="584775"/>
            </a:xfrm>
            <a:prstGeom prst="rect">
              <a:avLst/>
            </a:prstGeom>
            <a:noFill/>
            <a:ln w="9525">
              <a:noFill/>
              <a:miter lim="800000"/>
              <a:headEnd/>
              <a:tailEnd/>
            </a:ln>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Access AWS services with credentials</a:t>
              </a:r>
            </a:p>
          </p:txBody>
        </p:sp>
        <p:sp>
          <p:nvSpPr>
            <p:cNvPr id="34" name="TextBox 37">
              <a:extLst>
                <a:ext uri="{FF2B5EF4-FFF2-40B4-BE49-F238E27FC236}">
                  <a16:creationId xmlns:a16="http://schemas.microsoft.com/office/drawing/2014/main" id="{B030E577-9995-5245-80E2-6E1BF21E02C5}"/>
                </a:ext>
              </a:extLst>
            </p:cNvPr>
            <p:cNvSpPr txBox="1">
              <a:spLocks noChangeArrowheads="1"/>
            </p:cNvSpPr>
            <p:nvPr/>
          </p:nvSpPr>
          <p:spPr bwMode="auto">
            <a:xfrm>
              <a:off x="3052848" y="2347367"/>
              <a:ext cx="2826147" cy="338554"/>
            </a:xfrm>
            <a:prstGeom prst="rect">
              <a:avLst/>
            </a:prstGeom>
            <a:noFill/>
            <a:ln w="9525">
              <a:noFill/>
              <a:miter lim="800000"/>
              <a:headEnd/>
              <a:tailEnd/>
            </a:ln>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Authenticate and get tokens</a:t>
              </a:r>
            </a:p>
          </p:txBody>
        </p:sp>
        <p:sp>
          <p:nvSpPr>
            <p:cNvPr id="37" name="Rectangle 36">
              <a:extLst>
                <a:ext uri="{FF2B5EF4-FFF2-40B4-BE49-F238E27FC236}">
                  <a16:creationId xmlns:a16="http://schemas.microsoft.com/office/drawing/2014/main" id="{E93F63DC-250D-9E46-89AD-AB3D402C28FB}"/>
                </a:ext>
              </a:extLst>
            </p:cNvPr>
            <p:cNvSpPr/>
            <p:nvPr/>
          </p:nvSpPr>
          <p:spPr>
            <a:xfrm>
              <a:off x="652868" y="2042784"/>
              <a:ext cx="2023157" cy="3629980"/>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5A6B86"/>
                </a:solidFill>
              </a:endParaRPr>
            </a:p>
          </p:txBody>
        </p:sp>
        <p:sp>
          <p:nvSpPr>
            <p:cNvPr id="65" name="TextBox 37">
              <a:extLst>
                <a:ext uri="{FF2B5EF4-FFF2-40B4-BE49-F238E27FC236}">
                  <a16:creationId xmlns:a16="http://schemas.microsoft.com/office/drawing/2014/main" id="{48719F70-B96A-F648-BC1F-86519E3A2ECC}"/>
                </a:ext>
              </a:extLst>
            </p:cNvPr>
            <p:cNvSpPr txBox="1">
              <a:spLocks noChangeArrowheads="1"/>
            </p:cNvSpPr>
            <p:nvPr/>
          </p:nvSpPr>
          <p:spPr bwMode="auto">
            <a:xfrm>
              <a:off x="3052848" y="3252994"/>
              <a:ext cx="2626158" cy="584775"/>
            </a:xfrm>
            <a:prstGeom prst="rect">
              <a:avLst/>
            </a:prstGeom>
            <a:noFill/>
            <a:ln w="9525">
              <a:noFill/>
              <a:miter lim="800000"/>
              <a:headEnd/>
              <a:tailEnd/>
            </a:ln>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Exchange tokens for AWS credentials</a:t>
              </a:r>
            </a:p>
          </p:txBody>
        </p:sp>
        <p:pic>
          <p:nvPicPr>
            <p:cNvPr id="59" name="Graphic 58">
              <a:extLst>
                <a:ext uri="{FF2B5EF4-FFF2-40B4-BE49-F238E27FC236}">
                  <a16:creationId xmlns:a16="http://schemas.microsoft.com/office/drawing/2014/main" id="{BCEAF217-22C9-FA47-8E82-ADD167B2711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551583" y="2533247"/>
              <a:ext cx="548640" cy="548640"/>
            </a:xfrm>
            <a:prstGeom prst="rect">
              <a:avLst/>
            </a:prstGeom>
          </p:spPr>
        </p:pic>
        <p:sp>
          <p:nvSpPr>
            <p:cNvPr id="60" name="TextBox 37">
              <a:extLst>
                <a:ext uri="{FF2B5EF4-FFF2-40B4-BE49-F238E27FC236}">
                  <a16:creationId xmlns:a16="http://schemas.microsoft.com/office/drawing/2014/main" id="{75EDCAE3-618F-8A49-9F36-2ED5AF7F5563}"/>
                </a:ext>
              </a:extLst>
            </p:cNvPr>
            <p:cNvSpPr txBox="1">
              <a:spLocks noChangeArrowheads="1"/>
            </p:cNvSpPr>
            <p:nvPr/>
          </p:nvSpPr>
          <p:spPr bwMode="auto">
            <a:xfrm>
              <a:off x="6864464" y="3093958"/>
              <a:ext cx="1922879" cy="584775"/>
            </a:xfrm>
            <a:prstGeom prst="rect">
              <a:avLst/>
            </a:prstGeom>
            <a:noFill/>
            <a:ln w="9525">
              <a:noFill/>
              <a:miter lim="800000"/>
              <a:headEnd/>
              <a:tailEnd/>
            </a:ln>
          </p:spPr>
          <p:txBody>
            <a:bodyPr wrap="square">
              <a:spAutoFit/>
            </a:bodyPr>
            <a:lstStyle/>
            <a:p>
              <a:pPr algn="ctr"/>
              <a:r>
                <a:rPr lang="en-US" sz="1600" dirty="0">
                  <a:ea typeface="Amazon Ember" panose="020B0603020204020204" pitchFamily="34" charset="0"/>
                  <a:cs typeface="Amazon Ember" panose="020B0603020204020204" pitchFamily="34" charset="0"/>
                </a:rPr>
                <a:t>Amazon Cognito user pool</a:t>
              </a:r>
            </a:p>
          </p:txBody>
        </p:sp>
        <p:pic>
          <p:nvPicPr>
            <p:cNvPr id="61" name="Graphic 60">
              <a:extLst>
                <a:ext uri="{FF2B5EF4-FFF2-40B4-BE49-F238E27FC236}">
                  <a16:creationId xmlns:a16="http://schemas.microsoft.com/office/drawing/2014/main" id="{C580809C-AAE1-E747-A8CF-1E8C4098F1D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551583" y="3726320"/>
              <a:ext cx="548640" cy="548640"/>
            </a:xfrm>
            <a:prstGeom prst="rect">
              <a:avLst/>
            </a:prstGeom>
          </p:spPr>
        </p:pic>
        <p:sp>
          <p:nvSpPr>
            <p:cNvPr id="62" name="TextBox 37">
              <a:extLst>
                <a:ext uri="{FF2B5EF4-FFF2-40B4-BE49-F238E27FC236}">
                  <a16:creationId xmlns:a16="http://schemas.microsoft.com/office/drawing/2014/main" id="{AB4B3776-EB83-C44F-9909-CEF91519BDDC}"/>
                </a:ext>
              </a:extLst>
            </p:cNvPr>
            <p:cNvSpPr txBox="1">
              <a:spLocks noChangeArrowheads="1"/>
            </p:cNvSpPr>
            <p:nvPr/>
          </p:nvSpPr>
          <p:spPr bwMode="auto">
            <a:xfrm>
              <a:off x="6715491" y="4276357"/>
              <a:ext cx="2220824" cy="584775"/>
            </a:xfrm>
            <a:prstGeom prst="rect">
              <a:avLst/>
            </a:prstGeom>
            <a:noFill/>
            <a:ln w="9525">
              <a:noFill/>
              <a:miter lim="800000"/>
              <a:headEnd/>
              <a:tailEnd/>
            </a:ln>
          </p:spPr>
          <p:txBody>
            <a:bodyPr wrap="square">
              <a:spAutoFit/>
            </a:bodyPr>
            <a:lstStyle/>
            <a:p>
              <a:pPr algn="ctr"/>
              <a:r>
                <a:rPr lang="en-US" sz="1600" dirty="0">
                  <a:ea typeface="Amazon Ember" panose="020B0603020204020204" pitchFamily="34" charset="0"/>
                  <a:cs typeface="Amazon Ember" panose="020B0603020204020204" pitchFamily="34" charset="0"/>
                </a:rPr>
                <a:t>Amazon Cognito identity pool</a:t>
              </a:r>
            </a:p>
          </p:txBody>
        </p:sp>
        <p:cxnSp>
          <p:nvCxnSpPr>
            <p:cNvPr id="63" name="Straight Arrow Connector 62">
              <a:extLst>
                <a:ext uri="{FF2B5EF4-FFF2-40B4-BE49-F238E27FC236}">
                  <a16:creationId xmlns:a16="http://schemas.microsoft.com/office/drawing/2014/main" id="{C4FD7418-B9BD-6541-A0EA-9FDF9AAE2B4C}"/>
                </a:ext>
              </a:extLst>
            </p:cNvPr>
            <p:cNvCxnSpPr>
              <a:cxnSpLocks/>
            </p:cNvCxnSpPr>
            <p:nvPr/>
          </p:nvCxnSpPr>
          <p:spPr>
            <a:xfrm>
              <a:off x="2780382" y="3860690"/>
              <a:ext cx="4596863"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427C4582-B48C-CA41-B4D7-5950E8716ABF}"/>
                </a:ext>
              </a:extLst>
            </p:cNvPr>
            <p:cNvCxnSpPr>
              <a:cxnSpLocks/>
            </p:cNvCxnSpPr>
            <p:nvPr/>
          </p:nvCxnSpPr>
          <p:spPr>
            <a:xfrm>
              <a:off x="2826455" y="5126848"/>
              <a:ext cx="4596863"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B9E0A050-5F94-914A-A374-AAAC1F735156}"/>
                </a:ext>
              </a:extLst>
            </p:cNvPr>
            <p:cNvCxnSpPr>
              <a:cxnSpLocks/>
            </p:cNvCxnSpPr>
            <p:nvPr/>
          </p:nvCxnSpPr>
          <p:spPr>
            <a:xfrm>
              <a:off x="2741392" y="2989698"/>
              <a:ext cx="4596863" cy="0"/>
            </a:xfrm>
            <a:prstGeom prst="straightConnector1">
              <a:avLst/>
            </a:prstGeom>
            <a:ln w="19050">
              <a:solidFill>
                <a:schemeClr val="bg1">
                  <a:lumMod val="50000"/>
                </a:schemeClr>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32CC9A30-590B-884C-9ECE-1E7FBF31D967}"/>
                </a:ext>
              </a:extLst>
            </p:cNvPr>
            <p:cNvCxnSpPr>
              <a:cxnSpLocks/>
            </p:cNvCxnSpPr>
            <p:nvPr/>
          </p:nvCxnSpPr>
          <p:spPr>
            <a:xfrm>
              <a:off x="2794556" y="4081501"/>
              <a:ext cx="4596863" cy="0"/>
            </a:xfrm>
            <a:prstGeom prst="straightConnector1">
              <a:avLst/>
            </a:prstGeom>
            <a:ln w="19050">
              <a:solidFill>
                <a:schemeClr val="bg1">
                  <a:lumMod val="50000"/>
                </a:schemeClr>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D231156E-5602-E340-ACB6-63E09B94FDFA}"/>
                </a:ext>
              </a:extLst>
            </p:cNvPr>
            <p:cNvCxnSpPr>
              <a:cxnSpLocks/>
            </p:cNvCxnSpPr>
            <p:nvPr/>
          </p:nvCxnSpPr>
          <p:spPr>
            <a:xfrm>
              <a:off x="8288930" y="2765820"/>
              <a:ext cx="2326192" cy="0"/>
            </a:xfrm>
            <a:prstGeom prst="straightConnector1">
              <a:avLst/>
            </a:prstGeom>
            <a:ln w="190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13CD847C-25BB-B049-8B2B-D411FAB8082A}"/>
                </a:ext>
              </a:extLst>
            </p:cNvPr>
            <p:cNvSpPr txBox="1"/>
            <p:nvPr/>
          </p:nvSpPr>
          <p:spPr>
            <a:xfrm>
              <a:off x="10615122" y="2972918"/>
              <a:ext cx="1486304"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Federating IdP</a:t>
              </a:r>
            </a:p>
          </p:txBody>
        </p:sp>
        <p:cxnSp>
          <p:nvCxnSpPr>
            <p:cNvPr id="78" name="Straight Arrow Connector 77">
              <a:extLst>
                <a:ext uri="{FF2B5EF4-FFF2-40B4-BE49-F238E27FC236}">
                  <a16:creationId xmlns:a16="http://schemas.microsoft.com/office/drawing/2014/main" id="{BD4C044B-B7F0-5747-A67E-8D0EE54BE7E0}"/>
                </a:ext>
              </a:extLst>
            </p:cNvPr>
            <p:cNvCxnSpPr>
              <a:cxnSpLocks/>
            </p:cNvCxnSpPr>
            <p:nvPr/>
          </p:nvCxnSpPr>
          <p:spPr>
            <a:xfrm>
              <a:off x="8288930" y="2964607"/>
              <a:ext cx="2326192" cy="0"/>
            </a:xfrm>
            <a:prstGeom prst="straightConnector1">
              <a:avLst/>
            </a:prstGeom>
            <a:ln w="19050">
              <a:solidFill>
                <a:schemeClr val="bg1">
                  <a:lumMod val="50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87" name="Oval 86">
              <a:extLst>
                <a:ext uri="{FF2B5EF4-FFF2-40B4-BE49-F238E27FC236}">
                  <a16:creationId xmlns:a16="http://schemas.microsoft.com/office/drawing/2014/main" id="{FD9C47B4-A3BE-7141-A753-9AA02274A7BB}"/>
                </a:ext>
              </a:extLst>
            </p:cNvPr>
            <p:cNvSpPr/>
            <p:nvPr/>
          </p:nvSpPr>
          <p:spPr>
            <a:xfrm>
              <a:off x="8348811" y="2409768"/>
              <a:ext cx="270164" cy="2743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a:t>
              </a:r>
            </a:p>
          </p:txBody>
        </p:sp>
        <p:sp>
          <p:nvSpPr>
            <p:cNvPr id="88" name="TextBox 37">
              <a:extLst>
                <a:ext uri="{FF2B5EF4-FFF2-40B4-BE49-F238E27FC236}">
                  <a16:creationId xmlns:a16="http://schemas.microsoft.com/office/drawing/2014/main" id="{74E888F7-A43D-254A-9E4B-156D4213466A}"/>
                </a:ext>
              </a:extLst>
            </p:cNvPr>
            <p:cNvSpPr txBox="1">
              <a:spLocks noChangeArrowheads="1"/>
            </p:cNvSpPr>
            <p:nvPr/>
          </p:nvSpPr>
          <p:spPr bwMode="auto">
            <a:xfrm>
              <a:off x="8615621" y="2213563"/>
              <a:ext cx="1810571" cy="584775"/>
            </a:xfrm>
            <a:prstGeom prst="rect">
              <a:avLst/>
            </a:prstGeom>
            <a:noFill/>
            <a:ln w="9525">
              <a:noFill/>
              <a:miter lim="800000"/>
              <a:headEnd/>
              <a:tailEnd/>
            </a:ln>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Redirect or post back</a:t>
              </a:r>
            </a:p>
          </p:txBody>
        </p:sp>
        <p:sp>
          <p:nvSpPr>
            <p:cNvPr id="56" name="TextBox 55">
              <a:extLst>
                <a:ext uri="{FF2B5EF4-FFF2-40B4-BE49-F238E27FC236}">
                  <a16:creationId xmlns:a16="http://schemas.microsoft.com/office/drawing/2014/main" id="{E5BFDA47-934B-EF45-AB99-AEBBC3F43D95}"/>
                </a:ext>
              </a:extLst>
            </p:cNvPr>
            <p:cNvSpPr txBox="1"/>
            <p:nvPr/>
          </p:nvSpPr>
          <p:spPr>
            <a:xfrm>
              <a:off x="9228495" y="3162460"/>
              <a:ext cx="1039067"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IdP token</a:t>
              </a:r>
            </a:p>
          </p:txBody>
        </p:sp>
        <p:sp>
          <p:nvSpPr>
            <p:cNvPr id="89" name="TextBox 88">
              <a:extLst>
                <a:ext uri="{FF2B5EF4-FFF2-40B4-BE49-F238E27FC236}">
                  <a16:creationId xmlns:a16="http://schemas.microsoft.com/office/drawing/2014/main" id="{95954062-5E27-D54D-B3EC-A8C5C4BCDB20}"/>
                </a:ext>
              </a:extLst>
            </p:cNvPr>
            <p:cNvSpPr txBox="1"/>
            <p:nvPr/>
          </p:nvSpPr>
          <p:spPr>
            <a:xfrm>
              <a:off x="3847545" y="4091447"/>
              <a:ext cx="1636987"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AWS credentials</a:t>
              </a:r>
            </a:p>
          </p:txBody>
        </p:sp>
        <p:sp>
          <p:nvSpPr>
            <p:cNvPr id="3" name="Rectangle 2">
              <a:extLst>
                <a:ext uri="{FF2B5EF4-FFF2-40B4-BE49-F238E27FC236}">
                  <a16:creationId xmlns:a16="http://schemas.microsoft.com/office/drawing/2014/main" id="{6BB3D5B7-7DC4-4B02-A238-FF29615ACE2E}"/>
                </a:ext>
              </a:extLst>
            </p:cNvPr>
            <p:cNvSpPr/>
            <p:nvPr/>
          </p:nvSpPr>
          <p:spPr>
            <a:xfrm>
              <a:off x="4577806" y="5028375"/>
              <a:ext cx="270164" cy="273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88F8A59-6113-47C0-9DB7-60AD65A4DD5D}"/>
                </a:ext>
              </a:extLst>
            </p:cNvPr>
            <p:cNvSpPr/>
            <p:nvPr/>
          </p:nvSpPr>
          <p:spPr>
            <a:xfrm>
              <a:off x="3406946" y="3989861"/>
              <a:ext cx="270164" cy="273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 name="Graphic 70">
              <a:extLst>
                <a:ext uri="{FF2B5EF4-FFF2-40B4-BE49-F238E27FC236}">
                  <a16:creationId xmlns:a16="http://schemas.microsoft.com/office/drawing/2014/main" id="{6844A6EF-7EBA-6546-B1A1-CC5C0DE0F6A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399041" y="3979026"/>
              <a:ext cx="307778" cy="307778"/>
            </a:xfrm>
            <a:prstGeom prst="rect">
              <a:avLst/>
            </a:prstGeom>
          </p:spPr>
        </p:pic>
        <p:pic>
          <p:nvPicPr>
            <p:cNvPr id="72" name="Graphic 71">
              <a:extLst>
                <a:ext uri="{FF2B5EF4-FFF2-40B4-BE49-F238E27FC236}">
                  <a16:creationId xmlns:a16="http://schemas.microsoft.com/office/drawing/2014/main" id="{C8D554E5-3021-644F-9240-1CD229DB039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46430" y="5011182"/>
              <a:ext cx="307778" cy="307778"/>
            </a:xfrm>
            <a:prstGeom prst="rect">
              <a:avLst/>
            </a:prstGeom>
          </p:spPr>
        </p:pic>
        <p:sp>
          <p:nvSpPr>
            <p:cNvPr id="8" name="Rectangle 7">
              <a:extLst>
                <a:ext uri="{FF2B5EF4-FFF2-40B4-BE49-F238E27FC236}">
                  <a16:creationId xmlns:a16="http://schemas.microsoft.com/office/drawing/2014/main" id="{0B7EC0DE-E31A-440D-84E7-5002B94677FA}"/>
                </a:ext>
              </a:extLst>
            </p:cNvPr>
            <p:cNvSpPr/>
            <p:nvPr/>
          </p:nvSpPr>
          <p:spPr>
            <a:xfrm>
              <a:off x="6346208" y="3712191"/>
              <a:ext cx="265397" cy="239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655D1DD-481C-4B97-806F-AF6F407E8F79}"/>
                </a:ext>
              </a:extLst>
            </p:cNvPr>
            <p:cNvSpPr/>
            <p:nvPr/>
          </p:nvSpPr>
          <p:spPr>
            <a:xfrm>
              <a:off x="9527308" y="2899105"/>
              <a:ext cx="315615" cy="242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30F01FF-E52A-4EF8-BEBA-B0332D2807C4}"/>
                </a:ext>
              </a:extLst>
            </p:cNvPr>
            <p:cNvSpPr/>
            <p:nvPr/>
          </p:nvSpPr>
          <p:spPr>
            <a:xfrm>
              <a:off x="4724610" y="2854101"/>
              <a:ext cx="307012" cy="271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4" name="Graphic 73">
              <a:extLst>
                <a:ext uri="{FF2B5EF4-FFF2-40B4-BE49-F238E27FC236}">
                  <a16:creationId xmlns:a16="http://schemas.microsoft.com/office/drawing/2014/main" id="{3D446443-F328-4949-B40A-B0F559F1018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710232" y="2826691"/>
              <a:ext cx="335769" cy="335769"/>
            </a:xfrm>
            <a:prstGeom prst="rect">
              <a:avLst/>
            </a:prstGeom>
          </p:spPr>
        </p:pic>
        <p:pic>
          <p:nvPicPr>
            <p:cNvPr id="75" name="Graphic 74">
              <a:extLst>
                <a:ext uri="{FF2B5EF4-FFF2-40B4-BE49-F238E27FC236}">
                  <a16:creationId xmlns:a16="http://schemas.microsoft.com/office/drawing/2014/main" id="{D7F95E46-E036-2948-ACA0-C44EC375BA1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311305" y="3689021"/>
              <a:ext cx="335769" cy="335769"/>
            </a:xfrm>
            <a:prstGeom prst="rect">
              <a:avLst/>
            </a:prstGeom>
          </p:spPr>
        </p:pic>
        <p:pic>
          <p:nvPicPr>
            <p:cNvPr id="79" name="Graphic 78">
              <a:extLst>
                <a:ext uri="{FF2B5EF4-FFF2-40B4-BE49-F238E27FC236}">
                  <a16:creationId xmlns:a16="http://schemas.microsoft.com/office/drawing/2014/main" id="{22A52F75-86C4-4A48-9339-470B7E838AC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07155" y="2876031"/>
              <a:ext cx="335769" cy="335769"/>
            </a:xfrm>
            <a:prstGeom prst="rect">
              <a:avLst/>
            </a:prstGeom>
          </p:spPr>
        </p:pic>
      </p:grpSp>
    </p:spTree>
    <p:custDataLst>
      <p:tags r:id="rId1"/>
    </p:custDataLst>
    <p:extLst>
      <p:ext uri="{BB962C8B-B14F-4D97-AF65-F5344CB8AC3E}">
        <p14:creationId xmlns:p14="http://schemas.microsoft.com/office/powerpoint/2010/main" val="170197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 Single vs Multiple Accounts</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r>
              <a:rPr lang="en-US" sz="1000" dirty="0">
                <a:solidFill>
                  <a:schemeClr val="bg1">
                    <a:lumMod val="75000"/>
                  </a:schemeClr>
                </a:solidFill>
              </a:rPr>
              <a:t>© 2020, Amazon Web Services, Inc. or its Affiliates. All rights reserved.</a:t>
            </a:r>
          </a:p>
        </p:txBody>
      </p:sp>
      <p:sp>
        <p:nvSpPr>
          <p:cNvPr id="6" name="Content Placeholder 64">
            <a:extLst>
              <a:ext uri="{FF2B5EF4-FFF2-40B4-BE49-F238E27FC236}">
                <a16:creationId xmlns:a16="http://schemas.microsoft.com/office/drawing/2014/main" id="{6331B2DE-C03B-D343-8670-A81580F368E7}"/>
              </a:ext>
            </a:extLst>
          </p:cNvPr>
          <p:cNvSpPr txBox="1">
            <a:spLocks/>
          </p:cNvSpPr>
          <p:nvPr/>
        </p:nvSpPr>
        <p:spPr>
          <a:xfrm>
            <a:off x="342900" y="1081423"/>
            <a:ext cx="5626099" cy="5758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Two architectural patterns</a:t>
            </a:r>
          </a:p>
          <a:p>
            <a:r>
              <a:rPr lang="en-US" sz="1800" dirty="0"/>
              <a:t>Most organizations choose to create multiple accounts</a:t>
            </a:r>
          </a:p>
          <a:p>
            <a:pPr marL="0" indent="0">
              <a:buFont typeface="Arial" panose="020B0604020202020204" pitchFamily="34" charset="0"/>
              <a:buNone/>
            </a:pPr>
            <a:r>
              <a:rPr lang="en-US" sz="1800" b="1" dirty="0"/>
              <a:t>Advantages/Disadvantages  of multiple accounts</a:t>
            </a:r>
          </a:p>
          <a:p>
            <a:r>
              <a:rPr lang="en-US" sz="1800" dirty="0"/>
              <a:t>Isolate business units or departments</a:t>
            </a:r>
          </a:p>
          <a:p>
            <a:r>
              <a:rPr lang="en-US" sz="1800" dirty="0"/>
              <a:t>Isolate development, test, and production environments</a:t>
            </a:r>
          </a:p>
          <a:p>
            <a:r>
              <a:rPr lang="en-US" sz="1800" dirty="0"/>
              <a:t>Isolate auditing data, recovery data</a:t>
            </a:r>
          </a:p>
          <a:p>
            <a:r>
              <a:rPr lang="en-US" sz="1800" dirty="0"/>
              <a:t>Separate accounts for regulated workloads </a:t>
            </a:r>
          </a:p>
          <a:p>
            <a:r>
              <a:rPr lang="en-US" sz="1800" dirty="0"/>
              <a:t>Easier to trigger cost alerts for each business unit's consumption</a:t>
            </a:r>
          </a:p>
          <a:p>
            <a:r>
              <a:rPr lang="en-US" sz="1800" i="1" dirty="0">
                <a:solidFill>
                  <a:srgbClr val="4E24A7"/>
                </a:solidFill>
              </a:rPr>
              <a:t>Security management across accounts (IAM policy replication )</a:t>
            </a:r>
          </a:p>
          <a:p>
            <a:r>
              <a:rPr lang="en-US" sz="1800" i="1" dirty="0">
                <a:solidFill>
                  <a:srgbClr val="4E24A7"/>
                </a:solidFill>
              </a:rPr>
              <a:t>Creating new accounts  </a:t>
            </a:r>
          </a:p>
          <a:p>
            <a:r>
              <a:rPr lang="en-US" sz="1800" i="1" dirty="0">
                <a:solidFill>
                  <a:srgbClr val="4E24A7"/>
                </a:solidFill>
              </a:rPr>
              <a:t>Billing consolidation</a:t>
            </a:r>
          </a:p>
          <a:p>
            <a:r>
              <a:rPr lang="en-US" sz="1800" i="1" dirty="0">
                <a:solidFill>
                  <a:srgbClr val="4E24A7"/>
                </a:solidFill>
              </a:rPr>
              <a:t>Centralized governance is needed to ensure consistency</a:t>
            </a:r>
          </a:p>
          <a:p>
            <a:endParaRPr lang="en-US" sz="1800" dirty="0">
              <a:solidFill>
                <a:srgbClr val="4E24A7"/>
              </a:solidFill>
            </a:endParaRPr>
          </a:p>
          <a:p>
            <a:endParaRPr lang="en-US" sz="1600" dirty="0"/>
          </a:p>
          <a:p>
            <a:pPr marL="0" indent="0">
              <a:buFont typeface="Arial" panose="020B0604020202020204" pitchFamily="34" charset="0"/>
              <a:buNone/>
            </a:pP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7" name="TextBox 6">
            <a:extLst>
              <a:ext uri="{FF2B5EF4-FFF2-40B4-BE49-F238E27FC236}">
                <a16:creationId xmlns:a16="http://schemas.microsoft.com/office/drawing/2014/main" id="{49486875-B702-4547-BEC5-49725361F8FE}"/>
              </a:ext>
            </a:extLst>
          </p:cNvPr>
          <p:cNvSpPr txBox="1"/>
          <p:nvPr/>
        </p:nvSpPr>
        <p:spPr>
          <a:xfrm>
            <a:off x="7654099" y="1351232"/>
            <a:ext cx="3313920" cy="646331"/>
          </a:xfrm>
          <a:prstGeom prst="rect">
            <a:avLst/>
          </a:prstGeom>
          <a:noFill/>
        </p:spPr>
        <p:txBody>
          <a:bodyPr wrap="none" rtlCol="0">
            <a:spAutoFit/>
          </a:bodyPr>
          <a:lstStyle/>
          <a:p>
            <a:pPr algn="ctr"/>
            <a:r>
              <a:rPr lang="en-US" i="1" dirty="0">
                <a:solidFill>
                  <a:schemeClr val="accent5"/>
                </a:solidFill>
                <a:ea typeface="Amazon Ember" panose="020B0603020204020204" pitchFamily="34" charset="0"/>
                <a:cs typeface="Amazon Ember" panose="020B0603020204020204" pitchFamily="34" charset="0"/>
              </a:rPr>
              <a:t>Multiple VPCs in a single account </a:t>
            </a:r>
            <a:br>
              <a:rPr lang="en-US" dirty="0">
                <a:solidFill>
                  <a:schemeClr val="accent5"/>
                </a:solidFill>
                <a:ea typeface="Amazon Ember" panose="020B0603020204020204" pitchFamily="34" charset="0"/>
                <a:cs typeface="Amazon Ember" panose="020B0603020204020204" pitchFamily="34" charset="0"/>
              </a:rPr>
            </a:br>
            <a:r>
              <a:rPr lang="en-US" dirty="0">
                <a:ea typeface="Amazon Ember" panose="020B0603020204020204" pitchFamily="34" charset="0"/>
                <a:cs typeface="Amazon Ember" panose="020B0603020204020204" pitchFamily="34" charset="0"/>
              </a:rPr>
              <a:t>architectural pattern</a:t>
            </a:r>
          </a:p>
        </p:txBody>
      </p:sp>
      <p:grpSp>
        <p:nvGrpSpPr>
          <p:cNvPr id="8" name="Group 7" descr="a single AWS account with 4 VPCs in it.">
            <a:extLst>
              <a:ext uri="{FF2B5EF4-FFF2-40B4-BE49-F238E27FC236}">
                <a16:creationId xmlns:a16="http://schemas.microsoft.com/office/drawing/2014/main" id="{EBD861D7-EDB6-6944-BF12-DD2B9BF0C190}"/>
              </a:ext>
            </a:extLst>
          </p:cNvPr>
          <p:cNvGrpSpPr/>
          <p:nvPr/>
        </p:nvGrpSpPr>
        <p:grpSpPr>
          <a:xfrm>
            <a:off x="6120805" y="2017427"/>
            <a:ext cx="6013879" cy="1362327"/>
            <a:chOff x="5646417" y="1997563"/>
            <a:chExt cx="6288199" cy="1362327"/>
          </a:xfrm>
        </p:grpSpPr>
        <p:sp>
          <p:nvSpPr>
            <p:cNvPr id="9" name="Rectangle 8">
              <a:extLst>
                <a:ext uri="{FF2B5EF4-FFF2-40B4-BE49-F238E27FC236}">
                  <a16:creationId xmlns:a16="http://schemas.microsoft.com/office/drawing/2014/main" id="{27483D84-DCAF-7F4B-8B69-971F7C2C8137}"/>
                </a:ext>
              </a:extLst>
            </p:cNvPr>
            <p:cNvSpPr/>
            <p:nvPr/>
          </p:nvSpPr>
          <p:spPr>
            <a:xfrm>
              <a:off x="5646417" y="2017426"/>
              <a:ext cx="6288199" cy="13424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600" dirty="0">
                <a:solidFill>
                  <a:sysClr val="windowText" lastClr="000000"/>
                </a:solidFill>
              </a:endParaRPr>
            </a:p>
          </p:txBody>
        </p:sp>
        <p:pic>
          <p:nvPicPr>
            <p:cNvPr id="10" name="Graphic 6">
              <a:extLst>
                <a:ext uri="{FF2B5EF4-FFF2-40B4-BE49-F238E27FC236}">
                  <a16:creationId xmlns:a16="http://schemas.microsoft.com/office/drawing/2014/main" id="{AEDA7391-5ECF-1547-AAFD-0F3A464159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0565" y="2017427"/>
              <a:ext cx="274320" cy="274320"/>
            </a:xfrm>
            <a:prstGeom prst="rect">
              <a:avLst/>
            </a:prstGeom>
          </p:spPr>
        </p:pic>
        <p:sp>
          <p:nvSpPr>
            <p:cNvPr id="11" name="Rectangle 10">
              <a:extLst>
                <a:ext uri="{FF2B5EF4-FFF2-40B4-BE49-F238E27FC236}">
                  <a16:creationId xmlns:a16="http://schemas.microsoft.com/office/drawing/2014/main" id="{3C34301C-E7F5-F840-A7F7-F0EDBFBA5025}"/>
                </a:ext>
              </a:extLst>
            </p:cNvPr>
            <p:cNvSpPr/>
            <p:nvPr/>
          </p:nvSpPr>
          <p:spPr>
            <a:xfrm>
              <a:off x="7329461" y="2469785"/>
              <a:ext cx="1428293" cy="627827"/>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ln w="0"/>
                  <a:solidFill>
                    <a:schemeClr val="accent5"/>
                  </a:solidFill>
                </a:rPr>
                <a:t>VPC</a:t>
              </a:r>
            </a:p>
          </p:txBody>
        </p:sp>
        <p:pic>
          <p:nvPicPr>
            <p:cNvPr id="12" name="Graphic 8">
              <a:extLst>
                <a:ext uri="{FF2B5EF4-FFF2-40B4-BE49-F238E27FC236}">
                  <a16:creationId xmlns:a16="http://schemas.microsoft.com/office/drawing/2014/main" id="{4CEF48E4-EAB0-EC49-A4A6-1967086F12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29461" y="2469786"/>
              <a:ext cx="330200" cy="330200"/>
            </a:xfrm>
            <a:prstGeom prst="rect">
              <a:avLst/>
            </a:prstGeom>
          </p:spPr>
        </p:pic>
        <p:sp>
          <p:nvSpPr>
            <p:cNvPr id="13" name="Rectangle 12">
              <a:extLst>
                <a:ext uri="{FF2B5EF4-FFF2-40B4-BE49-F238E27FC236}">
                  <a16:creationId xmlns:a16="http://schemas.microsoft.com/office/drawing/2014/main" id="{9D5F7661-32EB-0642-9F8D-5BD639F3FA35}"/>
                </a:ext>
              </a:extLst>
            </p:cNvPr>
            <p:cNvSpPr/>
            <p:nvPr/>
          </p:nvSpPr>
          <p:spPr>
            <a:xfrm>
              <a:off x="8853455" y="2469785"/>
              <a:ext cx="1428293" cy="627827"/>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ln w="0"/>
                  <a:solidFill>
                    <a:schemeClr val="accent5"/>
                  </a:solidFill>
                </a:rPr>
                <a:t>VPC</a:t>
              </a:r>
            </a:p>
          </p:txBody>
        </p:sp>
        <p:pic>
          <p:nvPicPr>
            <p:cNvPr id="14" name="Graphic 10">
              <a:extLst>
                <a:ext uri="{FF2B5EF4-FFF2-40B4-BE49-F238E27FC236}">
                  <a16:creationId xmlns:a16="http://schemas.microsoft.com/office/drawing/2014/main" id="{3F1E9F72-F06F-5241-A640-34AD108126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53455" y="2469785"/>
              <a:ext cx="330200" cy="330200"/>
            </a:xfrm>
            <a:prstGeom prst="rect">
              <a:avLst/>
            </a:prstGeom>
          </p:spPr>
        </p:pic>
        <p:sp>
          <p:nvSpPr>
            <p:cNvPr id="15" name="Rectangle 14">
              <a:extLst>
                <a:ext uri="{FF2B5EF4-FFF2-40B4-BE49-F238E27FC236}">
                  <a16:creationId xmlns:a16="http://schemas.microsoft.com/office/drawing/2014/main" id="{861B8427-F723-7E4A-B903-222497179E7E}"/>
                </a:ext>
              </a:extLst>
            </p:cNvPr>
            <p:cNvSpPr/>
            <p:nvPr/>
          </p:nvSpPr>
          <p:spPr>
            <a:xfrm>
              <a:off x="10345550" y="2469785"/>
              <a:ext cx="1427350" cy="627827"/>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ln w="0"/>
                  <a:solidFill>
                    <a:schemeClr val="accent5"/>
                  </a:solidFill>
                </a:rPr>
                <a:t>VPC</a:t>
              </a:r>
            </a:p>
          </p:txBody>
        </p:sp>
        <p:pic>
          <p:nvPicPr>
            <p:cNvPr id="16" name="Graphic 12">
              <a:extLst>
                <a:ext uri="{FF2B5EF4-FFF2-40B4-BE49-F238E27FC236}">
                  <a16:creationId xmlns:a16="http://schemas.microsoft.com/office/drawing/2014/main" id="{4C90E0B2-EF23-B747-B063-BAC2BA9A60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45550" y="2469784"/>
              <a:ext cx="330200" cy="330200"/>
            </a:xfrm>
            <a:prstGeom prst="rect">
              <a:avLst/>
            </a:prstGeom>
          </p:spPr>
        </p:pic>
        <p:sp>
          <p:nvSpPr>
            <p:cNvPr id="17" name="Rectangle 16">
              <a:extLst>
                <a:ext uri="{FF2B5EF4-FFF2-40B4-BE49-F238E27FC236}">
                  <a16:creationId xmlns:a16="http://schemas.microsoft.com/office/drawing/2014/main" id="{91F9BC95-3F21-354C-8C1D-191F87DDA9C2}"/>
                </a:ext>
              </a:extLst>
            </p:cNvPr>
            <p:cNvSpPr/>
            <p:nvPr/>
          </p:nvSpPr>
          <p:spPr>
            <a:xfrm>
              <a:off x="5795790" y="2469785"/>
              <a:ext cx="1428293" cy="613053"/>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ln w="0"/>
                  <a:solidFill>
                    <a:schemeClr val="accent5"/>
                  </a:solidFill>
                </a:rPr>
                <a:t>VPC</a:t>
              </a:r>
            </a:p>
          </p:txBody>
        </p:sp>
        <p:pic>
          <p:nvPicPr>
            <p:cNvPr id="18" name="Graphic 14">
              <a:extLst>
                <a:ext uri="{FF2B5EF4-FFF2-40B4-BE49-F238E27FC236}">
                  <a16:creationId xmlns:a16="http://schemas.microsoft.com/office/drawing/2014/main" id="{B6B5DAA1-0A1B-C94A-A946-A7F24E6CCF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06423" y="2477067"/>
              <a:ext cx="330200" cy="330200"/>
            </a:xfrm>
            <a:prstGeom prst="rect">
              <a:avLst/>
            </a:prstGeom>
          </p:spPr>
        </p:pic>
        <p:sp>
          <p:nvSpPr>
            <p:cNvPr id="19" name="TextBox 18">
              <a:extLst>
                <a:ext uri="{FF2B5EF4-FFF2-40B4-BE49-F238E27FC236}">
                  <a16:creationId xmlns:a16="http://schemas.microsoft.com/office/drawing/2014/main" id="{799CC5ED-E2CA-CC48-9054-C08E30DC081B}"/>
                </a:ext>
              </a:extLst>
            </p:cNvPr>
            <p:cNvSpPr txBox="1"/>
            <p:nvPr/>
          </p:nvSpPr>
          <p:spPr>
            <a:xfrm>
              <a:off x="5752876" y="2805839"/>
              <a:ext cx="1475917"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Shared services</a:t>
              </a:r>
            </a:p>
          </p:txBody>
        </p:sp>
        <p:sp>
          <p:nvSpPr>
            <p:cNvPr id="20" name="TextBox 19">
              <a:extLst>
                <a:ext uri="{FF2B5EF4-FFF2-40B4-BE49-F238E27FC236}">
                  <a16:creationId xmlns:a16="http://schemas.microsoft.com/office/drawing/2014/main" id="{28FAAF7C-64E2-BF4C-8826-5D98788376BC}"/>
                </a:ext>
              </a:extLst>
            </p:cNvPr>
            <p:cNvSpPr txBox="1"/>
            <p:nvPr/>
          </p:nvSpPr>
          <p:spPr>
            <a:xfrm>
              <a:off x="7357646" y="2806491"/>
              <a:ext cx="1309846"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Development</a:t>
              </a:r>
            </a:p>
          </p:txBody>
        </p:sp>
        <p:sp>
          <p:nvSpPr>
            <p:cNvPr id="21" name="TextBox 20">
              <a:extLst>
                <a:ext uri="{FF2B5EF4-FFF2-40B4-BE49-F238E27FC236}">
                  <a16:creationId xmlns:a16="http://schemas.microsoft.com/office/drawing/2014/main" id="{603114D4-B161-A042-9AD3-ED5C52516360}"/>
                </a:ext>
              </a:extLst>
            </p:cNvPr>
            <p:cNvSpPr txBox="1"/>
            <p:nvPr/>
          </p:nvSpPr>
          <p:spPr>
            <a:xfrm>
              <a:off x="9293486" y="2820613"/>
              <a:ext cx="515206"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Test</a:t>
              </a:r>
            </a:p>
          </p:txBody>
        </p:sp>
        <p:sp>
          <p:nvSpPr>
            <p:cNvPr id="22" name="TextBox 21">
              <a:extLst>
                <a:ext uri="{FF2B5EF4-FFF2-40B4-BE49-F238E27FC236}">
                  <a16:creationId xmlns:a16="http://schemas.microsoft.com/office/drawing/2014/main" id="{D0730B1B-C7A4-5B42-8F36-B77E6519F499}"/>
                </a:ext>
              </a:extLst>
            </p:cNvPr>
            <p:cNvSpPr txBox="1"/>
            <p:nvPr/>
          </p:nvSpPr>
          <p:spPr>
            <a:xfrm>
              <a:off x="10506081" y="2820613"/>
              <a:ext cx="1101455"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Production</a:t>
              </a:r>
            </a:p>
          </p:txBody>
        </p:sp>
        <p:sp>
          <p:nvSpPr>
            <p:cNvPr id="23" name="TextBox 22">
              <a:extLst>
                <a:ext uri="{FF2B5EF4-FFF2-40B4-BE49-F238E27FC236}">
                  <a16:creationId xmlns:a16="http://schemas.microsoft.com/office/drawing/2014/main" id="{3E140233-36A9-7548-8111-7B47B715D4EB}"/>
                </a:ext>
              </a:extLst>
            </p:cNvPr>
            <p:cNvSpPr txBox="1"/>
            <p:nvPr/>
          </p:nvSpPr>
          <p:spPr>
            <a:xfrm>
              <a:off x="5902778" y="1997563"/>
              <a:ext cx="1278042" cy="338554"/>
            </a:xfrm>
            <a:prstGeom prst="rect">
              <a:avLst/>
            </a:prstGeom>
            <a:noFill/>
          </p:spPr>
          <p:txBody>
            <a:bodyPr wrap="none" rtlCol="0">
              <a:spAutoFit/>
            </a:bodyPr>
            <a:lstStyle/>
            <a:p>
              <a:r>
                <a:rPr lang="en-US" sz="1600" dirty="0">
                  <a:solidFill>
                    <a:sysClr val="windowText" lastClr="000000"/>
                  </a:solidFill>
                </a:rPr>
                <a:t>AWS account</a:t>
              </a:r>
            </a:p>
          </p:txBody>
        </p:sp>
      </p:grpSp>
      <p:sp>
        <p:nvSpPr>
          <p:cNvPr id="24" name="TextBox 23">
            <a:extLst>
              <a:ext uri="{FF2B5EF4-FFF2-40B4-BE49-F238E27FC236}">
                <a16:creationId xmlns:a16="http://schemas.microsoft.com/office/drawing/2014/main" id="{45459BF9-A19C-8B4E-9DE0-4B67B01B1044}"/>
              </a:ext>
            </a:extLst>
          </p:cNvPr>
          <p:cNvSpPr txBox="1"/>
          <p:nvPr/>
        </p:nvSpPr>
        <p:spPr>
          <a:xfrm>
            <a:off x="7250794" y="3814846"/>
            <a:ext cx="4009816" cy="646331"/>
          </a:xfrm>
          <a:prstGeom prst="rect">
            <a:avLst/>
          </a:prstGeom>
          <a:noFill/>
        </p:spPr>
        <p:txBody>
          <a:bodyPr wrap="none" rtlCol="0">
            <a:spAutoFit/>
          </a:bodyPr>
          <a:lstStyle/>
          <a:p>
            <a:pPr algn="ctr"/>
            <a:r>
              <a:rPr lang="en-US" i="1" dirty="0">
                <a:solidFill>
                  <a:schemeClr val="accent5"/>
                </a:solidFill>
                <a:ea typeface="Amazon Ember" panose="020B0603020204020204" pitchFamily="34" charset="0"/>
                <a:cs typeface="Amazon Ember" panose="020B0603020204020204" pitchFamily="34" charset="0"/>
              </a:rPr>
              <a:t>Multiple accounts, a VPC in each account</a:t>
            </a:r>
            <a:br>
              <a:rPr lang="en-US" dirty="0">
                <a:solidFill>
                  <a:schemeClr val="accent5"/>
                </a:solidFill>
                <a:ea typeface="Amazon Ember" panose="020B0603020204020204" pitchFamily="34" charset="0"/>
                <a:cs typeface="Amazon Ember" panose="020B0603020204020204" pitchFamily="34" charset="0"/>
              </a:rPr>
            </a:br>
            <a:r>
              <a:rPr lang="en-US" dirty="0">
                <a:ea typeface="Amazon Ember" panose="020B0603020204020204" pitchFamily="34" charset="0"/>
                <a:cs typeface="Amazon Ember" panose="020B0603020204020204" pitchFamily="34" charset="0"/>
              </a:rPr>
              <a:t>architectural pattern</a:t>
            </a:r>
          </a:p>
        </p:txBody>
      </p:sp>
      <p:grpSp>
        <p:nvGrpSpPr>
          <p:cNvPr id="25" name="Group 24" descr="Four AWS accounts, each with a single differently labeled VPC in it.">
            <a:extLst>
              <a:ext uri="{FF2B5EF4-FFF2-40B4-BE49-F238E27FC236}">
                <a16:creationId xmlns:a16="http://schemas.microsoft.com/office/drawing/2014/main" id="{11114957-6622-5B45-9CFA-CE6DC2D9DF18}"/>
              </a:ext>
            </a:extLst>
          </p:cNvPr>
          <p:cNvGrpSpPr/>
          <p:nvPr/>
        </p:nvGrpSpPr>
        <p:grpSpPr>
          <a:xfrm>
            <a:off x="6134336" y="4528910"/>
            <a:ext cx="6013880" cy="1359470"/>
            <a:chOff x="5646417" y="4557245"/>
            <a:chExt cx="6288200" cy="1359470"/>
          </a:xfrm>
        </p:grpSpPr>
        <p:sp>
          <p:nvSpPr>
            <p:cNvPr id="26" name="Rectangle 25">
              <a:extLst>
                <a:ext uri="{FF2B5EF4-FFF2-40B4-BE49-F238E27FC236}">
                  <a16:creationId xmlns:a16="http://schemas.microsoft.com/office/drawing/2014/main" id="{C5AA0889-E689-4249-A166-B0E5B976858C}"/>
                </a:ext>
              </a:extLst>
            </p:cNvPr>
            <p:cNvSpPr/>
            <p:nvPr/>
          </p:nvSpPr>
          <p:spPr>
            <a:xfrm>
              <a:off x="5646417" y="4570710"/>
              <a:ext cx="1517719" cy="13424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600" dirty="0">
                <a:solidFill>
                  <a:sysClr val="windowText" lastClr="000000"/>
                </a:solidFill>
              </a:endParaRPr>
            </a:p>
          </p:txBody>
        </p:sp>
        <p:pic>
          <p:nvPicPr>
            <p:cNvPr id="27" name="Graphic 20">
              <a:extLst>
                <a:ext uri="{FF2B5EF4-FFF2-40B4-BE49-F238E27FC236}">
                  <a16:creationId xmlns:a16="http://schemas.microsoft.com/office/drawing/2014/main" id="{8760E13B-FD8A-DF43-A636-D74286AC61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46417" y="4570711"/>
              <a:ext cx="274320" cy="274320"/>
            </a:xfrm>
            <a:prstGeom prst="rect">
              <a:avLst/>
            </a:prstGeom>
          </p:spPr>
        </p:pic>
        <p:sp>
          <p:nvSpPr>
            <p:cNvPr id="28" name="Rectangle 27">
              <a:extLst>
                <a:ext uri="{FF2B5EF4-FFF2-40B4-BE49-F238E27FC236}">
                  <a16:creationId xmlns:a16="http://schemas.microsoft.com/office/drawing/2014/main" id="{30AE5BE9-22A7-3A48-A170-B4EDDD43E586}"/>
                </a:ext>
              </a:extLst>
            </p:cNvPr>
            <p:cNvSpPr/>
            <p:nvPr/>
          </p:nvSpPr>
          <p:spPr>
            <a:xfrm>
              <a:off x="7322370" y="4993256"/>
              <a:ext cx="1337855" cy="627827"/>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ln w="0"/>
                  <a:solidFill>
                    <a:schemeClr val="accent5"/>
                  </a:solidFill>
                </a:rPr>
                <a:t>VPC</a:t>
              </a:r>
            </a:p>
          </p:txBody>
        </p:sp>
        <p:pic>
          <p:nvPicPr>
            <p:cNvPr id="29" name="Graphic 46">
              <a:extLst>
                <a:ext uri="{FF2B5EF4-FFF2-40B4-BE49-F238E27FC236}">
                  <a16:creationId xmlns:a16="http://schemas.microsoft.com/office/drawing/2014/main" id="{C8F1F8BA-DA89-4445-99B3-B40BE13FA9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22370" y="4993257"/>
              <a:ext cx="330200" cy="330200"/>
            </a:xfrm>
            <a:prstGeom prst="rect">
              <a:avLst/>
            </a:prstGeom>
          </p:spPr>
        </p:pic>
        <p:sp>
          <p:nvSpPr>
            <p:cNvPr id="30" name="Rectangle 29">
              <a:extLst>
                <a:ext uri="{FF2B5EF4-FFF2-40B4-BE49-F238E27FC236}">
                  <a16:creationId xmlns:a16="http://schemas.microsoft.com/office/drawing/2014/main" id="{11F17A51-CC07-1B4D-BDEE-FB70852ED371}"/>
                </a:ext>
              </a:extLst>
            </p:cNvPr>
            <p:cNvSpPr/>
            <p:nvPr/>
          </p:nvSpPr>
          <p:spPr>
            <a:xfrm>
              <a:off x="8910162" y="4982623"/>
              <a:ext cx="1337855" cy="627827"/>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ln w="0"/>
                  <a:solidFill>
                    <a:schemeClr val="accent5"/>
                  </a:solidFill>
                </a:rPr>
                <a:t>VPC</a:t>
              </a:r>
            </a:p>
          </p:txBody>
        </p:sp>
        <p:pic>
          <p:nvPicPr>
            <p:cNvPr id="32" name="Graphic 48">
              <a:extLst>
                <a:ext uri="{FF2B5EF4-FFF2-40B4-BE49-F238E27FC236}">
                  <a16:creationId xmlns:a16="http://schemas.microsoft.com/office/drawing/2014/main" id="{A4E8133F-FE6A-5140-A12B-0BED616E8F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10162" y="4982623"/>
              <a:ext cx="330200" cy="330200"/>
            </a:xfrm>
            <a:prstGeom prst="rect">
              <a:avLst/>
            </a:prstGeom>
          </p:spPr>
        </p:pic>
        <p:sp>
          <p:nvSpPr>
            <p:cNvPr id="33" name="Rectangle 32">
              <a:extLst>
                <a:ext uri="{FF2B5EF4-FFF2-40B4-BE49-F238E27FC236}">
                  <a16:creationId xmlns:a16="http://schemas.microsoft.com/office/drawing/2014/main" id="{78A346A5-CD60-5044-8D31-600E26F777DD}"/>
                </a:ext>
              </a:extLst>
            </p:cNvPr>
            <p:cNvSpPr/>
            <p:nvPr/>
          </p:nvSpPr>
          <p:spPr>
            <a:xfrm>
              <a:off x="10497954" y="4961357"/>
              <a:ext cx="1337855" cy="627827"/>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ln w="0"/>
                  <a:solidFill>
                    <a:schemeClr val="accent5"/>
                  </a:solidFill>
                </a:rPr>
                <a:t>VPC</a:t>
              </a:r>
            </a:p>
          </p:txBody>
        </p:sp>
        <p:pic>
          <p:nvPicPr>
            <p:cNvPr id="34" name="Graphic 50">
              <a:extLst>
                <a:ext uri="{FF2B5EF4-FFF2-40B4-BE49-F238E27FC236}">
                  <a16:creationId xmlns:a16="http://schemas.microsoft.com/office/drawing/2014/main" id="{E97AE1A2-C67C-B845-9D79-B5A51C5D9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97954" y="4961356"/>
              <a:ext cx="330200" cy="330200"/>
            </a:xfrm>
            <a:prstGeom prst="rect">
              <a:avLst/>
            </a:prstGeom>
          </p:spPr>
        </p:pic>
        <p:sp>
          <p:nvSpPr>
            <p:cNvPr id="35" name="Rectangle 34">
              <a:extLst>
                <a:ext uri="{FF2B5EF4-FFF2-40B4-BE49-F238E27FC236}">
                  <a16:creationId xmlns:a16="http://schemas.microsoft.com/office/drawing/2014/main" id="{1A994663-85C9-544C-B024-8AD011F90C9B}"/>
                </a:ext>
              </a:extLst>
            </p:cNvPr>
            <p:cNvSpPr/>
            <p:nvPr/>
          </p:nvSpPr>
          <p:spPr>
            <a:xfrm>
              <a:off x="5691322" y="5003889"/>
              <a:ext cx="1451731" cy="613053"/>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ln w="0"/>
                  <a:solidFill>
                    <a:schemeClr val="accent5"/>
                  </a:solidFill>
                </a:rPr>
                <a:t>VPC</a:t>
              </a:r>
            </a:p>
          </p:txBody>
        </p:sp>
        <p:pic>
          <p:nvPicPr>
            <p:cNvPr id="36" name="Graphic 52">
              <a:extLst>
                <a:ext uri="{FF2B5EF4-FFF2-40B4-BE49-F238E27FC236}">
                  <a16:creationId xmlns:a16="http://schemas.microsoft.com/office/drawing/2014/main" id="{F2570BB9-20F2-D64A-B42B-C0A054EB58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23365" y="5011171"/>
              <a:ext cx="330200" cy="330200"/>
            </a:xfrm>
            <a:prstGeom prst="rect">
              <a:avLst/>
            </a:prstGeom>
          </p:spPr>
        </p:pic>
        <p:sp>
          <p:nvSpPr>
            <p:cNvPr id="37" name="TextBox 36">
              <a:extLst>
                <a:ext uri="{FF2B5EF4-FFF2-40B4-BE49-F238E27FC236}">
                  <a16:creationId xmlns:a16="http://schemas.microsoft.com/office/drawing/2014/main" id="{CCEE0153-5BC9-4F4A-A03F-D1418FAB8502}"/>
                </a:ext>
              </a:extLst>
            </p:cNvPr>
            <p:cNvSpPr txBox="1"/>
            <p:nvPr/>
          </p:nvSpPr>
          <p:spPr>
            <a:xfrm>
              <a:off x="5658801" y="5339943"/>
              <a:ext cx="1475917"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Shared services</a:t>
              </a:r>
            </a:p>
          </p:txBody>
        </p:sp>
        <p:sp>
          <p:nvSpPr>
            <p:cNvPr id="38" name="TextBox 37">
              <a:extLst>
                <a:ext uri="{FF2B5EF4-FFF2-40B4-BE49-F238E27FC236}">
                  <a16:creationId xmlns:a16="http://schemas.microsoft.com/office/drawing/2014/main" id="{2C29F1DB-7C10-4146-8942-569C8A4C3E31}"/>
                </a:ext>
              </a:extLst>
            </p:cNvPr>
            <p:cNvSpPr txBox="1"/>
            <p:nvPr/>
          </p:nvSpPr>
          <p:spPr>
            <a:xfrm>
              <a:off x="7350555" y="5329962"/>
              <a:ext cx="1309846"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Development</a:t>
              </a:r>
            </a:p>
          </p:txBody>
        </p:sp>
        <p:sp>
          <p:nvSpPr>
            <p:cNvPr id="40" name="TextBox 39">
              <a:extLst>
                <a:ext uri="{FF2B5EF4-FFF2-40B4-BE49-F238E27FC236}">
                  <a16:creationId xmlns:a16="http://schemas.microsoft.com/office/drawing/2014/main" id="{6FF46077-4A03-7840-B6F3-807C11B3DC4F}"/>
                </a:ext>
              </a:extLst>
            </p:cNvPr>
            <p:cNvSpPr txBox="1"/>
            <p:nvPr/>
          </p:nvSpPr>
          <p:spPr>
            <a:xfrm>
              <a:off x="9306125" y="5333451"/>
              <a:ext cx="515206"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Test</a:t>
              </a:r>
            </a:p>
          </p:txBody>
        </p:sp>
        <p:sp>
          <p:nvSpPr>
            <p:cNvPr id="41" name="TextBox 40">
              <a:extLst>
                <a:ext uri="{FF2B5EF4-FFF2-40B4-BE49-F238E27FC236}">
                  <a16:creationId xmlns:a16="http://schemas.microsoft.com/office/drawing/2014/main" id="{E5ABA8B0-1531-4B4B-870A-5DB1CAA53EDB}"/>
                </a:ext>
              </a:extLst>
            </p:cNvPr>
            <p:cNvSpPr txBox="1"/>
            <p:nvPr/>
          </p:nvSpPr>
          <p:spPr>
            <a:xfrm>
              <a:off x="10614801" y="5312185"/>
              <a:ext cx="1101455"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Production</a:t>
              </a:r>
            </a:p>
          </p:txBody>
        </p:sp>
        <p:sp>
          <p:nvSpPr>
            <p:cNvPr id="42" name="Rectangle 41">
              <a:extLst>
                <a:ext uri="{FF2B5EF4-FFF2-40B4-BE49-F238E27FC236}">
                  <a16:creationId xmlns:a16="http://schemas.microsoft.com/office/drawing/2014/main" id="{14054329-873C-F14E-802D-3BAD9422CCF2}"/>
                </a:ext>
              </a:extLst>
            </p:cNvPr>
            <p:cNvSpPr/>
            <p:nvPr/>
          </p:nvSpPr>
          <p:spPr>
            <a:xfrm>
              <a:off x="7249892" y="4574251"/>
              <a:ext cx="1512668" cy="13424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600" dirty="0">
                <a:solidFill>
                  <a:sysClr val="windowText" lastClr="000000"/>
                </a:solidFill>
              </a:endParaRPr>
            </a:p>
          </p:txBody>
        </p:sp>
        <p:pic>
          <p:nvPicPr>
            <p:cNvPr id="43" name="Graphic 58">
              <a:extLst>
                <a:ext uri="{FF2B5EF4-FFF2-40B4-BE49-F238E27FC236}">
                  <a16:creationId xmlns:a16="http://schemas.microsoft.com/office/drawing/2014/main" id="{A51CC62F-5A88-8B4C-9565-2B36F14506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55474" y="4574252"/>
              <a:ext cx="274320" cy="274320"/>
            </a:xfrm>
            <a:prstGeom prst="rect">
              <a:avLst/>
            </a:prstGeom>
          </p:spPr>
        </p:pic>
        <p:sp>
          <p:nvSpPr>
            <p:cNvPr id="44" name="Rectangle 43">
              <a:extLst>
                <a:ext uri="{FF2B5EF4-FFF2-40B4-BE49-F238E27FC236}">
                  <a16:creationId xmlns:a16="http://schemas.microsoft.com/office/drawing/2014/main" id="{53C50F95-DEB0-F349-982C-FF6F7DB03F56}"/>
                </a:ext>
              </a:extLst>
            </p:cNvPr>
            <p:cNvSpPr/>
            <p:nvPr/>
          </p:nvSpPr>
          <p:spPr>
            <a:xfrm>
              <a:off x="8834154" y="4574249"/>
              <a:ext cx="1512668" cy="13424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600" dirty="0">
                <a:solidFill>
                  <a:sysClr val="windowText" lastClr="000000"/>
                </a:solidFill>
              </a:endParaRPr>
            </a:p>
          </p:txBody>
        </p:sp>
        <p:pic>
          <p:nvPicPr>
            <p:cNvPr id="45" name="Graphic 60">
              <a:extLst>
                <a:ext uri="{FF2B5EF4-FFF2-40B4-BE49-F238E27FC236}">
                  <a16:creationId xmlns:a16="http://schemas.microsoft.com/office/drawing/2014/main" id="{1F3DE4B6-20BA-6A4F-8A7B-DF929A5C09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29103" y="4574250"/>
              <a:ext cx="274320" cy="274320"/>
            </a:xfrm>
            <a:prstGeom prst="rect">
              <a:avLst/>
            </a:prstGeom>
          </p:spPr>
        </p:pic>
        <p:sp>
          <p:nvSpPr>
            <p:cNvPr id="46" name="Rectangle 45">
              <a:extLst>
                <a:ext uri="{FF2B5EF4-FFF2-40B4-BE49-F238E27FC236}">
                  <a16:creationId xmlns:a16="http://schemas.microsoft.com/office/drawing/2014/main" id="{D5F503D8-1F0E-5E4C-829D-46A1908000C1}"/>
                </a:ext>
              </a:extLst>
            </p:cNvPr>
            <p:cNvSpPr/>
            <p:nvPr/>
          </p:nvSpPr>
          <p:spPr>
            <a:xfrm>
              <a:off x="10421949" y="4567158"/>
              <a:ext cx="1512668" cy="13424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600" dirty="0">
                <a:solidFill>
                  <a:sysClr val="windowText" lastClr="000000"/>
                </a:solidFill>
              </a:endParaRPr>
            </a:p>
          </p:txBody>
        </p:sp>
        <p:pic>
          <p:nvPicPr>
            <p:cNvPr id="47" name="Graphic 62">
              <a:extLst>
                <a:ext uri="{FF2B5EF4-FFF2-40B4-BE49-F238E27FC236}">
                  <a16:creationId xmlns:a16="http://schemas.microsoft.com/office/drawing/2014/main" id="{89FC4658-6D76-A444-BCB1-7753DA0539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6898" y="4567159"/>
              <a:ext cx="274320" cy="274320"/>
            </a:xfrm>
            <a:prstGeom prst="rect">
              <a:avLst/>
            </a:prstGeom>
          </p:spPr>
        </p:pic>
        <p:sp>
          <p:nvSpPr>
            <p:cNvPr id="48" name="TextBox 47">
              <a:extLst>
                <a:ext uri="{FF2B5EF4-FFF2-40B4-BE49-F238E27FC236}">
                  <a16:creationId xmlns:a16="http://schemas.microsoft.com/office/drawing/2014/main" id="{E296F377-36DC-2A4D-A0B7-D078768CDCF2}"/>
                </a:ext>
              </a:extLst>
            </p:cNvPr>
            <p:cNvSpPr txBox="1"/>
            <p:nvPr/>
          </p:nvSpPr>
          <p:spPr>
            <a:xfrm>
              <a:off x="5865289" y="4557245"/>
              <a:ext cx="1278042" cy="338554"/>
            </a:xfrm>
            <a:prstGeom prst="rect">
              <a:avLst/>
            </a:prstGeom>
            <a:noFill/>
          </p:spPr>
          <p:txBody>
            <a:bodyPr wrap="none" rtlCol="0">
              <a:spAutoFit/>
            </a:bodyPr>
            <a:lstStyle/>
            <a:p>
              <a:r>
                <a:rPr lang="en-US" sz="1600" dirty="0">
                  <a:solidFill>
                    <a:sysClr val="windowText" lastClr="000000"/>
                  </a:solidFill>
                </a:rPr>
                <a:t>AWS account</a:t>
              </a:r>
            </a:p>
          </p:txBody>
        </p:sp>
        <p:sp>
          <p:nvSpPr>
            <p:cNvPr id="49" name="TextBox 48">
              <a:extLst>
                <a:ext uri="{FF2B5EF4-FFF2-40B4-BE49-F238E27FC236}">
                  <a16:creationId xmlns:a16="http://schemas.microsoft.com/office/drawing/2014/main" id="{9BD9A790-5CB1-3D41-B576-6A6795BD6D45}"/>
                </a:ext>
              </a:extLst>
            </p:cNvPr>
            <p:cNvSpPr txBox="1"/>
            <p:nvPr/>
          </p:nvSpPr>
          <p:spPr>
            <a:xfrm>
              <a:off x="7458845" y="4557245"/>
              <a:ext cx="1278042" cy="338554"/>
            </a:xfrm>
            <a:prstGeom prst="rect">
              <a:avLst/>
            </a:prstGeom>
            <a:noFill/>
          </p:spPr>
          <p:txBody>
            <a:bodyPr wrap="none" rtlCol="0">
              <a:spAutoFit/>
            </a:bodyPr>
            <a:lstStyle/>
            <a:p>
              <a:r>
                <a:rPr lang="en-US" sz="1600" dirty="0">
                  <a:solidFill>
                    <a:sysClr val="windowText" lastClr="000000"/>
                  </a:solidFill>
                </a:rPr>
                <a:t>AWS account</a:t>
              </a:r>
            </a:p>
          </p:txBody>
        </p:sp>
        <p:sp>
          <p:nvSpPr>
            <p:cNvPr id="50" name="TextBox 49">
              <a:extLst>
                <a:ext uri="{FF2B5EF4-FFF2-40B4-BE49-F238E27FC236}">
                  <a16:creationId xmlns:a16="http://schemas.microsoft.com/office/drawing/2014/main" id="{F60EDC53-1569-E145-85D0-7B8C61F4EA0E}"/>
                </a:ext>
              </a:extLst>
            </p:cNvPr>
            <p:cNvSpPr txBox="1"/>
            <p:nvPr/>
          </p:nvSpPr>
          <p:spPr>
            <a:xfrm>
              <a:off x="9060175" y="4557245"/>
              <a:ext cx="1278042" cy="338554"/>
            </a:xfrm>
            <a:prstGeom prst="rect">
              <a:avLst/>
            </a:prstGeom>
            <a:noFill/>
          </p:spPr>
          <p:txBody>
            <a:bodyPr wrap="none" rtlCol="0">
              <a:spAutoFit/>
            </a:bodyPr>
            <a:lstStyle/>
            <a:p>
              <a:r>
                <a:rPr lang="en-US" sz="1600" dirty="0">
                  <a:solidFill>
                    <a:sysClr val="windowText" lastClr="000000"/>
                  </a:solidFill>
                </a:rPr>
                <a:t>AWS account</a:t>
              </a:r>
            </a:p>
          </p:txBody>
        </p:sp>
        <p:sp>
          <p:nvSpPr>
            <p:cNvPr id="51" name="TextBox 50">
              <a:extLst>
                <a:ext uri="{FF2B5EF4-FFF2-40B4-BE49-F238E27FC236}">
                  <a16:creationId xmlns:a16="http://schemas.microsoft.com/office/drawing/2014/main" id="{36F2958E-BB77-3C45-B19D-8B2BAE5E8613}"/>
                </a:ext>
              </a:extLst>
            </p:cNvPr>
            <p:cNvSpPr txBox="1"/>
            <p:nvPr/>
          </p:nvSpPr>
          <p:spPr>
            <a:xfrm>
              <a:off x="10636835" y="4557245"/>
              <a:ext cx="1278042" cy="338554"/>
            </a:xfrm>
            <a:prstGeom prst="rect">
              <a:avLst/>
            </a:prstGeom>
            <a:noFill/>
          </p:spPr>
          <p:txBody>
            <a:bodyPr wrap="none" rtlCol="0">
              <a:spAutoFit/>
            </a:bodyPr>
            <a:lstStyle/>
            <a:p>
              <a:r>
                <a:rPr lang="en-US" sz="1600" dirty="0">
                  <a:solidFill>
                    <a:sysClr val="windowText" lastClr="000000"/>
                  </a:solidFill>
                </a:rPr>
                <a:t>AWS account</a:t>
              </a:r>
            </a:p>
          </p:txBody>
        </p:sp>
      </p:grpSp>
    </p:spTree>
    <p:custDataLst>
      <p:tags r:id="rId1"/>
    </p:custDataLst>
    <p:extLst>
      <p:ext uri="{BB962C8B-B14F-4D97-AF65-F5344CB8AC3E}">
        <p14:creationId xmlns:p14="http://schemas.microsoft.com/office/powerpoint/2010/main" val="2367256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Manage multiple accounts with AWS Organizations</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p:cNvSpPr/>
          <p:nvPr/>
        </p:nvSpPr>
        <p:spPr>
          <a:xfrm>
            <a:off x="414866" y="1159008"/>
            <a:ext cx="11497733" cy="1754326"/>
          </a:xfrm>
          <a:prstGeom prst="rect">
            <a:avLst/>
          </a:prstGeom>
        </p:spPr>
        <p:txBody>
          <a:bodyPr wrap="square">
            <a:spAutoFit/>
          </a:bodyPr>
          <a:lstStyle/>
          <a:p>
            <a:pPr marL="285750" indent="-285750">
              <a:buFont typeface="Arial" panose="020B0604020202020204" pitchFamily="34" charset="0"/>
              <a:buChar char="•"/>
            </a:pPr>
            <a:r>
              <a:rPr lang="en-US" dirty="0"/>
              <a:t>AWS Organizations helps you </a:t>
            </a:r>
            <a:r>
              <a:rPr lang="en-US" b="1" i="1" dirty="0">
                <a:solidFill>
                  <a:schemeClr val="accent6">
                    <a:lumMod val="50000"/>
                  </a:schemeClr>
                </a:solidFill>
              </a:rPr>
              <a:t>centrally manage and govern </a:t>
            </a:r>
            <a:r>
              <a:rPr lang="en-US" dirty="0"/>
              <a:t>your environment as you grow and scale your AWS resources. Using AWS Organizations, you can programmatically create new AWS accounts and allocate resources, group accounts to organize your workflows, apply policies to accounts or groups for governance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Simplify billing by using a single payment method for all of your accounts.</a:t>
            </a:r>
          </a:p>
          <a:p>
            <a:pPr marL="285750" indent="-285750">
              <a:buFont typeface="Arial" panose="020B0604020202020204" pitchFamily="34" charset="0"/>
              <a:buChar char="•"/>
            </a:pPr>
            <a:endParaRPr lang="en-US" dirty="0"/>
          </a:p>
        </p:txBody>
      </p:sp>
      <p:pic>
        <p:nvPicPr>
          <p:cNvPr id="8" name="Picture 7"/>
          <p:cNvPicPr>
            <a:picLocks noChangeAspect="1"/>
          </p:cNvPicPr>
          <p:nvPr/>
        </p:nvPicPr>
        <p:blipFill>
          <a:blip r:embed="rId4"/>
          <a:stretch>
            <a:fillRect/>
          </a:stretch>
        </p:blipFill>
        <p:spPr>
          <a:xfrm>
            <a:off x="7984067" y="2671984"/>
            <a:ext cx="4207932" cy="4186016"/>
          </a:xfrm>
          <a:prstGeom prst="rect">
            <a:avLst/>
          </a:prstGeom>
        </p:spPr>
      </p:pic>
      <p:sp>
        <p:nvSpPr>
          <p:cNvPr id="9" name="Rectangle 8"/>
          <p:cNvSpPr/>
          <p:nvPr/>
        </p:nvSpPr>
        <p:spPr>
          <a:xfrm>
            <a:off x="414865" y="2913334"/>
            <a:ext cx="7696201" cy="2031325"/>
          </a:xfrm>
          <a:prstGeom prst="rect">
            <a:avLst/>
          </a:prstGeom>
        </p:spPr>
        <p:txBody>
          <a:bodyPr wrap="square">
            <a:spAutoFit/>
          </a:bodyPr>
          <a:lstStyle/>
          <a:p>
            <a:pPr marL="285750" indent="-285750">
              <a:buFont typeface="Arial" panose="020B0604020202020204" pitchFamily="34" charset="0"/>
              <a:buChar char="•"/>
            </a:pPr>
            <a:r>
              <a:rPr lang="en-US" dirty="0"/>
              <a:t>AWS Organizations is integrated with other AWS services so you can define central configurations, security mechanisms, audit requirements, and resource sharing across accounts in your organization.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AWS Organizations is available to all AWS customers at no additional charge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SCP : Service Control Policies </a:t>
            </a:r>
          </a:p>
        </p:txBody>
      </p:sp>
    </p:spTree>
    <p:custDataLst>
      <p:tags r:id="rId1"/>
    </p:custDataLst>
    <p:extLst>
      <p:ext uri="{BB962C8B-B14F-4D97-AF65-F5344CB8AC3E}">
        <p14:creationId xmlns:p14="http://schemas.microsoft.com/office/powerpoint/2010/main" val="560344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AWS Organization Example</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2020, Amazon Web Services, Inc. or its Affiliates. All rights reserved.</a:t>
            </a:r>
          </a:p>
        </p:txBody>
      </p:sp>
      <p:sp>
        <p:nvSpPr>
          <p:cNvPr id="6" name="Rectangle 5">
            <a:extLst>
              <a:ext uri="{FF2B5EF4-FFF2-40B4-BE49-F238E27FC236}">
                <a16:creationId xmlns:a16="http://schemas.microsoft.com/office/drawing/2014/main" id="{74839545-93AF-D84F-B4BD-A935C32EA70D}"/>
              </a:ext>
              <a:ext uri="{C183D7F6-B498-43B3-948B-1728B52AA6E4}">
                <adec:decorative xmlns:adec="http://schemas.microsoft.com/office/drawing/2017/decorative" val="1"/>
              </a:ext>
            </a:extLst>
          </p:cNvPr>
          <p:cNvSpPr/>
          <p:nvPr/>
        </p:nvSpPr>
        <p:spPr>
          <a:xfrm>
            <a:off x="2924024" y="1428327"/>
            <a:ext cx="8886976" cy="47184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sp>
        <p:nvSpPr>
          <p:cNvPr id="7" name="TextBox 6">
            <a:extLst>
              <a:ext uri="{FF2B5EF4-FFF2-40B4-BE49-F238E27FC236}">
                <a16:creationId xmlns:a16="http://schemas.microsoft.com/office/drawing/2014/main" id="{A0DB950B-B75D-2E4F-9D25-956C902314CD}"/>
              </a:ext>
            </a:extLst>
          </p:cNvPr>
          <p:cNvSpPr txBox="1"/>
          <p:nvPr/>
        </p:nvSpPr>
        <p:spPr>
          <a:xfrm>
            <a:off x="320103" y="1457002"/>
            <a:ext cx="2572278" cy="3970318"/>
          </a:xfrm>
          <a:prstGeom prst="rect">
            <a:avLst/>
          </a:prstGeom>
          <a:noFill/>
        </p:spPr>
        <p:txBody>
          <a:bodyPr wrap="square" rtlCol="0">
            <a:spAutoFit/>
          </a:bodyPr>
          <a:lstStyle/>
          <a:p>
            <a:r>
              <a:rPr lang="en-US" sz="1400" dirty="0">
                <a:latin typeface="Amazon Ember Light" panose="020B0403020204020204" pitchFamily="34" charset="0"/>
                <a:ea typeface="Amazon Ember" panose="020B0603020204020204" pitchFamily="34" charset="0"/>
                <a:cs typeface="Amazon Ember" panose="020B0603020204020204" pitchFamily="34" charset="0"/>
              </a:rPr>
              <a:t>In the AWS Organizations </a:t>
            </a:r>
            <a:r>
              <a:rPr lang="en-US" sz="1400" dirty="0">
                <a:latin typeface="Amazon Ember" panose="02000000000000000000" pitchFamily="2" charset="0"/>
                <a:ea typeface="Amazon Ember" panose="02000000000000000000" pitchFamily="2" charset="0"/>
                <a:cs typeface="Amazon Ember" panose="020B0603020204020204" pitchFamily="34" charset="0"/>
              </a:rPr>
              <a:t>master account</a:t>
            </a:r>
            <a:r>
              <a:rPr lang="en-US" sz="1400" dirty="0">
                <a:ea typeface="Amazon Ember" panose="02000000000000000000" pitchFamily="2" charset="0"/>
                <a:cs typeface="Amazon Ember" panose="020B0603020204020204" pitchFamily="34" charset="0"/>
              </a:rPr>
              <a:t>:</a:t>
            </a:r>
          </a:p>
          <a:p>
            <a:pPr marL="800100" lvl="1" indent="-342900">
              <a:buFont typeface="Arial" panose="020B0604020202020204" pitchFamily="34" charset="0"/>
              <a:buChar char="•"/>
            </a:pPr>
            <a:endParaRPr lang="en-US" sz="1400" b="1" dirty="0">
              <a:latin typeface="Amazon Ember Light" panose="020B0403020204020204" pitchFamily="34" charset="0"/>
              <a:ea typeface="Amazon Ember" panose="020B0603020204020204" pitchFamily="34" charset="0"/>
              <a:cs typeface="Amazon Ember" panose="020B0603020204020204" pitchFamily="34" charset="0"/>
            </a:endParaRPr>
          </a:p>
          <a:p>
            <a:pPr marL="342900" indent="-342900">
              <a:buFont typeface="+mj-lt"/>
              <a:buAutoNum type="arabicPeriod"/>
            </a:pPr>
            <a:r>
              <a:rPr lang="en-US" sz="1400" dirty="0">
                <a:latin typeface="Amazon Ember Light" panose="020B0403020204020204" pitchFamily="34" charset="0"/>
                <a:ea typeface="Amazon Ember" panose="020B0603020204020204" pitchFamily="34" charset="0"/>
                <a:cs typeface="Amazon Ember" panose="020B0603020204020204" pitchFamily="34" charset="0"/>
              </a:rPr>
              <a:t>Create a hierarchy of </a:t>
            </a:r>
            <a:r>
              <a:rPr lang="en-US" sz="1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organizational units (OUs)</a:t>
            </a:r>
            <a:endParaRPr lang="en-US" sz="1400" dirty="0">
              <a:latin typeface="Amazon Ember Light" panose="020B0403020204020204" pitchFamily="34" charset="0"/>
              <a:ea typeface="Amazon Ember" panose="020B0603020204020204" pitchFamily="34" charset="0"/>
              <a:cs typeface="Amazon Ember" panose="020B0603020204020204" pitchFamily="34" charset="0"/>
            </a:endParaRPr>
          </a:p>
          <a:p>
            <a:pPr marL="342900" indent="-342900">
              <a:buFont typeface="+mj-lt"/>
              <a:buAutoNum type="arabicPeriod"/>
            </a:pPr>
            <a:endParaRPr lang="en-US" sz="1400" dirty="0">
              <a:latin typeface="Amazon Ember Light" panose="020B0403020204020204" pitchFamily="34" charset="0"/>
              <a:ea typeface="Amazon Ember" panose="020B0603020204020204" pitchFamily="34" charset="0"/>
              <a:cs typeface="Amazon Ember" panose="020B0603020204020204" pitchFamily="34" charset="0"/>
            </a:endParaRPr>
          </a:p>
          <a:p>
            <a:pPr marL="342900" indent="-342900">
              <a:buFont typeface="+mj-lt"/>
              <a:buAutoNum type="arabicPeriod"/>
            </a:pPr>
            <a:r>
              <a:rPr lang="en-US" sz="1400" dirty="0">
                <a:latin typeface="Amazon Ember Light" panose="020B0403020204020204" pitchFamily="34" charset="0"/>
                <a:ea typeface="Amazon Ember" panose="020B0603020204020204" pitchFamily="34" charset="0"/>
                <a:cs typeface="Amazon Ember" panose="020B0603020204020204" pitchFamily="34" charset="0"/>
              </a:rPr>
              <a:t>Assign accounts to OUs as </a:t>
            </a:r>
            <a:r>
              <a:rPr lang="en-US" sz="1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member accounts</a:t>
            </a:r>
            <a:endParaRPr lang="en-US" sz="1400" dirty="0">
              <a:latin typeface="Amazon Ember Light" panose="020B0403020204020204" pitchFamily="34" charset="0"/>
              <a:ea typeface="Amazon Ember" panose="020B0603020204020204" pitchFamily="34" charset="0"/>
              <a:cs typeface="Amazon Ember" panose="020B0603020204020204" pitchFamily="34" charset="0"/>
            </a:endParaRPr>
          </a:p>
          <a:p>
            <a:endParaRPr lang="en-US" sz="1400" dirty="0">
              <a:latin typeface="Amazon Ember Light" panose="020B0403020204020204" pitchFamily="34" charset="0"/>
              <a:ea typeface="Amazon Ember" panose="020B0603020204020204" pitchFamily="34" charset="0"/>
              <a:cs typeface="Amazon Ember" panose="020B0603020204020204" pitchFamily="34" charset="0"/>
            </a:endParaRPr>
          </a:p>
          <a:p>
            <a:pPr marL="342900" indent="-342900">
              <a:buFont typeface="+mj-lt"/>
              <a:buAutoNum type="arabicPeriod" startAt="3"/>
            </a:pPr>
            <a:r>
              <a:rPr lang="en-US" sz="1400" dirty="0">
                <a:latin typeface="Amazon Ember Light" panose="020B0403020204020204" pitchFamily="34" charset="0"/>
                <a:ea typeface="Amazon Ember" panose="020B0603020204020204" pitchFamily="34" charset="0"/>
                <a:cs typeface="Amazon Ember" panose="020B0603020204020204" pitchFamily="34" charset="0"/>
              </a:rPr>
              <a:t>Define </a:t>
            </a:r>
            <a:r>
              <a:rPr lang="en-US" sz="1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service control policies (SCPs) </a:t>
            </a:r>
            <a:r>
              <a:rPr lang="en-US" sz="1400" dirty="0">
                <a:latin typeface="Amazon Ember Light" panose="020B0403020204020204" pitchFamily="34" charset="0"/>
                <a:ea typeface="Amazon Ember" panose="020B0603020204020204" pitchFamily="34" charset="0"/>
                <a:cs typeface="Amazon Ember" panose="020B0603020204020204" pitchFamily="34" charset="0"/>
              </a:rPr>
              <a:t>that apply permissions restrictions to specific member accounts</a:t>
            </a:r>
          </a:p>
          <a:p>
            <a:pPr marL="342900" indent="-342900">
              <a:buFont typeface="Arial" panose="020B0604020202020204" pitchFamily="34" charset="0"/>
              <a:buChar char="•"/>
            </a:pPr>
            <a:endParaRPr lang="en-US" sz="1400" dirty="0">
              <a:latin typeface="Amazon Ember Light" panose="020B0403020204020204" pitchFamily="34" charset="0"/>
              <a:ea typeface="Amazon Ember" panose="020B0603020204020204" pitchFamily="34" charset="0"/>
              <a:cs typeface="Amazon Ember" panose="020B0603020204020204" pitchFamily="34" charset="0"/>
            </a:endParaRPr>
          </a:p>
          <a:p>
            <a:pPr marL="342900" indent="-342900">
              <a:buFont typeface="+mj-lt"/>
              <a:buAutoNum type="arabicPeriod" startAt="4"/>
            </a:pPr>
            <a:r>
              <a:rPr lang="en-US" sz="1400" dirty="0">
                <a:latin typeface="Amazon Ember Light" panose="020B0403020204020204" pitchFamily="34" charset="0"/>
                <a:ea typeface="Amazon Ember" panose="020B0603020204020204" pitchFamily="34" charset="0"/>
                <a:cs typeface="Amazon Ember" panose="020B0603020204020204" pitchFamily="34" charset="0"/>
              </a:rPr>
              <a:t>Attach the SPCs to root, OUs, or accounts</a:t>
            </a:r>
          </a:p>
        </p:txBody>
      </p:sp>
      <p:sp>
        <p:nvSpPr>
          <p:cNvPr id="8" name="TextBox 7">
            <a:extLst>
              <a:ext uri="{FF2B5EF4-FFF2-40B4-BE49-F238E27FC236}">
                <a16:creationId xmlns:a16="http://schemas.microsoft.com/office/drawing/2014/main" id="{2AB81B34-510F-734B-9764-BF7EFF6E8135}"/>
              </a:ext>
            </a:extLst>
          </p:cNvPr>
          <p:cNvSpPr txBox="1"/>
          <p:nvPr/>
        </p:nvSpPr>
        <p:spPr>
          <a:xfrm>
            <a:off x="5443220" y="1151753"/>
            <a:ext cx="3839513" cy="338554"/>
          </a:xfrm>
          <a:prstGeom prst="rect">
            <a:avLst/>
          </a:prstGeom>
          <a:noFill/>
        </p:spPr>
        <p:txBody>
          <a:bodyPr wrap="none" rtlCol="0">
            <a:spAutoFit/>
          </a:bodyPr>
          <a:lstStyle/>
          <a:p>
            <a:r>
              <a:rPr lang="en-US" sz="1600" i="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Which accounts does each SCP apply to?</a:t>
            </a:r>
          </a:p>
        </p:txBody>
      </p:sp>
      <p:sp>
        <p:nvSpPr>
          <p:cNvPr id="9" name="Rectangle 8">
            <a:extLst>
              <a:ext uri="{FF2B5EF4-FFF2-40B4-BE49-F238E27FC236}">
                <a16:creationId xmlns:a16="http://schemas.microsoft.com/office/drawing/2014/main" id="{29981667-8296-EE47-A82D-31C80A332C6B}"/>
              </a:ext>
              <a:ext uri="{C183D7F6-B498-43B3-948B-1728B52AA6E4}">
                <adec:decorative xmlns:adec="http://schemas.microsoft.com/office/drawing/2017/decorative" val="1"/>
              </a:ext>
            </a:extLst>
          </p:cNvPr>
          <p:cNvSpPr/>
          <p:nvPr/>
        </p:nvSpPr>
        <p:spPr>
          <a:xfrm>
            <a:off x="3090693" y="1751144"/>
            <a:ext cx="6081154" cy="426412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Master account</a:t>
            </a:r>
          </a:p>
        </p:txBody>
      </p:sp>
      <p:pic>
        <p:nvPicPr>
          <p:cNvPr id="10" name="Graphic 10">
            <a:extLst>
              <a:ext uri="{FF2B5EF4-FFF2-40B4-BE49-F238E27FC236}">
                <a16:creationId xmlns:a16="http://schemas.microsoft.com/office/drawing/2014/main" id="{D5C36879-8396-A841-8544-53F117D2F38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96290" y="1751144"/>
            <a:ext cx="330200" cy="330200"/>
          </a:xfrm>
          <a:prstGeom prst="rect">
            <a:avLst/>
          </a:prstGeom>
        </p:spPr>
      </p:pic>
      <p:pic>
        <p:nvPicPr>
          <p:cNvPr id="11" name="Graphic 11">
            <a:extLst>
              <a:ext uri="{FF2B5EF4-FFF2-40B4-BE49-F238E27FC236}">
                <a16:creationId xmlns:a16="http://schemas.microsoft.com/office/drawing/2014/main" id="{94785833-61E7-D24E-B3BB-016FF7A0B21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63541" y="2178777"/>
            <a:ext cx="330243" cy="330200"/>
          </a:xfrm>
          <a:prstGeom prst="rect">
            <a:avLst/>
          </a:prstGeom>
        </p:spPr>
      </p:pic>
      <p:sp>
        <p:nvSpPr>
          <p:cNvPr id="12" name="TextBox 11">
            <a:extLst>
              <a:ext uri="{FF2B5EF4-FFF2-40B4-BE49-F238E27FC236}">
                <a16:creationId xmlns:a16="http://schemas.microsoft.com/office/drawing/2014/main" id="{1B76EA54-C6FA-B446-A825-856795B4F3C9}"/>
              </a:ext>
              <a:ext uri="{C183D7F6-B498-43B3-948B-1728B52AA6E4}">
                <adec:decorative xmlns:adec="http://schemas.microsoft.com/office/drawing/2017/decorative" val="1"/>
              </a:ext>
            </a:extLst>
          </p:cNvPr>
          <p:cNvSpPr txBox="1"/>
          <p:nvPr/>
        </p:nvSpPr>
        <p:spPr>
          <a:xfrm>
            <a:off x="5463701" y="2654243"/>
            <a:ext cx="1503962" cy="338554"/>
          </a:xfrm>
          <a:prstGeom prst="rect">
            <a:avLst/>
          </a:prstGeom>
          <a:noFill/>
        </p:spPr>
        <p:txBody>
          <a:bodyPr wrap="square" rtlCol="0">
            <a:spAutoFit/>
          </a:bodyPr>
          <a:lstStyle/>
          <a:p>
            <a:pPr algn="ctr"/>
            <a:r>
              <a:rPr lang="en-US" sz="1600" dirty="0"/>
              <a:t>Internal IT OU</a:t>
            </a:r>
          </a:p>
        </p:txBody>
      </p:sp>
      <p:pic>
        <p:nvPicPr>
          <p:cNvPr id="13" name="Graphic 14">
            <a:extLst>
              <a:ext uri="{FF2B5EF4-FFF2-40B4-BE49-F238E27FC236}">
                <a16:creationId xmlns:a16="http://schemas.microsoft.com/office/drawing/2014/main" id="{396BCBDD-7476-2545-BE11-AD55623C9DA2}"/>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13980" y="2244611"/>
            <a:ext cx="469900" cy="469900"/>
          </a:xfrm>
          <a:prstGeom prst="rect">
            <a:avLst/>
          </a:prstGeom>
        </p:spPr>
      </p:pic>
      <p:sp>
        <p:nvSpPr>
          <p:cNvPr id="14" name="Rectangle 13">
            <a:extLst>
              <a:ext uri="{FF2B5EF4-FFF2-40B4-BE49-F238E27FC236}">
                <a16:creationId xmlns:a16="http://schemas.microsoft.com/office/drawing/2014/main" id="{72FD162E-852A-E94A-B97C-CED3D38BCFEF}"/>
              </a:ext>
              <a:ext uri="{C183D7F6-B498-43B3-948B-1728B52AA6E4}">
                <adec:decorative xmlns:adec="http://schemas.microsoft.com/office/drawing/2017/decorative" val="1"/>
              </a:ext>
            </a:extLst>
          </p:cNvPr>
          <p:cNvSpPr/>
          <p:nvPr/>
        </p:nvSpPr>
        <p:spPr>
          <a:xfrm>
            <a:off x="3461999" y="2178778"/>
            <a:ext cx="5581159" cy="3719418"/>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600" dirty="0">
              <a:solidFill>
                <a:srgbClr val="5A6B86"/>
              </a:solidFill>
            </a:endParaRPr>
          </a:p>
        </p:txBody>
      </p:sp>
      <p:sp>
        <p:nvSpPr>
          <p:cNvPr id="15" name="Rectangle 14">
            <a:extLst>
              <a:ext uri="{FF2B5EF4-FFF2-40B4-BE49-F238E27FC236}">
                <a16:creationId xmlns:a16="http://schemas.microsoft.com/office/drawing/2014/main" id="{53247946-8470-994C-A89B-CE8E601C6A32}"/>
              </a:ext>
              <a:ext uri="{C183D7F6-B498-43B3-948B-1728B52AA6E4}">
                <adec:decorative xmlns:adec="http://schemas.microsoft.com/office/drawing/2017/decorative" val="1"/>
              </a:ext>
            </a:extLst>
          </p:cNvPr>
          <p:cNvSpPr/>
          <p:nvPr/>
        </p:nvSpPr>
        <p:spPr>
          <a:xfrm>
            <a:off x="4522011" y="2862129"/>
            <a:ext cx="635494" cy="33020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pic>
        <p:nvPicPr>
          <p:cNvPr id="16" name="Graphic 16">
            <a:extLst>
              <a:ext uri="{FF2B5EF4-FFF2-40B4-BE49-F238E27FC236}">
                <a16:creationId xmlns:a16="http://schemas.microsoft.com/office/drawing/2014/main" id="{AD64CD14-2431-2C43-BA22-060C37A2D5C8}"/>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50956" y="3052409"/>
            <a:ext cx="469900" cy="469900"/>
          </a:xfrm>
          <a:prstGeom prst="rect">
            <a:avLst/>
          </a:prstGeom>
        </p:spPr>
      </p:pic>
      <p:sp>
        <p:nvSpPr>
          <p:cNvPr id="17" name="TextBox 16">
            <a:extLst>
              <a:ext uri="{FF2B5EF4-FFF2-40B4-BE49-F238E27FC236}">
                <a16:creationId xmlns:a16="http://schemas.microsoft.com/office/drawing/2014/main" id="{32FEA7D9-C614-954E-80CA-2322E3B68E32}"/>
              </a:ext>
              <a:ext uri="{C183D7F6-B498-43B3-948B-1728B52AA6E4}">
                <adec:decorative xmlns:adec="http://schemas.microsoft.com/office/drawing/2017/decorative" val="1"/>
              </a:ext>
            </a:extLst>
          </p:cNvPr>
          <p:cNvSpPr txBox="1"/>
          <p:nvPr/>
        </p:nvSpPr>
        <p:spPr>
          <a:xfrm>
            <a:off x="4748167" y="3477496"/>
            <a:ext cx="1648886" cy="338554"/>
          </a:xfrm>
          <a:prstGeom prst="rect">
            <a:avLst/>
          </a:prstGeom>
          <a:noFill/>
        </p:spPr>
        <p:txBody>
          <a:bodyPr wrap="square" rtlCol="0">
            <a:spAutoFit/>
          </a:bodyPr>
          <a:lstStyle/>
          <a:p>
            <a:pPr algn="r"/>
            <a:r>
              <a:rPr lang="en-US" sz="1600" dirty="0"/>
              <a:t>Engineering OU</a:t>
            </a:r>
          </a:p>
        </p:txBody>
      </p:sp>
      <p:pic>
        <p:nvPicPr>
          <p:cNvPr id="18" name="Graphic 20">
            <a:extLst>
              <a:ext uri="{FF2B5EF4-FFF2-40B4-BE49-F238E27FC236}">
                <a16:creationId xmlns:a16="http://schemas.microsoft.com/office/drawing/2014/main" id="{6B19F76B-E68E-6F47-922B-737A7E6D16BB}"/>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00764" y="4587241"/>
            <a:ext cx="469900" cy="469900"/>
          </a:xfrm>
          <a:prstGeom prst="rect">
            <a:avLst/>
          </a:prstGeom>
        </p:spPr>
      </p:pic>
      <p:sp>
        <p:nvSpPr>
          <p:cNvPr id="19" name="TextBox 18">
            <a:extLst>
              <a:ext uri="{FF2B5EF4-FFF2-40B4-BE49-F238E27FC236}">
                <a16:creationId xmlns:a16="http://schemas.microsoft.com/office/drawing/2014/main" id="{3D2ABFCE-D71A-E040-9AD8-406DDA082573}"/>
              </a:ext>
              <a:ext uri="{C183D7F6-B498-43B3-948B-1728B52AA6E4}">
                <adec:decorative xmlns:adec="http://schemas.microsoft.com/office/drawing/2017/decorative" val="1"/>
              </a:ext>
            </a:extLst>
          </p:cNvPr>
          <p:cNvSpPr txBox="1"/>
          <p:nvPr/>
        </p:nvSpPr>
        <p:spPr>
          <a:xfrm>
            <a:off x="6486874" y="4222474"/>
            <a:ext cx="1497988" cy="584775"/>
          </a:xfrm>
          <a:prstGeom prst="rect">
            <a:avLst/>
          </a:prstGeom>
          <a:noFill/>
        </p:spPr>
        <p:txBody>
          <a:bodyPr wrap="square" rtlCol="0">
            <a:spAutoFit/>
          </a:bodyPr>
          <a:lstStyle/>
          <a:p>
            <a:pPr algn="ctr"/>
            <a:r>
              <a:rPr lang="en-US" sz="1600" dirty="0"/>
              <a:t> Development OU</a:t>
            </a:r>
          </a:p>
        </p:txBody>
      </p:sp>
      <p:pic>
        <p:nvPicPr>
          <p:cNvPr id="20" name="Graphic 23">
            <a:extLst>
              <a:ext uri="{FF2B5EF4-FFF2-40B4-BE49-F238E27FC236}">
                <a16:creationId xmlns:a16="http://schemas.microsoft.com/office/drawing/2014/main" id="{1751FC1B-DCDA-0B46-8E89-C8827B57E083}"/>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34614" y="3858641"/>
            <a:ext cx="469900" cy="469900"/>
          </a:xfrm>
          <a:prstGeom prst="rect">
            <a:avLst/>
          </a:prstGeom>
        </p:spPr>
      </p:pic>
      <p:sp>
        <p:nvSpPr>
          <p:cNvPr id="21" name="TextBox 20">
            <a:extLst>
              <a:ext uri="{FF2B5EF4-FFF2-40B4-BE49-F238E27FC236}">
                <a16:creationId xmlns:a16="http://schemas.microsoft.com/office/drawing/2014/main" id="{78F7F15D-20F5-9B48-B14A-556725DED076}"/>
              </a:ext>
              <a:ext uri="{C183D7F6-B498-43B3-948B-1728B52AA6E4}">
                <adec:decorative xmlns:adec="http://schemas.microsoft.com/office/drawing/2017/decorative" val="1"/>
              </a:ext>
            </a:extLst>
          </p:cNvPr>
          <p:cNvSpPr txBox="1"/>
          <p:nvPr/>
        </p:nvSpPr>
        <p:spPr>
          <a:xfrm>
            <a:off x="5896989" y="5047729"/>
            <a:ext cx="1623830" cy="338554"/>
          </a:xfrm>
          <a:prstGeom prst="rect">
            <a:avLst/>
          </a:prstGeom>
          <a:noFill/>
        </p:spPr>
        <p:txBody>
          <a:bodyPr wrap="square" rtlCol="0">
            <a:spAutoFit/>
          </a:bodyPr>
          <a:lstStyle/>
          <a:p>
            <a:pPr algn="ctr"/>
            <a:r>
              <a:rPr lang="en-US" sz="1600" dirty="0"/>
              <a:t> Production OU</a:t>
            </a:r>
          </a:p>
        </p:txBody>
      </p:sp>
      <p:cxnSp>
        <p:nvCxnSpPr>
          <p:cNvPr id="22" name="Straight Connector 21">
            <a:extLst>
              <a:ext uri="{FF2B5EF4-FFF2-40B4-BE49-F238E27FC236}">
                <a16:creationId xmlns:a16="http://schemas.microsoft.com/office/drawing/2014/main" id="{079FB4CA-EE59-4D46-BB31-A2DC55CFE377}"/>
              </a:ext>
              <a:ext uri="{C183D7F6-B498-43B3-948B-1728B52AA6E4}">
                <adec:decorative xmlns:adec="http://schemas.microsoft.com/office/drawing/2017/decorative" val="1"/>
              </a:ext>
            </a:extLst>
          </p:cNvPr>
          <p:cNvCxnSpPr>
            <a:cxnSpLocks/>
            <a:stCxn id="15" idx="3"/>
            <a:endCxn id="13" idx="1"/>
          </p:cNvCxnSpPr>
          <p:nvPr/>
        </p:nvCxnSpPr>
        <p:spPr>
          <a:xfrm flipV="1">
            <a:off x="5157505" y="2479561"/>
            <a:ext cx="656475" cy="54766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D27698-F291-1F45-941E-4EF436BAEBD5}"/>
              </a:ext>
              <a:ext uri="{C183D7F6-B498-43B3-948B-1728B52AA6E4}">
                <adec:decorative xmlns:adec="http://schemas.microsoft.com/office/drawing/2017/decorative" val="1"/>
              </a:ext>
            </a:extLst>
          </p:cNvPr>
          <p:cNvCxnSpPr>
            <a:cxnSpLocks/>
            <a:stCxn id="15" idx="3"/>
            <a:endCxn id="16" idx="1"/>
          </p:cNvCxnSpPr>
          <p:nvPr/>
        </p:nvCxnSpPr>
        <p:spPr>
          <a:xfrm>
            <a:off x="5157505" y="3027230"/>
            <a:ext cx="693451" cy="26012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A2534D-46C3-CF41-820D-84E54740690C}"/>
              </a:ext>
              <a:ext uri="{C183D7F6-B498-43B3-948B-1728B52AA6E4}">
                <adec:decorative xmlns:adec="http://schemas.microsoft.com/office/drawing/2017/decorative" val="1"/>
              </a:ext>
            </a:extLst>
          </p:cNvPr>
          <p:cNvCxnSpPr>
            <a:cxnSpLocks/>
            <a:stCxn id="16" idx="3"/>
            <a:endCxn id="18" idx="1"/>
          </p:cNvCxnSpPr>
          <p:nvPr/>
        </p:nvCxnSpPr>
        <p:spPr>
          <a:xfrm>
            <a:off x="6320856" y="3287359"/>
            <a:ext cx="279908" cy="1534832"/>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AA80BF-4D79-F14A-8895-B80C8B39F3B0}"/>
              </a:ext>
              <a:ext uri="{C183D7F6-B498-43B3-948B-1728B52AA6E4}">
                <adec:decorative xmlns:adec="http://schemas.microsoft.com/office/drawing/2017/decorative" val="1"/>
              </a:ext>
            </a:extLst>
          </p:cNvPr>
          <p:cNvCxnSpPr>
            <a:cxnSpLocks/>
            <a:stCxn id="16" idx="3"/>
            <a:endCxn id="20" idx="1"/>
          </p:cNvCxnSpPr>
          <p:nvPr/>
        </p:nvCxnSpPr>
        <p:spPr>
          <a:xfrm>
            <a:off x="6320856" y="3287359"/>
            <a:ext cx="413758" cy="806232"/>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33788F8-1B83-4148-A706-0474A6E3B146}"/>
              </a:ext>
              <a:ext uri="{C183D7F6-B498-43B3-948B-1728B52AA6E4}">
                <adec:decorative xmlns:adec="http://schemas.microsoft.com/office/drawing/2017/decorative" val="1"/>
              </a:ext>
            </a:extLst>
          </p:cNvPr>
          <p:cNvSpPr/>
          <p:nvPr/>
        </p:nvSpPr>
        <p:spPr>
          <a:xfrm>
            <a:off x="9512481" y="2152895"/>
            <a:ext cx="1630089" cy="63185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0040" tIns="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account</a:t>
            </a:r>
          </a:p>
        </p:txBody>
      </p:sp>
      <p:pic>
        <p:nvPicPr>
          <p:cNvPr id="27" name="Graphic 54">
            <a:extLst>
              <a:ext uri="{FF2B5EF4-FFF2-40B4-BE49-F238E27FC236}">
                <a16:creationId xmlns:a16="http://schemas.microsoft.com/office/drawing/2014/main" id="{E57E3621-9FA0-DB4C-AA9E-0E1872A6D09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8928" y="2152896"/>
            <a:ext cx="274320" cy="274320"/>
          </a:xfrm>
          <a:prstGeom prst="rect">
            <a:avLst/>
          </a:prstGeom>
        </p:spPr>
      </p:pic>
      <p:cxnSp>
        <p:nvCxnSpPr>
          <p:cNvPr id="28" name="Straight Connector 27">
            <a:extLst>
              <a:ext uri="{FF2B5EF4-FFF2-40B4-BE49-F238E27FC236}">
                <a16:creationId xmlns:a16="http://schemas.microsoft.com/office/drawing/2014/main" id="{474FAC97-2B1D-7E45-950B-725152330132}"/>
              </a:ext>
              <a:ext uri="{C183D7F6-B498-43B3-948B-1728B52AA6E4}">
                <adec:decorative xmlns:adec="http://schemas.microsoft.com/office/drawing/2017/decorative" val="1"/>
              </a:ext>
            </a:extLst>
          </p:cNvPr>
          <p:cNvCxnSpPr>
            <a:cxnSpLocks/>
          </p:cNvCxnSpPr>
          <p:nvPr/>
        </p:nvCxnSpPr>
        <p:spPr>
          <a:xfrm flipV="1">
            <a:off x="6278283" y="2468824"/>
            <a:ext cx="2122006" cy="10737"/>
          </a:xfrm>
          <a:prstGeom prst="line">
            <a:avLst/>
          </a:prstGeom>
          <a:ln w="19050">
            <a:solidFill>
              <a:srgbClr val="FF9B2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32D182-08E9-F945-A53E-119D271E6365}"/>
              </a:ext>
              <a:ext uri="{C183D7F6-B498-43B3-948B-1728B52AA6E4}">
                <adec:decorative xmlns:adec="http://schemas.microsoft.com/office/drawing/2017/decorative" val="1"/>
              </a:ext>
            </a:extLst>
          </p:cNvPr>
          <p:cNvCxnSpPr>
            <a:cxnSpLocks/>
            <a:endCxn id="37" idx="1"/>
          </p:cNvCxnSpPr>
          <p:nvPr/>
        </p:nvCxnSpPr>
        <p:spPr>
          <a:xfrm>
            <a:off x="6315259" y="3287359"/>
            <a:ext cx="2095663" cy="10256"/>
          </a:xfrm>
          <a:prstGeom prst="line">
            <a:avLst/>
          </a:prstGeom>
          <a:ln w="19050">
            <a:solidFill>
              <a:srgbClr val="FF9B2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EF5A55-FD59-104D-A63D-E5ECAC1316B2}"/>
              </a:ext>
              <a:ext uri="{C183D7F6-B498-43B3-948B-1728B52AA6E4}">
                <adec:decorative xmlns:adec="http://schemas.microsoft.com/office/drawing/2017/decorative" val="1"/>
              </a:ext>
            </a:extLst>
          </p:cNvPr>
          <p:cNvCxnSpPr>
            <a:cxnSpLocks/>
            <a:stCxn id="38" idx="3"/>
            <a:endCxn id="42" idx="1"/>
          </p:cNvCxnSpPr>
          <p:nvPr/>
        </p:nvCxnSpPr>
        <p:spPr>
          <a:xfrm>
            <a:off x="8792628" y="4111451"/>
            <a:ext cx="7198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82C3FED-32D5-8542-911D-995A4A9E9AF1}"/>
              </a:ext>
              <a:ext uri="{C183D7F6-B498-43B3-948B-1728B52AA6E4}">
                <adec:decorative xmlns:adec="http://schemas.microsoft.com/office/drawing/2017/decorative" val="1"/>
              </a:ext>
            </a:extLst>
          </p:cNvPr>
          <p:cNvCxnSpPr>
            <a:cxnSpLocks/>
          </p:cNvCxnSpPr>
          <p:nvPr/>
        </p:nvCxnSpPr>
        <p:spPr>
          <a:xfrm>
            <a:off x="7065067" y="4822191"/>
            <a:ext cx="1335222" cy="19147"/>
          </a:xfrm>
          <a:prstGeom prst="line">
            <a:avLst/>
          </a:prstGeom>
          <a:ln w="19050">
            <a:solidFill>
              <a:srgbClr val="FF9B2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62B3B93-AC7F-3049-BC6B-8BE52A205DC7}"/>
              </a:ext>
              <a:ext uri="{C183D7F6-B498-43B3-948B-1728B52AA6E4}">
                <adec:decorative xmlns:adec="http://schemas.microsoft.com/office/drawing/2017/decorative" val="1"/>
              </a:ext>
            </a:extLst>
          </p:cNvPr>
          <p:cNvCxnSpPr>
            <a:cxnSpLocks/>
            <a:stCxn id="18" idx="3"/>
            <a:endCxn id="47" idx="1"/>
          </p:cNvCxnSpPr>
          <p:nvPr/>
        </p:nvCxnSpPr>
        <p:spPr>
          <a:xfrm>
            <a:off x="7070664" y="4822191"/>
            <a:ext cx="1335222" cy="638636"/>
          </a:xfrm>
          <a:prstGeom prst="line">
            <a:avLst/>
          </a:prstGeom>
          <a:ln w="19050">
            <a:solidFill>
              <a:srgbClr val="FF9B29"/>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4EEEFCE-CEA0-244D-9B7F-676C8D9C1526}"/>
              </a:ext>
              <a:ext uri="{C183D7F6-B498-43B3-948B-1728B52AA6E4}">
                <adec:decorative xmlns:adec="http://schemas.microsoft.com/office/drawing/2017/decorative" val="1"/>
              </a:ext>
            </a:extLst>
          </p:cNvPr>
          <p:cNvSpPr txBox="1"/>
          <p:nvPr/>
        </p:nvSpPr>
        <p:spPr>
          <a:xfrm>
            <a:off x="3768353" y="2191825"/>
            <a:ext cx="1917513" cy="338554"/>
          </a:xfrm>
          <a:prstGeom prst="rect">
            <a:avLst/>
          </a:prstGeom>
          <a:noFill/>
        </p:spPr>
        <p:txBody>
          <a:bodyPr wrap="none" rtlCol="0">
            <a:spAutoFit/>
          </a:bodyPr>
          <a:lstStyle/>
          <a:p>
            <a:r>
              <a:rPr lang="en-US" sz="1600" dirty="0">
                <a:solidFill>
                  <a:sysClr val="windowText" lastClr="000000"/>
                </a:solidFill>
              </a:rPr>
              <a:t>AWS Organizations</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35" name="Graphic 125">
            <a:extLst>
              <a:ext uri="{FF2B5EF4-FFF2-40B4-BE49-F238E27FC236}">
                <a16:creationId xmlns:a16="http://schemas.microsoft.com/office/drawing/2014/main" id="{BE5A25A4-94D2-9640-ABFB-4823C032E4D2}"/>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05886" y="2275453"/>
            <a:ext cx="386742" cy="386742"/>
          </a:xfrm>
          <a:prstGeom prst="rect">
            <a:avLst/>
          </a:prstGeom>
        </p:spPr>
      </p:pic>
      <p:sp>
        <p:nvSpPr>
          <p:cNvPr id="36" name="TextBox 35">
            <a:extLst>
              <a:ext uri="{FF2B5EF4-FFF2-40B4-BE49-F238E27FC236}">
                <a16:creationId xmlns:a16="http://schemas.microsoft.com/office/drawing/2014/main" id="{4CFA7835-13EE-C24E-A4AD-8E63211D22CD}"/>
              </a:ext>
              <a:ext uri="{C183D7F6-B498-43B3-948B-1728B52AA6E4}">
                <adec:decorative xmlns:adec="http://schemas.microsoft.com/office/drawing/2017/decorative" val="1"/>
              </a:ext>
            </a:extLst>
          </p:cNvPr>
          <p:cNvSpPr txBox="1"/>
          <p:nvPr/>
        </p:nvSpPr>
        <p:spPr>
          <a:xfrm>
            <a:off x="7919031" y="2631155"/>
            <a:ext cx="1124127" cy="338554"/>
          </a:xfrm>
          <a:prstGeom prst="rect">
            <a:avLst/>
          </a:prstGeom>
          <a:noFill/>
        </p:spPr>
        <p:txBody>
          <a:bodyPr wrap="square" rtlCol="0">
            <a:spAutoFit/>
          </a:bodyPr>
          <a:lstStyle/>
          <a:p>
            <a:pPr algn="ctr"/>
            <a:r>
              <a:rPr lang="en-US" sz="1600" dirty="0"/>
              <a:t>Account 1</a:t>
            </a:r>
          </a:p>
        </p:txBody>
      </p:sp>
      <p:pic>
        <p:nvPicPr>
          <p:cNvPr id="37" name="Graphic 129">
            <a:extLst>
              <a:ext uri="{FF2B5EF4-FFF2-40B4-BE49-F238E27FC236}">
                <a16:creationId xmlns:a16="http://schemas.microsoft.com/office/drawing/2014/main" id="{C8D4CB2B-2455-9540-AC36-BA8C9A4C2EB9}"/>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10922" y="3104244"/>
            <a:ext cx="386742" cy="386742"/>
          </a:xfrm>
          <a:prstGeom prst="rect">
            <a:avLst/>
          </a:prstGeom>
        </p:spPr>
      </p:pic>
      <p:pic>
        <p:nvPicPr>
          <p:cNvPr id="38" name="Graphic 151">
            <a:extLst>
              <a:ext uri="{FF2B5EF4-FFF2-40B4-BE49-F238E27FC236}">
                <a16:creationId xmlns:a16="http://schemas.microsoft.com/office/drawing/2014/main" id="{9A92A50B-33CF-4F4A-BB57-5F9F564C5338}"/>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05886" y="3918080"/>
            <a:ext cx="386742" cy="386742"/>
          </a:xfrm>
          <a:prstGeom prst="rect">
            <a:avLst/>
          </a:prstGeom>
        </p:spPr>
      </p:pic>
      <p:cxnSp>
        <p:nvCxnSpPr>
          <p:cNvPr id="40" name="Straight Connector 39">
            <a:extLst>
              <a:ext uri="{FF2B5EF4-FFF2-40B4-BE49-F238E27FC236}">
                <a16:creationId xmlns:a16="http://schemas.microsoft.com/office/drawing/2014/main" id="{E8EE4DBA-F782-C242-92E2-4E9BAB443A41}"/>
              </a:ext>
              <a:ext uri="{C183D7F6-B498-43B3-948B-1728B52AA6E4}">
                <adec:decorative xmlns:adec="http://schemas.microsoft.com/office/drawing/2017/decorative" val="1"/>
              </a:ext>
            </a:extLst>
          </p:cNvPr>
          <p:cNvCxnSpPr>
            <a:cxnSpLocks/>
            <a:stCxn id="37" idx="3"/>
            <a:endCxn id="81" idx="1"/>
          </p:cNvCxnSpPr>
          <p:nvPr/>
        </p:nvCxnSpPr>
        <p:spPr>
          <a:xfrm>
            <a:off x="8797664" y="3297615"/>
            <a:ext cx="70922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7A32D4-CB6C-C141-B341-809120B87E1C}"/>
              </a:ext>
              <a:ext uri="{C183D7F6-B498-43B3-948B-1728B52AA6E4}">
                <adec:decorative xmlns:adec="http://schemas.microsoft.com/office/drawing/2017/decorative" val="1"/>
              </a:ext>
            </a:extLst>
          </p:cNvPr>
          <p:cNvCxnSpPr>
            <a:cxnSpLocks/>
            <a:stCxn id="35" idx="3"/>
            <a:endCxn id="26" idx="1"/>
          </p:cNvCxnSpPr>
          <p:nvPr/>
        </p:nvCxnSpPr>
        <p:spPr>
          <a:xfrm>
            <a:off x="8792628" y="2468824"/>
            <a:ext cx="719853"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A5B16E5-B533-E84A-9A06-73EDDB76AB09}"/>
              </a:ext>
              <a:ext uri="{C183D7F6-B498-43B3-948B-1728B52AA6E4}">
                <adec:decorative xmlns:adec="http://schemas.microsoft.com/office/drawing/2017/decorative" val="1"/>
              </a:ext>
            </a:extLst>
          </p:cNvPr>
          <p:cNvSpPr/>
          <p:nvPr/>
        </p:nvSpPr>
        <p:spPr>
          <a:xfrm>
            <a:off x="9512481" y="3926824"/>
            <a:ext cx="1630089" cy="3692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0040" tIns="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account</a:t>
            </a:r>
          </a:p>
        </p:txBody>
      </p:sp>
      <p:pic>
        <p:nvPicPr>
          <p:cNvPr id="43" name="Graphic 162">
            <a:extLst>
              <a:ext uri="{FF2B5EF4-FFF2-40B4-BE49-F238E27FC236}">
                <a16:creationId xmlns:a16="http://schemas.microsoft.com/office/drawing/2014/main" id="{212092E1-72CF-8543-8C2C-7AE689F7B0B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9950" y="3927850"/>
            <a:ext cx="274320" cy="274320"/>
          </a:xfrm>
          <a:prstGeom prst="rect">
            <a:avLst/>
          </a:prstGeom>
        </p:spPr>
      </p:pic>
      <p:pic>
        <p:nvPicPr>
          <p:cNvPr id="44" name="Graphic 164">
            <a:extLst>
              <a:ext uri="{FF2B5EF4-FFF2-40B4-BE49-F238E27FC236}">
                <a16:creationId xmlns:a16="http://schemas.microsoft.com/office/drawing/2014/main" id="{A198CAB6-86A4-7F4C-8AD7-8DD56B20016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8928" y="3118459"/>
            <a:ext cx="274320" cy="274320"/>
          </a:xfrm>
          <a:prstGeom prst="rect">
            <a:avLst/>
          </a:prstGeom>
        </p:spPr>
      </p:pic>
      <p:cxnSp>
        <p:nvCxnSpPr>
          <p:cNvPr id="45" name="Straight Connector 44">
            <a:extLst>
              <a:ext uri="{FF2B5EF4-FFF2-40B4-BE49-F238E27FC236}">
                <a16:creationId xmlns:a16="http://schemas.microsoft.com/office/drawing/2014/main" id="{0ABEEDFF-2D0A-314C-BF40-D429329120B5}"/>
              </a:ext>
              <a:ext uri="{C183D7F6-B498-43B3-948B-1728B52AA6E4}">
                <adec:decorative xmlns:adec="http://schemas.microsoft.com/office/drawing/2017/decorative" val="1"/>
              </a:ext>
            </a:extLst>
          </p:cNvPr>
          <p:cNvCxnSpPr>
            <a:cxnSpLocks/>
            <a:stCxn id="20" idx="3"/>
          </p:cNvCxnSpPr>
          <p:nvPr/>
        </p:nvCxnSpPr>
        <p:spPr>
          <a:xfrm>
            <a:off x="7204514" y="4093591"/>
            <a:ext cx="1195775" cy="17860"/>
          </a:xfrm>
          <a:prstGeom prst="line">
            <a:avLst/>
          </a:prstGeom>
          <a:ln w="19050">
            <a:solidFill>
              <a:srgbClr val="FF9B29"/>
            </a:solidFill>
          </a:ln>
        </p:spPr>
        <p:style>
          <a:lnRef idx="1">
            <a:schemeClr val="accent1"/>
          </a:lnRef>
          <a:fillRef idx="0">
            <a:schemeClr val="accent1"/>
          </a:fillRef>
          <a:effectRef idx="0">
            <a:schemeClr val="accent1"/>
          </a:effectRef>
          <a:fontRef idx="minor">
            <a:schemeClr val="tx1"/>
          </a:fontRef>
        </p:style>
      </p:cxnSp>
      <p:pic>
        <p:nvPicPr>
          <p:cNvPr id="46" name="Graphic 172">
            <a:extLst>
              <a:ext uri="{FF2B5EF4-FFF2-40B4-BE49-F238E27FC236}">
                <a16:creationId xmlns:a16="http://schemas.microsoft.com/office/drawing/2014/main" id="{024D0482-B6C8-CE4E-A3C0-5E3C9592F489}"/>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05886" y="4647967"/>
            <a:ext cx="386742" cy="386742"/>
          </a:xfrm>
          <a:prstGeom prst="rect">
            <a:avLst/>
          </a:prstGeom>
        </p:spPr>
      </p:pic>
      <p:pic>
        <p:nvPicPr>
          <p:cNvPr id="47" name="Graphic 173">
            <a:extLst>
              <a:ext uri="{FF2B5EF4-FFF2-40B4-BE49-F238E27FC236}">
                <a16:creationId xmlns:a16="http://schemas.microsoft.com/office/drawing/2014/main" id="{E3471878-3445-0348-BDE9-85CBDA908123}"/>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05886" y="5267456"/>
            <a:ext cx="386742" cy="386742"/>
          </a:xfrm>
          <a:prstGeom prst="rect">
            <a:avLst/>
          </a:prstGeom>
        </p:spPr>
      </p:pic>
      <p:sp>
        <p:nvSpPr>
          <p:cNvPr id="48" name="TextBox 47">
            <a:extLst>
              <a:ext uri="{FF2B5EF4-FFF2-40B4-BE49-F238E27FC236}">
                <a16:creationId xmlns:a16="http://schemas.microsoft.com/office/drawing/2014/main" id="{47116A92-3CF9-CD40-A1BF-1501F3BAB682}"/>
              </a:ext>
              <a:ext uri="{C183D7F6-B498-43B3-948B-1728B52AA6E4}">
                <adec:decorative xmlns:adec="http://schemas.microsoft.com/office/drawing/2017/decorative" val="1"/>
              </a:ext>
            </a:extLst>
          </p:cNvPr>
          <p:cNvSpPr txBox="1"/>
          <p:nvPr/>
        </p:nvSpPr>
        <p:spPr>
          <a:xfrm>
            <a:off x="7903710" y="3484366"/>
            <a:ext cx="1145045" cy="338554"/>
          </a:xfrm>
          <a:prstGeom prst="rect">
            <a:avLst/>
          </a:prstGeom>
          <a:noFill/>
        </p:spPr>
        <p:txBody>
          <a:bodyPr wrap="square" rtlCol="0">
            <a:spAutoFit/>
          </a:bodyPr>
          <a:lstStyle/>
          <a:p>
            <a:pPr algn="ctr"/>
            <a:r>
              <a:rPr lang="en-US" sz="1600" dirty="0"/>
              <a:t>Account 2</a:t>
            </a:r>
          </a:p>
        </p:txBody>
      </p:sp>
      <p:sp>
        <p:nvSpPr>
          <p:cNvPr id="49" name="TextBox 48">
            <a:extLst>
              <a:ext uri="{FF2B5EF4-FFF2-40B4-BE49-F238E27FC236}">
                <a16:creationId xmlns:a16="http://schemas.microsoft.com/office/drawing/2014/main" id="{072EDB02-4D2D-AF46-A980-1312D5B6C8CD}"/>
              </a:ext>
              <a:ext uri="{C183D7F6-B498-43B3-948B-1728B52AA6E4}">
                <adec:decorative xmlns:adec="http://schemas.microsoft.com/office/drawing/2017/decorative" val="1"/>
              </a:ext>
            </a:extLst>
          </p:cNvPr>
          <p:cNvSpPr txBox="1"/>
          <p:nvPr/>
        </p:nvSpPr>
        <p:spPr>
          <a:xfrm>
            <a:off x="7900638" y="4229704"/>
            <a:ext cx="1109209" cy="338554"/>
          </a:xfrm>
          <a:prstGeom prst="rect">
            <a:avLst/>
          </a:prstGeom>
          <a:noFill/>
        </p:spPr>
        <p:txBody>
          <a:bodyPr wrap="square" rtlCol="0">
            <a:spAutoFit/>
          </a:bodyPr>
          <a:lstStyle/>
          <a:p>
            <a:pPr algn="ctr"/>
            <a:r>
              <a:rPr lang="en-US" sz="1600" dirty="0"/>
              <a:t>Account 3</a:t>
            </a:r>
          </a:p>
        </p:txBody>
      </p:sp>
      <p:sp>
        <p:nvSpPr>
          <p:cNvPr id="50" name="TextBox 49">
            <a:extLst>
              <a:ext uri="{FF2B5EF4-FFF2-40B4-BE49-F238E27FC236}">
                <a16:creationId xmlns:a16="http://schemas.microsoft.com/office/drawing/2014/main" id="{B48F3043-3A94-9346-B9DD-4895D06C913D}"/>
              </a:ext>
              <a:ext uri="{C183D7F6-B498-43B3-948B-1728B52AA6E4}">
                <adec:decorative xmlns:adec="http://schemas.microsoft.com/office/drawing/2017/decorative" val="1"/>
              </a:ext>
            </a:extLst>
          </p:cNvPr>
          <p:cNvSpPr txBox="1"/>
          <p:nvPr/>
        </p:nvSpPr>
        <p:spPr>
          <a:xfrm>
            <a:off x="7907636" y="4914406"/>
            <a:ext cx="1075154" cy="338554"/>
          </a:xfrm>
          <a:prstGeom prst="rect">
            <a:avLst/>
          </a:prstGeom>
          <a:noFill/>
        </p:spPr>
        <p:txBody>
          <a:bodyPr wrap="square" rtlCol="0">
            <a:spAutoFit/>
          </a:bodyPr>
          <a:lstStyle/>
          <a:p>
            <a:pPr algn="ctr"/>
            <a:r>
              <a:rPr lang="en-US" sz="1600" dirty="0"/>
              <a:t>Account4 </a:t>
            </a:r>
          </a:p>
        </p:txBody>
      </p:sp>
      <p:sp>
        <p:nvSpPr>
          <p:cNvPr id="51" name="TextBox 50">
            <a:extLst>
              <a:ext uri="{FF2B5EF4-FFF2-40B4-BE49-F238E27FC236}">
                <a16:creationId xmlns:a16="http://schemas.microsoft.com/office/drawing/2014/main" id="{CEB466B3-A79C-7F4C-BA02-B7AAF552B82B}"/>
              </a:ext>
              <a:ext uri="{C183D7F6-B498-43B3-948B-1728B52AA6E4}">
                <adec:decorative xmlns:adec="http://schemas.microsoft.com/office/drawing/2017/decorative" val="1"/>
              </a:ext>
            </a:extLst>
          </p:cNvPr>
          <p:cNvSpPr txBox="1"/>
          <p:nvPr/>
        </p:nvSpPr>
        <p:spPr>
          <a:xfrm>
            <a:off x="7903710" y="5608823"/>
            <a:ext cx="1145045" cy="338554"/>
          </a:xfrm>
          <a:prstGeom prst="rect">
            <a:avLst/>
          </a:prstGeom>
          <a:noFill/>
        </p:spPr>
        <p:txBody>
          <a:bodyPr wrap="square" rtlCol="0">
            <a:spAutoFit/>
          </a:bodyPr>
          <a:lstStyle/>
          <a:p>
            <a:pPr algn="ctr"/>
            <a:r>
              <a:rPr lang="en-US" sz="1600" dirty="0"/>
              <a:t>Account 5</a:t>
            </a:r>
          </a:p>
        </p:txBody>
      </p:sp>
      <p:pic>
        <p:nvPicPr>
          <p:cNvPr id="52" name="Graphic 191">
            <a:extLst>
              <a:ext uri="{FF2B5EF4-FFF2-40B4-BE49-F238E27FC236}">
                <a16:creationId xmlns:a16="http://schemas.microsoft.com/office/drawing/2014/main" id="{1020E04B-CBDC-8647-B2FE-331FCC1B26D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20920" y="4659004"/>
            <a:ext cx="274320" cy="274320"/>
          </a:xfrm>
          <a:prstGeom prst="rect">
            <a:avLst/>
          </a:prstGeom>
        </p:spPr>
      </p:pic>
      <p:cxnSp>
        <p:nvCxnSpPr>
          <p:cNvPr id="53" name="Straight Connector 52">
            <a:extLst>
              <a:ext uri="{FF2B5EF4-FFF2-40B4-BE49-F238E27FC236}">
                <a16:creationId xmlns:a16="http://schemas.microsoft.com/office/drawing/2014/main" id="{8CAA7716-43FC-C347-BB1B-DE46EE4C6A44}"/>
              </a:ext>
              <a:ext uri="{C183D7F6-B498-43B3-948B-1728B52AA6E4}">
                <adec:decorative xmlns:adec="http://schemas.microsoft.com/office/drawing/2017/decorative" val="1"/>
              </a:ext>
            </a:extLst>
          </p:cNvPr>
          <p:cNvCxnSpPr>
            <a:cxnSpLocks/>
            <a:stCxn id="46" idx="3"/>
            <a:endCxn id="80" idx="1"/>
          </p:cNvCxnSpPr>
          <p:nvPr/>
        </p:nvCxnSpPr>
        <p:spPr>
          <a:xfrm>
            <a:off x="8792628" y="4841338"/>
            <a:ext cx="71425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5F28C49-FF95-BE49-B7FC-AA2D63848C1D}"/>
              </a:ext>
              <a:ext uri="{C183D7F6-B498-43B3-948B-1728B52AA6E4}">
                <adec:decorative xmlns:adec="http://schemas.microsoft.com/office/drawing/2017/decorative" val="1"/>
              </a:ext>
            </a:extLst>
          </p:cNvPr>
          <p:cNvCxnSpPr>
            <a:cxnSpLocks/>
            <a:stCxn id="47" idx="3"/>
            <a:endCxn id="55" idx="1"/>
          </p:cNvCxnSpPr>
          <p:nvPr/>
        </p:nvCxnSpPr>
        <p:spPr>
          <a:xfrm>
            <a:off x="8792628" y="5460827"/>
            <a:ext cx="714256" cy="1"/>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6F25293C-E315-814C-A86C-7D8F64E7C45E}"/>
              </a:ext>
              <a:ext uri="{C183D7F6-B498-43B3-948B-1728B52AA6E4}">
                <adec:decorative xmlns:adec="http://schemas.microsoft.com/office/drawing/2017/decorative" val="1"/>
              </a:ext>
            </a:extLst>
          </p:cNvPr>
          <p:cNvSpPr/>
          <p:nvPr/>
        </p:nvSpPr>
        <p:spPr>
          <a:xfrm>
            <a:off x="9506884" y="5276200"/>
            <a:ext cx="1630089" cy="3692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0040" tIns="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account</a:t>
            </a:r>
          </a:p>
        </p:txBody>
      </p:sp>
      <p:pic>
        <p:nvPicPr>
          <p:cNvPr id="56" name="Graphic 197">
            <a:extLst>
              <a:ext uri="{FF2B5EF4-FFF2-40B4-BE49-F238E27FC236}">
                <a16:creationId xmlns:a16="http://schemas.microsoft.com/office/drawing/2014/main" id="{2E765517-4438-CC42-9952-B17E5F8068C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5924" y="5292034"/>
            <a:ext cx="274320" cy="274320"/>
          </a:xfrm>
          <a:prstGeom prst="rect">
            <a:avLst/>
          </a:prstGeom>
        </p:spPr>
      </p:pic>
      <p:sp>
        <p:nvSpPr>
          <p:cNvPr id="57" name="TextBox 56">
            <a:extLst>
              <a:ext uri="{FF2B5EF4-FFF2-40B4-BE49-F238E27FC236}">
                <a16:creationId xmlns:a16="http://schemas.microsoft.com/office/drawing/2014/main" id="{83DF470D-5FA9-9A47-BFDD-B910F9A0DE79}"/>
              </a:ext>
              <a:ext uri="{C183D7F6-B498-43B3-948B-1728B52AA6E4}">
                <adec:decorative xmlns:adec="http://schemas.microsoft.com/office/drawing/2017/decorative" val="1"/>
              </a:ext>
            </a:extLst>
          </p:cNvPr>
          <p:cNvSpPr txBox="1"/>
          <p:nvPr/>
        </p:nvSpPr>
        <p:spPr>
          <a:xfrm>
            <a:off x="3570218" y="3815179"/>
            <a:ext cx="1392338" cy="338554"/>
          </a:xfrm>
          <a:prstGeom prst="rect">
            <a:avLst/>
          </a:prstGeom>
          <a:noFill/>
        </p:spPr>
        <p:txBody>
          <a:bodyPr wrap="square" rtlCol="0">
            <a:spAutoFit/>
          </a:bodyPr>
          <a:lstStyle/>
          <a:p>
            <a:pPr algn="ctr"/>
            <a:r>
              <a:rPr lang="en-US" sz="1600" dirty="0"/>
              <a:t>SCP Policy A </a:t>
            </a:r>
          </a:p>
        </p:txBody>
      </p:sp>
      <p:pic>
        <p:nvPicPr>
          <p:cNvPr id="58" name="Graphic 201">
            <a:extLst>
              <a:ext uri="{FF2B5EF4-FFF2-40B4-BE49-F238E27FC236}">
                <a16:creationId xmlns:a16="http://schemas.microsoft.com/office/drawing/2014/main" id="{C461AA55-475C-7844-AB71-B9A72E702192}"/>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13694" y="3432397"/>
            <a:ext cx="383863" cy="383863"/>
          </a:xfrm>
          <a:prstGeom prst="rect">
            <a:avLst/>
          </a:prstGeom>
        </p:spPr>
      </p:pic>
      <p:pic>
        <p:nvPicPr>
          <p:cNvPr id="59" name="Graphic 203">
            <a:extLst>
              <a:ext uri="{FF2B5EF4-FFF2-40B4-BE49-F238E27FC236}">
                <a16:creationId xmlns:a16="http://schemas.microsoft.com/office/drawing/2014/main" id="{040BF65F-12A9-7648-964E-1605EE1189A3}"/>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24839" y="2448881"/>
            <a:ext cx="273127" cy="273127"/>
          </a:xfrm>
          <a:prstGeom prst="rect">
            <a:avLst/>
          </a:prstGeom>
        </p:spPr>
      </p:pic>
      <p:pic>
        <p:nvPicPr>
          <p:cNvPr id="60" name="Graphic 204">
            <a:extLst>
              <a:ext uri="{FF2B5EF4-FFF2-40B4-BE49-F238E27FC236}">
                <a16:creationId xmlns:a16="http://schemas.microsoft.com/office/drawing/2014/main" id="{7FFFD27D-858B-3444-BCCF-B74F09852F29}"/>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18473" y="2457239"/>
            <a:ext cx="273127" cy="273127"/>
          </a:xfrm>
          <a:prstGeom prst="rect">
            <a:avLst/>
          </a:prstGeom>
        </p:spPr>
      </p:pic>
      <p:pic>
        <p:nvPicPr>
          <p:cNvPr id="61" name="Graphic 205">
            <a:extLst>
              <a:ext uri="{FF2B5EF4-FFF2-40B4-BE49-F238E27FC236}">
                <a16:creationId xmlns:a16="http://schemas.microsoft.com/office/drawing/2014/main" id="{15D36C02-0E10-0245-8A37-ACD846FBCBC4}"/>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89024" y="2453859"/>
            <a:ext cx="273127" cy="273127"/>
          </a:xfrm>
          <a:prstGeom prst="rect">
            <a:avLst/>
          </a:prstGeom>
        </p:spPr>
      </p:pic>
      <p:cxnSp>
        <p:nvCxnSpPr>
          <p:cNvPr id="62" name="Straight Connector 61">
            <a:extLst>
              <a:ext uri="{FF2B5EF4-FFF2-40B4-BE49-F238E27FC236}">
                <a16:creationId xmlns:a16="http://schemas.microsoft.com/office/drawing/2014/main" id="{D51E927C-1DC8-6348-A31A-9853140D02DF}"/>
              </a:ext>
              <a:ext uri="{C183D7F6-B498-43B3-948B-1728B52AA6E4}">
                <adec:decorative xmlns:adec="http://schemas.microsoft.com/office/drawing/2017/decorative" val="1"/>
              </a:ext>
            </a:extLst>
          </p:cNvPr>
          <p:cNvCxnSpPr>
            <a:cxnSpLocks/>
            <a:stCxn id="58" idx="3"/>
            <a:endCxn id="15" idx="2"/>
          </p:cNvCxnSpPr>
          <p:nvPr/>
        </p:nvCxnSpPr>
        <p:spPr>
          <a:xfrm flipV="1">
            <a:off x="4297557" y="3192330"/>
            <a:ext cx="542201" cy="431999"/>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C384256-92CD-A949-A302-DAC2C3CEB31A}"/>
              </a:ext>
              <a:ext uri="{C183D7F6-B498-43B3-948B-1728B52AA6E4}">
                <adec:decorative xmlns:adec="http://schemas.microsoft.com/office/drawing/2017/decorative" val="1"/>
              </a:ext>
            </a:extLst>
          </p:cNvPr>
          <p:cNvSpPr txBox="1"/>
          <p:nvPr/>
        </p:nvSpPr>
        <p:spPr>
          <a:xfrm>
            <a:off x="3562972" y="4732354"/>
            <a:ext cx="1392338" cy="338554"/>
          </a:xfrm>
          <a:prstGeom prst="rect">
            <a:avLst/>
          </a:prstGeom>
          <a:noFill/>
        </p:spPr>
        <p:txBody>
          <a:bodyPr wrap="square" rtlCol="0">
            <a:spAutoFit/>
          </a:bodyPr>
          <a:lstStyle/>
          <a:p>
            <a:pPr algn="ctr"/>
            <a:r>
              <a:rPr lang="en-US" sz="1600" dirty="0"/>
              <a:t>SCP Policy B</a:t>
            </a:r>
          </a:p>
        </p:txBody>
      </p:sp>
      <p:pic>
        <p:nvPicPr>
          <p:cNvPr id="64" name="Graphic 211">
            <a:extLst>
              <a:ext uri="{FF2B5EF4-FFF2-40B4-BE49-F238E27FC236}">
                <a16:creationId xmlns:a16="http://schemas.microsoft.com/office/drawing/2014/main" id="{0F0D90A8-376E-F64B-BADE-FA282A71C255}"/>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06448" y="4349572"/>
            <a:ext cx="383863" cy="383863"/>
          </a:xfrm>
          <a:prstGeom prst="rect">
            <a:avLst/>
          </a:prstGeom>
        </p:spPr>
      </p:pic>
      <p:sp>
        <p:nvSpPr>
          <p:cNvPr id="65" name="TextBox 64">
            <a:extLst>
              <a:ext uri="{FF2B5EF4-FFF2-40B4-BE49-F238E27FC236}">
                <a16:creationId xmlns:a16="http://schemas.microsoft.com/office/drawing/2014/main" id="{D9782629-14F9-5545-92E0-6CC8F746159C}"/>
              </a:ext>
              <a:ext uri="{C183D7F6-B498-43B3-948B-1728B52AA6E4}">
                <adec:decorative xmlns:adec="http://schemas.microsoft.com/office/drawing/2017/decorative" val="1"/>
              </a:ext>
            </a:extLst>
          </p:cNvPr>
          <p:cNvSpPr txBox="1"/>
          <p:nvPr/>
        </p:nvSpPr>
        <p:spPr>
          <a:xfrm>
            <a:off x="3555018" y="5592213"/>
            <a:ext cx="1392338" cy="338554"/>
          </a:xfrm>
          <a:prstGeom prst="rect">
            <a:avLst/>
          </a:prstGeom>
          <a:noFill/>
        </p:spPr>
        <p:txBody>
          <a:bodyPr wrap="square" rtlCol="0">
            <a:spAutoFit/>
          </a:bodyPr>
          <a:lstStyle/>
          <a:p>
            <a:pPr algn="ctr"/>
            <a:r>
              <a:rPr lang="en-US" sz="1600" dirty="0"/>
              <a:t>SCP Policy C</a:t>
            </a:r>
          </a:p>
        </p:txBody>
      </p:sp>
      <p:pic>
        <p:nvPicPr>
          <p:cNvPr id="66" name="Graphic 213">
            <a:extLst>
              <a:ext uri="{FF2B5EF4-FFF2-40B4-BE49-F238E27FC236}">
                <a16:creationId xmlns:a16="http://schemas.microsoft.com/office/drawing/2014/main" id="{8B3A9BD7-C048-9D4D-BEFD-D134F697C798}"/>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98494" y="5268896"/>
            <a:ext cx="383863" cy="383863"/>
          </a:xfrm>
          <a:prstGeom prst="rect">
            <a:avLst/>
          </a:prstGeom>
        </p:spPr>
      </p:pic>
      <p:cxnSp>
        <p:nvCxnSpPr>
          <p:cNvPr id="67" name="Straight Connector 66">
            <a:extLst>
              <a:ext uri="{FF2B5EF4-FFF2-40B4-BE49-F238E27FC236}">
                <a16:creationId xmlns:a16="http://schemas.microsoft.com/office/drawing/2014/main" id="{ADCC917D-96A7-3840-9995-77781A8FF230}"/>
              </a:ext>
              <a:ext uri="{C183D7F6-B498-43B3-948B-1728B52AA6E4}">
                <adec:decorative xmlns:adec="http://schemas.microsoft.com/office/drawing/2017/decorative" val="1"/>
              </a:ext>
            </a:extLst>
          </p:cNvPr>
          <p:cNvCxnSpPr>
            <a:cxnSpLocks/>
            <a:stCxn id="64" idx="3"/>
          </p:cNvCxnSpPr>
          <p:nvPr/>
        </p:nvCxnSpPr>
        <p:spPr>
          <a:xfrm flipV="1">
            <a:off x="4290311" y="4085904"/>
            <a:ext cx="2488857" cy="45560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BC456E8-B1BE-B749-AC6D-3ACD827851E4}"/>
              </a:ext>
              <a:ext uri="{C183D7F6-B498-43B3-948B-1728B52AA6E4}">
                <adec:decorative xmlns:adec="http://schemas.microsoft.com/office/drawing/2017/decorative" val="1"/>
              </a:ext>
            </a:extLst>
          </p:cNvPr>
          <p:cNvCxnSpPr>
            <a:cxnSpLocks/>
            <a:stCxn id="66" idx="3"/>
          </p:cNvCxnSpPr>
          <p:nvPr/>
        </p:nvCxnSpPr>
        <p:spPr>
          <a:xfrm flipV="1">
            <a:off x="4282357" y="5460827"/>
            <a:ext cx="4117932" cy="1"/>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8F192607-AA97-084B-B50E-59801BD19CBD}"/>
              </a:ext>
              <a:ext uri="{C183D7F6-B498-43B3-948B-1728B52AA6E4}">
                <adec:decorative xmlns:adec="http://schemas.microsoft.com/office/drawing/2017/decorative" val="1"/>
              </a:ext>
            </a:extLst>
          </p:cNvPr>
          <p:cNvSpPr/>
          <p:nvPr/>
        </p:nvSpPr>
        <p:spPr>
          <a:xfrm>
            <a:off x="3699495" y="3534728"/>
            <a:ext cx="223284" cy="21976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0" name="Oval 69">
            <a:extLst>
              <a:ext uri="{FF2B5EF4-FFF2-40B4-BE49-F238E27FC236}">
                <a16:creationId xmlns:a16="http://schemas.microsoft.com/office/drawing/2014/main" id="{D1E3462D-744F-FF4E-AEB5-456E6DD875CB}"/>
              </a:ext>
              <a:ext uri="{C183D7F6-B498-43B3-948B-1728B52AA6E4}">
                <adec:decorative xmlns:adec="http://schemas.microsoft.com/office/drawing/2017/decorative" val="1"/>
              </a:ext>
            </a:extLst>
          </p:cNvPr>
          <p:cNvSpPr/>
          <p:nvPr/>
        </p:nvSpPr>
        <p:spPr>
          <a:xfrm>
            <a:off x="3701220" y="4431080"/>
            <a:ext cx="223284" cy="2197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1" name="Oval 70">
            <a:extLst>
              <a:ext uri="{FF2B5EF4-FFF2-40B4-BE49-F238E27FC236}">
                <a16:creationId xmlns:a16="http://schemas.microsoft.com/office/drawing/2014/main" id="{7743BE1E-4AC0-6948-8D26-9EB22E8016A1}"/>
              </a:ext>
              <a:ext uri="{C183D7F6-B498-43B3-948B-1728B52AA6E4}">
                <adec:decorative xmlns:adec="http://schemas.microsoft.com/office/drawing/2017/decorative" val="1"/>
              </a:ext>
            </a:extLst>
          </p:cNvPr>
          <p:cNvSpPr/>
          <p:nvPr/>
        </p:nvSpPr>
        <p:spPr>
          <a:xfrm>
            <a:off x="3692135" y="5309475"/>
            <a:ext cx="223284" cy="219767"/>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2" name="Oval 71">
            <a:extLst>
              <a:ext uri="{FF2B5EF4-FFF2-40B4-BE49-F238E27FC236}">
                <a16:creationId xmlns:a16="http://schemas.microsoft.com/office/drawing/2014/main" id="{243FF94D-229B-7E4B-AD9E-0B89F1FCC447}"/>
              </a:ext>
              <a:ext uri="{C183D7F6-B498-43B3-948B-1728B52AA6E4}">
                <adec:decorative xmlns:adec="http://schemas.microsoft.com/office/drawing/2017/decorative" val="1"/>
              </a:ext>
            </a:extLst>
          </p:cNvPr>
          <p:cNvSpPr/>
          <p:nvPr/>
        </p:nvSpPr>
        <p:spPr>
          <a:xfrm>
            <a:off x="11187808" y="2330324"/>
            <a:ext cx="223284" cy="21976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3" name="Oval 72">
            <a:extLst>
              <a:ext uri="{FF2B5EF4-FFF2-40B4-BE49-F238E27FC236}">
                <a16:creationId xmlns:a16="http://schemas.microsoft.com/office/drawing/2014/main" id="{AD8032A2-6FDA-5E47-B1F1-FC0D3270F3B0}"/>
              </a:ext>
              <a:ext uri="{C183D7F6-B498-43B3-948B-1728B52AA6E4}">
                <adec:decorative xmlns:adec="http://schemas.microsoft.com/office/drawing/2017/decorative" val="1"/>
              </a:ext>
            </a:extLst>
          </p:cNvPr>
          <p:cNvSpPr/>
          <p:nvPr/>
        </p:nvSpPr>
        <p:spPr>
          <a:xfrm>
            <a:off x="11189105" y="3192330"/>
            <a:ext cx="223284" cy="21976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4" name="Oval 73">
            <a:extLst>
              <a:ext uri="{FF2B5EF4-FFF2-40B4-BE49-F238E27FC236}">
                <a16:creationId xmlns:a16="http://schemas.microsoft.com/office/drawing/2014/main" id="{06AE0A0E-4BEB-0843-800F-EC70281FD0BD}"/>
              </a:ext>
              <a:ext uri="{C183D7F6-B498-43B3-948B-1728B52AA6E4}">
                <adec:decorative xmlns:adec="http://schemas.microsoft.com/office/drawing/2017/decorative" val="1"/>
              </a:ext>
            </a:extLst>
          </p:cNvPr>
          <p:cNvSpPr/>
          <p:nvPr/>
        </p:nvSpPr>
        <p:spPr>
          <a:xfrm>
            <a:off x="11191825" y="4014580"/>
            <a:ext cx="223284" cy="21976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5" name="Oval 74">
            <a:extLst>
              <a:ext uri="{FF2B5EF4-FFF2-40B4-BE49-F238E27FC236}">
                <a16:creationId xmlns:a16="http://schemas.microsoft.com/office/drawing/2014/main" id="{A4EE2B35-0A55-2549-B70E-83E00045E888}"/>
              </a:ext>
              <a:ext uri="{C183D7F6-B498-43B3-948B-1728B52AA6E4}">
                <adec:decorative xmlns:adec="http://schemas.microsoft.com/office/drawing/2017/decorative" val="1"/>
              </a:ext>
            </a:extLst>
          </p:cNvPr>
          <p:cNvSpPr/>
          <p:nvPr/>
        </p:nvSpPr>
        <p:spPr>
          <a:xfrm>
            <a:off x="11187808" y="4760969"/>
            <a:ext cx="223284" cy="21976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6" name="Oval 75">
            <a:extLst>
              <a:ext uri="{FF2B5EF4-FFF2-40B4-BE49-F238E27FC236}">
                <a16:creationId xmlns:a16="http://schemas.microsoft.com/office/drawing/2014/main" id="{79EF4A94-FEC8-9244-B27F-820E3F3ABAE9}"/>
              </a:ext>
              <a:ext uri="{C183D7F6-B498-43B3-948B-1728B52AA6E4}">
                <adec:decorative xmlns:adec="http://schemas.microsoft.com/office/drawing/2017/decorative" val="1"/>
              </a:ext>
            </a:extLst>
          </p:cNvPr>
          <p:cNvSpPr/>
          <p:nvPr/>
        </p:nvSpPr>
        <p:spPr>
          <a:xfrm>
            <a:off x="11187250" y="5333681"/>
            <a:ext cx="223284" cy="21976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Oval 76">
            <a:extLst>
              <a:ext uri="{FF2B5EF4-FFF2-40B4-BE49-F238E27FC236}">
                <a16:creationId xmlns:a16="http://schemas.microsoft.com/office/drawing/2014/main" id="{C1C4A403-7F22-AD40-8871-2E373FE2EFD4}"/>
              </a:ext>
              <a:ext uri="{C183D7F6-B498-43B3-948B-1728B52AA6E4}">
                <adec:decorative xmlns:adec="http://schemas.microsoft.com/office/drawing/2017/decorative" val="1"/>
              </a:ext>
            </a:extLst>
          </p:cNvPr>
          <p:cNvSpPr/>
          <p:nvPr/>
        </p:nvSpPr>
        <p:spPr>
          <a:xfrm>
            <a:off x="11449815" y="4014580"/>
            <a:ext cx="223284" cy="2197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8" name="Oval 77">
            <a:extLst>
              <a:ext uri="{FF2B5EF4-FFF2-40B4-BE49-F238E27FC236}">
                <a16:creationId xmlns:a16="http://schemas.microsoft.com/office/drawing/2014/main" id="{6F0E825A-7709-184A-A98E-C2A78591F953}"/>
              </a:ext>
              <a:ext uri="{C183D7F6-B498-43B3-948B-1728B52AA6E4}">
                <adec:decorative xmlns:adec="http://schemas.microsoft.com/office/drawing/2017/decorative" val="1"/>
              </a:ext>
            </a:extLst>
          </p:cNvPr>
          <p:cNvSpPr/>
          <p:nvPr/>
        </p:nvSpPr>
        <p:spPr>
          <a:xfrm>
            <a:off x="11500642" y="5333680"/>
            <a:ext cx="223284" cy="219767"/>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9" name="TextBox 78">
            <a:extLst>
              <a:ext uri="{FF2B5EF4-FFF2-40B4-BE49-F238E27FC236}">
                <a16:creationId xmlns:a16="http://schemas.microsoft.com/office/drawing/2014/main" id="{F264A7D2-44BF-054C-9E74-41C19569B4D3}"/>
              </a:ext>
              <a:ext uri="{C183D7F6-B498-43B3-948B-1728B52AA6E4}">
                <adec:decorative xmlns:adec="http://schemas.microsoft.com/office/drawing/2017/decorative" val="1"/>
              </a:ext>
            </a:extLst>
          </p:cNvPr>
          <p:cNvSpPr txBox="1"/>
          <p:nvPr/>
        </p:nvSpPr>
        <p:spPr>
          <a:xfrm>
            <a:off x="9823240" y="1749792"/>
            <a:ext cx="1784463" cy="338554"/>
          </a:xfrm>
          <a:prstGeom prst="rect">
            <a:avLst/>
          </a:prstGeom>
          <a:noFill/>
        </p:spPr>
        <p:txBody>
          <a:bodyPr wrap="none" rtlCol="0">
            <a:spAutoFit/>
          </a:bodyPr>
          <a:lstStyle/>
          <a:p>
            <a:r>
              <a:rPr lang="en-US" sz="1600"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Member accounts</a:t>
            </a:r>
          </a:p>
        </p:txBody>
      </p:sp>
      <p:sp>
        <p:nvSpPr>
          <p:cNvPr id="80" name="Rectangle 79">
            <a:extLst>
              <a:ext uri="{FF2B5EF4-FFF2-40B4-BE49-F238E27FC236}">
                <a16:creationId xmlns:a16="http://schemas.microsoft.com/office/drawing/2014/main" id="{E8284901-CDAA-1E43-A674-48F125976035}"/>
              </a:ext>
              <a:ext uri="{C183D7F6-B498-43B3-948B-1728B52AA6E4}">
                <adec:decorative xmlns:adec="http://schemas.microsoft.com/office/drawing/2017/decorative" val="1"/>
              </a:ext>
            </a:extLst>
          </p:cNvPr>
          <p:cNvSpPr/>
          <p:nvPr/>
        </p:nvSpPr>
        <p:spPr>
          <a:xfrm>
            <a:off x="9506884" y="4656711"/>
            <a:ext cx="1630089" cy="3692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0040" tIns="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account</a:t>
            </a:r>
          </a:p>
        </p:txBody>
      </p:sp>
      <p:sp>
        <p:nvSpPr>
          <p:cNvPr id="81" name="Rectangle 80">
            <a:extLst>
              <a:ext uri="{FF2B5EF4-FFF2-40B4-BE49-F238E27FC236}">
                <a16:creationId xmlns:a16="http://schemas.microsoft.com/office/drawing/2014/main" id="{E8FEC8E8-33F4-5748-BC8B-8FAC3764D8A5}"/>
              </a:ext>
              <a:ext uri="{C183D7F6-B498-43B3-948B-1728B52AA6E4}">
                <adec:decorative xmlns:adec="http://schemas.microsoft.com/office/drawing/2017/decorative" val="1"/>
              </a:ext>
            </a:extLst>
          </p:cNvPr>
          <p:cNvSpPr/>
          <p:nvPr/>
        </p:nvSpPr>
        <p:spPr>
          <a:xfrm>
            <a:off x="9506884" y="3112988"/>
            <a:ext cx="1630089" cy="3692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0040" tIns="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account</a:t>
            </a:r>
          </a:p>
        </p:txBody>
      </p:sp>
    </p:spTree>
    <p:custDataLst>
      <p:tags r:id="rId1"/>
    </p:custDataLst>
    <p:extLst>
      <p:ext uri="{BB962C8B-B14F-4D97-AF65-F5344CB8AC3E}">
        <p14:creationId xmlns:p14="http://schemas.microsoft.com/office/powerpoint/2010/main" val="389705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64"/>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6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0"/>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7"/>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7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5"/>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66"/>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6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p:bldP spid="14" grpId="0" animBg="1"/>
      <p:bldP spid="15" grpId="0" animBg="1"/>
      <p:bldP spid="17" grpId="0"/>
      <p:bldP spid="19" grpId="0"/>
      <p:bldP spid="21" grpId="0"/>
      <p:bldP spid="26" grpId="0" animBg="1"/>
      <p:bldP spid="34" grpId="0"/>
      <p:bldP spid="36" grpId="0"/>
      <p:bldP spid="42" grpId="0" animBg="1"/>
      <p:bldP spid="48" grpId="0"/>
      <p:bldP spid="49" grpId="0"/>
      <p:bldP spid="50" grpId="0"/>
      <p:bldP spid="51" grpId="0"/>
      <p:bldP spid="55" grpId="0" animBg="1"/>
      <p:bldP spid="57" grpId="0"/>
      <p:bldP spid="63" grpId="0"/>
      <p:bldP spid="65" grpId="0"/>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p:bldP spid="80" grpId="0" animBg="1"/>
      <p:bldP spid="8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52919" y="0"/>
            <a:ext cx="11929353" cy="1060315"/>
          </a:xfrm>
          <a:solidFill>
            <a:schemeClr val="accent1">
              <a:lumMod val="20000"/>
              <a:lumOff val="80000"/>
            </a:schemeClr>
          </a:solidFill>
        </p:spPr>
        <p:txBody>
          <a:bodyPr/>
          <a:lstStyle/>
          <a:p>
            <a:r>
              <a:rPr lang="en-US" b="1" dirty="0">
                <a:solidFill>
                  <a:schemeClr val="accent6">
                    <a:lumMod val="50000"/>
                  </a:schemeClr>
                </a:solidFill>
              </a:rPr>
              <a:t>AWS Organization :SCPs</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2020, Amazon Web Services, Inc. or its Affiliates. All rights reserved.</a:t>
            </a:r>
          </a:p>
        </p:txBody>
      </p:sp>
      <p:sp>
        <p:nvSpPr>
          <p:cNvPr id="6" name="Content Placeholder 2">
            <a:extLst>
              <a:ext uri="{FF2B5EF4-FFF2-40B4-BE49-F238E27FC236}">
                <a16:creationId xmlns:a16="http://schemas.microsoft.com/office/drawing/2014/main" id="{5514A204-481B-7D4B-BDDB-A045D62D81FD}"/>
              </a:ext>
            </a:extLst>
          </p:cNvPr>
          <p:cNvSpPr txBox="1">
            <a:spLocks/>
          </p:cNvSpPr>
          <p:nvPr/>
        </p:nvSpPr>
        <p:spPr>
          <a:xfrm>
            <a:off x="338891" y="1528175"/>
            <a:ext cx="11514442"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Characteristics of service control policies (SCPs)</a:t>
            </a:r>
          </a:p>
          <a:p>
            <a:pPr lvl="1"/>
            <a:r>
              <a:rPr lang="en-US" sz="2000" dirty="0"/>
              <a:t>They enable you to control which services are accessible to IAM users in member accounts</a:t>
            </a:r>
          </a:p>
          <a:p>
            <a:pPr lvl="1"/>
            <a:r>
              <a:rPr lang="en-US" sz="2000" dirty="0"/>
              <a:t>SCPs cannot be overridden by the local administrator</a:t>
            </a:r>
          </a:p>
          <a:p>
            <a:pPr lvl="1"/>
            <a:r>
              <a:rPr lang="en-US" sz="2000" dirty="0"/>
              <a:t>IAM policies that are defined in individual accounts still apply</a:t>
            </a:r>
          </a:p>
          <a:p>
            <a:pPr marL="457200" lvl="1" indent="0">
              <a:buFont typeface="Arial" panose="020B0604020202020204" pitchFamily="34" charset="0"/>
              <a:buNone/>
            </a:pPr>
            <a:endParaRPr lang="en-US" dirty="0"/>
          </a:p>
          <a:p>
            <a:r>
              <a:rPr lang="en-US" dirty="0"/>
              <a:t>Example uses of SCPs</a:t>
            </a:r>
          </a:p>
          <a:p>
            <a:pPr lvl="1"/>
            <a:r>
              <a:rPr lang="en-US" sz="2000" dirty="0"/>
              <a:t>Create a policy that </a:t>
            </a:r>
            <a:r>
              <a:rPr lang="en-US" sz="2000" i="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blocks</a:t>
            </a:r>
            <a:r>
              <a:rPr lang="en-US" sz="2000" dirty="0"/>
              <a:t> service access or specific actions </a:t>
            </a:r>
          </a:p>
          <a:p>
            <a:pPr marL="914400" lvl="2" indent="0">
              <a:buFont typeface="Arial" panose="020B0604020202020204" pitchFamily="34" charset="0"/>
              <a:buNone/>
            </a:pPr>
            <a:r>
              <a:rPr lang="en-US" sz="1800" dirty="0"/>
              <a:t>Example: Deny users from disabling AWS </a:t>
            </a:r>
            <a:r>
              <a:rPr lang="en-US" sz="1800" dirty="0" err="1"/>
              <a:t>CloudTrail</a:t>
            </a:r>
            <a:r>
              <a:rPr lang="en-US" sz="1800" dirty="0"/>
              <a:t> in all member accounts</a:t>
            </a:r>
          </a:p>
          <a:p>
            <a:pPr lvl="1"/>
            <a:r>
              <a:rPr lang="en-US" sz="2000" dirty="0"/>
              <a:t>Create a policy that </a:t>
            </a:r>
            <a:r>
              <a:rPr lang="en-US" sz="2000" i="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allows</a:t>
            </a:r>
            <a:r>
              <a:rPr lang="en-US" sz="2000" dirty="0"/>
              <a:t> full access to specific services</a:t>
            </a:r>
          </a:p>
          <a:p>
            <a:pPr marL="457200" lvl="1" indent="0">
              <a:buFont typeface="Arial" panose="020B0604020202020204" pitchFamily="34" charset="0"/>
              <a:buNone/>
            </a:pPr>
            <a:r>
              <a:rPr lang="en-US" sz="1800" dirty="0"/>
              <a:t>	Example: Allow full access to Amazon EC2 and </a:t>
            </a:r>
            <a:r>
              <a:rPr lang="en-US" sz="1800" dirty="0" err="1"/>
              <a:t>CloudWatch</a:t>
            </a:r>
            <a:endParaRPr lang="en-US" sz="1800" dirty="0"/>
          </a:p>
          <a:p>
            <a:pPr lvl="1"/>
            <a:r>
              <a:rPr lang="en-US" sz="2000" dirty="0"/>
              <a:t>Create a policy that </a:t>
            </a:r>
            <a:r>
              <a:rPr lang="en-US" sz="2000" i="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enforces the tagging </a:t>
            </a:r>
            <a:r>
              <a:rPr lang="en-US" sz="2000" dirty="0"/>
              <a:t>of resources</a:t>
            </a:r>
          </a:p>
          <a:p>
            <a:pPr lvl="1"/>
            <a:endParaRPr lang="en-US" dirty="0"/>
          </a:p>
          <a:p>
            <a:pPr lvl="1"/>
            <a:endParaRPr lang="en-US" dirty="0"/>
          </a:p>
          <a:p>
            <a:endParaRPr lang="en-US" dirty="0"/>
          </a:p>
          <a:p>
            <a:pPr lvl="1"/>
            <a:endParaRPr lang="en-US" dirty="0"/>
          </a:p>
          <a:p>
            <a:endParaRPr lang="en-US" dirty="0"/>
          </a:p>
        </p:txBody>
      </p:sp>
    </p:spTree>
    <p:custDataLst>
      <p:tags r:id="rId1"/>
    </p:custDataLst>
    <p:extLst>
      <p:ext uri="{BB962C8B-B14F-4D97-AF65-F5344CB8AC3E}">
        <p14:creationId xmlns:p14="http://schemas.microsoft.com/office/powerpoint/2010/main" val="3271016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Other AWS Identity  Services</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p:cNvPicPr>
            <a:picLocks noChangeAspect="1"/>
          </p:cNvPicPr>
          <p:nvPr/>
        </p:nvPicPr>
        <p:blipFill>
          <a:blip r:embed="rId4"/>
          <a:stretch>
            <a:fillRect/>
          </a:stretch>
        </p:blipFill>
        <p:spPr>
          <a:xfrm>
            <a:off x="1753659" y="1194749"/>
            <a:ext cx="8118475" cy="5387025"/>
          </a:xfrm>
          <a:prstGeom prst="rect">
            <a:avLst/>
          </a:prstGeom>
        </p:spPr>
      </p:pic>
    </p:spTree>
    <p:custDataLst>
      <p:tags r:id="rId1"/>
    </p:custDataLst>
    <p:extLst>
      <p:ext uri="{BB962C8B-B14F-4D97-AF65-F5344CB8AC3E}">
        <p14:creationId xmlns:p14="http://schemas.microsoft.com/office/powerpoint/2010/main" val="414094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Identity and Access Management ( IAM)</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795866" y="4488342"/>
            <a:ext cx="11057467" cy="1200329"/>
          </a:xfrm>
          <a:prstGeom prst="rect">
            <a:avLst/>
          </a:prstGeom>
        </p:spPr>
        <p:txBody>
          <a:bodyPr wrap="square">
            <a:spAutoFit/>
          </a:bodyPr>
          <a:lstStyle/>
          <a:p>
            <a:pPr marL="285750" indent="-285750">
              <a:buFont typeface="Arial" panose="020B0604020202020204" pitchFamily="34" charset="0"/>
              <a:buChar char="•"/>
            </a:pPr>
            <a:r>
              <a:rPr lang="en-US" dirty="0"/>
              <a:t>AWS Identity and Access Management (IAM) provides fine-grained access control across all of AWS. </a:t>
            </a:r>
          </a:p>
          <a:p>
            <a:pPr marL="285750" indent="-285750">
              <a:buFont typeface="Arial" panose="020B0604020202020204" pitchFamily="34" charset="0"/>
              <a:buChar char="•"/>
            </a:pPr>
            <a:r>
              <a:rPr lang="en-US" dirty="0"/>
              <a:t>With IAM, you can specify who can access which services and resources, and under which conditions. </a:t>
            </a:r>
          </a:p>
          <a:p>
            <a:pPr marL="285750" indent="-285750">
              <a:buFont typeface="Arial" panose="020B0604020202020204" pitchFamily="34" charset="0"/>
              <a:buChar char="•"/>
            </a:pPr>
            <a:r>
              <a:rPr lang="en-US" dirty="0"/>
              <a:t>With IAM policies, you manage permissions to your workforce and systems to ensure least-privilege permissions.</a:t>
            </a:r>
          </a:p>
          <a:p>
            <a:pPr marL="285750" indent="-285750">
              <a:buFont typeface="Arial" panose="020B0604020202020204" pitchFamily="34" charset="0"/>
              <a:buChar char="•"/>
            </a:pPr>
            <a:r>
              <a:rPr lang="en-US" dirty="0"/>
              <a:t>IAM is an AWS service that is offered at no additional charge</a:t>
            </a:r>
          </a:p>
        </p:txBody>
      </p:sp>
      <p:pic>
        <p:nvPicPr>
          <p:cNvPr id="2" name="Picture 1"/>
          <p:cNvPicPr>
            <a:picLocks noChangeAspect="1"/>
          </p:cNvPicPr>
          <p:nvPr/>
        </p:nvPicPr>
        <p:blipFill>
          <a:blip r:embed="rId4"/>
          <a:stretch>
            <a:fillRect/>
          </a:stretch>
        </p:blipFill>
        <p:spPr>
          <a:xfrm>
            <a:off x="2794000" y="1226410"/>
            <a:ext cx="5918200" cy="3128632"/>
          </a:xfrm>
          <a:prstGeom prst="rect">
            <a:avLst/>
          </a:prstGeom>
        </p:spPr>
      </p:pic>
    </p:spTree>
    <p:custDataLst>
      <p:tags r:id="rId1"/>
    </p:custDataLst>
    <p:extLst>
      <p:ext uri="{BB962C8B-B14F-4D97-AF65-F5344CB8AC3E}">
        <p14:creationId xmlns:p14="http://schemas.microsoft.com/office/powerpoint/2010/main" val="2724758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AWS </a:t>
            </a:r>
            <a:r>
              <a:rPr lang="en-US" b="1" dirty="0" err="1">
                <a:solidFill>
                  <a:schemeClr val="accent6">
                    <a:lumMod val="50000"/>
                  </a:schemeClr>
                </a:solidFill>
              </a:rPr>
              <a:t>CloudTrail</a:t>
            </a:r>
            <a:endParaRPr lang="en-US" b="1" dirty="0">
              <a:solidFill>
                <a:schemeClr val="accent6">
                  <a:lumMod val="50000"/>
                </a:schemeClr>
              </a:solidFill>
            </a:endParaRP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2020, Amazon Web Services, Inc. or its Affiliates. All rights reserved.</a:t>
            </a:r>
          </a:p>
        </p:txBody>
      </p:sp>
      <p:pic>
        <p:nvPicPr>
          <p:cNvPr id="2" name="Picture 1"/>
          <p:cNvPicPr>
            <a:picLocks noChangeAspect="1"/>
          </p:cNvPicPr>
          <p:nvPr/>
        </p:nvPicPr>
        <p:blipFill>
          <a:blip r:embed="rId4"/>
          <a:stretch>
            <a:fillRect/>
          </a:stretch>
        </p:blipFill>
        <p:spPr>
          <a:xfrm>
            <a:off x="1021863" y="1227667"/>
            <a:ext cx="9500573" cy="2850172"/>
          </a:xfrm>
          <a:prstGeom prst="rect">
            <a:avLst/>
          </a:prstGeom>
        </p:spPr>
      </p:pic>
      <p:sp>
        <p:nvSpPr>
          <p:cNvPr id="3" name="Rectangle 2"/>
          <p:cNvSpPr/>
          <p:nvPr/>
        </p:nvSpPr>
        <p:spPr>
          <a:xfrm>
            <a:off x="541867" y="4372801"/>
            <a:ext cx="11413066" cy="1477328"/>
          </a:xfrm>
          <a:prstGeom prst="rect">
            <a:avLst/>
          </a:prstGeom>
        </p:spPr>
        <p:txBody>
          <a:bodyPr wrap="square">
            <a:spAutoFit/>
          </a:bodyPr>
          <a:lstStyle/>
          <a:p>
            <a:r>
              <a:rPr lang="en-US" dirty="0"/>
              <a:t>AWS </a:t>
            </a:r>
            <a:r>
              <a:rPr lang="en-US" dirty="0" err="1"/>
              <a:t>CloudTrail</a:t>
            </a:r>
            <a:r>
              <a:rPr lang="en-US" dirty="0"/>
              <a:t> enables auditing, security monitoring, and operational troubleshooting by tracking user activity and API usage. </a:t>
            </a:r>
          </a:p>
          <a:p>
            <a:endParaRPr lang="en-US" dirty="0"/>
          </a:p>
          <a:p>
            <a:r>
              <a:rPr lang="en-US" dirty="0" err="1"/>
              <a:t>CloudTrail</a:t>
            </a:r>
            <a:r>
              <a:rPr lang="en-US" dirty="0"/>
              <a:t> logs, continuously monitors, and retains account activity related to actions across your AWS infrastructure, giving you control over storage, analysis, and remediation actions.</a:t>
            </a:r>
          </a:p>
        </p:txBody>
      </p:sp>
    </p:spTree>
    <p:custDataLst>
      <p:tags r:id="rId1"/>
    </p:custDataLst>
    <p:extLst>
      <p:ext uri="{BB962C8B-B14F-4D97-AF65-F5344CB8AC3E}">
        <p14:creationId xmlns:p14="http://schemas.microsoft.com/office/powerpoint/2010/main" val="3631442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AWS </a:t>
            </a:r>
            <a:r>
              <a:rPr lang="en-US" b="1" dirty="0" err="1">
                <a:solidFill>
                  <a:schemeClr val="accent6">
                    <a:lumMod val="50000"/>
                  </a:schemeClr>
                </a:solidFill>
              </a:rPr>
              <a:t>CloudTrail</a:t>
            </a:r>
            <a:endParaRPr lang="en-US" b="1" dirty="0">
              <a:solidFill>
                <a:schemeClr val="accent6">
                  <a:lumMod val="50000"/>
                </a:schemeClr>
              </a:solidFill>
            </a:endParaRP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2020, Amazon Web Services, Inc. or its Affiliates. All rights reserved.</a:t>
            </a:r>
          </a:p>
        </p:txBody>
      </p:sp>
      <p:pic>
        <p:nvPicPr>
          <p:cNvPr id="2" name="Picture 1"/>
          <p:cNvPicPr>
            <a:picLocks noChangeAspect="1"/>
          </p:cNvPicPr>
          <p:nvPr/>
        </p:nvPicPr>
        <p:blipFill>
          <a:blip r:embed="rId4"/>
          <a:stretch>
            <a:fillRect/>
          </a:stretch>
        </p:blipFill>
        <p:spPr>
          <a:xfrm>
            <a:off x="1021863" y="1227667"/>
            <a:ext cx="9500573" cy="2850172"/>
          </a:xfrm>
          <a:prstGeom prst="rect">
            <a:avLst/>
          </a:prstGeom>
        </p:spPr>
      </p:pic>
      <p:sp>
        <p:nvSpPr>
          <p:cNvPr id="3" name="Rectangle 2"/>
          <p:cNvSpPr/>
          <p:nvPr/>
        </p:nvSpPr>
        <p:spPr>
          <a:xfrm>
            <a:off x="541867" y="4372801"/>
            <a:ext cx="11413066" cy="1477328"/>
          </a:xfrm>
          <a:prstGeom prst="rect">
            <a:avLst/>
          </a:prstGeom>
        </p:spPr>
        <p:txBody>
          <a:bodyPr wrap="square">
            <a:spAutoFit/>
          </a:bodyPr>
          <a:lstStyle/>
          <a:p>
            <a:r>
              <a:rPr lang="en-US" dirty="0"/>
              <a:t>AWS </a:t>
            </a:r>
            <a:r>
              <a:rPr lang="en-US" dirty="0" err="1"/>
              <a:t>CloudTrail</a:t>
            </a:r>
            <a:r>
              <a:rPr lang="en-US" dirty="0"/>
              <a:t> enables auditing, security monitoring, and operational troubleshooting by tracking user activity and API usage. </a:t>
            </a:r>
          </a:p>
          <a:p>
            <a:endParaRPr lang="en-US" dirty="0"/>
          </a:p>
          <a:p>
            <a:r>
              <a:rPr lang="en-US" dirty="0" err="1"/>
              <a:t>CloudTrail</a:t>
            </a:r>
            <a:r>
              <a:rPr lang="en-US" dirty="0"/>
              <a:t> logs, continuously monitors, and retains account activity related to actions across your AWS infrastructure, giving you control over storage, analysis, and remediation actions.</a:t>
            </a:r>
          </a:p>
        </p:txBody>
      </p:sp>
    </p:spTree>
    <p:custDataLst>
      <p:tags r:id="rId1"/>
    </p:custDataLst>
    <p:extLst>
      <p:ext uri="{BB962C8B-B14F-4D97-AF65-F5344CB8AC3E}">
        <p14:creationId xmlns:p14="http://schemas.microsoft.com/office/powerpoint/2010/main" val="4056794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AWS </a:t>
            </a:r>
            <a:r>
              <a:rPr lang="en-US" b="1" dirty="0" err="1">
                <a:solidFill>
                  <a:schemeClr val="accent6">
                    <a:lumMod val="50000"/>
                  </a:schemeClr>
                </a:solidFill>
              </a:rPr>
              <a:t>CloudTrail</a:t>
            </a:r>
            <a:endParaRPr lang="en-US" b="1" dirty="0">
              <a:solidFill>
                <a:schemeClr val="accent6">
                  <a:lumMod val="50000"/>
                </a:schemeClr>
              </a:solidFill>
            </a:endParaRP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660399" y="1257575"/>
            <a:ext cx="11142133" cy="3970318"/>
          </a:xfrm>
          <a:prstGeom prst="rect">
            <a:avLst/>
          </a:prstGeom>
        </p:spPr>
        <p:txBody>
          <a:bodyPr wrap="square">
            <a:spAutoFit/>
          </a:bodyPr>
          <a:lstStyle/>
          <a:p>
            <a:pPr marL="285750" indent="-285750">
              <a:buFont typeface="Arial" panose="020B0604020202020204" pitchFamily="34" charset="0"/>
              <a:buChar char="•"/>
            </a:pPr>
            <a:r>
              <a:rPr lang="en-US" dirty="0"/>
              <a:t>Logs and monitors user activity</a:t>
            </a:r>
          </a:p>
          <a:p>
            <a:pPr marL="742950" lvl="1" indent="-285750">
              <a:buFont typeface="Arial" panose="020B0604020202020204" pitchFamily="34" charset="0"/>
              <a:buChar char="•"/>
            </a:pPr>
            <a:r>
              <a:rPr lang="en-US" dirty="0"/>
              <a:t>Provides event history of AWS account </a:t>
            </a:r>
          </a:p>
          <a:p>
            <a:pPr marL="742950" lvl="1" indent="-285750">
              <a:buFont typeface="Arial" panose="020B0604020202020204" pitchFamily="34" charset="0"/>
              <a:buChar char="•"/>
            </a:pPr>
            <a:r>
              <a:rPr lang="en-US" dirty="0"/>
              <a:t>Actions taken through the AWS Management Console, SDKs, AWS CLI</a:t>
            </a:r>
          </a:p>
          <a:p>
            <a:pPr marL="742950" lvl="1" indent="-285750">
              <a:buFont typeface="Arial" panose="020B0604020202020204" pitchFamily="34" charset="0"/>
              <a:buChar char="•"/>
            </a:pPr>
            <a:r>
              <a:rPr lang="en-US" dirty="0"/>
              <a:t>Increases visibility into your user and resource activity</a:t>
            </a:r>
          </a:p>
          <a:p>
            <a:pPr marL="742950" lvl="1" indent="-285750">
              <a:buFont typeface="Arial" panose="020B0604020202020204" pitchFamily="34" charset="0"/>
              <a:buChar char="•"/>
            </a:pPr>
            <a:r>
              <a:rPr lang="en-US" dirty="0"/>
              <a:t>90-day event history provided by default, at no cost /per </a:t>
            </a:r>
            <a:r>
              <a:rPr lang="en-US" b="1" i="1" dirty="0">
                <a:solidFill>
                  <a:schemeClr val="accent6">
                    <a:lumMod val="50000"/>
                  </a:schemeClr>
                </a:solidFill>
              </a:rPr>
              <a:t>Region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Identify </a:t>
            </a:r>
          </a:p>
          <a:p>
            <a:pPr marL="742950" lvl="1" indent="-285750">
              <a:buFont typeface="Arial" panose="020B0604020202020204" pitchFamily="34" charset="0"/>
              <a:buChar char="•"/>
            </a:pPr>
            <a:r>
              <a:rPr lang="en-US" dirty="0"/>
              <a:t>Who accessed your account</a:t>
            </a:r>
          </a:p>
          <a:p>
            <a:pPr marL="742950" lvl="1" indent="-285750">
              <a:buFont typeface="Arial" panose="020B0604020202020204" pitchFamily="34" charset="0"/>
              <a:buChar char="•"/>
            </a:pPr>
            <a:r>
              <a:rPr lang="en-US" dirty="0"/>
              <a:t>When and from where</a:t>
            </a:r>
          </a:p>
          <a:p>
            <a:pPr marL="742950" lvl="1" indent="-285750">
              <a:buFont typeface="Arial" panose="020B0604020202020204" pitchFamily="34" charset="0"/>
              <a:buChar char="•"/>
            </a:pPr>
            <a:r>
              <a:rPr lang="en-US" dirty="0"/>
              <a:t>What action they took on an AWS service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Helpful tool to </a:t>
            </a:r>
          </a:p>
          <a:p>
            <a:pPr marL="742950" lvl="1" indent="-285750">
              <a:buFont typeface="Arial" panose="020B0604020202020204" pitchFamily="34" charset="0"/>
              <a:buChar char="•"/>
            </a:pPr>
            <a:r>
              <a:rPr lang="en-US" dirty="0"/>
              <a:t>Perform security analysis</a:t>
            </a:r>
          </a:p>
          <a:p>
            <a:pPr marL="742950" lvl="1" indent="-285750">
              <a:buFont typeface="Arial" panose="020B0604020202020204" pitchFamily="34" charset="0"/>
              <a:buChar char="•"/>
            </a:pPr>
            <a:r>
              <a:rPr lang="en-US" dirty="0"/>
              <a:t>Discover which calls were blocked (for example, by IAM policies)</a:t>
            </a:r>
          </a:p>
        </p:txBody>
      </p:sp>
    </p:spTree>
    <p:custDataLst>
      <p:tags r:id="rId1"/>
    </p:custDataLst>
    <p:extLst>
      <p:ext uri="{BB962C8B-B14F-4D97-AF65-F5344CB8AC3E}">
        <p14:creationId xmlns:p14="http://schemas.microsoft.com/office/powerpoint/2010/main" val="2616136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Questions ?</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138183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 Root Account</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8">
            <a:extLst>
              <a:ext uri="{FF2B5EF4-FFF2-40B4-BE49-F238E27FC236}">
                <a16:creationId xmlns:a16="http://schemas.microsoft.com/office/drawing/2014/main" id="{E05B57EE-43CB-7F42-B234-80E66CC0944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6948" y="169334"/>
            <a:ext cx="685800" cy="685800"/>
          </a:xfrm>
          <a:prstGeom prst="rect">
            <a:avLst/>
          </a:prstGeom>
        </p:spPr>
      </p:pic>
      <p:sp>
        <p:nvSpPr>
          <p:cNvPr id="9" name="TextBox 8">
            <a:extLst>
              <a:ext uri="{FF2B5EF4-FFF2-40B4-BE49-F238E27FC236}">
                <a16:creationId xmlns:a16="http://schemas.microsoft.com/office/drawing/2014/main" id="{8AA0099F-691B-6F43-9452-16C8B371CD11}"/>
              </a:ext>
            </a:extLst>
          </p:cNvPr>
          <p:cNvSpPr txBox="1"/>
          <p:nvPr/>
        </p:nvSpPr>
        <p:spPr>
          <a:xfrm>
            <a:off x="394582" y="1636223"/>
            <a:ext cx="4795485" cy="400110"/>
          </a:xfrm>
          <a:prstGeom prst="rect">
            <a:avLst/>
          </a:prstGeom>
          <a:noFill/>
        </p:spPr>
        <p:txBody>
          <a:bodyPr wrap="square" rtlCol="0">
            <a:spAutoFit/>
          </a:bodyPr>
          <a:lstStyle/>
          <a:p>
            <a:r>
              <a:rPr lang="en-US" sz="20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1. Create an IAM admin user</a:t>
            </a:r>
          </a:p>
        </p:txBody>
      </p:sp>
      <p:grpSp>
        <p:nvGrpSpPr>
          <p:cNvPr id="10" name="Group 9" descr="root user creates an IAM user with a policy attached.">
            <a:extLst>
              <a:ext uri="{FF2B5EF4-FFF2-40B4-BE49-F238E27FC236}">
                <a16:creationId xmlns:a16="http://schemas.microsoft.com/office/drawing/2014/main" id="{1277ADB5-5E11-2443-9311-97C9618B8590}"/>
              </a:ext>
            </a:extLst>
          </p:cNvPr>
          <p:cNvGrpSpPr/>
          <p:nvPr/>
        </p:nvGrpSpPr>
        <p:grpSpPr>
          <a:xfrm>
            <a:off x="6423912" y="1324936"/>
            <a:ext cx="3423143" cy="1215978"/>
            <a:chOff x="2674423" y="1544903"/>
            <a:chExt cx="4502614" cy="1584309"/>
          </a:xfrm>
        </p:grpSpPr>
        <p:cxnSp>
          <p:nvCxnSpPr>
            <p:cNvPr id="11" name="Straight Arrow Connector 10">
              <a:extLst>
                <a:ext uri="{FF2B5EF4-FFF2-40B4-BE49-F238E27FC236}">
                  <a16:creationId xmlns:a16="http://schemas.microsoft.com/office/drawing/2014/main" id="{72D0E052-8670-874C-96B6-81AD9AC71433}"/>
                </a:ext>
              </a:extLst>
            </p:cNvPr>
            <p:cNvCxnSpPr>
              <a:cxnSpLocks/>
            </p:cNvCxnSpPr>
            <p:nvPr/>
          </p:nvCxnSpPr>
          <p:spPr>
            <a:xfrm>
              <a:off x="4256089" y="2345184"/>
              <a:ext cx="1381125"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7">
              <a:extLst>
                <a:ext uri="{FF2B5EF4-FFF2-40B4-BE49-F238E27FC236}">
                  <a16:creationId xmlns:a16="http://schemas.microsoft.com/office/drawing/2014/main" id="{23A28EC2-E4D5-D443-A786-55F6A25824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40260" y="1919974"/>
              <a:ext cx="834145" cy="834145"/>
            </a:xfrm>
            <a:prstGeom prst="rect">
              <a:avLst/>
            </a:prstGeom>
          </p:spPr>
        </p:pic>
        <p:pic>
          <p:nvPicPr>
            <p:cNvPr id="13" name="Graphic 19" descr="Crown">
              <a:extLst>
                <a:ext uri="{FF2B5EF4-FFF2-40B4-BE49-F238E27FC236}">
                  <a16:creationId xmlns:a16="http://schemas.microsoft.com/office/drawing/2014/main" id="{955FE445-E60D-B542-87D8-C89D94D03D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82618" y="1544903"/>
              <a:ext cx="749426" cy="513495"/>
            </a:xfrm>
            <a:prstGeom prst="rect">
              <a:avLst/>
            </a:prstGeom>
          </p:spPr>
        </p:pic>
        <p:pic>
          <p:nvPicPr>
            <p:cNvPr id="14" name="Graphic 30">
              <a:extLst>
                <a:ext uri="{FF2B5EF4-FFF2-40B4-BE49-F238E27FC236}">
                  <a16:creationId xmlns:a16="http://schemas.microsoft.com/office/drawing/2014/main" id="{D5695D57-EF88-E845-AE2A-BF89D806E48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65837" y="2219261"/>
              <a:ext cx="711200" cy="711200"/>
            </a:xfrm>
            <a:prstGeom prst="rect">
              <a:avLst/>
            </a:prstGeom>
          </p:spPr>
        </p:pic>
        <p:pic>
          <p:nvPicPr>
            <p:cNvPr id="15" name="Graphic 37">
              <a:extLst>
                <a:ext uri="{FF2B5EF4-FFF2-40B4-BE49-F238E27FC236}">
                  <a16:creationId xmlns:a16="http://schemas.microsoft.com/office/drawing/2014/main" id="{4D73429F-4D42-5E47-BCA9-894CFBCF4E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11155" y="1879416"/>
              <a:ext cx="834145" cy="834145"/>
            </a:xfrm>
            <a:prstGeom prst="rect">
              <a:avLst/>
            </a:prstGeom>
          </p:spPr>
        </p:pic>
        <p:sp>
          <p:nvSpPr>
            <p:cNvPr id="16" name="TextBox 15">
              <a:extLst>
                <a:ext uri="{FF2B5EF4-FFF2-40B4-BE49-F238E27FC236}">
                  <a16:creationId xmlns:a16="http://schemas.microsoft.com/office/drawing/2014/main" id="{199DD3EC-C744-7740-B060-80679EA72304}"/>
                </a:ext>
              </a:extLst>
            </p:cNvPr>
            <p:cNvSpPr txBox="1"/>
            <p:nvPr/>
          </p:nvSpPr>
          <p:spPr>
            <a:xfrm>
              <a:off x="2674423" y="2688107"/>
              <a:ext cx="1581666" cy="441105"/>
            </a:xfrm>
            <a:prstGeom prst="rect">
              <a:avLst/>
            </a:prstGeom>
            <a:noFill/>
          </p:spPr>
          <p:txBody>
            <a:bodyPr wrap="square" rtlCol="0">
              <a:spAutoFit/>
            </a:bodyPr>
            <a:lstStyle/>
            <a:p>
              <a:r>
                <a:rPr lang="en-US" sz="16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Root user</a:t>
              </a:r>
            </a:p>
          </p:txBody>
        </p:sp>
      </p:grpSp>
      <p:sp>
        <p:nvSpPr>
          <p:cNvPr id="17" name="TextBox 16">
            <a:extLst>
              <a:ext uri="{FF2B5EF4-FFF2-40B4-BE49-F238E27FC236}">
                <a16:creationId xmlns:a16="http://schemas.microsoft.com/office/drawing/2014/main" id="{37787B75-1E13-E044-A53E-483F07310F5D}"/>
              </a:ext>
            </a:extLst>
          </p:cNvPr>
          <p:cNvSpPr txBox="1"/>
          <p:nvPr/>
        </p:nvSpPr>
        <p:spPr>
          <a:xfrm>
            <a:off x="445826" y="3190670"/>
            <a:ext cx="4588868" cy="400110"/>
          </a:xfrm>
          <a:prstGeom prst="rect">
            <a:avLst/>
          </a:prstGeom>
          <a:noFill/>
        </p:spPr>
        <p:txBody>
          <a:bodyPr wrap="square" rtlCol="0">
            <a:spAutoFit/>
          </a:bodyPr>
          <a:lstStyle/>
          <a:p>
            <a:r>
              <a:rPr lang="en-US" sz="20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2. Lock away the root user credentials</a:t>
            </a:r>
          </a:p>
        </p:txBody>
      </p:sp>
      <p:grpSp>
        <p:nvGrpSpPr>
          <p:cNvPr id="18" name="Group 17" descr="Account holder places the root account credentials in a safe location (a safe).">
            <a:extLst>
              <a:ext uri="{FF2B5EF4-FFF2-40B4-BE49-F238E27FC236}">
                <a16:creationId xmlns:a16="http://schemas.microsoft.com/office/drawing/2014/main" id="{70DCC21E-B60E-484C-9FA7-9738D8E29D9C}"/>
              </a:ext>
            </a:extLst>
          </p:cNvPr>
          <p:cNvGrpSpPr/>
          <p:nvPr/>
        </p:nvGrpSpPr>
        <p:grpSpPr>
          <a:xfrm>
            <a:off x="6423912" y="2887450"/>
            <a:ext cx="3683653" cy="1056115"/>
            <a:chOff x="2740259" y="3071029"/>
            <a:chExt cx="4229758" cy="1061626"/>
          </a:xfrm>
        </p:grpSpPr>
        <p:cxnSp>
          <p:nvCxnSpPr>
            <p:cNvPr id="19" name="Straight Arrow Connector 18">
              <a:extLst>
                <a:ext uri="{FF2B5EF4-FFF2-40B4-BE49-F238E27FC236}">
                  <a16:creationId xmlns:a16="http://schemas.microsoft.com/office/drawing/2014/main" id="{32EEA47F-98E5-3C47-A221-DE0EF42DC62A}"/>
                </a:ext>
              </a:extLst>
            </p:cNvPr>
            <p:cNvCxnSpPr>
              <a:cxnSpLocks/>
            </p:cNvCxnSpPr>
            <p:nvPr/>
          </p:nvCxnSpPr>
          <p:spPr>
            <a:xfrm>
              <a:off x="4256089" y="3488180"/>
              <a:ext cx="1381125"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 name="Graphic 3" descr="Safe">
              <a:extLst>
                <a:ext uri="{FF2B5EF4-FFF2-40B4-BE49-F238E27FC236}">
                  <a16:creationId xmlns:a16="http://schemas.microsoft.com/office/drawing/2014/main" id="{59BDB5E2-A493-264C-8C75-A5E553E561F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08391" y="3071029"/>
              <a:ext cx="1061626" cy="1061626"/>
            </a:xfrm>
            <a:prstGeom prst="rect">
              <a:avLst/>
            </a:prstGeom>
          </p:spPr>
        </p:pic>
        <p:pic>
          <p:nvPicPr>
            <p:cNvPr id="21" name="Graphic 42">
              <a:extLst>
                <a:ext uri="{FF2B5EF4-FFF2-40B4-BE49-F238E27FC236}">
                  <a16:creationId xmlns:a16="http://schemas.microsoft.com/office/drawing/2014/main" id="{7C884C4E-BBC1-644A-885E-6EC29283A2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40259" y="3113973"/>
              <a:ext cx="834145" cy="834145"/>
            </a:xfrm>
            <a:prstGeom prst="rect">
              <a:avLst/>
            </a:prstGeom>
          </p:spPr>
        </p:pic>
        <p:pic>
          <p:nvPicPr>
            <p:cNvPr id="22" name="Graphic 43" descr="Crown">
              <a:extLst>
                <a:ext uri="{FF2B5EF4-FFF2-40B4-BE49-F238E27FC236}">
                  <a16:creationId xmlns:a16="http://schemas.microsoft.com/office/drawing/2014/main" id="{A5879589-AAEE-1D41-9EDA-6A3CD3F0E34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1932" y="3149522"/>
              <a:ext cx="749426" cy="513495"/>
            </a:xfrm>
            <a:prstGeom prst="rect">
              <a:avLst/>
            </a:prstGeom>
          </p:spPr>
        </p:pic>
        <p:pic>
          <p:nvPicPr>
            <p:cNvPr id="23" name="Graphic 29">
              <a:extLst>
                <a:ext uri="{FF2B5EF4-FFF2-40B4-BE49-F238E27FC236}">
                  <a16:creationId xmlns:a16="http://schemas.microsoft.com/office/drawing/2014/main" id="{086C74EE-D41A-AA48-AA9D-9A86B51E580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946650" y="3489500"/>
              <a:ext cx="469900" cy="469900"/>
            </a:xfrm>
            <a:prstGeom prst="rect">
              <a:avLst/>
            </a:prstGeom>
          </p:spPr>
        </p:pic>
      </p:grpSp>
      <p:grpSp>
        <p:nvGrpSpPr>
          <p:cNvPr id="24" name="Group 23" descr="An IAM user is used for further access for most tasks on AWS via the AWS Management Console, AWS CLI, or AWS SDKs.">
            <a:extLst>
              <a:ext uri="{FF2B5EF4-FFF2-40B4-BE49-F238E27FC236}">
                <a16:creationId xmlns:a16="http://schemas.microsoft.com/office/drawing/2014/main" id="{D70F47A7-2F59-7346-AD92-F3AB642882B0}"/>
              </a:ext>
            </a:extLst>
          </p:cNvPr>
          <p:cNvGrpSpPr/>
          <p:nvPr/>
        </p:nvGrpSpPr>
        <p:grpSpPr>
          <a:xfrm>
            <a:off x="6410563" y="4250267"/>
            <a:ext cx="4906711" cy="1927833"/>
            <a:chOff x="2740259" y="4261134"/>
            <a:chExt cx="7683645" cy="2827544"/>
          </a:xfrm>
        </p:grpSpPr>
        <p:cxnSp>
          <p:nvCxnSpPr>
            <p:cNvPr id="25" name="Straight Arrow Connector 24">
              <a:extLst>
                <a:ext uri="{FF2B5EF4-FFF2-40B4-BE49-F238E27FC236}">
                  <a16:creationId xmlns:a16="http://schemas.microsoft.com/office/drawing/2014/main" id="{FC2BB574-9A85-8348-8087-EDD0A69E7CEF}"/>
                </a:ext>
              </a:extLst>
            </p:cNvPr>
            <p:cNvCxnSpPr>
              <a:cxnSpLocks/>
            </p:cNvCxnSpPr>
            <p:nvPr/>
          </p:nvCxnSpPr>
          <p:spPr>
            <a:xfrm>
              <a:off x="4052949" y="4639243"/>
              <a:ext cx="5446651"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EAA607E-7718-1E47-B823-6215FFEAFD68}"/>
                </a:ext>
              </a:extLst>
            </p:cNvPr>
            <p:cNvSpPr txBox="1"/>
            <p:nvPr/>
          </p:nvSpPr>
          <p:spPr>
            <a:xfrm>
              <a:off x="3832611" y="6005283"/>
              <a:ext cx="1912979" cy="1083395"/>
            </a:xfrm>
            <a:prstGeom prst="rect">
              <a:avLst/>
            </a:prstGeom>
            <a:noFill/>
          </p:spPr>
          <p:txBody>
            <a:bodyPr wrap="square" rtlCol="0">
              <a:spAutoFit/>
            </a:bodyPr>
            <a:lstStyle/>
            <a:p>
              <a:pPr algn="ctr"/>
              <a:r>
                <a:rPr lang="en-US" sz="1400" dirty="0"/>
                <a:t>AWS Management </a:t>
              </a:r>
              <a:br>
                <a:rPr lang="en-US" sz="1400" dirty="0"/>
              </a:br>
              <a:r>
                <a:rPr lang="en-US" sz="1400" dirty="0"/>
                <a:t>Console</a:t>
              </a:r>
            </a:p>
          </p:txBody>
        </p:sp>
        <p:pic>
          <p:nvPicPr>
            <p:cNvPr id="27" name="Graphic 34">
              <a:extLst>
                <a:ext uri="{FF2B5EF4-FFF2-40B4-BE49-F238E27FC236}">
                  <a16:creationId xmlns:a16="http://schemas.microsoft.com/office/drawing/2014/main" id="{ABCFA0F4-4A4B-8243-9E68-4A707CE321B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57537" y="5298401"/>
              <a:ext cx="711200" cy="711200"/>
            </a:xfrm>
            <a:prstGeom prst="rect">
              <a:avLst/>
            </a:prstGeom>
          </p:spPr>
        </p:pic>
        <p:sp>
          <p:nvSpPr>
            <p:cNvPr id="28" name="TextBox 27">
              <a:extLst>
                <a:ext uri="{FF2B5EF4-FFF2-40B4-BE49-F238E27FC236}">
                  <a16:creationId xmlns:a16="http://schemas.microsoft.com/office/drawing/2014/main" id="{03F45572-6F84-5B4A-89DA-D0CC3A2EAEBD}"/>
                </a:ext>
              </a:extLst>
            </p:cNvPr>
            <p:cNvSpPr txBox="1"/>
            <p:nvPr/>
          </p:nvSpPr>
          <p:spPr>
            <a:xfrm>
              <a:off x="5908097" y="5968821"/>
              <a:ext cx="1547026" cy="738664"/>
            </a:xfrm>
            <a:prstGeom prst="rect">
              <a:avLst/>
            </a:prstGeom>
            <a:noFill/>
          </p:spPr>
          <p:txBody>
            <a:bodyPr wrap="square" rtlCol="0">
              <a:spAutoFit/>
            </a:bodyPr>
            <a:lstStyle/>
            <a:p>
              <a:pPr algn="ctr"/>
              <a:r>
                <a:rPr lang="en-US" sz="1400" dirty="0"/>
                <a:t>AWS Command Line Interface (AWS CLI)</a:t>
              </a:r>
            </a:p>
          </p:txBody>
        </p:sp>
        <p:pic>
          <p:nvPicPr>
            <p:cNvPr id="29" name="Graphic 36">
              <a:extLst>
                <a:ext uri="{FF2B5EF4-FFF2-40B4-BE49-F238E27FC236}">
                  <a16:creationId xmlns:a16="http://schemas.microsoft.com/office/drawing/2014/main" id="{C075DE43-3414-F140-98DF-3725603A50D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326010" y="5257621"/>
              <a:ext cx="711200" cy="711200"/>
            </a:xfrm>
            <a:prstGeom prst="rect">
              <a:avLst/>
            </a:prstGeom>
          </p:spPr>
        </p:pic>
        <p:pic>
          <p:nvPicPr>
            <p:cNvPr id="30" name="Graphic 44">
              <a:extLst>
                <a:ext uri="{FF2B5EF4-FFF2-40B4-BE49-F238E27FC236}">
                  <a16:creationId xmlns:a16="http://schemas.microsoft.com/office/drawing/2014/main" id="{5B6EA9C9-2493-E54E-BFDF-463AA40F8F8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218804" y="4639243"/>
              <a:ext cx="711200" cy="711200"/>
            </a:xfrm>
            <a:prstGeom prst="rect">
              <a:avLst/>
            </a:prstGeom>
          </p:spPr>
        </p:pic>
        <p:pic>
          <p:nvPicPr>
            <p:cNvPr id="31" name="Graphic 45">
              <a:extLst>
                <a:ext uri="{FF2B5EF4-FFF2-40B4-BE49-F238E27FC236}">
                  <a16:creationId xmlns:a16="http://schemas.microsoft.com/office/drawing/2014/main" id="{7E306E3B-FEBC-964D-9C79-BDAFFDFC1D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2618" y="4293002"/>
              <a:ext cx="834145" cy="834145"/>
            </a:xfrm>
            <a:prstGeom prst="rect">
              <a:avLst/>
            </a:prstGeom>
          </p:spPr>
        </p:pic>
        <p:pic>
          <p:nvPicPr>
            <p:cNvPr id="32" name="Picture 31">
              <a:extLst>
                <a:ext uri="{FF2B5EF4-FFF2-40B4-BE49-F238E27FC236}">
                  <a16:creationId xmlns:a16="http://schemas.microsoft.com/office/drawing/2014/main" id="{E6A0B397-66E8-BA4F-B693-7FF7B6B60B0B}"/>
                </a:ext>
              </a:extLst>
            </p:cNvPr>
            <p:cNvPicPr>
              <a:picLocks noChangeAspect="1"/>
            </p:cNvPicPr>
            <p:nvPr/>
          </p:nvPicPr>
          <p:blipFill rotWithShape="1">
            <a:blip r:embed="rId20" cstate="hqprint">
              <a:extLst>
                <a:ext uri="{28A0092B-C50C-407E-A947-70E740481C1C}">
                  <a14:useLocalDpi xmlns:a14="http://schemas.microsoft.com/office/drawing/2010/main"/>
                </a:ext>
              </a:extLst>
            </a:blip>
            <a:srcRect b="6922"/>
            <a:stretch/>
          </p:blipFill>
          <p:spPr>
            <a:xfrm>
              <a:off x="9611447" y="4261134"/>
              <a:ext cx="812457" cy="756218"/>
            </a:xfrm>
            <a:prstGeom prst="rect">
              <a:avLst/>
            </a:prstGeom>
          </p:spPr>
        </p:pic>
        <p:sp>
          <p:nvSpPr>
            <p:cNvPr id="34" name="TextBox 33">
              <a:extLst>
                <a:ext uri="{FF2B5EF4-FFF2-40B4-BE49-F238E27FC236}">
                  <a16:creationId xmlns:a16="http://schemas.microsoft.com/office/drawing/2014/main" id="{B773BDBD-E19D-C94C-8867-14FD4E3A3C82}"/>
                </a:ext>
              </a:extLst>
            </p:cNvPr>
            <p:cNvSpPr txBox="1"/>
            <p:nvPr/>
          </p:nvSpPr>
          <p:spPr>
            <a:xfrm>
              <a:off x="7352913" y="5956121"/>
              <a:ext cx="2011995" cy="738664"/>
            </a:xfrm>
            <a:prstGeom prst="rect">
              <a:avLst/>
            </a:prstGeom>
            <a:noFill/>
          </p:spPr>
          <p:txBody>
            <a:bodyPr wrap="square" rtlCol="0">
              <a:spAutoFit/>
            </a:bodyPr>
            <a:lstStyle/>
            <a:p>
              <a:pPr algn="ctr"/>
              <a:r>
                <a:rPr lang="en-US" sz="1400" dirty="0"/>
                <a:t>AWS Tools and software development kits (SDKs)</a:t>
              </a:r>
            </a:p>
          </p:txBody>
        </p:sp>
        <p:pic>
          <p:nvPicPr>
            <p:cNvPr id="35" name="Graphic 52">
              <a:extLst>
                <a:ext uri="{FF2B5EF4-FFF2-40B4-BE49-F238E27FC236}">
                  <a16:creationId xmlns:a16="http://schemas.microsoft.com/office/drawing/2014/main" id="{76916965-0116-C148-B950-423F6A76C4F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000719" y="5257621"/>
              <a:ext cx="711200" cy="711200"/>
            </a:xfrm>
            <a:prstGeom prst="rect">
              <a:avLst/>
            </a:prstGeom>
          </p:spPr>
        </p:pic>
        <p:sp>
          <p:nvSpPr>
            <p:cNvPr id="36" name="Left Brace 35">
              <a:extLst>
                <a:ext uri="{FF2B5EF4-FFF2-40B4-BE49-F238E27FC236}">
                  <a16:creationId xmlns:a16="http://schemas.microsoft.com/office/drawing/2014/main" id="{4356EF08-74DD-794A-9B19-6AFE4E5294FA}"/>
                </a:ext>
              </a:extLst>
            </p:cNvPr>
            <p:cNvSpPr/>
            <p:nvPr/>
          </p:nvSpPr>
          <p:spPr>
            <a:xfrm rot="5400000">
              <a:off x="6542440" y="2638171"/>
              <a:ext cx="278341" cy="50421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TextBox 36">
              <a:extLst>
                <a:ext uri="{FF2B5EF4-FFF2-40B4-BE49-F238E27FC236}">
                  <a16:creationId xmlns:a16="http://schemas.microsoft.com/office/drawing/2014/main" id="{E99FDB52-847A-5C4B-B1AE-76F6682144A6}"/>
                </a:ext>
              </a:extLst>
            </p:cNvPr>
            <p:cNvSpPr txBox="1"/>
            <p:nvPr/>
          </p:nvSpPr>
          <p:spPr>
            <a:xfrm>
              <a:off x="2740259" y="5289103"/>
              <a:ext cx="1050532" cy="338554"/>
            </a:xfrm>
            <a:prstGeom prst="rect">
              <a:avLst/>
            </a:prstGeom>
            <a:noFill/>
          </p:spPr>
          <p:txBody>
            <a:bodyPr wrap="square" rtlCol="0">
              <a:spAutoFit/>
            </a:bodyPr>
            <a:lstStyle/>
            <a:p>
              <a:r>
                <a:rPr lang="en-US" sz="16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IAM user</a:t>
              </a:r>
            </a:p>
          </p:txBody>
        </p:sp>
      </p:grpSp>
      <p:sp>
        <p:nvSpPr>
          <p:cNvPr id="38"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r>
              <a:rPr lang="en-US" sz="1000" dirty="0">
                <a:solidFill>
                  <a:schemeClr val="bg1">
                    <a:lumMod val="75000"/>
                  </a:schemeClr>
                </a:solidFill>
              </a:rPr>
              <a:t>© 2020, Amazon Web Services, Inc. or its Affiliates. All rights reserved.</a:t>
            </a:r>
          </a:p>
        </p:txBody>
      </p:sp>
      <p:sp>
        <p:nvSpPr>
          <p:cNvPr id="40" name="TextBox 39">
            <a:extLst>
              <a:ext uri="{FF2B5EF4-FFF2-40B4-BE49-F238E27FC236}">
                <a16:creationId xmlns:a16="http://schemas.microsoft.com/office/drawing/2014/main" id="{75B17308-0D19-6546-95C7-21FD947A6B3D}"/>
              </a:ext>
            </a:extLst>
          </p:cNvPr>
          <p:cNvSpPr txBox="1"/>
          <p:nvPr/>
        </p:nvSpPr>
        <p:spPr>
          <a:xfrm>
            <a:off x="598226" y="4582173"/>
            <a:ext cx="5743582" cy="400110"/>
          </a:xfrm>
          <a:prstGeom prst="rect">
            <a:avLst/>
          </a:prstGeom>
          <a:noFill/>
        </p:spPr>
        <p:txBody>
          <a:bodyPr wrap="square" rtlCol="0">
            <a:spAutoFit/>
          </a:bodyPr>
          <a:lstStyle/>
          <a:p>
            <a:r>
              <a:rPr lang="en-US" sz="20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3. Start using IAM users </a:t>
            </a:r>
          </a:p>
        </p:txBody>
      </p:sp>
    </p:spTree>
    <p:custDataLst>
      <p:tags r:id="rId1"/>
    </p:custDataLst>
    <p:extLst>
      <p:ext uri="{BB962C8B-B14F-4D97-AF65-F5344CB8AC3E}">
        <p14:creationId xmlns:p14="http://schemas.microsoft.com/office/powerpoint/2010/main" val="140145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Components</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39">
            <a:extLst>
              <a:ext uri="{FF2B5EF4-FFF2-40B4-BE49-F238E27FC236}">
                <a16:creationId xmlns:a16="http://schemas.microsoft.com/office/drawing/2014/main" id="{6FA71975-EA2D-784E-8A28-738A17320E9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4327" y="1568718"/>
            <a:ext cx="651502" cy="651502"/>
          </a:xfrm>
          <a:prstGeom prst="rect">
            <a:avLst/>
          </a:prstGeom>
        </p:spPr>
      </p:pic>
      <p:sp>
        <p:nvSpPr>
          <p:cNvPr id="10" name="TextBox 9"/>
          <p:cNvSpPr txBox="1"/>
          <p:nvPr/>
        </p:nvSpPr>
        <p:spPr>
          <a:xfrm>
            <a:off x="581648" y="2126407"/>
            <a:ext cx="1276632" cy="544765"/>
          </a:xfrm>
          <a:prstGeom prst="rect">
            <a:avLst/>
          </a:prstGeom>
          <a:noFill/>
        </p:spPr>
        <p:txBody>
          <a:bodyPr wrap="none" lIns="182880" tIns="146304" rIns="182880" bIns="146304" rtlCol="0">
            <a:spAutoFit/>
          </a:bodyPr>
          <a:lstStyle/>
          <a:p>
            <a:pPr algn="ctr">
              <a:lnSpc>
                <a:spcPct val="90000"/>
              </a:lnSpc>
              <a:spcAft>
                <a:spcPts val="1800"/>
              </a:spcAft>
            </a:pPr>
            <a:r>
              <a:rPr lang="en-US" dirty="0">
                <a:solidFill>
                  <a:schemeClr val="accent5"/>
                </a:solidFill>
                <a:latin typeface="Amazon Ember" panose="02000000000000000000" pitchFamily="2" charset="0"/>
                <a:ea typeface="Amazon Ember" panose="02000000000000000000" pitchFamily="2" charset="0"/>
              </a:rPr>
              <a:t>IAM user</a:t>
            </a:r>
          </a:p>
        </p:txBody>
      </p:sp>
      <p:sp>
        <p:nvSpPr>
          <p:cNvPr id="11" name="Content Placeholder 5"/>
          <p:cNvSpPr txBox="1">
            <a:spLocks/>
          </p:cNvSpPr>
          <p:nvPr/>
        </p:nvSpPr>
        <p:spPr>
          <a:xfrm>
            <a:off x="1843051" y="1628931"/>
            <a:ext cx="5300142" cy="863795"/>
          </a:xfrm>
          <a:prstGeom prst="rect">
            <a:avLst/>
          </a:prstGeom>
        </p:spPr>
        <p:txBody>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pPr>
            <a:r>
              <a:rPr lang="en-US" sz="1600" dirty="0">
                <a:latin typeface="+mn-lt"/>
              </a:rPr>
              <a:t>Defined in your AWS account. Use credentials to authenticate programmatically or via the AWS Management Console.</a:t>
            </a:r>
            <a:endParaRPr lang="en-US" sz="1600" dirty="0">
              <a:solidFill>
                <a:srgbClr val="000000"/>
              </a:solidFill>
              <a:latin typeface="Amazon Ember Light" panose="020B0403020204020204"/>
            </a:endParaRPr>
          </a:p>
        </p:txBody>
      </p:sp>
      <p:pic>
        <p:nvPicPr>
          <p:cNvPr id="12" name="Graphic 41">
            <a:extLst>
              <a:ext uri="{FF2B5EF4-FFF2-40B4-BE49-F238E27FC236}">
                <a16:creationId xmlns:a16="http://schemas.microsoft.com/office/drawing/2014/main" id="{1A56C62F-612C-5841-B7E7-B15DA92D0BD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911559" y="2723778"/>
            <a:ext cx="717038" cy="696745"/>
          </a:xfrm>
          <a:prstGeom prst="rect">
            <a:avLst/>
          </a:prstGeom>
        </p:spPr>
      </p:pic>
      <p:sp>
        <p:nvSpPr>
          <p:cNvPr id="13" name="TextBox 12"/>
          <p:cNvSpPr txBox="1"/>
          <p:nvPr/>
        </p:nvSpPr>
        <p:spPr>
          <a:xfrm>
            <a:off x="500362" y="3322821"/>
            <a:ext cx="1460977" cy="544765"/>
          </a:xfrm>
          <a:prstGeom prst="rect">
            <a:avLst/>
          </a:prstGeom>
          <a:noFill/>
        </p:spPr>
        <p:txBody>
          <a:bodyPr wrap="none" lIns="182880" tIns="146304" rIns="182880" bIns="146304" rtlCol="0">
            <a:spAutoFit/>
          </a:bodyPr>
          <a:lstStyle/>
          <a:p>
            <a:pPr algn="ctr">
              <a:lnSpc>
                <a:spcPct val="90000"/>
              </a:lnSpc>
              <a:spcAft>
                <a:spcPts val="1800"/>
              </a:spcAft>
            </a:pPr>
            <a:r>
              <a:rPr lang="en-US" dirty="0">
                <a:solidFill>
                  <a:schemeClr val="accent5"/>
                </a:solidFill>
                <a:latin typeface="Amazon Ember" panose="02000000000000000000" pitchFamily="2" charset="0"/>
                <a:ea typeface="Amazon Ember" panose="02000000000000000000" pitchFamily="2" charset="0"/>
              </a:rPr>
              <a:t>IAM group</a:t>
            </a:r>
          </a:p>
        </p:txBody>
      </p:sp>
      <p:sp>
        <p:nvSpPr>
          <p:cNvPr id="14" name="Content Placeholder 5">
            <a:extLst>
              <a:ext uri="{FF2B5EF4-FFF2-40B4-BE49-F238E27FC236}">
                <a16:creationId xmlns:a16="http://schemas.microsoft.com/office/drawing/2014/main" id="{F856B0C6-71EC-334E-8B21-CAF24DDFAC2C}"/>
              </a:ext>
            </a:extLst>
          </p:cNvPr>
          <p:cNvSpPr txBox="1">
            <a:spLocks/>
          </p:cNvSpPr>
          <p:nvPr/>
        </p:nvSpPr>
        <p:spPr>
          <a:xfrm>
            <a:off x="1880304" y="2784182"/>
            <a:ext cx="4070768" cy="888701"/>
          </a:xfrm>
          <a:prstGeom prst="rect">
            <a:avLst/>
          </a:prstGeom>
        </p:spPr>
        <p:txBody>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pPr>
            <a:r>
              <a:rPr lang="en-US" sz="1600" dirty="0">
                <a:latin typeface="+mn-lt"/>
              </a:rPr>
              <a:t>A </a:t>
            </a:r>
            <a:r>
              <a:rPr lang="en-US" sz="1600" dirty="0">
                <a:solidFill>
                  <a:schemeClr val="accent5"/>
                </a:solidFill>
                <a:latin typeface="Amazon Ember" panose="02000000000000000000" pitchFamily="2" charset="0"/>
                <a:ea typeface="Amazon Ember" panose="02000000000000000000" pitchFamily="2" charset="0"/>
              </a:rPr>
              <a:t>collection of IAM users </a:t>
            </a:r>
            <a:r>
              <a:rPr lang="en-US" sz="1600" dirty="0">
                <a:latin typeface="+mn-lt"/>
              </a:rPr>
              <a:t>that are granted identical authorization.</a:t>
            </a:r>
          </a:p>
        </p:txBody>
      </p:sp>
      <p:pic>
        <p:nvPicPr>
          <p:cNvPr id="15" name="Graphic 21">
            <a:extLst>
              <a:ext uri="{FF2B5EF4-FFF2-40B4-BE49-F238E27FC236}">
                <a16:creationId xmlns:a16="http://schemas.microsoft.com/office/drawing/2014/main" id="{E2560603-C87A-7E45-BF84-527BD8DE3AA4}"/>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9224" y="4019566"/>
            <a:ext cx="618724" cy="618724"/>
          </a:xfrm>
          <a:prstGeom prst="rect">
            <a:avLst/>
          </a:prstGeom>
        </p:spPr>
      </p:pic>
      <p:sp>
        <p:nvSpPr>
          <p:cNvPr id="16" name="TextBox 15">
            <a:extLst>
              <a:ext uri="{FF2B5EF4-FFF2-40B4-BE49-F238E27FC236}">
                <a16:creationId xmlns:a16="http://schemas.microsoft.com/office/drawing/2014/main" id="{D1077742-8498-3A4A-8FC4-526A0CF145BA}"/>
              </a:ext>
            </a:extLst>
          </p:cNvPr>
          <p:cNvSpPr txBox="1"/>
          <p:nvPr/>
        </p:nvSpPr>
        <p:spPr>
          <a:xfrm>
            <a:off x="509132" y="4519235"/>
            <a:ext cx="1521891" cy="572464"/>
          </a:xfrm>
          <a:prstGeom prst="rect">
            <a:avLst/>
          </a:prstGeom>
          <a:noFill/>
          <a:effectLst/>
        </p:spPr>
        <p:txBody>
          <a:bodyPr wrap="none" lIns="182880" tIns="146304" rIns="182880" bIns="146304" rtlCol="0">
            <a:spAutoFit/>
          </a:bodyPr>
          <a:lstStyle/>
          <a:p>
            <a:pPr algn="ctr">
              <a:lnSpc>
                <a:spcPct val="90000"/>
              </a:lnSpc>
              <a:spcAft>
                <a:spcPts val="1800"/>
              </a:spcAft>
            </a:pPr>
            <a:r>
              <a:rPr lang="en-US" sz="2000" dirty="0">
                <a:solidFill>
                  <a:schemeClr val="accent5"/>
                </a:solidFill>
                <a:latin typeface="Amazon Ember" panose="02000000000000000000" pitchFamily="2" charset="0"/>
                <a:ea typeface="Amazon Ember" panose="02000000000000000000" pitchFamily="2" charset="0"/>
              </a:rPr>
              <a:t>IAM p</a:t>
            </a:r>
            <a:r>
              <a:rPr lang="en-US" dirty="0">
                <a:solidFill>
                  <a:schemeClr val="accent5"/>
                </a:solidFill>
                <a:latin typeface="Amazon Ember" panose="02000000000000000000" pitchFamily="2" charset="0"/>
                <a:ea typeface="Amazon Ember" panose="02000000000000000000" pitchFamily="2" charset="0"/>
              </a:rPr>
              <a:t>olicy</a:t>
            </a:r>
            <a:endParaRPr lang="en-US" sz="2000" dirty="0">
              <a:solidFill>
                <a:schemeClr val="accent5"/>
              </a:solidFill>
              <a:latin typeface="Amazon Ember" panose="02000000000000000000" pitchFamily="2" charset="0"/>
              <a:ea typeface="Amazon Ember" panose="02000000000000000000" pitchFamily="2" charset="0"/>
            </a:endParaRPr>
          </a:p>
        </p:txBody>
      </p:sp>
      <p:sp>
        <p:nvSpPr>
          <p:cNvPr id="17" name="Content Placeholder 5">
            <a:extLst>
              <a:ext uri="{FF2B5EF4-FFF2-40B4-BE49-F238E27FC236}">
                <a16:creationId xmlns:a16="http://schemas.microsoft.com/office/drawing/2014/main" id="{F81C3728-D05F-6741-B3AC-B69FEFB810ED}"/>
              </a:ext>
            </a:extLst>
          </p:cNvPr>
          <p:cNvSpPr txBox="1">
            <a:spLocks/>
          </p:cNvSpPr>
          <p:nvPr/>
        </p:nvSpPr>
        <p:spPr>
          <a:xfrm>
            <a:off x="1880304" y="4048834"/>
            <a:ext cx="4097580" cy="696832"/>
          </a:xfrm>
          <a:prstGeom prst="rect">
            <a:avLst/>
          </a:prstGeom>
        </p:spPr>
        <p:txBody>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pPr>
            <a:r>
              <a:rPr lang="en-US" sz="1600" dirty="0">
                <a:latin typeface="+mn-lt"/>
              </a:rPr>
              <a:t>Defines</a:t>
            </a:r>
            <a:r>
              <a:rPr lang="en-US" sz="1600" b="1" dirty="0">
                <a:solidFill>
                  <a:schemeClr val="accent5"/>
                </a:solidFill>
                <a:latin typeface="+mn-lt"/>
              </a:rPr>
              <a:t> </a:t>
            </a:r>
            <a:r>
              <a:rPr lang="en-US" sz="1600" dirty="0">
                <a:solidFill>
                  <a:schemeClr val="accent5"/>
                </a:solidFill>
                <a:latin typeface="Amazon Ember" panose="02000000000000000000" pitchFamily="2" charset="0"/>
                <a:ea typeface="Amazon Ember" panose="02000000000000000000" pitchFamily="2" charset="0"/>
              </a:rPr>
              <a:t>which resources can be accessed</a:t>
            </a:r>
            <a:r>
              <a:rPr lang="en-US" sz="1600" dirty="0">
                <a:latin typeface="Amazon Ember" panose="02000000000000000000" pitchFamily="2" charset="0"/>
                <a:ea typeface="Amazon Ember" panose="02000000000000000000" pitchFamily="2" charset="0"/>
              </a:rPr>
              <a:t> </a:t>
            </a:r>
            <a:r>
              <a:rPr lang="en-US" sz="1600" dirty="0">
                <a:latin typeface="+mn-lt"/>
              </a:rPr>
              <a:t>and the </a:t>
            </a:r>
            <a:r>
              <a:rPr lang="en-US" sz="1600" dirty="0">
                <a:solidFill>
                  <a:schemeClr val="accent5"/>
                </a:solidFill>
                <a:latin typeface="Amazon Ember" panose="02000000000000000000" pitchFamily="2" charset="0"/>
                <a:ea typeface="Amazon Ember" panose="02000000000000000000" pitchFamily="2" charset="0"/>
              </a:rPr>
              <a:t>level of access </a:t>
            </a:r>
            <a:r>
              <a:rPr lang="en-US" sz="1600" dirty="0">
                <a:latin typeface="+mn-lt"/>
              </a:rPr>
              <a:t>to each resource.</a:t>
            </a:r>
          </a:p>
        </p:txBody>
      </p:sp>
      <p:pic>
        <p:nvPicPr>
          <p:cNvPr id="18" name="Graphic 20">
            <a:extLst>
              <a:ext uri="{FF2B5EF4-FFF2-40B4-BE49-F238E27FC236}">
                <a16:creationId xmlns:a16="http://schemas.microsoft.com/office/drawing/2014/main" id="{04DE3113-77EB-BC4C-89BE-B4ADE87A7081}"/>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98648" y="5091696"/>
            <a:ext cx="664403" cy="664403"/>
          </a:xfrm>
          <a:prstGeom prst="rect">
            <a:avLst/>
          </a:prstGeom>
        </p:spPr>
      </p:pic>
      <p:sp>
        <p:nvSpPr>
          <p:cNvPr id="19" name="TextBox 18"/>
          <p:cNvSpPr txBox="1"/>
          <p:nvPr/>
        </p:nvSpPr>
        <p:spPr>
          <a:xfrm>
            <a:off x="581257" y="5492430"/>
            <a:ext cx="1305486" cy="572464"/>
          </a:xfrm>
          <a:prstGeom prst="rect">
            <a:avLst/>
          </a:prstGeom>
          <a:noFill/>
          <a:effectLst/>
        </p:spPr>
        <p:txBody>
          <a:bodyPr wrap="none" lIns="182880" tIns="146304" rIns="182880" bIns="146304" rtlCol="0">
            <a:spAutoFit/>
          </a:bodyPr>
          <a:lstStyle/>
          <a:p>
            <a:pPr algn="ctr">
              <a:lnSpc>
                <a:spcPct val="90000"/>
              </a:lnSpc>
              <a:spcAft>
                <a:spcPts val="1800"/>
              </a:spcAft>
            </a:pPr>
            <a:r>
              <a:rPr lang="en-US" sz="2000" dirty="0">
                <a:solidFill>
                  <a:schemeClr val="accent5"/>
                </a:solidFill>
                <a:latin typeface="Amazon Ember" panose="02000000000000000000" pitchFamily="2" charset="0"/>
                <a:ea typeface="Amazon Ember" panose="02000000000000000000" pitchFamily="2" charset="0"/>
              </a:rPr>
              <a:t>IAM r</a:t>
            </a:r>
            <a:r>
              <a:rPr lang="en-US" dirty="0">
                <a:solidFill>
                  <a:schemeClr val="accent5"/>
                </a:solidFill>
                <a:latin typeface="Amazon Ember" panose="02000000000000000000" pitchFamily="2" charset="0"/>
                <a:ea typeface="Amazon Ember" panose="02000000000000000000" pitchFamily="2" charset="0"/>
              </a:rPr>
              <a:t>ole</a:t>
            </a:r>
            <a:endParaRPr lang="en-US" sz="2000" dirty="0">
              <a:solidFill>
                <a:schemeClr val="accent5"/>
              </a:solidFill>
              <a:latin typeface="Amazon Ember" panose="02000000000000000000" pitchFamily="2" charset="0"/>
              <a:ea typeface="Amazon Ember" panose="02000000000000000000" pitchFamily="2" charset="0"/>
            </a:endParaRPr>
          </a:p>
        </p:txBody>
      </p:sp>
      <p:sp>
        <p:nvSpPr>
          <p:cNvPr id="20" name="Content Placeholder 5">
            <a:extLst>
              <a:ext uri="{FF2B5EF4-FFF2-40B4-BE49-F238E27FC236}">
                <a16:creationId xmlns:a16="http://schemas.microsoft.com/office/drawing/2014/main" id="{FC156BD0-B15D-C74C-9256-2D18304F816C}"/>
              </a:ext>
            </a:extLst>
          </p:cNvPr>
          <p:cNvSpPr txBox="1">
            <a:spLocks/>
          </p:cNvSpPr>
          <p:nvPr/>
        </p:nvSpPr>
        <p:spPr>
          <a:xfrm>
            <a:off x="1880304" y="5091699"/>
            <a:ext cx="4180708" cy="1080501"/>
          </a:xfrm>
          <a:prstGeom prst="rect">
            <a:avLst/>
          </a:prstGeom>
        </p:spPr>
        <p:txBody>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pPr>
            <a:r>
              <a:rPr lang="en-US" sz="1600" dirty="0">
                <a:latin typeface="+mn-lt"/>
              </a:rPr>
              <a:t>Mechanism to grant temporary access for making AWS service requests. </a:t>
            </a:r>
            <a:r>
              <a:rPr lang="en-US" sz="1600" i="1" dirty="0">
                <a:latin typeface="+mn-lt"/>
              </a:rPr>
              <a:t>Assumable</a:t>
            </a:r>
            <a:r>
              <a:rPr lang="en-US" sz="1600" dirty="0">
                <a:latin typeface="+mn-lt"/>
              </a:rPr>
              <a:t> by a </a:t>
            </a:r>
            <a:r>
              <a:rPr lang="en-US" sz="1600" dirty="0">
                <a:solidFill>
                  <a:schemeClr val="accent5"/>
                </a:solidFill>
              </a:rPr>
              <a:t>person</a:t>
            </a:r>
            <a:r>
              <a:rPr lang="en-US" sz="1600" dirty="0">
                <a:latin typeface="+mn-lt"/>
              </a:rPr>
              <a:t>, </a:t>
            </a:r>
            <a:r>
              <a:rPr lang="en-US" sz="1600" dirty="0">
                <a:solidFill>
                  <a:schemeClr val="accent5"/>
                </a:solidFill>
              </a:rPr>
              <a:t>application</a:t>
            </a:r>
            <a:r>
              <a:rPr lang="en-US" sz="1600" dirty="0">
                <a:latin typeface="+mn-lt"/>
              </a:rPr>
              <a:t>, or </a:t>
            </a:r>
            <a:r>
              <a:rPr lang="en-US" sz="1600" dirty="0">
                <a:solidFill>
                  <a:schemeClr val="accent5"/>
                </a:solidFill>
              </a:rPr>
              <a:t>service</a:t>
            </a:r>
            <a:r>
              <a:rPr lang="en-US" sz="1600" dirty="0">
                <a:latin typeface="+mn-lt"/>
              </a:rPr>
              <a:t>.</a:t>
            </a:r>
          </a:p>
          <a:p>
            <a:pPr>
              <a:lnSpc>
                <a:spcPct val="100000"/>
              </a:lnSpc>
            </a:pPr>
            <a:endParaRPr lang="en-US" sz="1600" dirty="0">
              <a:latin typeface="+mn-lt"/>
            </a:endParaRPr>
          </a:p>
        </p:txBody>
      </p:sp>
      <p:grpSp>
        <p:nvGrpSpPr>
          <p:cNvPr id="21" name="Group 20" descr="An IAM user, group or role is granted full access to EC2 and read only access to S3 via two IAM policies.">
            <a:extLst>
              <a:ext uri="{FF2B5EF4-FFF2-40B4-BE49-F238E27FC236}">
                <a16:creationId xmlns:a16="http://schemas.microsoft.com/office/drawing/2014/main" id="{24D9812F-D112-4FDE-88BD-071454A3381B}"/>
              </a:ext>
            </a:extLst>
          </p:cNvPr>
          <p:cNvGrpSpPr/>
          <p:nvPr/>
        </p:nvGrpSpPr>
        <p:grpSpPr>
          <a:xfrm>
            <a:off x="6214311" y="2766621"/>
            <a:ext cx="5836663" cy="2325075"/>
            <a:chOff x="6173367" y="2766621"/>
            <a:chExt cx="5836663" cy="2325075"/>
          </a:xfrm>
        </p:grpSpPr>
        <p:pic>
          <p:nvPicPr>
            <p:cNvPr id="22" name="Picture 21">
              <a:extLst>
                <a:ext uri="{FF2B5EF4-FFF2-40B4-BE49-F238E27FC236}">
                  <a16:creationId xmlns:a16="http://schemas.microsoft.com/office/drawing/2014/main" id="{2D4F83EE-2148-254C-AFB9-F0088562ABBE}"/>
                </a:ext>
              </a:extLst>
            </p:cNvPr>
            <p:cNvPicPr>
              <a:picLocks noChangeAspect="1"/>
            </p:cNvPicPr>
            <p:nvPr/>
          </p:nvPicPr>
          <p:blipFill>
            <a:blip r:embed="rId12"/>
            <a:stretch>
              <a:fillRect/>
            </a:stretch>
          </p:blipFill>
          <p:spPr>
            <a:xfrm>
              <a:off x="7924613" y="2930434"/>
              <a:ext cx="719464" cy="719464"/>
            </a:xfrm>
            <a:prstGeom prst="rect">
              <a:avLst/>
            </a:prstGeom>
          </p:spPr>
        </p:pic>
        <p:sp>
          <p:nvSpPr>
            <p:cNvPr id="23" name="Rounded Rectangle 22">
              <a:extLst>
                <a:ext uri="{FF2B5EF4-FFF2-40B4-BE49-F238E27FC236}">
                  <a16:creationId xmlns:a16="http://schemas.microsoft.com/office/drawing/2014/main" id="{A27725AE-A584-E249-B2F2-961E7420D079}"/>
                </a:ext>
              </a:extLst>
            </p:cNvPr>
            <p:cNvSpPr/>
            <p:nvPr/>
          </p:nvSpPr>
          <p:spPr>
            <a:xfrm>
              <a:off x="7806839" y="2830287"/>
              <a:ext cx="1473801" cy="2261409"/>
            </a:xfrm>
            <a:prstGeom prst="roundRect">
              <a:avLst/>
            </a:prstGeom>
            <a:noFill/>
            <a:ln w="12700">
              <a:solidFill>
                <a:schemeClr val="bg1">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p>
          </p:txBody>
        </p:sp>
        <p:sp>
          <p:nvSpPr>
            <p:cNvPr id="24" name="TextBox 23">
              <a:extLst>
                <a:ext uri="{FF2B5EF4-FFF2-40B4-BE49-F238E27FC236}">
                  <a16:creationId xmlns:a16="http://schemas.microsoft.com/office/drawing/2014/main" id="{E7BCFE0C-DEA2-1F48-ABB1-112C1EA85299}"/>
                </a:ext>
              </a:extLst>
            </p:cNvPr>
            <p:cNvSpPr txBox="1"/>
            <p:nvPr/>
          </p:nvSpPr>
          <p:spPr>
            <a:xfrm>
              <a:off x="6173367" y="4099334"/>
              <a:ext cx="1060957" cy="738664"/>
            </a:xfrm>
            <a:prstGeom prst="rect">
              <a:avLst/>
            </a:prstGeom>
            <a:noFill/>
          </p:spPr>
          <p:txBody>
            <a:bodyPr wrap="square" lIns="0" tIns="0" rIns="0" bIns="0" rtlCol="0">
              <a:spAutoFit/>
            </a:bodyPr>
            <a:lstStyle/>
            <a:p>
              <a:pPr algn="ctr"/>
              <a:r>
                <a:rPr lang="en-US" sz="1600" dirty="0">
                  <a:cs typeface="Helvetica Neue"/>
                </a:rPr>
                <a:t>IAM user, </a:t>
              </a:r>
              <a:br>
                <a:rPr lang="en-US" sz="1600" dirty="0">
                  <a:cs typeface="Helvetica Neue"/>
                </a:rPr>
              </a:br>
              <a:r>
                <a:rPr lang="en-US" sz="1600" dirty="0">
                  <a:cs typeface="Helvetica Neue"/>
                </a:rPr>
                <a:t>IAM group, </a:t>
              </a:r>
              <a:br>
                <a:rPr lang="en-US" sz="1600" dirty="0">
                  <a:cs typeface="Helvetica Neue"/>
                </a:rPr>
              </a:br>
              <a:r>
                <a:rPr lang="en-US" sz="1600" dirty="0">
                  <a:cs typeface="Helvetica Neue"/>
                </a:rPr>
                <a:t>or IAM role</a:t>
              </a:r>
              <a:endParaRPr lang="en-US" sz="1600" dirty="0">
                <a:latin typeface="Amazon Ember Light" panose="020B0403020204020204"/>
                <a:cs typeface="Helvetica Neue"/>
              </a:endParaRPr>
            </a:p>
          </p:txBody>
        </p:sp>
        <p:sp>
          <p:nvSpPr>
            <p:cNvPr id="25" name="TextBox 24">
              <a:extLst>
                <a:ext uri="{FF2B5EF4-FFF2-40B4-BE49-F238E27FC236}">
                  <a16:creationId xmlns:a16="http://schemas.microsoft.com/office/drawing/2014/main" id="{F504557A-1A65-0644-A407-97F1F11ED4A7}"/>
                </a:ext>
              </a:extLst>
            </p:cNvPr>
            <p:cNvSpPr txBox="1"/>
            <p:nvPr/>
          </p:nvSpPr>
          <p:spPr>
            <a:xfrm>
              <a:off x="7838785" y="4523297"/>
              <a:ext cx="891120" cy="492443"/>
            </a:xfrm>
            <a:prstGeom prst="rect">
              <a:avLst/>
            </a:prstGeom>
            <a:noFill/>
          </p:spPr>
          <p:txBody>
            <a:bodyPr wrap="square" lIns="0" tIns="0" rIns="0" bIns="0" rtlCol="0">
              <a:spAutoFit/>
            </a:bodyPr>
            <a:lstStyle/>
            <a:p>
              <a:pPr algn="ctr"/>
              <a:r>
                <a:rPr lang="en-US" sz="1600" dirty="0">
                  <a:solidFill>
                    <a:srgbClr val="000000"/>
                  </a:solidFill>
                  <a:cs typeface="Helvetica Neue"/>
                </a:rPr>
                <a:t>IAM policies</a:t>
              </a:r>
              <a:endParaRPr lang="en-US" sz="1600" dirty="0">
                <a:solidFill>
                  <a:srgbClr val="000000"/>
                </a:solidFill>
                <a:latin typeface="Amazon Ember Light" panose="020B0403020204020204"/>
                <a:cs typeface="Helvetica Neue"/>
              </a:endParaRPr>
            </a:p>
          </p:txBody>
        </p:sp>
        <p:sp>
          <p:nvSpPr>
            <p:cNvPr id="26" name="TextBox 25">
              <a:extLst>
                <a:ext uri="{FF2B5EF4-FFF2-40B4-BE49-F238E27FC236}">
                  <a16:creationId xmlns:a16="http://schemas.microsoft.com/office/drawing/2014/main" id="{629438AB-02B0-0C4D-A3E9-D0AA16CDA9CD}"/>
                </a:ext>
              </a:extLst>
            </p:cNvPr>
            <p:cNvSpPr txBox="1"/>
            <p:nvPr/>
          </p:nvSpPr>
          <p:spPr>
            <a:xfrm>
              <a:off x="8583634" y="3059059"/>
              <a:ext cx="585973" cy="492443"/>
            </a:xfrm>
            <a:prstGeom prst="rect">
              <a:avLst/>
            </a:prstGeom>
            <a:noFill/>
          </p:spPr>
          <p:txBody>
            <a:bodyPr wrap="square" lIns="0" tIns="0" rIns="0" bIns="0" rtlCol="0">
              <a:spAutoFit/>
            </a:bodyPr>
            <a:lstStyle/>
            <a:p>
              <a:pPr algn="ctr"/>
              <a:r>
                <a:rPr lang="en-US" sz="1600" dirty="0">
                  <a:solidFill>
                    <a:srgbClr val="000000"/>
                  </a:solidFill>
                  <a:cs typeface="Helvetica Neue"/>
                </a:rPr>
                <a:t>Full</a:t>
              </a:r>
              <a:br>
                <a:rPr lang="en-US" sz="1600" dirty="0">
                  <a:solidFill>
                    <a:srgbClr val="000000"/>
                  </a:solidFill>
                  <a:cs typeface="Helvetica Neue"/>
                </a:rPr>
              </a:br>
              <a:r>
                <a:rPr lang="en-US" sz="1600" dirty="0">
                  <a:solidFill>
                    <a:srgbClr val="000000"/>
                  </a:solidFill>
                  <a:cs typeface="Helvetica Neue"/>
                </a:rPr>
                <a:t>access</a:t>
              </a:r>
              <a:endParaRPr lang="en-US" sz="1600" dirty="0">
                <a:solidFill>
                  <a:srgbClr val="000000"/>
                </a:solidFill>
                <a:latin typeface="Amazon Ember Light" panose="020B0403020204020204"/>
                <a:cs typeface="Helvetica Neue"/>
              </a:endParaRPr>
            </a:p>
          </p:txBody>
        </p:sp>
        <p:sp>
          <p:nvSpPr>
            <p:cNvPr id="27" name="TextBox 26">
              <a:extLst>
                <a:ext uri="{FF2B5EF4-FFF2-40B4-BE49-F238E27FC236}">
                  <a16:creationId xmlns:a16="http://schemas.microsoft.com/office/drawing/2014/main" id="{F75C851E-57BD-B240-8607-7BF8771BBA65}"/>
                </a:ext>
              </a:extLst>
            </p:cNvPr>
            <p:cNvSpPr txBox="1"/>
            <p:nvPr/>
          </p:nvSpPr>
          <p:spPr>
            <a:xfrm>
              <a:off x="8538910" y="3905818"/>
              <a:ext cx="708679" cy="492443"/>
            </a:xfrm>
            <a:prstGeom prst="rect">
              <a:avLst/>
            </a:prstGeom>
            <a:noFill/>
          </p:spPr>
          <p:txBody>
            <a:bodyPr wrap="square" lIns="0" tIns="0" rIns="0" bIns="0" rtlCol="0">
              <a:spAutoFit/>
            </a:bodyPr>
            <a:lstStyle/>
            <a:p>
              <a:pPr algn="ctr"/>
              <a:r>
                <a:rPr lang="en-US" sz="1600" dirty="0">
                  <a:solidFill>
                    <a:srgbClr val="000000"/>
                  </a:solidFill>
                  <a:cs typeface="Helvetica Neue"/>
                </a:rPr>
                <a:t>Read-only</a:t>
              </a:r>
              <a:endParaRPr lang="en-US" sz="1600" dirty="0">
                <a:solidFill>
                  <a:srgbClr val="000000"/>
                </a:solidFill>
                <a:latin typeface="Amazon Ember Light" panose="020B0403020204020204"/>
                <a:cs typeface="Helvetica Neue"/>
              </a:endParaRPr>
            </a:p>
          </p:txBody>
        </p:sp>
        <p:sp>
          <p:nvSpPr>
            <p:cNvPr id="28" name="TextBox 27">
              <a:extLst>
                <a:ext uri="{FF2B5EF4-FFF2-40B4-BE49-F238E27FC236}">
                  <a16:creationId xmlns:a16="http://schemas.microsoft.com/office/drawing/2014/main" id="{285CF294-87C6-7047-9FEE-2A01730047F5}"/>
                </a:ext>
              </a:extLst>
            </p:cNvPr>
            <p:cNvSpPr txBox="1"/>
            <p:nvPr/>
          </p:nvSpPr>
          <p:spPr>
            <a:xfrm>
              <a:off x="10373894" y="3925602"/>
              <a:ext cx="1636135" cy="984885"/>
            </a:xfrm>
            <a:prstGeom prst="rect">
              <a:avLst/>
            </a:prstGeom>
            <a:noFill/>
          </p:spPr>
          <p:txBody>
            <a:bodyPr wrap="square" lIns="0" tIns="0" rIns="0" bIns="0" rtlCol="0">
              <a:spAutoFit/>
            </a:bodyPr>
            <a:lstStyle/>
            <a:p>
              <a:r>
                <a:rPr lang="en-US" sz="1600" dirty="0">
                  <a:cs typeface="Helvetica Neue"/>
                </a:rPr>
                <a:t>Amazon Simple Storage Service (Amazon S3) </a:t>
              </a:r>
              <a:r>
                <a:rPr lang="en-US" sz="1600" dirty="0">
                  <a:solidFill>
                    <a:srgbClr val="000000"/>
                  </a:solidFill>
                  <a:cs typeface="Helvetica Neue"/>
                </a:rPr>
                <a:t>bucket</a:t>
              </a:r>
              <a:r>
                <a:rPr lang="en-US" sz="1600" dirty="0">
                  <a:cs typeface="Helvetica Neue"/>
                </a:rPr>
                <a:t> </a:t>
              </a:r>
            </a:p>
          </p:txBody>
        </p:sp>
        <p:cxnSp>
          <p:nvCxnSpPr>
            <p:cNvPr id="29" name="Straight Connector 28">
              <a:extLst>
                <a:ext uri="{FF2B5EF4-FFF2-40B4-BE49-F238E27FC236}">
                  <a16:creationId xmlns:a16="http://schemas.microsoft.com/office/drawing/2014/main" id="{367C6A1A-C474-3445-90B0-C95451D1883D}"/>
                </a:ext>
              </a:extLst>
            </p:cNvPr>
            <p:cNvCxnSpPr/>
            <p:nvPr/>
          </p:nvCxnSpPr>
          <p:spPr>
            <a:xfrm>
              <a:off x="9059579" y="3320046"/>
              <a:ext cx="510391"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EB805D-3884-1448-A390-DB0DE90BBF9B}"/>
                </a:ext>
              </a:extLst>
            </p:cNvPr>
            <p:cNvCxnSpPr>
              <a:cxnSpLocks/>
            </p:cNvCxnSpPr>
            <p:nvPr/>
          </p:nvCxnSpPr>
          <p:spPr>
            <a:xfrm>
              <a:off x="9059578" y="4157115"/>
              <a:ext cx="558352"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1" name="Graphic 41" descr="Groups can be assigned multiple policies to provide granular access to multiple AWS resources" title="IAM Groups">
              <a:extLst>
                <a:ext uri="{FF2B5EF4-FFF2-40B4-BE49-F238E27FC236}">
                  <a16:creationId xmlns:a16="http://schemas.microsoft.com/office/drawing/2014/main" id="{5556F786-21C2-7D43-84F4-67709F6B75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6380921" y="3403095"/>
              <a:ext cx="671130" cy="652136"/>
            </a:xfrm>
            <a:prstGeom prst="rect">
              <a:avLst/>
            </a:prstGeom>
          </p:spPr>
        </p:pic>
        <p:pic>
          <p:nvPicPr>
            <p:cNvPr id="32" name="Graphic 52">
              <a:extLst>
                <a:ext uri="{FF2B5EF4-FFF2-40B4-BE49-F238E27FC236}">
                  <a16:creationId xmlns:a16="http://schemas.microsoft.com/office/drawing/2014/main" id="{34D25C2F-B209-B944-862B-37A72AB870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24613" y="3774353"/>
              <a:ext cx="719502" cy="719502"/>
            </a:xfrm>
            <a:prstGeom prst="rect">
              <a:avLst/>
            </a:prstGeom>
          </p:spPr>
        </p:pic>
        <p:pic>
          <p:nvPicPr>
            <p:cNvPr id="33" name="Graphic 38">
              <a:extLst>
                <a:ext uri="{FF2B5EF4-FFF2-40B4-BE49-F238E27FC236}">
                  <a16:creationId xmlns:a16="http://schemas.microsoft.com/office/drawing/2014/main" id="{25A674D8-FE7D-584B-8DCD-3F187CC93A0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736548" y="3848058"/>
              <a:ext cx="585973" cy="585973"/>
            </a:xfrm>
            <a:prstGeom prst="rect">
              <a:avLst/>
            </a:prstGeom>
          </p:spPr>
        </p:pic>
        <p:cxnSp>
          <p:nvCxnSpPr>
            <p:cNvPr id="34" name="Straight Connector 33">
              <a:extLst>
                <a:ext uri="{FF2B5EF4-FFF2-40B4-BE49-F238E27FC236}">
                  <a16:creationId xmlns:a16="http://schemas.microsoft.com/office/drawing/2014/main" id="{FB79F107-4AB3-724E-8EFB-08775DC04BE3}"/>
                </a:ext>
              </a:extLst>
            </p:cNvPr>
            <p:cNvCxnSpPr/>
            <p:nvPr/>
          </p:nvCxnSpPr>
          <p:spPr>
            <a:xfrm flipV="1">
              <a:off x="7024507" y="3285202"/>
              <a:ext cx="996601" cy="416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61D9377-3C96-6148-97EC-C3082289F5D2}"/>
                </a:ext>
              </a:extLst>
            </p:cNvPr>
            <p:cNvCxnSpPr/>
            <p:nvPr/>
          </p:nvCxnSpPr>
          <p:spPr>
            <a:xfrm>
              <a:off x="7023416" y="3699768"/>
              <a:ext cx="996601" cy="399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Isosceles Triangle 10">
              <a:extLst>
                <a:ext uri="{FF2B5EF4-FFF2-40B4-BE49-F238E27FC236}">
                  <a16:creationId xmlns:a16="http://schemas.microsoft.com/office/drawing/2014/main" id="{A12877E5-3A6D-514A-ABCD-214A9059AD13}"/>
                </a:ext>
              </a:extLst>
            </p:cNvPr>
            <p:cNvSpPr/>
            <p:nvPr/>
          </p:nvSpPr>
          <p:spPr>
            <a:xfrm rot="16200000">
              <a:off x="6982434" y="3671659"/>
              <a:ext cx="58879" cy="6020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37" name="Graphic 50">
              <a:extLst>
                <a:ext uri="{FF2B5EF4-FFF2-40B4-BE49-F238E27FC236}">
                  <a16:creationId xmlns:a16="http://schemas.microsoft.com/office/drawing/2014/main" id="{21C99142-A9BF-3144-9242-E59F7CDB6C9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17930" y="2895196"/>
              <a:ext cx="678313" cy="678313"/>
            </a:xfrm>
            <a:prstGeom prst="rect">
              <a:avLst/>
            </a:prstGeom>
          </p:spPr>
        </p:pic>
        <p:sp>
          <p:nvSpPr>
            <p:cNvPr id="38" name="TextBox 37">
              <a:extLst>
                <a:ext uri="{FF2B5EF4-FFF2-40B4-BE49-F238E27FC236}">
                  <a16:creationId xmlns:a16="http://schemas.microsoft.com/office/drawing/2014/main" id="{4091F2E4-ED2A-F243-BE66-F098EB5BAAA9}"/>
                </a:ext>
              </a:extLst>
            </p:cNvPr>
            <p:cNvSpPr txBox="1"/>
            <p:nvPr/>
          </p:nvSpPr>
          <p:spPr>
            <a:xfrm>
              <a:off x="10311695" y="2766621"/>
              <a:ext cx="1698335" cy="1077218"/>
            </a:xfrm>
            <a:prstGeom prst="rect">
              <a:avLst/>
            </a:prstGeom>
            <a:noFill/>
          </p:spPr>
          <p:txBody>
            <a:bodyPr wrap="square" rtlCol="0">
              <a:spAutoFit/>
            </a:bodyPr>
            <a:lstStyle/>
            <a:p>
              <a:r>
                <a:rPr lang="en-US" sz="1600" dirty="0"/>
                <a:t>Amazon Elastic Compute Cloud (Amazon EC2) instances</a:t>
              </a:r>
            </a:p>
          </p:txBody>
        </p:sp>
      </p:grpSp>
      <p:sp>
        <p:nvSpPr>
          <p:cNvPr id="40"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r>
              <a:rPr lang="en-US" sz="1000" dirty="0">
                <a:solidFill>
                  <a:schemeClr val="bg1">
                    <a:lumMod val="75000"/>
                  </a:schemeClr>
                </a:solidFill>
              </a:rPr>
              <a:t>© 2020, Amazon Web Services, Inc. or its Affiliates. All rights reserved.</a:t>
            </a:r>
          </a:p>
        </p:txBody>
      </p:sp>
    </p:spTree>
    <p:custDataLst>
      <p:tags r:id="rId1"/>
    </p:custDataLst>
    <p:extLst>
      <p:ext uri="{BB962C8B-B14F-4D97-AF65-F5344CB8AC3E}">
        <p14:creationId xmlns:p14="http://schemas.microsoft.com/office/powerpoint/2010/main" val="22238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Users</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423333" y="1240011"/>
            <a:ext cx="11154834" cy="2862322"/>
          </a:xfrm>
          <a:prstGeom prst="rect">
            <a:avLst/>
          </a:prstGeom>
        </p:spPr>
        <p:txBody>
          <a:bodyPr wrap="square">
            <a:spAutoFit/>
          </a:bodyPr>
          <a:lstStyle/>
          <a:p>
            <a:pPr marL="285750" indent="-285750">
              <a:buFont typeface="Arial" panose="020B0604020202020204" pitchFamily="34" charset="0"/>
              <a:buChar char="•"/>
            </a:pPr>
            <a:r>
              <a:rPr lang="en-US" dirty="0"/>
              <a:t> IAM-user is an entity that you create in AWS to represent the person or application that uses it to interact with AWS. A user in AWS consists of a name and credentials.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IAM user with administrator permissions is not the same thing as the AWS account root user.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default, a brand new IAM user has no permissions to do anything.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IAM user is associated with one and only one AWS account. Because users are defined within your AWS account, they don't need to have a payment method on file with AWS. Any AWS activity performed by users in your account is billed to your account.</a:t>
            </a:r>
          </a:p>
        </p:txBody>
      </p:sp>
      <p:pic>
        <p:nvPicPr>
          <p:cNvPr id="2" name="Picture 1"/>
          <p:cNvPicPr>
            <a:picLocks noChangeAspect="1"/>
          </p:cNvPicPr>
          <p:nvPr/>
        </p:nvPicPr>
        <p:blipFill>
          <a:blip r:embed="rId4"/>
          <a:stretch>
            <a:fillRect/>
          </a:stretch>
        </p:blipFill>
        <p:spPr>
          <a:xfrm>
            <a:off x="4562475" y="4065693"/>
            <a:ext cx="4573058" cy="2767904"/>
          </a:xfrm>
          <a:prstGeom prst="rect">
            <a:avLst/>
          </a:prstGeom>
        </p:spPr>
      </p:pic>
    </p:spTree>
    <p:custDataLst>
      <p:tags r:id="rId1"/>
    </p:custDataLst>
    <p:extLst>
      <p:ext uri="{BB962C8B-B14F-4D97-AF65-F5344CB8AC3E}">
        <p14:creationId xmlns:p14="http://schemas.microsoft.com/office/powerpoint/2010/main" val="45157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Multi-Factor Authentication</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ooter Placeholder 2">
            <a:extLst>
              <a:ext uri="{FF2B5EF4-FFF2-40B4-BE49-F238E27FC236}">
                <a16:creationId xmlns:a16="http://schemas.microsoft.com/office/drawing/2014/main" id="{3AD94583-E820-554C-8EA5-032100AF92E1}"/>
              </a:ext>
            </a:extLst>
          </p:cNvPr>
          <p:cNvSpPr>
            <a:spLocks noGrp="1"/>
          </p:cNvSpPr>
          <p:nvPr>
            <p:ph type="ftr" sz="quarter" idx="4294967295"/>
          </p:nvPr>
        </p:nvSpPr>
        <p:spPr>
          <a:xfrm>
            <a:off x="8345435" y="6680034"/>
            <a:ext cx="3975099" cy="160381"/>
          </a:xfrm>
          <a:prstGeom prst="rect">
            <a:avLst/>
          </a:prstGeom>
        </p:spPr>
        <p:txBody>
          <a:bodyPr/>
          <a:lstStyle/>
          <a:p>
            <a:r>
              <a:rPr lang="en-US" sz="1000" dirty="0">
                <a:solidFill>
                  <a:schemeClr val="bg1">
                    <a:lumMod val="75000"/>
                  </a:schemeClr>
                </a:solidFill>
              </a:rPr>
              <a:t>© 2020, Amazon Web Services, Inc. or its Affiliates. All rights reserved.</a:t>
            </a:r>
          </a:p>
        </p:txBody>
      </p:sp>
      <p:sp>
        <p:nvSpPr>
          <p:cNvPr id="2" name="Rectangle 1"/>
          <p:cNvSpPr/>
          <p:nvPr/>
        </p:nvSpPr>
        <p:spPr>
          <a:xfrm>
            <a:off x="380999" y="1237989"/>
            <a:ext cx="10752667" cy="646331"/>
          </a:xfrm>
          <a:prstGeom prst="rect">
            <a:avLst/>
          </a:prstGeom>
        </p:spPr>
        <p:txBody>
          <a:bodyPr wrap="square">
            <a:spAutoFit/>
          </a:bodyPr>
          <a:lstStyle/>
          <a:p>
            <a:r>
              <a:rPr lang="en-US" dirty="0"/>
              <a:t>MFA adds extra security because it requires users to provide unique authentication from an AWS supported MFA mechanism in addition to their regular sign-in credentials when they access AWS websites or services: </a:t>
            </a:r>
          </a:p>
        </p:txBody>
      </p:sp>
      <p:pic>
        <p:nvPicPr>
          <p:cNvPr id="1026" name="Picture 2" descr="Two Factor Security Keys | USB-A and NFC Security | Yubi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933" y="3907367"/>
            <a:ext cx="884767" cy="884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828800" y="1884320"/>
            <a:ext cx="10134599" cy="3970318"/>
          </a:xfrm>
          <a:prstGeom prst="rect">
            <a:avLst/>
          </a:prstGeom>
        </p:spPr>
        <p:txBody>
          <a:bodyPr wrap="square">
            <a:spAutoFit/>
          </a:bodyPr>
          <a:lstStyle/>
          <a:p>
            <a:endParaRPr lang="en-US" dirty="0"/>
          </a:p>
          <a:p>
            <a:endParaRPr lang="en-US" dirty="0"/>
          </a:p>
          <a:p>
            <a:pPr marL="285750" indent="-285750">
              <a:buFont typeface="Arial" panose="020B0604020202020204" pitchFamily="34" charset="0"/>
              <a:buChar char="•"/>
            </a:pPr>
            <a:r>
              <a:rPr lang="en-US" dirty="0"/>
              <a:t>Virtual MFA devices. A software app that runs on a phone or other device and emulates a physical device. The device generates a six-digit numeric code based upon a time-synchronized one-time password algorithm. The user must type a valid code from the device on a second webpage during sign-in. Each virtual MFA device assigned to a user must be unique. </a:t>
            </a:r>
          </a:p>
          <a:p>
            <a:endParaRPr lang="en-US" dirty="0"/>
          </a:p>
          <a:p>
            <a:pPr marL="285750" indent="-285750">
              <a:buFont typeface="Arial" panose="020B0604020202020204" pitchFamily="34" charset="0"/>
              <a:buChar char="•"/>
            </a:pPr>
            <a:r>
              <a:rPr lang="en-US" dirty="0"/>
              <a:t>U2F security key. A device that you plug into a USB port on your computer. U2F is an open authentication standard hosted by the FIDO Alliance. When you enable a U2F security key, you sign in by entering your credentials and then tapping the device instead of manually entering a code</a:t>
            </a:r>
          </a:p>
          <a:p>
            <a:endParaRPr lang="en-US" dirty="0"/>
          </a:p>
          <a:p>
            <a:pPr marL="285750" indent="-285750">
              <a:buFont typeface="Arial" panose="020B0604020202020204" pitchFamily="34" charset="0"/>
              <a:buChar char="•"/>
            </a:pPr>
            <a:r>
              <a:rPr lang="en-US" dirty="0"/>
              <a:t>Hardware MFA device. A hardware device that generates a six-digit numeric code based upon a time synchronized one-time password algorithm. The user must type a valid code from the device on a second webpage during sign-in. Each MFA device assigned to a user must be unique</a:t>
            </a:r>
          </a:p>
        </p:txBody>
      </p:sp>
      <p:pic>
        <p:nvPicPr>
          <p:cNvPr id="4" name="Picture 3"/>
          <p:cNvPicPr>
            <a:picLocks noChangeAspect="1"/>
          </p:cNvPicPr>
          <p:nvPr/>
        </p:nvPicPr>
        <p:blipFill>
          <a:blip r:embed="rId5"/>
          <a:stretch>
            <a:fillRect/>
          </a:stretch>
        </p:blipFill>
        <p:spPr>
          <a:xfrm>
            <a:off x="380999" y="4946650"/>
            <a:ext cx="1278877" cy="971550"/>
          </a:xfrm>
          <a:prstGeom prst="rect">
            <a:avLst/>
          </a:prstGeom>
        </p:spPr>
      </p:pic>
      <p:pic>
        <p:nvPicPr>
          <p:cNvPr id="34" name="Picture 33"/>
          <p:cNvPicPr>
            <a:picLocks noChangeAspect="1"/>
          </p:cNvPicPr>
          <p:nvPr/>
        </p:nvPicPr>
        <p:blipFill>
          <a:blip r:embed="rId6"/>
          <a:stretch>
            <a:fillRect/>
          </a:stretch>
        </p:blipFill>
        <p:spPr>
          <a:xfrm>
            <a:off x="266879" y="2480733"/>
            <a:ext cx="1629292" cy="1079500"/>
          </a:xfrm>
          <a:prstGeom prst="rect">
            <a:avLst/>
          </a:prstGeom>
        </p:spPr>
      </p:pic>
    </p:spTree>
    <p:custDataLst>
      <p:tags r:id="rId1"/>
    </p:custDataLst>
    <p:extLst>
      <p:ext uri="{BB962C8B-B14F-4D97-AF65-F5344CB8AC3E}">
        <p14:creationId xmlns:p14="http://schemas.microsoft.com/office/powerpoint/2010/main" val="101926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Groups</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F856B0C6-71EC-334E-8B21-CAF24DDFAC2C}"/>
              </a:ext>
            </a:extLst>
          </p:cNvPr>
          <p:cNvSpPr txBox="1">
            <a:spLocks/>
          </p:cNvSpPr>
          <p:nvPr/>
        </p:nvSpPr>
        <p:spPr>
          <a:xfrm>
            <a:off x="356303" y="1194066"/>
            <a:ext cx="9050163" cy="888701"/>
          </a:xfrm>
          <a:prstGeom prst="rect">
            <a:avLst/>
          </a:prstGeom>
        </p:spPr>
        <p:txBody>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pPr>
            <a:r>
              <a:rPr lang="en-US" sz="1600" dirty="0">
                <a:latin typeface="+mn-lt"/>
              </a:rPr>
              <a:t>A </a:t>
            </a:r>
            <a:r>
              <a:rPr lang="en-US" sz="1600" dirty="0">
                <a:solidFill>
                  <a:schemeClr val="accent5"/>
                </a:solidFill>
                <a:latin typeface="Amazon Ember" panose="02000000000000000000" pitchFamily="2" charset="0"/>
                <a:ea typeface="Amazon Ember" panose="02000000000000000000" pitchFamily="2" charset="0"/>
              </a:rPr>
              <a:t>collection of IAM users </a:t>
            </a:r>
            <a:r>
              <a:rPr lang="en-US" sz="1600" dirty="0">
                <a:latin typeface="+mn-lt"/>
              </a:rPr>
              <a:t>that are granted identical authorization.</a:t>
            </a:r>
          </a:p>
          <a:p>
            <a:pPr>
              <a:lnSpc>
                <a:spcPct val="100000"/>
              </a:lnSpc>
            </a:pPr>
            <a:endParaRPr lang="en-US" sz="1600" dirty="0">
              <a:latin typeface="+mn-lt"/>
            </a:endParaRPr>
          </a:p>
        </p:txBody>
      </p:sp>
      <p:sp>
        <p:nvSpPr>
          <p:cNvPr id="2" name="Rectangle 1"/>
          <p:cNvSpPr/>
          <p:nvPr/>
        </p:nvSpPr>
        <p:spPr>
          <a:xfrm>
            <a:off x="476089" y="1642500"/>
            <a:ext cx="11470378" cy="2308324"/>
          </a:xfrm>
          <a:prstGeom prst="rect">
            <a:avLst/>
          </a:prstGeom>
        </p:spPr>
        <p:txBody>
          <a:bodyPr wrap="square">
            <a:spAutoFit/>
          </a:bodyPr>
          <a:lstStyle/>
          <a:p>
            <a:r>
              <a:rPr lang="en-US" dirty="0"/>
              <a:t>Here are some important characteristics of user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t>
            </a:r>
            <a:r>
              <a:rPr lang="en-US" b="1" dirty="0">
                <a:solidFill>
                  <a:schemeClr val="accent6">
                    <a:lumMod val="50000"/>
                  </a:schemeClr>
                </a:solidFill>
              </a:rPr>
              <a:t>no default user group </a:t>
            </a:r>
            <a:r>
              <a:rPr lang="en-US" dirty="0"/>
              <a:t>that automatically includes all users in the AWS account. If you want to have a user group like that, you must create it and assign each new user to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number and size of IAM resources in an AWS account, such as the number of groups, and the number of groups that a user can be a member of, are limited.</a:t>
            </a:r>
          </a:p>
          <a:p>
            <a:pPr marL="285750" indent="-285750">
              <a:buFont typeface="Arial" panose="020B0604020202020204" pitchFamily="34" charset="0"/>
              <a:buChar char="•"/>
            </a:pPr>
            <a:endParaRPr lang="en-US" dirty="0"/>
          </a:p>
        </p:txBody>
      </p:sp>
      <p:pic>
        <p:nvPicPr>
          <p:cNvPr id="8" name="Picture 7"/>
          <p:cNvPicPr>
            <a:picLocks noChangeAspect="1"/>
          </p:cNvPicPr>
          <p:nvPr/>
        </p:nvPicPr>
        <p:blipFill>
          <a:blip r:embed="rId4"/>
          <a:stretch>
            <a:fillRect/>
          </a:stretch>
        </p:blipFill>
        <p:spPr>
          <a:xfrm>
            <a:off x="7519988" y="3446974"/>
            <a:ext cx="4426480" cy="3411026"/>
          </a:xfrm>
          <a:prstGeom prst="rect">
            <a:avLst/>
          </a:prstGeom>
        </p:spPr>
      </p:pic>
      <p:sp>
        <p:nvSpPr>
          <p:cNvPr id="9" name="Rectangle 8"/>
          <p:cNvSpPr/>
          <p:nvPr/>
        </p:nvSpPr>
        <p:spPr>
          <a:xfrm>
            <a:off x="476089" y="3677904"/>
            <a:ext cx="6678244" cy="1754326"/>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user group can contain many users, and a user can belong to multiple user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 groups can't be nested; they can contain only users, not other user groups.</a:t>
            </a:r>
          </a:p>
        </p:txBody>
      </p:sp>
    </p:spTree>
    <p:custDataLst>
      <p:tags r:id="rId1"/>
    </p:custDataLst>
    <p:extLst>
      <p:ext uri="{BB962C8B-B14F-4D97-AF65-F5344CB8AC3E}">
        <p14:creationId xmlns:p14="http://schemas.microsoft.com/office/powerpoint/2010/main" val="424821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IAM: Policies</a:t>
            </a:r>
          </a:p>
        </p:txBody>
      </p:sp>
      <p:sp>
        <p:nvSpPr>
          <p:cNvPr id="39" name="Rectangle 38">
            <a:extLst>
              <a:ext uri="{C183D7F6-B498-43B3-948B-1728B52AA6E4}">
                <adec:decorative xmlns:adec="http://schemas.microsoft.com/office/drawing/2017/decorative" val="1"/>
              </a:ext>
            </a:extLst>
          </p:cNvPr>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19">
            <a:extLst>
              <a:ext uri="{FF2B5EF4-FFF2-40B4-BE49-F238E27FC236}">
                <a16:creationId xmlns:a16="http://schemas.microsoft.com/office/drawing/2014/main" id="{4AE9F489-73A9-8E4C-A702-FFD1EC0F6F3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35" y="1214690"/>
            <a:ext cx="801561" cy="801561"/>
          </a:xfrm>
          <a:prstGeom prst="rect">
            <a:avLst/>
          </a:prstGeom>
        </p:spPr>
      </p:pic>
      <p:sp>
        <p:nvSpPr>
          <p:cNvPr id="6" name="TextBox 5">
            <a:extLst>
              <a:ext uri="{FF2B5EF4-FFF2-40B4-BE49-F238E27FC236}">
                <a16:creationId xmlns:a16="http://schemas.microsoft.com/office/drawing/2014/main" id="{CC2625FC-E7EC-4C49-BEC9-88913C094128}"/>
              </a:ext>
              <a:ext uri="{C183D7F6-B498-43B3-948B-1728B52AA6E4}">
                <adec:decorative xmlns:adec="http://schemas.microsoft.com/office/drawing/2017/decorative" val="1"/>
              </a:ext>
            </a:extLst>
          </p:cNvPr>
          <p:cNvSpPr txBox="1"/>
          <p:nvPr/>
        </p:nvSpPr>
        <p:spPr>
          <a:xfrm>
            <a:off x="413354" y="2151831"/>
            <a:ext cx="1107996"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IAM policy</a:t>
            </a:r>
          </a:p>
        </p:txBody>
      </p:sp>
      <p:sp>
        <p:nvSpPr>
          <p:cNvPr id="7" name="Content Placeholder 2"/>
          <p:cNvSpPr txBox="1">
            <a:spLocks/>
          </p:cNvSpPr>
          <p:nvPr/>
        </p:nvSpPr>
        <p:spPr>
          <a:xfrm>
            <a:off x="2064898" y="1214690"/>
            <a:ext cx="9674059" cy="28369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t>Permissions are specified in an </a:t>
            </a:r>
            <a:r>
              <a:rPr lang="en-US" sz="22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IAM policy</a:t>
            </a:r>
            <a:r>
              <a:rPr lang="en-US" sz="2200" dirty="0">
                <a:ea typeface="Amazon Ember" panose="020B0603020204020204" pitchFamily="34" charset="0"/>
                <a:cs typeface="Amazon Ember" panose="020B0603020204020204" pitchFamily="34" charset="0"/>
              </a:rPr>
              <a:t>:</a:t>
            </a:r>
          </a:p>
          <a:p>
            <a:r>
              <a:rPr lang="en-US" sz="1800" dirty="0"/>
              <a:t>A document formatted in JavaScript Object Notation (JSON)</a:t>
            </a:r>
          </a:p>
          <a:p>
            <a:r>
              <a:rPr lang="en-US" sz="1800" dirty="0"/>
              <a:t>It defines which resources and operations are allowed</a:t>
            </a:r>
          </a:p>
          <a:p>
            <a:r>
              <a:rPr lang="en-US" sz="1800" dirty="0"/>
              <a:t>Best practice – follow the </a:t>
            </a:r>
            <a:r>
              <a:rPr lang="en-US" sz="1800" b="1" dirty="0">
                <a:solidFill>
                  <a:schemeClr val="accent6">
                    <a:lumMod val="50000"/>
                  </a:schemeClr>
                </a:solidFill>
              </a:rPr>
              <a:t>principle of least privilege</a:t>
            </a:r>
          </a:p>
          <a:p>
            <a:r>
              <a:rPr lang="en-US" sz="1800" dirty="0"/>
              <a:t>Two types of policies: </a:t>
            </a:r>
          </a:p>
          <a:p>
            <a:pPr lvl="1">
              <a:buClr>
                <a:schemeClr val="tx1"/>
              </a:buClr>
            </a:pP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Identity-based</a:t>
            </a:r>
            <a:r>
              <a:rPr lang="en-US" sz="1600" dirty="0">
                <a:ea typeface="Amazon Ember" panose="020B0603020204020204" pitchFamily="34" charset="0"/>
                <a:cs typeface="Amazon Ember" panose="020B0603020204020204" pitchFamily="34" charset="0"/>
              </a:rPr>
              <a:t>: Attach to an IAM principal</a:t>
            </a:r>
            <a:endParaRPr lang="en-US" sz="1600" dirty="0">
              <a:solidFill>
                <a:schemeClr val="accent5"/>
              </a:solidFill>
              <a:ea typeface="Amazon Ember" panose="020B0603020204020204" pitchFamily="34" charset="0"/>
              <a:cs typeface="Amazon Ember" panose="020B0603020204020204" pitchFamily="34" charset="0"/>
            </a:endParaRPr>
          </a:p>
          <a:p>
            <a:pPr lvl="1">
              <a:buClr>
                <a:schemeClr val="tx1"/>
              </a:buClr>
            </a:pP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Resource-based</a:t>
            </a:r>
            <a:r>
              <a:rPr lang="en-US" sz="1600" dirty="0">
                <a:ea typeface="Amazon Ember" panose="020B0603020204020204" pitchFamily="34" charset="0"/>
                <a:cs typeface="Amazon Ember" panose="020B0603020204020204" pitchFamily="34" charset="0"/>
              </a:rPr>
              <a:t>: Attach to an AWS resource</a:t>
            </a:r>
          </a:p>
          <a:p>
            <a:endParaRPr lang="en-US" sz="2400" dirty="0"/>
          </a:p>
          <a:p>
            <a:endParaRPr lang="en-US" sz="2400" dirty="0"/>
          </a:p>
        </p:txBody>
      </p:sp>
      <p:sp>
        <p:nvSpPr>
          <p:cNvPr id="8" name="Content Placeholder 7">
            <a:extLst>
              <a:ext uri="{FF2B5EF4-FFF2-40B4-BE49-F238E27FC236}">
                <a16:creationId xmlns:a16="http://schemas.microsoft.com/office/drawing/2014/main" id="{1C34E912-B8C3-7B40-9349-557CD5B62758}"/>
              </a:ext>
            </a:extLst>
          </p:cNvPr>
          <p:cNvSpPr txBox="1">
            <a:spLocks/>
          </p:cNvSpPr>
          <p:nvPr/>
        </p:nvSpPr>
        <p:spPr>
          <a:xfrm>
            <a:off x="1635314" y="4220535"/>
            <a:ext cx="9674059" cy="4741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How IAM determines permissions at the time of request:</a:t>
            </a:r>
          </a:p>
        </p:txBody>
      </p:sp>
      <p:grpSp>
        <p:nvGrpSpPr>
          <p:cNvPr id="9" name="Group 8" descr="a flow chart that starts with the question &quot;is the permissions explictly denied?&quot; The question has yes and no paths out of it. If No, it goes to the question &quot;Is the permission explicitly allowed?&quot;. Ony of the permission is both not explicitly denied and is explicitly allowed is the permission allowed.">
            <a:extLst>
              <a:ext uri="{FF2B5EF4-FFF2-40B4-BE49-F238E27FC236}">
                <a16:creationId xmlns:a16="http://schemas.microsoft.com/office/drawing/2014/main" id="{1FC87B26-3DE7-164A-80EA-0BAADBDE70D5}"/>
              </a:ext>
            </a:extLst>
          </p:cNvPr>
          <p:cNvGrpSpPr/>
          <p:nvPr/>
        </p:nvGrpSpPr>
        <p:grpSpPr>
          <a:xfrm>
            <a:off x="2347633" y="4694654"/>
            <a:ext cx="5038758" cy="1795352"/>
            <a:chOff x="1434191" y="2009935"/>
            <a:chExt cx="8608018" cy="3067110"/>
          </a:xfrm>
        </p:grpSpPr>
        <p:sp>
          <p:nvSpPr>
            <p:cNvPr id="10" name="Freeform 9"/>
            <p:cNvSpPr/>
            <p:nvPr/>
          </p:nvSpPr>
          <p:spPr>
            <a:xfrm>
              <a:off x="1434193" y="2020624"/>
              <a:ext cx="2476855" cy="1722587"/>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noFill/>
            <a:ln w="19050" cap="flat" cmpd="sng" algn="ctr">
              <a:solidFill>
                <a:srgbClr val="474746"/>
              </a:solidFill>
              <a:prstDash val="solid"/>
            </a:ln>
            <a:effectLst>
              <a:outerShdw blurRad="40000" dist="20000" dir="5400000" rotWithShape="0">
                <a:srgbClr val="000000">
                  <a:alpha val="38000"/>
                </a:srgbClr>
              </a:outerShdw>
            </a:effectLst>
          </p:spPr>
          <p:txBody>
            <a:bodyPr spcFirstLastPara="0" vert="horz" wrap="square" lIns="85292" tIns="85292" rIns="85292" bIns="85292" numCol="1" spcCol="1270" anchor="ctr" anchorCtr="0">
              <a:noAutofit/>
            </a:bodyPr>
            <a:lstStyle/>
            <a:p>
              <a:pPr lvl="0" algn="ctr" defTabSz="666750">
                <a:lnSpc>
                  <a:spcPct val="90000"/>
                </a:lnSpc>
                <a:spcBef>
                  <a:spcPct val="0"/>
                </a:spcBef>
                <a:spcAft>
                  <a:spcPct val="35000"/>
                </a:spcAft>
                <a:defRPr/>
              </a:pPr>
              <a:r>
                <a:rPr lang="en-US" sz="1600" kern="0" dirty="0">
                  <a:solidFill>
                    <a:srgbClr val="474746"/>
                  </a:solidFill>
                  <a:ea typeface="Amazon Ember" panose="020B0603020204020204" pitchFamily="34" charset="0"/>
                  <a:cs typeface="Amazon Ember" panose="020B0603020204020204" pitchFamily="34" charset="0"/>
                </a:rPr>
                <a:t>Is</a:t>
              </a:r>
              <a:r>
                <a:rPr kumimoji="0" lang="en-US" sz="1600" i="0" u="none" strike="noStrike" kern="0" cap="none" spc="0" normalizeH="0" baseline="0" noProof="0" dirty="0">
                  <a:ln>
                    <a:noFill/>
                  </a:ln>
                  <a:solidFill>
                    <a:srgbClr val="474746"/>
                  </a:solidFill>
                  <a:effectLst/>
                  <a:uLnTx/>
                  <a:uFillTx/>
                  <a:ea typeface="Amazon Ember" panose="020B0603020204020204" pitchFamily="34" charset="0"/>
                  <a:cs typeface="Amazon Ember" panose="020B0603020204020204" pitchFamily="34" charset="0"/>
                </a:rPr>
                <a:t> the </a:t>
              </a:r>
              <a:r>
                <a:rPr lang="en-US" sz="1600" kern="0" dirty="0">
                  <a:solidFill>
                    <a:srgbClr val="474746"/>
                  </a:solidFill>
                  <a:ea typeface="Amazon Ember" panose="020B0603020204020204" pitchFamily="34" charset="0"/>
                  <a:cs typeface="Amazon Ember" panose="020B0603020204020204" pitchFamily="34" charset="0"/>
                </a:rPr>
                <a:t>permission explicitly </a:t>
              </a:r>
              <a:r>
                <a:rPr kumimoji="0" lang="en-US" sz="1600" i="1" strike="noStrike" kern="0" cap="none" spc="0" normalizeH="0" baseline="0" noProof="0" dirty="0">
                  <a:ln>
                    <a:noFill/>
                  </a:ln>
                  <a:solidFill>
                    <a:srgbClr val="474746"/>
                  </a:solidFill>
                  <a:effectLst/>
                  <a:uLnTx/>
                  <a:uFillTx/>
                  <a:ea typeface="Amazon Ember" panose="020B0603020204020204" pitchFamily="34" charset="0"/>
                  <a:cs typeface="Amazon Ember" panose="020B0603020204020204" pitchFamily="34" charset="0"/>
                </a:rPr>
                <a:t>denied </a:t>
              </a:r>
              <a:r>
                <a:rPr kumimoji="0" lang="en-US" sz="1600" i="0" u="none" strike="noStrike" kern="0" cap="none" spc="0" normalizeH="0" baseline="0" noProof="0" dirty="0">
                  <a:ln>
                    <a:noFill/>
                  </a:ln>
                  <a:solidFill>
                    <a:srgbClr val="474746"/>
                  </a:solidFill>
                  <a:effectLst/>
                  <a:uLnTx/>
                  <a:uFillTx/>
                  <a:ea typeface="Amazon Ember" panose="020B0603020204020204" pitchFamily="34" charset="0"/>
                  <a:cs typeface="Amazon Ember" panose="020B0603020204020204" pitchFamily="34" charset="0"/>
                </a:rPr>
                <a:t>?</a:t>
              </a:r>
            </a:p>
          </p:txBody>
        </p:sp>
        <p:sp>
          <p:nvSpPr>
            <p:cNvPr id="11" name="Freeform 10"/>
            <p:cNvSpPr/>
            <p:nvPr/>
          </p:nvSpPr>
          <p:spPr>
            <a:xfrm>
              <a:off x="3974379" y="2325586"/>
              <a:ext cx="919730" cy="1001716"/>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0" y="79429"/>
                  </a:moveTo>
                  <a:lnTo>
                    <a:pt x="169747" y="79429"/>
                  </a:lnTo>
                  <a:lnTo>
                    <a:pt x="169747" y="0"/>
                  </a:lnTo>
                  <a:lnTo>
                    <a:pt x="339494" y="198572"/>
                  </a:lnTo>
                  <a:lnTo>
                    <a:pt x="169747" y="397144"/>
                  </a:lnTo>
                  <a:lnTo>
                    <a:pt x="169747" y="317715"/>
                  </a:lnTo>
                  <a:lnTo>
                    <a:pt x="0" y="317715"/>
                  </a:lnTo>
                  <a:lnTo>
                    <a:pt x="0" y="79429"/>
                  </a:lnTo>
                  <a:close/>
                </a:path>
              </a:pathLst>
            </a:custGeom>
            <a:solidFill>
              <a:sysClr val="window" lastClr="FFFFFF"/>
            </a:solidFill>
            <a:ln w="25400" cap="flat" cmpd="sng" algn="ctr">
              <a:solidFill>
                <a:srgbClr val="474746"/>
              </a:solidFill>
              <a:prstDash val="solid"/>
            </a:ln>
            <a:effectLst/>
          </p:spPr>
          <p:txBody>
            <a:bodyPr spcFirstLastPara="0" vert="horz" wrap="square" lIns="0" tIns="79429" rIns="101848" bIns="79429"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sz="1600" b="0" i="0" u="none" strike="noStrike" kern="0" cap="none" spc="0" normalizeH="0" baseline="0" noProof="0" dirty="0">
                  <a:ln>
                    <a:noFill/>
                  </a:ln>
                  <a:effectLst/>
                  <a:uLnTx/>
                  <a:uFillTx/>
                  <a:latin typeface="Amazon Ember" panose="020B0603020204020204" pitchFamily="34" charset="0"/>
                  <a:ea typeface="Amazon Ember" panose="020B0603020204020204" pitchFamily="34" charset="0"/>
                  <a:cs typeface="Amazon Ember" panose="020B0603020204020204" pitchFamily="34" charset="0"/>
                </a:rPr>
                <a:t>No</a:t>
              </a:r>
            </a:p>
          </p:txBody>
        </p:sp>
        <p:sp>
          <p:nvSpPr>
            <p:cNvPr id="12" name="Freeform 11"/>
            <p:cNvSpPr/>
            <p:nvPr/>
          </p:nvSpPr>
          <p:spPr>
            <a:xfrm>
              <a:off x="1434191" y="4499657"/>
              <a:ext cx="2476856" cy="577388"/>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noFill/>
            <a:ln w="25400" cap="flat" cmpd="sng" algn="ctr">
              <a:solidFill>
                <a:srgbClr val="474746"/>
              </a:solidFill>
              <a:prstDash val="solid"/>
            </a:ln>
            <a:effectLst/>
          </p:spPr>
          <p:txBody>
            <a:bodyPr spcFirstLastPara="0" vert="horz" wrap="square" lIns="85292" tIns="85292" rIns="85292" bIns="85292"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en-US" sz="1600" i="0" u="none" strike="noStrike" kern="0" cap="none" spc="0" normalizeH="0" baseline="0" noProof="0" dirty="0">
                  <a:ln>
                    <a:noFill/>
                  </a:ln>
                  <a:solidFill>
                    <a:srgbClr val="C00000"/>
                  </a:solidFill>
                  <a:effectLst/>
                  <a:uLnTx/>
                  <a:uFillTx/>
                  <a:latin typeface="Amazon Ember" panose="020B0603020204020204" pitchFamily="34" charset="0"/>
                  <a:ea typeface="Amazon Ember" panose="020B0603020204020204" pitchFamily="34" charset="0"/>
                  <a:cs typeface="Amazon Ember" panose="020B0603020204020204" pitchFamily="34" charset="0"/>
                </a:rPr>
                <a:t>Deny</a:t>
              </a:r>
            </a:p>
          </p:txBody>
        </p:sp>
        <p:sp>
          <p:nvSpPr>
            <p:cNvPr id="13" name="Freeform 12"/>
            <p:cNvSpPr/>
            <p:nvPr/>
          </p:nvSpPr>
          <p:spPr>
            <a:xfrm>
              <a:off x="4957438" y="2009935"/>
              <a:ext cx="2476855" cy="1751132"/>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noFill/>
            <a:ln w="19050" cap="flat" cmpd="sng" algn="ctr">
              <a:solidFill>
                <a:srgbClr val="474746"/>
              </a:solidFill>
              <a:prstDash val="solid"/>
            </a:ln>
            <a:effectLst>
              <a:outerShdw blurRad="40000" dist="20000" dir="5400000" rotWithShape="0">
                <a:srgbClr val="000000">
                  <a:alpha val="38000"/>
                </a:srgbClr>
              </a:outerShdw>
            </a:effectLst>
          </p:spPr>
          <p:txBody>
            <a:bodyPr spcFirstLastPara="0" vert="horz" wrap="square" lIns="85292" tIns="85292" rIns="85292" bIns="85292" numCol="1" spcCol="1270" anchor="ctr" anchorCtr="0">
              <a:noAutofit/>
            </a:bodyPr>
            <a:lstStyle/>
            <a:p>
              <a:pPr lvl="0" algn="ctr" defTabSz="666750">
                <a:lnSpc>
                  <a:spcPct val="90000"/>
                </a:lnSpc>
                <a:spcBef>
                  <a:spcPct val="0"/>
                </a:spcBef>
                <a:spcAft>
                  <a:spcPct val="35000"/>
                </a:spcAft>
                <a:defRPr/>
              </a:pPr>
              <a:r>
                <a:rPr kumimoji="0" lang="en-US" sz="1600" i="0" u="none" strike="noStrike" kern="0" cap="none" spc="0" normalizeH="0" baseline="0" noProof="0" dirty="0">
                  <a:ln>
                    <a:noFill/>
                  </a:ln>
                  <a:solidFill>
                    <a:srgbClr val="474746"/>
                  </a:solidFill>
                  <a:effectLst/>
                  <a:uLnTx/>
                  <a:uFillTx/>
                  <a:ea typeface="Amazon Ember" panose="020B0603020204020204" pitchFamily="34" charset="0"/>
                  <a:cs typeface="Amazon Ember" panose="020B0603020204020204" pitchFamily="34" charset="0"/>
                </a:rPr>
                <a:t>Is the </a:t>
              </a:r>
              <a:r>
                <a:rPr lang="en-US" sz="1600" kern="0" dirty="0">
                  <a:solidFill>
                    <a:srgbClr val="474746"/>
                  </a:solidFill>
                  <a:ea typeface="Amazon Ember" panose="020B0603020204020204" pitchFamily="34" charset="0"/>
                  <a:cs typeface="Amazon Ember" panose="020B0603020204020204" pitchFamily="34" charset="0"/>
                </a:rPr>
                <a:t>permission explicitly </a:t>
              </a:r>
              <a:r>
                <a:rPr kumimoji="0" lang="en-US" sz="1600" i="1" u="none" strike="noStrike" kern="0" cap="none" spc="0" normalizeH="0" baseline="0" noProof="0" dirty="0">
                  <a:ln>
                    <a:noFill/>
                  </a:ln>
                  <a:solidFill>
                    <a:srgbClr val="474746"/>
                  </a:solidFill>
                  <a:effectLst/>
                  <a:uLnTx/>
                  <a:uFillTx/>
                  <a:ea typeface="Amazon Ember" panose="020B0603020204020204" pitchFamily="34" charset="0"/>
                  <a:cs typeface="Amazon Ember" panose="020B0603020204020204" pitchFamily="34" charset="0"/>
                </a:rPr>
                <a:t>allowed </a:t>
              </a:r>
              <a:r>
                <a:rPr kumimoji="0" lang="en-US" sz="1600" i="0" u="none" strike="noStrike" kern="0" cap="none" spc="0" normalizeH="0" baseline="0" noProof="0" dirty="0">
                  <a:ln>
                    <a:noFill/>
                  </a:ln>
                  <a:solidFill>
                    <a:srgbClr val="474746"/>
                  </a:solidFill>
                  <a:effectLst/>
                  <a:uLnTx/>
                  <a:uFillTx/>
                  <a:ea typeface="Amazon Ember" panose="020B0603020204020204" pitchFamily="34" charset="0"/>
                  <a:cs typeface="Amazon Ember" panose="020B0603020204020204" pitchFamily="34" charset="0"/>
                </a:rPr>
                <a:t>?</a:t>
              </a:r>
            </a:p>
          </p:txBody>
        </p:sp>
        <p:sp>
          <p:nvSpPr>
            <p:cNvPr id="14" name="Freeform 13"/>
            <p:cNvSpPr/>
            <p:nvPr/>
          </p:nvSpPr>
          <p:spPr>
            <a:xfrm>
              <a:off x="4922525" y="4499657"/>
              <a:ext cx="2511769" cy="577388"/>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noFill/>
            <a:ln w="25400" cap="flat" cmpd="sng" algn="ctr">
              <a:solidFill>
                <a:srgbClr val="474746"/>
              </a:solidFill>
              <a:prstDash val="solid"/>
            </a:ln>
            <a:effectLst/>
          </p:spPr>
          <p:txBody>
            <a:bodyPr spcFirstLastPara="0" vert="horz" wrap="square" lIns="85292" tIns="85292" rIns="85292" bIns="85292"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en-US" sz="1600" i="0" u="none" strike="noStrike" kern="0" cap="none" spc="0" normalizeH="0" baseline="0" noProof="0" dirty="0">
                  <a:ln>
                    <a:noFill/>
                  </a:ln>
                  <a:solidFill>
                    <a:schemeClr val="accent3"/>
                  </a:solidFill>
                  <a:effectLst/>
                  <a:uLnTx/>
                  <a:uFillTx/>
                  <a:latin typeface="Amazon Ember" panose="020B0603020204020204" pitchFamily="34" charset="0"/>
                  <a:ea typeface="Amazon Ember" panose="020B0603020204020204" pitchFamily="34" charset="0"/>
                  <a:cs typeface="Amazon Ember" panose="020B0603020204020204" pitchFamily="34" charset="0"/>
                </a:rPr>
                <a:t>Allow</a:t>
              </a:r>
            </a:p>
          </p:txBody>
        </p:sp>
        <p:sp>
          <p:nvSpPr>
            <p:cNvPr id="15" name="Freeform 14"/>
            <p:cNvSpPr/>
            <p:nvPr/>
          </p:nvSpPr>
          <p:spPr>
            <a:xfrm>
              <a:off x="8480687" y="2501357"/>
              <a:ext cx="1328770" cy="607685"/>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noFill/>
            <a:ln w="25400" cap="flat" cmpd="sng" algn="ctr">
              <a:solidFill>
                <a:srgbClr val="474746"/>
              </a:solidFill>
              <a:prstDash val="solid"/>
            </a:ln>
            <a:effectLst/>
          </p:spPr>
          <p:txBody>
            <a:bodyPr spcFirstLastPara="0" vert="horz" wrap="square" lIns="85292" tIns="85292" rIns="85292" bIns="85292"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en-US" sz="1600" i="0" u="none" strike="noStrike" kern="0" cap="none" spc="0" normalizeH="0" baseline="0" noProof="0" dirty="0">
                  <a:ln>
                    <a:noFill/>
                  </a:ln>
                  <a:solidFill>
                    <a:srgbClr val="C00000"/>
                  </a:solidFill>
                  <a:effectLst/>
                  <a:uLnTx/>
                  <a:uFillTx/>
                  <a:latin typeface="Amazon Ember" panose="020B0603020204020204" pitchFamily="34" charset="0"/>
                  <a:ea typeface="Amazon Ember" panose="020B0603020204020204" pitchFamily="34" charset="0"/>
                  <a:cs typeface="Amazon Ember" panose="020B0603020204020204" pitchFamily="34" charset="0"/>
                </a:rPr>
                <a:t>Deny</a:t>
              </a:r>
            </a:p>
          </p:txBody>
        </p:sp>
        <p:sp>
          <p:nvSpPr>
            <p:cNvPr id="16" name="Down Arrow 15"/>
            <p:cNvSpPr/>
            <p:nvPr/>
          </p:nvSpPr>
          <p:spPr>
            <a:xfrm>
              <a:off x="2075366" y="3807762"/>
              <a:ext cx="1194507" cy="636471"/>
            </a:xfrm>
            <a:prstGeom prst="downArrow">
              <a:avLst>
                <a:gd name="adj1" fmla="val 65625"/>
                <a:gd name="adj2" fmla="val 50000"/>
              </a:avLst>
            </a:prstGeom>
            <a:solidFill>
              <a:sysClr val="window" lastClr="FFFFFF"/>
            </a:solidFill>
            <a:ln w="25400" cap="flat" cmpd="sng" algn="ctr">
              <a:solidFill>
                <a:srgbClr val="474746"/>
              </a:solidFill>
              <a:prstDash val="solid"/>
            </a:ln>
            <a:effectLst/>
          </p:spPr>
          <p:txBody>
            <a:bodyPr spcFirstLastPara="0" vert="horz" wrap="square" lIns="0" tIns="91440" rIns="0" bIns="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C00000"/>
                  </a:solidFill>
                  <a:effectLst/>
                  <a:uLnTx/>
                  <a:uFillTx/>
                  <a:latin typeface="Amazon Ember" panose="020B0603020204020204" pitchFamily="34" charset="0"/>
                  <a:ea typeface="Amazon Ember" panose="020B0603020204020204" pitchFamily="34" charset="0"/>
                  <a:cs typeface="Amazon Ember" panose="020B0603020204020204" pitchFamily="34" charset="0"/>
                </a:rPr>
                <a:t>Yes</a:t>
              </a:r>
            </a:p>
          </p:txBody>
        </p:sp>
        <p:sp>
          <p:nvSpPr>
            <p:cNvPr id="17" name="Freeform 16"/>
            <p:cNvSpPr/>
            <p:nvPr/>
          </p:nvSpPr>
          <p:spPr>
            <a:xfrm>
              <a:off x="7497624" y="2325586"/>
              <a:ext cx="919730" cy="1001716"/>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0" y="79429"/>
                  </a:moveTo>
                  <a:lnTo>
                    <a:pt x="169747" y="79429"/>
                  </a:lnTo>
                  <a:lnTo>
                    <a:pt x="169747" y="0"/>
                  </a:lnTo>
                  <a:lnTo>
                    <a:pt x="339494" y="198572"/>
                  </a:lnTo>
                  <a:lnTo>
                    <a:pt x="169747" y="397144"/>
                  </a:lnTo>
                  <a:lnTo>
                    <a:pt x="169747" y="317715"/>
                  </a:lnTo>
                  <a:lnTo>
                    <a:pt x="0" y="317715"/>
                  </a:lnTo>
                  <a:lnTo>
                    <a:pt x="0" y="79429"/>
                  </a:lnTo>
                  <a:close/>
                </a:path>
              </a:pathLst>
            </a:custGeom>
            <a:solidFill>
              <a:sysClr val="window" lastClr="FFFFFF"/>
            </a:solidFill>
            <a:ln w="25400" cap="flat" cmpd="sng" algn="ctr">
              <a:solidFill>
                <a:srgbClr val="474746"/>
              </a:solidFill>
              <a:prstDash val="solid"/>
            </a:ln>
            <a:effectLst/>
          </p:spPr>
          <p:txBody>
            <a:bodyPr spcFirstLastPara="0" vert="horz" wrap="square" lIns="0" tIns="79429" rIns="101848" bIns="79429"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C00000"/>
                  </a:solidFill>
                  <a:effectLst/>
                  <a:uLnTx/>
                  <a:uFillTx/>
                  <a:latin typeface="Amazon Ember" panose="020B0603020204020204" pitchFamily="34" charset="0"/>
                  <a:ea typeface="Amazon Ember" panose="020B0603020204020204" pitchFamily="34" charset="0"/>
                  <a:cs typeface="Amazon Ember" panose="020B0603020204020204" pitchFamily="34" charset="0"/>
                </a:rPr>
                <a:t>No</a:t>
              </a:r>
            </a:p>
          </p:txBody>
        </p:sp>
        <p:sp>
          <p:nvSpPr>
            <p:cNvPr id="18" name="Down Arrow 17"/>
            <p:cNvSpPr/>
            <p:nvPr/>
          </p:nvSpPr>
          <p:spPr>
            <a:xfrm>
              <a:off x="5598612" y="3818452"/>
              <a:ext cx="1194507" cy="636471"/>
            </a:xfrm>
            <a:prstGeom prst="downArrow">
              <a:avLst>
                <a:gd name="adj1" fmla="val 65625"/>
                <a:gd name="adj2" fmla="val 50000"/>
              </a:avLst>
            </a:prstGeom>
            <a:solidFill>
              <a:sysClr val="window" lastClr="FFFFFF"/>
            </a:solidFill>
            <a:ln w="25400" cap="flat" cmpd="sng" algn="ctr">
              <a:solidFill>
                <a:srgbClr val="474746"/>
              </a:solidFill>
              <a:prstDash val="solid"/>
            </a:ln>
            <a:effectLst/>
          </p:spPr>
          <p:txBody>
            <a:bodyPr spcFirstLastPara="0" vert="horz" wrap="square" lIns="0" tIns="91440" rIns="0" bIns="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sz="1600" b="0" i="0" u="none" strike="noStrike" kern="0" cap="none" spc="0" normalizeH="0" baseline="0" noProof="0" dirty="0">
                  <a:ln>
                    <a:noFill/>
                  </a:ln>
                  <a:effectLst/>
                  <a:uLnTx/>
                  <a:uFillTx/>
                  <a:latin typeface="Amazon Ember" panose="020B0603020204020204" pitchFamily="34" charset="0"/>
                  <a:ea typeface="Amazon Ember" panose="020B0603020204020204" pitchFamily="34" charset="0"/>
                  <a:cs typeface="Amazon Ember" panose="020B0603020204020204" pitchFamily="34" charset="0"/>
                </a:rPr>
                <a:t>Yes</a:t>
              </a:r>
            </a:p>
          </p:txBody>
        </p:sp>
        <p:sp>
          <p:nvSpPr>
            <p:cNvPr id="19" name="TextBox 18">
              <a:extLst>
                <a:ext uri="{FF2B5EF4-FFF2-40B4-BE49-F238E27FC236}">
                  <a16:creationId xmlns:a16="http://schemas.microsoft.com/office/drawing/2014/main" id="{0221306B-1606-B34A-BFF7-B733BB846CE8}"/>
                </a:ext>
              </a:extLst>
            </p:cNvPr>
            <p:cNvSpPr txBox="1"/>
            <p:nvPr/>
          </p:nvSpPr>
          <p:spPr>
            <a:xfrm>
              <a:off x="8336072" y="3194692"/>
              <a:ext cx="1706137" cy="999007"/>
            </a:xfrm>
            <a:prstGeom prst="rect">
              <a:avLst/>
            </a:prstGeom>
            <a:noFill/>
          </p:spPr>
          <p:txBody>
            <a:bodyPr wrap="square" rtlCol="0">
              <a:spAutoFit/>
            </a:bodyPr>
            <a:lstStyle/>
            <a:p>
              <a:pPr algn="ctr"/>
              <a:r>
                <a:rPr lang="en-US" sz="1600" b="1" dirty="0"/>
                <a:t>Implicit deny</a:t>
              </a:r>
            </a:p>
          </p:txBody>
        </p:sp>
      </p:grpSp>
      <p:pic>
        <p:nvPicPr>
          <p:cNvPr id="2" name="Picture 1"/>
          <p:cNvPicPr>
            <a:picLocks noChangeAspect="1"/>
          </p:cNvPicPr>
          <p:nvPr/>
        </p:nvPicPr>
        <p:blipFill>
          <a:blip r:embed="rId6"/>
          <a:stretch>
            <a:fillRect/>
          </a:stretch>
        </p:blipFill>
        <p:spPr>
          <a:xfrm>
            <a:off x="7929361" y="1346003"/>
            <a:ext cx="4139543" cy="4773582"/>
          </a:xfrm>
          <a:prstGeom prst="rect">
            <a:avLst/>
          </a:prstGeom>
        </p:spPr>
      </p:pic>
    </p:spTree>
    <p:custDataLst>
      <p:tags r:id="rId1"/>
    </p:custDataLst>
    <p:extLst>
      <p:ext uri="{BB962C8B-B14F-4D97-AF65-F5344CB8AC3E}">
        <p14:creationId xmlns:p14="http://schemas.microsoft.com/office/powerpoint/2010/main" val="425512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SLIDE_COUNT" val="5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33484</TotalTime>
  <Words>5896</Words>
  <Application>Microsoft Office PowerPoint</Application>
  <PresentationFormat>Widescreen</PresentationFormat>
  <Paragraphs>522</Paragraphs>
  <Slides>33</Slides>
  <Notes>32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Amazon Ember</vt:lpstr>
      <vt:lpstr>Amazon Ember Light</vt:lpstr>
      <vt:lpstr>Arial</vt:lpstr>
      <vt:lpstr>Calibri</vt:lpstr>
      <vt:lpstr>Calibri Light</vt:lpstr>
      <vt:lpstr>Lucida Console</vt:lpstr>
      <vt:lpstr>Office Theme</vt:lpstr>
      <vt:lpstr>1_Office Theme</vt:lpstr>
      <vt:lpstr>Identity and Access Management </vt:lpstr>
      <vt:lpstr>Identity and Access Management ( IAM)</vt:lpstr>
      <vt:lpstr>Identity and Access Management ( IAM)</vt:lpstr>
      <vt:lpstr>IAM : Root Account</vt:lpstr>
      <vt:lpstr>IAM Components</vt:lpstr>
      <vt:lpstr>IAM: Users</vt:lpstr>
      <vt:lpstr>IAM Multi-Factor Authentication</vt:lpstr>
      <vt:lpstr>IAM: Groups</vt:lpstr>
      <vt:lpstr>IAM: Policies</vt:lpstr>
      <vt:lpstr>IAM Example for S3</vt:lpstr>
      <vt:lpstr>IAM: Roles</vt:lpstr>
      <vt:lpstr>IAM: Roles</vt:lpstr>
      <vt:lpstr>IAM –Access Control -ABAC</vt:lpstr>
      <vt:lpstr>IAM</vt:lpstr>
      <vt:lpstr>IAM –Access Control -RBAC</vt:lpstr>
      <vt:lpstr>IAM: Switching Roles</vt:lpstr>
      <vt:lpstr>AWS  : Security Token Services (STS)</vt:lpstr>
      <vt:lpstr>AWS Identity Federations : External Users </vt:lpstr>
      <vt:lpstr>What is Identity Federation ? </vt:lpstr>
      <vt:lpstr>Identity Federation with an Identity Broker</vt:lpstr>
      <vt:lpstr>Identity Federation using SAML</vt:lpstr>
      <vt:lpstr>Amazon Cognito</vt:lpstr>
      <vt:lpstr>Amazon Cognito Example</vt:lpstr>
      <vt:lpstr>Amazon Cognito example</vt:lpstr>
      <vt:lpstr>IAM : Single vs Multiple Accounts</vt:lpstr>
      <vt:lpstr>Manage multiple accounts with AWS Organizations</vt:lpstr>
      <vt:lpstr>AWS Organization Example</vt:lpstr>
      <vt:lpstr>AWS Organization :SCPs</vt:lpstr>
      <vt:lpstr>Other AWS Identity  Services</vt:lpstr>
      <vt:lpstr>AWS CloudTrail</vt:lpstr>
      <vt:lpstr>AWS CloudTrail</vt:lpstr>
      <vt:lpstr>AWS CloudTrail</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Mohr</dc:creator>
  <cp:keywords>v1.0</cp:keywords>
  <cp:lastModifiedBy>Safai, Alan</cp:lastModifiedBy>
  <cp:revision>652</cp:revision>
  <cp:lastPrinted>2018-12-10T23:37:28Z</cp:lastPrinted>
  <dcterms:created xsi:type="dcterms:W3CDTF">2019-09-16T17:01:53Z</dcterms:created>
  <dcterms:modified xsi:type="dcterms:W3CDTF">2023-01-04T21:07:37Z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