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97" r:id="rId2"/>
    <p:sldId id="310" r:id="rId3"/>
    <p:sldId id="298" r:id="rId4"/>
    <p:sldId id="299" r:id="rId5"/>
    <p:sldId id="300" r:id="rId6"/>
    <p:sldId id="301" r:id="rId7"/>
    <p:sldId id="302" r:id="rId8"/>
    <p:sldId id="303" r:id="rId9"/>
    <p:sldId id="304" r:id="rId10"/>
    <p:sldId id="305" r:id="rId11"/>
    <p:sldId id="306" r:id="rId12"/>
    <p:sldId id="307" r:id="rId13"/>
    <p:sldId id="308" r:id="rId14"/>
    <p:sldId id="309" r:id="rId15"/>
    <p:sldId id="311" r:id="rId16"/>
  </p:sldIdLst>
  <p:sldSz cx="12192000" cy="6858000"/>
  <p:notesSz cx="6858000" cy="9144000"/>
  <p:defaultTextStyle>
    <a:defPPr>
      <a:defRPr lang="en-US"/>
    </a:defPPr>
    <a:lvl1pPr marL="0" algn="l" defTabSz="914332" rtl="0" eaLnBrk="1" latinLnBrk="0" hangingPunct="1">
      <a:defRPr sz="1800" kern="1200">
        <a:solidFill>
          <a:schemeClr val="tx1"/>
        </a:solidFill>
        <a:latin typeface="+mn-lt"/>
        <a:ea typeface="+mn-ea"/>
        <a:cs typeface="+mn-cs"/>
      </a:defRPr>
    </a:lvl1pPr>
    <a:lvl2pPr marL="457166"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9" algn="l" defTabSz="914332" rtl="0" eaLnBrk="1" latinLnBrk="0" hangingPunct="1">
      <a:defRPr sz="1800" kern="1200">
        <a:solidFill>
          <a:schemeClr val="tx1"/>
        </a:solidFill>
        <a:latin typeface="+mn-lt"/>
        <a:ea typeface="+mn-ea"/>
        <a:cs typeface="+mn-cs"/>
      </a:defRPr>
    </a:lvl4pPr>
    <a:lvl5pPr marL="1828666" algn="l" defTabSz="914332" rtl="0" eaLnBrk="1" latinLnBrk="0" hangingPunct="1">
      <a:defRPr sz="1800" kern="1200">
        <a:solidFill>
          <a:schemeClr val="tx1"/>
        </a:solidFill>
        <a:latin typeface="+mn-lt"/>
        <a:ea typeface="+mn-ea"/>
        <a:cs typeface="+mn-cs"/>
      </a:defRPr>
    </a:lvl5pPr>
    <a:lvl6pPr marL="2285832" algn="l" defTabSz="914332" rtl="0" eaLnBrk="1" latinLnBrk="0" hangingPunct="1">
      <a:defRPr sz="1800" kern="1200">
        <a:solidFill>
          <a:schemeClr val="tx1"/>
        </a:solidFill>
        <a:latin typeface="+mn-lt"/>
        <a:ea typeface="+mn-ea"/>
        <a:cs typeface="+mn-cs"/>
      </a:defRPr>
    </a:lvl6pPr>
    <a:lvl7pPr marL="2742998" algn="l" defTabSz="914332" rtl="0" eaLnBrk="1" latinLnBrk="0" hangingPunct="1">
      <a:defRPr sz="1800" kern="1200">
        <a:solidFill>
          <a:schemeClr val="tx1"/>
        </a:solidFill>
        <a:latin typeface="+mn-lt"/>
        <a:ea typeface="+mn-ea"/>
        <a:cs typeface="+mn-cs"/>
      </a:defRPr>
    </a:lvl7pPr>
    <a:lvl8pPr marL="3200164" algn="l" defTabSz="914332" rtl="0" eaLnBrk="1" latinLnBrk="0" hangingPunct="1">
      <a:defRPr sz="1800" kern="1200">
        <a:solidFill>
          <a:schemeClr val="tx1"/>
        </a:solidFill>
        <a:latin typeface="+mn-lt"/>
        <a:ea typeface="+mn-ea"/>
        <a:cs typeface="+mn-cs"/>
      </a:defRPr>
    </a:lvl8pPr>
    <a:lvl9pPr marL="3657331" algn="l" defTabSz="91433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154" autoAdjust="0"/>
    <p:restoredTop sz="74923" autoAdjust="0"/>
  </p:normalViewPr>
  <p:slideViewPr>
    <p:cSldViewPr snapToGrid="0">
      <p:cViewPr>
        <p:scale>
          <a:sx n="60" d="100"/>
          <a:sy n="60" d="100"/>
        </p:scale>
        <p:origin x="368" y="52"/>
      </p:cViewPr>
      <p:guideLst/>
    </p:cSldViewPr>
  </p:slideViewPr>
  <p:outlineViewPr>
    <p:cViewPr>
      <p:scale>
        <a:sx n="33" d="100"/>
        <a:sy n="33" d="100"/>
      </p:scale>
      <p:origin x="0" y="-1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otian" userId="1f636058-1175-430a-b445-1f76b154ab73" providerId="ADAL" clId="{7BEEC8EF-0F1A-46F3-A313-FB5C13D01752}"/>
    <pc:docChg chg="modSld">
      <pc:chgData name="Rahul Kotian" userId="1f636058-1175-430a-b445-1f76b154ab73" providerId="ADAL" clId="{7BEEC8EF-0F1A-46F3-A313-FB5C13D01752}" dt="2024-06-08T15:26:55.633" v="3" actId="20577"/>
      <pc:docMkLst>
        <pc:docMk/>
      </pc:docMkLst>
      <pc:sldChg chg="modSp mod">
        <pc:chgData name="Rahul Kotian" userId="1f636058-1175-430a-b445-1f76b154ab73" providerId="ADAL" clId="{7BEEC8EF-0F1A-46F3-A313-FB5C13D01752}" dt="2024-06-08T15:25:18.430" v="1" actId="20577"/>
        <pc:sldMkLst>
          <pc:docMk/>
          <pc:sldMk cId="914203801" sldId="308"/>
        </pc:sldMkLst>
        <pc:spChg chg="mod">
          <ac:chgData name="Rahul Kotian" userId="1f636058-1175-430a-b445-1f76b154ab73" providerId="ADAL" clId="{7BEEC8EF-0F1A-46F3-A313-FB5C13D01752}" dt="2024-06-08T15:25:18.430" v="1" actId="20577"/>
          <ac:spMkLst>
            <pc:docMk/>
            <pc:sldMk cId="914203801" sldId="308"/>
            <ac:spMk id="5" creationId="{64F658AF-FF74-2012-4595-E6CC3DA041B4}"/>
          </ac:spMkLst>
        </pc:spChg>
      </pc:sldChg>
      <pc:sldChg chg="modSp mod">
        <pc:chgData name="Rahul Kotian" userId="1f636058-1175-430a-b445-1f76b154ab73" providerId="ADAL" clId="{7BEEC8EF-0F1A-46F3-A313-FB5C13D01752}" dt="2024-06-08T15:26:55.633" v="3" actId="20577"/>
        <pc:sldMkLst>
          <pc:docMk/>
          <pc:sldMk cId="2440316518" sldId="309"/>
        </pc:sldMkLst>
        <pc:spChg chg="mod">
          <ac:chgData name="Rahul Kotian" userId="1f636058-1175-430a-b445-1f76b154ab73" providerId="ADAL" clId="{7BEEC8EF-0F1A-46F3-A313-FB5C13D01752}" dt="2024-06-08T15:26:55.633" v="3" actId="20577"/>
          <ac:spMkLst>
            <pc:docMk/>
            <pc:sldMk cId="2440316518" sldId="309"/>
            <ac:spMk id="6" creationId="{64F658AF-FF74-2012-4595-E6CC3DA041B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363A5-21A9-4E96-851E-26059A730A3E}" type="doc">
      <dgm:prSet loTypeId="urn:microsoft.com/office/officeart/2008/layout/VerticalCurvedList" loCatId="list" qsTypeId="urn:microsoft.com/office/officeart/2005/8/quickstyle/3d1" qsCatId="3D" csTypeId="urn:microsoft.com/office/officeart/2005/8/colors/accent2_2" csCatId="accent2" phldr="1"/>
      <dgm:spPr/>
      <dgm:t>
        <a:bodyPr/>
        <a:lstStyle/>
        <a:p>
          <a:endParaRPr lang="en-US"/>
        </a:p>
      </dgm:t>
    </dgm:pt>
    <dgm:pt modelId="{60850179-3FAA-4693-A417-B2004D45AABD}">
      <dgm:prSet/>
      <dgm:spPr/>
      <dgm:t>
        <a:bodyPr/>
        <a:lstStyle/>
        <a:p>
          <a:pPr rtl="0"/>
          <a:r>
            <a:rPr lang="en-US" dirty="0">
              <a:solidFill>
                <a:schemeClr val="tx1"/>
              </a:solidFill>
            </a:rPr>
            <a:t>Computer virtualization</a:t>
          </a:r>
        </a:p>
      </dgm:t>
    </dgm:pt>
    <dgm:pt modelId="{C6AAA3FD-63FD-4947-B677-7B396EDA1E87}" type="parTrans" cxnId="{488C9DF9-48BD-4513-82F1-570EE2698760}">
      <dgm:prSet/>
      <dgm:spPr/>
      <dgm:t>
        <a:bodyPr/>
        <a:lstStyle/>
        <a:p>
          <a:endParaRPr lang="en-US"/>
        </a:p>
      </dgm:t>
    </dgm:pt>
    <dgm:pt modelId="{194673B3-40BE-4A32-95DA-C4F1319A522D}" type="sibTrans" cxnId="{488C9DF9-48BD-4513-82F1-570EE2698760}">
      <dgm:prSet/>
      <dgm:spPr/>
      <dgm:t>
        <a:bodyPr/>
        <a:lstStyle/>
        <a:p>
          <a:endParaRPr lang="en-US"/>
        </a:p>
      </dgm:t>
    </dgm:pt>
    <dgm:pt modelId="{2CFD452B-850E-4C59-BC8D-C7A559D64BC8}">
      <dgm:prSet/>
      <dgm:spPr/>
      <dgm:t>
        <a:bodyPr/>
        <a:lstStyle/>
        <a:p>
          <a:pPr rtl="0"/>
          <a:r>
            <a:rPr lang="en-US" dirty="0">
              <a:solidFill>
                <a:schemeClr val="tx1"/>
              </a:solidFill>
            </a:rPr>
            <a:t>Software-defined networking (SDN)</a:t>
          </a:r>
        </a:p>
      </dgm:t>
    </dgm:pt>
    <dgm:pt modelId="{6049B661-CED5-4F72-B4B8-B16E2ACA7230}" type="parTrans" cxnId="{48245061-A011-4D91-B9CE-8C346B044ED8}">
      <dgm:prSet/>
      <dgm:spPr/>
      <dgm:t>
        <a:bodyPr/>
        <a:lstStyle/>
        <a:p>
          <a:endParaRPr lang="en-US"/>
        </a:p>
      </dgm:t>
    </dgm:pt>
    <dgm:pt modelId="{133E9CC9-2AC9-486D-9BC4-CB3804F8CCFE}" type="sibTrans" cxnId="{48245061-A011-4D91-B9CE-8C346B044ED8}">
      <dgm:prSet/>
      <dgm:spPr/>
      <dgm:t>
        <a:bodyPr/>
        <a:lstStyle/>
        <a:p>
          <a:endParaRPr lang="en-US"/>
        </a:p>
      </dgm:t>
    </dgm:pt>
    <dgm:pt modelId="{F436F9E4-1ABA-445C-8011-383C34553043}">
      <dgm:prSet/>
      <dgm:spPr/>
      <dgm:t>
        <a:bodyPr/>
        <a:lstStyle/>
        <a:p>
          <a:pPr rtl="0"/>
          <a:r>
            <a:rPr lang="en-US" dirty="0">
              <a:solidFill>
                <a:schemeClr val="tx1"/>
              </a:solidFill>
            </a:rPr>
            <a:t>Software-defined storage (SDS)</a:t>
          </a:r>
        </a:p>
      </dgm:t>
    </dgm:pt>
    <dgm:pt modelId="{4C9AFB55-27BE-4E19-9C52-DF5827831A7A}" type="parTrans" cxnId="{A7D3CBE6-DABD-4812-ADA6-415A518C1452}">
      <dgm:prSet/>
      <dgm:spPr/>
      <dgm:t>
        <a:bodyPr/>
        <a:lstStyle/>
        <a:p>
          <a:endParaRPr lang="en-US"/>
        </a:p>
      </dgm:t>
    </dgm:pt>
    <dgm:pt modelId="{FC56E612-A808-4726-8747-2029111DEC8F}" type="sibTrans" cxnId="{A7D3CBE6-DABD-4812-ADA6-415A518C1452}">
      <dgm:prSet/>
      <dgm:spPr/>
      <dgm:t>
        <a:bodyPr/>
        <a:lstStyle/>
        <a:p>
          <a:endParaRPr lang="en-US"/>
        </a:p>
      </dgm:t>
    </dgm:pt>
    <dgm:pt modelId="{5B33E7EF-0507-45FC-8485-B1BE580619DD}">
      <dgm:prSet/>
      <dgm:spPr/>
      <dgm:t>
        <a:bodyPr/>
        <a:lstStyle/>
        <a:p>
          <a:pPr rtl="0"/>
          <a:r>
            <a:rPr lang="en-US" dirty="0">
              <a:solidFill>
                <a:schemeClr val="tx1"/>
              </a:solidFill>
            </a:rPr>
            <a:t>Management and Automation</a:t>
          </a:r>
        </a:p>
      </dgm:t>
    </dgm:pt>
    <dgm:pt modelId="{97BBC90D-215D-4D5B-B410-34E8C1936C58}" type="parTrans" cxnId="{6194180D-6348-49ED-A7DA-CACB248DDCC8}">
      <dgm:prSet/>
      <dgm:spPr/>
      <dgm:t>
        <a:bodyPr/>
        <a:lstStyle/>
        <a:p>
          <a:endParaRPr lang="en-US"/>
        </a:p>
      </dgm:t>
    </dgm:pt>
    <dgm:pt modelId="{3A5FEF7E-4704-4766-B328-1625E001C8D9}" type="sibTrans" cxnId="{6194180D-6348-49ED-A7DA-CACB248DDCC8}">
      <dgm:prSet/>
      <dgm:spPr/>
      <dgm:t>
        <a:bodyPr/>
        <a:lstStyle/>
        <a:p>
          <a:endParaRPr lang="en-US"/>
        </a:p>
      </dgm:t>
    </dgm:pt>
    <dgm:pt modelId="{5BEDF1B2-C739-41DC-BF24-4FE32F3AAB95}" type="pres">
      <dgm:prSet presAssocID="{C8D363A5-21A9-4E96-851E-26059A730A3E}" presName="Name0" presStyleCnt="0">
        <dgm:presLayoutVars>
          <dgm:chMax val="7"/>
          <dgm:chPref val="7"/>
          <dgm:dir/>
        </dgm:presLayoutVars>
      </dgm:prSet>
      <dgm:spPr/>
    </dgm:pt>
    <dgm:pt modelId="{D5AAAAEC-1BD2-4B0E-92B2-CA8755985EAA}" type="pres">
      <dgm:prSet presAssocID="{C8D363A5-21A9-4E96-851E-26059A730A3E}" presName="Name1" presStyleCnt="0"/>
      <dgm:spPr/>
    </dgm:pt>
    <dgm:pt modelId="{2F873032-A71A-43A1-B53D-DDC7793F4D72}" type="pres">
      <dgm:prSet presAssocID="{C8D363A5-21A9-4E96-851E-26059A730A3E}" presName="cycle" presStyleCnt="0"/>
      <dgm:spPr/>
    </dgm:pt>
    <dgm:pt modelId="{D0AF6CFA-8354-45FA-AD6B-E923C4BEB9BB}" type="pres">
      <dgm:prSet presAssocID="{C8D363A5-21A9-4E96-851E-26059A730A3E}" presName="srcNode" presStyleLbl="node1" presStyleIdx="0" presStyleCnt="4"/>
      <dgm:spPr/>
    </dgm:pt>
    <dgm:pt modelId="{9B7E37BD-64A4-4120-B7FE-017B7ED0DFE3}" type="pres">
      <dgm:prSet presAssocID="{C8D363A5-21A9-4E96-851E-26059A730A3E}" presName="conn" presStyleLbl="parChTrans1D2" presStyleIdx="0" presStyleCnt="1"/>
      <dgm:spPr/>
    </dgm:pt>
    <dgm:pt modelId="{7316DB1B-C7F4-4663-88A2-821EBD68E525}" type="pres">
      <dgm:prSet presAssocID="{C8D363A5-21A9-4E96-851E-26059A730A3E}" presName="extraNode" presStyleLbl="node1" presStyleIdx="0" presStyleCnt="4"/>
      <dgm:spPr/>
    </dgm:pt>
    <dgm:pt modelId="{CE6B3EDC-20D7-4339-B42B-A71C2A242FF3}" type="pres">
      <dgm:prSet presAssocID="{C8D363A5-21A9-4E96-851E-26059A730A3E}" presName="dstNode" presStyleLbl="node1" presStyleIdx="0" presStyleCnt="4"/>
      <dgm:spPr/>
    </dgm:pt>
    <dgm:pt modelId="{1106BDB1-9BAA-4BBD-BF53-27E7C453810D}" type="pres">
      <dgm:prSet presAssocID="{60850179-3FAA-4693-A417-B2004D45AABD}" presName="text_1" presStyleLbl="node1" presStyleIdx="0" presStyleCnt="4">
        <dgm:presLayoutVars>
          <dgm:bulletEnabled val="1"/>
        </dgm:presLayoutVars>
      </dgm:prSet>
      <dgm:spPr/>
    </dgm:pt>
    <dgm:pt modelId="{A75E2A89-C0A2-4A46-98E6-EE669AED2BF3}" type="pres">
      <dgm:prSet presAssocID="{60850179-3FAA-4693-A417-B2004D45AABD}" presName="accent_1" presStyleCnt="0"/>
      <dgm:spPr/>
    </dgm:pt>
    <dgm:pt modelId="{E0B42BA5-EF14-4576-91F1-180D53E501A0}" type="pres">
      <dgm:prSet presAssocID="{60850179-3FAA-4693-A417-B2004D45AABD}" presName="accentRepeatNode" presStyleLbl="solidFgAcc1" presStyleIdx="0" presStyleCnt="4" custLinFactNeighborX="-1436" custLinFactNeighborY="-1436"/>
      <dgm:spPr/>
    </dgm:pt>
    <dgm:pt modelId="{412635F9-4021-4B76-8BA2-6CA219DEBAE6}" type="pres">
      <dgm:prSet presAssocID="{2CFD452B-850E-4C59-BC8D-C7A559D64BC8}" presName="text_2" presStyleLbl="node1" presStyleIdx="1" presStyleCnt="4">
        <dgm:presLayoutVars>
          <dgm:bulletEnabled val="1"/>
        </dgm:presLayoutVars>
      </dgm:prSet>
      <dgm:spPr/>
    </dgm:pt>
    <dgm:pt modelId="{C7C284AB-137D-46F9-9CC3-26C3D7BD320C}" type="pres">
      <dgm:prSet presAssocID="{2CFD452B-850E-4C59-BC8D-C7A559D64BC8}" presName="accent_2" presStyleCnt="0"/>
      <dgm:spPr/>
    </dgm:pt>
    <dgm:pt modelId="{AECFAA08-C849-4664-B6E2-BEBB822F16E3}" type="pres">
      <dgm:prSet presAssocID="{2CFD452B-850E-4C59-BC8D-C7A559D64BC8}" presName="accentRepeatNode" presStyleLbl="solidFgAcc1" presStyleIdx="1" presStyleCnt="4"/>
      <dgm:spPr/>
    </dgm:pt>
    <dgm:pt modelId="{8F136D16-0EA1-42F4-BEF2-448BCF8D13FE}" type="pres">
      <dgm:prSet presAssocID="{F436F9E4-1ABA-445C-8011-383C34553043}" presName="text_3" presStyleLbl="node1" presStyleIdx="2" presStyleCnt="4">
        <dgm:presLayoutVars>
          <dgm:bulletEnabled val="1"/>
        </dgm:presLayoutVars>
      </dgm:prSet>
      <dgm:spPr/>
    </dgm:pt>
    <dgm:pt modelId="{8C6B2577-1B40-4B64-9B33-93BFE2E21F5A}" type="pres">
      <dgm:prSet presAssocID="{F436F9E4-1ABA-445C-8011-383C34553043}" presName="accent_3" presStyleCnt="0"/>
      <dgm:spPr/>
    </dgm:pt>
    <dgm:pt modelId="{934B878B-7C75-459C-9C8D-79080E631E4C}" type="pres">
      <dgm:prSet presAssocID="{F436F9E4-1ABA-445C-8011-383C34553043}" presName="accentRepeatNode" presStyleLbl="solidFgAcc1" presStyleIdx="2" presStyleCnt="4"/>
      <dgm:spPr/>
    </dgm:pt>
    <dgm:pt modelId="{97CD2385-2CC6-4D57-B0DE-45FF73A6FB1D}" type="pres">
      <dgm:prSet presAssocID="{5B33E7EF-0507-45FC-8485-B1BE580619DD}" presName="text_4" presStyleLbl="node1" presStyleIdx="3" presStyleCnt="4">
        <dgm:presLayoutVars>
          <dgm:bulletEnabled val="1"/>
        </dgm:presLayoutVars>
      </dgm:prSet>
      <dgm:spPr/>
    </dgm:pt>
    <dgm:pt modelId="{86BE6CDB-6600-4294-9932-8FEA809F99C3}" type="pres">
      <dgm:prSet presAssocID="{5B33E7EF-0507-45FC-8485-B1BE580619DD}" presName="accent_4" presStyleCnt="0"/>
      <dgm:spPr/>
    </dgm:pt>
    <dgm:pt modelId="{FE8F4A7A-CBB6-40DD-943D-34061151129B}" type="pres">
      <dgm:prSet presAssocID="{5B33E7EF-0507-45FC-8485-B1BE580619DD}" presName="accentRepeatNode" presStyleLbl="solidFgAcc1" presStyleIdx="3" presStyleCnt="4"/>
      <dgm:spPr/>
    </dgm:pt>
  </dgm:ptLst>
  <dgm:cxnLst>
    <dgm:cxn modelId="{A7753E0B-FB32-4DEC-AED4-06ADED4CE47A}" type="presOf" srcId="{5B33E7EF-0507-45FC-8485-B1BE580619DD}" destId="{97CD2385-2CC6-4D57-B0DE-45FF73A6FB1D}" srcOrd="0" destOrd="0" presId="urn:microsoft.com/office/officeart/2008/layout/VerticalCurvedList"/>
    <dgm:cxn modelId="{34A34D0B-E824-48A8-9983-897DF1572406}" type="presOf" srcId="{194673B3-40BE-4A32-95DA-C4F1319A522D}" destId="{9B7E37BD-64A4-4120-B7FE-017B7ED0DFE3}" srcOrd="0" destOrd="0" presId="urn:microsoft.com/office/officeart/2008/layout/VerticalCurvedList"/>
    <dgm:cxn modelId="{6194180D-6348-49ED-A7DA-CACB248DDCC8}" srcId="{C8D363A5-21A9-4E96-851E-26059A730A3E}" destId="{5B33E7EF-0507-45FC-8485-B1BE580619DD}" srcOrd="3" destOrd="0" parTransId="{97BBC90D-215D-4D5B-B410-34E8C1936C58}" sibTransId="{3A5FEF7E-4704-4766-B328-1625E001C8D9}"/>
    <dgm:cxn modelId="{5064560F-874C-47E1-9A1D-B88664B7F9A4}" type="presOf" srcId="{C8D363A5-21A9-4E96-851E-26059A730A3E}" destId="{5BEDF1B2-C739-41DC-BF24-4FE32F3AAB95}" srcOrd="0" destOrd="0" presId="urn:microsoft.com/office/officeart/2008/layout/VerticalCurvedList"/>
    <dgm:cxn modelId="{48245061-A011-4D91-B9CE-8C346B044ED8}" srcId="{C8D363A5-21A9-4E96-851E-26059A730A3E}" destId="{2CFD452B-850E-4C59-BC8D-C7A559D64BC8}" srcOrd="1" destOrd="0" parTransId="{6049B661-CED5-4F72-B4B8-B16E2ACA7230}" sibTransId="{133E9CC9-2AC9-486D-9BC4-CB3804F8CCFE}"/>
    <dgm:cxn modelId="{0A54E79B-C1E1-406B-A60C-0268D4BADA63}" type="presOf" srcId="{F436F9E4-1ABA-445C-8011-383C34553043}" destId="{8F136D16-0EA1-42F4-BEF2-448BCF8D13FE}" srcOrd="0" destOrd="0" presId="urn:microsoft.com/office/officeart/2008/layout/VerticalCurvedList"/>
    <dgm:cxn modelId="{771B92D5-895E-4821-BA58-8A975665C5CA}" type="presOf" srcId="{2CFD452B-850E-4C59-BC8D-C7A559D64BC8}" destId="{412635F9-4021-4B76-8BA2-6CA219DEBAE6}" srcOrd="0" destOrd="0" presId="urn:microsoft.com/office/officeart/2008/layout/VerticalCurvedList"/>
    <dgm:cxn modelId="{A7D3CBE6-DABD-4812-ADA6-415A518C1452}" srcId="{C8D363A5-21A9-4E96-851E-26059A730A3E}" destId="{F436F9E4-1ABA-445C-8011-383C34553043}" srcOrd="2" destOrd="0" parTransId="{4C9AFB55-27BE-4E19-9C52-DF5827831A7A}" sibTransId="{FC56E612-A808-4726-8747-2029111DEC8F}"/>
    <dgm:cxn modelId="{3A0F83EF-401D-4F2E-A78F-D31FACDB1C7D}" type="presOf" srcId="{60850179-3FAA-4693-A417-B2004D45AABD}" destId="{1106BDB1-9BAA-4BBD-BF53-27E7C453810D}" srcOrd="0" destOrd="0" presId="urn:microsoft.com/office/officeart/2008/layout/VerticalCurvedList"/>
    <dgm:cxn modelId="{488C9DF9-48BD-4513-82F1-570EE2698760}" srcId="{C8D363A5-21A9-4E96-851E-26059A730A3E}" destId="{60850179-3FAA-4693-A417-B2004D45AABD}" srcOrd="0" destOrd="0" parTransId="{C6AAA3FD-63FD-4947-B677-7B396EDA1E87}" sibTransId="{194673B3-40BE-4A32-95DA-C4F1319A522D}"/>
    <dgm:cxn modelId="{645E60FD-D198-49CE-AD1A-9B348B46FADB}" type="presParOf" srcId="{5BEDF1B2-C739-41DC-BF24-4FE32F3AAB95}" destId="{D5AAAAEC-1BD2-4B0E-92B2-CA8755985EAA}" srcOrd="0" destOrd="0" presId="urn:microsoft.com/office/officeart/2008/layout/VerticalCurvedList"/>
    <dgm:cxn modelId="{507CFA6F-F650-49AC-824B-B3D8E83D0D59}" type="presParOf" srcId="{D5AAAAEC-1BD2-4B0E-92B2-CA8755985EAA}" destId="{2F873032-A71A-43A1-B53D-DDC7793F4D72}" srcOrd="0" destOrd="0" presId="urn:microsoft.com/office/officeart/2008/layout/VerticalCurvedList"/>
    <dgm:cxn modelId="{6ADE8FEF-F89C-4C95-817B-8DFF7C50D301}" type="presParOf" srcId="{2F873032-A71A-43A1-B53D-DDC7793F4D72}" destId="{D0AF6CFA-8354-45FA-AD6B-E923C4BEB9BB}" srcOrd="0" destOrd="0" presId="urn:microsoft.com/office/officeart/2008/layout/VerticalCurvedList"/>
    <dgm:cxn modelId="{FE694E21-15BC-4CC5-82D5-906A70AA040B}" type="presParOf" srcId="{2F873032-A71A-43A1-B53D-DDC7793F4D72}" destId="{9B7E37BD-64A4-4120-B7FE-017B7ED0DFE3}" srcOrd="1" destOrd="0" presId="urn:microsoft.com/office/officeart/2008/layout/VerticalCurvedList"/>
    <dgm:cxn modelId="{039BA532-1D66-4B1C-AD4B-316A06182DC2}" type="presParOf" srcId="{2F873032-A71A-43A1-B53D-DDC7793F4D72}" destId="{7316DB1B-C7F4-4663-88A2-821EBD68E525}" srcOrd="2" destOrd="0" presId="urn:microsoft.com/office/officeart/2008/layout/VerticalCurvedList"/>
    <dgm:cxn modelId="{0526532F-5C93-4B7F-86E3-1F2FBCB8089F}" type="presParOf" srcId="{2F873032-A71A-43A1-B53D-DDC7793F4D72}" destId="{CE6B3EDC-20D7-4339-B42B-A71C2A242FF3}" srcOrd="3" destOrd="0" presId="urn:microsoft.com/office/officeart/2008/layout/VerticalCurvedList"/>
    <dgm:cxn modelId="{1FF9E5A0-3793-4B96-A7E7-218FC23270BE}" type="presParOf" srcId="{D5AAAAEC-1BD2-4B0E-92B2-CA8755985EAA}" destId="{1106BDB1-9BAA-4BBD-BF53-27E7C453810D}" srcOrd="1" destOrd="0" presId="urn:microsoft.com/office/officeart/2008/layout/VerticalCurvedList"/>
    <dgm:cxn modelId="{A805CBBC-D2D2-48DF-925E-D533D10CA101}" type="presParOf" srcId="{D5AAAAEC-1BD2-4B0E-92B2-CA8755985EAA}" destId="{A75E2A89-C0A2-4A46-98E6-EE669AED2BF3}" srcOrd="2" destOrd="0" presId="urn:microsoft.com/office/officeart/2008/layout/VerticalCurvedList"/>
    <dgm:cxn modelId="{2053EA51-FC98-4CA8-9B79-121AB61D6589}" type="presParOf" srcId="{A75E2A89-C0A2-4A46-98E6-EE669AED2BF3}" destId="{E0B42BA5-EF14-4576-91F1-180D53E501A0}" srcOrd="0" destOrd="0" presId="urn:microsoft.com/office/officeart/2008/layout/VerticalCurvedList"/>
    <dgm:cxn modelId="{99DA852F-CC20-42A0-99C6-4FFC1AB12D1B}" type="presParOf" srcId="{D5AAAAEC-1BD2-4B0E-92B2-CA8755985EAA}" destId="{412635F9-4021-4B76-8BA2-6CA219DEBAE6}" srcOrd="3" destOrd="0" presId="urn:microsoft.com/office/officeart/2008/layout/VerticalCurvedList"/>
    <dgm:cxn modelId="{844188AD-188C-4EB5-98C9-B27E05F68157}" type="presParOf" srcId="{D5AAAAEC-1BD2-4B0E-92B2-CA8755985EAA}" destId="{C7C284AB-137D-46F9-9CC3-26C3D7BD320C}" srcOrd="4" destOrd="0" presId="urn:microsoft.com/office/officeart/2008/layout/VerticalCurvedList"/>
    <dgm:cxn modelId="{866A53F0-25FF-4D5D-8E85-55245F8F2444}" type="presParOf" srcId="{C7C284AB-137D-46F9-9CC3-26C3D7BD320C}" destId="{AECFAA08-C849-4664-B6E2-BEBB822F16E3}" srcOrd="0" destOrd="0" presId="urn:microsoft.com/office/officeart/2008/layout/VerticalCurvedList"/>
    <dgm:cxn modelId="{40464788-9AC3-4BCD-A687-122164DBD608}" type="presParOf" srcId="{D5AAAAEC-1BD2-4B0E-92B2-CA8755985EAA}" destId="{8F136D16-0EA1-42F4-BEF2-448BCF8D13FE}" srcOrd="5" destOrd="0" presId="urn:microsoft.com/office/officeart/2008/layout/VerticalCurvedList"/>
    <dgm:cxn modelId="{21C917B7-1ED7-4307-BEE6-3293ED505E1A}" type="presParOf" srcId="{D5AAAAEC-1BD2-4B0E-92B2-CA8755985EAA}" destId="{8C6B2577-1B40-4B64-9B33-93BFE2E21F5A}" srcOrd="6" destOrd="0" presId="urn:microsoft.com/office/officeart/2008/layout/VerticalCurvedList"/>
    <dgm:cxn modelId="{F0148A96-E992-40E6-9597-F85B5A998788}" type="presParOf" srcId="{8C6B2577-1B40-4B64-9B33-93BFE2E21F5A}" destId="{934B878B-7C75-459C-9C8D-79080E631E4C}" srcOrd="0" destOrd="0" presId="urn:microsoft.com/office/officeart/2008/layout/VerticalCurvedList"/>
    <dgm:cxn modelId="{DE86EDE2-EEC5-499B-99B0-8AD5D90EA590}" type="presParOf" srcId="{D5AAAAEC-1BD2-4B0E-92B2-CA8755985EAA}" destId="{97CD2385-2CC6-4D57-B0DE-45FF73A6FB1D}" srcOrd="7" destOrd="0" presId="urn:microsoft.com/office/officeart/2008/layout/VerticalCurvedList"/>
    <dgm:cxn modelId="{E5843F3B-4C27-4EA2-8139-A191C0B20311}" type="presParOf" srcId="{D5AAAAEC-1BD2-4B0E-92B2-CA8755985EAA}" destId="{86BE6CDB-6600-4294-9932-8FEA809F99C3}" srcOrd="8" destOrd="0" presId="urn:microsoft.com/office/officeart/2008/layout/VerticalCurvedList"/>
    <dgm:cxn modelId="{43B61D27-864E-444B-84A9-D62022062692}" type="presParOf" srcId="{86BE6CDB-6600-4294-9932-8FEA809F99C3}" destId="{FE8F4A7A-CBB6-40DD-943D-34061151129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E37BD-64A4-4120-B7FE-017B7ED0DFE3}">
      <dsp:nvSpPr>
        <dsp:cNvPr id="0" name=""/>
        <dsp:cNvSpPr/>
      </dsp:nvSpPr>
      <dsp:spPr>
        <a:xfrm>
          <a:off x="-4206432" y="-645436"/>
          <a:ext cx="5012014" cy="5012014"/>
        </a:xfrm>
        <a:prstGeom prst="blockArc">
          <a:avLst>
            <a:gd name="adj1" fmla="val 18900000"/>
            <a:gd name="adj2" fmla="val 2700000"/>
            <a:gd name="adj3" fmla="val 431"/>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106BDB1-9BAA-4BBD-BF53-27E7C453810D}">
      <dsp:nvSpPr>
        <dsp:cNvPr id="0" name=""/>
        <dsp:cNvSpPr/>
      </dsp:nvSpPr>
      <dsp:spPr>
        <a:xfrm>
          <a:off x="422069" y="286081"/>
          <a:ext cx="7319395" cy="57246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4391" tIns="76200" rIns="76200" bIns="76200" numCol="1" spcCol="1270" anchor="ctr" anchorCtr="0">
          <a:noAutofit/>
        </a:bodyPr>
        <a:lstStyle/>
        <a:p>
          <a:pPr marL="0" lvl="0" indent="0" algn="l" defTabSz="1333500" rtl="0">
            <a:lnSpc>
              <a:spcPct val="90000"/>
            </a:lnSpc>
            <a:spcBef>
              <a:spcPct val="0"/>
            </a:spcBef>
            <a:spcAft>
              <a:spcPct val="35000"/>
            </a:spcAft>
            <a:buNone/>
          </a:pPr>
          <a:r>
            <a:rPr lang="en-US" sz="3000" kern="1200" dirty="0">
              <a:solidFill>
                <a:schemeClr val="tx1"/>
              </a:solidFill>
            </a:rPr>
            <a:t>Computer virtualization</a:t>
          </a:r>
        </a:p>
      </dsp:txBody>
      <dsp:txXfrm>
        <a:off x="422069" y="286081"/>
        <a:ext cx="7319395" cy="572460"/>
      </dsp:txXfrm>
    </dsp:sp>
    <dsp:sp modelId="{E0B42BA5-EF14-4576-91F1-180D53E501A0}">
      <dsp:nvSpPr>
        <dsp:cNvPr id="0" name=""/>
        <dsp:cNvSpPr/>
      </dsp:nvSpPr>
      <dsp:spPr>
        <a:xfrm>
          <a:off x="54005" y="204248"/>
          <a:ext cx="715575" cy="715575"/>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12635F9-4021-4B76-8BA2-6CA219DEBAE6}">
      <dsp:nvSpPr>
        <dsp:cNvPr id="0" name=""/>
        <dsp:cNvSpPr/>
      </dsp:nvSpPr>
      <dsp:spPr>
        <a:xfrm>
          <a:off x="750274" y="1144920"/>
          <a:ext cx="6991190" cy="57246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4391" tIns="76200" rIns="76200" bIns="76200" numCol="1" spcCol="1270" anchor="ctr" anchorCtr="0">
          <a:noAutofit/>
        </a:bodyPr>
        <a:lstStyle/>
        <a:p>
          <a:pPr marL="0" lvl="0" indent="0" algn="l" defTabSz="1333500" rtl="0">
            <a:lnSpc>
              <a:spcPct val="90000"/>
            </a:lnSpc>
            <a:spcBef>
              <a:spcPct val="0"/>
            </a:spcBef>
            <a:spcAft>
              <a:spcPct val="35000"/>
            </a:spcAft>
            <a:buNone/>
          </a:pPr>
          <a:r>
            <a:rPr lang="en-US" sz="3000" kern="1200" dirty="0">
              <a:solidFill>
                <a:schemeClr val="tx1"/>
              </a:solidFill>
            </a:rPr>
            <a:t>Software-defined networking (SDN)</a:t>
          </a:r>
        </a:p>
      </dsp:txBody>
      <dsp:txXfrm>
        <a:off x="750274" y="1144920"/>
        <a:ext cx="6991190" cy="572460"/>
      </dsp:txXfrm>
    </dsp:sp>
    <dsp:sp modelId="{AECFAA08-C849-4664-B6E2-BEBB822F16E3}">
      <dsp:nvSpPr>
        <dsp:cNvPr id="0" name=""/>
        <dsp:cNvSpPr/>
      </dsp:nvSpPr>
      <dsp:spPr>
        <a:xfrm>
          <a:off x="392486" y="1073363"/>
          <a:ext cx="715575" cy="715575"/>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F136D16-0EA1-42F4-BEF2-448BCF8D13FE}">
      <dsp:nvSpPr>
        <dsp:cNvPr id="0" name=""/>
        <dsp:cNvSpPr/>
      </dsp:nvSpPr>
      <dsp:spPr>
        <a:xfrm>
          <a:off x="750274" y="2003760"/>
          <a:ext cx="6991190" cy="57246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4391" tIns="76200" rIns="76200" bIns="76200" numCol="1" spcCol="1270" anchor="ctr" anchorCtr="0">
          <a:noAutofit/>
        </a:bodyPr>
        <a:lstStyle/>
        <a:p>
          <a:pPr marL="0" lvl="0" indent="0" algn="l" defTabSz="1333500" rtl="0">
            <a:lnSpc>
              <a:spcPct val="90000"/>
            </a:lnSpc>
            <a:spcBef>
              <a:spcPct val="0"/>
            </a:spcBef>
            <a:spcAft>
              <a:spcPct val="35000"/>
            </a:spcAft>
            <a:buNone/>
          </a:pPr>
          <a:r>
            <a:rPr lang="en-US" sz="3000" kern="1200" dirty="0">
              <a:solidFill>
                <a:schemeClr val="tx1"/>
              </a:solidFill>
            </a:rPr>
            <a:t>Software-defined storage (SDS)</a:t>
          </a:r>
        </a:p>
      </dsp:txBody>
      <dsp:txXfrm>
        <a:off x="750274" y="2003760"/>
        <a:ext cx="6991190" cy="572460"/>
      </dsp:txXfrm>
    </dsp:sp>
    <dsp:sp modelId="{934B878B-7C75-459C-9C8D-79080E631E4C}">
      <dsp:nvSpPr>
        <dsp:cNvPr id="0" name=""/>
        <dsp:cNvSpPr/>
      </dsp:nvSpPr>
      <dsp:spPr>
        <a:xfrm>
          <a:off x="392486" y="1932202"/>
          <a:ext cx="715575" cy="715575"/>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7CD2385-2CC6-4D57-B0DE-45FF73A6FB1D}">
      <dsp:nvSpPr>
        <dsp:cNvPr id="0" name=""/>
        <dsp:cNvSpPr/>
      </dsp:nvSpPr>
      <dsp:spPr>
        <a:xfrm>
          <a:off x="422069" y="2862600"/>
          <a:ext cx="7319395" cy="57246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4391" tIns="76200" rIns="76200" bIns="76200" numCol="1" spcCol="1270" anchor="ctr" anchorCtr="0">
          <a:noAutofit/>
        </a:bodyPr>
        <a:lstStyle/>
        <a:p>
          <a:pPr marL="0" lvl="0" indent="0" algn="l" defTabSz="1333500" rtl="0">
            <a:lnSpc>
              <a:spcPct val="90000"/>
            </a:lnSpc>
            <a:spcBef>
              <a:spcPct val="0"/>
            </a:spcBef>
            <a:spcAft>
              <a:spcPct val="35000"/>
            </a:spcAft>
            <a:buNone/>
          </a:pPr>
          <a:r>
            <a:rPr lang="en-US" sz="3000" kern="1200" dirty="0">
              <a:solidFill>
                <a:schemeClr val="tx1"/>
              </a:solidFill>
            </a:rPr>
            <a:t>Management and Automation</a:t>
          </a:r>
        </a:p>
      </dsp:txBody>
      <dsp:txXfrm>
        <a:off x="422069" y="2862600"/>
        <a:ext cx="7319395" cy="572460"/>
      </dsp:txXfrm>
    </dsp:sp>
    <dsp:sp modelId="{FE8F4A7A-CBB6-40DD-943D-34061151129B}">
      <dsp:nvSpPr>
        <dsp:cNvPr id="0" name=""/>
        <dsp:cNvSpPr/>
      </dsp:nvSpPr>
      <dsp:spPr>
        <a:xfrm>
          <a:off x="64281" y="2791042"/>
          <a:ext cx="715575" cy="715575"/>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9C4AE-AA67-49BD-8856-9C0D5D9B5CA9}" type="datetimeFigureOut">
              <a:rPr lang="en-US" smtClean="0"/>
              <a:t>6/8/2024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6AA2D-A23B-4E2A-9B77-768C62C15CF4}" type="slidenum">
              <a:rPr lang="en-US" smtClean="0"/>
              <a:t>‹#›</a:t>
            </a:fld>
            <a:endParaRPr lang="en-US"/>
          </a:p>
        </p:txBody>
      </p:sp>
    </p:spTree>
    <p:extLst>
      <p:ext uri="{BB962C8B-B14F-4D97-AF65-F5344CB8AC3E}">
        <p14:creationId xmlns:p14="http://schemas.microsoft.com/office/powerpoint/2010/main" val="1820902552"/>
      </p:ext>
    </p:extLst>
  </p:cSld>
  <p:clrMap bg1="lt1" tx1="dk1" bg2="lt2" tx2="dk2" accent1="accent1" accent2="accent2" accent3="accent3" accent4="accent4" accent5="accent5" accent6="accent6" hlink="hlink" folHlink="folHlink"/>
  <p:notesStyle>
    <a:lvl1pPr marL="0" algn="l" defTabSz="914332" rtl="0" eaLnBrk="1" latinLnBrk="0" hangingPunct="1">
      <a:defRPr sz="1200" kern="1200">
        <a:solidFill>
          <a:schemeClr val="tx1"/>
        </a:solidFill>
        <a:latin typeface="+mn-lt"/>
        <a:ea typeface="+mn-ea"/>
        <a:cs typeface="+mn-cs"/>
      </a:defRPr>
    </a:lvl1pPr>
    <a:lvl2pPr marL="457166" algn="l" defTabSz="914332" rtl="0" eaLnBrk="1" latinLnBrk="0" hangingPunct="1">
      <a:defRPr sz="1200" kern="1200">
        <a:solidFill>
          <a:schemeClr val="tx1"/>
        </a:solidFill>
        <a:latin typeface="+mn-lt"/>
        <a:ea typeface="+mn-ea"/>
        <a:cs typeface="+mn-cs"/>
      </a:defRPr>
    </a:lvl2pPr>
    <a:lvl3pPr marL="914332" algn="l" defTabSz="914332" rtl="0" eaLnBrk="1" latinLnBrk="0" hangingPunct="1">
      <a:defRPr sz="1200" kern="1200">
        <a:solidFill>
          <a:schemeClr val="tx1"/>
        </a:solidFill>
        <a:latin typeface="+mn-lt"/>
        <a:ea typeface="+mn-ea"/>
        <a:cs typeface="+mn-cs"/>
      </a:defRPr>
    </a:lvl3pPr>
    <a:lvl4pPr marL="1371499" algn="l" defTabSz="914332" rtl="0" eaLnBrk="1" latinLnBrk="0" hangingPunct="1">
      <a:defRPr sz="1200" kern="1200">
        <a:solidFill>
          <a:schemeClr val="tx1"/>
        </a:solidFill>
        <a:latin typeface="+mn-lt"/>
        <a:ea typeface="+mn-ea"/>
        <a:cs typeface="+mn-cs"/>
      </a:defRPr>
    </a:lvl4pPr>
    <a:lvl5pPr marL="1828666" algn="l" defTabSz="914332" rtl="0" eaLnBrk="1" latinLnBrk="0" hangingPunct="1">
      <a:defRPr sz="1200" kern="1200">
        <a:solidFill>
          <a:schemeClr val="tx1"/>
        </a:solidFill>
        <a:latin typeface="+mn-lt"/>
        <a:ea typeface="+mn-ea"/>
        <a:cs typeface="+mn-cs"/>
      </a:defRPr>
    </a:lvl5pPr>
    <a:lvl6pPr marL="2285832" algn="l" defTabSz="914332" rtl="0" eaLnBrk="1" latinLnBrk="0" hangingPunct="1">
      <a:defRPr sz="1200" kern="1200">
        <a:solidFill>
          <a:schemeClr val="tx1"/>
        </a:solidFill>
        <a:latin typeface="+mn-lt"/>
        <a:ea typeface="+mn-ea"/>
        <a:cs typeface="+mn-cs"/>
      </a:defRPr>
    </a:lvl6pPr>
    <a:lvl7pPr marL="2742998" algn="l" defTabSz="914332" rtl="0" eaLnBrk="1" latinLnBrk="0" hangingPunct="1">
      <a:defRPr sz="1200" kern="1200">
        <a:solidFill>
          <a:schemeClr val="tx1"/>
        </a:solidFill>
        <a:latin typeface="+mn-lt"/>
        <a:ea typeface="+mn-ea"/>
        <a:cs typeface="+mn-cs"/>
      </a:defRPr>
    </a:lvl7pPr>
    <a:lvl8pPr marL="3200164" algn="l" defTabSz="914332" rtl="0" eaLnBrk="1" latinLnBrk="0" hangingPunct="1">
      <a:defRPr sz="1200" kern="1200">
        <a:solidFill>
          <a:schemeClr val="tx1"/>
        </a:solidFill>
        <a:latin typeface="+mn-lt"/>
        <a:ea typeface="+mn-ea"/>
        <a:cs typeface="+mn-cs"/>
      </a:defRPr>
    </a:lvl8pPr>
    <a:lvl9pPr marL="3657331" algn="l" defTabSz="91433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CC6AA2D-A23B-4E2A-9B77-768C62C15CF4}" type="slidenum">
              <a:rPr lang="en-US" smtClean="0"/>
              <a:t>2</a:t>
            </a:fld>
            <a:endParaRPr lang="en-US"/>
          </a:p>
        </p:txBody>
      </p:sp>
    </p:spTree>
    <p:extLst>
      <p:ext uri="{BB962C8B-B14F-4D97-AF65-F5344CB8AC3E}">
        <p14:creationId xmlns:p14="http://schemas.microsoft.com/office/powerpoint/2010/main" val="401009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US" baseline="0" dirty="0"/>
              <a:t>Dell </a:t>
            </a:r>
            <a:r>
              <a:rPr lang="en-US" baseline="0" dirty="0" err="1"/>
              <a:t>PowerFlex</a:t>
            </a:r>
            <a:r>
              <a:rPr lang="en-US" baseline="0" dirty="0"/>
              <a:t> </a:t>
            </a:r>
          </a:p>
          <a:p>
            <a:endParaRPr lang="en-US" dirty="0"/>
          </a:p>
        </p:txBody>
      </p:sp>
      <p:sp>
        <p:nvSpPr>
          <p:cNvPr id="4" name="Slide Number Placeholder 3"/>
          <p:cNvSpPr>
            <a:spLocks noGrp="1"/>
          </p:cNvSpPr>
          <p:nvPr>
            <p:ph type="sldNum" sz="quarter" idx="10"/>
          </p:nvPr>
        </p:nvSpPr>
        <p:spPr/>
        <p:txBody>
          <a:bodyPr/>
          <a:lstStyle/>
          <a:p>
            <a:fld id="{FCC6AA2D-A23B-4E2A-9B77-768C62C15CF4}" type="slidenum">
              <a:rPr lang="en-US" smtClean="0"/>
              <a:t>3</a:t>
            </a:fld>
            <a:endParaRPr lang="en-US"/>
          </a:p>
        </p:txBody>
      </p:sp>
    </p:spTree>
    <p:extLst>
      <p:ext uri="{BB962C8B-B14F-4D97-AF65-F5344CB8AC3E}">
        <p14:creationId xmlns:p14="http://schemas.microsoft.com/office/powerpoint/2010/main" val="2163448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C6AA2D-A23B-4E2A-9B77-768C62C15CF4}" type="slidenum">
              <a:rPr lang="en-US" smtClean="0"/>
              <a:t>4</a:t>
            </a:fld>
            <a:endParaRPr lang="en-US"/>
          </a:p>
        </p:txBody>
      </p:sp>
    </p:spTree>
    <p:extLst>
      <p:ext uri="{BB962C8B-B14F-4D97-AF65-F5344CB8AC3E}">
        <p14:creationId xmlns:p14="http://schemas.microsoft.com/office/powerpoint/2010/main" val="3419449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Meraki</a:t>
            </a:r>
          </a:p>
          <a:p>
            <a:r>
              <a:rPr lang="en-US" dirty="0"/>
              <a:t>Dell SDN Solutions</a:t>
            </a:r>
          </a:p>
          <a:p>
            <a:r>
              <a:rPr lang="en-US" dirty="0" err="1"/>
              <a:t>Junos</a:t>
            </a:r>
            <a:endParaRPr lang="en-US" dirty="0"/>
          </a:p>
          <a:p>
            <a:r>
              <a:rPr lang="en-US" dirty="0" err="1"/>
              <a:t>Cradlepoint</a:t>
            </a:r>
            <a:r>
              <a:rPr lang="en-US" baseline="0" dirty="0"/>
              <a:t> </a:t>
            </a:r>
            <a:r>
              <a:rPr lang="en-US" baseline="0" dirty="0" err="1"/>
              <a:t>NEtCloud</a:t>
            </a:r>
            <a:r>
              <a:rPr lang="en-US" baseline="0" dirty="0"/>
              <a:t> </a:t>
            </a:r>
            <a:endParaRPr lang="en-US" dirty="0"/>
          </a:p>
        </p:txBody>
      </p:sp>
      <p:sp>
        <p:nvSpPr>
          <p:cNvPr id="4" name="Slide Number Placeholder 3"/>
          <p:cNvSpPr>
            <a:spLocks noGrp="1"/>
          </p:cNvSpPr>
          <p:nvPr>
            <p:ph type="sldNum" sz="quarter" idx="10"/>
          </p:nvPr>
        </p:nvSpPr>
        <p:spPr/>
        <p:txBody>
          <a:bodyPr/>
          <a:lstStyle/>
          <a:p>
            <a:fld id="{FCC6AA2D-A23B-4E2A-9B77-768C62C15CF4}" type="slidenum">
              <a:rPr lang="en-US" smtClean="0"/>
              <a:t>6</a:t>
            </a:fld>
            <a:endParaRPr lang="en-US"/>
          </a:p>
        </p:txBody>
      </p:sp>
    </p:spTree>
    <p:extLst>
      <p:ext uri="{BB962C8B-B14F-4D97-AF65-F5344CB8AC3E}">
        <p14:creationId xmlns:p14="http://schemas.microsoft.com/office/powerpoint/2010/main" val="1023898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Orchestration</a:t>
            </a:r>
            <a:r>
              <a:rPr lang="en-US" dirty="0"/>
              <a:t> is the process of managing a set of automated tasks to create an entire workflow. A </a:t>
            </a:r>
            <a:r>
              <a:rPr lang="en-US" dirty="0" err="1"/>
              <a:t>sysadmin</a:t>
            </a:r>
            <a:r>
              <a:rPr lang="en-US" dirty="0"/>
              <a:t> sets up a system to perform a series of jobs based on a specific set of rules and parameters. Orchestration can involve the configuration, coordination, and management of multiple:</a:t>
            </a:r>
          </a:p>
          <a:p>
            <a:endParaRPr lang="en-US" dirty="0"/>
          </a:p>
          <a:p>
            <a:r>
              <a:rPr lang="en-US" dirty="0"/>
              <a:t>Computer systems.</a:t>
            </a:r>
          </a:p>
          <a:p>
            <a:r>
              <a:rPr lang="en-US" dirty="0"/>
              <a:t>Technologies.</a:t>
            </a:r>
          </a:p>
          <a:p>
            <a:r>
              <a:rPr lang="en-US" dirty="0"/>
              <a:t>Apps.</a:t>
            </a:r>
          </a:p>
          <a:p>
            <a:r>
              <a:rPr lang="en-US" dirty="0"/>
              <a:t>Datasets.</a:t>
            </a:r>
          </a:p>
          <a:p>
            <a:r>
              <a:rPr lang="en-US" dirty="0"/>
              <a:t>Middleware.</a:t>
            </a:r>
          </a:p>
          <a:p>
            <a:r>
              <a:rPr lang="en-US" dirty="0"/>
              <a:t>In orchestration, the person designing the process dictates the desired result. However, the computer can make decisions based on changing circumstances. This capability makes orchestration significantly more complex than task automation. An orchestrated system can:</a:t>
            </a:r>
          </a:p>
          <a:p>
            <a:endParaRPr lang="en-US" dirty="0"/>
          </a:p>
          <a:p>
            <a:r>
              <a:rPr lang="en-US" dirty="0"/>
              <a:t>Make decisions based on varying factors.</a:t>
            </a:r>
          </a:p>
          <a:p>
            <a:r>
              <a:rPr lang="en-US" dirty="0"/>
              <a:t>React to different events.</a:t>
            </a:r>
          </a:p>
          <a:p>
            <a:r>
              <a:rPr lang="en-US" dirty="0"/>
              <a:t>Keep track across various IT environments (apps, mobile devices, databases, etc.).</a:t>
            </a:r>
          </a:p>
          <a:p>
            <a:r>
              <a:rPr lang="en-US" dirty="0"/>
              <a:t>-----</a:t>
            </a:r>
          </a:p>
          <a:p>
            <a:r>
              <a:rPr lang="en-US" dirty="0"/>
              <a:t>In simple terms, network </a:t>
            </a:r>
            <a:r>
              <a:rPr lang="en-US" b="1" dirty="0"/>
              <a:t>visibility</a:t>
            </a:r>
            <a:r>
              <a:rPr lang="en-US" dirty="0"/>
              <a:t> refers to having an awareness of all the different components at work within your network to be able to analyze the following aspects: Performance. Traffic. Big data analytics</a:t>
            </a:r>
          </a:p>
          <a:p>
            <a:r>
              <a:rPr lang="en-US" dirty="0"/>
              <a:t>-----</a:t>
            </a:r>
          </a:p>
          <a:p>
            <a:r>
              <a:rPr lang="en-US" b="1" dirty="0"/>
              <a:t>Automation</a:t>
            </a:r>
            <a:r>
              <a:rPr lang="en-US" dirty="0"/>
              <a:t> enables you to set up a single process to run without human involvement. Instead of a staff member performing a task by hand, a computer can follow a script and reliably perform a task quickly and as many times as necessary.</a:t>
            </a:r>
          </a:p>
          <a:p>
            <a:endParaRPr lang="en-US" dirty="0"/>
          </a:p>
          <a:p>
            <a:r>
              <a:rPr lang="en-US" dirty="0"/>
              <a:t>In automation, the </a:t>
            </a:r>
            <a:r>
              <a:rPr lang="en-US" dirty="0" err="1"/>
              <a:t>sysadmin</a:t>
            </a:r>
            <a:r>
              <a:rPr lang="en-US" dirty="0"/>
              <a:t> has already made all task-related decisions. A computer only executes a "recipe" of instructions and fulfills a single goal.</a:t>
            </a:r>
          </a:p>
          <a:p>
            <a:endParaRPr lang="en-US" dirty="0"/>
          </a:p>
          <a:p>
            <a:r>
              <a:rPr lang="en-US" dirty="0"/>
              <a:t>Automation makes time-intensive processes more efficient and reliable. A business can automate various repetitive tasks both on-premises and in the cloud, including:</a:t>
            </a:r>
          </a:p>
          <a:p>
            <a:endParaRPr lang="en-US" dirty="0"/>
          </a:p>
          <a:p>
            <a:r>
              <a:rPr lang="en-US" dirty="0"/>
              <a:t>Provisioning a virtual server when there is a spike in traffic or usage.</a:t>
            </a:r>
          </a:p>
          <a:p>
            <a:r>
              <a:rPr lang="en-US" dirty="0"/>
              <a:t>Transferring customer data from a CRM.</a:t>
            </a:r>
          </a:p>
          <a:p>
            <a:r>
              <a:rPr lang="en-US" dirty="0"/>
              <a:t>Launching a web or app server.</a:t>
            </a:r>
          </a:p>
          <a:p>
            <a:r>
              <a:rPr lang="en-US" dirty="0"/>
              <a:t>Sending a PDF to a customer after a user submits an online form.</a:t>
            </a:r>
          </a:p>
          <a:p>
            <a:r>
              <a:rPr lang="en-US" dirty="0"/>
              <a:t>Integrating a software API.</a:t>
            </a:r>
          </a:p>
          <a:p>
            <a:r>
              <a:rPr lang="en-US" dirty="0"/>
              <a:t>Deploying security measures on an endpoint if an Intrusion Detection System (IDS) discovers a threat.</a:t>
            </a:r>
          </a:p>
          <a:p>
            <a:r>
              <a:rPr lang="en-US" dirty="0"/>
              <a:t>Sending info to a third-party app (e.g., a ticketing system).</a:t>
            </a:r>
          </a:p>
          <a:p>
            <a:r>
              <a:rPr lang="en-US" dirty="0"/>
              <a:t>Changing a line of code in all JSON or YAML files.</a:t>
            </a:r>
          </a:p>
          <a:p>
            <a:r>
              <a:rPr lang="en-US" dirty="0"/>
              <a:t>Sending an automatic email based on different stages of a marketing funnel.</a:t>
            </a:r>
          </a:p>
          <a:p>
            <a:r>
              <a:rPr lang="en-US" dirty="0"/>
              <a:t>Adding a record to a database at the start of a batch jo</a:t>
            </a:r>
          </a:p>
          <a:p>
            <a:endParaRPr lang="en-US" dirty="0"/>
          </a:p>
        </p:txBody>
      </p:sp>
      <p:sp>
        <p:nvSpPr>
          <p:cNvPr id="4" name="Slide Number Placeholder 3"/>
          <p:cNvSpPr>
            <a:spLocks noGrp="1"/>
          </p:cNvSpPr>
          <p:nvPr>
            <p:ph type="sldNum" sz="quarter" idx="10"/>
          </p:nvPr>
        </p:nvSpPr>
        <p:spPr/>
        <p:txBody>
          <a:bodyPr/>
          <a:lstStyle/>
          <a:p>
            <a:fld id="{FCC6AA2D-A23B-4E2A-9B77-768C62C15CF4}" type="slidenum">
              <a:rPr lang="en-US" smtClean="0"/>
              <a:t>7</a:t>
            </a:fld>
            <a:endParaRPr lang="en-US"/>
          </a:p>
        </p:txBody>
      </p:sp>
    </p:spTree>
    <p:extLst>
      <p:ext uri="{BB962C8B-B14F-4D97-AF65-F5344CB8AC3E}">
        <p14:creationId xmlns:p14="http://schemas.microsoft.com/office/powerpoint/2010/main" val="349761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C6AA2D-A23B-4E2A-9B77-768C62C15CF4}" type="slidenum">
              <a:rPr lang="en-US" smtClean="0"/>
              <a:t>8</a:t>
            </a:fld>
            <a:endParaRPr lang="en-US"/>
          </a:p>
        </p:txBody>
      </p:sp>
    </p:spTree>
    <p:extLst>
      <p:ext uri="{BB962C8B-B14F-4D97-AF65-F5344CB8AC3E}">
        <p14:creationId xmlns:p14="http://schemas.microsoft.com/office/powerpoint/2010/main" val="1199387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Vmware</a:t>
            </a:r>
            <a:r>
              <a:rPr lang="en-US" dirty="0"/>
              <a:t> </a:t>
            </a:r>
            <a:r>
              <a:rPr lang="en-US" dirty="0" err="1"/>
              <a:t>vSAN</a:t>
            </a:r>
            <a:endParaRPr lang="en-US" dirty="0"/>
          </a:p>
          <a:p>
            <a:r>
              <a:rPr lang="en-US" dirty="0"/>
              <a:t>Pure</a:t>
            </a:r>
            <a:r>
              <a:rPr lang="en-US" baseline="0" dirty="0"/>
              <a:t> Storage</a:t>
            </a:r>
          </a:p>
          <a:p>
            <a:r>
              <a:rPr lang="en-US" baseline="0" dirty="0"/>
              <a:t>HP HPE storage Solutions</a:t>
            </a:r>
          </a:p>
          <a:p>
            <a:endParaRPr lang="en-US" dirty="0"/>
          </a:p>
        </p:txBody>
      </p:sp>
      <p:sp>
        <p:nvSpPr>
          <p:cNvPr id="4" name="Slide Number Placeholder 3"/>
          <p:cNvSpPr>
            <a:spLocks noGrp="1"/>
          </p:cNvSpPr>
          <p:nvPr>
            <p:ph type="sldNum" sz="quarter" idx="10"/>
          </p:nvPr>
        </p:nvSpPr>
        <p:spPr/>
        <p:txBody>
          <a:bodyPr/>
          <a:lstStyle/>
          <a:p>
            <a:fld id="{FCC6AA2D-A23B-4E2A-9B77-768C62C15CF4}" type="slidenum">
              <a:rPr lang="en-US" smtClean="0"/>
              <a:t>9</a:t>
            </a:fld>
            <a:endParaRPr lang="en-US"/>
          </a:p>
        </p:txBody>
      </p:sp>
    </p:spTree>
    <p:extLst>
      <p:ext uri="{BB962C8B-B14F-4D97-AF65-F5344CB8AC3E}">
        <p14:creationId xmlns:p14="http://schemas.microsoft.com/office/powerpoint/2010/main" val="3597873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snapshot, nothing significant happens on the collection of hard drives where the protected entity resides. The storage system merely takes note that the way the protected entity looks at that moment means it needs preserving. The difference between copy-on-write and redirect-on-write snapshots is how they store the previous version of a modified block, and these two methods have serious performance ramifications.</a:t>
            </a:r>
          </a:p>
          <a:p>
            <a:endParaRPr lang="en-US" dirty="0"/>
          </a:p>
          <a:p>
            <a:r>
              <a:rPr lang="en-US" dirty="0"/>
              <a:t>Consider a copy-on-write system, which copies any blocks before they are overwritten with new information (i.e. it copies on writes). In other words, if a block in a protected entity is to be modified, the system will copy that block to a separate snapshot area before it is overwritten with the new information. This approach requires three I/O operations for each write: one read and two writes. Prior to overwriting a block, its previous value must be read and then written to a different location, followed by the write of the new information. If a process attempts to read the snapshot at some point in the future, it accesses it through the snapshot system that knows which blocks changed since the snapshot was taken. If a block has not been modified, the snapshot system will read that block from the original protected entity. If it has been modified, the snapshot system knows where the previous version of that block is stored and will read it from there. This decision process for each block also comes with some computational overhead.</a:t>
            </a:r>
          </a:p>
          <a:p>
            <a:endParaRPr lang="en-US" dirty="0"/>
          </a:p>
          <a:p>
            <a:r>
              <a:rPr lang="en-US" dirty="0"/>
              <a:t>A redirect-on-write system uses pointers to represent all protected entities. If a block needs modification, the storage system merely redirects the pointer for that block to another block and writes the data there (i.e. it redirects on writes). The snapshot system knows where all of the blocks are that comprise a given snapshot; in other words, it has a list of pointers and knows the location of the blocks those pointers are referring to. If a process attempts to access a given snapshot, it simply uses these pointers to access those blocks where they originally resided. The fact that some of those blocks were replaced and are now represented by other pointers is irrelevant to the snapshot process. There is zero computational overhead of reading a snapshot in a redirect-on-write system.</a:t>
            </a:r>
          </a:p>
        </p:txBody>
      </p:sp>
      <p:sp>
        <p:nvSpPr>
          <p:cNvPr id="4" name="Slide Number Placeholder 3"/>
          <p:cNvSpPr>
            <a:spLocks noGrp="1"/>
          </p:cNvSpPr>
          <p:nvPr>
            <p:ph type="sldNum" sz="quarter" idx="10"/>
          </p:nvPr>
        </p:nvSpPr>
        <p:spPr/>
        <p:txBody>
          <a:bodyPr/>
          <a:lstStyle/>
          <a:p>
            <a:fld id="{FCC6AA2D-A23B-4E2A-9B77-768C62C15CF4}" type="slidenum">
              <a:rPr lang="en-US" smtClean="0"/>
              <a:t>11</a:t>
            </a:fld>
            <a:endParaRPr lang="en-US"/>
          </a:p>
        </p:txBody>
      </p:sp>
    </p:spTree>
    <p:extLst>
      <p:ext uri="{BB962C8B-B14F-4D97-AF65-F5344CB8AC3E}">
        <p14:creationId xmlns:p14="http://schemas.microsoft.com/office/powerpoint/2010/main" val="1339682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Cloud-compatibility Most modern IT environments are heterogeneous in nature. This means that a combination of private and public clouds co-exists with </a:t>
            </a:r>
            <a:r>
              <a:rPr lang="en-US" dirty="0" err="1"/>
              <a:t>on-premise</a:t>
            </a:r>
            <a:r>
              <a:rPr lang="en-US" dirty="0"/>
              <a:t> servers and containers. The SDN solution you choose must be able to support the entire cloud environment. Applications hosted </a:t>
            </a:r>
            <a:r>
              <a:rPr lang="en-US" dirty="0" err="1"/>
              <a:t>on-premise</a:t>
            </a:r>
            <a:r>
              <a:rPr lang="en-US" dirty="0"/>
              <a:t> and on the cloud must be able to run on your software-defined network with adequate monitoring and governance. Ideally, the SDN console should be hosted on the cloud for easy access.  </a:t>
            </a:r>
          </a:p>
          <a:p>
            <a:pPr marL="228600" indent="-228600">
              <a:buAutoNum type="arabicPeriod"/>
            </a:pPr>
            <a:endParaRPr lang="en-US" dirty="0"/>
          </a:p>
          <a:p>
            <a:pPr marL="228600" indent="-228600">
              <a:buAutoNum type="arabicPeriod"/>
            </a:pPr>
            <a:r>
              <a:rPr lang="en-US" dirty="0"/>
              <a:t> Integration-readiness SDN solutions do not work as a standalone tool or an appliance. They must mandatorily connect with the rest of your enterprise stack, including network components, business applications, and IT monitoring tools. The primary purpose of SDN is to provide you with consolidated visibility into network operations and granular control over performance. Therefore, the SDN solution you choose should support integrations via application programming interfaces (APIs) and prebuilt connectors. </a:t>
            </a:r>
          </a:p>
          <a:p>
            <a:pPr marL="228600" indent="-228600">
              <a:buAutoNum type="arabicPeriod"/>
            </a:pPr>
            <a:endParaRPr lang="en-US" dirty="0"/>
          </a:p>
          <a:p>
            <a:pPr marL="228600" indent="-228600">
              <a:buAutoNum type="arabicPeriod"/>
            </a:pPr>
            <a:r>
              <a:rPr lang="en-US" dirty="0"/>
              <a:t>Data and analytics The ability to view network performance data and derive analytics insights is one of the key benefits of SDN. By connecting with your applications, network switches, and traffic gateways, SDN reveals key information about resource utilization in the enterprise. You can also detect network bottlenecks before they become a problem. You may also investigate network anomalies to hunt threats and obtain security intelligence. Therefore, your SDN solution should be able to provide you with real-time dashboards and on-demand network reports.  </a:t>
            </a:r>
          </a:p>
          <a:p>
            <a:pPr marL="228600" indent="-228600">
              <a:buAutoNum type="arabicPeriod"/>
            </a:pPr>
            <a:r>
              <a:rPr lang="en-US" dirty="0"/>
              <a:t>Programmability When a system is programmable, you can feed it instructions through software code to automate its processes. A programmable SDN solution allows you to set up automated workflows based on specific performance parameters. For example, you can permit or deny traffic depending on the security policies. The SDN solution may come with a command-line interface (CLI) or a graphical user interface (GUI) to write the automation code.  </a:t>
            </a:r>
          </a:p>
          <a:p>
            <a:pPr marL="228600" indent="-228600">
              <a:buAutoNum type="arabicPeriod"/>
            </a:pPr>
            <a:endParaRPr lang="en-US" dirty="0"/>
          </a:p>
          <a:p>
            <a:pPr marL="228600" indent="-228600">
              <a:buAutoNum type="arabicPeriod"/>
            </a:pPr>
            <a:r>
              <a:rPr lang="en-US" dirty="0"/>
              <a:t>Support Finally, the SDN solution provider should be able to support your network transformation journey from end to end. Depending on your current state of maturity, you may or may not require consultancy and advisory services. But ensure that your SDN partner offers telephonic and on-site help. It should also provide training sessions and resources for ongoing support. Ideally, the provider or one of their partners should have an office in your region. </a:t>
            </a:r>
          </a:p>
          <a:p>
            <a:endParaRPr lang="en-US" dirty="0"/>
          </a:p>
        </p:txBody>
      </p:sp>
      <p:sp>
        <p:nvSpPr>
          <p:cNvPr id="4" name="Slide Number Placeholder 3"/>
          <p:cNvSpPr>
            <a:spLocks noGrp="1"/>
          </p:cNvSpPr>
          <p:nvPr>
            <p:ph type="sldNum" sz="quarter" idx="10"/>
          </p:nvPr>
        </p:nvSpPr>
        <p:spPr/>
        <p:txBody>
          <a:bodyPr/>
          <a:lstStyle/>
          <a:p>
            <a:fld id="{FCC6AA2D-A23B-4E2A-9B77-768C62C15CF4}" type="slidenum">
              <a:rPr lang="en-US" smtClean="0"/>
              <a:t>15</a:t>
            </a:fld>
            <a:endParaRPr lang="en-US"/>
          </a:p>
        </p:txBody>
      </p:sp>
    </p:spTree>
    <p:extLst>
      <p:ext uri="{BB962C8B-B14F-4D97-AF65-F5344CB8AC3E}">
        <p14:creationId xmlns:p14="http://schemas.microsoft.com/office/powerpoint/2010/main" val="1429367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1A8863-591C-4F87-837A-CF194E1226CC}"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91730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E536C1-0362-4402-AA42-D207D396FDAB}"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23402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4BFD14-6DF1-48A2-B26B-0EECC1285EEE}"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599725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7D9BA-1727-4065-AEC3-06F9E5DC575B}"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54934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D57CE-301E-437F-95F4-4E8B7E05EFF2}" type="datetime1">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213547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C57D72-EF02-4BF2-8CE2-8001546FD789}" type="datetime1">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50960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5E4FD1-8E6F-4003-8314-479023E91ABE}" type="datetime1">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04638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D9794F-F9FE-4095-B89C-CE251671D7EE}" type="datetime1">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07570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40DAD-22E1-493A-9A4A-24138EE8A78C}" type="datetime1">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41730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BC2A9C-2725-4523-99C5-FBAF784B4904}" type="datetime1">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138408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0B9273-253D-493B-BE98-EB0FE9A9F1CD}" type="datetime1">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1EAEC-959C-423C-9E93-D4C0BB28E894}" type="slidenum">
              <a:rPr lang="en-US" smtClean="0"/>
              <a:t>‹#›</a:t>
            </a:fld>
            <a:endParaRPr lang="en-US"/>
          </a:p>
        </p:txBody>
      </p:sp>
    </p:spTree>
    <p:extLst>
      <p:ext uri="{BB962C8B-B14F-4D97-AF65-F5344CB8AC3E}">
        <p14:creationId xmlns:p14="http://schemas.microsoft.com/office/powerpoint/2010/main" val="370421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E614A-2535-46FC-86C1-B44D5A2A8362}" type="datetime1">
              <a:rPr lang="en-US" smtClean="0"/>
              <a:t>6/8/2024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1EAEC-959C-423C-9E93-D4C0BB28E894}" type="slidenum">
              <a:rPr lang="en-US" smtClean="0"/>
              <a:t>‹#›</a:t>
            </a:fld>
            <a:endParaRPr lang="en-US"/>
          </a:p>
        </p:txBody>
      </p:sp>
    </p:spTree>
    <p:extLst>
      <p:ext uri="{BB962C8B-B14F-4D97-AF65-F5344CB8AC3E}">
        <p14:creationId xmlns:p14="http://schemas.microsoft.com/office/powerpoint/2010/main" val="17224845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420091" y="2473037"/>
            <a:ext cx="9483436" cy="3137378"/>
          </a:xfrm>
          <a:prstGeom prst="rect">
            <a:avLst/>
          </a:prstGeom>
        </p:spPr>
      </p:pic>
      <p:sp>
        <p:nvSpPr>
          <p:cNvPr id="6" name="Rectangle 5">
            <a:extLst>
              <a:ext uri="{C183D7F6-B498-43B3-948B-1728B52AA6E4}">
                <adec:decorative xmlns:adec="http://schemas.microsoft.com/office/drawing/2017/decorative" val="1"/>
              </a:ext>
            </a:extLst>
          </p:cNvPr>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13866EC-ADBE-7B53-4BBB-DF64EA4EDE68}"/>
              </a:ext>
            </a:extLst>
          </p:cNvPr>
          <p:cNvSpPr>
            <a:spLocks noGrp="1"/>
          </p:cNvSpPr>
          <p:nvPr>
            <p:ph type="ctrTitle"/>
          </p:nvPr>
        </p:nvSpPr>
        <p:spPr>
          <a:xfrm>
            <a:off x="1524000" y="1122363"/>
            <a:ext cx="9144000" cy="792934"/>
          </a:xfrm>
        </p:spPr>
        <p:txBody>
          <a:bodyPr/>
          <a:lstStyle/>
          <a:p>
            <a:pPr rtl="0" eaLnBrk="1" latinLnBrk="0" hangingPunct="1"/>
            <a:r>
              <a:rPr lang="en-US" sz="4400" kern="1200" dirty="0">
                <a:solidFill>
                  <a:srgbClr val="385723"/>
                </a:solidFill>
                <a:effectLst/>
                <a:latin typeface="Calibri" panose="020F0502020204030204" pitchFamily="34" charset="0"/>
                <a:ea typeface="+mn-ea"/>
                <a:cs typeface="+mn-cs"/>
              </a:rPr>
              <a:t>Software Defined Architecture</a:t>
            </a:r>
            <a:endParaRPr lang="en-US" dirty="0">
              <a:effectLst/>
            </a:endParaRPr>
          </a:p>
        </p:txBody>
      </p:sp>
    </p:spTree>
    <p:extLst>
      <p:ext uri="{BB962C8B-B14F-4D97-AF65-F5344CB8AC3E}">
        <p14:creationId xmlns:p14="http://schemas.microsoft.com/office/powerpoint/2010/main" val="2481129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noGrp="1"/>
          </p:cNvSpPr>
          <p:nvPr>
            <p:ph type="title" idx="4294967295"/>
          </p:nvPr>
        </p:nvSpPr>
        <p:spPr>
          <a:xfrm>
            <a:off x="0" y="0"/>
            <a:ext cx="12192000"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Software Defined Storage (SDS) (Cont. 3)</a:t>
            </a:r>
          </a:p>
        </p:txBody>
      </p:sp>
      <p:sp>
        <p:nvSpPr>
          <p:cNvPr id="6" name="Rectangle 5"/>
          <p:cNvSpPr/>
          <p:nvPr/>
        </p:nvSpPr>
        <p:spPr>
          <a:xfrm>
            <a:off x="1034266" y="1232899"/>
            <a:ext cx="10863208" cy="5170646"/>
          </a:xfrm>
          <a:prstGeom prst="rect">
            <a:avLst/>
          </a:prstGeom>
        </p:spPr>
        <p:txBody>
          <a:bodyPr wrap="square">
            <a:spAutoFit/>
          </a:bodyPr>
          <a:lstStyle/>
          <a:p>
            <a:r>
              <a:rPr lang="en-US" sz="2200" dirty="0"/>
              <a:t>Some possible data services to include are:</a:t>
            </a:r>
          </a:p>
          <a:p>
            <a:pPr marL="342900" indent="-342900">
              <a:buFont typeface="Arial" panose="020B0604020202020204" pitchFamily="34" charset="0"/>
              <a:buChar char="•"/>
            </a:pPr>
            <a:r>
              <a:rPr lang="en-US" sz="2200" b="1" dirty="0"/>
              <a:t>Thin provisioning </a:t>
            </a:r>
            <a:endParaRPr lang="en-US" sz="2200" dirty="0"/>
          </a:p>
          <a:p>
            <a:pPr marL="800100" lvl="1" indent="-342900">
              <a:buFont typeface="Arial" panose="020B0604020202020204" pitchFamily="34" charset="0"/>
              <a:buChar char="•"/>
            </a:pPr>
            <a:r>
              <a:rPr lang="en-US" sz="2200" dirty="0"/>
              <a:t>In virtual storage, thick provisioning is a type of storage allocation in which the amount of storage capacity on a disk is pre-allocated on physical storage at the time the disk is created. Thick provisioning contrasts with thin provisioning, which provisions storage on an as-needed basis</a:t>
            </a:r>
          </a:p>
          <a:p>
            <a:pPr marL="342900" indent="-342900">
              <a:buFont typeface="Arial" panose="020B0604020202020204" pitchFamily="34" charset="0"/>
              <a:buChar char="•"/>
            </a:pPr>
            <a:r>
              <a:rPr lang="en-US" sz="2200" b="1" dirty="0"/>
              <a:t>Deduplication</a:t>
            </a:r>
            <a:r>
              <a:rPr lang="en-US" sz="2200" dirty="0"/>
              <a:t> </a:t>
            </a:r>
          </a:p>
          <a:p>
            <a:pPr marL="800100" lvl="1" indent="-342900">
              <a:buFont typeface="Arial" panose="020B0604020202020204" pitchFamily="34" charset="0"/>
              <a:buChar char="•"/>
            </a:pPr>
            <a:r>
              <a:rPr lang="en-US" sz="2200" dirty="0"/>
              <a:t>Deduplication and is defined as optimizing data storage by eliminating duplicate copies of data. An example of deduplication is to remove multiple copies of the same file that are stored in a database in multiple locations.</a:t>
            </a:r>
          </a:p>
          <a:p>
            <a:pPr marL="342900" indent="-342900">
              <a:buFont typeface="Arial" panose="020B0604020202020204" pitchFamily="34" charset="0"/>
              <a:buChar char="•"/>
            </a:pPr>
            <a:r>
              <a:rPr lang="en-US" sz="2200" b="1" dirty="0"/>
              <a:t>Compression</a:t>
            </a:r>
          </a:p>
          <a:p>
            <a:pPr marL="800100" lvl="1" indent="-342900">
              <a:buFont typeface="Arial" panose="020B0604020202020204" pitchFamily="34" charset="0"/>
              <a:buChar char="•"/>
            </a:pPr>
            <a:r>
              <a:rPr lang="en-US" sz="2200" dirty="0"/>
              <a:t>Data compression is the process of modifying, encoding or converting the bits structure of data in such a way that it consumes less space on disk. It enables reducing the storage size of one or more data</a:t>
            </a:r>
            <a:r>
              <a:rPr lang="en-US" sz="2200" b="1" dirty="0"/>
              <a:t> </a:t>
            </a:r>
            <a:r>
              <a:rPr lang="en-US" sz="2200" dirty="0"/>
              <a:t>instances or elements. Data compression is also known as source coding or bit-rate reduction.</a:t>
            </a:r>
          </a:p>
        </p:txBody>
      </p:sp>
      <p:sp>
        <p:nvSpPr>
          <p:cNvPr id="7" name="Rectangle 6">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1066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61B4861-DEB6-8811-6B0B-3A77E761DBB1}"/>
              </a:ext>
            </a:extLst>
          </p:cNvPr>
          <p:cNvSpPr txBox="1">
            <a:spLocks noGrp="1"/>
          </p:cNvSpPr>
          <p:nvPr>
            <p:ph type="title" idx="4294967295"/>
          </p:nvPr>
        </p:nvSpPr>
        <p:spPr>
          <a:xfrm>
            <a:off x="0" y="0"/>
            <a:ext cx="12192000"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Software Defined Storage (SDS) (Cont. 4)</a:t>
            </a:r>
          </a:p>
        </p:txBody>
      </p:sp>
      <p:sp>
        <p:nvSpPr>
          <p:cNvPr id="6" name="Rectangle 5"/>
          <p:cNvSpPr/>
          <p:nvPr/>
        </p:nvSpPr>
        <p:spPr>
          <a:xfrm>
            <a:off x="1034266" y="1232899"/>
            <a:ext cx="10863208" cy="4832092"/>
          </a:xfrm>
          <a:prstGeom prst="rect">
            <a:avLst/>
          </a:prstGeom>
        </p:spPr>
        <p:txBody>
          <a:bodyPr wrap="square">
            <a:spAutoFit/>
          </a:bodyPr>
          <a:lstStyle/>
          <a:p>
            <a:r>
              <a:rPr lang="en-US" sz="2200" dirty="0"/>
              <a:t>Some possible data services to include are:</a:t>
            </a:r>
          </a:p>
          <a:p>
            <a:pPr marL="342900" indent="-342900">
              <a:buFont typeface="Arial" panose="020B0604020202020204" pitchFamily="34" charset="0"/>
              <a:buChar char="•"/>
            </a:pPr>
            <a:r>
              <a:rPr lang="en-US" sz="2200" b="1" dirty="0"/>
              <a:t>Cloning </a:t>
            </a:r>
          </a:p>
          <a:p>
            <a:pPr marL="800100" lvl="1" indent="-342900">
              <a:buFont typeface="Arial" panose="020B0604020202020204" pitchFamily="34" charset="0"/>
              <a:buChar char="•"/>
            </a:pPr>
            <a:r>
              <a:rPr lang="en-US" sz="2200" dirty="0"/>
              <a:t>Cloning creates an exact, uncompressed replica of your storage. If your hard drive fails, you could remove it and replace it with the cloned drive(s).</a:t>
            </a:r>
          </a:p>
          <a:p>
            <a:pPr marL="342900" indent="-342900">
              <a:buFont typeface="Arial" panose="020B0604020202020204" pitchFamily="34" charset="0"/>
              <a:buChar char="•"/>
            </a:pPr>
            <a:r>
              <a:rPr lang="en-US" sz="2200" b="1" dirty="0"/>
              <a:t>Replication </a:t>
            </a:r>
            <a:r>
              <a:rPr lang="en-US" sz="2200" dirty="0"/>
              <a:t>( windows solution for disaster recovery)</a:t>
            </a:r>
          </a:p>
          <a:p>
            <a:pPr marL="800100" lvl="1" indent="-342900">
              <a:buFont typeface="Arial" panose="020B0604020202020204" pitchFamily="34" charset="0"/>
              <a:buChar char="•"/>
            </a:pPr>
            <a:r>
              <a:rPr lang="en-US" sz="2200" dirty="0"/>
              <a:t>A storage replication service is a managed service in which stored or archived data is duplicated in real time over a storage area network (SAN). Other terms for this type of service include file replication, data replication, and remote storage replication 	</a:t>
            </a:r>
          </a:p>
          <a:p>
            <a:pPr marL="342900" indent="-342900">
              <a:buFont typeface="Arial" panose="020B0604020202020204" pitchFamily="34" charset="0"/>
              <a:buChar char="•"/>
            </a:pPr>
            <a:r>
              <a:rPr lang="en-US" sz="2200" b="1" dirty="0"/>
              <a:t>Snapshotting</a:t>
            </a:r>
            <a:r>
              <a:rPr lang="en-US" sz="2200" dirty="0"/>
              <a:t> </a:t>
            </a:r>
          </a:p>
          <a:p>
            <a:pPr marL="800100" lvl="1" indent="-342900">
              <a:buFont typeface="Arial" panose="020B0604020202020204" pitchFamily="34" charset="0"/>
              <a:buChar char="•"/>
            </a:pPr>
            <a:r>
              <a:rPr lang="en-US" sz="2200" dirty="0"/>
              <a:t>A </a:t>
            </a:r>
            <a:r>
              <a:rPr lang="en-US" sz="2200" b="1" dirty="0"/>
              <a:t>s</a:t>
            </a:r>
            <a:r>
              <a:rPr lang="en-US" sz="2200" dirty="0"/>
              <a:t>napshot is a point-in-time copy of data created from a set of markers pointing to stored data and is effectively a backup. Snapshots provide a variety of approaches that can supplement backup and provide rapidly accessible copies to which is it possible to roll back.</a:t>
            </a:r>
          </a:p>
          <a:p>
            <a:pPr marL="800100" lvl="1" indent="-342900">
              <a:buFont typeface="Arial" panose="020B0604020202020204" pitchFamily="34" charset="0"/>
              <a:buChar char="•"/>
            </a:pPr>
            <a:endParaRPr lang="en-US" sz="2200" dirty="0"/>
          </a:p>
        </p:txBody>
      </p:sp>
      <p:sp>
        <p:nvSpPr>
          <p:cNvPr id="9" name="Rectangle 8">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19315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4F658AF-FF74-2012-4595-E6CC3DA041B4}"/>
              </a:ext>
            </a:extLst>
          </p:cNvPr>
          <p:cNvSpPr txBox="1">
            <a:spLocks noGrp="1"/>
          </p:cNvSpPr>
          <p:nvPr>
            <p:ph type="title" idx="4294967295"/>
          </p:nvPr>
        </p:nvSpPr>
        <p:spPr>
          <a:xfrm>
            <a:off x="1" y="0"/>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Software Defined Datacenter vs (Private) Cloud</a:t>
            </a:r>
          </a:p>
        </p:txBody>
      </p:sp>
      <p:sp>
        <p:nvSpPr>
          <p:cNvPr id="3" name="Rectangle 2"/>
          <p:cNvSpPr/>
          <p:nvPr/>
        </p:nvSpPr>
        <p:spPr>
          <a:xfrm>
            <a:off x="419100" y="1205639"/>
            <a:ext cx="11264900" cy="3477875"/>
          </a:xfrm>
          <a:prstGeom prst="rect">
            <a:avLst/>
          </a:prstGeom>
        </p:spPr>
        <p:txBody>
          <a:bodyPr wrap="square">
            <a:spAutoFit/>
          </a:bodyPr>
          <a:lstStyle/>
          <a:p>
            <a:r>
              <a:rPr lang="en-US" sz="2200" dirty="0"/>
              <a:t>Software-defined is an approach to design that enables the infrastructure to be managed via API’s. It is comprised of different building blocks such as software-defined storage (SDS), software-defined networking (SDN), compute virtualization and related services. It’s an abstraction of the data center’s infrastructure.</a:t>
            </a:r>
          </a:p>
          <a:p>
            <a:endParaRPr lang="en-US" sz="2200" dirty="0"/>
          </a:p>
          <a:p>
            <a:endParaRPr lang="en-US" sz="2200" dirty="0"/>
          </a:p>
          <a:p>
            <a:r>
              <a:rPr lang="en-US" sz="2200" dirty="0"/>
              <a:t>According to the NIST definition of cloud, it’s a service that is on demand, has broad network access, incorporates resource pooling, has rapid elasticity and is a measured service. (Private) cloud is a service that could either replicate a traditional infrastructure or provide virtualized instances of infrastructure components</a:t>
            </a:r>
          </a:p>
        </p:txBody>
      </p:sp>
      <p:sp>
        <p:nvSpPr>
          <p:cNvPr id="9" name="Rectangle 8">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34271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4F658AF-FF74-2012-4595-E6CC3DA041B4}"/>
              </a:ext>
            </a:extLst>
          </p:cNvPr>
          <p:cNvSpPr txBox="1">
            <a:spLocks noGrp="1"/>
          </p:cNvSpPr>
          <p:nvPr>
            <p:ph type="title" idx="4294967295"/>
          </p:nvPr>
        </p:nvSpPr>
        <p:spPr>
          <a:xfrm>
            <a:off x="1" y="-8915"/>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Access to Cloud : REST vs SOAP</a:t>
            </a:r>
          </a:p>
        </p:txBody>
      </p:sp>
      <p:sp>
        <p:nvSpPr>
          <p:cNvPr id="3" name="Content Placeholder 2"/>
          <p:cNvSpPr>
            <a:spLocks noGrp="1"/>
          </p:cNvSpPr>
          <p:nvPr>
            <p:ph idx="1"/>
          </p:nvPr>
        </p:nvSpPr>
        <p:spPr>
          <a:xfrm>
            <a:off x="838200" y="1342740"/>
            <a:ext cx="10515600" cy="4351338"/>
          </a:xfrm>
        </p:spPr>
        <p:txBody>
          <a:bodyPr>
            <a:normAutofit/>
          </a:bodyPr>
          <a:lstStyle/>
          <a:p>
            <a:pPr marL="0" indent="0">
              <a:buNone/>
            </a:pPr>
            <a:r>
              <a:rPr lang="en-US" sz="2200" dirty="0"/>
              <a:t>SOAP : Simple Object Access Protocol </a:t>
            </a:r>
          </a:p>
          <a:p>
            <a:pPr marL="0" indent="0">
              <a:buNone/>
            </a:pPr>
            <a:r>
              <a:rPr lang="en-US" sz="2200" dirty="0"/>
              <a:t> Standards-based </a:t>
            </a:r>
            <a:r>
              <a:rPr lang="en-US" sz="2200" dirty="0">
                <a:solidFill>
                  <a:srgbClr val="FF0000"/>
                </a:solidFill>
              </a:rPr>
              <a:t>Web services access protocol </a:t>
            </a:r>
            <a:r>
              <a:rPr lang="en-US" sz="2200" dirty="0"/>
              <a:t>allows distributes elements of applications that has been around for a while ( develop by MS) .SOAP can be carried over a variety of lower-level protocols, including the web-related </a:t>
            </a:r>
            <a:r>
              <a:rPr lang="en-US" sz="2200" b="1" dirty="0"/>
              <a:t>Hypertext Transfer Protocol (HTTP</a:t>
            </a:r>
            <a:r>
              <a:rPr lang="en-US" sz="2200" dirty="0"/>
              <a:t>).</a:t>
            </a:r>
          </a:p>
          <a:p>
            <a:r>
              <a:rPr lang="en-US" sz="2200" dirty="0"/>
              <a:t>It is an XML-based </a:t>
            </a:r>
            <a:r>
              <a:rPr lang="en-US" sz="2200" b="1" dirty="0"/>
              <a:t>messaging protocol</a:t>
            </a:r>
            <a:r>
              <a:rPr lang="en-US" sz="2200" dirty="0"/>
              <a:t> for exchanging information among computers. SOAP is an application of the XML specification.</a:t>
            </a:r>
          </a:p>
          <a:p>
            <a:pPr marL="0" indent="0">
              <a:buNone/>
            </a:pPr>
            <a:endParaRPr lang="en-US" sz="2200" dirty="0"/>
          </a:p>
          <a:p>
            <a:pPr marL="0" indent="0">
              <a:buNone/>
            </a:pPr>
            <a:r>
              <a:rPr lang="en-US" sz="2200" i="1" dirty="0"/>
              <a:t>REST: Representational State Transfer </a:t>
            </a:r>
            <a:endParaRPr lang="en-US" sz="2200" dirty="0"/>
          </a:p>
          <a:p>
            <a:pPr marL="0" indent="0">
              <a:buNone/>
            </a:pPr>
            <a:r>
              <a:rPr lang="en-US" sz="2200" dirty="0"/>
              <a:t>It is </a:t>
            </a:r>
            <a:r>
              <a:rPr lang="en-US" sz="2200" dirty="0">
                <a:solidFill>
                  <a:srgbClr val="FF0000"/>
                </a:solidFill>
              </a:rPr>
              <a:t>architectural style </a:t>
            </a:r>
            <a:r>
              <a:rPr lang="en-US" sz="2200" dirty="0"/>
              <a:t>for </a:t>
            </a:r>
            <a:r>
              <a:rPr lang="en-US" sz="2200" b="1" dirty="0"/>
              <a:t>distributed hypermedia systems. </a:t>
            </a:r>
            <a:r>
              <a:rPr lang="en-US" sz="2200" dirty="0"/>
              <a:t>REST is the newer solution. It seeks to fix the problems with SOAP and provide a truly simple method of accessing Web service</a:t>
            </a:r>
          </a:p>
        </p:txBody>
      </p:sp>
      <p:sp>
        <p:nvSpPr>
          <p:cNvPr id="7" name="Rectangle 6">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1420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F658AF-FF74-2012-4595-E6CC3DA041B4}"/>
              </a:ext>
            </a:extLst>
          </p:cNvPr>
          <p:cNvSpPr txBox="1">
            <a:spLocks noGrp="1"/>
          </p:cNvSpPr>
          <p:nvPr>
            <p:ph type="title" idx="4294967295"/>
          </p:nvPr>
        </p:nvSpPr>
        <p:spPr>
          <a:xfrm>
            <a:off x="1" y="-8915"/>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Access </a:t>
            </a:r>
            <a:r>
              <a:rPr kumimoji="0" lang="en-US" sz="4400" b="1" i="0" u="none" strike="noStrike" kern="1200" cap="none" spc="0" normalizeH="0" baseline="0" noProof="0">
                <a:ln>
                  <a:noFill/>
                </a:ln>
                <a:solidFill>
                  <a:schemeClr val="accent6">
                    <a:lumMod val="50000"/>
                  </a:schemeClr>
                </a:solidFill>
                <a:effectLst/>
                <a:uLnTx/>
                <a:uFillTx/>
                <a:latin typeface="+mj-lt"/>
                <a:ea typeface="+mj-ea"/>
                <a:cs typeface="+mj-cs"/>
              </a:rPr>
              <a:t>to Cloud </a:t>
            </a: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REST vs SOAP (cont.)</a:t>
            </a:r>
          </a:p>
        </p:txBody>
      </p:sp>
      <p:graphicFrame>
        <p:nvGraphicFramePr>
          <p:cNvPr id="5" name="Table 4"/>
          <p:cNvGraphicFramePr>
            <a:graphicFrameLocks noGrp="1"/>
          </p:cNvGraphicFramePr>
          <p:nvPr>
            <p:extLst>
              <p:ext uri="{D42A27DB-BD31-4B8C-83A1-F6EECF244321}">
                <p14:modId xmlns:p14="http://schemas.microsoft.com/office/powerpoint/2010/main" val="3934800309"/>
              </p:ext>
            </p:extLst>
          </p:nvPr>
        </p:nvGraphicFramePr>
        <p:xfrm>
          <a:off x="497843" y="1103529"/>
          <a:ext cx="11126774" cy="4803227"/>
        </p:xfrm>
        <a:graphic>
          <a:graphicData uri="http://schemas.openxmlformats.org/drawingml/2006/table">
            <a:tbl>
              <a:tblPr firstRow="1" bandRow="1">
                <a:tableStyleId>{5C22544A-7EE6-4342-B048-85BDC9FD1C3A}</a:tableStyleId>
              </a:tblPr>
              <a:tblGrid>
                <a:gridCol w="5563387">
                  <a:extLst>
                    <a:ext uri="{9D8B030D-6E8A-4147-A177-3AD203B41FA5}">
                      <a16:colId xmlns:a16="http://schemas.microsoft.com/office/drawing/2014/main" val="3219033920"/>
                    </a:ext>
                  </a:extLst>
                </a:gridCol>
                <a:gridCol w="5563387">
                  <a:extLst>
                    <a:ext uri="{9D8B030D-6E8A-4147-A177-3AD203B41FA5}">
                      <a16:colId xmlns:a16="http://schemas.microsoft.com/office/drawing/2014/main" val="1495145027"/>
                    </a:ext>
                  </a:extLst>
                </a:gridCol>
              </a:tblGrid>
              <a:tr h="4803227">
                <a:tc>
                  <a:txBody>
                    <a:bodyPr/>
                    <a:lstStyle/>
                    <a:p>
                      <a:pPr marL="0" indent="0">
                        <a:buFont typeface="Arial" panose="020B0604020202020204" pitchFamily="34" charset="0"/>
                        <a:buNone/>
                      </a:pPr>
                      <a:r>
                        <a:rPr lang="en-US" dirty="0"/>
                        <a:t>SOAP</a:t>
                      </a:r>
                      <a:r>
                        <a:rPr lang="en-US" baseline="0" dirty="0"/>
                        <a:t> advantages</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Language, platform, and transport independent (REST requires use of HTTP)</a:t>
                      </a:r>
                    </a:p>
                    <a:p>
                      <a:pPr marL="285750" indent="-285750">
                        <a:buFont typeface="Arial" panose="020B0604020202020204" pitchFamily="34" charset="0"/>
                        <a:buChar char="•"/>
                      </a:pPr>
                      <a:r>
                        <a:rPr lang="en-US" dirty="0"/>
                        <a:t>Works well in distributed enterprise environments (REST assumes direct point-to-point communication)</a:t>
                      </a:r>
                    </a:p>
                    <a:p>
                      <a:pPr marL="285750" indent="-285750">
                        <a:buFont typeface="Arial" panose="020B0604020202020204" pitchFamily="34" charset="0"/>
                        <a:buChar char="•"/>
                      </a:pPr>
                      <a:r>
                        <a:rPr lang="en-US" dirty="0"/>
                        <a:t>Standardized</a:t>
                      </a:r>
                    </a:p>
                    <a:p>
                      <a:pPr marL="285750" indent="-285750">
                        <a:buFont typeface="Arial" panose="020B0604020202020204" pitchFamily="34" charset="0"/>
                        <a:buChar char="•"/>
                      </a:pPr>
                      <a:r>
                        <a:rPr lang="en-US" dirty="0"/>
                        <a:t>Provides significant pre-build extensibility in the form of the WS* standards</a:t>
                      </a:r>
                    </a:p>
                    <a:p>
                      <a:pPr marL="285750" indent="-285750">
                        <a:buFont typeface="Arial" panose="020B0604020202020204" pitchFamily="34" charset="0"/>
                        <a:buChar char="•"/>
                      </a:pPr>
                      <a:r>
                        <a:rPr lang="en-US" dirty="0"/>
                        <a:t>Built-in error handling</a:t>
                      </a:r>
                    </a:p>
                    <a:p>
                      <a:pPr marL="285750" indent="-285750">
                        <a:buFont typeface="Arial" panose="020B0604020202020204" pitchFamily="34" charset="0"/>
                        <a:buChar char="•"/>
                      </a:pPr>
                      <a:r>
                        <a:rPr lang="en-US" dirty="0"/>
                        <a:t>Automation when used with certain language products</a:t>
                      </a:r>
                    </a:p>
                    <a:p>
                      <a:pPr marL="285750" indent="-285750">
                        <a:buFont typeface="Arial" panose="020B0604020202020204" pitchFamily="34" charset="0"/>
                        <a:buChar char="•"/>
                      </a:pPr>
                      <a:endParaRPr lang="en-US" dirty="0"/>
                    </a:p>
                  </a:txBody>
                  <a:tcPr>
                    <a:solidFill>
                      <a:schemeClr val="accent6">
                        <a:lumMod val="50000"/>
                      </a:schemeClr>
                    </a:solidFill>
                  </a:tcPr>
                </a:tc>
                <a:tc>
                  <a:txBody>
                    <a:bodyPr/>
                    <a:lstStyle/>
                    <a:p>
                      <a:pPr marL="0" indent="0">
                        <a:buFont typeface="Arial" panose="020B0604020202020204" pitchFamily="34" charset="0"/>
                        <a:buNone/>
                      </a:pPr>
                      <a:r>
                        <a:rPr lang="en-US" dirty="0">
                          <a:solidFill>
                            <a:schemeClr val="tx1"/>
                          </a:solidFill>
                        </a:rPr>
                        <a:t>REST Advantages </a:t>
                      </a:r>
                    </a:p>
                    <a:p>
                      <a:pPr marL="0" indent="0">
                        <a:buFont typeface="Arial" panose="020B0604020202020204" pitchFamily="34" charset="0"/>
                        <a:buNone/>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No expensive tools require to interact with the Web service</a:t>
                      </a:r>
                    </a:p>
                    <a:p>
                      <a:pPr marL="285750" indent="-285750">
                        <a:buFont typeface="Arial" panose="020B0604020202020204" pitchFamily="34" charset="0"/>
                        <a:buChar char="•"/>
                      </a:pPr>
                      <a:r>
                        <a:rPr lang="en-US" dirty="0">
                          <a:solidFill>
                            <a:schemeClr val="tx1"/>
                          </a:solidFill>
                        </a:rPr>
                        <a:t>Smaller learning curve</a:t>
                      </a:r>
                    </a:p>
                    <a:p>
                      <a:pPr marL="285750" indent="-285750">
                        <a:buFont typeface="Arial" panose="020B0604020202020204" pitchFamily="34" charset="0"/>
                        <a:buChar char="•"/>
                      </a:pPr>
                      <a:r>
                        <a:rPr lang="en-US" dirty="0">
                          <a:solidFill>
                            <a:schemeClr val="tx1"/>
                          </a:solidFill>
                        </a:rPr>
                        <a:t>Efficient (SOAP uses XML for all messages, REST can use smaller message formats)</a:t>
                      </a:r>
                    </a:p>
                    <a:p>
                      <a:pPr marL="285750" indent="-285750">
                        <a:buFont typeface="Arial" panose="020B0604020202020204" pitchFamily="34" charset="0"/>
                        <a:buChar char="•"/>
                      </a:pPr>
                      <a:r>
                        <a:rPr lang="en-US" dirty="0">
                          <a:solidFill>
                            <a:schemeClr val="tx1"/>
                          </a:solidFill>
                        </a:rPr>
                        <a:t>Fast (no extensive processing required)</a:t>
                      </a:r>
                    </a:p>
                    <a:p>
                      <a:pPr marL="285750" indent="-285750">
                        <a:buFont typeface="Arial" panose="020B0604020202020204" pitchFamily="34" charset="0"/>
                        <a:buChar char="•"/>
                      </a:pPr>
                      <a:r>
                        <a:rPr lang="en-US" dirty="0">
                          <a:solidFill>
                            <a:schemeClr val="tx1"/>
                          </a:solidFill>
                        </a:rPr>
                        <a:t>Closer to other Web technologies in design philosophy</a:t>
                      </a:r>
                    </a:p>
                  </a:txBody>
                  <a:tcPr>
                    <a:solidFill>
                      <a:schemeClr val="accent4">
                        <a:lumMod val="75000"/>
                      </a:schemeClr>
                    </a:solidFill>
                  </a:tcPr>
                </a:tc>
                <a:extLst>
                  <a:ext uri="{0D108BD9-81ED-4DB2-BD59-A6C34878D82A}">
                    <a16:rowId xmlns:a16="http://schemas.microsoft.com/office/drawing/2014/main" val="3752535069"/>
                  </a:ext>
                </a:extLst>
              </a:tr>
            </a:tbl>
          </a:graphicData>
        </a:graphic>
      </p:graphicFrame>
      <p:sp>
        <p:nvSpPr>
          <p:cNvPr id="7" name="Rectangle 6">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44031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4F658AF-FF74-2012-4595-E6CC3DA041B4}"/>
              </a:ext>
            </a:extLst>
          </p:cNvPr>
          <p:cNvSpPr txBox="1">
            <a:spLocks noGrp="1"/>
          </p:cNvSpPr>
          <p:nvPr>
            <p:ph type="title" idx="4294967295"/>
          </p:nvPr>
        </p:nvSpPr>
        <p:spPr>
          <a:xfrm>
            <a:off x="1" y="-8915"/>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 Module Summary</a:t>
            </a:r>
          </a:p>
        </p:txBody>
      </p:sp>
      <p:sp>
        <p:nvSpPr>
          <p:cNvPr id="6" name="Rectangle 5">
            <a:extLst>
              <a:ext uri="{C183D7F6-B498-43B3-948B-1728B52AA6E4}">
                <adec:decorative xmlns:adec="http://schemas.microsoft.com/office/drawing/2017/decorative" val="1"/>
              </a:ext>
            </a:extLst>
          </p:cNvPr>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391297" y="1195825"/>
            <a:ext cx="6429633" cy="4524315"/>
          </a:xfrm>
          <a:prstGeom prst="rect">
            <a:avLst/>
          </a:prstGeom>
        </p:spPr>
        <p:txBody>
          <a:bodyPr wrap="square">
            <a:spAutoFit/>
          </a:bodyPr>
          <a:lstStyle/>
          <a:p>
            <a:endParaRPr lang="en-US" sz="2400" dirty="0"/>
          </a:p>
          <a:p>
            <a:r>
              <a:rPr lang="en-US" sz="2400" dirty="0"/>
              <a:t>When we decide to use any Software Defined Solutions we must be aware of;</a:t>
            </a:r>
          </a:p>
          <a:p>
            <a:endParaRPr lang="en-US" sz="2400" dirty="0"/>
          </a:p>
          <a:p>
            <a:pPr marL="342900" indent="-342900">
              <a:buAutoNum type="arabicPeriod"/>
            </a:pPr>
            <a:r>
              <a:rPr lang="en-US" sz="2400" dirty="0"/>
              <a:t>Cloud-compatibility </a:t>
            </a:r>
          </a:p>
          <a:p>
            <a:pPr marL="342900" indent="-342900">
              <a:buAutoNum type="arabicPeriod"/>
            </a:pPr>
            <a:endParaRPr lang="en-US" sz="2400" dirty="0"/>
          </a:p>
          <a:p>
            <a:pPr marL="342900" indent="-342900">
              <a:buAutoNum type="arabicPeriod"/>
            </a:pPr>
            <a:r>
              <a:rPr lang="en-US" sz="2400" dirty="0"/>
              <a:t>Integration-readiness SDN solutions do not work as a standalone tool or an appliance.</a:t>
            </a:r>
          </a:p>
          <a:p>
            <a:pPr marL="342900" indent="-342900">
              <a:buAutoNum type="arabicPeriod"/>
            </a:pPr>
            <a:endParaRPr lang="en-US" sz="2400" dirty="0"/>
          </a:p>
          <a:p>
            <a:pPr marL="342900" indent="-342900">
              <a:buAutoNum type="arabicPeriod"/>
            </a:pPr>
            <a:r>
              <a:rPr lang="en-US" sz="2400" dirty="0"/>
              <a:t>Data and analytics.</a:t>
            </a:r>
          </a:p>
          <a:p>
            <a:pPr marL="342900" indent="-342900">
              <a:buAutoNum type="arabicPeriod"/>
            </a:pPr>
            <a:endParaRPr lang="en-US" sz="2400" dirty="0"/>
          </a:p>
          <a:p>
            <a:pPr marL="342900" indent="-342900">
              <a:buAutoNum type="arabicPeriod"/>
            </a:pPr>
            <a:r>
              <a:rPr lang="en-US" sz="2400" dirty="0"/>
              <a:t>Support</a:t>
            </a:r>
          </a:p>
        </p:txBody>
      </p:sp>
      <p:pic>
        <p:nvPicPr>
          <p:cNvPr id="4" name="Picture 3" descr="Components in an SDDC"/>
          <p:cNvPicPr>
            <a:picLocks noChangeAspect="1"/>
          </p:cNvPicPr>
          <p:nvPr/>
        </p:nvPicPr>
        <p:blipFill>
          <a:blip r:embed="rId3"/>
          <a:stretch>
            <a:fillRect/>
          </a:stretch>
        </p:blipFill>
        <p:spPr>
          <a:xfrm>
            <a:off x="7054679" y="1492850"/>
            <a:ext cx="4953000" cy="3600450"/>
          </a:xfrm>
          <a:prstGeom prst="rect">
            <a:avLst/>
          </a:prstGeom>
        </p:spPr>
      </p:pic>
    </p:spTree>
    <p:extLst>
      <p:ext uri="{BB962C8B-B14F-4D97-AF65-F5344CB8AC3E}">
        <p14:creationId xmlns:p14="http://schemas.microsoft.com/office/powerpoint/2010/main" val="35566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EFC5-5552-1BFB-ABE9-B06041DC7351}"/>
              </a:ext>
            </a:extLst>
          </p:cNvPr>
          <p:cNvSpPr>
            <a:spLocks noGrp="1"/>
          </p:cNvSpPr>
          <p:nvPr>
            <p:ph type="title"/>
          </p:nvPr>
        </p:nvSpPr>
        <p:spPr>
          <a:xfrm>
            <a:off x="75157" y="0"/>
            <a:ext cx="12116842" cy="958241"/>
          </a:xfrm>
          <a:solidFill>
            <a:schemeClr val="accent1">
              <a:lumMod val="20000"/>
              <a:lumOff val="80000"/>
            </a:schemeClr>
          </a:solidFill>
        </p:spPr>
        <p:txBody>
          <a:bodyPr>
            <a:normAutofit/>
          </a:bodyPr>
          <a:lstStyle/>
          <a:p>
            <a:r>
              <a:rPr lang="en-US" sz="4000" b="1" kern="1200" dirty="0">
                <a:solidFill>
                  <a:srgbClr val="385723"/>
                </a:solidFill>
                <a:effectLst/>
                <a:latin typeface="Calibri" panose="020F0502020204030204" pitchFamily="34" charset="0"/>
                <a:ea typeface="+mn-ea"/>
                <a:cs typeface="+mn-cs"/>
              </a:rPr>
              <a:t>Module Objectives</a:t>
            </a:r>
            <a:endParaRPr lang="en-US" sz="8000" dirty="0"/>
          </a:p>
        </p:txBody>
      </p:sp>
      <p:sp>
        <p:nvSpPr>
          <p:cNvPr id="6" name="TextBox 5">
            <a:extLst>
              <a:ext uri="{FF2B5EF4-FFF2-40B4-BE49-F238E27FC236}">
                <a16:creationId xmlns:a16="http://schemas.microsoft.com/office/drawing/2014/main" id="{E5694C98-680E-1D4E-5F62-0C5D323C621D}"/>
              </a:ext>
            </a:extLst>
          </p:cNvPr>
          <p:cNvSpPr txBox="1"/>
          <p:nvPr/>
        </p:nvSpPr>
        <p:spPr>
          <a:xfrm>
            <a:off x="685799" y="1402772"/>
            <a:ext cx="9570027" cy="1477328"/>
          </a:xfrm>
          <a:prstGeom prst="rect">
            <a:avLst/>
          </a:prstGeom>
          <a:noFill/>
        </p:spPr>
        <p:txBody>
          <a:bodyPr wrap="square" rtlCol="0">
            <a:spAutoFit/>
          </a:bodyPr>
          <a:lstStyle/>
          <a:p>
            <a:r>
              <a:rPr lang="en-US" sz="2400" dirty="0"/>
              <a:t>You should able to answer below questions end of this module.</a:t>
            </a:r>
          </a:p>
          <a:p>
            <a:endParaRPr lang="en-US" sz="2400" dirty="0"/>
          </a:p>
          <a:p>
            <a:pPr marL="285750" indent="-285750">
              <a:buFont typeface="Arial" panose="020B0604020202020204" pitchFamily="34" charset="0"/>
              <a:buChar char="•"/>
            </a:pPr>
            <a:r>
              <a:rPr lang="en-US" sz="2400" dirty="0"/>
              <a:t>What is Software defined Data center and its core components ?</a:t>
            </a:r>
          </a:p>
          <a:p>
            <a:endParaRPr lang="en-US" dirty="0"/>
          </a:p>
        </p:txBody>
      </p:sp>
      <p:sp>
        <p:nvSpPr>
          <p:cNvPr id="7" name="Rectangle 6">
            <a:extLst>
              <a:ext uri="{FF2B5EF4-FFF2-40B4-BE49-F238E27FC236}">
                <a16:creationId xmlns:a16="http://schemas.microsoft.com/office/drawing/2014/main" id="{B3C56530-A068-33FE-F175-FEA674A2E59D}"/>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0304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F658AF-FF74-2012-4595-E6CC3DA041B4}"/>
              </a:ext>
            </a:extLst>
          </p:cNvPr>
          <p:cNvSpPr txBox="1">
            <a:spLocks noGrp="1"/>
          </p:cNvSpPr>
          <p:nvPr>
            <p:ph type="title" idx="4294967295"/>
          </p:nvPr>
        </p:nvSpPr>
        <p:spPr>
          <a:xfrm>
            <a:off x="75157" y="-8915"/>
            <a:ext cx="12116843"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Software Defined Datacenter (SDDC)</a:t>
            </a:r>
          </a:p>
        </p:txBody>
      </p:sp>
      <p:sp>
        <p:nvSpPr>
          <p:cNvPr id="6" name="Rectangle 5"/>
          <p:cNvSpPr/>
          <p:nvPr/>
        </p:nvSpPr>
        <p:spPr>
          <a:xfrm>
            <a:off x="595902" y="1541126"/>
            <a:ext cx="11188557" cy="2123658"/>
          </a:xfrm>
          <a:prstGeom prst="rect">
            <a:avLst/>
          </a:prstGeom>
        </p:spPr>
        <p:txBody>
          <a:bodyPr wrap="square">
            <a:spAutoFit/>
          </a:bodyPr>
          <a:lstStyle/>
          <a:p>
            <a:pPr marL="285750" indent="-285750">
              <a:buFont typeface="Arial" panose="020B0604020202020204" pitchFamily="34" charset="0"/>
              <a:buChar char="•"/>
            </a:pPr>
            <a:r>
              <a:rPr lang="en-US" sz="2200" dirty="0"/>
              <a:t>Software-defined data center (SDDC) is the phrase used to refer to a data center where </a:t>
            </a:r>
            <a:r>
              <a:rPr lang="en-US" sz="2200" dirty="0">
                <a:solidFill>
                  <a:srgbClr val="FF0000"/>
                </a:solidFill>
              </a:rPr>
              <a:t>all infrastructure is virtualized </a:t>
            </a:r>
            <a:r>
              <a:rPr lang="en-US" sz="2200" dirty="0"/>
              <a:t>and delivered as a service and each component potentially provisioned, operated, and managed </a:t>
            </a:r>
            <a:r>
              <a:rPr lang="en-US" sz="2200" dirty="0">
                <a:solidFill>
                  <a:srgbClr val="FF0000"/>
                </a:solidFill>
              </a:rPr>
              <a:t>through an application programming interface</a:t>
            </a:r>
          </a:p>
          <a:p>
            <a:endParaRPr lang="en-US" sz="2200" dirty="0"/>
          </a:p>
          <a:p>
            <a:pPr marL="285750" indent="-285750">
              <a:buFont typeface="Arial" panose="020B0604020202020204" pitchFamily="34" charset="0"/>
              <a:buChar char="•"/>
            </a:pPr>
            <a:r>
              <a:rPr lang="en-US" sz="2200" dirty="0"/>
              <a:t>Control of the data center is </a:t>
            </a:r>
            <a:r>
              <a:rPr lang="en-US" sz="2200" dirty="0">
                <a:solidFill>
                  <a:srgbClr val="FF0000"/>
                </a:solidFill>
              </a:rPr>
              <a:t>fully automated by software</a:t>
            </a:r>
            <a:r>
              <a:rPr lang="en-US" sz="2200" dirty="0"/>
              <a:t>, meaning hardware configuration is maintained through intelligent software systems</a:t>
            </a:r>
          </a:p>
        </p:txBody>
      </p:sp>
      <p:sp>
        <p:nvSpPr>
          <p:cNvPr id="7" name="Rectangle 6">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32761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F658AF-FF74-2012-4595-E6CC3DA041B4}"/>
              </a:ext>
            </a:extLst>
          </p:cNvPr>
          <p:cNvSpPr txBox="1">
            <a:spLocks noGrp="1"/>
          </p:cNvSpPr>
          <p:nvPr>
            <p:ph type="title" idx="4294967295"/>
          </p:nvPr>
        </p:nvSpPr>
        <p:spPr>
          <a:xfrm>
            <a:off x="1" y="-8915"/>
            <a:ext cx="12191999"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accent6">
                    <a:lumMod val="50000"/>
                  </a:schemeClr>
                </a:solidFill>
                <a:effectLst/>
                <a:uLnTx/>
                <a:uFillTx/>
                <a:latin typeface="+mj-lt"/>
                <a:ea typeface="+mj-ea"/>
                <a:cs typeface="+mj-cs"/>
              </a:rPr>
              <a:t>Software Defined Datacenter: </a:t>
            </a:r>
            <a:r>
              <a:rPr kumimoji="0" lang="en-US" sz="3600" b="0" i="0" u="none" strike="noStrike" kern="1200" cap="none" spc="0" normalizeH="0" baseline="0" noProof="0" dirty="0">
                <a:ln>
                  <a:noFill/>
                </a:ln>
                <a:effectLst/>
                <a:uLnTx/>
                <a:uFillTx/>
                <a:latin typeface="+mj-lt"/>
                <a:ea typeface="+mj-ea"/>
                <a:cs typeface="+mj-cs"/>
              </a:rPr>
              <a:t>Core Architecture Components</a:t>
            </a:r>
            <a:endParaRPr kumimoji="0" lang="en-US" sz="3600" b="1" i="0" u="none" strike="noStrike" kern="1200" cap="none" spc="0" normalizeH="0" baseline="0" noProof="0" dirty="0">
              <a:ln>
                <a:noFill/>
              </a:ln>
              <a:effectLst/>
              <a:uLnTx/>
              <a:uFillTx/>
              <a:latin typeface="+mj-lt"/>
              <a:ea typeface="+mj-ea"/>
              <a:cs typeface="+mj-cs"/>
            </a:endParaRPr>
          </a:p>
        </p:txBody>
      </p:sp>
      <p:graphicFrame>
        <p:nvGraphicFramePr>
          <p:cNvPr id="7" name="Diagram 6" descr="Core Architecture Components"/>
          <p:cNvGraphicFramePr/>
          <p:nvPr>
            <p:extLst>
              <p:ext uri="{D42A27DB-BD31-4B8C-83A1-F6EECF244321}">
                <p14:modId xmlns:p14="http://schemas.microsoft.com/office/powerpoint/2010/main" val="1249051137"/>
              </p:ext>
            </p:extLst>
          </p:nvPr>
        </p:nvGraphicFramePr>
        <p:xfrm>
          <a:off x="2000036" y="1652242"/>
          <a:ext cx="7791236" cy="3721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1692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1B4861-DEB6-8811-6B0B-3A77E761DBB1}"/>
              </a:ext>
            </a:extLst>
          </p:cNvPr>
          <p:cNvSpPr txBox="1">
            <a:spLocks noGrp="1"/>
          </p:cNvSpPr>
          <p:nvPr>
            <p:ph type="title" idx="4294967295"/>
          </p:nvPr>
        </p:nvSpPr>
        <p:spPr>
          <a:xfrm>
            <a:off x="0" y="0"/>
            <a:ext cx="12192000"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Software Defined Compute</a:t>
            </a:r>
          </a:p>
        </p:txBody>
      </p:sp>
      <p:sp>
        <p:nvSpPr>
          <p:cNvPr id="5" name="Rectangle 4"/>
          <p:cNvSpPr/>
          <p:nvPr/>
        </p:nvSpPr>
        <p:spPr>
          <a:xfrm>
            <a:off x="838200" y="1194844"/>
            <a:ext cx="11192838" cy="1200329"/>
          </a:xfrm>
          <a:prstGeom prst="rect">
            <a:avLst/>
          </a:prstGeom>
        </p:spPr>
        <p:txBody>
          <a:bodyPr wrap="square">
            <a:spAutoFit/>
          </a:bodyPr>
          <a:lstStyle/>
          <a:p>
            <a:r>
              <a:rPr lang="en-US" dirty="0"/>
              <a:t>Compute is data center jargon meaning “CPU and memory resources.”</a:t>
            </a:r>
          </a:p>
          <a:p>
            <a:endParaRPr lang="en-US" dirty="0"/>
          </a:p>
          <a:p>
            <a:r>
              <a:rPr lang="en-US" dirty="0"/>
              <a:t>Software defined compute, then, is the practice of controlling and automating abstracted compute resources. In most cases, that would mean manipulating virtual machine workloads.</a:t>
            </a:r>
          </a:p>
        </p:txBody>
      </p:sp>
      <p:sp>
        <p:nvSpPr>
          <p:cNvPr id="6" name="Rectangle 5">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836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1B4861-DEB6-8811-6B0B-3A77E761DBB1}"/>
              </a:ext>
            </a:extLst>
          </p:cNvPr>
          <p:cNvSpPr txBox="1">
            <a:spLocks noGrp="1"/>
          </p:cNvSpPr>
          <p:nvPr>
            <p:ph type="title" idx="4294967295"/>
          </p:nvPr>
        </p:nvSpPr>
        <p:spPr>
          <a:xfrm>
            <a:off x="0" y="0"/>
            <a:ext cx="12192000"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Software Defined Network </a:t>
            </a:r>
          </a:p>
        </p:txBody>
      </p:sp>
      <p:sp>
        <p:nvSpPr>
          <p:cNvPr id="5" name="Rectangle 4"/>
          <p:cNvSpPr/>
          <p:nvPr/>
        </p:nvSpPr>
        <p:spPr>
          <a:xfrm>
            <a:off x="458911" y="1186583"/>
            <a:ext cx="11520756" cy="4154984"/>
          </a:xfrm>
          <a:prstGeom prst="rect">
            <a:avLst/>
          </a:prstGeom>
        </p:spPr>
        <p:txBody>
          <a:bodyPr wrap="square">
            <a:spAutoFit/>
          </a:bodyPr>
          <a:lstStyle/>
          <a:p>
            <a:pPr marL="285750" indent="-285750">
              <a:buFont typeface="Arial" panose="020B0604020202020204" pitchFamily="34" charset="0"/>
              <a:buChar char="•"/>
            </a:pPr>
            <a:r>
              <a:rPr lang="en-US" sz="2200" dirty="0"/>
              <a:t>Software Defined Networking (SDN) is an evolutionary approach to network design based on the ability to programmatically modify the behavior of network devices.</a:t>
            </a:r>
          </a:p>
          <a:p>
            <a:pPr marL="285750" indent="-28575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SDN is a framework to allow network administrators to automatically and dynamically manage and control a large number of network devices, services, topology, traffic paths, and packet handling (quality of service) policies using high-level languages and APIs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Create a logically-centralized network controller that communicates with both applications and forwarding nodes, and will be responsible for implementing application needs at the network’s composite nodes and reporting information back to the applications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 Essentially a network operating system (NOS)</a:t>
            </a:r>
          </a:p>
        </p:txBody>
      </p:sp>
      <p:sp>
        <p:nvSpPr>
          <p:cNvPr id="6" name="Rectangle 5">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468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1B4861-DEB6-8811-6B0B-3A77E761DBB1}"/>
              </a:ext>
            </a:extLst>
          </p:cNvPr>
          <p:cNvSpPr txBox="1">
            <a:spLocks noGrp="1"/>
          </p:cNvSpPr>
          <p:nvPr>
            <p:ph type="title" idx="4294967295"/>
          </p:nvPr>
        </p:nvSpPr>
        <p:spPr>
          <a:xfrm>
            <a:off x="75156" y="0"/>
            <a:ext cx="12116843"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Software Defined Network: </a:t>
            </a:r>
            <a:r>
              <a:rPr kumimoji="0" lang="en-US" sz="4400" b="0" i="0" u="none" strike="noStrike" kern="1200" cap="none" spc="0" normalizeH="0" baseline="0" noProof="0" dirty="0">
                <a:ln>
                  <a:noFill/>
                </a:ln>
                <a:effectLst/>
                <a:uLnTx/>
                <a:uFillTx/>
                <a:latin typeface="+mj-lt"/>
                <a:ea typeface="+mj-ea"/>
                <a:cs typeface="+mj-cs"/>
              </a:rPr>
              <a:t>Benefits</a:t>
            </a:r>
            <a:endParaRPr kumimoji="0" lang="en-US" sz="4400" b="1" i="0" u="none" strike="noStrike" kern="1200" cap="none" spc="0" normalizeH="0" baseline="0" noProof="0" dirty="0">
              <a:ln>
                <a:noFill/>
              </a:ln>
              <a:effectLst/>
              <a:uLnTx/>
              <a:uFillTx/>
              <a:latin typeface="+mj-lt"/>
              <a:ea typeface="+mj-ea"/>
              <a:cs typeface="+mj-cs"/>
            </a:endParaRPr>
          </a:p>
        </p:txBody>
      </p:sp>
      <p:sp>
        <p:nvSpPr>
          <p:cNvPr id="3" name="Rectangle 2"/>
          <p:cNvSpPr/>
          <p:nvPr/>
        </p:nvSpPr>
        <p:spPr>
          <a:xfrm>
            <a:off x="1034265" y="1617472"/>
            <a:ext cx="6096000" cy="3139321"/>
          </a:xfrm>
          <a:prstGeom prst="rect">
            <a:avLst/>
          </a:prstGeom>
        </p:spPr>
        <p:txBody>
          <a:bodyPr>
            <a:spAutoFit/>
          </a:bodyPr>
          <a:lstStyle/>
          <a:p>
            <a:pPr marL="285750" indent="-285750">
              <a:buFont typeface="Arial" panose="020B0604020202020204" pitchFamily="34" charset="0"/>
              <a:buChar char="•"/>
            </a:pPr>
            <a:r>
              <a:rPr lang="en-US" sz="2200" dirty="0"/>
              <a:t>Virtualization</a:t>
            </a:r>
          </a:p>
          <a:p>
            <a:pPr marL="285750" indent="-285750">
              <a:buFont typeface="Arial" panose="020B0604020202020204" pitchFamily="34" charset="0"/>
              <a:buChar char="•"/>
            </a:pPr>
            <a:r>
              <a:rPr lang="en-US" sz="2200" dirty="0"/>
              <a:t>Orchestration</a:t>
            </a:r>
          </a:p>
          <a:p>
            <a:pPr marL="285750" indent="-285750">
              <a:buFont typeface="Arial" panose="020B0604020202020204" pitchFamily="34" charset="0"/>
              <a:buChar char="•"/>
            </a:pPr>
            <a:r>
              <a:rPr lang="en-US" sz="2200" dirty="0"/>
              <a:t>Programmability</a:t>
            </a:r>
          </a:p>
          <a:p>
            <a:pPr marL="285750" indent="-285750">
              <a:buFont typeface="Arial" panose="020B0604020202020204" pitchFamily="34" charset="0"/>
              <a:buChar char="•"/>
            </a:pPr>
            <a:r>
              <a:rPr lang="en-US" sz="2200" dirty="0"/>
              <a:t>Dynamic Scaling</a:t>
            </a:r>
          </a:p>
          <a:p>
            <a:pPr marL="285750" indent="-285750">
              <a:buFont typeface="Arial" panose="020B0604020202020204" pitchFamily="34" charset="0"/>
              <a:buChar char="•"/>
            </a:pPr>
            <a:r>
              <a:rPr lang="en-US" sz="2200" dirty="0"/>
              <a:t>Visibility</a:t>
            </a:r>
          </a:p>
          <a:p>
            <a:pPr marL="285750" indent="-285750">
              <a:buFont typeface="Arial" panose="020B0604020202020204" pitchFamily="34" charset="0"/>
              <a:buChar char="•"/>
            </a:pPr>
            <a:r>
              <a:rPr lang="en-US" sz="2200" dirty="0"/>
              <a:t>Automation:</a:t>
            </a:r>
          </a:p>
          <a:p>
            <a:pPr marL="742950" lvl="1" indent="-285750">
              <a:buFont typeface="Arial" panose="020B0604020202020204" pitchFamily="34" charset="0"/>
              <a:buChar char="•"/>
            </a:pPr>
            <a:r>
              <a:rPr lang="en-US" sz="2200" dirty="0"/>
              <a:t>Troubleshooting</a:t>
            </a:r>
          </a:p>
          <a:p>
            <a:pPr marL="742950" lvl="1" indent="-285750">
              <a:buFont typeface="Arial" panose="020B0604020202020204" pitchFamily="34" charset="0"/>
              <a:buChar char="•"/>
            </a:pPr>
            <a:r>
              <a:rPr lang="en-US" sz="2200" dirty="0"/>
              <a:t>Reduce downtime</a:t>
            </a:r>
          </a:p>
          <a:p>
            <a:pPr marL="742950" lvl="1" indent="-285750">
              <a:buFont typeface="Arial" panose="020B0604020202020204" pitchFamily="34" charset="0"/>
              <a:buChar char="•"/>
            </a:pPr>
            <a:r>
              <a:rPr lang="en-US" sz="2200" dirty="0"/>
              <a:t>Policy enforcement</a:t>
            </a:r>
          </a:p>
        </p:txBody>
      </p:sp>
      <p:sp>
        <p:nvSpPr>
          <p:cNvPr id="7" name="Rectangle 6">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37130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noGrp="1"/>
          </p:cNvSpPr>
          <p:nvPr>
            <p:ph type="title" idx="4294967295"/>
          </p:nvPr>
        </p:nvSpPr>
        <p:spPr>
          <a:xfrm>
            <a:off x="0" y="0"/>
            <a:ext cx="12192000"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Software Defined Storage (SDS)</a:t>
            </a:r>
          </a:p>
        </p:txBody>
      </p:sp>
      <p:sp>
        <p:nvSpPr>
          <p:cNvPr id="3" name="Rectangle 2"/>
          <p:cNvSpPr/>
          <p:nvPr/>
        </p:nvSpPr>
        <p:spPr>
          <a:xfrm>
            <a:off x="513709" y="1613046"/>
            <a:ext cx="6010382" cy="3477875"/>
          </a:xfrm>
          <a:prstGeom prst="rect">
            <a:avLst/>
          </a:prstGeom>
        </p:spPr>
        <p:txBody>
          <a:bodyPr wrap="square">
            <a:spAutoFit/>
          </a:bodyPr>
          <a:lstStyle/>
          <a:p>
            <a:pPr marL="342900" indent="-342900">
              <a:buFont typeface="Arial" panose="020B0604020202020204" pitchFamily="34" charset="0"/>
              <a:buChar char="•"/>
            </a:pPr>
            <a:r>
              <a:rPr lang="en-US" sz="2200" dirty="0"/>
              <a:t>Generally accepted definition is that software defined storage is “where the management and intelligence of the storage system is decoupled from the underlying physical hardware.”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This means that the SDS software is then able to </a:t>
            </a:r>
            <a:r>
              <a:rPr lang="en-US" sz="2200" dirty="0">
                <a:solidFill>
                  <a:srgbClr val="FF0000"/>
                </a:solidFill>
              </a:rPr>
              <a:t>provide policy-based management </a:t>
            </a:r>
            <a:r>
              <a:rPr lang="en-US" sz="2200" dirty="0"/>
              <a:t>and provisioning of the data being stored, regardless of the storage hardware that’s being used. </a:t>
            </a:r>
          </a:p>
          <a:p>
            <a:pPr marL="342900" indent="-342900">
              <a:buFont typeface="Arial" panose="020B0604020202020204" pitchFamily="34" charset="0"/>
              <a:buChar char="•"/>
            </a:pPr>
            <a:endParaRPr lang="en-US" sz="2200"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903913" y="1017142"/>
            <a:ext cx="5041829" cy="2609314"/>
          </a:xfrm>
          <a:prstGeom prst="rect">
            <a:avLst/>
          </a:prstGeom>
        </p:spPr>
      </p:pic>
      <p:sp>
        <p:nvSpPr>
          <p:cNvPr id="7" name="Rectangle 6">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95646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1B4861-DEB6-8811-6B0B-3A77E761DBB1}"/>
              </a:ext>
            </a:extLst>
          </p:cNvPr>
          <p:cNvSpPr txBox="1">
            <a:spLocks noGrp="1"/>
          </p:cNvSpPr>
          <p:nvPr>
            <p:ph type="title" idx="4294967295"/>
          </p:nvPr>
        </p:nvSpPr>
        <p:spPr>
          <a:xfrm>
            <a:off x="0" y="0"/>
            <a:ext cx="12192000" cy="958241"/>
          </a:xfrm>
          <a:prstGeom prst="rect">
            <a:avLst/>
          </a:prstGeom>
          <a:solidFill>
            <a:schemeClr val="accent1">
              <a:lumMod val="20000"/>
              <a:lumOff val="80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mj-lt"/>
                <a:ea typeface="+mj-ea"/>
                <a:cs typeface="+mj-cs"/>
              </a:rPr>
              <a:t>Software Defined Storage (SDS) (Cont. 2)</a:t>
            </a:r>
          </a:p>
        </p:txBody>
      </p:sp>
      <p:sp>
        <p:nvSpPr>
          <p:cNvPr id="5" name="Rectangle 4"/>
          <p:cNvSpPr/>
          <p:nvPr/>
        </p:nvSpPr>
        <p:spPr>
          <a:xfrm>
            <a:off x="448638" y="1091213"/>
            <a:ext cx="6311758" cy="3139321"/>
          </a:xfrm>
          <a:prstGeom prst="rect">
            <a:avLst/>
          </a:prstGeom>
        </p:spPr>
        <p:txBody>
          <a:bodyPr wrap="square">
            <a:spAutoFit/>
          </a:bodyPr>
          <a:lstStyle/>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Most SDS systems create a file system overlay on top of the physical hardware. That file system is then utilized by virtualization hosts (to store virtual machines) or by physical servers — both of which provide application services. </a:t>
            </a:r>
          </a:p>
          <a:p>
            <a:pPr marL="342900" indent="-342900">
              <a:buFont typeface="Arial" panose="020B0604020202020204" pitchFamily="34" charset="0"/>
              <a:buChar char="•"/>
            </a:pPr>
            <a:r>
              <a:rPr lang="en-US" sz="2200" dirty="0"/>
              <a:t>SDS may be sold separately from the underlying storage, or it may be included with the underlying storage</a:t>
            </a:r>
          </a:p>
        </p:txBody>
      </p:sp>
      <p:pic>
        <p:nvPicPr>
          <p:cNvPr id="4" name="Picture 3" descr="Software Defined Storage (SDS)"/>
          <p:cNvPicPr>
            <a:picLocks noChangeAspect="1"/>
          </p:cNvPicPr>
          <p:nvPr/>
        </p:nvPicPr>
        <p:blipFill>
          <a:blip r:embed="rId3"/>
          <a:stretch>
            <a:fillRect/>
          </a:stretch>
        </p:blipFill>
        <p:spPr>
          <a:xfrm>
            <a:off x="6904234" y="1017143"/>
            <a:ext cx="5044612" cy="2609636"/>
          </a:xfrm>
          <a:prstGeom prst="rect">
            <a:avLst/>
          </a:prstGeom>
        </p:spPr>
      </p:pic>
      <p:sp>
        <p:nvSpPr>
          <p:cNvPr id="3" name="Rectangle 2"/>
          <p:cNvSpPr/>
          <p:nvPr/>
        </p:nvSpPr>
        <p:spPr>
          <a:xfrm>
            <a:off x="342472" y="4119937"/>
            <a:ext cx="11507056" cy="1785104"/>
          </a:xfrm>
          <a:prstGeom prst="rect">
            <a:avLst/>
          </a:prstGeom>
        </p:spPr>
        <p:txBody>
          <a:bodyPr wrap="square">
            <a:spAutoFit/>
          </a:bodyPr>
          <a:lstStyle/>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SDS storage system is typically distributed across the multiple physical hosts that provide the actual physical storage capacity. The distribution offers both high availability for the data (in the event of failure) as well as performance (by having multiple copies of the data available). That physical storage capacity can be a mix of traditional spinning disk or flash storage</a:t>
            </a:r>
          </a:p>
        </p:txBody>
      </p:sp>
      <p:sp>
        <p:nvSpPr>
          <p:cNvPr id="8" name="Rectangle 7">
            <a:extLst>
              <a:ext uri="{FF2B5EF4-FFF2-40B4-BE49-F238E27FC236}">
                <a16:creationId xmlns:a16="http://schemas.microsoft.com/office/drawing/2014/main" id="{99180138-B65E-355E-2CD8-F29B07EE29AA}"/>
              </a:ext>
              <a:ext uri="{C183D7F6-B498-43B3-948B-1728B52AA6E4}">
                <adec:decorative xmlns:adec="http://schemas.microsoft.com/office/drawing/2017/decorative" val="1"/>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285022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2360</TotalTime>
  <Words>2428</Words>
  <Application>Microsoft Office PowerPoint</Application>
  <PresentationFormat>Widescreen</PresentationFormat>
  <Paragraphs>162</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Software Defined Architecture</vt:lpstr>
      <vt:lpstr>Module Objectives</vt:lpstr>
      <vt:lpstr>Software Defined Datacenter (SDDC)</vt:lpstr>
      <vt:lpstr>Software Defined Datacenter: Core Architecture Components</vt:lpstr>
      <vt:lpstr>Software Defined Compute</vt:lpstr>
      <vt:lpstr>Software Defined Network </vt:lpstr>
      <vt:lpstr>Software Defined Network: Benefits</vt:lpstr>
      <vt:lpstr>Software Defined Storage (SDS)</vt:lpstr>
      <vt:lpstr>Software Defined Storage (SDS) (Cont. 2)</vt:lpstr>
      <vt:lpstr>Software Defined Storage (SDS) (Cont. 3)</vt:lpstr>
      <vt:lpstr>Software Defined Storage (SDS) (Cont. 4)</vt:lpstr>
      <vt:lpstr>Software Defined Datacenter vs (Private) Cloud</vt:lpstr>
      <vt:lpstr>Access to Cloud : REST vs SOAP</vt:lpstr>
      <vt:lpstr>Access to Cloud : REST vs SOAP (cont.)</vt:lpstr>
      <vt:lpstr> Module Summary</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Calisir, Engin</dc:creator>
  <cp:lastModifiedBy>Rahul Kotian</cp:lastModifiedBy>
  <cp:revision>95</cp:revision>
  <dcterms:created xsi:type="dcterms:W3CDTF">2019-07-03T19:17:40Z</dcterms:created>
  <dcterms:modified xsi:type="dcterms:W3CDTF">2024-06-08T15:26:56Z</dcterms:modified>
</cp:coreProperties>
</file>