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94" r:id="rId2"/>
    <p:sldId id="295" r:id="rId3"/>
    <p:sldId id="267" r:id="rId4"/>
    <p:sldId id="271" r:id="rId5"/>
    <p:sldId id="269" r:id="rId6"/>
    <p:sldId id="276" r:id="rId7"/>
    <p:sldId id="275" r:id="rId8"/>
    <p:sldId id="296" r:id="rId9"/>
  </p:sldIdLst>
  <p:sldSz cx="12192000" cy="6858000"/>
  <p:notesSz cx="6858000" cy="9144000"/>
  <p:defaultTextStyle>
    <a:defPPr>
      <a:defRPr lang="en-US"/>
    </a:defPPr>
    <a:lvl1pPr marL="0" algn="l" defTabSz="914332" rtl="0" eaLnBrk="1" latinLnBrk="0" hangingPunct="1">
      <a:defRPr sz="1800" kern="1200">
        <a:solidFill>
          <a:schemeClr val="tx1"/>
        </a:solidFill>
        <a:latin typeface="+mn-lt"/>
        <a:ea typeface="+mn-ea"/>
        <a:cs typeface="+mn-cs"/>
      </a:defRPr>
    </a:lvl1pPr>
    <a:lvl2pPr marL="457166"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9" algn="l" defTabSz="914332" rtl="0" eaLnBrk="1" latinLnBrk="0" hangingPunct="1">
      <a:defRPr sz="1800" kern="1200">
        <a:solidFill>
          <a:schemeClr val="tx1"/>
        </a:solidFill>
        <a:latin typeface="+mn-lt"/>
        <a:ea typeface="+mn-ea"/>
        <a:cs typeface="+mn-cs"/>
      </a:defRPr>
    </a:lvl4pPr>
    <a:lvl5pPr marL="1828666" algn="l" defTabSz="914332" rtl="0" eaLnBrk="1" latinLnBrk="0" hangingPunct="1">
      <a:defRPr sz="1800" kern="1200">
        <a:solidFill>
          <a:schemeClr val="tx1"/>
        </a:solidFill>
        <a:latin typeface="+mn-lt"/>
        <a:ea typeface="+mn-ea"/>
        <a:cs typeface="+mn-cs"/>
      </a:defRPr>
    </a:lvl5pPr>
    <a:lvl6pPr marL="2285832" algn="l" defTabSz="914332" rtl="0" eaLnBrk="1" latinLnBrk="0" hangingPunct="1">
      <a:defRPr sz="1800" kern="1200">
        <a:solidFill>
          <a:schemeClr val="tx1"/>
        </a:solidFill>
        <a:latin typeface="+mn-lt"/>
        <a:ea typeface="+mn-ea"/>
        <a:cs typeface="+mn-cs"/>
      </a:defRPr>
    </a:lvl6pPr>
    <a:lvl7pPr marL="2742998" algn="l" defTabSz="914332" rtl="0" eaLnBrk="1" latinLnBrk="0" hangingPunct="1">
      <a:defRPr sz="1800" kern="1200">
        <a:solidFill>
          <a:schemeClr val="tx1"/>
        </a:solidFill>
        <a:latin typeface="+mn-lt"/>
        <a:ea typeface="+mn-ea"/>
        <a:cs typeface="+mn-cs"/>
      </a:defRPr>
    </a:lvl7pPr>
    <a:lvl8pPr marL="3200164" algn="l" defTabSz="914332" rtl="0" eaLnBrk="1" latinLnBrk="0" hangingPunct="1">
      <a:defRPr sz="1800" kern="1200">
        <a:solidFill>
          <a:schemeClr val="tx1"/>
        </a:solidFill>
        <a:latin typeface="+mn-lt"/>
        <a:ea typeface="+mn-ea"/>
        <a:cs typeface="+mn-cs"/>
      </a:defRPr>
    </a:lvl8pPr>
    <a:lvl9pPr marL="3657331" algn="l" defTabSz="91433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57" autoAdjust="0"/>
    <p:restoredTop sz="86385" autoAdjust="0"/>
  </p:normalViewPr>
  <p:slideViewPr>
    <p:cSldViewPr snapToGrid="0">
      <p:cViewPr varScale="1">
        <p:scale>
          <a:sx n="57" d="100"/>
          <a:sy n="57" d="100"/>
        </p:scale>
        <p:origin x="268" y="5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A9C4AE-AA67-49BD-8856-9C0D5D9B5CA9}" type="datetimeFigureOut">
              <a:rPr lang="en-US" smtClean="0"/>
              <a:t>5/8/2023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C6AA2D-A23B-4E2A-9B77-768C62C15CF4}" type="slidenum">
              <a:rPr lang="en-US" smtClean="0"/>
              <a:t>‹#›</a:t>
            </a:fld>
            <a:endParaRPr lang="en-US"/>
          </a:p>
        </p:txBody>
      </p:sp>
    </p:spTree>
    <p:extLst>
      <p:ext uri="{BB962C8B-B14F-4D97-AF65-F5344CB8AC3E}">
        <p14:creationId xmlns:p14="http://schemas.microsoft.com/office/powerpoint/2010/main" val="1820902552"/>
      </p:ext>
    </p:extLst>
  </p:cSld>
  <p:clrMap bg1="lt1" tx1="dk1" bg2="lt2" tx2="dk2" accent1="accent1" accent2="accent2" accent3="accent3" accent4="accent4" accent5="accent5" accent6="accent6" hlink="hlink" folHlink="folHlink"/>
  <p:notesStyle>
    <a:lvl1pPr marL="0" algn="l" defTabSz="914332" rtl="0" eaLnBrk="1" latinLnBrk="0" hangingPunct="1">
      <a:defRPr sz="1200" kern="1200">
        <a:solidFill>
          <a:schemeClr val="tx1"/>
        </a:solidFill>
        <a:latin typeface="+mn-lt"/>
        <a:ea typeface="+mn-ea"/>
        <a:cs typeface="+mn-cs"/>
      </a:defRPr>
    </a:lvl1pPr>
    <a:lvl2pPr marL="457166" algn="l" defTabSz="914332" rtl="0" eaLnBrk="1" latinLnBrk="0" hangingPunct="1">
      <a:defRPr sz="1200" kern="1200">
        <a:solidFill>
          <a:schemeClr val="tx1"/>
        </a:solidFill>
        <a:latin typeface="+mn-lt"/>
        <a:ea typeface="+mn-ea"/>
        <a:cs typeface="+mn-cs"/>
      </a:defRPr>
    </a:lvl2pPr>
    <a:lvl3pPr marL="914332" algn="l" defTabSz="914332" rtl="0" eaLnBrk="1" latinLnBrk="0" hangingPunct="1">
      <a:defRPr sz="1200" kern="1200">
        <a:solidFill>
          <a:schemeClr val="tx1"/>
        </a:solidFill>
        <a:latin typeface="+mn-lt"/>
        <a:ea typeface="+mn-ea"/>
        <a:cs typeface="+mn-cs"/>
      </a:defRPr>
    </a:lvl3pPr>
    <a:lvl4pPr marL="1371499" algn="l" defTabSz="914332" rtl="0" eaLnBrk="1" latinLnBrk="0" hangingPunct="1">
      <a:defRPr sz="1200" kern="1200">
        <a:solidFill>
          <a:schemeClr val="tx1"/>
        </a:solidFill>
        <a:latin typeface="+mn-lt"/>
        <a:ea typeface="+mn-ea"/>
        <a:cs typeface="+mn-cs"/>
      </a:defRPr>
    </a:lvl4pPr>
    <a:lvl5pPr marL="1828666" algn="l" defTabSz="914332" rtl="0" eaLnBrk="1" latinLnBrk="0" hangingPunct="1">
      <a:defRPr sz="1200" kern="1200">
        <a:solidFill>
          <a:schemeClr val="tx1"/>
        </a:solidFill>
        <a:latin typeface="+mn-lt"/>
        <a:ea typeface="+mn-ea"/>
        <a:cs typeface="+mn-cs"/>
      </a:defRPr>
    </a:lvl5pPr>
    <a:lvl6pPr marL="2285832" algn="l" defTabSz="914332" rtl="0" eaLnBrk="1" latinLnBrk="0" hangingPunct="1">
      <a:defRPr sz="1200" kern="1200">
        <a:solidFill>
          <a:schemeClr val="tx1"/>
        </a:solidFill>
        <a:latin typeface="+mn-lt"/>
        <a:ea typeface="+mn-ea"/>
        <a:cs typeface="+mn-cs"/>
      </a:defRPr>
    </a:lvl6pPr>
    <a:lvl7pPr marL="2742998" algn="l" defTabSz="914332" rtl="0" eaLnBrk="1" latinLnBrk="0" hangingPunct="1">
      <a:defRPr sz="1200" kern="1200">
        <a:solidFill>
          <a:schemeClr val="tx1"/>
        </a:solidFill>
        <a:latin typeface="+mn-lt"/>
        <a:ea typeface="+mn-ea"/>
        <a:cs typeface="+mn-cs"/>
      </a:defRPr>
    </a:lvl7pPr>
    <a:lvl8pPr marL="3200164" algn="l" defTabSz="914332" rtl="0" eaLnBrk="1" latinLnBrk="0" hangingPunct="1">
      <a:defRPr sz="1200" kern="1200">
        <a:solidFill>
          <a:schemeClr val="tx1"/>
        </a:solidFill>
        <a:latin typeface="+mn-lt"/>
        <a:ea typeface="+mn-ea"/>
        <a:cs typeface="+mn-cs"/>
      </a:defRPr>
    </a:lvl8pPr>
    <a:lvl9pPr marL="3657331" algn="l" defTabSz="91433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Virtualization is an evolving technology in the IT world. Virtualization is being used by a growing number of organizations to consolidate their workloads, to make their IT environments </a:t>
            </a:r>
            <a:r>
              <a:rPr lang="en-US" sz="1400" b="1" dirty="0"/>
              <a:t>scalable and more flexible. </a:t>
            </a:r>
          </a:p>
          <a:p>
            <a:endParaRPr lang="en-US" dirty="0"/>
          </a:p>
          <a:p>
            <a:endParaRPr lang="en-US" dirty="0"/>
          </a:p>
        </p:txBody>
      </p:sp>
      <p:sp>
        <p:nvSpPr>
          <p:cNvPr id="4" name="Slide Number Placeholder 3"/>
          <p:cNvSpPr>
            <a:spLocks noGrp="1"/>
          </p:cNvSpPr>
          <p:nvPr>
            <p:ph type="sldNum" sz="quarter" idx="5"/>
          </p:nvPr>
        </p:nvSpPr>
        <p:spPr/>
        <p:txBody>
          <a:bodyPr/>
          <a:lstStyle/>
          <a:p>
            <a:fld id="{FCC6AA2D-A23B-4E2A-9B77-768C62C15CF4}" type="slidenum">
              <a:rPr lang="en-US" smtClean="0"/>
              <a:t>2</a:t>
            </a:fld>
            <a:endParaRPr lang="en-US"/>
          </a:p>
        </p:txBody>
      </p:sp>
    </p:spTree>
    <p:extLst>
      <p:ext uri="{BB962C8B-B14F-4D97-AF65-F5344CB8AC3E}">
        <p14:creationId xmlns:p14="http://schemas.microsoft.com/office/powerpoint/2010/main" val="2939841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Virtualization is an evolving technology in the IT world. Virtualization is being used by a growing number of organizations to consolidate their workloads, to make their IT environments </a:t>
            </a:r>
            <a:r>
              <a:rPr lang="en-US" sz="1400" b="1" dirty="0"/>
              <a:t>scalable and more flexible. </a:t>
            </a:r>
          </a:p>
          <a:p>
            <a:endParaRPr lang="en-US" dirty="0"/>
          </a:p>
          <a:p>
            <a:endParaRPr lang="en-US" dirty="0"/>
          </a:p>
        </p:txBody>
      </p:sp>
      <p:sp>
        <p:nvSpPr>
          <p:cNvPr id="4" name="Slide Number Placeholder 3"/>
          <p:cNvSpPr>
            <a:spLocks noGrp="1"/>
          </p:cNvSpPr>
          <p:nvPr>
            <p:ph type="sldNum" sz="quarter" idx="5"/>
          </p:nvPr>
        </p:nvSpPr>
        <p:spPr/>
        <p:txBody>
          <a:bodyPr/>
          <a:lstStyle/>
          <a:p>
            <a:fld id="{FCC6AA2D-A23B-4E2A-9B77-768C62C15CF4}" type="slidenum">
              <a:rPr lang="en-US" smtClean="0"/>
              <a:t>3</a:t>
            </a:fld>
            <a:endParaRPr lang="en-US"/>
          </a:p>
        </p:txBody>
      </p:sp>
    </p:spTree>
    <p:extLst>
      <p:ext uri="{BB962C8B-B14F-4D97-AF65-F5344CB8AC3E}">
        <p14:creationId xmlns:p14="http://schemas.microsoft.com/office/powerpoint/2010/main" val="956492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computing, virtualization is the creation of a virtual (rather than actual) version of a resource or device, like a server, an operating system, a storage device or network. Virtualization </a:t>
            </a:r>
            <a:r>
              <a:rPr lang="en-US" b="1" dirty="0"/>
              <a:t>easily provides high availability for critical applications as well as streamlines application deployment &amp; migrations. </a:t>
            </a:r>
          </a:p>
          <a:p>
            <a:endParaRPr lang="en-US" dirty="0"/>
          </a:p>
        </p:txBody>
      </p:sp>
      <p:sp>
        <p:nvSpPr>
          <p:cNvPr id="4" name="Slide Number Placeholder 3"/>
          <p:cNvSpPr>
            <a:spLocks noGrp="1"/>
          </p:cNvSpPr>
          <p:nvPr>
            <p:ph type="sldNum" sz="quarter" idx="5"/>
          </p:nvPr>
        </p:nvSpPr>
        <p:spPr/>
        <p:txBody>
          <a:bodyPr/>
          <a:lstStyle/>
          <a:p>
            <a:fld id="{FCC6AA2D-A23B-4E2A-9B77-768C62C15CF4}" type="slidenum">
              <a:rPr lang="en-US" smtClean="0"/>
              <a:t>4</a:t>
            </a:fld>
            <a:endParaRPr lang="en-US"/>
          </a:p>
        </p:txBody>
      </p:sp>
    </p:spTree>
    <p:extLst>
      <p:ext uri="{BB962C8B-B14F-4D97-AF65-F5344CB8AC3E}">
        <p14:creationId xmlns:p14="http://schemas.microsoft.com/office/powerpoint/2010/main" val="646813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FCC6AA2D-A23B-4E2A-9B77-768C62C15CF4}" type="slidenum">
              <a:rPr lang="en-US" smtClean="0"/>
              <a:t>8</a:t>
            </a:fld>
            <a:endParaRPr lang="en-US"/>
          </a:p>
        </p:txBody>
      </p:sp>
    </p:spTree>
    <p:extLst>
      <p:ext uri="{BB962C8B-B14F-4D97-AF65-F5344CB8AC3E}">
        <p14:creationId xmlns:p14="http://schemas.microsoft.com/office/powerpoint/2010/main" val="1679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61A8863-591C-4F87-837A-CF194E1226CC}" type="datetime1">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3917305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E536C1-0362-4402-AA42-D207D396FDAB}" type="datetime1">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1234022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4BFD14-6DF1-48A2-B26B-0EECC1285EEE}" type="datetime1">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3599725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E7D9BA-1727-4065-AEC3-06F9E5DC575B}" type="datetime1">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549341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BD57CE-301E-437F-95F4-4E8B7E05EFF2}" type="datetime1">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2135479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6C57D72-EF02-4BF2-8CE2-8001546FD789}" type="datetime1">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1509606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5E4FD1-8E6F-4003-8314-479023E91ABE}" type="datetime1">
              <a:rPr lang="en-US" smtClean="0"/>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1046388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D9794F-F9FE-4095-B89C-CE251671D7EE}" type="datetime1">
              <a:rPr lang="en-US" smtClean="0"/>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307570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40DAD-22E1-493A-9A4A-24138EE8A78C}" type="datetime1">
              <a:rPr lang="en-US" smtClean="0"/>
              <a:t>5/8/2023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1417305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BBC2A9C-2725-4523-99C5-FBAF784B4904}" type="datetime1">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1384085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0B9273-253D-493B-BE98-EB0FE9A9F1CD}" type="datetime1">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3704214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DE614A-2535-46FC-86C1-B44D5A2A8362}" type="datetime1">
              <a:rPr lang="en-US" smtClean="0"/>
              <a:t>5/8/2023</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61EAEC-959C-423C-9E93-D4C0BB28E894}" type="slidenum">
              <a:rPr lang="en-US" smtClean="0"/>
              <a:t>‹#›</a:t>
            </a:fld>
            <a:endParaRPr lang="en-US"/>
          </a:p>
        </p:txBody>
      </p:sp>
    </p:spTree>
    <p:extLst>
      <p:ext uri="{BB962C8B-B14F-4D97-AF65-F5344CB8AC3E}">
        <p14:creationId xmlns:p14="http://schemas.microsoft.com/office/powerpoint/2010/main" val="17224845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title" idx="4294967295"/>
          </p:nvPr>
        </p:nvSpPr>
        <p:spPr>
          <a:xfrm>
            <a:off x="2293938" y="869950"/>
            <a:ext cx="8134350" cy="85725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400" b="0" i="0" u="none" strike="noStrike" kern="1200" cap="none" spc="0" normalizeH="0" baseline="0" noProof="0" dirty="0">
                <a:ln>
                  <a:noFill/>
                </a:ln>
                <a:solidFill>
                  <a:schemeClr val="accent6">
                    <a:lumMod val="50000"/>
                  </a:schemeClr>
                </a:solidFill>
                <a:effectLst/>
                <a:uLnTx/>
                <a:uFillTx/>
                <a:latin typeface="+mn-lt"/>
                <a:ea typeface="+mn-ea"/>
                <a:cs typeface="+mn-cs"/>
              </a:rPr>
              <a:t>Virtualization Essentials</a:t>
            </a:r>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420091" y="2473037"/>
            <a:ext cx="9483436" cy="3137378"/>
          </a:xfrm>
          <a:prstGeom prst="rect">
            <a:avLst/>
          </a:prstGeom>
        </p:spPr>
      </p:pic>
      <p:sp>
        <p:nvSpPr>
          <p:cNvPr id="6" name="Rectangle 5">
            <a:extLst>
              <a:ext uri="{C183D7F6-B498-43B3-948B-1728B52AA6E4}">
                <adec:decorative xmlns:adec="http://schemas.microsoft.com/office/drawing/2017/decorative" val="1"/>
              </a:ext>
            </a:extLst>
          </p:cNvPr>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888651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61B4861-DEB6-8811-6B0B-3A77E761DBB1}"/>
              </a:ext>
            </a:extLst>
          </p:cNvPr>
          <p:cNvSpPr txBox="1">
            <a:spLocks noGrp="1"/>
          </p:cNvSpPr>
          <p:nvPr>
            <p:ph type="title" idx="4294967295"/>
          </p:nvPr>
        </p:nvSpPr>
        <p:spPr>
          <a:xfrm>
            <a:off x="75157" y="0"/>
            <a:ext cx="12116842" cy="958241"/>
          </a:xfrm>
          <a:prstGeom prst="rect">
            <a:avLst/>
          </a:prstGeom>
          <a:solidFill>
            <a:schemeClr val="accent1">
              <a:lumMod val="20000"/>
              <a:lumOff val="80000"/>
            </a:schemeClr>
          </a:solid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accent6">
                    <a:lumMod val="50000"/>
                  </a:schemeClr>
                </a:solidFill>
                <a:effectLst/>
                <a:uLnTx/>
                <a:uFillTx/>
                <a:latin typeface="+mj-lt"/>
                <a:ea typeface="+mj-ea"/>
                <a:cs typeface="+mj-cs"/>
              </a:rPr>
              <a:t>  Module Objectives</a:t>
            </a:r>
          </a:p>
        </p:txBody>
      </p:sp>
      <p:sp>
        <p:nvSpPr>
          <p:cNvPr id="7" name="Rectangle 6">
            <a:extLst>
              <a:ext uri="{FF2B5EF4-FFF2-40B4-BE49-F238E27FC236}">
                <a16:creationId xmlns:a16="http://schemas.microsoft.com/office/drawing/2014/main" id="{B3C56530-A068-33FE-F175-FEA674A2E59D}"/>
              </a:ext>
              <a:ext uri="{C183D7F6-B498-43B3-948B-1728B52AA6E4}">
                <adec:decorative xmlns:adec="http://schemas.microsoft.com/office/drawing/2017/decorative" val="1"/>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5">
            <a:extLst>
              <a:ext uri="{FF2B5EF4-FFF2-40B4-BE49-F238E27FC236}">
                <a16:creationId xmlns:a16="http://schemas.microsoft.com/office/drawing/2014/main" id="{E5694C98-680E-1D4E-5F62-0C5D323C621D}"/>
              </a:ext>
            </a:extLst>
          </p:cNvPr>
          <p:cNvSpPr txBox="1"/>
          <p:nvPr/>
        </p:nvSpPr>
        <p:spPr>
          <a:xfrm>
            <a:off x="685799" y="1402772"/>
            <a:ext cx="9570027" cy="2585323"/>
          </a:xfrm>
          <a:prstGeom prst="rect">
            <a:avLst/>
          </a:prstGeom>
          <a:noFill/>
        </p:spPr>
        <p:txBody>
          <a:bodyPr wrap="square" rtlCol="0">
            <a:spAutoFit/>
          </a:bodyPr>
          <a:lstStyle/>
          <a:p>
            <a:r>
              <a:rPr lang="en-US" sz="2400" dirty="0"/>
              <a:t>You should able to answer below questions end of this module.</a:t>
            </a:r>
          </a:p>
          <a:p>
            <a:endParaRPr lang="en-US" sz="2400" dirty="0"/>
          </a:p>
          <a:p>
            <a:pPr marL="285750" indent="-285750">
              <a:buFont typeface="Arial" panose="020B0604020202020204" pitchFamily="34" charset="0"/>
              <a:buChar char="•"/>
            </a:pPr>
            <a:r>
              <a:rPr lang="en-US" sz="2400" dirty="0"/>
              <a:t>What is virtualization ?</a:t>
            </a:r>
          </a:p>
          <a:p>
            <a:pPr marL="285750" indent="-285750">
              <a:buFont typeface="Arial" panose="020B0604020202020204" pitchFamily="34" charset="0"/>
              <a:buChar char="•"/>
            </a:pPr>
            <a:r>
              <a:rPr lang="en-US" sz="2400" dirty="0"/>
              <a:t>How the virtualization works ?</a:t>
            </a:r>
          </a:p>
          <a:p>
            <a:pPr marL="285750" indent="-285750">
              <a:buFont typeface="Arial" panose="020B0604020202020204" pitchFamily="34" charset="0"/>
              <a:buChar char="•"/>
            </a:pPr>
            <a:r>
              <a:rPr lang="en-US" sz="2400" dirty="0"/>
              <a:t>Difference between traditional and virtual Architecture</a:t>
            </a:r>
          </a:p>
          <a:p>
            <a:pPr marL="285750" indent="-285750">
              <a:buFont typeface="Arial" panose="020B0604020202020204" pitchFamily="34" charset="0"/>
              <a:buChar char="•"/>
            </a:pPr>
            <a:r>
              <a:rPr lang="en-US" sz="2400" dirty="0"/>
              <a:t>Benefit of virtualization in IT and Cloud environment </a:t>
            </a:r>
          </a:p>
          <a:p>
            <a:endParaRPr lang="en-US" dirty="0"/>
          </a:p>
        </p:txBody>
      </p:sp>
    </p:spTree>
    <p:extLst>
      <p:ext uri="{BB962C8B-B14F-4D97-AF65-F5344CB8AC3E}">
        <p14:creationId xmlns:p14="http://schemas.microsoft.com/office/powerpoint/2010/main" val="3446059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61B4861-DEB6-8811-6B0B-3A77E761DBB1}"/>
              </a:ext>
            </a:extLst>
          </p:cNvPr>
          <p:cNvSpPr txBox="1">
            <a:spLocks noGrp="1"/>
          </p:cNvSpPr>
          <p:nvPr>
            <p:ph type="title" idx="4294967295"/>
          </p:nvPr>
        </p:nvSpPr>
        <p:spPr>
          <a:xfrm>
            <a:off x="75157" y="0"/>
            <a:ext cx="12116842" cy="958241"/>
          </a:xfrm>
          <a:prstGeom prst="rect">
            <a:avLst/>
          </a:prstGeom>
          <a:solidFill>
            <a:schemeClr val="accent1">
              <a:lumMod val="20000"/>
              <a:lumOff val="80000"/>
            </a:schemeClr>
          </a:solid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accent6">
                    <a:lumMod val="50000"/>
                  </a:schemeClr>
                </a:solidFill>
                <a:effectLst/>
                <a:uLnTx/>
                <a:uFillTx/>
                <a:latin typeface="+mj-lt"/>
                <a:ea typeface="+mj-ea"/>
                <a:cs typeface="+mj-cs"/>
              </a:rPr>
              <a:t>    What is Virtualization ?</a:t>
            </a:r>
          </a:p>
        </p:txBody>
      </p:sp>
      <p:sp>
        <p:nvSpPr>
          <p:cNvPr id="3" name="Content Placeholder 2"/>
          <p:cNvSpPr>
            <a:spLocks noGrp="1"/>
          </p:cNvSpPr>
          <p:nvPr>
            <p:ph idx="1"/>
          </p:nvPr>
        </p:nvSpPr>
        <p:spPr>
          <a:xfrm>
            <a:off x="588819" y="1184566"/>
            <a:ext cx="11329554" cy="5216234"/>
          </a:xfrm>
        </p:spPr>
        <p:txBody>
          <a:bodyPr>
            <a:normAutofit/>
          </a:bodyPr>
          <a:lstStyle/>
          <a:p>
            <a:endParaRPr lang="en-US" dirty="0"/>
          </a:p>
          <a:p>
            <a:r>
              <a:rPr lang="en-US" sz="2600" b="0" i="0" dirty="0">
                <a:solidFill>
                  <a:srgbClr val="202122"/>
                </a:solidFill>
                <a:effectLst/>
              </a:rPr>
              <a:t>In computing, </a:t>
            </a:r>
            <a:r>
              <a:rPr lang="en-US" sz="2600" b="1" i="0" dirty="0">
                <a:solidFill>
                  <a:srgbClr val="202122"/>
                </a:solidFill>
                <a:effectLst/>
              </a:rPr>
              <a:t>virtualization</a:t>
            </a:r>
            <a:r>
              <a:rPr lang="en-US" sz="2600" b="0" i="0" dirty="0">
                <a:solidFill>
                  <a:srgbClr val="202122"/>
                </a:solidFill>
                <a:effectLst/>
              </a:rPr>
              <a:t> or </a:t>
            </a:r>
            <a:r>
              <a:rPr lang="en-US" sz="2600" b="1" i="0" dirty="0" err="1">
                <a:solidFill>
                  <a:srgbClr val="202122"/>
                </a:solidFill>
                <a:effectLst/>
              </a:rPr>
              <a:t>virtualisation</a:t>
            </a:r>
            <a:r>
              <a:rPr lang="en-US" sz="2600" b="0" i="0" dirty="0">
                <a:solidFill>
                  <a:srgbClr val="202122"/>
                </a:solidFill>
                <a:effectLst/>
              </a:rPr>
              <a:t> is the act of creating a virtual (rather than actual) version of something at the same abstraction level, including virtual </a:t>
            </a:r>
            <a:r>
              <a:rPr lang="en-US" sz="2600" b="0" i="0" u="none" strike="noStrike" dirty="0">
                <a:solidFill>
                  <a:srgbClr val="0645AD"/>
                </a:solidFill>
                <a:effectLst/>
              </a:rPr>
              <a:t>computer hardware</a:t>
            </a:r>
            <a:r>
              <a:rPr lang="en-US" sz="2600" b="0" i="0" dirty="0">
                <a:solidFill>
                  <a:srgbClr val="202122"/>
                </a:solidFill>
                <a:effectLst/>
              </a:rPr>
              <a:t> platforms, </a:t>
            </a:r>
            <a:r>
              <a:rPr lang="en-US" sz="2600" b="0" i="0" u="none" strike="noStrike" dirty="0">
                <a:solidFill>
                  <a:srgbClr val="0645AD"/>
                </a:solidFill>
                <a:effectLst/>
              </a:rPr>
              <a:t>storage devices</a:t>
            </a:r>
            <a:r>
              <a:rPr lang="en-US" sz="2600" b="0" i="0" dirty="0">
                <a:solidFill>
                  <a:srgbClr val="202122"/>
                </a:solidFill>
                <a:effectLst/>
              </a:rPr>
              <a:t>, and </a:t>
            </a:r>
            <a:r>
              <a:rPr lang="en-US" sz="2600" b="0" i="0" u="none" strike="noStrike" dirty="0">
                <a:solidFill>
                  <a:srgbClr val="0645AD"/>
                </a:solidFill>
                <a:effectLst/>
              </a:rPr>
              <a:t>computer network</a:t>
            </a:r>
            <a:r>
              <a:rPr lang="en-US" sz="2600" b="0" i="0" dirty="0">
                <a:solidFill>
                  <a:srgbClr val="202122"/>
                </a:solidFill>
                <a:effectLst/>
              </a:rPr>
              <a:t> resources. ( Wiki)</a:t>
            </a:r>
          </a:p>
          <a:p>
            <a:pPr marL="0" indent="0">
              <a:buNone/>
            </a:pPr>
            <a:endParaRPr lang="en-US" sz="2600" dirty="0"/>
          </a:p>
          <a:p>
            <a:pPr marL="0" indent="0">
              <a:buNone/>
            </a:pPr>
            <a:endParaRPr lang="en-US" sz="2600" dirty="0"/>
          </a:p>
          <a:p>
            <a:r>
              <a:rPr lang="en-US" sz="2600" dirty="0"/>
              <a:t>Create a software-based—or virtual—representation of applications, servers, storage and networks to </a:t>
            </a:r>
            <a:r>
              <a:rPr lang="en-US" sz="2600" dirty="0">
                <a:solidFill>
                  <a:schemeClr val="accent1">
                    <a:lumMod val="75000"/>
                  </a:schemeClr>
                </a:solidFill>
              </a:rPr>
              <a:t>reduce IT expenses </a:t>
            </a:r>
            <a:r>
              <a:rPr lang="en-US" sz="2600" dirty="0"/>
              <a:t>while </a:t>
            </a:r>
            <a:r>
              <a:rPr lang="en-US" sz="2600" dirty="0">
                <a:solidFill>
                  <a:schemeClr val="accent1">
                    <a:lumMod val="75000"/>
                  </a:schemeClr>
                </a:solidFill>
              </a:rPr>
              <a:t>boosting efficiency and agility</a:t>
            </a:r>
            <a:r>
              <a:rPr lang="en-US" sz="2600" dirty="0"/>
              <a:t>. (</a:t>
            </a:r>
            <a:r>
              <a:rPr lang="en-US" sz="2600" dirty="0" err="1"/>
              <a:t>vmware</a:t>
            </a:r>
            <a:r>
              <a:rPr lang="en-US" sz="2600" dirty="0"/>
              <a:t>)</a:t>
            </a:r>
          </a:p>
          <a:p>
            <a:endParaRPr lang="en-US" sz="2600" dirty="0"/>
          </a:p>
        </p:txBody>
      </p:sp>
      <p:sp>
        <p:nvSpPr>
          <p:cNvPr id="7" name="Rectangle 6">
            <a:extLst>
              <a:ext uri="{FF2B5EF4-FFF2-40B4-BE49-F238E27FC236}">
                <a16:creationId xmlns:a16="http://schemas.microsoft.com/office/drawing/2014/main" id="{B3C56530-A068-33FE-F175-FEA674A2E59D}"/>
              </a:ext>
              <a:ext uri="{C183D7F6-B498-43B3-948B-1728B52AA6E4}">
                <adec:decorative xmlns:adec="http://schemas.microsoft.com/office/drawing/2017/decorative" val="1"/>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774769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26C38D4-45DF-06AF-313F-B88537DD4334}"/>
              </a:ext>
            </a:extLst>
          </p:cNvPr>
          <p:cNvSpPr txBox="1">
            <a:spLocks noGrp="1"/>
          </p:cNvSpPr>
          <p:nvPr>
            <p:ph type="title" idx="4294967295"/>
          </p:nvPr>
        </p:nvSpPr>
        <p:spPr>
          <a:xfrm>
            <a:off x="0" y="0"/>
            <a:ext cx="12191999" cy="958241"/>
          </a:xfrm>
          <a:prstGeom prst="rect">
            <a:avLst/>
          </a:prstGeom>
          <a:solidFill>
            <a:schemeClr val="accent1">
              <a:lumMod val="20000"/>
              <a:lumOff val="80000"/>
            </a:schemeClr>
          </a:solid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accent6">
                    <a:lumMod val="50000"/>
                  </a:schemeClr>
                </a:solidFill>
                <a:effectLst/>
                <a:uLnTx/>
                <a:uFillTx/>
                <a:latin typeface="+mj-lt"/>
                <a:ea typeface="+mj-ea"/>
                <a:cs typeface="+mj-cs"/>
              </a:rPr>
              <a:t>    What is Virtualization ? (Continued)</a:t>
            </a:r>
          </a:p>
        </p:txBody>
      </p:sp>
      <p:sp>
        <p:nvSpPr>
          <p:cNvPr id="3" name="Content Placeholder 2"/>
          <p:cNvSpPr>
            <a:spLocks noGrp="1"/>
          </p:cNvSpPr>
          <p:nvPr>
            <p:ph idx="1"/>
          </p:nvPr>
        </p:nvSpPr>
        <p:spPr>
          <a:xfrm>
            <a:off x="464127" y="1361211"/>
            <a:ext cx="11371118" cy="5008416"/>
          </a:xfrm>
        </p:spPr>
        <p:txBody>
          <a:bodyPr>
            <a:normAutofit/>
          </a:bodyPr>
          <a:lstStyle/>
          <a:p>
            <a:r>
              <a:rPr lang="en-US" dirty="0"/>
              <a:t>Virtualization in computing often refers to the abstraction of </a:t>
            </a:r>
            <a:r>
              <a:rPr lang="en-US" dirty="0">
                <a:solidFill>
                  <a:srgbClr val="FF0000"/>
                </a:solidFill>
              </a:rPr>
              <a:t>some physical component into a logical object. </a:t>
            </a:r>
          </a:p>
          <a:p>
            <a:r>
              <a:rPr lang="en-US" dirty="0"/>
              <a:t>By virtualizing an object, you can obtain some greater </a:t>
            </a:r>
            <a:r>
              <a:rPr lang="en-US" dirty="0">
                <a:solidFill>
                  <a:srgbClr val="FF0000"/>
                </a:solidFill>
              </a:rPr>
              <a:t>measure</a:t>
            </a:r>
            <a:r>
              <a:rPr lang="en-US" dirty="0"/>
              <a:t> of utility from the resource the object provides. </a:t>
            </a:r>
          </a:p>
          <a:p>
            <a:r>
              <a:rPr lang="en-US" dirty="0"/>
              <a:t>Improved </a:t>
            </a:r>
            <a:r>
              <a:rPr lang="en-US" dirty="0">
                <a:solidFill>
                  <a:srgbClr val="FF0000"/>
                </a:solidFill>
              </a:rPr>
              <a:t>manageability</a:t>
            </a:r>
            <a:r>
              <a:rPr lang="en-US" dirty="0"/>
              <a:t> by being </a:t>
            </a:r>
            <a:r>
              <a:rPr lang="en-US" dirty="0">
                <a:solidFill>
                  <a:srgbClr val="FF0000"/>
                </a:solidFill>
              </a:rPr>
              <a:t>separated</a:t>
            </a:r>
            <a:r>
              <a:rPr lang="en-US" dirty="0"/>
              <a:t> from the physical hardware. </a:t>
            </a:r>
          </a:p>
          <a:p>
            <a:r>
              <a:rPr lang="en-US" dirty="0"/>
              <a:t>The physical devices into logical objects that </a:t>
            </a:r>
            <a:r>
              <a:rPr lang="en-US" dirty="0">
                <a:solidFill>
                  <a:srgbClr val="FF0000"/>
                </a:solidFill>
              </a:rPr>
              <a:t>can be quickly and easily manipulated</a:t>
            </a:r>
            <a:r>
              <a:rPr lang="en-US" dirty="0"/>
              <a:t>.</a:t>
            </a:r>
          </a:p>
        </p:txBody>
      </p:sp>
      <p:sp>
        <p:nvSpPr>
          <p:cNvPr id="8" name="Rectangle 7">
            <a:extLst>
              <a:ext uri="{FF2B5EF4-FFF2-40B4-BE49-F238E27FC236}">
                <a16:creationId xmlns:a16="http://schemas.microsoft.com/office/drawing/2014/main" id="{86D90F8D-73DD-EDB3-3A7C-0B6B9C85217B}"/>
              </a:ext>
              <a:ext uri="{C183D7F6-B498-43B3-948B-1728B52AA6E4}">
                <adec:decorative xmlns:adec="http://schemas.microsoft.com/office/drawing/2017/decorative" val="1"/>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4103077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AE473F0C-4A82-97EF-AFB9-5374DA17DD80}"/>
              </a:ext>
            </a:extLst>
          </p:cNvPr>
          <p:cNvSpPr txBox="1">
            <a:spLocks noGrp="1"/>
          </p:cNvSpPr>
          <p:nvPr>
            <p:ph type="title" idx="4294967295"/>
          </p:nvPr>
        </p:nvSpPr>
        <p:spPr>
          <a:xfrm>
            <a:off x="0" y="0"/>
            <a:ext cx="12191999" cy="958241"/>
          </a:xfrm>
          <a:prstGeom prst="rect">
            <a:avLst/>
          </a:prstGeom>
          <a:solidFill>
            <a:schemeClr val="accent1">
              <a:lumMod val="20000"/>
              <a:lumOff val="80000"/>
            </a:schemeClr>
          </a:solid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accent6">
                    <a:lumMod val="50000"/>
                  </a:schemeClr>
                </a:solidFill>
                <a:effectLst/>
                <a:uLnTx/>
                <a:uFillTx/>
                <a:latin typeface="+mj-lt"/>
                <a:ea typeface="+mj-ea"/>
                <a:cs typeface="+mj-cs"/>
              </a:rPr>
              <a:t>   Difference Between Traditional and Virtual Architecture</a:t>
            </a:r>
          </a:p>
        </p:txBody>
      </p:sp>
      <p:pic>
        <p:nvPicPr>
          <p:cNvPr id="5" name="Picture 4" descr="Traditional Server Architecture">
            <a:extLst>
              <a:ext uri="{FF2B5EF4-FFF2-40B4-BE49-F238E27FC236}">
                <a16:creationId xmlns:a16="http://schemas.microsoft.com/office/drawing/2014/main" id="{4B944845-0EC0-622C-F56C-EF3A7DA6BBA4}"/>
              </a:ext>
            </a:extLst>
          </p:cNvPr>
          <p:cNvPicPr>
            <a:picLocks noChangeAspect="1"/>
          </p:cNvPicPr>
          <p:nvPr/>
        </p:nvPicPr>
        <p:blipFill>
          <a:blip r:embed="rId2"/>
          <a:stretch>
            <a:fillRect/>
          </a:stretch>
        </p:blipFill>
        <p:spPr>
          <a:xfrm>
            <a:off x="949037" y="1230890"/>
            <a:ext cx="2957946" cy="3362325"/>
          </a:xfrm>
          <a:prstGeom prst="rect">
            <a:avLst/>
          </a:prstGeom>
        </p:spPr>
      </p:pic>
      <p:pic>
        <p:nvPicPr>
          <p:cNvPr id="14" name="Picture 13" descr="Virtualized Server Architecture">
            <a:extLst>
              <a:ext uri="{FF2B5EF4-FFF2-40B4-BE49-F238E27FC236}">
                <a16:creationId xmlns:a16="http://schemas.microsoft.com/office/drawing/2014/main" id="{BF4FBF3F-4EA3-035C-B890-349E81E32A5C}"/>
              </a:ext>
            </a:extLst>
          </p:cNvPr>
          <p:cNvPicPr>
            <a:picLocks noChangeAspect="1"/>
          </p:cNvPicPr>
          <p:nvPr/>
        </p:nvPicPr>
        <p:blipFill>
          <a:blip r:embed="rId3"/>
          <a:stretch>
            <a:fillRect/>
          </a:stretch>
        </p:blipFill>
        <p:spPr>
          <a:xfrm>
            <a:off x="7114527" y="1130285"/>
            <a:ext cx="2957946" cy="3409950"/>
          </a:xfrm>
          <a:prstGeom prst="rect">
            <a:avLst/>
          </a:prstGeom>
        </p:spPr>
      </p:pic>
      <p:sp>
        <p:nvSpPr>
          <p:cNvPr id="10" name="Content Placeholder 9"/>
          <p:cNvSpPr>
            <a:spLocks noGrp="1"/>
          </p:cNvSpPr>
          <p:nvPr>
            <p:ph idx="1"/>
          </p:nvPr>
        </p:nvSpPr>
        <p:spPr>
          <a:xfrm>
            <a:off x="212581" y="4712280"/>
            <a:ext cx="5336165" cy="2009197"/>
          </a:xfrm>
        </p:spPr>
        <p:txBody>
          <a:bodyPr>
            <a:noAutofit/>
          </a:bodyPr>
          <a:lstStyle/>
          <a:p>
            <a:r>
              <a:rPr lang="en-US" sz="2000" dirty="0"/>
              <a:t>Single OS image per machine</a:t>
            </a:r>
          </a:p>
          <a:p>
            <a:r>
              <a:rPr lang="en-US" sz="2000" dirty="0"/>
              <a:t>Underutilized resources</a:t>
            </a:r>
          </a:p>
          <a:p>
            <a:r>
              <a:rPr lang="en-US" sz="2000" dirty="0"/>
              <a:t>Hardware and Software tightly coupled as well as Inflexible and costly infrastructure</a:t>
            </a:r>
          </a:p>
          <a:p>
            <a:r>
              <a:rPr lang="en-US" sz="2000" dirty="0"/>
              <a:t>Running multiple applications on same machine often creates conflict</a:t>
            </a:r>
          </a:p>
        </p:txBody>
      </p:sp>
      <p:sp>
        <p:nvSpPr>
          <p:cNvPr id="11" name="Rectangle 10"/>
          <p:cNvSpPr/>
          <p:nvPr/>
        </p:nvSpPr>
        <p:spPr>
          <a:xfrm>
            <a:off x="5792501" y="4712279"/>
            <a:ext cx="6399499" cy="1323439"/>
          </a:xfrm>
          <a:prstGeom prst="rect">
            <a:avLst/>
          </a:prstGeom>
        </p:spPr>
        <p:txBody>
          <a:bodyPr wrap="square">
            <a:spAutoFit/>
          </a:bodyPr>
          <a:lstStyle/>
          <a:p>
            <a:pPr marL="285750" indent="-285750">
              <a:buFont typeface="Arial" panose="020B0604020202020204" pitchFamily="34" charset="0"/>
              <a:buChar char="•"/>
            </a:pPr>
            <a:r>
              <a:rPr lang="en-US" sz="2000" dirty="0"/>
              <a:t>Hardware independence of applications and OS </a:t>
            </a:r>
          </a:p>
          <a:p>
            <a:pPr marL="285750" indent="-285750">
              <a:buFont typeface="Arial" panose="020B0604020202020204" pitchFamily="34" charset="0"/>
              <a:buChar char="•"/>
            </a:pPr>
            <a:r>
              <a:rPr lang="en-US" sz="2000" dirty="0"/>
              <a:t>Virtual machines (VMs) can be provisioned to any system</a:t>
            </a:r>
          </a:p>
          <a:p>
            <a:pPr marL="285750" indent="-285750">
              <a:buFont typeface="Arial" panose="020B0604020202020204" pitchFamily="34" charset="0"/>
              <a:buChar char="•"/>
            </a:pPr>
            <a:r>
              <a:rPr lang="en-US" sz="2000" dirty="0"/>
              <a:t>Can manage OS as well as application as a single unit by encapsulating them into virtual machines (VMs)</a:t>
            </a:r>
          </a:p>
        </p:txBody>
      </p:sp>
      <p:sp>
        <p:nvSpPr>
          <p:cNvPr id="13" name="Rectangle 12">
            <a:extLst>
              <a:ext uri="{FF2B5EF4-FFF2-40B4-BE49-F238E27FC236}">
                <a16:creationId xmlns:a16="http://schemas.microsoft.com/office/drawing/2014/main" id="{065C2DDC-43BA-F07B-CBF6-587614FDC38C}"/>
              </a:ext>
              <a:ext uri="{C183D7F6-B498-43B3-948B-1728B52AA6E4}">
                <adec:decorative xmlns:adec="http://schemas.microsoft.com/office/drawing/2017/decorative" val="1"/>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176172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C3616D8-9A40-ABFD-44A4-8D27FFCB588F}"/>
              </a:ext>
            </a:extLst>
          </p:cNvPr>
          <p:cNvSpPr txBox="1">
            <a:spLocks noGrp="1"/>
          </p:cNvSpPr>
          <p:nvPr>
            <p:ph type="title" idx="4294967295"/>
          </p:nvPr>
        </p:nvSpPr>
        <p:spPr>
          <a:xfrm>
            <a:off x="0" y="0"/>
            <a:ext cx="12191999" cy="958241"/>
          </a:xfrm>
          <a:prstGeom prst="rect">
            <a:avLst/>
          </a:prstGeom>
          <a:solidFill>
            <a:schemeClr val="accent1">
              <a:lumMod val="20000"/>
              <a:lumOff val="80000"/>
            </a:schemeClr>
          </a:solid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accent6">
                    <a:lumMod val="50000"/>
                  </a:schemeClr>
                </a:solidFill>
                <a:effectLst/>
                <a:uLnTx/>
                <a:uFillTx/>
                <a:latin typeface="+mj-lt"/>
                <a:ea typeface="+mj-ea"/>
                <a:cs typeface="+mj-cs"/>
              </a:rPr>
              <a:t>  Importance of the Virtualization in Cloud Computing</a:t>
            </a:r>
          </a:p>
        </p:txBody>
      </p:sp>
      <p:sp>
        <p:nvSpPr>
          <p:cNvPr id="3" name="Rectangle 2">
            <a:extLst>
              <a:ext uri="{C183D7F6-B498-43B3-948B-1728B52AA6E4}">
                <adec:decorative xmlns:adec="http://schemas.microsoft.com/office/drawing/2017/decorative" val="0"/>
              </a:ext>
            </a:extLst>
          </p:cNvPr>
          <p:cNvSpPr/>
          <p:nvPr/>
        </p:nvSpPr>
        <p:spPr>
          <a:xfrm>
            <a:off x="533401" y="1445907"/>
            <a:ext cx="11299425" cy="4154984"/>
          </a:xfrm>
          <a:prstGeom prst="rect">
            <a:avLst/>
          </a:prstGeom>
        </p:spPr>
        <p:txBody>
          <a:bodyPr wrap="square">
            <a:spAutoFit/>
          </a:bodyPr>
          <a:lstStyle/>
          <a:p>
            <a:pPr marL="342900" indent="-342900">
              <a:buFont typeface="Arial" panose="020B0604020202020204" pitchFamily="34" charset="0"/>
              <a:buChar char="•"/>
            </a:pPr>
            <a:r>
              <a:rPr lang="en-US" sz="2200" dirty="0"/>
              <a:t> Virtualization abstracts compute resources ,decouples users from implementation </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 Virtualization enables rapid scaling of resources</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 Cloud computing can exist without Virtualization, although it will be inefficient and difficult</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 Cloud computing makes notion of Pay for what you use, infinite availability</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 These notions are practical only if we have flexibility as well as efficiency in the back end</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 This efficiency is readily available in Virtualized Environments as well as Machines</a:t>
            </a:r>
          </a:p>
          <a:p>
            <a:endParaRPr lang="en-US" sz="2200" dirty="0"/>
          </a:p>
        </p:txBody>
      </p:sp>
      <p:pic>
        <p:nvPicPr>
          <p:cNvPr id="5" name="Content Placeholder 4" descr="Source cite"/>
          <p:cNvPicPr>
            <a:picLocks noGrp="1" noChangeAspect="1"/>
          </p:cNvPicPr>
          <p:nvPr>
            <p:ph idx="1"/>
          </p:nvPr>
        </p:nvPicPr>
        <p:blipFill>
          <a:blip r:embed="rId2"/>
          <a:stretch>
            <a:fillRect/>
          </a:stretch>
        </p:blipFill>
        <p:spPr>
          <a:xfrm>
            <a:off x="75157" y="6426800"/>
            <a:ext cx="3181196" cy="350401"/>
          </a:xfrm>
          <a:prstGeom prst="rect">
            <a:avLst/>
          </a:prstGeom>
        </p:spPr>
      </p:pic>
      <p:sp>
        <p:nvSpPr>
          <p:cNvPr id="9" name="Rectangle 8">
            <a:extLst>
              <a:ext uri="{FF2B5EF4-FFF2-40B4-BE49-F238E27FC236}">
                <a16:creationId xmlns:a16="http://schemas.microsoft.com/office/drawing/2014/main" id="{7B3790D9-F8B4-62FB-9AAC-F5116A511D73}"/>
              </a:ext>
              <a:ext uri="{C183D7F6-B498-43B3-948B-1728B52AA6E4}">
                <adec:decorative xmlns:adec="http://schemas.microsoft.com/office/drawing/2017/decorative" val="1"/>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481055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7A1DDDA-9F65-3746-DF3F-B18FAF521460}"/>
              </a:ext>
            </a:extLst>
          </p:cNvPr>
          <p:cNvSpPr txBox="1">
            <a:spLocks noGrp="1"/>
          </p:cNvSpPr>
          <p:nvPr>
            <p:ph type="title" idx="4294967295"/>
          </p:nvPr>
        </p:nvSpPr>
        <p:spPr>
          <a:xfrm>
            <a:off x="0" y="0"/>
            <a:ext cx="12191999" cy="958241"/>
          </a:xfrm>
          <a:prstGeom prst="rect">
            <a:avLst/>
          </a:prstGeom>
          <a:solidFill>
            <a:schemeClr val="accent1">
              <a:lumMod val="20000"/>
              <a:lumOff val="80000"/>
            </a:schemeClr>
          </a:solid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accent6">
                    <a:lumMod val="50000"/>
                  </a:schemeClr>
                </a:solidFill>
                <a:effectLst/>
                <a:uLnTx/>
                <a:uFillTx/>
                <a:latin typeface="+mj-lt"/>
                <a:ea typeface="+mj-ea"/>
                <a:cs typeface="+mj-cs"/>
              </a:rPr>
              <a:t>    Virtualization Benefits</a:t>
            </a:r>
          </a:p>
        </p:txBody>
      </p:sp>
      <p:sp>
        <p:nvSpPr>
          <p:cNvPr id="3" name="Rectangle 2"/>
          <p:cNvSpPr/>
          <p:nvPr/>
        </p:nvSpPr>
        <p:spPr>
          <a:xfrm>
            <a:off x="533401" y="1163782"/>
            <a:ext cx="10906991" cy="4832092"/>
          </a:xfrm>
          <a:prstGeom prst="rect">
            <a:avLst/>
          </a:prstGeom>
        </p:spPr>
        <p:txBody>
          <a:bodyPr wrap="square">
            <a:spAutoFit/>
          </a:bodyPr>
          <a:lstStyle/>
          <a:p>
            <a:r>
              <a:rPr lang="en-US" sz="2200" dirty="0"/>
              <a:t>There are many effective reasons to take into account as to why you would want to use virtualization technology:</a:t>
            </a:r>
          </a:p>
          <a:p>
            <a:endParaRPr lang="en-US" sz="2200" dirty="0"/>
          </a:p>
          <a:p>
            <a:pPr marL="285750" indent="-285750">
              <a:buFont typeface="Arial" panose="020B0604020202020204" pitchFamily="34" charset="0"/>
              <a:buChar char="•"/>
            </a:pPr>
            <a:r>
              <a:rPr lang="en-US" sz="2200" dirty="0"/>
              <a:t> Saves money</a:t>
            </a:r>
          </a:p>
          <a:p>
            <a:pPr marL="285750" indent="-285750">
              <a:buFont typeface="Arial" panose="020B0604020202020204" pitchFamily="34" charset="0"/>
              <a:buChar char="•"/>
            </a:pPr>
            <a:r>
              <a:rPr lang="en-US" sz="2200" dirty="0"/>
              <a:t> Resource optimization</a:t>
            </a:r>
          </a:p>
          <a:p>
            <a:pPr marL="285750" indent="-285750">
              <a:buFont typeface="Arial" panose="020B0604020202020204" pitchFamily="34" charset="0"/>
              <a:buChar char="•"/>
            </a:pPr>
            <a:r>
              <a:rPr lang="en-US" sz="2200" dirty="0"/>
              <a:t> Decreased power consumption and Data center consolidation</a:t>
            </a:r>
          </a:p>
          <a:p>
            <a:pPr marL="285750" indent="-285750">
              <a:buFont typeface="Arial" panose="020B0604020202020204" pitchFamily="34" charset="0"/>
              <a:buChar char="•"/>
            </a:pPr>
            <a:r>
              <a:rPr lang="en-US" sz="2200" dirty="0"/>
              <a:t> Reduces system administration work</a:t>
            </a:r>
          </a:p>
          <a:p>
            <a:pPr marL="285750" indent="-285750">
              <a:buFont typeface="Arial" panose="020B0604020202020204" pitchFamily="34" charset="0"/>
              <a:buChar char="•"/>
            </a:pPr>
            <a:r>
              <a:rPr lang="en-US" sz="2200" dirty="0"/>
              <a:t> Management is simplified</a:t>
            </a:r>
          </a:p>
          <a:p>
            <a:pPr marL="285750" indent="-285750">
              <a:buFont typeface="Arial" panose="020B0604020202020204" pitchFamily="34" charset="0"/>
              <a:buChar char="•"/>
            </a:pPr>
            <a:r>
              <a:rPr lang="en-US" sz="2200" dirty="0"/>
              <a:t> Maximizing Uptime</a:t>
            </a:r>
          </a:p>
          <a:p>
            <a:pPr marL="285750" indent="-285750">
              <a:buFont typeface="Arial" panose="020B0604020202020204" pitchFamily="34" charset="0"/>
              <a:buChar char="•"/>
            </a:pPr>
            <a:r>
              <a:rPr lang="en-US" sz="2200" dirty="0"/>
              <a:t> Software installation easier and price and licensing may effect</a:t>
            </a:r>
          </a:p>
          <a:p>
            <a:pPr marL="285750" indent="-285750">
              <a:buFont typeface="Arial" panose="020B0604020202020204" pitchFamily="34" charset="0"/>
              <a:buChar char="•"/>
            </a:pPr>
            <a:r>
              <a:rPr lang="en-US" sz="2200" dirty="0"/>
              <a:t> Increased CPU utilization from 5-15% to 60-80%</a:t>
            </a:r>
          </a:p>
          <a:p>
            <a:pPr marL="285750" indent="-285750">
              <a:buFont typeface="Arial" panose="020B0604020202020204" pitchFamily="34" charset="0"/>
              <a:buChar char="•"/>
            </a:pPr>
            <a:r>
              <a:rPr lang="en-US" sz="2200" dirty="0"/>
              <a:t> Better use from hardware</a:t>
            </a:r>
          </a:p>
          <a:p>
            <a:pPr marL="285750" indent="-285750">
              <a:buFont typeface="Arial" panose="020B0604020202020204" pitchFamily="34" charset="0"/>
              <a:buChar char="•"/>
            </a:pPr>
            <a:r>
              <a:rPr lang="en-US" sz="2200" dirty="0"/>
              <a:t> Good for the environment</a:t>
            </a:r>
          </a:p>
          <a:p>
            <a:pPr marL="285750" indent="-285750">
              <a:buFont typeface="Arial" panose="020B0604020202020204" pitchFamily="34" charset="0"/>
              <a:buChar char="•"/>
            </a:pPr>
            <a:r>
              <a:rPr lang="en-US" sz="2200" dirty="0"/>
              <a:t> </a:t>
            </a:r>
            <a:r>
              <a:rPr lang="en-US" sz="2200" b="1" i="1" dirty="0"/>
              <a:t>Virtual machine can run on any x86 server</a:t>
            </a:r>
          </a:p>
        </p:txBody>
      </p:sp>
      <p:pic>
        <p:nvPicPr>
          <p:cNvPr id="7" name="Content Placeholder 4" descr="Cited Source"/>
          <p:cNvPicPr>
            <a:picLocks noGrp="1" noChangeAspect="1"/>
          </p:cNvPicPr>
          <p:nvPr>
            <p:ph idx="1"/>
          </p:nvPr>
        </p:nvPicPr>
        <p:blipFill>
          <a:blip r:embed="rId2"/>
          <a:stretch>
            <a:fillRect/>
          </a:stretch>
        </p:blipFill>
        <p:spPr>
          <a:xfrm>
            <a:off x="166255" y="6507599"/>
            <a:ext cx="3181196" cy="350401"/>
          </a:xfrm>
          <a:prstGeom prst="rect">
            <a:avLst/>
          </a:prstGeom>
        </p:spPr>
      </p:pic>
      <p:sp>
        <p:nvSpPr>
          <p:cNvPr id="9" name="Rectangle 8">
            <a:extLst>
              <a:ext uri="{FF2B5EF4-FFF2-40B4-BE49-F238E27FC236}">
                <a16:creationId xmlns:a16="http://schemas.microsoft.com/office/drawing/2014/main" id="{8BD48D8E-4105-40F5-4A59-D45FAA35A4DA}"/>
              </a:ext>
              <a:ext uri="{C183D7F6-B498-43B3-948B-1728B52AA6E4}">
                <adec:decorative xmlns:adec="http://schemas.microsoft.com/office/drawing/2017/decorative" val="1"/>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872130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61B4861-DEB6-8811-6B0B-3A77E761DBB1}"/>
              </a:ext>
            </a:extLst>
          </p:cNvPr>
          <p:cNvSpPr txBox="1">
            <a:spLocks noGrp="1"/>
          </p:cNvSpPr>
          <p:nvPr>
            <p:ph type="title" idx="4294967295"/>
          </p:nvPr>
        </p:nvSpPr>
        <p:spPr>
          <a:xfrm>
            <a:off x="75157" y="0"/>
            <a:ext cx="12116842" cy="958241"/>
          </a:xfrm>
          <a:prstGeom prst="rect">
            <a:avLst/>
          </a:prstGeom>
          <a:solidFill>
            <a:schemeClr val="accent1">
              <a:lumMod val="20000"/>
              <a:lumOff val="80000"/>
            </a:schemeClr>
          </a:solid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accent6">
                    <a:lumMod val="50000"/>
                  </a:schemeClr>
                </a:solidFill>
                <a:effectLst/>
                <a:uLnTx/>
                <a:uFillTx/>
                <a:latin typeface="+mj-lt"/>
                <a:ea typeface="+mj-ea"/>
                <a:cs typeface="+mj-cs"/>
              </a:rPr>
              <a:t>  Module Summary </a:t>
            </a:r>
          </a:p>
        </p:txBody>
      </p:sp>
      <p:sp>
        <p:nvSpPr>
          <p:cNvPr id="7" name="Rectangle 6">
            <a:extLst>
              <a:ext uri="{FF2B5EF4-FFF2-40B4-BE49-F238E27FC236}">
                <a16:creationId xmlns:a16="http://schemas.microsoft.com/office/drawing/2014/main" id="{B3C56530-A068-33FE-F175-FEA674A2E59D}"/>
              </a:ext>
              <a:ext uri="{C183D7F6-B498-43B3-948B-1728B52AA6E4}">
                <adec:decorative xmlns:adec="http://schemas.microsoft.com/office/drawing/2017/decorative" val="1"/>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5">
            <a:extLst>
              <a:ext uri="{FF2B5EF4-FFF2-40B4-BE49-F238E27FC236}">
                <a16:creationId xmlns:a16="http://schemas.microsoft.com/office/drawing/2014/main" id="{E5694C98-680E-1D4E-5F62-0C5D323C621D}"/>
              </a:ext>
            </a:extLst>
          </p:cNvPr>
          <p:cNvSpPr txBox="1"/>
          <p:nvPr/>
        </p:nvSpPr>
        <p:spPr>
          <a:xfrm>
            <a:off x="446810" y="1901534"/>
            <a:ext cx="10785764" cy="1754326"/>
          </a:xfrm>
          <a:prstGeom prst="rect">
            <a:avLst/>
          </a:prstGeom>
          <a:noFill/>
        </p:spPr>
        <p:txBody>
          <a:bodyPr wrap="square" rtlCol="0">
            <a:spAutoFit/>
          </a:bodyPr>
          <a:lstStyle/>
          <a:p>
            <a:pPr marL="285750" indent="-285750">
              <a:buFont typeface="Arial" panose="020B0604020202020204" pitchFamily="34" charset="0"/>
              <a:buChar char="•"/>
            </a:pPr>
            <a:r>
              <a:rPr lang="en-US" dirty="0"/>
              <a:t>Virtualization is certainly a necessary tool, but it is more than that—it changes how you think, and out of that, companies find ways to innovate.  Such as consolidating multiple application workloads on fewer physical hosts can immediately reduce costs and enable greater efficiency.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change of mindset that virtualization makes the technology truly transformative. Virtualization is first step to enabling cloud-based services.</a:t>
            </a:r>
          </a:p>
        </p:txBody>
      </p:sp>
      <p:sp>
        <p:nvSpPr>
          <p:cNvPr id="8" name="Rectangle 7">
            <a:extLst>
              <a:ext uri="{C183D7F6-B498-43B3-948B-1728B52AA6E4}">
                <adec:decorative xmlns:adec="http://schemas.microsoft.com/office/drawing/2017/decorative" val="1"/>
              </a:ext>
            </a:extLst>
          </p:cNvPr>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82345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1705</TotalTime>
  <Words>633</Words>
  <Application>Microsoft Office PowerPoint</Application>
  <PresentationFormat>Widescreen</PresentationFormat>
  <Paragraphs>64</Paragraphs>
  <Slides>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Virtualization Essentials</vt:lpstr>
      <vt:lpstr>  Module Objectives</vt:lpstr>
      <vt:lpstr>    What is Virtualization ?</vt:lpstr>
      <vt:lpstr>    What is Virtualization ? (Continued)</vt:lpstr>
      <vt:lpstr>   Difference Between Traditional and Virtual Architecture</vt:lpstr>
      <vt:lpstr>  Importance of the Virtualization in Cloud Computing</vt:lpstr>
      <vt:lpstr>    Virtualization Benefits</vt:lpstr>
      <vt:lpstr>  Module Summary </vt:lpstr>
    </vt:vector>
  </TitlesOfParts>
  <Company>University of Texas at Dallas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Calisir, Engin</dc:creator>
  <cp:lastModifiedBy>Gray, Jasmin Janiece</cp:lastModifiedBy>
  <cp:revision>87</cp:revision>
  <dcterms:created xsi:type="dcterms:W3CDTF">2019-07-03T19:17:40Z</dcterms:created>
  <dcterms:modified xsi:type="dcterms:W3CDTF">2023-05-08T17:55:46Z</dcterms:modified>
</cp:coreProperties>
</file>