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93" r:id="rId2"/>
    <p:sldId id="295" r:id="rId3"/>
    <p:sldId id="278" r:id="rId4"/>
    <p:sldId id="280" r:id="rId5"/>
    <p:sldId id="277" r:id="rId6"/>
    <p:sldId id="282" r:id="rId7"/>
    <p:sldId id="281" r:id="rId8"/>
    <p:sldId id="310" r:id="rId9"/>
    <p:sldId id="268" r:id="rId10"/>
    <p:sldId id="279" r:id="rId11"/>
    <p:sldId id="283" r:id="rId12"/>
    <p:sldId id="287" r:id="rId13"/>
    <p:sldId id="285" r:id="rId14"/>
    <p:sldId id="286" r:id="rId15"/>
    <p:sldId id="289" r:id="rId16"/>
    <p:sldId id="288" r:id="rId17"/>
    <p:sldId id="292" r:id="rId18"/>
  </p:sldIdLst>
  <p:sldSz cx="12192000" cy="6858000"/>
  <p:notesSz cx="6858000" cy="9144000"/>
  <p:defaultTextStyle>
    <a:defPPr>
      <a:defRPr lang="en-US"/>
    </a:defPPr>
    <a:lvl1pPr marL="0" algn="l" defTabSz="914332" rtl="0" eaLnBrk="1" latinLnBrk="0" hangingPunct="1">
      <a:defRPr sz="1800" kern="1200">
        <a:solidFill>
          <a:schemeClr val="tx1"/>
        </a:solidFill>
        <a:latin typeface="+mn-lt"/>
        <a:ea typeface="+mn-ea"/>
        <a:cs typeface="+mn-cs"/>
      </a:defRPr>
    </a:lvl1pPr>
    <a:lvl2pPr marL="457166"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9" algn="l" defTabSz="914332" rtl="0" eaLnBrk="1" latinLnBrk="0" hangingPunct="1">
      <a:defRPr sz="1800" kern="1200">
        <a:solidFill>
          <a:schemeClr val="tx1"/>
        </a:solidFill>
        <a:latin typeface="+mn-lt"/>
        <a:ea typeface="+mn-ea"/>
        <a:cs typeface="+mn-cs"/>
      </a:defRPr>
    </a:lvl4pPr>
    <a:lvl5pPr marL="1828666" algn="l" defTabSz="914332" rtl="0" eaLnBrk="1" latinLnBrk="0" hangingPunct="1">
      <a:defRPr sz="1800" kern="1200">
        <a:solidFill>
          <a:schemeClr val="tx1"/>
        </a:solidFill>
        <a:latin typeface="+mn-lt"/>
        <a:ea typeface="+mn-ea"/>
        <a:cs typeface="+mn-cs"/>
      </a:defRPr>
    </a:lvl5pPr>
    <a:lvl6pPr marL="2285832" algn="l" defTabSz="914332" rtl="0" eaLnBrk="1" latinLnBrk="0" hangingPunct="1">
      <a:defRPr sz="1800" kern="1200">
        <a:solidFill>
          <a:schemeClr val="tx1"/>
        </a:solidFill>
        <a:latin typeface="+mn-lt"/>
        <a:ea typeface="+mn-ea"/>
        <a:cs typeface="+mn-cs"/>
      </a:defRPr>
    </a:lvl6pPr>
    <a:lvl7pPr marL="2742998" algn="l" defTabSz="914332" rtl="0" eaLnBrk="1" latinLnBrk="0" hangingPunct="1">
      <a:defRPr sz="1800" kern="1200">
        <a:solidFill>
          <a:schemeClr val="tx1"/>
        </a:solidFill>
        <a:latin typeface="+mn-lt"/>
        <a:ea typeface="+mn-ea"/>
        <a:cs typeface="+mn-cs"/>
      </a:defRPr>
    </a:lvl7pPr>
    <a:lvl8pPr marL="3200164" algn="l" defTabSz="914332" rtl="0" eaLnBrk="1" latinLnBrk="0" hangingPunct="1">
      <a:defRPr sz="1800" kern="1200">
        <a:solidFill>
          <a:schemeClr val="tx1"/>
        </a:solidFill>
        <a:latin typeface="+mn-lt"/>
        <a:ea typeface="+mn-ea"/>
        <a:cs typeface="+mn-cs"/>
      </a:defRPr>
    </a:lvl8pPr>
    <a:lvl9pPr marL="3657331" algn="l" defTabSz="91433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7" autoAdjust="0"/>
    <p:restoredTop sz="86385" autoAdjust="0"/>
  </p:normalViewPr>
  <p:slideViewPr>
    <p:cSldViewPr snapToGrid="0">
      <p:cViewPr varScale="1">
        <p:scale>
          <a:sx n="57" d="100"/>
          <a:sy n="57" d="100"/>
        </p:scale>
        <p:origin x="268" y="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9C4AE-AA67-49BD-8856-9C0D5D9B5CA9}"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6AA2D-A23B-4E2A-9B77-768C62C15CF4}" type="slidenum">
              <a:rPr lang="en-US" smtClean="0"/>
              <a:t>‹#›</a:t>
            </a:fld>
            <a:endParaRPr lang="en-US"/>
          </a:p>
        </p:txBody>
      </p:sp>
    </p:spTree>
    <p:extLst>
      <p:ext uri="{BB962C8B-B14F-4D97-AF65-F5344CB8AC3E}">
        <p14:creationId xmlns:p14="http://schemas.microsoft.com/office/powerpoint/2010/main" val="1820902552"/>
      </p:ext>
    </p:extLst>
  </p:cSld>
  <p:clrMap bg1="lt1" tx1="dk1" bg2="lt2" tx2="dk2" accent1="accent1" accent2="accent2" accent3="accent3" accent4="accent4" accent5="accent5" accent6="accent6" hlink="hlink" folHlink="folHlink"/>
  <p:notesStyle>
    <a:lvl1pPr marL="0" algn="l" defTabSz="914332" rtl="0" eaLnBrk="1" latinLnBrk="0" hangingPunct="1">
      <a:defRPr sz="1200" kern="1200">
        <a:solidFill>
          <a:schemeClr val="tx1"/>
        </a:solidFill>
        <a:latin typeface="+mn-lt"/>
        <a:ea typeface="+mn-ea"/>
        <a:cs typeface="+mn-cs"/>
      </a:defRPr>
    </a:lvl1pPr>
    <a:lvl2pPr marL="457166" algn="l" defTabSz="914332" rtl="0" eaLnBrk="1" latinLnBrk="0" hangingPunct="1">
      <a:defRPr sz="1200" kern="1200">
        <a:solidFill>
          <a:schemeClr val="tx1"/>
        </a:solidFill>
        <a:latin typeface="+mn-lt"/>
        <a:ea typeface="+mn-ea"/>
        <a:cs typeface="+mn-cs"/>
      </a:defRPr>
    </a:lvl2pPr>
    <a:lvl3pPr marL="914332" algn="l" defTabSz="914332" rtl="0" eaLnBrk="1" latinLnBrk="0" hangingPunct="1">
      <a:defRPr sz="1200" kern="1200">
        <a:solidFill>
          <a:schemeClr val="tx1"/>
        </a:solidFill>
        <a:latin typeface="+mn-lt"/>
        <a:ea typeface="+mn-ea"/>
        <a:cs typeface="+mn-cs"/>
      </a:defRPr>
    </a:lvl3pPr>
    <a:lvl4pPr marL="1371499" algn="l" defTabSz="914332" rtl="0" eaLnBrk="1" latinLnBrk="0" hangingPunct="1">
      <a:defRPr sz="1200" kern="1200">
        <a:solidFill>
          <a:schemeClr val="tx1"/>
        </a:solidFill>
        <a:latin typeface="+mn-lt"/>
        <a:ea typeface="+mn-ea"/>
        <a:cs typeface="+mn-cs"/>
      </a:defRPr>
    </a:lvl4pPr>
    <a:lvl5pPr marL="1828666" algn="l" defTabSz="914332" rtl="0" eaLnBrk="1" latinLnBrk="0" hangingPunct="1">
      <a:defRPr sz="1200" kern="1200">
        <a:solidFill>
          <a:schemeClr val="tx1"/>
        </a:solidFill>
        <a:latin typeface="+mn-lt"/>
        <a:ea typeface="+mn-ea"/>
        <a:cs typeface="+mn-cs"/>
      </a:defRPr>
    </a:lvl5pPr>
    <a:lvl6pPr marL="2285832" algn="l" defTabSz="914332" rtl="0" eaLnBrk="1" latinLnBrk="0" hangingPunct="1">
      <a:defRPr sz="1200" kern="1200">
        <a:solidFill>
          <a:schemeClr val="tx1"/>
        </a:solidFill>
        <a:latin typeface="+mn-lt"/>
        <a:ea typeface="+mn-ea"/>
        <a:cs typeface="+mn-cs"/>
      </a:defRPr>
    </a:lvl6pPr>
    <a:lvl7pPr marL="2742998" algn="l" defTabSz="914332" rtl="0" eaLnBrk="1" latinLnBrk="0" hangingPunct="1">
      <a:defRPr sz="1200" kern="1200">
        <a:solidFill>
          <a:schemeClr val="tx1"/>
        </a:solidFill>
        <a:latin typeface="+mn-lt"/>
        <a:ea typeface="+mn-ea"/>
        <a:cs typeface="+mn-cs"/>
      </a:defRPr>
    </a:lvl7pPr>
    <a:lvl8pPr marL="3200164" algn="l" defTabSz="914332" rtl="0" eaLnBrk="1" latinLnBrk="0" hangingPunct="1">
      <a:defRPr sz="1200" kern="1200">
        <a:solidFill>
          <a:schemeClr val="tx1"/>
        </a:solidFill>
        <a:latin typeface="+mn-lt"/>
        <a:ea typeface="+mn-ea"/>
        <a:cs typeface="+mn-cs"/>
      </a:defRPr>
    </a:lvl8pPr>
    <a:lvl9pPr marL="3657331" algn="l" defTabSz="9143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CC6AA2D-A23B-4E2A-9B77-768C62C15CF4}" type="slidenum">
              <a:rPr lang="en-US" smtClean="0"/>
              <a:t>2</a:t>
            </a:fld>
            <a:endParaRPr lang="en-US"/>
          </a:p>
        </p:txBody>
      </p:sp>
    </p:spTree>
    <p:extLst>
      <p:ext uri="{BB962C8B-B14F-4D97-AF65-F5344CB8AC3E}">
        <p14:creationId xmlns:p14="http://schemas.microsoft.com/office/powerpoint/2010/main" val="293984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C6AA2D-A23B-4E2A-9B77-768C62C15CF4}" type="slidenum">
              <a:rPr lang="en-US" smtClean="0"/>
              <a:t>14</a:t>
            </a:fld>
            <a:endParaRPr lang="en-US"/>
          </a:p>
        </p:txBody>
      </p:sp>
    </p:spTree>
    <p:extLst>
      <p:ext uri="{BB962C8B-B14F-4D97-AF65-F5344CB8AC3E}">
        <p14:creationId xmlns:p14="http://schemas.microsoft.com/office/powerpoint/2010/main" val="168091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1A8863-591C-4F87-837A-CF194E1226CC}"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91730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E536C1-0362-4402-AA42-D207D396FDAB}"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23402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BFD14-6DF1-48A2-B26B-0EECC1285EEE}"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599725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7D9BA-1727-4065-AEC3-06F9E5DC575B}"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54934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D57CE-301E-437F-95F4-4E8B7E05EFF2}"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213547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C57D72-EF02-4BF2-8CE2-8001546FD789}"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50960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5E4FD1-8E6F-4003-8314-479023E91ABE}" type="datetime1">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04638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D9794F-F9FE-4095-B89C-CE251671D7EE}" type="datetime1">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07570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40DAD-22E1-493A-9A4A-24138EE8A78C}" type="datetime1">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41730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BC2A9C-2725-4523-99C5-FBAF784B4904}"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38408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0B9273-253D-493B-BE98-EB0FE9A9F1CD}"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70421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E614A-2535-46FC-86C1-B44D5A2A8362}" type="datetime1">
              <a:rPr lang="en-US" smtClean="0"/>
              <a:t>5/8/2023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1EAEC-959C-423C-9E93-D4C0BB28E894}" type="slidenum">
              <a:rPr lang="en-US" smtClean="0"/>
              <a:t>‹#›</a:t>
            </a:fld>
            <a:endParaRPr lang="en-US"/>
          </a:p>
        </p:txBody>
      </p:sp>
    </p:spTree>
    <p:extLst>
      <p:ext uri="{BB962C8B-B14F-4D97-AF65-F5344CB8AC3E}">
        <p14:creationId xmlns:p14="http://schemas.microsoft.com/office/powerpoint/2010/main" val="17224845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title" idx="4294967295"/>
          </p:nvPr>
        </p:nvSpPr>
        <p:spPr>
          <a:xfrm>
            <a:off x="2293938" y="869950"/>
            <a:ext cx="8134350" cy="85725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400" b="0" i="0" u="none" strike="noStrike" kern="1200" cap="none" spc="0" normalizeH="0" baseline="0" noProof="0" dirty="0">
                <a:ln>
                  <a:noFill/>
                </a:ln>
                <a:solidFill>
                  <a:schemeClr val="accent6">
                    <a:lumMod val="50000"/>
                  </a:schemeClr>
                </a:solidFill>
                <a:effectLst/>
                <a:uLnTx/>
                <a:uFillTx/>
                <a:latin typeface="+mn-lt"/>
                <a:ea typeface="+mn-ea"/>
                <a:cs typeface="+mn-cs"/>
              </a:rPr>
              <a:t>Cloud Computing Fundamentals </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420091" y="2473037"/>
            <a:ext cx="9483436" cy="3137378"/>
          </a:xfrm>
          <a:prstGeom prst="rect">
            <a:avLst/>
          </a:prstGeom>
        </p:spPr>
      </p:pic>
    </p:spTree>
    <p:extLst>
      <p:ext uri="{BB962C8B-B14F-4D97-AF65-F5344CB8AC3E}">
        <p14:creationId xmlns:p14="http://schemas.microsoft.com/office/powerpoint/2010/main" val="418261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76AF1EB-E931-2CC0-0989-0AE63B38ACD4}"/>
              </a:ext>
            </a:extLst>
          </p:cNvPr>
          <p:cNvSpPr txBox="1">
            <a:spLocks noGrp="1"/>
          </p:cNvSpPr>
          <p:nvPr>
            <p:ph type="title" idx="4294967295"/>
          </p:nvPr>
        </p:nvSpPr>
        <p:spPr>
          <a:xfrm>
            <a:off x="0" y="13173"/>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Layer of Virtualization : </a:t>
            </a:r>
            <a:r>
              <a:rPr kumimoji="0" lang="en-US" sz="4400" b="1" i="0" u="none" strike="noStrike" kern="1200" cap="none" spc="0" normalizeH="0" baseline="0" noProof="0" dirty="0">
                <a:ln>
                  <a:noFill/>
                </a:ln>
                <a:solidFill>
                  <a:schemeClr val="accent4">
                    <a:lumMod val="50000"/>
                  </a:schemeClr>
                </a:solidFill>
                <a:effectLst/>
                <a:uLnTx/>
                <a:uFillTx/>
                <a:latin typeface="+mj-lt"/>
                <a:ea typeface="+mj-ea"/>
                <a:cs typeface="+mj-cs"/>
              </a:rPr>
              <a:t>Access Virtualization</a:t>
            </a:r>
            <a:endPar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
        <p:nvSpPr>
          <p:cNvPr id="7" name="Rectangle 6"/>
          <p:cNvSpPr/>
          <p:nvPr/>
        </p:nvSpPr>
        <p:spPr>
          <a:xfrm>
            <a:off x="234283" y="1166346"/>
            <a:ext cx="9339486" cy="1631216"/>
          </a:xfrm>
          <a:prstGeom prst="rect">
            <a:avLst/>
          </a:prstGeom>
        </p:spPr>
        <p:txBody>
          <a:bodyPr wrap="square">
            <a:spAutoFit/>
          </a:bodyPr>
          <a:lstStyle/>
          <a:p>
            <a:pPr marL="285750" indent="-285750">
              <a:buFont typeface="Arial" panose="020B0604020202020204" pitchFamily="34" charset="0"/>
              <a:buChar char="•"/>
            </a:pPr>
            <a:r>
              <a:rPr lang="en-US" sz="2000" dirty="0"/>
              <a:t>Hardware and software technology that allows </a:t>
            </a:r>
            <a:r>
              <a:rPr lang="en-US" sz="2000" dirty="0">
                <a:solidFill>
                  <a:srgbClr val="C00000"/>
                </a:solidFill>
              </a:rPr>
              <a:t>nearly any device to access any application </a:t>
            </a:r>
            <a:r>
              <a:rPr lang="en-US" sz="2000" dirty="0"/>
              <a:t>without either having to know too much about the other. </a:t>
            </a:r>
          </a:p>
          <a:p>
            <a:pPr marL="285750" indent="-285750">
              <a:buFont typeface="Arial" panose="020B0604020202020204" pitchFamily="34" charset="0"/>
              <a:buChar char="•"/>
            </a:pPr>
            <a:r>
              <a:rPr lang="en-US" sz="2000" dirty="0"/>
              <a:t>In some cases, special purpose hardware is used on each side of the network connection to increase performance, allow many users to share a single client system or allow a single individual to see multiple displays.</a:t>
            </a:r>
          </a:p>
        </p:txBody>
      </p:sp>
      <p:pic>
        <p:nvPicPr>
          <p:cNvPr id="8" name="Picture 7" descr="IMG"/>
          <p:cNvPicPr>
            <a:picLocks noChangeAspect="1"/>
          </p:cNvPicPr>
          <p:nvPr/>
        </p:nvPicPr>
        <p:blipFill>
          <a:blip r:embed="rId2"/>
          <a:stretch>
            <a:fillRect/>
          </a:stretch>
        </p:blipFill>
        <p:spPr>
          <a:xfrm>
            <a:off x="266699" y="3834520"/>
            <a:ext cx="3806536" cy="2521830"/>
          </a:xfrm>
          <a:prstGeom prst="rect">
            <a:avLst/>
          </a:prstGeom>
        </p:spPr>
      </p:pic>
      <p:sp>
        <p:nvSpPr>
          <p:cNvPr id="9" name="Rectangle 8"/>
          <p:cNvSpPr/>
          <p:nvPr/>
        </p:nvSpPr>
        <p:spPr>
          <a:xfrm>
            <a:off x="4284518" y="3159486"/>
            <a:ext cx="7833007" cy="3416320"/>
          </a:xfrm>
          <a:prstGeom prst="rect">
            <a:avLst/>
          </a:prstGeom>
        </p:spPr>
        <p:txBody>
          <a:bodyPr wrap="square">
            <a:spAutoFit/>
          </a:bodyPr>
          <a:lstStyle/>
          <a:p>
            <a:r>
              <a:rPr lang="en-US" dirty="0"/>
              <a:t>Access virtualization technology makes it possible for the remote device to display the user interface of a remote application and accept keyboard, mouse, and other input from the user.</a:t>
            </a:r>
          </a:p>
          <a:p>
            <a:endParaRPr lang="en-US" dirty="0"/>
          </a:p>
          <a:p>
            <a:r>
              <a:rPr lang="en-US" dirty="0"/>
              <a:t>The flow continues to applications or workloads running on the following types of devices:</a:t>
            </a:r>
          </a:p>
          <a:p>
            <a:r>
              <a:rPr lang="en-US" dirty="0"/>
              <a:t>• Physical systems </a:t>
            </a:r>
          </a:p>
          <a:p>
            <a:r>
              <a:rPr lang="en-US" dirty="0"/>
              <a:t>• Virtual systems (virtual desktop, virtual client, or virtual server)</a:t>
            </a:r>
          </a:p>
          <a:p>
            <a:endParaRPr lang="en-US" dirty="0"/>
          </a:p>
          <a:p>
            <a:r>
              <a:rPr lang="en-US" dirty="0"/>
              <a:t>Possible applications : Cost reduction , Agility ,Device independence , Better Security , Better availability</a:t>
            </a:r>
          </a:p>
          <a:p>
            <a:endParaRPr lang="en-US" dirty="0"/>
          </a:p>
        </p:txBody>
      </p:sp>
      <p:sp>
        <p:nvSpPr>
          <p:cNvPr id="10" name="Rectangle 9"/>
          <p:cNvSpPr/>
          <p:nvPr/>
        </p:nvSpPr>
        <p:spPr>
          <a:xfrm>
            <a:off x="2803581" y="5413681"/>
            <a:ext cx="1023736"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000" dirty="0">
                <a:ln w="0"/>
                <a:solidFill>
                  <a:srgbClr val="C00000"/>
                </a:solidFill>
                <a:effectLst>
                  <a:outerShdw blurRad="38100" dist="25400" dir="5400000" algn="ctr" rotWithShape="0">
                    <a:srgbClr val="6E747A">
                      <a:alpha val="43000"/>
                    </a:srgbClr>
                  </a:outerShdw>
                </a:effectLst>
              </a:rPr>
              <a:t>App-01</a:t>
            </a:r>
          </a:p>
        </p:txBody>
      </p:sp>
      <p:sp>
        <p:nvSpPr>
          <p:cNvPr id="11" name="Rectangle 10"/>
          <p:cNvSpPr/>
          <p:nvPr/>
        </p:nvSpPr>
        <p:spPr>
          <a:xfrm>
            <a:off x="2955981" y="5566081"/>
            <a:ext cx="1023736"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000" dirty="0">
                <a:ln w="0"/>
                <a:solidFill>
                  <a:srgbClr val="C00000"/>
                </a:solidFill>
                <a:effectLst>
                  <a:outerShdw blurRad="38100" dist="25400" dir="5400000" algn="ctr" rotWithShape="0">
                    <a:srgbClr val="6E747A">
                      <a:alpha val="43000"/>
                    </a:srgbClr>
                  </a:outerShdw>
                </a:effectLst>
              </a:rPr>
              <a:t>App-01</a:t>
            </a:r>
          </a:p>
        </p:txBody>
      </p:sp>
      <p:sp>
        <p:nvSpPr>
          <p:cNvPr id="12" name="Rectangle 11"/>
          <p:cNvSpPr/>
          <p:nvPr/>
        </p:nvSpPr>
        <p:spPr>
          <a:xfrm>
            <a:off x="3108381" y="5718481"/>
            <a:ext cx="1023736"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000" dirty="0">
                <a:ln w="0"/>
                <a:solidFill>
                  <a:srgbClr val="C00000"/>
                </a:solidFill>
                <a:effectLst>
                  <a:outerShdw blurRad="38100" dist="25400" dir="5400000" algn="ctr" rotWithShape="0">
                    <a:srgbClr val="6E747A">
                      <a:alpha val="43000"/>
                    </a:srgbClr>
                  </a:outerShdw>
                </a:effectLst>
              </a:rPr>
              <a:t>App-01</a:t>
            </a:r>
          </a:p>
        </p:txBody>
      </p:sp>
      <p:sp>
        <p:nvSpPr>
          <p:cNvPr id="13" name="Rectangle 12"/>
          <p:cNvSpPr/>
          <p:nvPr/>
        </p:nvSpPr>
        <p:spPr>
          <a:xfrm>
            <a:off x="3260781" y="5870881"/>
            <a:ext cx="1023736"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2000" dirty="0">
                <a:ln w="0"/>
                <a:solidFill>
                  <a:srgbClr val="C00000"/>
                </a:solidFill>
                <a:effectLst>
                  <a:outerShdw blurRad="38100" dist="25400" dir="5400000" algn="ctr" rotWithShape="0">
                    <a:srgbClr val="6E747A">
                      <a:alpha val="43000"/>
                    </a:srgbClr>
                  </a:outerShdw>
                </a:effectLst>
              </a:rPr>
              <a:t>Apps</a:t>
            </a:r>
          </a:p>
        </p:txBody>
      </p:sp>
      <p:pic>
        <p:nvPicPr>
          <p:cNvPr id="14" name="Picture 13" descr="Layer of Virtualization IMG"/>
          <p:cNvPicPr>
            <a:picLocks noChangeAspect="1"/>
          </p:cNvPicPr>
          <p:nvPr/>
        </p:nvPicPr>
        <p:blipFill>
          <a:blip r:embed="rId3"/>
          <a:stretch>
            <a:fillRect/>
          </a:stretch>
        </p:blipFill>
        <p:spPr>
          <a:xfrm>
            <a:off x="9769951" y="1122279"/>
            <a:ext cx="2347574" cy="1650446"/>
          </a:xfrm>
          <a:prstGeom prst="rect">
            <a:avLst/>
          </a:prstGeom>
        </p:spPr>
      </p:pic>
      <p:sp>
        <p:nvSpPr>
          <p:cNvPr id="15" name="Rectangle 14" descr="Application Virtualization IMG"/>
          <p:cNvSpPr/>
          <p:nvPr/>
        </p:nvSpPr>
        <p:spPr>
          <a:xfrm>
            <a:off x="9858061" y="1488239"/>
            <a:ext cx="1419710" cy="3848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4983B620-D22B-E868-1BEE-E2E6CA0B5F65}"/>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478571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E8FC5F7-BDAB-B784-6DFE-153EA83CE806}"/>
              </a:ext>
            </a:extLst>
          </p:cNvPr>
          <p:cNvSpPr txBox="1">
            <a:spLocks noGrp="1"/>
          </p:cNvSpPr>
          <p:nvPr>
            <p:ph type="title" idx="4294967295"/>
          </p:nvPr>
        </p:nvSpPr>
        <p:spPr>
          <a:xfrm>
            <a:off x="1" y="-8915"/>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Layer of Virtualization : </a:t>
            </a:r>
            <a:r>
              <a:rPr kumimoji="0" lang="en-US" sz="4400" b="1" i="0" u="none" strike="noStrike" kern="1200" cap="none" spc="0" normalizeH="0" baseline="0" noProof="0" dirty="0">
                <a:ln>
                  <a:noFill/>
                </a:ln>
                <a:solidFill>
                  <a:schemeClr val="accent4">
                    <a:lumMod val="50000"/>
                  </a:schemeClr>
                </a:solidFill>
                <a:effectLst/>
                <a:uLnTx/>
                <a:uFillTx/>
                <a:latin typeface="+mj-lt"/>
                <a:ea typeface="+mj-ea"/>
                <a:cs typeface="+mj-cs"/>
              </a:rPr>
              <a:t>Application Virtualization</a:t>
            </a:r>
            <a:endPar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pic>
        <p:nvPicPr>
          <p:cNvPr id="3" name="Picture 2">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42428" y="3883457"/>
            <a:ext cx="4638675" cy="2600325"/>
          </a:xfrm>
          <a:prstGeom prst="rect">
            <a:avLst/>
          </a:prstGeom>
        </p:spPr>
      </p:pic>
      <p:sp>
        <p:nvSpPr>
          <p:cNvPr id="2" name="Rectangle 1"/>
          <p:cNvSpPr/>
          <p:nvPr/>
        </p:nvSpPr>
        <p:spPr>
          <a:xfrm>
            <a:off x="255786" y="1122279"/>
            <a:ext cx="9514165" cy="3262432"/>
          </a:xfrm>
          <a:prstGeom prst="rect">
            <a:avLst/>
          </a:prstGeom>
        </p:spPr>
        <p:txBody>
          <a:bodyPr wrap="square">
            <a:spAutoFit/>
          </a:bodyPr>
          <a:lstStyle/>
          <a:p>
            <a:pPr marL="285750" indent="-285750">
              <a:buFont typeface="Arial" panose="020B0604020202020204" pitchFamily="34" charset="0"/>
              <a:buChar char="•"/>
            </a:pPr>
            <a:r>
              <a:rPr lang="en-US" dirty="0"/>
              <a:t>Software technology allowing applications to run on </a:t>
            </a:r>
            <a:r>
              <a:rPr lang="en-US" dirty="0">
                <a:solidFill>
                  <a:srgbClr val="FF0000"/>
                </a:solidFill>
              </a:rPr>
              <a:t>many different operating systems and hardware platforms</a:t>
            </a:r>
            <a:r>
              <a:rPr lang="en-US" dirty="0"/>
              <a:t>.</a:t>
            </a:r>
          </a:p>
          <a:p>
            <a:pPr marL="742950" lvl="1" indent="-285750">
              <a:buFont typeface="Arial" panose="020B0604020202020204" pitchFamily="34" charset="0"/>
              <a:buChar char="•"/>
            </a:pPr>
            <a:r>
              <a:rPr lang="en-US" dirty="0"/>
              <a:t>This usually means that the application has been written to use an application framework. It also means that applications running on the same system that do not use this framework do not get the benefits of application virtualization. </a:t>
            </a:r>
          </a:p>
          <a:p>
            <a:pPr marL="285750" indent="-285750">
              <a:buFont typeface="Arial" panose="020B0604020202020204" pitchFamily="34" charset="0"/>
              <a:buChar char="•"/>
            </a:pPr>
            <a:r>
              <a:rPr lang="en-US" dirty="0"/>
              <a:t>There are two different forms of application virtualization, client-side and server-side. They make it possible for applications to run in a protected, isolated, or artificial environment.</a:t>
            </a:r>
          </a:p>
          <a:p>
            <a:endParaRPr lang="en-US" sz="1600" dirty="0"/>
          </a:p>
          <a:p>
            <a:r>
              <a:rPr lang="en-US" sz="1600" dirty="0"/>
              <a:t>Possible applications :Virtual Desktop Infrastructure (VDI ) , Application isolation ,O/S independency ,Scalability , Cost&amp; Security</a:t>
            </a:r>
          </a:p>
          <a:p>
            <a:endParaRPr lang="en-US" sz="1600" dirty="0"/>
          </a:p>
          <a:p>
            <a:endParaRPr lang="en-US" sz="1600" dirty="0"/>
          </a:p>
        </p:txBody>
      </p:sp>
      <p:pic>
        <p:nvPicPr>
          <p:cNvPr id="5" name="Picture 4" descr="Server-Side Application Virtualization IMG&#10;"/>
          <p:cNvPicPr>
            <a:picLocks noChangeAspect="1"/>
          </p:cNvPicPr>
          <p:nvPr/>
        </p:nvPicPr>
        <p:blipFill>
          <a:blip r:embed="rId3"/>
          <a:stretch>
            <a:fillRect/>
          </a:stretch>
        </p:blipFill>
        <p:spPr>
          <a:xfrm>
            <a:off x="7674451" y="4138489"/>
            <a:ext cx="4191000" cy="2257425"/>
          </a:xfrm>
          <a:prstGeom prst="rect">
            <a:avLst/>
          </a:prstGeom>
        </p:spPr>
      </p:pic>
      <p:sp>
        <p:nvSpPr>
          <p:cNvPr id="7" name="TextBox 6"/>
          <p:cNvSpPr txBox="1"/>
          <p:nvPr/>
        </p:nvSpPr>
        <p:spPr>
          <a:xfrm>
            <a:off x="625534" y="6483782"/>
            <a:ext cx="3906981" cy="369332"/>
          </a:xfrm>
          <a:prstGeom prst="rect">
            <a:avLst/>
          </a:prstGeom>
          <a:noFill/>
        </p:spPr>
        <p:txBody>
          <a:bodyPr wrap="square" rtlCol="0">
            <a:spAutoFit/>
          </a:bodyPr>
          <a:lstStyle/>
          <a:p>
            <a:r>
              <a:rPr lang="en-US" dirty="0"/>
              <a:t>Client-Side Application Virtualization</a:t>
            </a:r>
          </a:p>
        </p:txBody>
      </p:sp>
      <p:sp>
        <p:nvSpPr>
          <p:cNvPr id="8" name="TextBox 7"/>
          <p:cNvSpPr txBox="1"/>
          <p:nvPr/>
        </p:nvSpPr>
        <p:spPr>
          <a:xfrm>
            <a:off x="7913714" y="6398594"/>
            <a:ext cx="3906981" cy="369332"/>
          </a:xfrm>
          <a:prstGeom prst="rect">
            <a:avLst/>
          </a:prstGeom>
          <a:noFill/>
        </p:spPr>
        <p:txBody>
          <a:bodyPr wrap="square" rtlCol="0">
            <a:spAutoFit/>
          </a:bodyPr>
          <a:lstStyle/>
          <a:p>
            <a:r>
              <a:rPr lang="en-US" dirty="0"/>
              <a:t>Server-Side Application Virtualization</a:t>
            </a:r>
          </a:p>
        </p:txBody>
      </p:sp>
      <p:sp>
        <p:nvSpPr>
          <p:cNvPr id="13" name="Rectangle 12">
            <a:extLst>
              <a:ext uri="{FF2B5EF4-FFF2-40B4-BE49-F238E27FC236}">
                <a16:creationId xmlns:a16="http://schemas.microsoft.com/office/drawing/2014/main" id="{DED3FC04-272B-B54F-4973-523088434E59}"/>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a:extLst>
              <a:ext uri="{FF2B5EF4-FFF2-40B4-BE49-F238E27FC236}">
                <a16:creationId xmlns:a16="http://schemas.microsoft.com/office/drawing/2014/main" id="{9133F640-E17C-B1B5-87D2-37E1D7098FF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9769951" y="1122279"/>
            <a:ext cx="2347574" cy="1650446"/>
          </a:xfrm>
          <a:prstGeom prst="rect">
            <a:avLst/>
          </a:prstGeom>
        </p:spPr>
      </p:pic>
      <p:sp>
        <p:nvSpPr>
          <p:cNvPr id="15" name="Rectangle 14">
            <a:extLst>
              <a:ext uri="{FF2B5EF4-FFF2-40B4-BE49-F238E27FC236}">
                <a16:creationId xmlns:a16="http://schemas.microsoft.com/office/drawing/2014/main" id="{AC84F206-1B7F-511D-687C-60A0D846C52F}"/>
              </a:ext>
              <a:ext uri="{C183D7F6-B498-43B3-948B-1728B52AA6E4}">
                <adec:decorative xmlns:adec="http://schemas.microsoft.com/office/drawing/2017/decorative" val="1"/>
              </a:ext>
            </a:extLst>
          </p:cNvPr>
          <p:cNvSpPr/>
          <p:nvPr/>
        </p:nvSpPr>
        <p:spPr>
          <a:xfrm>
            <a:off x="9867205" y="1190373"/>
            <a:ext cx="1419710" cy="3848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43008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AC5B9E9-56C6-5A46-FB00-7CE7E4B23350}"/>
              </a:ext>
            </a:extLst>
          </p:cNvPr>
          <p:cNvSpPr txBox="1">
            <a:spLocks noGrp="1"/>
          </p:cNvSpPr>
          <p:nvPr>
            <p:ph type="title" idx="4294967295"/>
          </p:nvPr>
        </p:nvSpPr>
        <p:spPr>
          <a:xfrm>
            <a:off x="1" y="-8915"/>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Layer of Virtualization : </a:t>
            </a:r>
            <a:r>
              <a:rPr kumimoji="0" lang="en-US" sz="4400" b="1" i="0" u="none" strike="noStrike" kern="1200" cap="none" spc="0" normalizeH="0" baseline="0" noProof="0" dirty="0">
                <a:ln>
                  <a:noFill/>
                </a:ln>
                <a:solidFill>
                  <a:schemeClr val="accent4">
                    <a:lumMod val="50000"/>
                  </a:schemeClr>
                </a:solidFill>
                <a:effectLst/>
                <a:uLnTx/>
                <a:uFillTx/>
                <a:latin typeface="+mj-lt"/>
                <a:ea typeface="+mj-ea"/>
                <a:cs typeface="+mj-cs"/>
              </a:rPr>
              <a:t>Processing Virtualization</a:t>
            </a:r>
            <a:endPar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
        <p:nvSpPr>
          <p:cNvPr id="2" name="Rectangle 1"/>
          <p:cNvSpPr/>
          <p:nvPr/>
        </p:nvSpPr>
        <p:spPr>
          <a:xfrm>
            <a:off x="75157" y="1045476"/>
            <a:ext cx="8969505" cy="1200329"/>
          </a:xfrm>
          <a:prstGeom prst="rect">
            <a:avLst/>
          </a:prstGeom>
        </p:spPr>
        <p:txBody>
          <a:bodyPr wrap="square">
            <a:spAutoFit/>
          </a:bodyPr>
          <a:lstStyle/>
          <a:p>
            <a:r>
              <a:rPr lang="en-US" dirty="0"/>
              <a:t> This type of Virtualization technology can </a:t>
            </a:r>
            <a:r>
              <a:rPr lang="en-US" dirty="0">
                <a:solidFill>
                  <a:srgbClr val="FF0000"/>
                </a:solidFill>
              </a:rPr>
              <a:t>make one system appear to be many or many systems appear to be a single computing resource </a:t>
            </a:r>
            <a:r>
              <a:rPr lang="en-US" dirty="0"/>
              <a:t>to achieve goals ranging from raw performance, high levels of scalability, reliability/availability, agility or consolidation of multiple environments onto a single system.</a:t>
            </a:r>
          </a:p>
        </p:txBody>
      </p:sp>
      <p:sp>
        <p:nvSpPr>
          <p:cNvPr id="7" name="Rectangle 6"/>
          <p:cNvSpPr/>
          <p:nvPr/>
        </p:nvSpPr>
        <p:spPr>
          <a:xfrm>
            <a:off x="200135" y="2429517"/>
            <a:ext cx="5895866" cy="1754326"/>
          </a:xfrm>
          <a:prstGeom prst="rect">
            <a:avLst/>
          </a:prstGeom>
          <a:solidFill>
            <a:schemeClr val="bg1">
              <a:lumMod val="85000"/>
              <a:alpha val="63000"/>
            </a:schemeClr>
          </a:solidFill>
        </p:spPr>
        <p:txBody>
          <a:bodyPr wrap="square">
            <a:spAutoFit/>
          </a:bodyPr>
          <a:lstStyle/>
          <a:p>
            <a:r>
              <a:rPr lang="en-US" dirty="0"/>
              <a:t>Making </a:t>
            </a:r>
            <a:r>
              <a:rPr lang="en-US" dirty="0">
                <a:solidFill>
                  <a:srgbClr val="FF0000"/>
                </a:solidFill>
              </a:rPr>
              <a:t>one system appear to be many Virtual machine </a:t>
            </a:r>
            <a:r>
              <a:rPr lang="en-US" dirty="0"/>
              <a:t>software allows the entire stack of software that makes up a system to be encapsulated into a virtual machine file. Then a hypervisor can run one or more complete virtual systems on a physical machine. (Performance ,Cost etc.)</a:t>
            </a:r>
          </a:p>
          <a:p>
            <a:r>
              <a:rPr lang="en-US" dirty="0"/>
              <a:t> </a:t>
            </a:r>
          </a:p>
        </p:txBody>
      </p:sp>
      <p:pic>
        <p:nvPicPr>
          <p:cNvPr id="8" name="Picture 7" descr="Processing Virtualization IMG"/>
          <p:cNvPicPr>
            <a:picLocks noChangeAspect="1"/>
          </p:cNvPicPr>
          <p:nvPr/>
        </p:nvPicPr>
        <p:blipFill>
          <a:blip r:embed="rId2"/>
          <a:stretch>
            <a:fillRect/>
          </a:stretch>
        </p:blipFill>
        <p:spPr>
          <a:xfrm>
            <a:off x="6961911" y="4092577"/>
            <a:ext cx="4935683" cy="2729163"/>
          </a:xfrm>
          <a:prstGeom prst="rect">
            <a:avLst/>
          </a:prstGeom>
          <a:solidFill>
            <a:schemeClr val="bg1">
              <a:alpha val="21000"/>
            </a:schemeClr>
          </a:solidFill>
        </p:spPr>
      </p:pic>
      <p:pic>
        <p:nvPicPr>
          <p:cNvPr id="3" name="Picture 2" descr="Operating System &amp; Applications on Physical System IMG&#10;"/>
          <p:cNvPicPr>
            <a:picLocks noChangeAspect="1"/>
          </p:cNvPicPr>
          <p:nvPr/>
        </p:nvPicPr>
        <p:blipFill>
          <a:blip r:embed="rId3"/>
          <a:stretch>
            <a:fillRect/>
          </a:stretch>
        </p:blipFill>
        <p:spPr>
          <a:xfrm>
            <a:off x="637309" y="4137512"/>
            <a:ext cx="5221650" cy="2639291"/>
          </a:xfrm>
          <a:prstGeom prst="rect">
            <a:avLst/>
          </a:prstGeom>
        </p:spPr>
      </p:pic>
      <p:sp>
        <p:nvSpPr>
          <p:cNvPr id="10" name="Rectangle 9">
            <a:extLst>
              <a:ext uri="{C183D7F6-B498-43B3-948B-1728B52AA6E4}">
                <adec:decorative xmlns:adec="http://schemas.microsoft.com/office/drawing/2017/decorative" val="1"/>
              </a:ext>
            </a:extLst>
          </p:cNvPr>
          <p:cNvSpPr/>
          <p:nvPr/>
        </p:nvSpPr>
        <p:spPr>
          <a:xfrm>
            <a:off x="10044602" y="1585027"/>
            <a:ext cx="1419710" cy="3848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p:cNvSpPr/>
          <p:nvPr/>
        </p:nvSpPr>
        <p:spPr>
          <a:xfrm>
            <a:off x="6096000" y="2433481"/>
            <a:ext cx="6096000" cy="1477328"/>
          </a:xfrm>
          <a:prstGeom prst="rect">
            <a:avLst/>
          </a:prstGeom>
        </p:spPr>
        <p:txBody>
          <a:bodyPr>
            <a:spAutoFit/>
          </a:bodyPr>
          <a:lstStyle/>
          <a:p>
            <a:r>
              <a:rPr lang="en-US" dirty="0"/>
              <a:t>Making </a:t>
            </a:r>
            <a:r>
              <a:rPr lang="en-US" dirty="0">
                <a:solidFill>
                  <a:srgbClr val="FF0000"/>
                </a:solidFill>
              </a:rPr>
              <a:t>many systems appear to be one  </a:t>
            </a:r>
            <a:r>
              <a:rPr lang="en-US" dirty="0"/>
              <a:t>Parallel processing monitors make it possible for many machines to execute the</a:t>
            </a:r>
          </a:p>
          <a:p>
            <a:r>
              <a:rPr lang="en-US" dirty="0"/>
              <a:t>same applications or application components, with the goal of reducing the processing time of the application.( Load Balancing, HA etc.)</a:t>
            </a:r>
          </a:p>
        </p:txBody>
      </p:sp>
      <p:pic>
        <p:nvPicPr>
          <p:cNvPr id="9" name="Picture 8">
            <a:extLs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9976104" y="979161"/>
            <a:ext cx="2180229" cy="1532795"/>
          </a:xfrm>
          <a:prstGeom prst="rect">
            <a:avLst/>
          </a:prstGeom>
        </p:spPr>
      </p:pic>
      <p:sp>
        <p:nvSpPr>
          <p:cNvPr id="11" name="Rectangle 10">
            <a:extLst>
              <a:ext uri="{FF2B5EF4-FFF2-40B4-BE49-F238E27FC236}">
                <a16:creationId xmlns:a16="http://schemas.microsoft.com/office/drawing/2014/main" id="{223A9CAB-28A6-A9A4-6691-2EE6934BFE93}"/>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8660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1474BC7-1CB2-3FAD-ECC6-0E697B075999}"/>
              </a:ext>
            </a:extLst>
          </p:cNvPr>
          <p:cNvSpPr txBox="1">
            <a:spLocks noGrp="1"/>
          </p:cNvSpPr>
          <p:nvPr>
            <p:ph type="title" idx="4294967295"/>
          </p:nvPr>
        </p:nvSpPr>
        <p:spPr>
          <a:xfrm>
            <a:off x="1" y="-8915"/>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Layer of Virtualization : </a:t>
            </a:r>
            <a:r>
              <a:rPr kumimoji="0" lang="en-US" sz="4400" b="1" i="0" u="none" strike="noStrike" kern="1200" cap="none" spc="0" normalizeH="0" baseline="0" noProof="0" dirty="0">
                <a:ln>
                  <a:noFill/>
                </a:ln>
                <a:solidFill>
                  <a:schemeClr val="accent4">
                    <a:lumMod val="50000"/>
                  </a:schemeClr>
                </a:solidFill>
                <a:effectLst/>
                <a:uLnTx/>
                <a:uFillTx/>
                <a:latin typeface="+mj-lt"/>
                <a:ea typeface="+mj-ea"/>
                <a:cs typeface="+mj-cs"/>
              </a:rPr>
              <a:t>Network Virtualization</a:t>
            </a:r>
            <a:endPar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
        <p:nvSpPr>
          <p:cNvPr id="2" name="Rectangle 1"/>
          <p:cNvSpPr/>
          <p:nvPr/>
        </p:nvSpPr>
        <p:spPr>
          <a:xfrm>
            <a:off x="153642" y="1195592"/>
            <a:ext cx="8652030" cy="1938992"/>
          </a:xfrm>
          <a:prstGeom prst="rect">
            <a:avLst/>
          </a:prstGeom>
        </p:spPr>
        <p:txBody>
          <a:bodyPr wrap="square">
            <a:spAutoFit/>
          </a:bodyPr>
          <a:lstStyle/>
          <a:p>
            <a:pPr marL="285750" indent="-285750">
              <a:buFont typeface="Arial" panose="020B0604020202020204" pitchFamily="34" charset="0"/>
              <a:buChar char="•"/>
            </a:pPr>
            <a:r>
              <a:rPr lang="en-US" sz="2000" dirty="0"/>
              <a:t>Network Virtualization provides </a:t>
            </a:r>
            <a:r>
              <a:rPr lang="en-US" sz="2000" dirty="0">
                <a:solidFill>
                  <a:srgbClr val="FF0000"/>
                </a:solidFill>
              </a:rPr>
              <a:t>network functionality purely based on software </a:t>
            </a:r>
            <a:r>
              <a:rPr lang="en-US" sz="2000" dirty="0"/>
              <a:t>and it often is supported by network routers, network switches, network cards </a:t>
            </a:r>
          </a:p>
          <a:p>
            <a:pPr marL="285750" indent="-285750">
              <a:buFont typeface="Arial" panose="020B0604020202020204" pitchFamily="34" charset="0"/>
              <a:buChar char="•"/>
            </a:pPr>
            <a:r>
              <a:rPr lang="en-US" sz="2000" dirty="0"/>
              <a:t>Systems executing the organization’s applications and workloads may not know this is happening. Client systems and server systems just see the network as presented by those network resources</a:t>
            </a:r>
            <a:r>
              <a:rPr lang="en-US" dirty="0"/>
              <a:t>.</a:t>
            </a:r>
          </a:p>
        </p:txBody>
      </p:sp>
      <p:pic>
        <p:nvPicPr>
          <p:cNvPr id="3" name="Picture 2" descr="Diagram"/>
          <p:cNvPicPr>
            <a:picLocks noChangeAspect="1"/>
          </p:cNvPicPr>
          <p:nvPr/>
        </p:nvPicPr>
        <p:blipFill>
          <a:blip r:embed="rId2"/>
          <a:stretch>
            <a:fillRect/>
          </a:stretch>
        </p:blipFill>
        <p:spPr>
          <a:xfrm>
            <a:off x="153642" y="3134584"/>
            <a:ext cx="7460413" cy="3604281"/>
          </a:xfrm>
          <a:prstGeom prst="rect">
            <a:avLst/>
          </a:prstGeom>
        </p:spPr>
      </p:pic>
      <p:sp>
        <p:nvSpPr>
          <p:cNvPr id="9" name="Rectangle 8">
            <a:extLst>
              <a:ext uri="{FF2B5EF4-FFF2-40B4-BE49-F238E27FC236}">
                <a16:creationId xmlns:a16="http://schemas.microsoft.com/office/drawing/2014/main" id="{77A83F12-670C-E2F5-E0EF-C50A0EE78807}"/>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Picture 10">
            <a:extLst>
              <a:ext uri="{FF2B5EF4-FFF2-40B4-BE49-F238E27FC236}">
                <a16:creationId xmlns:a16="http://schemas.microsoft.com/office/drawing/2014/main" id="{9467913F-634A-B3DB-D4D0-AF9C462F903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769951" y="1122279"/>
            <a:ext cx="2347574" cy="1650446"/>
          </a:xfrm>
          <a:prstGeom prst="rect">
            <a:avLst/>
          </a:prstGeom>
        </p:spPr>
      </p:pic>
      <p:sp>
        <p:nvSpPr>
          <p:cNvPr id="12" name="Rectangle 11">
            <a:extLst>
              <a:ext uri="{FF2B5EF4-FFF2-40B4-BE49-F238E27FC236}">
                <a16:creationId xmlns:a16="http://schemas.microsoft.com/office/drawing/2014/main" id="{C7B4782F-776E-8BAD-1877-0639FC0B3282}"/>
              </a:ext>
              <a:ext uri="{C183D7F6-B498-43B3-948B-1728B52AA6E4}">
                <adec:decorative xmlns:adec="http://schemas.microsoft.com/office/drawing/2017/decorative" val="1"/>
              </a:ext>
            </a:extLst>
          </p:cNvPr>
          <p:cNvSpPr/>
          <p:nvPr/>
        </p:nvSpPr>
        <p:spPr>
          <a:xfrm>
            <a:off x="9858061" y="2082599"/>
            <a:ext cx="1419710" cy="3848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33086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9302B16-7F93-B401-52F1-6858D024284C}"/>
              </a:ext>
            </a:extLst>
          </p:cNvPr>
          <p:cNvSpPr txBox="1">
            <a:spLocks noGrp="1"/>
          </p:cNvSpPr>
          <p:nvPr>
            <p:ph type="title" idx="4294967295"/>
          </p:nvPr>
        </p:nvSpPr>
        <p:spPr>
          <a:xfrm>
            <a:off x="1" y="-8915"/>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Layer of Virtualization : </a:t>
            </a:r>
            <a:r>
              <a:rPr kumimoji="0" lang="en-US" sz="4400" b="1" i="0" u="none" strike="noStrike" kern="1200" cap="none" spc="0" normalizeH="0" baseline="0" noProof="0" dirty="0">
                <a:ln>
                  <a:noFill/>
                </a:ln>
                <a:solidFill>
                  <a:schemeClr val="accent4">
                    <a:lumMod val="50000"/>
                  </a:schemeClr>
                </a:solidFill>
                <a:effectLst/>
                <a:uLnTx/>
                <a:uFillTx/>
                <a:latin typeface="+mj-lt"/>
                <a:ea typeface="+mj-ea"/>
                <a:cs typeface="+mj-cs"/>
              </a:rPr>
              <a:t>Storage Virtualization</a:t>
            </a:r>
            <a:endPar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pic>
        <p:nvPicPr>
          <p:cNvPr id="7" name="Picture 6">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02952" y="1033550"/>
            <a:ext cx="2207059" cy="1551658"/>
          </a:xfrm>
          <a:prstGeom prst="rect">
            <a:avLst/>
          </a:prstGeom>
        </p:spPr>
      </p:pic>
      <p:sp>
        <p:nvSpPr>
          <p:cNvPr id="2" name="Rectangle 1"/>
          <p:cNvSpPr/>
          <p:nvPr/>
        </p:nvSpPr>
        <p:spPr>
          <a:xfrm>
            <a:off x="172255" y="1109476"/>
            <a:ext cx="8862017" cy="1323439"/>
          </a:xfrm>
          <a:prstGeom prst="rect">
            <a:avLst/>
          </a:prstGeom>
        </p:spPr>
        <p:txBody>
          <a:bodyPr wrap="square">
            <a:spAutoFit/>
          </a:bodyPr>
          <a:lstStyle/>
          <a:p>
            <a:pPr marL="285750" indent="-285750">
              <a:buFont typeface="Arial" panose="020B0604020202020204" pitchFamily="34" charset="0"/>
              <a:buChar char="•"/>
            </a:pPr>
            <a:r>
              <a:rPr lang="en-US" sz="2000" dirty="0"/>
              <a:t>This technology also makes it possible for </a:t>
            </a:r>
            <a:r>
              <a:rPr lang="en-US" sz="2000" dirty="0">
                <a:solidFill>
                  <a:srgbClr val="FF0000"/>
                </a:solidFill>
              </a:rPr>
              <a:t>many systems to share the same storage devices without knowing that others </a:t>
            </a:r>
            <a:r>
              <a:rPr lang="en-US" sz="2000" dirty="0"/>
              <a:t>are also accessing them. This technology also makes it possible to take a snapshot of a live system so that it can be backed up without hindering online or transactional applications.</a:t>
            </a:r>
          </a:p>
        </p:txBody>
      </p:sp>
      <p:sp>
        <p:nvSpPr>
          <p:cNvPr id="5" name="Rectangle 4">
            <a:extLst>
              <a:ext uri="{C183D7F6-B498-43B3-948B-1728B52AA6E4}">
                <adec:decorative xmlns:adec="http://schemas.microsoft.com/office/drawing/2017/decorative" val="1"/>
              </a:ext>
            </a:extLst>
          </p:cNvPr>
          <p:cNvSpPr/>
          <p:nvPr/>
        </p:nvSpPr>
        <p:spPr>
          <a:xfrm>
            <a:off x="9988536" y="2240511"/>
            <a:ext cx="1419710" cy="3848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62887" y="2653859"/>
            <a:ext cx="2972666" cy="3528530"/>
          </a:xfrm>
          <a:prstGeom prst="rect">
            <a:avLst/>
          </a:prstGeom>
        </p:spPr>
      </p:pic>
      <p:sp>
        <p:nvSpPr>
          <p:cNvPr id="9" name="Rectangle 8"/>
          <p:cNvSpPr/>
          <p:nvPr/>
        </p:nvSpPr>
        <p:spPr>
          <a:xfrm>
            <a:off x="4236501" y="2874707"/>
            <a:ext cx="7705825" cy="3970318"/>
          </a:xfrm>
          <a:prstGeom prst="rect">
            <a:avLst/>
          </a:prstGeom>
        </p:spPr>
        <p:txBody>
          <a:bodyPr wrap="square">
            <a:spAutoFit/>
          </a:bodyPr>
          <a:lstStyle/>
          <a:p>
            <a:pPr marL="285750" indent="-285750">
              <a:buFont typeface="Arial" panose="020B0604020202020204" pitchFamily="34" charset="0"/>
              <a:buChar char="•"/>
            </a:pPr>
            <a:r>
              <a:rPr lang="en-US" dirty="0"/>
              <a:t>DAS :Direct-attached storage is a fairly basic, low-maintenance, low-cost solution where the storage system is a part of the actual host computer or connected directly to the host computer. This could be as simple as an external hard drive and it’s the opposite of network storage, where workstations and servers connect through a network</a:t>
            </a:r>
          </a:p>
          <a:p>
            <a:pPr marL="285750" indent="-285750">
              <a:buFont typeface="Arial" panose="020B0604020202020204" pitchFamily="34" charset="0"/>
              <a:buChar char="•"/>
            </a:pPr>
            <a:r>
              <a:rPr lang="en-US" dirty="0"/>
              <a:t>SAN :A storage area network is a dedicated, high-performance storage system that transfers block-level data between servers and storage devices. SAN is typically used in data centers, enterprises or virtual computing environments.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NAS :Network-attached storage offers dedicated file serving and sharing through a network</a:t>
            </a:r>
          </a:p>
          <a:p>
            <a:endParaRPr lang="en-US" dirty="0"/>
          </a:p>
          <a:p>
            <a:r>
              <a:rPr lang="en-US" b="1" i="1" dirty="0"/>
              <a:t>Storage Architecture : RAID,JBOD, </a:t>
            </a:r>
          </a:p>
          <a:p>
            <a:r>
              <a:rPr lang="en-US" b="1" i="1" dirty="0"/>
              <a:t>HDD interface : SCSI , SAS , ATA, SATA, </a:t>
            </a:r>
            <a:r>
              <a:rPr lang="en-US" b="1" i="1" dirty="0" err="1"/>
              <a:t>Fibre</a:t>
            </a:r>
            <a:r>
              <a:rPr lang="en-US" b="1" i="1" dirty="0"/>
              <a:t> Channel (FC)</a:t>
            </a:r>
          </a:p>
        </p:txBody>
      </p:sp>
      <p:sp>
        <p:nvSpPr>
          <p:cNvPr id="10" name="Rectangle 9">
            <a:extLst>
              <a:ext uri="{FF2B5EF4-FFF2-40B4-BE49-F238E27FC236}">
                <a16:creationId xmlns:a16="http://schemas.microsoft.com/office/drawing/2014/main" id="{5F524C65-6C02-3C4F-62B3-D4437BF8F0D3}"/>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9211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F1E37E-4B03-3156-E076-645FEF725064}"/>
              </a:ext>
            </a:extLst>
          </p:cNvPr>
          <p:cNvSpPr txBox="1">
            <a:spLocks/>
          </p:cNvSpPr>
          <p:nvPr/>
        </p:nvSpPr>
        <p:spPr>
          <a:xfrm>
            <a:off x="1" y="-8915"/>
            <a:ext cx="12191999"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chemeClr val="accent6">
                    <a:lumMod val="50000"/>
                  </a:schemeClr>
                </a:solidFill>
              </a:rPr>
              <a:t>   </a:t>
            </a:r>
            <a:r>
              <a:rPr lang="en-US" b="1" dirty="0">
                <a:solidFill>
                  <a:schemeClr val="accent6">
                    <a:lumMod val="50000"/>
                  </a:schemeClr>
                </a:solidFill>
              </a:rPr>
              <a:t>Security for Virtual Environments</a:t>
            </a:r>
          </a:p>
        </p:txBody>
      </p:sp>
      <p:sp>
        <p:nvSpPr>
          <p:cNvPr id="9" name="Title 8">
            <a:extLst>
              <a:ext uri="{FF2B5EF4-FFF2-40B4-BE49-F238E27FC236}">
                <a16:creationId xmlns:a16="http://schemas.microsoft.com/office/drawing/2014/main" id="{1042BCCF-1BA2-8779-79BA-EE4F88B5D501}"/>
              </a:ext>
            </a:extLst>
          </p:cNvPr>
          <p:cNvSpPr txBox="1">
            <a:spLocks noGrp="1"/>
          </p:cNvSpPr>
          <p:nvPr>
            <p:ph type="title" idx="4294967295"/>
          </p:nvPr>
        </p:nvSpPr>
        <p:spPr>
          <a:xfrm>
            <a:off x="278947" y="1161420"/>
            <a:ext cx="8879693"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Security for virtual environments refers to the tools necessary to control access to and use of all of the other layers of virtualization technology.</a:t>
            </a:r>
          </a:p>
        </p:txBody>
      </p:sp>
      <p:sp>
        <p:nvSpPr>
          <p:cNvPr id="3" name="Content Placeholder 2"/>
          <p:cNvSpPr>
            <a:spLocks noGrp="1"/>
          </p:cNvSpPr>
          <p:nvPr>
            <p:ph idx="1"/>
          </p:nvPr>
        </p:nvSpPr>
        <p:spPr>
          <a:xfrm>
            <a:off x="241527" y="2647727"/>
            <a:ext cx="10515600" cy="3981673"/>
          </a:xfrm>
        </p:spPr>
        <p:txBody>
          <a:bodyPr>
            <a:normAutofit/>
          </a:bodyPr>
          <a:lstStyle/>
          <a:p>
            <a:r>
              <a:rPr lang="en-US" dirty="0"/>
              <a:t>Depending upon the approach</a:t>
            </a:r>
          </a:p>
          <a:p>
            <a:pPr lvl="1"/>
            <a:r>
              <a:rPr lang="en-US" sz="2000" dirty="0"/>
              <a:t>Security can require a small piece of software, often called an agent, to be added to each virtual resource or</a:t>
            </a:r>
          </a:p>
          <a:p>
            <a:pPr lvl="1"/>
            <a:r>
              <a:rPr lang="en-US" sz="2000" dirty="0"/>
              <a:t>Capture the stream of network communication going from server to server, from application to application, from storage device to server. This way, a great deal of processing can be done on each stream of communication to filter out worms, viruses, malware, and the like. This function is often combined with other management functions, such as configuration management, performance management, or automation of tasks. This approach does not require that agents be installed on each resource.</a:t>
            </a:r>
          </a:p>
        </p:txBody>
      </p:sp>
      <p:pic>
        <p:nvPicPr>
          <p:cNvPr id="5" name="Picture 4">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601201" y="1161421"/>
            <a:ext cx="2311852" cy="1625332"/>
          </a:xfrm>
          <a:prstGeom prst="rect">
            <a:avLst/>
          </a:prstGeom>
        </p:spPr>
      </p:pic>
      <p:sp>
        <p:nvSpPr>
          <p:cNvPr id="6" name="Rectangle 5">
            <a:extLst>
              <a:ext uri="{C183D7F6-B498-43B3-948B-1728B52AA6E4}">
                <adec:decorative xmlns:adec="http://schemas.microsoft.com/office/drawing/2017/decorative" val="1"/>
              </a:ext>
            </a:extLst>
          </p:cNvPr>
          <p:cNvSpPr/>
          <p:nvPr/>
        </p:nvSpPr>
        <p:spPr>
          <a:xfrm>
            <a:off x="11161951" y="1253941"/>
            <a:ext cx="383697" cy="15328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Rectangle 6">
            <a:extLst>
              <a:ext uri="{FF2B5EF4-FFF2-40B4-BE49-F238E27FC236}">
                <a16:creationId xmlns:a16="http://schemas.microsoft.com/office/drawing/2014/main" id="{C4CEB920-57EC-AF72-BBE6-73C28C80B763}"/>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74518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1E30AB6-FE74-AA7A-44B4-F00ED4302084}"/>
              </a:ext>
            </a:extLst>
          </p:cNvPr>
          <p:cNvSpPr txBox="1">
            <a:spLocks noGrp="1"/>
          </p:cNvSpPr>
          <p:nvPr>
            <p:ph type="title" idx="4294967295"/>
          </p:nvPr>
        </p:nvSpPr>
        <p:spPr>
          <a:xfrm>
            <a:off x="1" y="-8915"/>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Management for Virtual Environments</a:t>
            </a:r>
          </a:p>
        </p:txBody>
      </p:sp>
      <p:sp>
        <p:nvSpPr>
          <p:cNvPr id="3" name="Content Placeholder 2"/>
          <p:cNvSpPr>
            <a:spLocks noGrp="1"/>
          </p:cNvSpPr>
          <p:nvPr>
            <p:ph idx="1"/>
          </p:nvPr>
        </p:nvSpPr>
        <p:spPr>
          <a:xfrm>
            <a:off x="265924" y="973058"/>
            <a:ext cx="9441273" cy="5229802"/>
          </a:xfrm>
        </p:spPr>
        <p:txBody>
          <a:bodyPr>
            <a:noAutofit/>
          </a:bodyPr>
          <a:lstStyle/>
          <a:p>
            <a:r>
              <a:rPr lang="en-US" sz="2200" dirty="0"/>
              <a:t>Management for virtual environments refers to the tools necessary to install virtual environments and to watch, analyze, control, automate, and optimize what they are doing.</a:t>
            </a:r>
          </a:p>
          <a:p>
            <a:r>
              <a:rPr lang="en-US" sz="2200" dirty="0"/>
              <a:t>As virtual environments become more and more complex, this layer of virtualization technology becomes more and more important. We have already reached a point at which human operators cannot track what is happening in real time and respond before there is a slowdown or failure.</a:t>
            </a:r>
          </a:p>
          <a:p>
            <a:r>
              <a:rPr lang="en-US" sz="2000" b="1" i="1" dirty="0"/>
              <a:t>Technology used for management of virtual environments includes the following functions</a:t>
            </a:r>
            <a:r>
              <a:rPr lang="en-US" sz="2000" dirty="0"/>
              <a:t>:</a:t>
            </a:r>
          </a:p>
          <a:p>
            <a:pPr marL="457200" lvl="1" indent="0">
              <a:buNone/>
            </a:pPr>
            <a:r>
              <a:rPr lang="en-US" sz="2000" dirty="0"/>
              <a:t>• Creating virtual environments or components of virtual environments</a:t>
            </a:r>
          </a:p>
          <a:p>
            <a:pPr marL="457200" lvl="1" indent="0">
              <a:buNone/>
            </a:pPr>
            <a:r>
              <a:rPr lang="en-US" sz="2000" dirty="0"/>
              <a:t>• Provisioning those environments or components</a:t>
            </a:r>
          </a:p>
          <a:p>
            <a:pPr marL="457200" lvl="1" indent="0">
              <a:buNone/>
            </a:pPr>
            <a:r>
              <a:rPr lang="en-US" sz="2000" dirty="0"/>
              <a:t>• Monitoring their execution</a:t>
            </a:r>
          </a:p>
          <a:p>
            <a:pPr marL="457200" lvl="1" indent="0">
              <a:buNone/>
            </a:pPr>
            <a:r>
              <a:rPr lang="en-US" sz="2000" dirty="0"/>
              <a:t>• Controlling execution of virtual environments or components</a:t>
            </a:r>
          </a:p>
          <a:p>
            <a:pPr marL="457200" lvl="1" indent="0">
              <a:buNone/>
            </a:pPr>
            <a:r>
              <a:rPr lang="en-US" sz="2000" dirty="0"/>
              <a:t>• Analyzing execution log data to find configuration, performance, or operational issues</a:t>
            </a:r>
          </a:p>
          <a:p>
            <a:pPr marL="457200" lvl="1" indent="0">
              <a:buNone/>
            </a:pPr>
            <a:r>
              <a:rPr lang="en-US" sz="2000" dirty="0"/>
              <a:t>• Optimizing use of virtual environments or components</a:t>
            </a:r>
          </a:p>
          <a:p>
            <a:pPr marL="457200" lvl="1" indent="0">
              <a:buNone/>
            </a:pPr>
            <a:r>
              <a:rPr lang="en-US" sz="2000" dirty="0"/>
              <a:t>• Automating use of virtual environments or components</a:t>
            </a:r>
          </a:p>
        </p:txBody>
      </p:sp>
      <p:sp>
        <p:nvSpPr>
          <p:cNvPr id="7" name="Rectangle 6">
            <a:extLst>
              <a:ext uri="{FF2B5EF4-FFF2-40B4-BE49-F238E27FC236}">
                <a16:creationId xmlns:a16="http://schemas.microsoft.com/office/drawing/2014/main" id="{D6998276-C655-F601-70B6-8B8D978901CE}"/>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8824699A-2088-AB32-4CDE-5F702BEEDAA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601201" y="1161421"/>
            <a:ext cx="2311852" cy="1625332"/>
          </a:xfrm>
          <a:prstGeom prst="rect">
            <a:avLst/>
          </a:prstGeom>
        </p:spPr>
      </p:pic>
      <p:sp>
        <p:nvSpPr>
          <p:cNvPr id="10" name="Rectangle 9">
            <a:extLst>
              <a:ext uri="{FF2B5EF4-FFF2-40B4-BE49-F238E27FC236}">
                <a16:creationId xmlns:a16="http://schemas.microsoft.com/office/drawing/2014/main" id="{04966768-C0AF-7418-403E-076A34F41A94}"/>
              </a:ext>
              <a:ext uri="{C183D7F6-B498-43B3-948B-1728B52AA6E4}">
                <adec:decorative xmlns:adec="http://schemas.microsoft.com/office/drawing/2017/decorative" val="1"/>
              </a:ext>
            </a:extLst>
          </p:cNvPr>
          <p:cNvSpPr/>
          <p:nvPr/>
        </p:nvSpPr>
        <p:spPr>
          <a:xfrm>
            <a:off x="11472847" y="1253941"/>
            <a:ext cx="383697" cy="15328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470575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4F658AF-FF74-2012-4595-E6CC3DA041B4}"/>
              </a:ext>
            </a:extLst>
          </p:cNvPr>
          <p:cNvSpPr txBox="1">
            <a:spLocks/>
          </p:cNvSpPr>
          <p:nvPr/>
        </p:nvSpPr>
        <p:spPr>
          <a:xfrm>
            <a:off x="1" y="-8915"/>
            <a:ext cx="12191999"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chemeClr val="accent6">
                    <a:lumMod val="50000"/>
                  </a:schemeClr>
                </a:solidFill>
              </a:rPr>
              <a:t> </a:t>
            </a:r>
            <a:r>
              <a:rPr lang="en-US" b="1" dirty="0">
                <a:solidFill>
                  <a:schemeClr val="accent6">
                    <a:lumMod val="50000"/>
                  </a:schemeClr>
                </a:solidFill>
              </a:rPr>
              <a:t>Module Summary</a:t>
            </a:r>
          </a:p>
        </p:txBody>
      </p:sp>
      <p:sp>
        <p:nvSpPr>
          <p:cNvPr id="3" name="Content Placeholder 2"/>
          <p:cNvSpPr>
            <a:spLocks noGrp="1"/>
          </p:cNvSpPr>
          <p:nvPr>
            <p:ph type="title" idx="4294967295"/>
          </p:nvPr>
        </p:nvSpPr>
        <p:spPr>
          <a:xfrm>
            <a:off x="376238" y="1187450"/>
            <a:ext cx="11236325" cy="49403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Both virtualization and Could solutions  can help maximize your current resources and technology dollars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chemeClr val="tx1"/>
                </a:solidFill>
                <a:effectLst/>
                <a:uLnTx/>
                <a:uFillTx/>
                <a:latin typeface="+mn-lt"/>
                <a:ea typeface="+mn-ea"/>
                <a:cs typeface="+mn-cs"/>
              </a:rPr>
              <a:t>Virtualization on a small scale : </a:t>
            </a:r>
            <a:r>
              <a:rPr kumimoji="0" lang="en-US" sz="2200" b="0" i="0" u="none" strike="noStrike" kern="1200" cap="none" spc="0" normalizeH="0" baseline="0" noProof="0" dirty="0">
                <a:ln>
                  <a:noFill/>
                </a:ln>
                <a:solidFill>
                  <a:schemeClr val="tx1"/>
                </a:solidFill>
                <a:effectLst/>
                <a:uLnTx/>
                <a:uFillTx/>
                <a:latin typeface="+mn-lt"/>
                <a:ea typeface="+mn-ea"/>
                <a:cs typeface="+mn-cs"/>
              </a:rPr>
              <a:t>virtualization is a  software which creates “separated” multiple images of the hardware and software on the same machine. This makes possible to install multiple OS, multiple software and multiple applications on the same physical machine.</a:t>
            </a:r>
            <a:endParaRPr kumimoji="0" lang="en-US" sz="2200" b="1"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schemeClr val="tx1"/>
                </a:solidFill>
                <a:effectLst/>
                <a:uLnTx/>
                <a:uFillTx/>
                <a:latin typeface="+mn-lt"/>
                <a:ea typeface="+mn-ea"/>
                <a:cs typeface="+mn-cs"/>
              </a:rPr>
              <a:t>Cloud computing for big applications :</a:t>
            </a:r>
            <a:r>
              <a:rPr kumimoji="0" lang="en-US" sz="2200" b="0" i="0" u="none" strike="noStrike" kern="1200" cap="none" spc="0" normalizeH="0" baseline="0" noProof="0" dirty="0">
                <a:ln>
                  <a:noFill/>
                </a:ln>
                <a:solidFill>
                  <a:schemeClr val="tx1"/>
                </a:solidFill>
                <a:effectLst/>
                <a:uLnTx/>
                <a:uFillTx/>
                <a:latin typeface="+mn-lt"/>
                <a:ea typeface="+mn-ea"/>
                <a:cs typeface="+mn-cs"/>
              </a:rPr>
              <a:t>Cloud computing is a model for enabling convenient, on-demand network access to a shared pool of configurable computing resources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FF0000"/>
                </a:solidFill>
                <a:effectLst/>
                <a:uLnTx/>
                <a:uFillTx/>
                <a:latin typeface="+mn-lt"/>
                <a:ea typeface="+mn-ea"/>
                <a:cs typeface="+mn-cs"/>
              </a:rPr>
              <a:t>Virtualization doesn't depend upon cloud computing environment while </a:t>
            </a:r>
            <a:r>
              <a:rPr kumimoji="0" lang="en-US" sz="3200" b="0" i="0" u="sng" strike="noStrike" kern="1200" cap="none" spc="0" normalizeH="0" baseline="0" noProof="0" dirty="0">
                <a:ln>
                  <a:noFill/>
                </a:ln>
                <a:solidFill>
                  <a:srgbClr val="FF0000"/>
                </a:solidFill>
                <a:effectLst/>
                <a:uLnTx/>
                <a:uFillTx/>
                <a:latin typeface="+mn-lt"/>
                <a:ea typeface="+mn-ea"/>
                <a:cs typeface="+mn-cs"/>
              </a:rPr>
              <a:t>without virtualization cloud computing can't exist.</a:t>
            </a:r>
            <a:endParaRPr kumimoji="0" lang="en-US" sz="2400" b="0" i="0" u="sng" strike="noStrike" kern="1200" cap="none" spc="0" normalizeH="0" baseline="0" noProof="0" dirty="0">
              <a:ln>
                <a:noFill/>
              </a:ln>
              <a:solidFill>
                <a:srgbClr val="FF0000"/>
              </a:solidFill>
              <a:effectLst/>
              <a:uLnTx/>
              <a:uFillTx/>
              <a:latin typeface="+mn-lt"/>
              <a:ea typeface="+mn-ea"/>
              <a:cs typeface="+mn-cs"/>
            </a:endParaRPr>
          </a:p>
        </p:txBody>
      </p:sp>
      <p:sp>
        <p:nvSpPr>
          <p:cNvPr id="6" name="Rectangle 5">
            <a:extLst>
              <a:ext uri="{C183D7F6-B498-43B3-948B-1728B52AA6E4}">
                <adec:decorative xmlns:adec="http://schemas.microsoft.com/office/drawing/2017/decorative" val="1"/>
              </a:ext>
            </a:extLst>
          </p:cNvPr>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79064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75158" y="0"/>
            <a:ext cx="12116842"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Module Objectives</a:t>
            </a:r>
          </a:p>
        </p:txBody>
      </p:sp>
      <p:sp>
        <p:nvSpPr>
          <p:cNvPr id="7" name="Rectangle 6">
            <a:extLst>
              <a:ext uri="{FF2B5EF4-FFF2-40B4-BE49-F238E27FC236}">
                <a16:creationId xmlns:a16="http://schemas.microsoft.com/office/drawing/2014/main" id="{B3C56530-A068-33FE-F175-FEA674A2E59D}"/>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E5694C98-680E-1D4E-5F62-0C5D323C621D}"/>
              </a:ext>
            </a:extLst>
          </p:cNvPr>
          <p:cNvSpPr txBox="1"/>
          <p:nvPr/>
        </p:nvSpPr>
        <p:spPr>
          <a:xfrm>
            <a:off x="685799" y="1402772"/>
            <a:ext cx="9570027" cy="2215991"/>
          </a:xfrm>
          <a:prstGeom prst="rect">
            <a:avLst/>
          </a:prstGeom>
          <a:noFill/>
        </p:spPr>
        <p:txBody>
          <a:bodyPr wrap="square" rtlCol="0">
            <a:spAutoFit/>
          </a:bodyPr>
          <a:lstStyle/>
          <a:p>
            <a:r>
              <a:rPr lang="en-US" sz="2400" dirty="0"/>
              <a:t>You should able to answer below questions end of this module.</a:t>
            </a:r>
          </a:p>
          <a:p>
            <a:endParaRPr lang="en-US" sz="2400" dirty="0"/>
          </a:p>
          <a:p>
            <a:pPr marL="285750" indent="-285750">
              <a:buFont typeface="Arial" panose="020B0604020202020204" pitchFamily="34" charset="0"/>
              <a:buChar char="•"/>
            </a:pPr>
            <a:r>
              <a:rPr lang="en-US" sz="2400" dirty="0"/>
              <a:t>What are the virtualization components ?</a:t>
            </a:r>
          </a:p>
          <a:p>
            <a:pPr marL="285750" indent="-285750">
              <a:buFont typeface="Arial" panose="020B0604020202020204" pitchFamily="34" charset="0"/>
              <a:buChar char="•"/>
            </a:pPr>
            <a:r>
              <a:rPr lang="en-US" sz="2400" dirty="0"/>
              <a:t>What are the virtualization types </a:t>
            </a:r>
          </a:p>
          <a:p>
            <a:pPr marL="285750" indent="-285750">
              <a:buFont typeface="Arial" panose="020B0604020202020204" pitchFamily="34" charset="0"/>
              <a:buChar char="•"/>
            </a:pPr>
            <a:r>
              <a:rPr lang="en-US" sz="2400" dirty="0"/>
              <a:t>What are the virtualization layers ?</a:t>
            </a:r>
          </a:p>
          <a:p>
            <a:endParaRPr lang="en-US" dirty="0"/>
          </a:p>
        </p:txBody>
      </p:sp>
    </p:spTree>
    <p:extLst>
      <p:ext uri="{BB962C8B-B14F-4D97-AF65-F5344CB8AC3E}">
        <p14:creationId xmlns:p14="http://schemas.microsoft.com/office/powerpoint/2010/main" val="344605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742998-DECF-BB40-DEF0-0C7EB8103FC7}"/>
              </a:ext>
            </a:extLst>
          </p:cNvPr>
          <p:cNvSpPr txBox="1">
            <a:spLocks noGrp="1"/>
          </p:cNvSpPr>
          <p:nvPr>
            <p:ph type="title" idx="4294967295"/>
          </p:nvPr>
        </p:nvSpPr>
        <p:spPr>
          <a:xfrm>
            <a:off x="0" y="-7101"/>
            <a:ext cx="12192000"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Virtualization Terminology</a:t>
            </a:r>
          </a:p>
        </p:txBody>
      </p:sp>
      <p:sp>
        <p:nvSpPr>
          <p:cNvPr id="3" name="Rectangle 2"/>
          <p:cNvSpPr/>
          <p:nvPr/>
        </p:nvSpPr>
        <p:spPr>
          <a:xfrm>
            <a:off x="233978" y="1225689"/>
            <a:ext cx="8265786" cy="5909310"/>
          </a:xfrm>
          <a:prstGeom prst="rect">
            <a:avLst/>
          </a:prstGeom>
        </p:spPr>
        <p:txBody>
          <a:bodyPr wrap="square">
            <a:spAutoFit/>
          </a:bodyPr>
          <a:lstStyle/>
          <a:p>
            <a:pPr marL="285750" indent="-285750">
              <a:buFont typeface="Arial" panose="020B0604020202020204" pitchFamily="34" charset="0"/>
              <a:buChar char="•"/>
            </a:pPr>
            <a:r>
              <a:rPr lang="en-US" b="1" i="1" dirty="0"/>
              <a:t>Host </a:t>
            </a:r>
            <a:r>
              <a:rPr lang="en-US" dirty="0"/>
              <a:t>:  A host is a computer offering information resources, services, and applications to users or other computers on the network. Hosts are assigned at least one network address.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1" dirty="0"/>
              <a:t>Virtual Machines (VM) </a:t>
            </a:r>
            <a:r>
              <a:rPr lang="en-US" dirty="0"/>
              <a:t>: A set of virtual hardware devices, including virtual CPU, virtual RAM, virtual I/O devices, and other virtual hardware devices. It resembles and behaves like a traditional, physical server and runs a traditional operating system (OS), such as Windows or Linux.</a:t>
            </a:r>
          </a:p>
          <a:p>
            <a:pPr marL="742950" lvl="1" indent="-285750">
              <a:buFont typeface="Wingdings" panose="05000000000000000000" pitchFamily="2" charset="2"/>
              <a:buChar char="Ø"/>
            </a:pPr>
            <a:r>
              <a:rPr lang="en-US" dirty="0"/>
              <a:t>Many products and technologies today provide a platform on which VMs can be built and run. Although these technologies may have many fundamental differences, they tend to share these characteristics:</a:t>
            </a:r>
          </a:p>
          <a:p>
            <a:pPr marL="742950" lvl="1" indent="-285750">
              <a:buFont typeface="Arial" panose="020B0604020202020204" pitchFamily="34" charset="0"/>
              <a:buChar char="•"/>
            </a:pPr>
            <a:r>
              <a:rPr lang="en-US" dirty="0"/>
              <a:t>Many VMs can run on each physical host </a:t>
            </a:r>
            <a:r>
              <a:rPr lang="en-US" dirty="0">
                <a:solidFill>
                  <a:srgbClr val="FF0000"/>
                </a:solidFill>
              </a:rPr>
              <a:t>concurrently.</a:t>
            </a:r>
          </a:p>
          <a:p>
            <a:pPr marL="742950" lvl="1" indent="-285750">
              <a:buFont typeface="Arial" panose="020B0604020202020204" pitchFamily="34" charset="0"/>
              <a:buChar char="•"/>
            </a:pPr>
            <a:r>
              <a:rPr lang="en-US" dirty="0"/>
              <a:t>VMs running on the same host are </a:t>
            </a:r>
            <a:r>
              <a:rPr lang="en-US" dirty="0">
                <a:solidFill>
                  <a:srgbClr val="FF0000"/>
                </a:solidFill>
              </a:rPr>
              <a:t>isolated</a:t>
            </a:r>
            <a:r>
              <a:rPr lang="en-US" dirty="0"/>
              <a:t> from one another.</a:t>
            </a:r>
          </a:p>
          <a:p>
            <a:pPr marL="742950" lvl="1" indent="-285750">
              <a:buFont typeface="Arial" panose="020B0604020202020204" pitchFamily="34" charset="0"/>
              <a:buChar char="•"/>
            </a:pPr>
            <a:r>
              <a:rPr lang="en-US" dirty="0"/>
              <a:t>The </a:t>
            </a:r>
            <a:r>
              <a:rPr lang="en-US" dirty="0">
                <a:solidFill>
                  <a:srgbClr val="FF0000"/>
                </a:solidFill>
              </a:rPr>
              <a:t>OS</a:t>
            </a:r>
            <a:r>
              <a:rPr lang="en-US" dirty="0"/>
              <a:t> installed on the VM </a:t>
            </a:r>
            <a:r>
              <a:rPr lang="en-US" dirty="0">
                <a:solidFill>
                  <a:srgbClr val="FF0000"/>
                </a:solidFill>
              </a:rPr>
              <a:t>is unaware that it is running in a VM</a:t>
            </a:r>
            <a:r>
              <a:rPr lang="en-US" dirty="0"/>
              <a:t>.</a:t>
            </a:r>
          </a:p>
          <a:p>
            <a:pPr marL="742950" lvl="1" indent="-285750">
              <a:buFont typeface="Arial" panose="020B0604020202020204" pitchFamily="34" charset="0"/>
              <a:buChar char="•"/>
            </a:pPr>
            <a:r>
              <a:rPr lang="en-US" dirty="0"/>
              <a:t>Administrators and users in one </a:t>
            </a:r>
            <a:r>
              <a:rPr lang="en-US" dirty="0">
                <a:solidFill>
                  <a:srgbClr val="FF0000"/>
                </a:solidFill>
              </a:rPr>
              <a:t>VM cannot access the underlying host OS </a:t>
            </a:r>
            <a:r>
              <a:rPr lang="en-US" dirty="0"/>
              <a:t>or the guest OS of other VMs running on the same host.</a:t>
            </a:r>
          </a:p>
          <a:p>
            <a:pPr marL="285750" indent="-285750">
              <a:buFont typeface="Arial" panose="020B0604020202020204" pitchFamily="34" charset="0"/>
              <a:buChar char="•"/>
            </a:pPr>
            <a:r>
              <a:rPr lang="en-US" dirty="0"/>
              <a:t>Virtual Machine can be , Server (Virtual Server) , Desktop ( Virtual Desktop) , VM Guest OS or classic part of computer can be call Virtual CPU (vCPU) , Virtual Disk (</a:t>
            </a:r>
            <a:r>
              <a:rPr lang="en-US" dirty="0" err="1"/>
              <a:t>vDisk</a:t>
            </a:r>
            <a:r>
              <a:rPr lang="en-US" dirty="0"/>
              <a:t>) etc. </a:t>
            </a:r>
          </a:p>
          <a:p>
            <a:pPr marL="285750" indent="-285750">
              <a:buFont typeface="Arial" panose="020B0604020202020204" pitchFamily="34" charset="0"/>
              <a:buChar char="•"/>
            </a:pPr>
            <a:endParaRPr lang="en-US" dirty="0"/>
          </a:p>
          <a:p>
            <a:endParaRPr lang="en-US" dirty="0"/>
          </a:p>
        </p:txBody>
      </p:sp>
      <p:pic>
        <p:nvPicPr>
          <p:cNvPr id="5" name="Content Placeholder 4" descr="VMware IMG"/>
          <p:cNvPicPr>
            <a:picLocks noGrp="1" noChangeAspect="1"/>
          </p:cNvPicPr>
          <p:nvPr>
            <p:ph idx="1"/>
          </p:nvPr>
        </p:nvPicPr>
        <p:blipFill>
          <a:blip r:embed="rId2"/>
          <a:stretch>
            <a:fillRect/>
          </a:stretch>
        </p:blipFill>
        <p:spPr>
          <a:xfrm>
            <a:off x="8294976" y="1732612"/>
            <a:ext cx="3820824" cy="3957658"/>
          </a:xfrm>
          <a:prstGeom prst="rect">
            <a:avLst/>
          </a:prstGeom>
        </p:spPr>
      </p:pic>
      <p:pic>
        <p:nvPicPr>
          <p:cNvPr id="2" name="Picture 1">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32509" y="1534982"/>
            <a:ext cx="7585820" cy="4352921"/>
          </a:xfrm>
          <a:prstGeom prst="rect">
            <a:avLst/>
          </a:prstGeom>
        </p:spPr>
      </p:pic>
      <p:sp>
        <p:nvSpPr>
          <p:cNvPr id="10" name="Rectangle 9">
            <a:extLst>
              <a:ext uri="{FF2B5EF4-FFF2-40B4-BE49-F238E27FC236}">
                <a16:creationId xmlns:a16="http://schemas.microsoft.com/office/drawing/2014/main" id="{1D5706F1-1A58-0FCE-6048-E7DF1397CC1C}"/>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72202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D48E2B6-BDCE-22FE-043D-89DA6A9D4A80}"/>
              </a:ext>
            </a:extLst>
          </p:cNvPr>
          <p:cNvSpPr txBox="1">
            <a:spLocks noGrp="1"/>
          </p:cNvSpPr>
          <p:nvPr>
            <p:ph type="title" idx="4294967295"/>
          </p:nvPr>
        </p:nvSpPr>
        <p:spPr>
          <a:xfrm>
            <a:off x="0" y="-7101"/>
            <a:ext cx="12192000"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Virtualization Terminology (continued)</a:t>
            </a:r>
          </a:p>
        </p:txBody>
      </p:sp>
      <p:sp>
        <p:nvSpPr>
          <p:cNvPr id="7" name="Rectangle 6"/>
          <p:cNvSpPr/>
          <p:nvPr/>
        </p:nvSpPr>
        <p:spPr>
          <a:xfrm>
            <a:off x="332509" y="1717148"/>
            <a:ext cx="7793182" cy="3077766"/>
          </a:xfrm>
          <a:prstGeom prst="rect">
            <a:avLst/>
          </a:prstGeom>
        </p:spPr>
        <p:txBody>
          <a:bodyPr wrap="square">
            <a:spAutoFit/>
          </a:bodyPr>
          <a:lstStyle/>
          <a:p>
            <a:r>
              <a:rPr lang="en-US" sz="2200" b="1" i="1" dirty="0"/>
              <a:t>Hypervisor </a:t>
            </a:r>
            <a:r>
              <a:rPr lang="en-US" sz="2200" dirty="0"/>
              <a:t> : A thin OS designed solely to provide virtualization. It drives physical hardware, executes VMs, and dynamically shares the underlying hardware with the associated virtual hardware. It is not intended to serve directly as a general-purpose OS, instead, it provides the platform on which VMs can run.</a:t>
            </a:r>
          </a:p>
          <a:p>
            <a:r>
              <a:rPr lang="en-US" sz="2200" dirty="0"/>
              <a:t> </a:t>
            </a:r>
          </a:p>
          <a:p>
            <a:r>
              <a:rPr lang="en-US" sz="2200" dirty="0"/>
              <a:t>In other terms, we can say it will provide an illusion that each OS is running on their own physical hardware.</a:t>
            </a:r>
          </a:p>
          <a:p>
            <a:endParaRPr lang="en-US" dirty="0"/>
          </a:p>
        </p:txBody>
      </p:sp>
      <p:pic>
        <p:nvPicPr>
          <p:cNvPr id="5" name="Content Placeholder 4" descr="VMware Image&#10;"/>
          <p:cNvPicPr>
            <a:picLocks noGrp="1" noChangeAspect="1"/>
          </p:cNvPicPr>
          <p:nvPr>
            <p:ph idx="1"/>
          </p:nvPr>
        </p:nvPicPr>
        <p:blipFill>
          <a:blip r:embed="rId2"/>
          <a:stretch>
            <a:fillRect/>
          </a:stretch>
        </p:blipFill>
        <p:spPr>
          <a:xfrm>
            <a:off x="8267266" y="1717148"/>
            <a:ext cx="3820824" cy="3957658"/>
          </a:xfrm>
          <a:prstGeom prst="rect">
            <a:avLst/>
          </a:prstGeom>
        </p:spPr>
      </p:pic>
      <p:sp>
        <p:nvSpPr>
          <p:cNvPr id="10" name="Rectangle 9">
            <a:extLst>
              <a:ext uri="{FF2B5EF4-FFF2-40B4-BE49-F238E27FC236}">
                <a16:creationId xmlns:a16="http://schemas.microsoft.com/office/drawing/2014/main" id="{85DFF009-6B24-3792-022E-8B284E765AAF}"/>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5499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536E4D6-3227-5F3B-3960-532559D351ED}"/>
              </a:ext>
            </a:extLst>
          </p:cNvPr>
          <p:cNvSpPr txBox="1">
            <a:spLocks noGrp="1"/>
          </p:cNvSpPr>
          <p:nvPr>
            <p:ph type="title" idx="4294967295"/>
          </p:nvPr>
        </p:nvSpPr>
        <p:spPr>
          <a:xfrm>
            <a:off x="0" y="-7101"/>
            <a:ext cx="12192000"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Virtualization Terminology (Cont.)</a:t>
            </a:r>
          </a:p>
        </p:txBody>
      </p:sp>
      <p:sp>
        <p:nvSpPr>
          <p:cNvPr id="7" name="Rectangle 6"/>
          <p:cNvSpPr/>
          <p:nvPr/>
        </p:nvSpPr>
        <p:spPr>
          <a:xfrm>
            <a:off x="332511" y="1717150"/>
            <a:ext cx="7934757" cy="3693319"/>
          </a:xfrm>
          <a:prstGeom prst="rect">
            <a:avLst/>
          </a:prstGeom>
        </p:spPr>
        <p:txBody>
          <a:bodyPr wrap="square">
            <a:spAutoFit/>
          </a:bodyPr>
          <a:lstStyle/>
          <a:p>
            <a:r>
              <a:rPr lang="en-US" sz="2200" b="1" i="1" dirty="0"/>
              <a:t>Virtual Appliance </a:t>
            </a:r>
            <a:r>
              <a:rPr lang="en-US" sz="2200" dirty="0"/>
              <a:t>: A </a:t>
            </a:r>
            <a:r>
              <a:rPr lang="en-US" sz="2200" dirty="0">
                <a:solidFill>
                  <a:srgbClr val="FF0000"/>
                </a:solidFill>
              </a:rPr>
              <a:t>pre-built VM </a:t>
            </a:r>
            <a:r>
              <a:rPr lang="en-US" sz="2200" dirty="0"/>
              <a:t>containing </a:t>
            </a:r>
            <a:r>
              <a:rPr lang="en-US" sz="2200" dirty="0">
                <a:solidFill>
                  <a:srgbClr val="FF0000"/>
                </a:solidFill>
              </a:rPr>
              <a:t>pre-installed software </a:t>
            </a:r>
            <a:r>
              <a:rPr lang="en-US" sz="2200" dirty="0"/>
              <a:t>that can be easily implemented. Typically, the appliance is downloaded from a website as an </a:t>
            </a:r>
            <a:r>
              <a:rPr lang="en-US" sz="2200" dirty="0">
                <a:solidFill>
                  <a:srgbClr val="FF0000"/>
                </a:solidFill>
              </a:rPr>
              <a:t>OVF file</a:t>
            </a:r>
            <a:r>
              <a:rPr lang="en-US" sz="2200" dirty="0"/>
              <a:t>, deployed into the virtual infrastructure, and easily configured using the console of the VM and a web browser. Most virtual appliances allow very simple implementation, relieving the customer of a complex installation and configuration.</a:t>
            </a:r>
          </a:p>
          <a:p>
            <a:pPr marL="285750" indent="-285750">
              <a:buFont typeface="Arial" panose="020B0604020202020204" pitchFamily="34" charset="0"/>
              <a:buChar char="•"/>
            </a:pPr>
            <a:r>
              <a:rPr lang="en-US" dirty="0"/>
              <a:t> Open VM Format (OVF) : A specification that can be used to export and import VMs from one virtual environment to another. Typically, virtual appliances are stored in the OVF format</a:t>
            </a:r>
          </a:p>
          <a:p>
            <a:endParaRPr lang="en-US" sz="2200" dirty="0"/>
          </a:p>
        </p:txBody>
      </p:sp>
      <p:pic>
        <p:nvPicPr>
          <p:cNvPr id="5" name="Content Placeholder 4" descr="VMware IMG"/>
          <p:cNvPicPr>
            <a:picLocks noGrp="1" noChangeAspect="1"/>
          </p:cNvPicPr>
          <p:nvPr>
            <p:ph idx="1"/>
          </p:nvPr>
        </p:nvPicPr>
        <p:blipFill>
          <a:blip r:embed="rId2"/>
          <a:stretch>
            <a:fillRect/>
          </a:stretch>
        </p:blipFill>
        <p:spPr>
          <a:xfrm>
            <a:off x="8267266" y="1717148"/>
            <a:ext cx="3820824" cy="3957658"/>
          </a:xfrm>
          <a:prstGeom prst="rect">
            <a:avLst/>
          </a:prstGeom>
        </p:spPr>
      </p:pic>
      <p:sp>
        <p:nvSpPr>
          <p:cNvPr id="10" name="Rectangle 9">
            <a:extLst>
              <a:ext uri="{FF2B5EF4-FFF2-40B4-BE49-F238E27FC236}">
                <a16:creationId xmlns:a16="http://schemas.microsoft.com/office/drawing/2014/main" id="{4E16A922-AF53-1F63-E34D-EDAEF1F26616}"/>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90148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A8ECD4D-B927-91A9-E916-BDBC33CBC920}"/>
              </a:ext>
            </a:extLst>
          </p:cNvPr>
          <p:cNvSpPr txBox="1">
            <a:spLocks noGrp="1"/>
          </p:cNvSpPr>
          <p:nvPr>
            <p:ph type="title" idx="4294967295"/>
          </p:nvPr>
        </p:nvSpPr>
        <p:spPr>
          <a:xfrm>
            <a:off x="0" y="-7101"/>
            <a:ext cx="12192000"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Virtualization Types</a:t>
            </a:r>
          </a:p>
        </p:txBody>
      </p:sp>
      <p:sp>
        <p:nvSpPr>
          <p:cNvPr id="7" name="Rectangle 6"/>
          <p:cNvSpPr/>
          <p:nvPr/>
        </p:nvSpPr>
        <p:spPr>
          <a:xfrm>
            <a:off x="332511" y="1179835"/>
            <a:ext cx="6090321" cy="5355312"/>
          </a:xfrm>
          <a:prstGeom prst="rect">
            <a:avLst/>
          </a:prstGeom>
        </p:spPr>
        <p:txBody>
          <a:bodyPr wrap="square">
            <a:spAutoFit/>
          </a:bodyPr>
          <a:lstStyle/>
          <a:p>
            <a:r>
              <a:rPr lang="en-US" b="1" i="1" dirty="0">
                <a:solidFill>
                  <a:schemeClr val="accent6">
                    <a:lumMod val="50000"/>
                  </a:schemeClr>
                </a:solidFill>
              </a:rPr>
              <a:t>Hypervisor</a:t>
            </a:r>
            <a:r>
              <a:rPr lang="en-US" b="1" i="1" dirty="0"/>
              <a:t> </a:t>
            </a:r>
            <a:r>
              <a:rPr lang="en-US" dirty="0"/>
              <a:t> :  </a:t>
            </a:r>
            <a:r>
              <a:rPr lang="en-US" b="1" i="1" dirty="0"/>
              <a:t>There are two types of Hypervisors</a:t>
            </a:r>
          </a:p>
          <a:p>
            <a:pPr fontAlgn="base"/>
            <a:endParaRPr lang="en-US" b="1" dirty="0"/>
          </a:p>
          <a:p>
            <a:pPr fontAlgn="base"/>
            <a:r>
              <a:rPr lang="en-US" b="1" dirty="0"/>
              <a:t>Type-1 Hypervisor: </a:t>
            </a:r>
            <a:r>
              <a:rPr lang="en-US" dirty="0"/>
              <a:t>These type of Hypervisors will load directly on physical hardware. It means there will be no OS hosted on physical layer as these Type-1 hypervisors will take care of everything to manage VM’s and its underlying physical hardware some of the Type-1 Hypervisors are  </a:t>
            </a:r>
            <a:r>
              <a:rPr lang="en-US" b="1" i="1" dirty="0"/>
              <a:t>Microsoft Hyper – V ,VMWare ESX/</a:t>
            </a:r>
            <a:r>
              <a:rPr lang="en-US" b="1" i="1" dirty="0" err="1"/>
              <a:t>ESXi</a:t>
            </a:r>
            <a:r>
              <a:rPr lang="en-US" b="1" i="1" dirty="0"/>
              <a:t> , Citrix </a:t>
            </a:r>
            <a:r>
              <a:rPr lang="en-US" b="1" i="1" dirty="0" err="1"/>
              <a:t>XenServer</a:t>
            </a:r>
            <a:endParaRPr lang="en-US" b="1" i="1" dirty="0"/>
          </a:p>
          <a:p>
            <a:pPr fontAlgn="base"/>
            <a:endParaRPr lang="en-US" b="1" dirty="0"/>
          </a:p>
          <a:p>
            <a:pPr fontAlgn="base"/>
            <a:endParaRPr lang="en-US" b="1" dirty="0"/>
          </a:p>
          <a:p>
            <a:pPr fontAlgn="base"/>
            <a:endParaRPr lang="en-US" b="1" dirty="0"/>
          </a:p>
          <a:p>
            <a:pPr fontAlgn="base"/>
            <a:r>
              <a:rPr lang="en-US" b="1" dirty="0"/>
              <a:t>Type-2 Hypervisor: </a:t>
            </a:r>
            <a:r>
              <a:rPr lang="en-US" dirty="0"/>
              <a:t>These type of Hypervisors will install as an application on the Operating System hosted on Physical Server. These type of Hypervisors can be used on our regular laptop’s or desktops where we can install and create a new Virtual Machine hosted with Linux or Mac. Some of the Type-2 Hypervisors are</a:t>
            </a:r>
          </a:p>
          <a:p>
            <a:pPr fontAlgn="base"/>
            <a:r>
              <a:rPr lang="en-US" b="1" i="1" dirty="0"/>
              <a:t>VMWare Workstation , Microsoft Virtual Server ,VMWare Fusion supports only on Mac OS</a:t>
            </a:r>
          </a:p>
        </p:txBody>
      </p:sp>
      <p:pic>
        <p:nvPicPr>
          <p:cNvPr id="3" name="Content Placeholder 2" descr="Native Baremetal - Hypervisor"/>
          <p:cNvPicPr>
            <a:picLocks noGrp="1" noChangeAspect="1"/>
          </p:cNvPicPr>
          <p:nvPr>
            <p:ph idx="1"/>
          </p:nvPr>
        </p:nvPicPr>
        <p:blipFill>
          <a:blip r:embed="rId2"/>
          <a:stretch>
            <a:fillRect/>
          </a:stretch>
        </p:blipFill>
        <p:spPr>
          <a:xfrm>
            <a:off x="6833755" y="1330831"/>
            <a:ext cx="4185816" cy="1931915"/>
          </a:xfrm>
          <a:prstGeom prst="rect">
            <a:avLst/>
          </a:prstGeom>
        </p:spPr>
      </p:pic>
      <p:pic>
        <p:nvPicPr>
          <p:cNvPr id="6" name="Picture 5" descr="Hosted - Hypervisor - Type2"/>
          <p:cNvPicPr>
            <a:picLocks noChangeAspect="1"/>
          </p:cNvPicPr>
          <p:nvPr/>
        </p:nvPicPr>
        <p:blipFill>
          <a:blip r:embed="rId3"/>
          <a:stretch>
            <a:fillRect/>
          </a:stretch>
        </p:blipFill>
        <p:spPr>
          <a:xfrm>
            <a:off x="6422830" y="4038049"/>
            <a:ext cx="5459186" cy="1943100"/>
          </a:xfrm>
          <a:prstGeom prst="rect">
            <a:avLst/>
          </a:prstGeom>
        </p:spPr>
      </p:pic>
      <p:sp>
        <p:nvSpPr>
          <p:cNvPr id="11" name="Rectangle 10">
            <a:extLst>
              <a:ext uri="{FF2B5EF4-FFF2-40B4-BE49-F238E27FC236}">
                <a16:creationId xmlns:a16="http://schemas.microsoft.com/office/drawing/2014/main" id="{DEF2947E-7284-E237-B40D-29851191CE1B}"/>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0915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EC684A-D409-35F5-2938-D3C4C02650FC}"/>
              </a:ext>
              <a:ext uri="{C183D7F6-B498-43B3-948B-1728B52AA6E4}">
                <adec:decorative xmlns:adec="http://schemas.microsoft.com/office/drawing/2017/decorative" val="0"/>
              </a:ext>
            </a:extLst>
          </p:cNvPr>
          <p:cNvSpPr txBox="1"/>
          <p:nvPr/>
        </p:nvSpPr>
        <p:spPr>
          <a:xfrm>
            <a:off x="336884" y="1106905"/>
            <a:ext cx="11526253" cy="923330"/>
          </a:xfrm>
          <a:prstGeom prst="rect">
            <a:avLst/>
          </a:prstGeom>
          <a:noFill/>
        </p:spPr>
        <p:txBody>
          <a:bodyPr wrap="square" rtlCol="0">
            <a:spAutoFit/>
          </a:bodyPr>
          <a:lstStyle/>
          <a:p>
            <a:r>
              <a:rPr lang="en-US" dirty="0"/>
              <a:t>A software component that is aware that it is running in a VM. For example, a </a:t>
            </a:r>
            <a:r>
              <a:rPr lang="en-US" dirty="0" err="1"/>
              <a:t>paravirtualized</a:t>
            </a:r>
            <a:r>
              <a:rPr lang="en-US" dirty="0"/>
              <a:t> virtual device driver runs in a VM that communicates with the underlying host OS. Typically, a </a:t>
            </a:r>
            <a:r>
              <a:rPr lang="en-US" dirty="0" err="1"/>
              <a:t>paravirtualized</a:t>
            </a:r>
            <a:r>
              <a:rPr lang="en-US" dirty="0"/>
              <a:t> driver is optimized to share queues, buffers, or other data items with the underlying host OS to improve throughput and reduce latency.</a:t>
            </a:r>
          </a:p>
        </p:txBody>
      </p:sp>
      <p:sp>
        <p:nvSpPr>
          <p:cNvPr id="4" name="Title 3">
            <a:extLst>
              <a:ext uri="{FF2B5EF4-FFF2-40B4-BE49-F238E27FC236}">
                <a16:creationId xmlns:a16="http://schemas.microsoft.com/office/drawing/2014/main" id="{EFF428C4-4F56-340F-0299-546258EB48A4}"/>
              </a:ext>
            </a:extLst>
          </p:cNvPr>
          <p:cNvSpPr>
            <a:spLocks noGrp="1"/>
          </p:cNvSpPr>
          <p:nvPr>
            <p:ph type="title"/>
          </p:nvPr>
        </p:nvSpPr>
        <p:spPr>
          <a:xfrm>
            <a:off x="75156" y="1"/>
            <a:ext cx="12116843" cy="923330"/>
          </a:xfrm>
          <a:solidFill>
            <a:schemeClr val="accent1">
              <a:lumMod val="20000"/>
              <a:lumOff val="80000"/>
            </a:schemeClr>
          </a:solidFill>
        </p:spPr>
        <p:txBody>
          <a:bodyPr>
            <a:normAutofit/>
          </a:bodyPr>
          <a:lstStyle/>
          <a:p>
            <a:r>
              <a:rPr lang="en-US" sz="3600" b="1" kern="1200" dirty="0">
                <a:solidFill>
                  <a:srgbClr val="385723"/>
                </a:solidFill>
                <a:effectLst/>
                <a:latin typeface="Calibri" panose="020F0502020204030204" pitchFamily="34" charset="0"/>
                <a:ea typeface="+mn-ea"/>
                <a:cs typeface="+mn-cs"/>
              </a:rPr>
              <a:t> Full Virtualization vs Paravirtualization</a:t>
            </a:r>
            <a:endParaRPr lang="en-US" sz="7200" dirty="0"/>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137115" y="2135877"/>
            <a:ext cx="7054887" cy="4251279"/>
          </a:xfrm>
          <a:prstGeom prst="rect">
            <a:avLst/>
          </a:prstGeom>
        </p:spPr>
      </p:pic>
      <p:pic>
        <p:nvPicPr>
          <p:cNvPr id="9" name="Picture 8">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5157" y="2516767"/>
            <a:ext cx="4968692" cy="2338698"/>
          </a:xfrm>
          <a:prstGeom prst="rect">
            <a:avLst/>
          </a:prstGeom>
        </p:spPr>
      </p:pic>
      <p:sp>
        <p:nvSpPr>
          <p:cNvPr id="11" name="Rectangle 10">
            <a:extLst>
              <a:ext uri="{FF2B5EF4-FFF2-40B4-BE49-F238E27FC236}">
                <a16:creationId xmlns:a16="http://schemas.microsoft.com/office/drawing/2014/main" id="{84345E2C-CEE7-9379-1D83-CCDA42A490D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795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064068-D314-C860-16CC-406A161644C8}"/>
              </a:ext>
            </a:extLst>
          </p:cNvPr>
          <p:cNvSpPr txBox="1">
            <a:spLocks noGrp="1"/>
          </p:cNvSpPr>
          <p:nvPr>
            <p:ph type="title" idx="4294967295"/>
          </p:nvPr>
        </p:nvSpPr>
        <p:spPr>
          <a:xfrm>
            <a:off x="0" y="2825496"/>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Layer of Virtualization</a:t>
            </a:r>
          </a:p>
        </p:txBody>
      </p:sp>
      <p:sp>
        <p:nvSpPr>
          <p:cNvPr id="10" name="Rectangle 9">
            <a:extLst>
              <a:ext uri="{FF2B5EF4-FFF2-40B4-BE49-F238E27FC236}">
                <a16:creationId xmlns:a16="http://schemas.microsoft.com/office/drawing/2014/main" id="{11EFAB3B-E997-FB09-2435-E7F673BFC112}"/>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86745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064068-D314-C860-16CC-406A161644C8}"/>
              </a:ext>
            </a:extLst>
          </p:cNvPr>
          <p:cNvSpPr txBox="1">
            <a:spLocks noGrp="1"/>
          </p:cNvSpPr>
          <p:nvPr>
            <p:ph type="title" idx="4294967295"/>
          </p:nvPr>
        </p:nvSpPr>
        <p:spPr>
          <a:xfrm>
            <a:off x="0" y="0"/>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Layer of Virtualization Model</a:t>
            </a:r>
          </a:p>
        </p:txBody>
      </p:sp>
      <p:pic>
        <p:nvPicPr>
          <p:cNvPr id="5" name="Content Placeholder 4" descr="Graphical user interface, application"/>
          <p:cNvPicPr>
            <a:picLocks noGrp="1" noChangeAspect="1"/>
          </p:cNvPicPr>
          <p:nvPr>
            <p:ph idx="1"/>
          </p:nvPr>
        </p:nvPicPr>
        <p:blipFill>
          <a:blip r:embed="rId2"/>
          <a:stretch>
            <a:fillRect/>
          </a:stretch>
        </p:blipFill>
        <p:spPr>
          <a:xfrm>
            <a:off x="379996" y="1224529"/>
            <a:ext cx="5807987" cy="4085226"/>
          </a:xfrm>
          <a:prstGeom prst="rect">
            <a:avLst/>
          </a:prstGeom>
        </p:spPr>
      </p:pic>
      <p:sp>
        <p:nvSpPr>
          <p:cNvPr id="8" name="Rectangle 7"/>
          <p:cNvSpPr/>
          <p:nvPr/>
        </p:nvSpPr>
        <p:spPr>
          <a:xfrm>
            <a:off x="6310745" y="1974482"/>
            <a:ext cx="5618018" cy="2585323"/>
          </a:xfrm>
          <a:prstGeom prst="rect">
            <a:avLst/>
          </a:prstGeom>
        </p:spPr>
        <p:txBody>
          <a:bodyPr wrap="square">
            <a:spAutoFit/>
          </a:bodyPr>
          <a:lstStyle/>
          <a:p>
            <a:pPr marL="285750" indent="-285750">
              <a:buFont typeface="Arial" panose="020B0604020202020204" pitchFamily="34" charset="0"/>
              <a:buChar char="•"/>
            </a:pPr>
            <a:r>
              <a:rPr lang="en-US" dirty="0"/>
              <a:t>There are many layers of technology that virtualize some portion of a computing environment.</a:t>
            </a:r>
          </a:p>
          <a:p>
            <a:pPr marL="285750" indent="-285750">
              <a:buFont typeface="Arial" panose="020B0604020202020204" pitchFamily="34" charset="0"/>
              <a:buChar char="•"/>
            </a:pPr>
            <a:r>
              <a:rPr lang="en-US" dirty="0"/>
              <a:t>Layer of virtualization is a model that eliminates the dependency by creating an abstraction layer between the hardware and the software that runs on it. </a:t>
            </a:r>
          </a:p>
          <a:p>
            <a:pPr marL="285750" indent="-285750">
              <a:buFont typeface="Arial" panose="020B0604020202020204" pitchFamily="34" charset="0"/>
              <a:buChar char="•"/>
            </a:pPr>
            <a:r>
              <a:rPr lang="en-US" dirty="0"/>
              <a:t>The aim of this model is to centralize the information system for facilitating administrative task while improving scalability. </a:t>
            </a:r>
          </a:p>
          <a:p>
            <a:endParaRPr lang="en-US" dirty="0"/>
          </a:p>
        </p:txBody>
      </p:sp>
      <p:sp>
        <p:nvSpPr>
          <p:cNvPr id="6" name="TextBox 5"/>
          <p:cNvSpPr txBox="1"/>
          <p:nvPr/>
        </p:nvSpPr>
        <p:spPr>
          <a:xfrm>
            <a:off x="379996" y="5309755"/>
            <a:ext cx="4281055" cy="276999"/>
          </a:xfrm>
          <a:prstGeom prst="rect">
            <a:avLst/>
          </a:prstGeom>
          <a:noFill/>
        </p:spPr>
        <p:txBody>
          <a:bodyPr wrap="square" rtlCol="0">
            <a:spAutoFit/>
          </a:bodyPr>
          <a:lstStyle/>
          <a:p>
            <a:r>
              <a:rPr lang="en-US" sz="1200" i="1" dirty="0"/>
              <a:t>Source :Dan </a:t>
            </a:r>
            <a:r>
              <a:rPr lang="en-US" sz="1200" i="1" dirty="0" err="1"/>
              <a:t>Kusnetzky</a:t>
            </a:r>
            <a:r>
              <a:rPr lang="en-US" sz="1200" i="1" dirty="0"/>
              <a:t> </a:t>
            </a:r>
          </a:p>
        </p:txBody>
      </p:sp>
      <p:sp>
        <p:nvSpPr>
          <p:cNvPr id="10" name="Rectangle 9">
            <a:extLst>
              <a:ext uri="{FF2B5EF4-FFF2-40B4-BE49-F238E27FC236}">
                <a16:creationId xmlns:a16="http://schemas.microsoft.com/office/drawing/2014/main" id="{11EFAB3B-E997-FB09-2435-E7F673BFC112}"/>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8DB62151-DD50-C311-CA75-1965B8D25B37}"/>
              </a:ext>
              <a:ext uri="{C183D7F6-B498-43B3-948B-1728B52AA6E4}">
                <adec:decorative xmlns:adec="http://schemas.microsoft.com/office/drawing/2017/decorative" val="1"/>
              </a:ext>
            </a:extLst>
          </p:cNvPr>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265299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1749</TotalTime>
  <Words>1825</Words>
  <Application>Microsoft Office PowerPoint</Application>
  <PresentationFormat>Widescreen</PresentationFormat>
  <Paragraphs>105</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Cloud Computing Fundamentals </vt:lpstr>
      <vt:lpstr>  Module Objectives</vt:lpstr>
      <vt:lpstr>  Virtualization Terminology</vt:lpstr>
      <vt:lpstr>  Virtualization Terminology (continued)</vt:lpstr>
      <vt:lpstr>  Virtualization Terminology (Cont.)</vt:lpstr>
      <vt:lpstr>  Virtualization Types</vt:lpstr>
      <vt:lpstr> Full Virtualization vs Paravirtualization</vt:lpstr>
      <vt:lpstr>  Layer of Virtualization</vt:lpstr>
      <vt:lpstr>  Layer of Virtualization Model</vt:lpstr>
      <vt:lpstr>  Layer of Virtualization : Access Virtualization</vt:lpstr>
      <vt:lpstr>   Layer of Virtualization : Application Virtualization</vt:lpstr>
      <vt:lpstr>   Layer of Virtualization : Processing Virtualization</vt:lpstr>
      <vt:lpstr>   Layer of Virtualization : Network Virtualization</vt:lpstr>
      <vt:lpstr>   Layer of Virtualization : Storage Virtualization</vt:lpstr>
      <vt:lpstr>Security for virtual environments refers to the tools necessary to control access to and use of all of the other layers of virtualization technology.</vt:lpstr>
      <vt:lpstr>   Management for Virtual Environments</vt:lpstr>
      <vt:lpstr>Both virtualization and Could solutions  can help maximize your current resources and technology dollars Virtualization on a small scale : virtualization is a  software which creates “separated” multiple images of the hardware and software on the same machine. This makes possible to install multiple OS, multiple software and multiple applications on the same physical machine. Cloud computing for big applications :Cloud computing is a model for enabling convenient, on-demand network access to a shared pool of configurable computing resources   Virtualization doesn't depend upon cloud computing environment while without virtualization cloud computing can't exist.</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Calisir, Engin</dc:creator>
  <cp:lastModifiedBy>Gray, Jasmin Janiece</cp:lastModifiedBy>
  <cp:revision>83</cp:revision>
  <dcterms:created xsi:type="dcterms:W3CDTF">2019-07-03T19:17:40Z</dcterms:created>
  <dcterms:modified xsi:type="dcterms:W3CDTF">2023-05-08T18:42:47Z</dcterms:modified>
</cp:coreProperties>
</file>