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7" r:id="rId1"/>
  </p:sldMasterIdLst>
  <p:notesMasterIdLst>
    <p:notesMasterId r:id="rId28"/>
  </p:notesMasterIdLst>
  <p:handoutMasterIdLst>
    <p:handoutMasterId r:id="rId29"/>
  </p:handoutMasterIdLst>
  <p:sldIdLst>
    <p:sldId id="886" r:id="rId2"/>
    <p:sldId id="915" r:id="rId3"/>
    <p:sldId id="887" r:id="rId4"/>
    <p:sldId id="888" r:id="rId5"/>
    <p:sldId id="889" r:id="rId6"/>
    <p:sldId id="890" r:id="rId7"/>
    <p:sldId id="891" r:id="rId8"/>
    <p:sldId id="892" r:id="rId9"/>
    <p:sldId id="893" r:id="rId10"/>
    <p:sldId id="894" r:id="rId11"/>
    <p:sldId id="895" r:id="rId12"/>
    <p:sldId id="896" r:id="rId13"/>
    <p:sldId id="897" r:id="rId14"/>
    <p:sldId id="903" r:id="rId15"/>
    <p:sldId id="904" r:id="rId16"/>
    <p:sldId id="905" r:id="rId17"/>
    <p:sldId id="906" r:id="rId18"/>
    <p:sldId id="899" r:id="rId19"/>
    <p:sldId id="898" r:id="rId20"/>
    <p:sldId id="907" r:id="rId21"/>
    <p:sldId id="908" r:id="rId22"/>
    <p:sldId id="909" r:id="rId23"/>
    <p:sldId id="910" r:id="rId24"/>
    <p:sldId id="911" r:id="rId25"/>
    <p:sldId id="912" r:id="rId26"/>
    <p:sldId id="917" r:id="rId27"/>
  </p:sldIdLst>
  <p:sldSz cx="12192000" cy="6858000"/>
  <p:notesSz cx="7102475" cy="9388475"/>
  <p:custDataLst>
    <p:tags r:id="rId3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957" userDrawn="1">
          <p15:clr>
            <a:srgbClr val="A4A3A4"/>
          </p15:clr>
        </p15:guide>
        <p15:guide id="2" pos="223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rris, Melissa" initials="HM" lastIdx="16" clrIdx="0">
    <p:extLst>
      <p:ext uri="{19B8F6BF-5375-455C-9EA6-DF929625EA0E}">
        <p15:presenceInfo xmlns:p15="http://schemas.microsoft.com/office/powerpoint/2012/main" userId="S-1-5-21-1407069837-2091007605-538272213-25781389" providerId="AD"/>
      </p:ext>
    </p:extLst>
  </p:cmAuthor>
  <p:cmAuthor id="2" name="Yoshii, June" initials="YJ" lastIdx="45" clrIdx="1">
    <p:extLst>
      <p:ext uri="{19B8F6BF-5375-455C-9EA6-DF929625EA0E}">
        <p15:presenceInfo xmlns:p15="http://schemas.microsoft.com/office/powerpoint/2012/main" userId="S-1-5-21-1407069837-2091007605-538272213-30032476" providerId="AD"/>
      </p:ext>
    </p:extLst>
  </p:cmAuthor>
  <p:cmAuthor id="3" name="David Mohr" initials="DM" lastIdx="8" clrIdx="2">
    <p:extLst>
      <p:ext uri="{19B8F6BF-5375-455C-9EA6-DF929625EA0E}">
        <p15:presenceInfo xmlns:p15="http://schemas.microsoft.com/office/powerpoint/2012/main" userId="David Mohr" providerId="None"/>
      </p:ext>
    </p:extLst>
  </p:cmAuthor>
  <p:cmAuthor id="4" name="Charrette, Jen" initials="CJ" lastIdx="7" clrIdx="3">
    <p:extLst>
      <p:ext uri="{19B8F6BF-5375-455C-9EA6-DF929625EA0E}">
        <p15:presenceInfo xmlns:p15="http://schemas.microsoft.com/office/powerpoint/2012/main" userId="Charrette, Jen" providerId="None"/>
      </p:ext>
    </p:extLst>
  </p:cmAuthor>
  <p:cmAuthor id="5" name="Microsoft Office User" initials="MOU" lastIdx="12" clrIdx="4">
    <p:extLst>
      <p:ext uri="{19B8F6BF-5375-455C-9EA6-DF929625EA0E}">
        <p15:presenceInfo xmlns:p15="http://schemas.microsoft.com/office/powerpoint/2012/main" userId="Microsoft Office User" providerId="None"/>
      </p:ext>
    </p:extLst>
  </p:cmAuthor>
  <p:cmAuthor id="6" name="Carol Reece" initials="CR" lastIdx="11" clrIdx="5">
    <p:extLst>
      <p:ext uri="{19B8F6BF-5375-455C-9EA6-DF929625EA0E}">
        <p15:presenceInfo xmlns:p15="http://schemas.microsoft.com/office/powerpoint/2012/main" userId="a67ae08b3f860e0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C4C5"/>
    <a:srgbClr val="E3740E"/>
    <a:srgbClr val="2D75E7"/>
    <a:srgbClr val="16966D"/>
    <a:srgbClr val="4E24A7"/>
    <a:srgbClr val="E817E4"/>
    <a:srgbClr val="FE5496"/>
    <a:srgbClr val="B3EB5B"/>
    <a:srgbClr val="FF9B29"/>
    <a:srgbClr val="535B6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E661CF-BE7A-405D-80C9-091BF58D885B}" v="1" dt="2024-06-09T14:46:58.3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65" autoAdjust="0"/>
    <p:restoredTop sz="86449" autoAdjust="0"/>
  </p:normalViewPr>
  <p:slideViewPr>
    <p:cSldViewPr snapToGrid="0" snapToObjects="1" showGuides="1">
      <p:cViewPr varScale="1">
        <p:scale>
          <a:sx n="50" d="100"/>
          <a:sy n="50" d="100"/>
        </p:scale>
        <p:origin x="532" y="44"/>
      </p:cViewPr>
      <p:guideLst>
        <p:guide orient="horz" pos="2160"/>
        <p:guide pos="3840"/>
      </p:guideLst>
    </p:cSldViewPr>
  </p:slideViewPr>
  <p:outlineViewPr>
    <p:cViewPr>
      <p:scale>
        <a:sx n="33" d="100"/>
        <a:sy n="33" d="100"/>
      </p:scale>
      <p:origin x="0" y="-4267"/>
    </p:cViewPr>
  </p:outlineViewPr>
  <p:notesTextViewPr>
    <p:cViewPr>
      <p:scale>
        <a:sx n="1" d="1"/>
        <a:sy n="1" d="1"/>
      </p:scale>
      <p:origin x="0" y="0"/>
    </p:cViewPr>
  </p:notesTextViewPr>
  <p:notesViewPr>
    <p:cSldViewPr snapToGrid="0" snapToObjects="1" showGuides="1">
      <p:cViewPr varScale="1">
        <p:scale>
          <a:sx n="49" d="100"/>
          <a:sy n="49" d="100"/>
        </p:scale>
        <p:origin x="2668" y="48"/>
      </p:cViewPr>
      <p:guideLst>
        <p:guide orient="horz" pos="2957"/>
        <p:guide pos="223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hul Kotian" userId="1f636058-1175-430a-b445-1f76b154ab73" providerId="ADAL" clId="{B2E661CF-BE7A-405D-80C9-091BF58D885B}"/>
    <pc:docChg chg="modNotesMaster modHandout">
      <pc:chgData name="Rahul Kotian" userId="1f636058-1175-430a-b445-1f76b154ab73" providerId="ADAL" clId="{B2E661CF-BE7A-405D-80C9-091BF58D885B}" dt="2024-06-09T14:46:58.321" v="0"/>
      <pc:docMkLst>
        <pc:docMk/>
      </pc:docMkLst>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DA624B0-90F9-634D-B088-BAF914AB736D}"/>
              </a:ext>
            </a:extLst>
          </p:cNvPr>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n-US" dirty="0"/>
          </a:p>
        </p:txBody>
      </p:sp>
      <p:sp>
        <p:nvSpPr>
          <p:cNvPr id="3" name="Date Placeholder 2">
            <a:extLst>
              <a:ext uri="{FF2B5EF4-FFF2-40B4-BE49-F238E27FC236}">
                <a16:creationId xmlns:a16="http://schemas.microsoft.com/office/drawing/2014/main" id="{85550255-9A44-5141-A14B-0AFB2414ADFF}"/>
              </a:ext>
            </a:extLst>
          </p:cNvPr>
          <p:cNvSpPr>
            <a:spLocks noGrp="1"/>
          </p:cNvSpPr>
          <p:nvPr>
            <p:ph type="dt" sz="quarter" idx="1"/>
          </p:nvPr>
        </p:nvSpPr>
        <p:spPr>
          <a:xfrm>
            <a:off x="4023092" y="0"/>
            <a:ext cx="3077739" cy="471054"/>
          </a:xfrm>
          <a:prstGeom prst="rect">
            <a:avLst/>
          </a:prstGeom>
        </p:spPr>
        <p:txBody>
          <a:bodyPr vert="horz" lIns="94229" tIns="47114" rIns="94229" bIns="47114" rtlCol="0"/>
          <a:lstStyle>
            <a:lvl1pPr algn="r">
              <a:defRPr sz="1200"/>
            </a:lvl1pPr>
          </a:lstStyle>
          <a:p>
            <a:fld id="{8E7D4CC6-1AC1-6547-8987-01DDD7392771}" type="datetimeFigureOut">
              <a:rPr lang="en-US" smtClean="0"/>
              <a:t>6/9/2024</a:t>
            </a:fld>
            <a:endParaRPr lang="en-US" dirty="0"/>
          </a:p>
        </p:txBody>
      </p:sp>
      <p:sp>
        <p:nvSpPr>
          <p:cNvPr id="4" name="Footer Placeholder 3">
            <a:extLst>
              <a:ext uri="{FF2B5EF4-FFF2-40B4-BE49-F238E27FC236}">
                <a16:creationId xmlns:a16="http://schemas.microsoft.com/office/drawing/2014/main" id="{D3CB1F18-ED24-9E49-9F0B-B6FD6B22F875}"/>
              </a:ext>
            </a:extLst>
          </p:cNvPr>
          <p:cNvSpPr>
            <a:spLocks noGrp="1"/>
          </p:cNvSpPr>
          <p:nvPr>
            <p:ph type="ftr" sz="quarter" idx="2"/>
          </p:nvPr>
        </p:nvSpPr>
        <p:spPr>
          <a:xfrm>
            <a:off x="0" y="8917422"/>
            <a:ext cx="3077739" cy="471053"/>
          </a:xfrm>
          <a:prstGeom prst="rect">
            <a:avLst/>
          </a:prstGeom>
        </p:spPr>
        <p:txBody>
          <a:bodyPr vert="horz" lIns="94229" tIns="47114" rIns="94229" bIns="47114" rtlCol="0" anchor="b"/>
          <a:lstStyle>
            <a:lvl1pPr algn="l">
              <a:defRPr sz="1200"/>
            </a:lvl1pPr>
          </a:lstStyle>
          <a:p>
            <a:endParaRPr lang="en-US" dirty="0"/>
          </a:p>
        </p:txBody>
      </p:sp>
    </p:spTree>
    <p:extLst>
      <p:ext uri="{BB962C8B-B14F-4D97-AF65-F5344CB8AC3E}">
        <p14:creationId xmlns:p14="http://schemas.microsoft.com/office/powerpoint/2010/main" val="245908075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n-US" dirty="0"/>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4229" bIns="47114" rtlCol="0"/>
          <a:lstStyle>
            <a:lvl1pPr algn="r">
              <a:defRPr sz="1200"/>
            </a:lvl1pPr>
          </a:lstStyle>
          <a:p>
            <a:fld id="{1A01FDFC-8250-AD46-B773-8125051BCCF6}" type="datetimeFigureOut">
              <a:rPr lang="en-US" smtClean="0"/>
              <a:t>6/8/2024</a:t>
            </a:fld>
            <a:endParaRPr lang="en-US" dirty="0"/>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4229" tIns="47114" rIns="94229" bIns="47114" rtlCol="0" anchor="ctr"/>
          <a:lstStyle/>
          <a:p>
            <a:endParaRPr lang="en-US" dirty="0"/>
          </a:p>
        </p:txBody>
      </p:sp>
      <p:sp>
        <p:nvSpPr>
          <p:cNvPr id="5" name="Notes Placeholder 4"/>
          <p:cNvSpPr>
            <a:spLocks noGrp="1"/>
          </p:cNvSpPr>
          <p:nvPr>
            <p:ph type="body" sz="quarter" idx="3"/>
          </p:nvPr>
        </p:nvSpPr>
        <p:spPr>
          <a:xfrm>
            <a:off x="710248" y="4518204"/>
            <a:ext cx="5681980" cy="3696712"/>
          </a:xfrm>
          <a:prstGeom prst="rect">
            <a:avLst/>
          </a:prstGeom>
        </p:spPr>
        <p:txBody>
          <a:bodyPr vert="horz" lIns="94229" tIns="47114" rIns="94229" bIns="47114"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917422"/>
            <a:ext cx="3077739" cy="471053"/>
          </a:xfrm>
          <a:prstGeom prst="rect">
            <a:avLst/>
          </a:prstGeom>
        </p:spPr>
        <p:txBody>
          <a:bodyPr vert="horz" lIns="94229" tIns="47114" rIns="94229" bIns="47114" rtlCol="0" anchor="b"/>
          <a:lstStyle>
            <a:lvl1pPr algn="l">
              <a:defRPr sz="1200"/>
            </a:lvl1pPr>
          </a:lstStyle>
          <a:p>
            <a:endParaRPr lang="en-US" dirty="0"/>
          </a:p>
        </p:txBody>
      </p:sp>
    </p:spTree>
    <p:extLst>
      <p:ext uri="{BB962C8B-B14F-4D97-AF65-F5344CB8AC3E}">
        <p14:creationId xmlns:p14="http://schemas.microsoft.com/office/powerpoint/2010/main" val="224710507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Virtualization is an evolving technology in the IT world. Virtualization is being used by a growing number of organizations to consolidate their workloads, to make their IT environments </a:t>
            </a:r>
            <a:r>
              <a:rPr lang="en-US" sz="1400" b="1" dirty="0"/>
              <a:t>scalable and more flexible. </a:t>
            </a:r>
          </a:p>
          <a:p>
            <a:endParaRPr lang="en-US" dirty="0"/>
          </a:p>
          <a:p>
            <a:endParaRPr lang="en-US" dirty="0"/>
          </a:p>
        </p:txBody>
      </p:sp>
      <p:sp>
        <p:nvSpPr>
          <p:cNvPr id="4" name="Slide Number Placeholder 3"/>
          <p:cNvSpPr>
            <a:spLocks noGrp="1"/>
          </p:cNvSpPr>
          <p:nvPr>
            <p:ph type="sldNum" sz="quarter" idx="5"/>
          </p:nvPr>
        </p:nvSpPr>
        <p:spPr/>
        <p:txBody>
          <a:bodyPr lIns="94229" tIns="47114" rIns="94229" bIns="47114"/>
          <a:lstStyle/>
          <a:p>
            <a:fld id="{FCC6AA2D-A23B-4E2A-9B77-768C62C15CF4}" type="slidenum">
              <a:rPr lang="en-US" smtClean="0"/>
              <a:t>2</a:t>
            </a:fld>
            <a:endParaRPr lang="en-US"/>
          </a:p>
        </p:txBody>
      </p:sp>
    </p:spTree>
    <p:extLst>
      <p:ext uri="{BB962C8B-B14F-4D97-AF65-F5344CB8AC3E}">
        <p14:creationId xmlns:p14="http://schemas.microsoft.com/office/powerpoint/2010/main" val="29158281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lIns="94229" tIns="47114" rIns="94229" bIns="47114"/>
          <a:lstStyle/>
          <a:p>
            <a:pPr algn="r" defTabSz="942289">
              <a:defRPr/>
            </a:pPr>
            <a:fld id="{FCC6AA2D-A23B-4E2A-9B77-768C62C15CF4}" type="slidenum">
              <a:rPr lang="en-US" sz="1200">
                <a:solidFill>
                  <a:prstClr val="black"/>
                </a:solidFill>
                <a:latin typeface="Calibri" panose="020F0502020204030204"/>
              </a:rPr>
              <a:pPr algn="r" defTabSz="942289">
                <a:defRPr/>
              </a:pPr>
              <a:t>13</a:t>
            </a:fld>
            <a:endParaRPr lang="en-US" sz="1200">
              <a:solidFill>
                <a:prstClr val="black"/>
              </a:solidFill>
              <a:latin typeface="Calibri" panose="020F0502020204030204"/>
            </a:endParaRPr>
          </a:p>
        </p:txBody>
      </p:sp>
    </p:spTree>
    <p:extLst>
      <p:ext uri="{BB962C8B-B14F-4D97-AF65-F5344CB8AC3E}">
        <p14:creationId xmlns:p14="http://schemas.microsoft.com/office/powerpoint/2010/main" val="24850565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HIPAA</a:t>
            </a:r>
            <a:r>
              <a:rPr lang="en-US" baseline="0" dirty="0"/>
              <a:t> also covers secure transmission of PII.</a:t>
            </a:r>
            <a:endParaRPr lang="en-US" dirty="0"/>
          </a:p>
        </p:txBody>
      </p:sp>
      <p:sp>
        <p:nvSpPr>
          <p:cNvPr id="4" name="Slide Number Placeholder 3"/>
          <p:cNvSpPr>
            <a:spLocks noGrp="1"/>
          </p:cNvSpPr>
          <p:nvPr>
            <p:ph type="sldNum" sz="quarter" idx="10"/>
          </p:nvPr>
        </p:nvSpPr>
        <p:spPr/>
        <p:txBody>
          <a:bodyPr lIns="94229" tIns="47114" rIns="94229" bIns="47114"/>
          <a:lstStyle/>
          <a:p>
            <a:pPr algn="r" defTabSz="942289">
              <a:defRPr/>
            </a:pPr>
            <a:fld id="{FCC6AA2D-A23B-4E2A-9B77-768C62C15CF4}" type="slidenum">
              <a:rPr lang="en-US" sz="1200">
                <a:solidFill>
                  <a:prstClr val="black"/>
                </a:solidFill>
                <a:latin typeface="Calibri" panose="020F0502020204030204"/>
              </a:rPr>
              <a:pPr algn="r" defTabSz="942289">
                <a:defRPr/>
              </a:pPr>
              <a:t>25</a:t>
            </a:fld>
            <a:endParaRPr lang="en-US" sz="1200">
              <a:solidFill>
                <a:prstClr val="black"/>
              </a:solidFill>
              <a:latin typeface="Calibri" panose="020F0502020204030204"/>
            </a:endParaRPr>
          </a:p>
        </p:txBody>
      </p:sp>
    </p:spTree>
    <p:extLst>
      <p:ext uri="{BB962C8B-B14F-4D97-AF65-F5344CB8AC3E}">
        <p14:creationId xmlns:p14="http://schemas.microsoft.com/office/powerpoint/2010/main" val="36428319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lIns="94229" tIns="47114" rIns="94229" bIns="47114"/>
          <a:lstStyle/>
          <a:p>
            <a:fld id="{FCC6AA2D-A23B-4E2A-9B77-768C62C15CF4}" type="slidenum">
              <a:rPr lang="en-US" smtClean="0"/>
              <a:t>26</a:t>
            </a:fld>
            <a:endParaRPr lang="en-US"/>
          </a:p>
        </p:txBody>
      </p:sp>
    </p:spTree>
    <p:extLst>
      <p:ext uri="{BB962C8B-B14F-4D97-AF65-F5344CB8AC3E}">
        <p14:creationId xmlns:p14="http://schemas.microsoft.com/office/powerpoint/2010/main" val="29613840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44A8E1E-29CC-4F18-BECE-6863A874B0E2}" type="datetime1">
              <a:rPr lang="en-US" smtClean="0"/>
              <a:t>6/8/2024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61EAEC-959C-423C-9E93-D4C0BB28E894}" type="slidenum">
              <a:rPr lang="en-US" smtClean="0"/>
              <a:t>‹#›</a:t>
            </a:fld>
            <a:endParaRPr lang="en-US"/>
          </a:p>
        </p:txBody>
      </p:sp>
    </p:spTree>
    <p:extLst>
      <p:ext uri="{BB962C8B-B14F-4D97-AF65-F5344CB8AC3E}">
        <p14:creationId xmlns:p14="http://schemas.microsoft.com/office/powerpoint/2010/main" val="1911368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E22B25-9F63-49A1-B8ED-6F1E3A4340F8}" type="datetime1">
              <a:rPr lang="en-US" smtClean="0"/>
              <a:t>6/8/2024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61EAEC-959C-423C-9E93-D4C0BB28E894}" type="slidenum">
              <a:rPr lang="en-US" smtClean="0"/>
              <a:t>‹#›</a:t>
            </a:fld>
            <a:endParaRPr lang="en-US"/>
          </a:p>
        </p:txBody>
      </p:sp>
    </p:spTree>
    <p:extLst>
      <p:ext uri="{BB962C8B-B14F-4D97-AF65-F5344CB8AC3E}">
        <p14:creationId xmlns:p14="http://schemas.microsoft.com/office/powerpoint/2010/main" val="2535490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A6D69C-EA08-400B-88BC-2D80E06DD200}" type="datetime1">
              <a:rPr lang="en-US" smtClean="0"/>
              <a:t>6/8/2024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61EAEC-959C-423C-9E93-D4C0BB28E894}" type="slidenum">
              <a:rPr lang="en-US" smtClean="0"/>
              <a:t>‹#›</a:t>
            </a:fld>
            <a:endParaRPr lang="en-US"/>
          </a:p>
        </p:txBody>
      </p:sp>
    </p:spTree>
    <p:extLst>
      <p:ext uri="{BB962C8B-B14F-4D97-AF65-F5344CB8AC3E}">
        <p14:creationId xmlns:p14="http://schemas.microsoft.com/office/powerpoint/2010/main" val="1023452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C2C4ED0-6891-4159-8EEB-E2E06788206A}" type="datetime1">
              <a:rPr lang="en-US" smtClean="0"/>
              <a:t>6/8/2024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61EAEC-959C-423C-9E93-D4C0BB28E894}" type="slidenum">
              <a:rPr lang="en-US" smtClean="0"/>
              <a:t>‹#›</a:t>
            </a:fld>
            <a:endParaRPr lang="en-US"/>
          </a:p>
        </p:txBody>
      </p:sp>
    </p:spTree>
    <p:extLst>
      <p:ext uri="{BB962C8B-B14F-4D97-AF65-F5344CB8AC3E}">
        <p14:creationId xmlns:p14="http://schemas.microsoft.com/office/powerpoint/2010/main" val="2102184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7EE9297-9A68-4240-B8EE-9D3578FA9635}" type="datetime1">
              <a:rPr lang="en-US" smtClean="0"/>
              <a:t>6/8/2024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61EAEC-959C-423C-9E93-D4C0BB28E894}" type="slidenum">
              <a:rPr lang="en-US" smtClean="0"/>
              <a:t>‹#›</a:t>
            </a:fld>
            <a:endParaRPr lang="en-US"/>
          </a:p>
        </p:txBody>
      </p:sp>
    </p:spTree>
    <p:extLst>
      <p:ext uri="{BB962C8B-B14F-4D97-AF65-F5344CB8AC3E}">
        <p14:creationId xmlns:p14="http://schemas.microsoft.com/office/powerpoint/2010/main" val="3017743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94E6A0F-D308-48D1-9578-9992A45ECD0B}" type="datetime1">
              <a:rPr lang="en-US" smtClean="0"/>
              <a:t>6/8/2024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61EAEC-959C-423C-9E93-D4C0BB28E894}" type="slidenum">
              <a:rPr lang="en-US" smtClean="0"/>
              <a:t>‹#›</a:t>
            </a:fld>
            <a:endParaRPr lang="en-US"/>
          </a:p>
        </p:txBody>
      </p:sp>
    </p:spTree>
    <p:extLst>
      <p:ext uri="{BB962C8B-B14F-4D97-AF65-F5344CB8AC3E}">
        <p14:creationId xmlns:p14="http://schemas.microsoft.com/office/powerpoint/2010/main" val="285986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E9E7458-4DA5-4340-A49A-75710083F31B}" type="datetime1">
              <a:rPr lang="en-US" smtClean="0"/>
              <a:t>6/8/2024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61EAEC-959C-423C-9E93-D4C0BB28E894}" type="slidenum">
              <a:rPr lang="en-US" smtClean="0"/>
              <a:t>‹#›</a:t>
            </a:fld>
            <a:endParaRPr lang="en-US"/>
          </a:p>
        </p:txBody>
      </p:sp>
    </p:spTree>
    <p:extLst>
      <p:ext uri="{BB962C8B-B14F-4D97-AF65-F5344CB8AC3E}">
        <p14:creationId xmlns:p14="http://schemas.microsoft.com/office/powerpoint/2010/main" val="198952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A8C58A6-DE5D-4D67-8FE8-CE2B30279E59}" type="datetime1">
              <a:rPr lang="en-US" smtClean="0"/>
              <a:t>6/8/2024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61EAEC-959C-423C-9E93-D4C0BB28E894}" type="slidenum">
              <a:rPr lang="en-US" smtClean="0"/>
              <a:t>‹#›</a:t>
            </a:fld>
            <a:endParaRPr lang="en-US"/>
          </a:p>
        </p:txBody>
      </p:sp>
    </p:spTree>
    <p:extLst>
      <p:ext uri="{BB962C8B-B14F-4D97-AF65-F5344CB8AC3E}">
        <p14:creationId xmlns:p14="http://schemas.microsoft.com/office/powerpoint/2010/main" val="1847201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F138C7-FCB7-4D8D-B07D-F3151B6AF6CF}" type="datetime1">
              <a:rPr lang="en-US" smtClean="0"/>
              <a:t>6/8/2024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61EAEC-959C-423C-9E93-D4C0BB28E894}" type="slidenum">
              <a:rPr lang="en-US" smtClean="0"/>
              <a:t>‹#›</a:t>
            </a:fld>
            <a:endParaRPr lang="en-US"/>
          </a:p>
        </p:txBody>
      </p:sp>
    </p:spTree>
    <p:extLst>
      <p:ext uri="{BB962C8B-B14F-4D97-AF65-F5344CB8AC3E}">
        <p14:creationId xmlns:p14="http://schemas.microsoft.com/office/powerpoint/2010/main" val="1963744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F9F8F11-E511-43D3-9F2A-160E395B0187}" type="datetime1">
              <a:rPr lang="en-US" smtClean="0"/>
              <a:t>6/8/2024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61EAEC-959C-423C-9E93-D4C0BB28E894}" type="slidenum">
              <a:rPr lang="en-US" smtClean="0"/>
              <a:t>‹#›</a:t>
            </a:fld>
            <a:endParaRPr lang="en-US"/>
          </a:p>
        </p:txBody>
      </p:sp>
    </p:spTree>
    <p:extLst>
      <p:ext uri="{BB962C8B-B14F-4D97-AF65-F5344CB8AC3E}">
        <p14:creationId xmlns:p14="http://schemas.microsoft.com/office/powerpoint/2010/main" val="588458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0CAC4D3-DFE9-460D-88A5-4022828A5EED}" type="datetime1">
              <a:rPr lang="en-US" smtClean="0"/>
              <a:t>6/8/2024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61EAEC-959C-423C-9E93-D4C0BB28E894}" type="slidenum">
              <a:rPr lang="en-US" smtClean="0"/>
              <a:t>‹#›</a:t>
            </a:fld>
            <a:endParaRPr lang="en-US"/>
          </a:p>
        </p:txBody>
      </p:sp>
    </p:spTree>
    <p:extLst>
      <p:ext uri="{BB962C8B-B14F-4D97-AF65-F5344CB8AC3E}">
        <p14:creationId xmlns:p14="http://schemas.microsoft.com/office/powerpoint/2010/main" val="312073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0D16F7-E41D-4C0A-99CC-C616AAC0AD7B}" type="datetime1">
              <a:rPr lang="en-US" smtClean="0"/>
              <a:t>6/8/2024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61EAEC-959C-423C-9E93-D4C0BB28E894}" type="slidenum">
              <a:rPr lang="en-US" smtClean="0"/>
              <a:t>‹#›</a:t>
            </a:fld>
            <a:endParaRPr lang="en-US"/>
          </a:p>
        </p:txBody>
      </p:sp>
    </p:spTree>
    <p:extLst>
      <p:ext uri="{BB962C8B-B14F-4D97-AF65-F5344CB8AC3E}">
        <p14:creationId xmlns:p14="http://schemas.microsoft.com/office/powerpoint/2010/main" val="1478724679"/>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title" idx="4294967295"/>
          </p:nvPr>
        </p:nvSpPr>
        <p:spPr>
          <a:xfrm>
            <a:off x="1420813" y="869950"/>
            <a:ext cx="9144000" cy="1416050"/>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4400" b="0" i="0" u="none" strike="noStrike" kern="1200" cap="none" spc="0" normalizeH="0" baseline="0" noProof="0" dirty="0">
                <a:ln>
                  <a:noFill/>
                </a:ln>
                <a:solidFill>
                  <a:schemeClr val="accent6">
                    <a:lumMod val="50000"/>
                  </a:schemeClr>
                </a:solidFill>
                <a:effectLst/>
                <a:uLnTx/>
                <a:uFillTx/>
                <a:latin typeface="+mn-lt"/>
                <a:ea typeface="+mn-ea"/>
                <a:cs typeface="+mn-cs"/>
              </a:rPr>
              <a:t>Cloud Computing Essentials and Actors </a:t>
            </a:r>
          </a:p>
        </p:txBody>
      </p:sp>
      <p:pic>
        <p:nvPicPr>
          <p:cNvPr id="4" name="Picture 3">
            <a:extLs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1420091" y="2473037"/>
            <a:ext cx="9483436" cy="3137378"/>
          </a:xfrm>
          <a:prstGeom prst="rect">
            <a:avLst/>
          </a:prstGeom>
        </p:spPr>
      </p:pic>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561EAEC-959C-423C-9E93-D4C0BB28E89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Rectangle 5">
            <a:extLst>
              <a:ext uri="{C183D7F6-B498-43B3-948B-1728B52AA6E4}">
                <adec:decorative xmlns:adec="http://schemas.microsoft.com/office/drawing/2017/decorative" val="1"/>
              </a:ext>
            </a:extLst>
          </p:cNvPr>
          <p:cNvSpPr/>
          <p:nvPr/>
        </p:nvSpPr>
        <p:spPr>
          <a:xfrm>
            <a:off x="0" y="6501384"/>
            <a:ext cx="12192000" cy="35661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2466165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561EAEC-959C-423C-9E93-D4C0BB28E89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3" name="Picture 2" descr="Resource Pooling IMG"/>
          <p:cNvPicPr>
            <a:picLocks noChangeAspect="1"/>
          </p:cNvPicPr>
          <p:nvPr/>
        </p:nvPicPr>
        <p:blipFill>
          <a:blip r:embed="rId2"/>
          <a:stretch>
            <a:fillRect/>
          </a:stretch>
        </p:blipFill>
        <p:spPr>
          <a:xfrm>
            <a:off x="451853" y="437708"/>
            <a:ext cx="1866900" cy="704850"/>
          </a:xfrm>
          <a:prstGeom prst="rect">
            <a:avLst/>
          </a:prstGeom>
        </p:spPr>
      </p:pic>
      <p:sp>
        <p:nvSpPr>
          <p:cNvPr id="8" name="Title 1"/>
          <p:cNvSpPr txBox="1">
            <a:spLocks noGrp="1"/>
          </p:cNvSpPr>
          <p:nvPr>
            <p:ph type="title" idx="4294967295"/>
          </p:nvPr>
        </p:nvSpPr>
        <p:spPr>
          <a:xfrm>
            <a:off x="2447962" y="287641"/>
            <a:ext cx="8588087" cy="1004983"/>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rgbClr val="70AD47">
                    <a:lumMod val="50000"/>
                  </a:srgbClr>
                </a:solidFill>
                <a:effectLst/>
                <a:uLnTx/>
                <a:uFillTx/>
                <a:latin typeface="Calibri Light" panose="020F0302020204030204"/>
                <a:ea typeface="+mj-ea"/>
                <a:cs typeface="+mj-cs"/>
              </a:rPr>
              <a:t>Resource Pooling or Shared Services</a:t>
            </a:r>
            <a:endParaRPr kumimoji="0" lang="en-US" sz="3200" b="0" i="0" u="none" strike="noStrike" kern="1200" cap="none" spc="0" normalizeH="0" baseline="0" noProof="0" dirty="0">
              <a:ln>
                <a:noFill/>
              </a:ln>
              <a:solidFill>
                <a:prstClr val="black"/>
              </a:solidFill>
              <a:effectLst/>
              <a:uLnTx/>
              <a:uFillTx/>
              <a:latin typeface="Calibri" panose="020F0502020204030204"/>
              <a:ea typeface="+mj-ea"/>
              <a:cs typeface="+mj-cs"/>
            </a:endParaRPr>
          </a:p>
        </p:txBody>
      </p:sp>
      <p:sp>
        <p:nvSpPr>
          <p:cNvPr id="9" name="Rectangle 8"/>
          <p:cNvSpPr/>
          <p:nvPr/>
        </p:nvSpPr>
        <p:spPr>
          <a:xfrm>
            <a:off x="600940" y="1691169"/>
            <a:ext cx="10752860" cy="267765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The provider’s computing resources are pooled to serve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multiple consumers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using a multi-tenant model, with different physical and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virtual resources dynamically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assigned and reassigned according to consumer demand</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There is a sense of location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independence in that the customer generally has no control or knowledge over the exact location of the provided resources but may be able to specify location at a higher level of abstraction (e.g., country, state, or datacenter). Examples of resources include storage, processing, memory, and network bandwidth</a:t>
            </a:r>
          </a:p>
        </p:txBody>
      </p:sp>
    </p:spTree>
    <p:extLst>
      <p:ext uri="{BB962C8B-B14F-4D97-AF65-F5344CB8AC3E}">
        <p14:creationId xmlns:p14="http://schemas.microsoft.com/office/powerpoint/2010/main" val="25604405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3857" y="546817"/>
            <a:ext cx="7412182" cy="573184"/>
          </a:xfrm>
        </p:spPr>
        <p:txBody>
          <a:bodyPr>
            <a:noAutofit/>
          </a:bodyPr>
          <a:lstStyle/>
          <a:p>
            <a:r>
              <a:rPr lang="en-US" b="1" dirty="0">
                <a:solidFill>
                  <a:schemeClr val="accent6">
                    <a:lumMod val="50000"/>
                  </a:schemeClr>
                </a:solidFill>
              </a:rPr>
              <a:t>Rapid Elasticity</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561EAEC-959C-423C-9E93-D4C0BB28E89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3" name="Picture 2" descr="Rapid elasticity IMG"/>
          <p:cNvPicPr>
            <a:picLocks noChangeAspect="1"/>
          </p:cNvPicPr>
          <p:nvPr/>
        </p:nvPicPr>
        <p:blipFill>
          <a:blip r:embed="rId2"/>
          <a:stretch>
            <a:fillRect/>
          </a:stretch>
        </p:blipFill>
        <p:spPr>
          <a:xfrm>
            <a:off x="540757" y="377051"/>
            <a:ext cx="1943100" cy="742950"/>
          </a:xfrm>
          <a:prstGeom prst="rect">
            <a:avLst/>
          </a:prstGeom>
        </p:spPr>
      </p:pic>
      <p:sp>
        <p:nvSpPr>
          <p:cNvPr id="6" name="Rectangle 5"/>
          <p:cNvSpPr/>
          <p:nvPr/>
        </p:nvSpPr>
        <p:spPr>
          <a:xfrm>
            <a:off x="540757" y="1591103"/>
            <a:ext cx="10650252" cy="156966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Capabilities can be elastically provisioned and released, in some cases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automatically, to scale rapidly outward and inward commensurate with demand</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To the consumer, the capabilities available for provisioning often appear to be unlimited and can  be appropriated in any quantity at any time</a:t>
            </a:r>
          </a:p>
        </p:txBody>
      </p:sp>
    </p:spTree>
    <p:extLst>
      <p:ext uri="{BB962C8B-B14F-4D97-AF65-F5344CB8AC3E}">
        <p14:creationId xmlns:p14="http://schemas.microsoft.com/office/powerpoint/2010/main" val="34982418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0748" y="428651"/>
            <a:ext cx="7412182" cy="750791"/>
          </a:xfrm>
        </p:spPr>
        <p:txBody>
          <a:bodyPr>
            <a:normAutofit fontScale="90000"/>
          </a:bodyPr>
          <a:lstStyle/>
          <a:p>
            <a:r>
              <a:rPr lang="en-US" sz="4900" b="1" dirty="0">
                <a:solidFill>
                  <a:schemeClr val="accent6">
                    <a:lumMod val="50000"/>
                  </a:schemeClr>
                </a:solidFill>
              </a:rPr>
              <a:t>Measured Services</a:t>
            </a:r>
            <a:endParaRPr lang="en-US" b="1" dirty="0">
              <a:solidFill>
                <a:schemeClr val="accent6">
                  <a:lumMod val="50000"/>
                </a:schemeClr>
              </a:solidFill>
            </a:endParaRPr>
          </a:p>
        </p:txBody>
      </p:sp>
      <p:pic>
        <p:nvPicPr>
          <p:cNvPr id="3" name="Picture 2" descr="Measured Service"/>
          <p:cNvPicPr>
            <a:picLocks noChangeAspect="1"/>
          </p:cNvPicPr>
          <p:nvPr/>
        </p:nvPicPr>
        <p:blipFill>
          <a:blip r:embed="rId2"/>
          <a:stretch>
            <a:fillRect/>
          </a:stretch>
        </p:blipFill>
        <p:spPr>
          <a:xfrm>
            <a:off x="477550" y="428651"/>
            <a:ext cx="1828800" cy="625186"/>
          </a:xfrm>
          <a:prstGeom prst="rect">
            <a:avLst/>
          </a:prstGeom>
        </p:spPr>
      </p:pic>
      <p:sp>
        <p:nvSpPr>
          <p:cNvPr id="6" name="Rectangle 5"/>
          <p:cNvSpPr/>
          <p:nvPr/>
        </p:nvSpPr>
        <p:spPr>
          <a:xfrm>
            <a:off x="477550" y="1772133"/>
            <a:ext cx="10682286" cy="193899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Cloud systems automatically control and optimize resource use by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leveraging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a metering capability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at some level of abstraction appropriate to the type of service (e.g., storage, processing, bandwidth, and active user accounts).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Resource usage can be monitored, controlled, and reported, providing transparency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for both the provider and consumer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of the utilized service.</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561EAEC-959C-423C-9E93-D4C0BB28E89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84245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1230"/>
          </a:xfrm>
        </p:spPr>
        <p:txBody>
          <a:bodyPr>
            <a:noAutofit/>
          </a:bodyPr>
          <a:lstStyle/>
          <a:p>
            <a:r>
              <a:rPr lang="en-US" b="1" dirty="0">
                <a:solidFill>
                  <a:schemeClr val="accent6">
                    <a:lumMod val="50000"/>
                  </a:schemeClr>
                </a:solidFill>
              </a:rPr>
              <a:t>Actors in Cloud  </a:t>
            </a:r>
          </a:p>
        </p:txBody>
      </p:sp>
      <p:sp>
        <p:nvSpPr>
          <p:cNvPr id="3" name="Content Placeholder 2"/>
          <p:cNvSpPr>
            <a:spLocks noGrp="1"/>
          </p:cNvSpPr>
          <p:nvPr>
            <p:ph idx="1"/>
          </p:nvPr>
        </p:nvSpPr>
        <p:spPr>
          <a:xfrm>
            <a:off x="188843" y="1236518"/>
            <a:ext cx="4954657" cy="4940445"/>
          </a:xfrm>
        </p:spPr>
        <p:txBody>
          <a:bodyPr>
            <a:normAutofit fontScale="85000" lnSpcReduction="20000"/>
          </a:bodyPr>
          <a:lstStyle/>
          <a:p>
            <a:r>
              <a:rPr lang="en-US" dirty="0"/>
              <a:t>The NIST cloud computing reference architecture defines </a:t>
            </a:r>
            <a:r>
              <a:rPr lang="en-US" dirty="0">
                <a:solidFill>
                  <a:srgbClr val="FF0000"/>
                </a:solidFill>
              </a:rPr>
              <a:t>five</a:t>
            </a:r>
            <a:r>
              <a:rPr lang="en-US" dirty="0"/>
              <a:t> major actors: </a:t>
            </a:r>
          </a:p>
          <a:p>
            <a:pPr marL="1428750" lvl="2" indent="-514350">
              <a:buFont typeface="+mj-lt"/>
              <a:buAutoNum type="arabicPeriod"/>
            </a:pPr>
            <a:r>
              <a:rPr lang="en-US" sz="2800" dirty="0"/>
              <a:t>Cloud consumer</a:t>
            </a:r>
          </a:p>
          <a:p>
            <a:pPr marL="1428750" lvl="2" indent="-514350">
              <a:buFont typeface="+mj-lt"/>
              <a:buAutoNum type="arabicPeriod"/>
            </a:pPr>
            <a:r>
              <a:rPr lang="en-US" sz="2800" dirty="0"/>
              <a:t>Cloud provider</a:t>
            </a:r>
          </a:p>
          <a:p>
            <a:pPr marL="1428750" lvl="2" indent="-514350">
              <a:buFont typeface="+mj-lt"/>
              <a:buAutoNum type="arabicPeriod"/>
            </a:pPr>
            <a:r>
              <a:rPr lang="en-US" sz="2800" dirty="0"/>
              <a:t>Cloud auditor</a:t>
            </a:r>
          </a:p>
          <a:p>
            <a:pPr marL="1428750" lvl="2" indent="-514350">
              <a:buFont typeface="+mj-lt"/>
              <a:buAutoNum type="arabicPeriod"/>
            </a:pPr>
            <a:r>
              <a:rPr lang="en-US" sz="2800" dirty="0"/>
              <a:t>Cloud broker</a:t>
            </a:r>
          </a:p>
          <a:p>
            <a:pPr marL="1428750" lvl="2" indent="-514350">
              <a:buFont typeface="+mj-lt"/>
              <a:buAutoNum type="arabicPeriod"/>
            </a:pPr>
            <a:r>
              <a:rPr lang="en-US" sz="2800" dirty="0"/>
              <a:t>Cloud carrier</a:t>
            </a:r>
          </a:p>
          <a:p>
            <a:r>
              <a:rPr lang="en-US" dirty="0"/>
              <a:t>A cloud consumer may request cloud services from a cloud provider </a:t>
            </a:r>
            <a:r>
              <a:rPr lang="en-US" i="1" dirty="0"/>
              <a:t>directly or via a cloud broker</a:t>
            </a:r>
            <a:r>
              <a:rPr lang="en-US" dirty="0"/>
              <a:t>. </a:t>
            </a:r>
          </a:p>
          <a:p>
            <a:r>
              <a:rPr lang="en-US" dirty="0"/>
              <a:t>A cloud auditor conducts independent audits and may contact the others to collect necessary information. </a:t>
            </a:r>
          </a:p>
          <a:p>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561EAEC-959C-423C-9E93-D4C0BB28E89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5" name="Picture 4" descr="NIST Cloud Computing Reference Architecture Actors &amp; their Roles"/>
          <p:cNvPicPr>
            <a:picLocks noChangeAspect="1"/>
          </p:cNvPicPr>
          <p:nvPr/>
        </p:nvPicPr>
        <p:blipFill>
          <a:blip r:embed="rId3"/>
          <a:stretch>
            <a:fillRect/>
          </a:stretch>
        </p:blipFill>
        <p:spPr>
          <a:xfrm>
            <a:off x="5143500" y="1061028"/>
            <a:ext cx="6934200" cy="5200650"/>
          </a:xfrm>
          <a:prstGeom prst="rect">
            <a:avLst/>
          </a:prstGeom>
        </p:spPr>
      </p:pic>
    </p:spTree>
    <p:extLst>
      <p:ext uri="{BB962C8B-B14F-4D97-AF65-F5344CB8AC3E}">
        <p14:creationId xmlns:p14="http://schemas.microsoft.com/office/powerpoint/2010/main" val="41922305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838200" y="365126"/>
            <a:ext cx="10515600" cy="673966"/>
          </a:xfrm>
        </p:spPr>
        <p:txBody>
          <a:bodyPr>
            <a:normAutofit fontScale="90000"/>
          </a:bodyPr>
          <a:lstStyle/>
          <a:p>
            <a:r>
              <a:rPr lang="en-US" b="1" dirty="0">
                <a:solidFill>
                  <a:schemeClr val="accent6">
                    <a:lumMod val="50000"/>
                  </a:schemeClr>
                </a:solidFill>
              </a:rPr>
              <a:t>Actors in Cloud : </a:t>
            </a:r>
            <a:r>
              <a:rPr lang="en-US" b="1" i="1" dirty="0">
                <a:solidFill>
                  <a:srgbClr val="FF0000"/>
                </a:solidFill>
              </a:rPr>
              <a:t>Cloud Carrier</a:t>
            </a:r>
          </a:p>
        </p:txBody>
      </p:sp>
      <p:pic>
        <p:nvPicPr>
          <p:cNvPr id="7" name="Picture 6" descr="Cloud Carrier"/>
          <p:cNvPicPr>
            <a:picLocks noChangeAspect="1"/>
          </p:cNvPicPr>
          <p:nvPr/>
        </p:nvPicPr>
        <p:blipFill>
          <a:blip r:embed="rId2"/>
          <a:stretch>
            <a:fillRect/>
          </a:stretch>
        </p:blipFill>
        <p:spPr>
          <a:xfrm>
            <a:off x="8610600" y="230188"/>
            <a:ext cx="3161435" cy="1398607"/>
          </a:xfrm>
          <a:prstGeom prst="rect">
            <a:avLst/>
          </a:prstGeom>
        </p:spPr>
      </p:pic>
      <p:sp>
        <p:nvSpPr>
          <p:cNvPr id="6" name="Content Placeholder 2"/>
          <p:cNvSpPr>
            <a:spLocks noGrp="1"/>
          </p:cNvSpPr>
          <p:nvPr>
            <p:ph idx="1"/>
          </p:nvPr>
        </p:nvSpPr>
        <p:spPr>
          <a:xfrm>
            <a:off x="609600" y="1711780"/>
            <a:ext cx="10515600" cy="5427230"/>
          </a:xfrm>
        </p:spPr>
        <p:txBody>
          <a:bodyPr>
            <a:noAutofit/>
          </a:bodyPr>
          <a:lstStyle/>
          <a:p>
            <a:r>
              <a:rPr lang="en-US" sz="2400" dirty="0"/>
              <a:t>Cloud carriers provide access to consumers through network, telecommunication and other access devices. </a:t>
            </a:r>
          </a:p>
          <a:p>
            <a:r>
              <a:rPr lang="en-US" sz="2400" dirty="0"/>
              <a:t> For example, cloud consumers can obtain cloud services through network access devices, such as computers, laptops, mobile phones, mobile internet devices (MIDs), etc. </a:t>
            </a:r>
          </a:p>
          <a:p>
            <a:r>
              <a:rPr lang="en-US" sz="2400" dirty="0"/>
              <a:t>The distribution of cloud services is normally provided by network and telecommunication carriers or a transport agent, where a transport agent refers to a business organization that provides physical transport of storage media such as high-capacity hard drives.</a:t>
            </a:r>
          </a:p>
          <a:p>
            <a:r>
              <a:rPr lang="en-US" sz="2400" dirty="0"/>
              <a:t>Cloud provider can set up SLAs with a cloud carrier to provide services consistent with the level of SLAs offered to cloud consumers. </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561EAEC-959C-423C-9E93-D4C0BB28E89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238313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561EAEC-959C-423C-9E93-D4C0BB28E89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itle 1"/>
          <p:cNvSpPr>
            <a:spLocks noGrp="1"/>
          </p:cNvSpPr>
          <p:nvPr>
            <p:ph type="title"/>
          </p:nvPr>
        </p:nvSpPr>
        <p:spPr>
          <a:xfrm>
            <a:off x="838200" y="365126"/>
            <a:ext cx="10515600" cy="673966"/>
          </a:xfrm>
        </p:spPr>
        <p:txBody>
          <a:bodyPr>
            <a:normAutofit fontScale="90000"/>
          </a:bodyPr>
          <a:lstStyle/>
          <a:p>
            <a:r>
              <a:rPr lang="en-US" b="1" dirty="0">
                <a:solidFill>
                  <a:schemeClr val="accent6">
                    <a:lumMod val="50000"/>
                  </a:schemeClr>
                </a:solidFill>
              </a:rPr>
              <a:t>Actors in Cloud : </a:t>
            </a:r>
            <a:r>
              <a:rPr lang="en-US" b="1" i="1" dirty="0">
                <a:solidFill>
                  <a:srgbClr val="FF0000"/>
                </a:solidFill>
              </a:rPr>
              <a:t>Cloud Auditor</a:t>
            </a:r>
          </a:p>
        </p:txBody>
      </p:sp>
      <p:sp>
        <p:nvSpPr>
          <p:cNvPr id="6" name="Content Placeholder 2"/>
          <p:cNvSpPr>
            <a:spLocks noGrp="1"/>
          </p:cNvSpPr>
          <p:nvPr>
            <p:ph idx="1"/>
          </p:nvPr>
        </p:nvSpPr>
        <p:spPr>
          <a:xfrm>
            <a:off x="838200" y="1763733"/>
            <a:ext cx="10515600" cy="5427230"/>
          </a:xfrm>
        </p:spPr>
        <p:txBody>
          <a:bodyPr>
            <a:normAutofit/>
          </a:bodyPr>
          <a:lstStyle/>
          <a:p>
            <a:r>
              <a:rPr lang="en-US" sz="2400" dirty="0"/>
              <a:t>Audits are performed to verify conformance to standards.</a:t>
            </a:r>
          </a:p>
          <a:p>
            <a:r>
              <a:rPr lang="en-US" sz="2400" dirty="0"/>
              <a:t>Auditor evaluates the security controls, privacy </a:t>
            </a:r>
            <a:r>
              <a:rPr lang="en-US" sz="2400" dirty="0" err="1"/>
              <a:t>impact,performance</a:t>
            </a:r>
            <a:r>
              <a:rPr lang="en-US" sz="2400" dirty="0"/>
              <a:t>, etc.</a:t>
            </a:r>
          </a:p>
          <a:p>
            <a:r>
              <a:rPr lang="en-US" sz="2400" dirty="0"/>
              <a:t> Auditing is especially important for federal agencies.</a:t>
            </a:r>
          </a:p>
          <a:p>
            <a:r>
              <a:rPr lang="en-US" sz="2400" dirty="0"/>
              <a:t> Security auditing, can make an assessment of the security controls to determine the extent to which the controls are implemented correctly, operating as intended, and producing the desired outcome. This is done by verification of the compliance with regulation and security policy.</a:t>
            </a:r>
          </a:p>
          <a:p>
            <a:r>
              <a:rPr lang="en-US" sz="2400" dirty="0"/>
              <a:t> Privacy audit helps in Federal agencies comply with applicable privacy laws and regulations governing an individual's privacy, and to ensure  confidentiality, integrity, and availability of an individual's personal information at every stage of development and operation. </a:t>
            </a:r>
          </a:p>
        </p:txBody>
      </p:sp>
      <p:pic>
        <p:nvPicPr>
          <p:cNvPr id="7" name="Picture 6" descr="Cloud Auditor"/>
          <p:cNvPicPr>
            <a:picLocks noChangeAspect="1"/>
          </p:cNvPicPr>
          <p:nvPr/>
        </p:nvPicPr>
        <p:blipFill>
          <a:blip r:embed="rId2"/>
          <a:stretch>
            <a:fillRect/>
          </a:stretch>
        </p:blipFill>
        <p:spPr>
          <a:xfrm>
            <a:off x="8610600" y="230188"/>
            <a:ext cx="3161435" cy="1398607"/>
          </a:xfrm>
          <a:prstGeom prst="rect">
            <a:avLst/>
          </a:prstGeom>
        </p:spPr>
      </p:pic>
    </p:spTree>
    <p:extLst>
      <p:ext uri="{BB962C8B-B14F-4D97-AF65-F5344CB8AC3E}">
        <p14:creationId xmlns:p14="http://schemas.microsoft.com/office/powerpoint/2010/main" val="1971993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59666"/>
          </a:xfrm>
        </p:spPr>
        <p:txBody>
          <a:bodyPr>
            <a:noAutofit/>
          </a:bodyPr>
          <a:lstStyle/>
          <a:p>
            <a:r>
              <a:rPr lang="en-US" sz="4000" b="1" dirty="0">
                <a:solidFill>
                  <a:schemeClr val="accent6">
                    <a:lumMod val="50000"/>
                  </a:schemeClr>
                </a:solidFill>
              </a:rPr>
              <a:t>Actors in Cloud :</a:t>
            </a:r>
            <a:r>
              <a:rPr lang="en-US" sz="4000" dirty="0">
                <a:solidFill>
                  <a:schemeClr val="accent6">
                    <a:lumMod val="50000"/>
                  </a:schemeClr>
                </a:solidFill>
              </a:rPr>
              <a:t> </a:t>
            </a:r>
            <a:r>
              <a:rPr lang="en-US" sz="4000" b="1" i="1" dirty="0">
                <a:solidFill>
                  <a:srgbClr val="FF0000"/>
                </a:solidFill>
              </a:rPr>
              <a:t>Cloud Consumer</a:t>
            </a:r>
          </a:p>
        </p:txBody>
      </p:sp>
      <p:pic>
        <p:nvPicPr>
          <p:cNvPr id="5" name="Picture 4" descr="Cloud Consumer"/>
          <p:cNvPicPr>
            <a:picLocks noChangeAspect="1"/>
          </p:cNvPicPr>
          <p:nvPr/>
        </p:nvPicPr>
        <p:blipFill>
          <a:blip r:embed="rId2"/>
          <a:stretch>
            <a:fillRect/>
          </a:stretch>
        </p:blipFill>
        <p:spPr>
          <a:xfrm>
            <a:off x="8610600" y="230188"/>
            <a:ext cx="3161435" cy="1398607"/>
          </a:xfrm>
          <a:prstGeom prst="rect">
            <a:avLst/>
          </a:prstGeom>
        </p:spPr>
      </p:pic>
      <p:sp>
        <p:nvSpPr>
          <p:cNvPr id="3" name="Content Placeholder 2"/>
          <p:cNvSpPr>
            <a:spLocks noGrp="1"/>
          </p:cNvSpPr>
          <p:nvPr>
            <p:ph idx="1"/>
          </p:nvPr>
        </p:nvSpPr>
        <p:spPr>
          <a:xfrm>
            <a:off x="744682" y="1503507"/>
            <a:ext cx="10515600" cy="4679084"/>
          </a:xfrm>
        </p:spPr>
        <p:txBody>
          <a:bodyPr>
            <a:normAutofit/>
          </a:bodyPr>
          <a:lstStyle/>
          <a:p>
            <a:r>
              <a:rPr lang="en-US" sz="2400" dirty="0"/>
              <a:t>Cloud consumer browses &amp; uses the service. </a:t>
            </a:r>
          </a:p>
          <a:p>
            <a:r>
              <a:rPr lang="en-US" sz="2400" dirty="0"/>
              <a:t>Cloud consumer sets up contracts with the cloud provider. </a:t>
            </a:r>
          </a:p>
          <a:p>
            <a:r>
              <a:rPr lang="en-US" sz="2400" dirty="0"/>
              <a:t>Cloud consumers need SLAs to specify the technical performance requirements fulfilled by a cloud provider. </a:t>
            </a:r>
          </a:p>
          <a:p>
            <a:r>
              <a:rPr lang="en-US" sz="2400" dirty="0"/>
              <a:t>SLAs cover the quality of service, security, remedies for performance failures. </a:t>
            </a:r>
          </a:p>
          <a:p>
            <a:r>
              <a:rPr lang="en-US" sz="2400" dirty="0"/>
              <a:t>A cloud provider list some SLAs that limit and obligate the cloud consumers by must acceptance. </a:t>
            </a:r>
          </a:p>
          <a:p>
            <a:r>
              <a:rPr lang="en-US" sz="2400" dirty="0"/>
              <a:t>Cloud consumer can freely choose a cloud provider with better pricing with favorable conditions. </a:t>
            </a:r>
          </a:p>
          <a:p>
            <a:r>
              <a:rPr lang="en-US" sz="2400" dirty="0"/>
              <a:t>Pricing policy and SLAs are non-negotiable.</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561EAEC-959C-423C-9E93-D4C0BB28E89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581483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561EAEC-959C-423C-9E93-D4C0BB28E89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itle 1"/>
          <p:cNvSpPr>
            <a:spLocks noGrp="1"/>
          </p:cNvSpPr>
          <p:nvPr>
            <p:ph type="title"/>
          </p:nvPr>
        </p:nvSpPr>
        <p:spPr>
          <a:xfrm>
            <a:off x="838200" y="365126"/>
            <a:ext cx="10515600" cy="673966"/>
          </a:xfrm>
        </p:spPr>
        <p:txBody>
          <a:bodyPr>
            <a:normAutofit fontScale="90000"/>
          </a:bodyPr>
          <a:lstStyle/>
          <a:p>
            <a:r>
              <a:rPr lang="en-US" b="1" dirty="0">
                <a:solidFill>
                  <a:schemeClr val="accent6">
                    <a:lumMod val="50000"/>
                  </a:schemeClr>
                </a:solidFill>
              </a:rPr>
              <a:t>Actors in Cloud : </a:t>
            </a:r>
            <a:r>
              <a:rPr lang="en-US" b="1" i="1" dirty="0">
                <a:solidFill>
                  <a:srgbClr val="FF0000"/>
                </a:solidFill>
              </a:rPr>
              <a:t>Cloud Broker</a:t>
            </a:r>
          </a:p>
        </p:txBody>
      </p:sp>
      <p:sp>
        <p:nvSpPr>
          <p:cNvPr id="6" name="Content Placeholder 2"/>
          <p:cNvSpPr>
            <a:spLocks noGrp="1"/>
          </p:cNvSpPr>
          <p:nvPr>
            <p:ph idx="1"/>
          </p:nvPr>
        </p:nvSpPr>
        <p:spPr>
          <a:xfrm>
            <a:off x="446808" y="1692275"/>
            <a:ext cx="11533909" cy="5029200"/>
          </a:xfrm>
        </p:spPr>
        <p:txBody>
          <a:bodyPr>
            <a:noAutofit/>
          </a:bodyPr>
          <a:lstStyle/>
          <a:p>
            <a:r>
              <a:rPr lang="en-US" dirty="0"/>
              <a:t>Integration of cloud services can be complex for consumers. Hence cloud broker, is needed. </a:t>
            </a:r>
          </a:p>
          <a:p>
            <a:r>
              <a:rPr lang="en-US" dirty="0"/>
              <a:t>Broker manages the use, performance and delivery of cloud services and negotiates relationships between cloud providers and cloud consumers. </a:t>
            </a:r>
          </a:p>
          <a:p>
            <a:r>
              <a:rPr lang="en-US" dirty="0"/>
              <a:t>In general, a cloud broker can provide services in three categories: </a:t>
            </a:r>
          </a:p>
          <a:p>
            <a:pPr lvl="1"/>
            <a:r>
              <a:rPr lang="en-US" sz="2000" b="1" i="1" dirty="0"/>
              <a:t>Service Intermediation: </a:t>
            </a:r>
            <a:r>
              <a:rPr lang="en-US" sz="2000" dirty="0"/>
              <a:t>Broker enhances a service by improving capability and providing value-added services to consumers. The improvement can be managing access to cloud services, identity management, performance reporting, enhanced security, etc. </a:t>
            </a:r>
          </a:p>
          <a:p>
            <a:pPr lvl="1"/>
            <a:r>
              <a:rPr lang="en-US" sz="2000" b="1" i="1" dirty="0"/>
              <a:t>Service Aggregation: </a:t>
            </a:r>
            <a:r>
              <a:rPr lang="en-US" sz="2000" dirty="0"/>
              <a:t>Broker combines and integrates multiple services into one or more new services. The broker provides data integration and ensures the secure data movement. </a:t>
            </a:r>
          </a:p>
          <a:p>
            <a:pPr lvl="1"/>
            <a:r>
              <a:rPr lang="en-US" sz="2000" dirty="0"/>
              <a:t>Service Arbitrage: It is similar to service aggregation with the flexibility to choose services from multiple agencies. For example, broker can select service with the best response time.</a:t>
            </a:r>
          </a:p>
        </p:txBody>
      </p:sp>
      <p:pic>
        <p:nvPicPr>
          <p:cNvPr id="7" name="Picture 6" descr="Cloud Broker"/>
          <p:cNvPicPr>
            <a:picLocks noChangeAspect="1"/>
          </p:cNvPicPr>
          <p:nvPr/>
        </p:nvPicPr>
        <p:blipFill>
          <a:blip r:embed="rId2"/>
          <a:stretch>
            <a:fillRect/>
          </a:stretch>
        </p:blipFill>
        <p:spPr>
          <a:xfrm>
            <a:off x="8610600" y="230188"/>
            <a:ext cx="3161435" cy="1398607"/>
          </a:xfrm>
          <a:prstGeom prst="rect">
            <a:avLst/>
          </a:prstGeom>
        </p:spPr>
      </p:pic>
    </p:spTree>
    <p:extLst>
      <p:ext uri="{BB962C8B-B14F-4D97-AF65-F5344CB8AC3E}">
        <p14:creationId xmlns:p14="http://schemas.microsoft.com/office/powerpoint/2010/main" val="34069554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838200" y="365126"/>
            <a:ext cx="10515600" cy="601230"/>
          </a:xfrm>
        </p:spPr>
        <p:txBody>
          <a:bodyPr>
            <a:noAutofit/>
          </a:bodyPr>
          <a:lstStyle/>
          <a:p>
            <a:r>
              <a:rPr lang="en-US" b="1" dirty="0">
                <a:solidFill>
                  <a:schemeClr val="accent6">
                    <a:lumMod val="50000"/>
                  </a:schemeClr>
                </a:solidFill>
              </a:rPr>
              <a:t>Actors in </a:t>
            </a:r>
            <a:r>
              <a:rPr lang="en-US" b="1">
                <a:solidFill>
                  <a:schemeClr val="accent6">
                    <a:lumMod val="50000"/>
                  </a:schemeClr>
                </a:solidFill>
              </a:rPr>
              <a:t>Cloud  (Continued)</a:t>
            </a:r>
            <a:endParaRPr lang="en-US" b="1" dirty="0">
              <a:solidFill>
                <a:schemeClr val="accent6">
                  <a:lumMod val="50000"/>
                </a:schemeClr>
              </a:solidFill>
            </a:endParaRPr>
          </a:p>
        </p:txBody>
      </p:sp>
      <p:pic>
        <p:nvPicPr>
          <p:cNvPr id="5" name="Content Placeholder 4" descr="Actors in Cloud"/>
          <p:cNvPicPr>
            <a:picLocks noGrp="1" noChangeAspect="1"/>
          </p:cNvPicPr>
          <p:nvPr>
            <p:ph idx="1"/>
          </p:nvPr>
        </p:nvPicPr>
        <p:blipFill>
          <a:blip r:embed="rId2"/>
          <a:stretch>
            <a:fillRect/>
          </a:stretch>
        </p:blipFill>
        <p:spPr>
          <a:xfrm>
            <a:off x="1659082" y="1511828"/>
            <a:ext cx="7783091" cy="4347586"/>
          </a:xfrm>
          <a:prstGeom prst="rect">
            <a:avLst/>
          </a:prstGeom>
        </p:spPr>
      </p:pic>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561EAEC-959C-423C-9E93-D4C0BB28E89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760903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1163" y="1212560"/>
            <a:ext cx="10515600" cy="5143789"/>
          </a:xfrm>
        </p:spPr>
        <p:txBody>
          <a:bodyPr>
            <a:normAutofit/>
          </a:bodyPr>
          <a:lstStyle/>
          <a:p>
            <a:r>
              <a:rPr lang="en-US" sz="2400" dirty="0">
                <a:solidFill>
                  <a:srgbClr val="FF0000"/>
                </a:solidFill>
              </a:rPr>
              <a:t>Cloud Consumer </a:t>
            </a:r>
            <a:r>
              <a:rPr lang="en-US" sz="2400" dirty="0"/>
              <a:t>: A person or organization that maintains a business relationship with, and uses service from, Cloud Providers. </a:t>
            </a:r>
          </a:p>
          <a:p>
            <a:r>
              <a:rPr lang="en-US" sz="2400" dirty="0">
                <a:solidFill>
                  <a:srgbClr val="FF0000"/>
                </a:solidFill>
              </a:rPr>
              <a:t>Cloud Provider </a:t>
            </a:r>
            <a:r>
              <a:rPr lang="en-US" sz="2400" dirty="0"/>
              <a:t>: A person, organization, or entity responsible for making a service available to interested parties. </a:t>
            </a:r>
          </a:p>
          <a:p>
            <a:r>
              <a:rPr lang="en-US" sz="2400" dirty="0">
                <a:solidFill>
                  <a:srgbClr val="FF0000"/>
                </a:solidFill>
              </a:rPr>
              <a:t>Cloud Auditor </a:t>
            </a:r>
            <a:r>
              <a:rPr lang="en-US" sz="2400" dirty="0"/>
              <a:t>: A party that can conduct independent assessment of cloud services, information system operations, performance and security of the cloud implementation. </a:t>
            </a:r>
          </a:p>
          <a:p>
            <a:r>
              <a:rPr lang="en-US" sz="2400" dirty="0">
                <a:solidFill>
                  <a:srgbClr val="FF0000"/>
                </a:solidFill>
              </a:rPr>
              <a:t>Cloud Broker </a:t>
            </a:r>
            <a:r>
              <a:rPr lang="en-US" sz="2400" dirty="0"/>
              <a:t>: An entity that manages the use, performance and delivery of cloud services, and negotiates relationships between Cloud Providers and Cloud Consumers. </a:t>
            </a:r>
          </a:p>
          <a:p>
            <a:r>
              <a:rPr lang="en-US" sz="2400" dirty="0">
                <a:solidFill>
                  <a:srgbClr val="FF0000"/>
                </a:solidFill>
              </a:rPr>
              <a:t> Cloud Carrier </a:t>
            </a:r>
            <a:r>
              <a:rPr lang="en-US" sz="2400" dirty="0"/>
              <a:t>: An intermediary that provides connectivity and transport of cloud services from Cloud Providers to Cloud Consumers. </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561EAEC-959C-423C-9E93-D4C0BB28E89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itle 1"/>
          <p:cNvSpPr>
            <a:spLocks noGrp="1"/>
          </p:cNvSpPr>
          <p:nvPr>
            <p:ph type="title"/>
          </p:nvPr>
        </p:nvSpPr>
        <p:spPr>
          <a:xfrm>
            <a:off x="838200" y="365126"/>
            <a:ext cx="10515600" cy="601230"/>
          </a:xfrm>
        </p:spPr>
        <p:txBody>
          <a:bodyPr>
            <a:noAutofit/>
          </a:bodyPr>
          <a:lstStyle/>
          <a:p>
            <a:r>
              <a:rPr lang="en-US" b="1" dirty="0">
                <a:solidFill>
                  <a:schemeClr val="accent6">
                    <a:lumMod val="50000"/>
                  </a:schemeClr>
                </a:solidFill>
              </a:rPr>
              <a:t>Remember ;</a:t>
            </a:r>
          </a:p>
        </p:txBody>
      </p:sp>
    </p:spTree>
    <p:extLst>
      <p:ext uri="{BB962C8B-B14F-4D97-AF65-F5344CB8AC3E}">
        <p14:creationId xmlns:p14="http://schemas.microsoft.com/office/powerpoint/2010/main" val="2540273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61B4861-DEB6-8811-6B0B-3A77E761DBB1}"/>
              </a:ext>
            </a:extLst>
          </p:cNvPr>
          <p:cNvSpPr txBox="1">
            <a:spLocks noGrp="1"/>
          </p:cNvSpPr>
          <p:nvPr>
            <p:ph type="title" idx="4294967295"/>
          </p:nvPr>
        </p:nvSpPr>
        <p:spPr>
          <a:xfrm>
            <a:off x="75157" y="0"/>
            <a:ext cx="12116842" cy="958241"/>
          </a:xfrm>
          <a:prstGeom prst="rect">
            <a:avLst/>
          </a:prstGeom>
          <a:solidFill>
            <a:schemeClr val="accent1">
              <a:lumMod val="20000"/>
              <a:lumOff val="80000"/>
            </a:schemeClr>
          </a:solid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accent6">
                    <a:lumMod val="50000"/>
                  </a:schemeClr>
                </a:solidFill>
                <a:effectLst/>
                <a:uLnTx/>
                <a:uFillTx/>
                <a:latin typeface="+mj-lt"/>
                <a:ea typeface="+mj-ea"/>
                <a:cs typeface="+mj-cs"/>
              </a:rPr>
              <a:t>  Module Objectives</a:t>
            </a:r>
          </a:p>
        </p:txBody>
      </p:sp>
      <p:sp>
        <p:nvSpPr>
          <p:cNvPr id="7" name="Rectangle 6">
            <a:extLst>
              <a:ext uri="{FF2B5EF4-FFF2-40B4-BE49-F238E27FC236}">
                <a16:creationId xmlns:a16="http://schemas.microsoft.com/office/drawing/2014/main" id="{B3C56530-A068-33FE-F175-FEA674A2E59D}"/>
              </a:ext>
              <a:ext uri="{C183D7F6-B498-43B3-948B-1728B52AA6E4}">
                <adec:decorative xmlns:adec="http://schemas.microsoft.com/office/drawing/2017/decorative" val="1"/>
              </a:ext>
            </a:extLst>
          </p:cNvPr>
          <p:cNvSpPr/>
          <p:nvPr/>
        </p:nvSpPr>
        <p:spPr>
          <a:xfrm>
            <a:off x="1" y="0"/>
            <a:ext cx="75156"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TextBox 5">
            <a:extLst>
              <a:ext uri="{FF2B5EF4-FFF2-40B4-BE49-F238E27FC236}">
                <a16:creationId xmlns:a16="http://schemas.microsoft.com/office/drawing/2014/main" id="{E5694C98-680E-1D4E-5F62-0C5D323C621D}"/>
              </a:ext>
            </a:extLst>
          </p:cNvPr>
          <p:cNvSpPr txBox="1"/>
          <p:nvPr/>
        </p:nvSpPr>
        <p:spPr>
          <a:xfrm>
            <a:off x="685799" y="1402772"/>
            <a:ext cx="11361421" cy="2585323"/>
          </a:xfrm>
          <a:prstGeom prst="rect">
            <a:avLst/>
          </a:prstGeom>
          <a:noFill/>
        </p:spPr>
        <p:txBody>
          <a:bodyPr wrap="square" rtlCol="0">
            <a:spAutoFit/>
          </a:bodyPr>
          <a:lstStyle/>
          <a:p>
            <a:r>
              <a:rPr lang="en-US" sz="2400" dirty="0"/>
              <a:t>You should able to answer below questions end of this module.</a:t>
            </a:r>
          </a:p>
          <a:p>
            <a:endParaRPr lang="en-US" sz="2400" dirty="0"/>
          </a:p>
          <a:p>
            <a:pPr marL="285750" indent="-285750">
              <a:buFont typeface="Arial" panose="020B0604020202020204" pitchFamily="34" charset="0"/>
              <a:buChar char="•"/>
            </a:pPr>
            <a:r>
              <a:rPr lang="en-US" sz="2400" dirty="0"/>
              <a:t>What is cloud computing ?</a:t>
            </a:r>
          </a:p>
          <a:p>
            <a:pPr marL="285750" indent="-285750">
              <a:buFont typeface="Arial" panose="020B0604020202020204" pitchFamily="34" charset="0"/>
              <a:buChar char="•"/>
            </a:pPr>
            <a:r>
              <a:rPr lang="en-US" sz="2400" dirty="0"/>
              <a:t>What are the cloud computing essential parts ?</a:t>
            </a:r>
          </a:p>
          <a:p>
            <a:pPr marL="285750" indent="-285750">
              <a:buFont typeface="Arial" panose="020B0604020202020204" pitchFamily="34" charset="0"/>
              <a:buChar char="•"/>
            </a:pPr>
            <a:r>
              <a:rPr lang="en-US" sz="2400" dirty="0"/>
              <a:t>Who are the cloud actors ( stakeholders) and  what they do?</a:t>
            </a:r>
          </a:p>
          <a:p>
            <a:pPr marL="285750" indent="-285750">
              <a:buFont typeface="Arial" panose="020B0604020202020204" pitchFamily="34" charset="0"/>
              <a:buChar char="•"/>
            </a:pPr>
            <a:r>
              <a:rPr lang="en-US" sz="2400" dirty="0"/>
              <a:t>How do you deploy cloud services?</a:t>
            </a:r>
          </a:p>
          <a:p>
            <a:endParaRPr lang="en-US" dirty="0"/>
          </a:p>
        </p:txBody>
      </p:sp>
    </p:spTree>
    <p:extLst>
      <p:ext uri="{BB962C8B-B14F-4D97-AF65-F5344CB8AC3E}">
        <p14:creationId xmlns:p14="http://schemas.microsoft.com/office/powerpoint/2010/main" val="16060578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3966"/>
          </a:xfrm>
        </p:spPr>
        <p:txBody>
          <a:bodyPr>
            <a:normAutofit fontScale="90000"/>
          </a:bodyPr>
          <a:lstStyle/>
          <a:p>
            <a:r>
              <a:rPr lang="en-US" b="1" dirty="0">
                <a:solidFill>
                  <a:schemeClr val="accent6">
                    <a:lumMod val="50000"/>
                  </a:schemeClr>
                </a:solidFill>
              </a:rPr>
              <a:t>Actors in Cloud : </a:t>
            </a:r>
            <a:r>
              <a:rPr lang="en-US" b="1" i="1" dirty="0">
                <a:solidFill>
                  <a:srgbClr val="FF0000"/>
                </a:solidFill>
              </a:rPr>
              <a:t>Cloud Provider</a:t>
            </a:r>
          </a:p>
        </p:txBody>
      </p:sp>
      <p:sp>
        <p:nvSpPr>
          <p:cNvPr id="3" name="Content Placeholder 2"/>
          <p:cNvSpPr>
            <a:spLocks noGrp="1"/>
          </p:cNvSpPr>
          <p:nvPr>
            <p:ph idx="1"/>
          </p:nvPr>
        </p:nvSpPr>
        <p:spPr>
          <a:xfrm>
            <a:off x="838200" y="1119043"/>
            <a:ext cx="10515600" cy="5427230"/>
          </a:xfrm>
        </p:spPr>
        <p:txBody>
          <a:bodyPr>
            <a:normAutofit/>
          </a:bodyPr>
          <a:lstStyle/>
          <a:p>
            <a:r>
              <a:rPr lang="en-US" sz="2400" dirty="0"/>
              <a:t>Cloud Provider acquires and manages the computing infrastructure required for providing the services, runs the cloud software that provides the services, and makes arrangement to deliver the cloud services to the Cloud Consumers through network access. </a:t>
            </a:r>
          </a:p>
          <a:p>
            <a:r>
              <a:rPr lang="en-US" sz="2400" u="sng" dirty="0">
                <a:solidFill>
                  <a:srgbClr val="FF0000"/>
                </a:solidFill>
              </a:rPr>
              <a:t>Five major activities of Cloud Provider's </a:t>
            </a:r>
          </a:p>
          <a:p>
            <a:pPr marL="514350" indent="-514350">
              <a:buFont typeface="+mj-lt"/>
              <a:buAutoNum type="arabicPeriod"/>
            </a:pPr>
            <a:r>
              <a:rPr lang="en-US" sz="2400" dirty="0"/>
              <a:t>Service deployment </a:t>
            </a:r>
          </a:p>
          <a:p>
            <a:pPr marL="514350" indent="-514350">
              <a:buFont typeface="+mj-lt"/>
              <a:buAutoNum type="arabicPeriod"/>
            </a:pPr>
            <a:r>
              <a:rPr lang="en-US" sz="2400" dirty="0"/>
              <a:t>Service orchestration </a:t>
            </a:r>
          </a:p>
          <a:p>
            <a:pPr marL="514350" indent="-514350">
              <a:buFont typeface="+mj-lt"/>
              <a:buAutoNum type="arabicPeriod"/>
            </a:pPr>
            <a:r>
              <a:rPr lang="en-US" sz="2400" dirty="0"/>
              <a:t>Cloud service management </a:t>
            </a:r>
          </a:p>
          <a:p>
            <a:pPr marL="514350" indent="-514350">
              <a:buFont typeface="+mj-lt"/>
              <a:buAutoNum type="arabicPeriod"/>
            </a:pPr>
            <a:r>
              <a:rPr lang="en-US" sz="2400" dirty="0"/>
              <a:t>Security </a:t>
            </a:r>
          </a:p>
          <a:p>
            <a:pPr marL="514350" indent="-514350">
              <a:buFont typeface="+mj-lt"/>
              <a:buAutoNum type="arabicPeriod"/>
            </a:pPr>
            <a:r>
              <a:rPr lang="en-US" sz="2400" dirty="0"/>
              <a:t>Privacy</a:t>
            </a:r>
          </a:p>
          <a:p>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561EAEC-959C-423C-9E93-D4C0BB28E89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5" name="Picture 4" descr="Cloud provider"/>
          <p:cNvPicPr>
            <a:picLocks noChangeAspect="1"/>
          </p:cNvPicPr>
          <p:nvPr/>
        </p:nvPicPr>
        <p:blipFill>
          <a:blip r:embed="rId2"/>
          <a:stretch>
            <a:fillRect/>
          </a:stretch>
        </p:blipFill>
        <p:spPr>
          <a:xfrm>
            <a:off x="5467614" y="3491345"/>
            <a:ext cx="6345129" cy="2524991"/>
          </a:xfrm>
          <a:prstGeom prst="rect">
            <a:avLst/>
          </a:prstGeom>
        </p:spPr>
      </p:pic>
      <p:pic>
        <p:nvPicPr>
          <p:cNvPr id="7" name="Picture 6" descr="Cloud Provider IMG"/>
          <p:cNvPicPr>
            <a:picLocks noChangeAspect="1"/>
          </p:cNvPicPr>
          <p:nvPr/>
        </p:nvPicPr>
        <p:blipFill>
          <a:blip r:embed="rId3"/>
          <a:stretch>
            <a:fillRect/>
          </a:stretch>
        </p:blipFill>
        <p:spPr>
          <a:xfrm>
            <a:off x="9982200" y="509012"/>
            <a:ext cx="1390650" cy="466725"/>
          </a:xfrm>
          <a:prstGeom prst="rect">
            <a:avLst/>
          </a:prstGeom>
        </p:spPr>
      </p:pic>
    </p:spTree>
    <p:extLst>
      <p:ext uri="{BB962C8B-B14F-4D97-AF65-F5344CB8AC3E}">
        <p14:creationId xmlns:p14="http://schemas.microsoft.com/office/powerpoint/2010/main" val="2498768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561EAEC-959C-423C-9E93-D4C0BB28E89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5" name="Picture 4" descr="Cloud Provider Img Button"/>
          <p:cNvPicPr>
            <a:picLocks noChangeAspect="1"/>
          </p:cNvPicPr>
          <p:nvPr/>
        </p:nvPicPr>
        <p:blipFill>
          <a:blip r:embed="rId2"/>
          <a:stretch>
            <a:fillRect/>
          </a:stretch>
        </p:blipFill>
        <p:spPr>
          <a:xfrm>
            <a:off x="9982200" y="509012"/>
            <a:ext cx="1390650" cy="466725"/>
          </a:xfrm>
          <a:prstGeom prst="rect">
            <a:avLst/>
          </a:prstGeom>
        </p:spPr>
      </p:pic>
      <p:sp>
        <p:nvSpPr>
          <p:cNvPr id="7" name="Title 1"/>
          <p:cNvSpPr>
            <a:spLocks noGrp="1"/>
          </p:cNvSpPr>
          <p:nvPr>
            <p:ph type="title"/>
          </p:nvPr>
        </p:nvSpPr>
        <p:spPr>
          <a:xfrm>
            <a:off x="381000" y="323561"/>
            <a:ext cx="11236036" cy="1037647"/>
          </a:xfrm>
        </p:spPr>
        <p:txBody>
          <a:bodyPr>
            <a:normAutofit fontScale="90000"/>
          </a:bodyPr>
          <a:lstStyle/>
          <a:p>
            <a:r>
              <a:rPr lang="en-US" sz="4900" b="1" dirty="0">
                <a:solidFill>
                  <a:schemeClr val="accent6">
                    <a:lumMod val="50000"/>
                  </a:schemeClr>
                </a:solidFill>
              </a:rPr>
              <a:t>Actors in Cloud : </a:t>
            </a:r>
            <a:r>
              <a:rPr lang="en-US" sz="4900" b="1" i="1" dirty="0">
                <a:solidFill>
                  <a:schemeClr val="accent6">
                    <a:lumMod val="50000"/>
                  </a:schemeClr>
                </a:solidFill>
              </a:rPr>
              <a:t>Cloud Provider</a:t>
            </a:r>
            <a:br>
              <a:rPr lang="en-US" b="1" i="1" dirty="0"/>
            </a:br>
            <a:r>
              <a:rPr lang="en-US" sz="4000" b="1" i="1" dirty="0">
                <a:solidFill>
                  <a:srgbClr val="FF0000"/>
                </a:solidFill>
              </a:rPr>
              <a:t>1. Service Deployment</a:t>
            </a:r>
          </a:p>
        </p:txBody>
      </p:sp>
      <p:sp>
        <p:nvSpPr>
          <p:cNvPr id="9" name="Content Placeholder 2"/>
          <p:cNvSpPr>
            <a:spLocks noGrp="1"/>
          </p:cNvSpPr>
          <p:nvPr>
            <p:ph idx="1"/>
          </p:nvPr>
        </p:nvSpPr>
        <p:spPr>
          <a:xfrm>
            <a:off x="838200" y="1825625"/>
            <a:ext cx="10515600" cy="4351338"/>
          </a:xfrm>
        </p:spPr>
        <p:txBody>
          <a:bodyPr/>
          <a:lstStyle/>
          <a:p>
            <a:pPr marL="0" indent="0">
              <a:buNone/>
            </a:pPr>
            <a:r>
              <a:rPr lang="en-US" dirty="0"/>
              <a:t>Cloud infrastructure may be operated in one of the following deployment models:</a:t>
            </a:r>
          </a:p>
          <a:p>
            <a:endParaRPr lang="en-US" dirty="0"/>
          </a:p>
          <a:p>
            <a:pPr marL="971550" lvl="1" indent="-514350">
              <a:buFont typeface="+mj-lt"/>
              <a:buAutoNum type="arabicPeriod"/>
            </a:pPr>
            <a:r>
              <a:rPr lang="en-US" sz="2800" dirty="0"/>
              <a:t>Public Cloud</a:t>
            </a:r>
          </a:p>
          <a:p>
            <a:pPr marL="971550" lvl="1" indent="-514350">
              <a:buFont typeface="+mj-lt"/>
              <a:buAutoNum type="arabicPeriod"/>
            </a:pPr>
            <a:r>
              <a:rPr lang="en-US" sz="2800" dirty="0"/>
              <a:t>Private Cloud</a:t>
            </a:r>
          </a:p>
          <a:p>
            <a:pPr marL="971550" lvl="1" indent="-514350">
              <a:buFont typeface="+mj-lt"/>
              <a:buAutoNum type="arabicPeriod"/>
            </a:pPr>
            <a:r>
              <a:rPr lang="en-US" sz="2800" dirty="0"/>
              <a:t>Community Cloud</a:t>
            </a:r>
          </a:p>
          <a:p>
            <a:pPr marL="971550" lvl="1" indent="-514350">
              <a:buFont typeface="+mj-lt"/>
              <a:buAutoNum type="arabicPeriod"/>
            </a:pPr>
            <a:r>
              <a:rPr lang="en-US" sz="2800" dirty="0"/>
              <a:t>Hybrid Cloud </a:t>
            </a:r>
          </a:p>
          <a:p>
            <a:pPr marL="971550" lvl="1" indent="-514350">
              <a:buFont typeface="+mj-lt"/>
              <a:buAutoNum type="arabicPeriod"/>
            </a:pPr>
            <a:endParaRPr lang="en-US" sz="2800" dirty="0"/>
          </a:p>
          <a:p>
            <a:pPr marL="457200" lvl="1" indent="0">
              <a:buNone/>
            </a:pPr>
            <a:r>
              <a:rPr lang="en-US" sz="2800" i="1" dirty="0">
                <a:solidFill>
                  <a:schemeClr val="bg1">
                    <a:lumMod val="65000"/>
                  </a:schemeClr>
                </a:solidFill>
              </a:rPr>
              <a:t>&lt;Details will be explain in Cloud models module&gt;</a:t>
            </a:r>
          </a:p>
          <a:p>
            <a:endParaRPr lang="en-US" dirty="0"/>
          </a:p>
        </p:txBody>
      </p:sp>
    </p:spTree>
    <p:extLst>
      <p:ext uri="{BB962C8B-B14F-4D97-AF65-F5344CB8AC3E}">
        <p14:creationId xmlns:p14="http://schemas.microsoft.com/office/powerpoint/2010/main" val="2281412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561EAEC-959C-423C-9E93-D4C0BB28E89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5" name="Picture 4">
            <a:extLs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982200" y="294566"/>
            <a:ext cx="1390650" cy="466725"/>
          </a:xfrm>
          <a:prstGeom prst="rect">
            <a:avLst/>
          </a:prstGeom>
        </p:spPr>
      </p:pic>
      <p:sp>
        <p:nvSpPr>
          <p:cNvPr id="7" name="Title 1"/>
          <p:cNvSpPr>
            <a:spLocks noGrp="1"/>
          </p:cNvSpPr>
          <p:nvPr>
            <p:ph type="title"/>
          </p:nvPr>
        </p:nvSpPr>
        <p:spPr>
          <a:xfrm>
            <a:off x="235527" y="201625"/>
            <a:ext cx="11236036" cy="1037647"/>
          </a:xfrm>
        </p:spPr>
        <p:txBody>
          <a:bodyPr>
            <a:normAutofit fontScale="90000"/>
          </a:bodyPr>
          <a:lstStyle/>
          <a:p>
            <a:r>
              <a:rPr lang="en-US" sz="4900" b="1" dirty="0">
                <a:solidFill>
                  <a:schemeClr val="accent6">
                    <a:lumMod val="50000"/>
                  </a:schemeClr>
                </a:solidFill>
              </a:rPr>
              <a:t>Actors in Cloud : </a:t>
            </a:r>
            <a:r>
              <a:rPr lang="en-US" sz="4900" b="1" i="1" dirty="0">
                <a:solidFill>
                  <a:schemeClr val="accent6">
                    <a:lumMod val="50000"/>
                  </a:schemeClr>
                </a:solidFill>
              </a:rPr>
              <a:t>Cloud Provider</a:t>
            </a:r>
            <a:br>
              <a:rPr lang="en-US" b="1" i="1" dirty="0"/>
            </a:br>
            <a:r>
              <a:rPr lang="en-US" sz="4000" b="1" i="1" dirty="0">
                <a:solidFill>
                  <a:srgbClr val="FF0000"/>
                </a:solidFill>
              </a:rPr>
              <a:t>2. Service Orchestration</a:t>
            </a:r>
          </a:p>
        </p:txBody>
      </p:sp>
      <p:sp>
        <p:nvSpPr>
          <p:cNvPr id="6" name="Content Placeholder 2"/>
          <p:cNvSpPr>
            <a:spLocks noGrp="1"/>
          </p:cNvSpPr>
          <p:nvPr>
            <p:ph idx="1"/>
          </p:nvPr>
        </p:nvSpPr>
        <p:spPr>
          <a:xfrm>
            <a:off x="136686" y="1352116"/>
            <a:ext cx="9845514" cy="5505884"/>
          </a:xfrm>
        </p:spPr>
        <p:txBody>
          <a:bodyPr>
            <a:normAutofit fontScale="92500"/>
          </a:bodyPr>
          <a:lstStyle/>
          <a:p>
            <a:r>
              <a:rPr lang="en-US" sz="2400" dirty="0"/>
              <a:t>Service Orchestration refers to the composition of system components to support the Cloud Providers activities in arrangement, coordination and management of computing resources in order to provide cloud services to Cloud Consumers.</a:t>
            </a:r>
          </a:p>
          <a:p>
            <a:r>
              <a:rPr lang="en-US" sz="2400" dirty="0"/>
              <a:t>A </a:t>
            </a:r>
            <a:r>
              <a:rPr lang="en-US" sz="2400" dirty="0">
                <a:solidFill>
                  <a:srgbClr val="FF0000"/>
                </a:solidFill>
              </a:rPr>
              <a:t>three-layered model </a:t>
            </a:r>
            <a:r>
              <a:rPr lang="en-US" sz="2400" dirty="0"/>
              <a:t>is used in this representation </a:t>
            </a:r>
          </a:p>
          <a:p>
            <a:r>
              <a:rPr lang="en-US" sz="2400" dirty="0"/>
              <a:t>The </a:t>
            </a:r>
            <a:r>
              <a:rPr lang="en-US" sz="2400" i="1" dirty="0">
                <a:solidFill>
                  <a:srgbClr val="FF0000"/>
                </a:solidFill>
              </a:rPr>
              <a:t>service layer</a:t>
            </a:r>
            <a:r>
              <a:rPr lang="en-US" sz="2400" dirty="0"/>
              <a:t>, this is where Cloud Providers define interfaces for cloud consumers to access the computing services.(</a:t>
            </a:r>
            <a:r>
              <a:rPr lang="en-US" sz="2400" dirty="0" err="1"/>
              <a:t>Saas</a:t>
            </a:r>
            <a:r>
              <a:rPr lang="en-US" sz="2400" dirty="0"/>
              <a:t>, </a:t>
            </a:r>
            <a:r>
              <a:rPr lang="en-US" sz="2400" dirty="0" err="1"/>
              <a:t>PaaS,IaaS</a:t>
            </a:r>
            <a:r>
              <a:rPr lang="en-US" sz="2400" dirty="0"/>
              <a:t> each of the service component can stand by itself )</a:t>
            </a:r>
          </a:p>
          <a:p>
            <a:r>
              <a:rPr lang="en-US" sz="2400" dirty="0"/>
              <a:t>The </a:t>
            </a:r>
            <a:r>
              <a:rPr lang="en-US" sz="2400" i="1" dirty="0">
                <a:solidFill>
                  <a:srgbClr val="FF0000"/>
                </a:solidFill>
              </a:rPr>
              <a:t>resource abstraction and control layer</a:t>
            </a:r>
            <a:r>
              <a:rPr lang="en-US" sz="2400" dirty="0"/>
              <a:t> contains the system components that cloud providers use to provide and manage access to the physical computing resources through software abstraction. Examples of </a:t>
            </a:r>
            <a:r>
              <a:rPr lang="en-US" sz="2400" i="1" dirty="0"/>
              <a:t>resource abstraction </a:t>
            </a:r>
            <a:r>
              <a:rPr lang="en-US" sz="2400" dirty="0"/>
              <a:t>components include software elements such as hypervisors, virtual machines, virtual data storage, </a:t>
            </a:r>
            <a:r>
              <a:rPr lang="en-US" sz="2000" dirty="0"/>
              <a:t> </a:t>
            </a:r>
          </a:p>
          <a:p>
            <a:r>
              <a:rPr lang="en-US" sz="2400" dirty="0">
                <a:solidFill>
                  <a:srgbClr val="FF0000"/>
                </a:solidFill>
              </a:rPr>
              <a:t>The </a:t>
            </a:r>
            <a:r>
              <a:rPr lang="en-US" sz="2400" i="1" dirty="0">
                <a:solidFill>
                  <a:srgbClr val="FF0000"/>
                </a:solidFill>
              </a:rPr>
              <a:t>physical resource layer</a:t>
            </a:r>
            <a:r>
              <a:rPr lang="en-US" sz="2400" dirty="0"/>
              <a:t>  includes all the physical computing resources. This layer includes hardware resources, such as computers (CPU and memory), networks (routers, firewalls, switches, network links and interfaces), storage components  ( hard disks)  and facility resources such as HVAC ,Power</a:t>
            </a:r>
          </a:p>
          <a:p>
            <a:endParaRPr lang="en-US" sz="2400" dirty="0"/>
          </a:p>
        </p:txBody>
      </p:sp>
      <p:pic>
        <p:nvPicPr>
          <p:cNvPr id="2" name="Picture 1" descr="Service Layer IMG"/>
          <p:cNvPicPr>
            <a:picLocks noChangeAspect="1"/>
          </p:cNvPicPr>
          <p:nvPr/>
        </p:nvPicPr>
        <p:blipFill>
          <a:blip r:embed="rId3"/>
          <a:stretch>
            <a:fillRect/>
          </a:stretch>
        </p:blipFill>
        <p:spPr>
          <a:xfrm>
            <a:off x="9840191" y="1056698"/>
            <a:ext cx="2351809" cy="4708838"/>
          </a:xfrm>
          <a:prstGeom prst="rect">
            <a:avLst/>
          </a:prstGeom>
        </p:spPr>
      </p:pic>
    </p:spTree>
    <p:extLst>
      <p:ext uri="{BB962C8B-B14F-4D97-AF65-F5344CB8AC3E}">
        <p14:creationId xmlns:p14="http://schemas.microsoft.com/office/powerpoint/2010/main" val="22299056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561EAEC-959C-423C-9E93-D4C0BB28E89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5" name="Picture 4" descr="Cloud provider Img"/>
          <p:cNvPicPr>
            <a:picLocks noChangeAspect="1"/>
          </p:cNvPicPr>
          <p:nvPr/>
        </p:nvPicPr>
        <p:blipFill>
          <a:blip r:embed="rId2"/>
          <a:stretch>
            <a:fillRect/>
          </a:stretch>
        </p:blipFill>
        <p:spPr>
          <a:xfrm>
            <a:off x="9982200" y="509012"/>
            <a:ext cx="1390650" cy="466725"/>
          </a:xfrm>
          <a:prstGeom prst="rect">
            <a:avLst/>
          </a:prstGeom>
        </p:spPr>
      </p:pic>
      <p:sp>
        <p:nvSpPr>
          <p:cNvPr id="7" name="Title 1"/>
          <p:cNvSpPr>
            <a:spLocks noGrp="1"/>
          </p:cNvSpPr>
          <p:nvPr>
            <p:ph type="title"/>
          </p:nvPr>
        </p:nvSpPr>
        <p:spPr>
          <a:xfrm>
            <a:off x="381000" y="323561"/>
            <a:ext cx="11236036" cy="1037647"/>
          </a:xfrm>
        </p:spPr>
        <p:txBody>
          <a:bodyPr>
            <a:normAutofit fontScale="90000"/>
          </a:bodyPr>
          <a:lstStyle/>
          <a:p>
            <a:r>
              <a:rPr lang="en-US" b="1" dirty="0">
                <a:solidFill>
                  <a:schemeClr val="accent6">
                    <a:lumMod val="50000"/>
                  </a:schemeClr>
                </a:solidFill>
              </a:rPr>
              <a:t>Actors in Cloud : </a:t>
            </a:r>
            <a:r>
              <a:rPr lang="en-US" b="1" i="1" dirty="0">
                <a:solidFill>
                  <a:schemeClr val="accent6">
                    <a:lumMod val="50000"/>
                  </a:schemeClr>
                </a:solidFill>
              </a:rPr>
              <a:t>Cloud Provider</a:t>
            </a:r>
            <a:br>
              <a:rPr lang="en-US" b="1" i="1" dirty="0"/>
            </a:br>
            <a:r>
              <a:rPr lang="en-US" sz="4000" b="1" i="1" dirty="0">
                <a:solidFill>
                  <a:srgbClr val="FF0000"/>
                </a:solidFill>
              </a:rPr>
              <a:t>3. Service Management</a:t>
            </a:r>
          </a:p>
        </p:txBody>
      </p:sp>
      <p:pic>
        <p:nvPicPr>
          <p:cNvPr id="2" name="Content Placeholder 1" descr="Cloud Service Mangement"/>
          <p:cNvPicPr>
            <a:picLocks noGrp="1" noChangeAspect="1"/>
          </p:cNvPicPr>
          <p:nvPr>
            <p:ph idx="1"/>
          </p:nvPr>
        </p:nvPicPr>
        <p:blipFill>
          <a:blip r:embed="rId3"/>
          <a:stretch>
            <a:fillRect/>
          </a:stretch>
        </p:blipFill>
        <p:spPr>
          <a:xfrm>
            <a:off x="4634266" y="2190463"/>
            <a:ext cx="7370697" cy="4165887"/>
          </a:xfrm>
          <a:prstGeom prst="rect">
            <a:avLst/>
          </a:prstGeom>
        </p:spPr>
      </p:pic>
      <p:sp>
        <p:nvSpPr>
          <p:cNvPr id="8" name="Rectangle 7"/>
          <p:cNvSpPr/>
          <p:nvPr/>
        </p:nvSpPr>
        <p:spPr>
          <a:xfrm>
            <a:off x="180108" y="1463966"/>
            <a:ext cx="4963391" cy="4154984"/>
          </a:xfrm>
          <a:prstGeom prst="rect">
            <a:avLst/>
          </a:prstGeom>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Cloud Service Management includes all of the service-related functions that are necessary for the management and operation of those services required by or proposed to cloud consumers.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We have collect them in three vertical group</a:t>
            </a:r>
          </a:p>
          <a:p>
            <a:pPr marL="800100"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Business Support</a:t>
            </a:r>
          </a:p>
          <a:p>
            <a:pPr marL="800100"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Provisioning /Configuration</a:t>
            </a:r>
          </a:p>
          <a:p>
            <a:pPr marL="800100"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Portability/interoperability </a:t>
            </a:r>
          </a:p>
        </p:txBody>
      </p:sp>
    </p:spTree>
    <p:extLst>
      <p:ext uri="{BB962C8B-B14F-4D97-AF65-F5344CB8AC3E}">
        <p14:creationId xmlns:p14="http://schemas.microsoft.com/office/powerpoint/2010/main" val="11762903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561EAEC-959C-423C-9E93-D4C0BB28E89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5" name="Picture 4" descr="Cloud Provider IMG"/>
          <p:cNvPicPr>
            <a:picLocks noChangeAspect="1"/>
          </p:cNvPicPr>
          <p:nvPr/>
        </p:nvPicPr>
        <p:blipFill>
          <a:blip r:embed="rId2"/>
          <a:stretch>
            <a:fillRect/>
          </a:stretch>
        </p:blipFill>
        <p:spPr>
          <a:xfrm>
            <a:off x="9982200" y="509012"/>
            <a:ext cx="1390650" cy="466725"/>
          </a:xfrm>
          <a:prstGeom prst="rect">
            <a:avLst/>
          </a:prstGeom>
        </p:spPr>
      </p:pic>
      <p:sp>
        <p:nvSpPr>
          <p:cNvPr id="7" name="Title 1"/>
          <p:cNvSpPr>
            <a:spLocks noGrp="1"/>
          </p:cNvSpPr>
          <p:nvPr>
            <p:ph type="title"/>
          </p:nvPr>
        </p:nvSpPr>
        <p:spPr>
          <a:xfrm>
            <a:off x="381000" y="323561"/>
            <a:ext cx="11236036" cy="1037647"/>
          </a:xfrm>
        </p:spPr>
        <p:txBody>
          <a:bodyPr>
            <a:normAutofit fontScale="90000"/>
          </a:bodyPr>
          <a:lstStyle/>
          <a:p>
            <a:r>
              <a:rPr lang="en-US" dirty="0">
                <a:solidFill>
                  <a:schemeClr val="accent6">
                    <a:lumMod val="50000"/>
                  </a:schemeClr>
                </a:solidFill>
              </a:rPr>
              <a:t>Actors in Cloud : </a:t>
            </a:r>
            <a:r>
              <a:rPr lang="en-US" b="1" i="1" dirty="0">
                <a:solidFill>
                  <a:schemeClr val="accent6">
                    <a:lumMod val="50000"/>
                  </a:schemeClr>
                </a:solidFill>
              </a:rPr>
              <a:t>Cloud Provider</a:t>
            </a:r>
            <a:br>
              <a:rPr lang="en-US" b="1" i="1" dirty="0"/>
            </a:br>
            <a:r>
              <a:rPr lang="en-US" sz="4000" b="1" i="1" dirty="0">
                <a:solidFill>
                  <a:srgbClr val="FF0000"/>
                </a:solidFill>
              </a:rPr>
              <a:t>4. Security</a:t>
            </a:r>
          </a:p>
        </p:txBody>
      </p:sp>
      <p:sp>
        <p:nvSpPr>
          <p:cNvPr id="6" name="Content Placeholder 2"/>
          <p:cNvSpPr>
            <a:spLocks noGrp="1"/>
          </p:cNvSpPr>
          <p:nvPr>
            <p:ph idx="1"/>
          </p:nvPr>
        </p:nvSpPr>
        <p:spPr>
          <a:xfrm>
            <a:off x="381000" y="1454227"/>
            <a:ext cx="10991850" cy="4744770"/>
          </a:xfrm>
        </p:spPr>
        <p:txBody>
          <a:bodyPr>
            <a:normAutofit lnSpcReduction="10000"/>
          </a:bodyPr>
          <a:lstStyle/>
          <a:p>
            <a:r>
              <a:rPr lang="en-US" sz="2400" dirty="0"/>
              <a:t>Security in cloud computing architecture concerns is not solely under the purview of the cloud providers, but also cloud consumers and other relevant </a:t>
            </a:r>
            <a:r>
              <a:rPr lang="en-US" sz="2400" dirty="0">
                <a:solidFill>
                  <a:srgbClr val="FF0000"/>
                </a:solidFill>
              </a:rPr>
              <a:t>actors</a:t>
            </a:r>
          </a:p>
          <a:p>
            <a:pPr marL="0" indent="0">
              <a:buNone/>
            </a:pPr>
            <a:r>
              <a:rPr lang="en-US" sz="2400" dirty="0"/>
              <a:t>Several generally accepted model available such as ;</a:t>
            </a:r>
          </a:p>
          <a:p>
            <a:pPr marL="914400" lvl="1" indent="-457200">
              <a:buFont typeface="+mj-lt"/>
              <a:buAutoNum type="arabicPeriod"/>
            </a:pPr>
            <a:r>
              <a:rPr lang="en-US" dirty="0"/>
              <a:t> Cloud </a:t>
            </a:r>
            <a:r>
              <a:rPr lang="en-US" dirty="0">
                <a:solidFill>
                  <a:srgbClr val="FF0000"/>
                </a:solidFill>
              </a:rPr>
              <a:t>Service Model </a:t>
            </a:r>
            <a:r>
              <a:rPr lang="en-US" dirty="0"/>
              <a:t>Perspectives </a:t>
            </a:r>
          </a:p>
          <a:p>
            <a:pPr lvl="2"/>
            <a:r>
              <a:rPr lang="en-US" dirty="0"/>
              <a:t>SaaS, PaaS, and IaaS, present consumers with different types of service management operations and expose different entry points into cloud systems, which in turn also create different attacking surfaces </a:t>
            </a:r>
          </a:p>
          <a:p>
            <a:pPr marL="914400" lvl="1" indent="-457200">
              <a:buFont typeface="+mj-lt"/>
              <a:buAutoNum type="arabicPeriod"/>
            </a:pPr>
            <a:r>
              <a:rPr lang="en-US" dirty="0"/>
              <a:t> Implications of </a:t>
            </a:r>
            <a:r>
              <a:rPr lang="en-US" dirty="0">
                <a:solidFill>
                  <a:srgbClr val="FF0000"/>
                </a:solidFill>
              </a:rPr>
              <a:t>Cloud Deploymen</a:t>
            </a:r>
            <a:r>
              <a:rPr lang="en-US" dirty="0"/>
              <a:t>t Models </a:t>
            </a:r>
          </a:p>
          <a:p>
            <a:pPr lvl="2"/>
            <a:r>
              <a:rPr lang="en-US" dirty="0"/>
              <a:t>Onside-Offsite</a:t>
            </a:r>
          </a:p>
          <a:p>
            <a:pPr lvl="2"/>
            <a:r>
              <a:rPr lang="en-US" dirty="0"/>
              <a:t>Tenant deployment process</a:t>
            </a:r>
          </a:p>
          <a:p>
            <a:pPr marL="914400" lvl="1" indent="-457200">
              <a:buFont typeface="+mj-lt"/>
              <a:buAutoNum type="arabicPeriod"/>
            </a:pPr>
            <a:r>
              <a:rPr lang="en-US" dirty="0"/>
              <a:t> </a:t>
            </a:r>
            <a:r>
              <a:rPr lang="en-US" dirty="0">
                <a:solidFill>
                  <a:srgbClr val="FF0000"/>
                </a:solidFill>
              </a:rPr>
              <a:t>Shared</a:t>
            </a:r>
            <a:r>
              <a:rPr lang="en-US" dirty="0"/>
              <a:t> Security Responsibilities </a:t>
            </a:r>
          </a:p>
          <a:p>
            <a:pPr lvl="2"/>
            <a:r>
              <a:rPr lang="en-US" dirty="0"/>
              <a:t>Cloud providers and cloud consumers collaboratively design, build, deploy, and operate cloud-based systems. The split of control means both parties now share the responsibilities in providing adequate protections to the cloud-based systems. Security is a shared responsibility. </a:t>
            </a:r>
          </a:p>
          <a:p>
            <a:endParaRPr lang="en-US" dirty="0"/>
          </a:p>
        </p:txBody>
      </p:sp>
    </p:spTree>
    <p:extLst>
      <p:ext uri="{BB962C8B-B14F-4D97-AF65-F5344CB8AC3E}">
        <p14:creationId xmlns:p14="http://schemas.microsoft.com/office/powerpoint/2010/main" val="29600260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561EAEC-959C-423C-9E93-D4C0BB28E89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5" name="Picture 4" descr="Cloud Provider IMG"/>
          <p:cNvPicPr>
            <a:picLocks noChangeAspect="1"/>
          </p:cNvPicPr>
          <p:nvPr/>
        </p:nvPicPr>
        <p:blipFill>
          <a:blip r:embed="rId3"/>
          <a:stretch>
            <a:fillRect/>
          </a:stretch>
        </p:blipFill>
        <p:spPr>
          <a:xfrm>
            <a:off x="9982200" y="509012"/>
            <a:ext cx="1390650" cy="466725"/>
          </a:xfrm>
          <a:prstGeom prst="rect">
            <a:avLst/>
          </a:prstGeom>
        </p:spPr>
      </p:pic>
      <p:sp>
        <p:nvSpPr>
          <p:cNvPr id="7" name="Title 1"/>
          <p:cNvSpPr>
            <a:spLocks noGrp="1"/>
          </p:cNvSpPr>
          <p:nvPr>
            <p:ph type="title"/>
          </p:nvPr>
        </p:nvSpPr>
        <p:spPr>
          <a:xfrm>
            <a:off x="381000" y="323561"/>
            <a:ext cx="11236036" cy="1037647"/>
          </a:xfrm>
        </p:spPr>
        <p:txBody>
          <a:bodyPr>
            <a:normAutofit fontScale="90000"/>
          </a:bodyPr>
          <a:lstStyle/>
          <a:p>
            <a:r>
              <a:rPr lang="en-US" dirty="0">
                <a:solidFill>
                  <a:schemeClr val="accent6">
                    <a:lumMod val="50000"/>
                  </a:schemeClr>
                </a:solidFill>
              </a:rPr>
              <a:t>Actors in Cloud : </a:t>
            </a:r>
            <a:r>
              <a:rPr lang="en-US" b="1" i="1" dirty="0">
                <a:solidFill>
                  <a:schemeClr val="accent6">
                    <a:lumMod val="50000"/>
                  </a:schemeClr>
                </a:solidFill>
              </a:rPr>
              <a:t>Cloud Provider</a:t>
            </a:r>
            <a:br>
              <a:rPr lang="en-US" b="1" i="1" dirty="0"/>
            </a:br>
            <a:r>
              <a:rPr lang="en-US" sz="4000" b="1" i="1" dirty="0">
                <a:solidFill>
                  <a:srgbClr val="FF0000"/>
                </a:solidFill>
              </a:rPr>
              <a:t>5.Privacy</a:t>
            </a:r>
          </a:p>
        </p:txBody>
      </p:sp>
      <p:sp>
        <p:nvSpPr>
          <p:cNvPr id="6" name="Content Placeholder 2"/>
          <p:cNvSpPr>
            <a:spLocks noGrp="1"/>
          </p:cNvSpPr>
          <p:nvPr>
            <p:ph idx="1"/>
          </p:nvPr>
        </p:nvSpPr>
        <p:spPr>
          <a:xfrm>
            <a:off x="838200" y="1652155"/>
            <a:ext cx="10515600" cy="4524808"/>
          </a:xfrm>
        </p:spPr>
        <p:txBody>
          <a:bodyPr>
            <a:noAutofit/>
          </a:bodyPr>
          <a:lstStyle/>
          <a:p>
            <a:r>
              <a:rPr lang="en-US" sz="2200" dirty="0"/>
              <a:t>Cloud providers should protect the assured, proper, and consistent collection, processing, communication, use and disposition of personal information (PI) and personally identifiable information (PII) in the cloud</a:t>
            </a:r>
          </a:p>
          <a:p>
            <a:r>
              <a:rPr lang="en-US" sz="2200" i="1" dirty="0">
                <a:solidFill>
                  <a:srgbClr val="FF0000"/>
                </a:solidFill>
              </a:rPr>
              <a:t>Personal Information (PI)</a:t>
            </a:r>
            <a:r>
              <a:rPr lang="en-US" sz="2200" dirty="0"/>
              <a:t> </a:t>
            </a:r>
          </a:p>
          <a:p>
            <a:pPr lvl="1"/>
            <a:r>
              <a:rPr lang="en-US" sz="2000" dirty="0"/>
              <a:t>Information or an opinion about an identified individual, or an individual who is reasonably identifiable whether the information or opinion is true or not; and whether the information or opinion is recorded in a material form or not.</a:t>
            </a:r>
            <a:endParaRPr lang="en-US" sz="2000" i="1" dirty="0">
              <a:solidFill>
                <a:srgbClr val="FF0000"/>
              </a:solidFill>
            </a:endParaRPr>
          </a:p>
          <a:p>
            <a:r>
              <a:rPr lang="en-US" sz="2200" i="1" dirty="0">
                <a:solidFill>
                  <a:srgbClr val="FF0000"/>
                </a:solidFill>
              </a:rPr>
              <a:t>Personal Identifiable Information (PII)</a:t>
            </a:r>
          </a:p>
          <a:p>
            <a:pPr lvl="1"/>
            <a:r>
              <a:rPr lang="en-US" sz="2000" dirty="0"/>
              <a:t>Information which can be used to distinguish or trace the identity of an individual alone (e.g., name, social security number, biometric records, etc.) or when combined with other personal or identifying information which is linked or linkable to a specific individual (e.g., date and place of birth, mother’s maiden name, etc.).</a:t>
            </a:r>
          </a:p>
        </p:txBody>
      </p:sp>
    </p:spTree>
    <p:extLst>
      <p:ext uri="{BB962C8B-B14F-4D97-AF65-F5344CB8AC3E}">
        <p14:creationId xmlns:p14="http://schemas.microsoft.com/office/powerpoint/2010/main" val="33530514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61B4861-DEB6-8811-6B0B-3A77E761DBB1}"/>
              </a:ext>
            </a:extLst>
          </p:cNvPr>
          <p:cNvSpPr txBox="1">
            <a:spLocks noGrp="1"/>
          </p:cNvSpPr>
          <p:nvPr>
            <p:ph type="title" idx="4294967295"/>
          </p:nvPr>
        </p:nvSpPr>
        <p:spPr>
          <a:xfrm>
            <a:off x="75157" y="0"/>
            <a:ext cx="12116842" cy="958241"/>
          </a:xfrm>
          <a:prstGeom prst="rect">
            <a:avLst/>
          </a:prstGeom>
          <a:solidFill>
            <a:schemeClr val="accent1">
              <a:lumMod val="20000"/>
              <a:lumOff val="80000"/>
            </a:schemeClr>
          </a:solid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accent6">
                    <a:lumMod val="50000"/>
                  </a:schemeClr>
                </a:solidFill>
                <a:effectLst/>
                <a:uLnTx/>
                <a:uFillTx/>
                <a:latin typeface="+mj-lt"/>
                <a:ea typeface="+mj-ea"/>
                <a:cs typeface="+mj-cs"/>
              </a:rPr>
              <a:t>  Module Summary </a:t>
            </a:r>
          </a:p>
        </p:txBody>
      </p:sp>
      <p:sp>
        <p:nvSpPr>
          <p:cNvPr id="7" name="Rectangle 6">
            <a:extLst>
              <a:ext uri="{FF2B5EF4-FFF2-40B4-BE49-F238E27FC236}">
                <a16:creationId xmlns:a16="http://schemas.microsoft.com/office/drawing/2014/main" id="{B3C56530-A068-33FE-F175-FEA674A2E59D}"/>
              </a:ext>
              <a:ext uri="{C183D7F6-B498-43B3-948B-1728B52AA6E4}">
                <adec:decorative xmlns:adec="http://schemas.microsoft.com/office/drawing/2017/decorative" val="1"/>
              </a:ext>
            </a:extLst>
          </p:cNvPr>
          <p:cNvSpPr/>
          <p:nvPr/>
        </p:nvSpPr>
        <p:spPr>
          <a:xfrm>
            <a:off x="1" y="0"/>
            <a:ext cx="75156"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TextBox 5">
            <a:extLst>
              <a:ext uri="{FF2B5EF4-FFF2-40B4-BE49-F238E27FC236}">
                <a16:creationId xmlns:a16="http://schemas.microsoft.com/office/drawing/2014/main" id="{E5694C98-680E-1D4E-5F62-0C5D323C621D}"/>
              </a:ext>
            </a:extLst>
          </p:cNvPr>
          <p:cNvSpPr txBox="1"/>
          <p:nvPr/>
        </p:nvSpPr>
        <p:spPr>
          <a:xfrm>
            <a:off x="446810" y="1848194"/>
            <a:ext cx="10785764" cy="3785652"/>
          </a:xfrm>
          <a:prstGeom prst="rect">
            <a:avLst/>
          </a:prstGeom>
          <a:noFill/>
        </p:spPr>
        <p:txBody>
          <a:bodyPr wrap="square" rtlCol="0">
            <a:spAutoFit/>
          </a:bodyPr>
          <a:lstStyle/>
          <a:p>
            <a:r>
              <a:rPr lang="en-US" sz="2400" dirty="0"/>
              <a:t>In summary, in this module you learned how to:</a:t>
            </a:r>
          </a:p>
          <a:p>
            <a:endParaRPr lang="en-US" sz="2400" dirty="0"/>
          </a:p>
          <a:p>
            <a:pPr marL="285750" indent="-285750">
              <a:buFont typeface="Arial" panose="020B0604020202020204" pitchFamily="34" charset="0"/>
              <a:buChar char="•"/>
            </a:pPr>
            <a:r>
              <a:rPr lang="en-US" sz="2400" dirty="0"/>
              <a:t>Cloud Actors and their responsibilities and relationships</a:t>
            </a:r>
          </a:p>
          <a:p>
            <a:pPr marL="285750" indent="-285750">
              <a:buFont typeface="Arial" panose="020B0604020202020204" pitchFamily="34" charset="0"/>
              <a:buChar char="•"/>
            </a:pPr>
            <a:r>
              <a:rPr lang="en-US" sz="2400" dirty="0"/>
              <a:t>Cloud provider’s </a:t>
            </a:r>
          </a:p>
          <a:p>
            <a:pPr marL="971550" lvl="1" indent="-514350">
              <a:buFont typeface="Arial" panose="020B0604020202020204" pitchFamily="34" charset="0"/>
              <a:buChar char="•"/>
            </a:pPr>
            <a:r>
              <a:rPr lang="en-US" sz="2400" dirty="0"/>
              <a:t>Service deployment models</a:t>
            </a:r>
          </a:p>
          <a:p>
            <a:pPr marL="971550" lvl="1" indent="-514350">
              <a:buFont typeface="Arial" panose="020B0604020202020204" pitchFamily="34" charset="0"/>
              <a:buChar char="•"/>
            </a:pPr>
            <a:r>
              <a:rPr lang="en-US" sz="2400" dirty="0"/>
              <a:t>Service orchestration model</a:t>
            </a:r>
          </a:p>
          <a:p>
            <a:pPr marL="971550" lvl="1" indent="-514350">
              <a:buFont typeface="Arial" panose="020B0604020202020204" pitchFamily="34" charset="0"/>
              <a:buChar char="•"/>
            </a:pPr>
            <a:r>
              <a:rPr lang="en-US" sz="2400" dirty="0"/>
              <a:t>Cloud service management </a:t>
            </a:r>
            <a:r>
              <a:rPr lang="en-US" sz="2400" dirty="0" err="1"/>
              <a:t>stracture</a:t>
            </a:r>
            <a:r>
              <a:rPr lang="en-US" sz="2400" dirty="0"/>
              <a:t> </a:t>
            </a:r>
          </a:p>
          <a:p>
            <a:pPr marL="971550" lvl="1" indent="-514350">
              <a:buFont typeface="Arial" panose="020B0604020202020204" pitchFamily="34" charset="0"/>
              <a:buChar char="•"/>
            </a:pPr>
            <a:r>
              <a:rPr lang="en-US" sz="2400" dirty="0"/>
              <a:t>Security and</a:t>
            </a:r>
          </a:p>
          <a:p>
            <a:pPr marL="971550" lvl="1" indent="-514350">
              <a:buFont typeface="Arial" panose="020B0604020202020204" pitchFamily="34" charset="0"/>
              <a:buChar char="•"/>
            </a:pPr>
            <a:r>
              <a:rPr lang="en-US" sz="2400" dirty="0"/>
              <a:t>Privacy concerns </a:t>
            </a:r>
          </a:p>
          <a:p>
            <a:pPr marL="285750" indent="-285750">
              <a:buFont typeface="Arial" panose="020B0604020202020204" pitchFamily="34" charset="0"/>
              <a:buChar char="•"/>
            </a:pPr>
            <a:endParaRPr lang="en-US" sz="2400" dirty="0"/>
          </a:p>
        </p:txBody>
      </p:sp>
      <p:sp>
        <p:nvSpPr>
          <p:cNvPr id="8" name="Rectangle 7">
            <a:extLst>
              <a:ext uri="{C183D7F6-B498-43B3-948B-1728B52AA6E4}">
                <adec:decorative xmlns:adec="http://schemas.microsoft.com/office/drawing/2017/decorative" val="1"/>
              </a:ext>
            </a:extLst>
          </p:cNvPr>
          <p:cNvSpPr/>
          <p:nvPr/>
        </p:nvSpPr>
        <p:spPr>
          <a:xfrm>
            <a:off x="0" y="6501384"/>
            <a:ext cx="12192000" cy="35661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11550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6">
                    <a:lumMod val="50000"/>
                  </a:schemeClr>
                </a:solidFill>
              </a:rPr>
              <a:t>What is Cloud Computing ?</a:t>
            </a:r>
          </a:p>
        </p:txBody>
      </p:sp>
      <p:sp>
        <p:nvSpPr>
          <p:cNvPr id="3" name="Content Placeholder 2"/>
          <p:cNvSpPr>
            <a:spLocks noGrp="1"/>
          </p:cNvSpPr>
          <p:nvPr>
            <p:ph idx="1"/>
          </p:nvPr>
        </p:nvSpPr>
        <p:spPr/>
        <p:txBody>
          <a:bodyPr/>
          <a:lstStyle/>
          <a:p>
            <a:pPr marL="0" indent="0">
              <a:buNone/>
            </a:pPr>
            <a:r>
              <a:rPr lang="en-US" dirty="0"/>
              <a:t>Official NIST definition, </a:t>
            </a:r>
          </a:p>
          <a:p>
            <a:pPr marL="0" indent="0">
              <a:buNone/>
            </a:pPr>
            <a:r>
              <a:rPr lang="en-US" i="1" dirty="0"/>
              <a:t>"cloud computing is a model for enabling ubiquitous, </a:t>
            </a:r>
            <a:r>
              <a:rPr lang="en-US" b="1" i="1" dirty="0">
                <a:solidFill>
                  <a:srgbClr val="FF0000"/>
                </a:solidFill>
              </a:rPr>
              <a:t>convenient, on-demand network access</a:t>
            </a:r>
            <a:r>
              <a:rPr lang="en-US" i="1" dirty="0"/>
              <a:t> to a shared pool of configurable computing resources (e.g., networks, servers, storage, applications and services) that can be rapidly provisioned and released with minimal management effort or service provider interaction.“</a:t>
            </a:r>
          </a:p>
          <a:p>
            <a:pPr marL="0" indent="0">
              <a:buNone/>
            </a:pPr>
            <a:endParaRPr lang="en-US" i="1" dirty="0"/>
          </a:p>
          <a:p>
            <a:pPr marL="514350" indent="-514350">
              <a:buAutoNum type="arabicPeriod"/>
            </a:pPr>
            <a:r>
              <a:rPr lang="en-US" b="1" i="1" dirty="0">
                <a:solidFill>
                  <a:srgbClr val="FF0000"/>
                </a:solidFill>
              </a:rPr>
              <a:t>On Demand Self Service</a:t>
            </a:r>
          </a:p>
          <a:p>
            <a:pPr marL="514350" indent="-514350">
              <a:buAutoNum type="arabicPeriod"/>
            </a:pPr>
            <a:r>
              <a:rPr lang="en-US" b="1" i="1" dirty="0">
                <a:solidFill>
                  <a:srgbClr val="FF0000"/>
                </a:solidFill>
              </a:rPr>
              <a:t>Broad Network Access</a:t>
            </a:r>
          </a:p>
          <a:p>
            <a:pPr marL="0" indent="0">
              <a:buNone/>
            </a:pPr>
            <a:endParaRPr lang="en-US" b="1" i="1" dirty="0">
              <a:solidFill>
                <a:srgbClr val="FF0000"/>
              </a:solidFill>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561EAEC-959C-423C-9E93-D4C0BB28E89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99180138-B65E-355E-2CD8-F29B07EE29AA}"/>
              </a:ext>
              <a:ext uri="{C183D7F6-B498-43B3-948B-1728B52AA6E4}">
                <adec:decorative xmlns:adec="http://schemas.microsoft.com/office/drawing/2017/decorative" val="1"/>
              </a:ext>
            </a:extLst>
          </p:cNvPr>
          <p:cNvSpPr/>
          <p:nvPr/>
        </p:nvSpPr>
        <p:spPr>
          <a:xfrm>
            <a:off x="0" y="0"/>
            <a:ext cx="75156"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332" rtl="0" eaLnBrk="1" latinLnBrk="0" hangingPunct="1">
              <a:defRPr sz="1800" kern="1200">
                <a:solidFill>
                  <a:schemeClr val="lt1"/>
                </a:solidFill>
                <a:latin typeface="+mn-lt"/>
                <a:ea typeface="+mn-ea"/>
                <a:cs typeface="+mn-cs"/>
              </a:defRPr>
            </a:lvl1pPr>
            <a:lvl2pPr marL="457166" algn="l" defTabSz="914332" rtl="0" eaLnBrk="1" latinLnBrk="0" hangingPunct="1">
              <a:defRPr sz="1800" kern="1200">
                <a:solidFill>
                  <a:schemeClr val="lt1"/>
                </a:solidFill>
                <a:latin typeface="+mn-lt"/>
                <a:ea typeface="+mn-ea"/>
                <a:cs typeface="+mn-cs"/>
              </a:defRPr>
            </a:lvl2pPr>
            <a:lvl3pPr marL="914332" algn="l" defTabSz="914332" rtl="0" eaLnBrk="1" latinLnBrk="0" hangingPunct="1">
              <a:defRPr sz="1800" kern="1200">
                <a:solidFill>
                  <a:schemeClr val="lt1"/>
                </a:solidFill>
                <a:latin typeface="+mn-lt"/>
                <a:ea typeface="+mn-ea"/>
                <a:cs typeface="+mn-cs"/>
              </a:defRPr>
            </a:lvl3pPr>
            <a:lvl4pPr marL="1371499" algn="l" defTabSz="914332" rtl="0" eaLnBrk="1" latinLnBrk="0" hangingPunct="1">
              <a:defRPr sz="1800" kern="1200">
                <a:solidFill>
                  <a:schemeClr val="lt1"/>
                </a:solidFill>
                <a:latin typeface="+mn-lt"/>
                <a:ea typeface="+mn-ea"/>
                <a:cs typeface="+mn-cs"/>
              </a:defRPr>
            </a:lvl4pPr>
            <a:lvl5pPr marL="1828666" algn="l" defTabSz="914332" rtl="0" eaLnBrk="1" latinLnBrk="0" hangingPunct="1">
              <a:defRPr sz="1800" kern="1200">
                <a:solidFill>
                  <a:schemeClr val="lt1"/>
                </a:solidFill>
                <a:latin typeface="+mn-lt"/>
                <a:ea typeface="+mn-ea"/>
                <a:cs typeface="+mn-cs"/>
              </a:defRPr>
            </a:lvl5pPr>
            <a:lvl6pPr marL="2285832" algn="l" defTabSz="914332" rtl="0" eaLnBrk="1" latinLnBrk="0" hangingPunct="1">
              <a:defRPr sz="1800" kern="1200">
                <a:solidFill>
                  <a:schemeClr val="lt1"/>
                </a:solidFill>
                <a:latin typeface="+mn-lt"/>
                <a:ea typeface="+mn-ea"/>
                <a:cs typeface="+mn-cs"/>
              </a:defRPr>
            </a:lvl6pPr>
            <a:lvl7pPr marL="2742998" algn="l" defTabSz="914332" rtl="0" eaLnBrk="1" latinLnBrk="0" hangingPunct="1">
              <a:defRPr sz="1800" kern="1200">
                <a:solidFill>
                  <a:schemeClr val="lt1"/>
                </a:solidFill>
                <a:latin typeface="+mn-lt"/>
                <a:ea typeface="+mn-ea"/>
                <a:cs typeface="+mn-cs"/>
              </a:defRPr>
            </a:lvl7pPr>
            <a:lvl8pPr marL="3200164" algn="l" defTabSz="914332" rtl="0" eaLnBrk="1" latinLnBrk="0" hangingPunct="1">
              <a:defRPr sz="1800" kern="1200">
                <a:solidFill>
                  <a:schemeClr val="lt1"/>
                </a:solidFill>
                <a:latin typeface="+mn-lt"/>
                <a:ea typeface="+mn-ea"/>
                <a:cs typeface="+mn-cs"/>
              </a:defRPr>
            </a:lvl8pPr>
            <a:lvl9pPr marL="3657331" algn="l" defTabSz="914332"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3267434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6">
                    <a:lumMod val="50000"/>
                  </a:schemeClr>
                </a:solidFill>
              </a:rPr>
              <a:t>What is Cloud Computing ? (Continued)</a:t>
            </a:r>
          </a:p>
        </p:txBody>
      </p:sp>
      <p:sp>
        <p:nvSpPr>
          <p:cNvPr id="3" name="Content Placeholder 2"/>
          <p:cNvSpPr>
            <a:spLocks noGrp="1"/>
          </p:cNvSpPr>
          <p:nvPr>
            <p:ph idx="1"/>
          </p:nvPr>
        </p:nvSpPr>
        <p:spPr/>
        <p:txBody>
          <a:bodyPr/>
          <a:lstStyle/>
          <a:p>
            <a:pPr marL="0" indent="0">
              <a:buNone/>
            </a:pPr>
            <a:r>
              <a:rPr lang="en-US" dirty="0"/>
              <a:t>Official NIST definition, </a:t>
            </a:r>
          </a:p>
          <a:p>
            <a:pPr marL="0" indent="0">
              <a:buNone/>
            </a:pPr>
            <a:r>
              <a:rPr lang="en-US" i="1" dirty="0"/>
              <a:t>"cloud computing is a model for enabling ubiquitous, convenient, on-demand network access </a:t>
            </a:r>
            <a:r>
              <a:rPr lang="en-US" b="1" i="1" dirty="0">
                <a:solidFill>
                  <a:srgbClr val="FF0000"/>
                </a:solidFill>
              </a:rPr>
              <a:t>to a shared pool of configurable computing resources </a:t>
            </a:r>
            <a:r>
              <a:rPr lang="en-US" i="1" dirty="0"/>
              <a:t>(e.g., networks, servers, storage, applications and services) that can be rapidly provisioned and released with minimal management effort or service provider interaction.“</a:t>
            </a:r>
          </a:p>
          <a:p>
            <a:pPr marL="0" indent="0">
              <a:buNone/>
            </a:pPr>
            <a:endParaRPr lang="en-US" i="1" dirty="0"/>
          </a:p>
          <a:p>
            <a:pPr marL="0" indent="0">
              <a:buNone/>
            </a:pPr>
            <a:r>
              <a:rPr lang="en-US" b="1" i="1" dirty="0">
                <a:solidFill>
                  <a:srgbClr val="FF0000"/>
                </a:solidFill>
              </a:rPr>
              <a:t>3. Resource pooling or shared services</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561EAEC-959C-423C-9E93-D4C0BB28E89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53221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6">
                    <a:lumMod val="50000"/>
                  </a:schemeClr>
                </a:solidFill>
              </a:rPr>
              <a:t>What is Cloud Computing ? (Continued..)</a:t>
            </a:r>
          </a:p>
        </p:txBody>
      </p:sp>
      <p:sp>
        <p:nvSpPr>
          <p:cNvPr id="3" name="Content Placeholder 2"/>
          <p:cNvSpPr>
            <a:spLocks noGrp="1"/>
          </p:cNvSpPr>
          <p:nvPr>
            <p:ph idx="1"/>
          </p:nvPr>
        </p:nvSpPr>
        <p:spPr/>
        <p:txBody>
          <a:bodyPr/>
          <a:lstStyle/>
          <a:p>
            <a:pPr marL="0" indent="0">
              <a:buNone/>
            </a:pPr>
            <a:r>
              <a:rPr lang="en-US" dirty="0"/>
              <a:t>Official NIST definition, </a:t>
            </a:r>
          </a:p>
          <a:p>
            <a:pPr marL="0" indent="0">
              <a:buNone/>
            </a:pPr>
            <a:r>
              <a:rPr lang="en-US" i="1" dirty="0"/>
              <a:t>"cloud computing is a model for enabling ubiquitous, convenient, on-demand network access to a shared pool of configurable computing resources (e.g., networks, servers, storage, applications and services) that </a:t>
            </a:r>
            <a:r>
              <a:rPr lang="en-US" b="1" i="1" dirty="0">
                <a:solidFill>
                  <a:srgbClr val="FF0000"/>
                </a:solidFill>
              </a:rPr>
              <a:t>can be rapidly provisioned and released </a:t>
            </a:r>
            <a:r>
              <a:rPr lang="en-US" dirty="0"/>
              <a:t>with minimal management effort</a:t>
            </a:r>
            <a:r>
              <a:rPr lang="en-US" b="1" i="1" dirty="0">
                <a:solidFill>
                  <a:srgbClr val="FF0000"/>
                </a:solidFill>
              </a:rPr>
              <a:t> </a:t>
            </a:r>
            <a:r>
              <a:rPr lang="en-US" i="1" dirty="0"/>
              <a:t>or service provider interaction.“</a:t>
            </a:r>
          </a:p>
          <a:p>
            <a:pPr marL="0" indent="0">
              <a:buNone/>
            </a:pPr>
            <a:endParaRPr lang="en-US" i="1" dirty="0"/>
          </a:p>
          <a:p>
            <a:pPr marL="0" indent="0">
              <a:buNone/>
            </a:pPr>
            <a:r>
              <a:rPr lang="en-US" b="1" i="1" dirty="0">
                <a:solidFill>
                  <a:srgbClr val="FF0000"/>
                </a:solidFill>
              </a:rPr>
              <a:t>4 .Rapid elasticity</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561EAEC-959C-423C-9E93-D4C0BB28E89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7813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6">
                    <a:lumMod val="50000"/>
                  </a:schemeClr>
                </a:solidFill>
              </a:rPr>
              <a:t>What is Cloud Computing ? (Cont.)</a:t>
            </a:r>
          </a:p>
        </p:txBody>
      </p:sp>
      <p:sp>
        <p:nvSpPr>
          <p:cNvPr id="3" name="Content Placeholder 2"/>
          <p:cNvSpPr>
            <a:spLocks noGrp="1"/>
          </p:cNvSpPr>
          <p:nvPr>
            <p:ph idx="1"/>
          </p:nvPr>
        </p:nvSpPr>
        <p:spPr/>
        <p:txBody>
          <a:bodyPr/>
          <a:lstStyle/>
          <a:p>
            <a:pPr marL="0" indent="0">
              <a:buNone/>
            </a:pPr>
            <a:r>
              <a:rPr lang="en-US" dirty="0"/>
              <a:t>Official NIST definition, </a:t>
            </a:r>
          </a:p>
          <a:p>
            <a:pPr marL="0" indent="0">
              <a:buNone/>
            </a:pPr>
            <a:r>
              <a:rPr lang="en-US" i="1" dirty="0"/>
              <a:t>"cloud computing is a model for enabling ubiquitous, convenient, on-demand network access to a shared pool of configurable computing resources (e.g., networks, servers, storage, applications and services) that can be rapidly provisioned and released </a:t>
            </a:r>
            <a:r>
              <a:rPr lang="en-US" b="1" i="1" dirty="0">
                <a:solidFill>
                  <a:srgbClr val="FF0000"/>
                </a:solidFill>
              </a:rPr>
              <a:t>with minimal management effort or service provider interaction</a:t>
            </a:r>
            <a:r>
              <a:rPr lang="en-US" i="1" dirty="0"/>
              <a:t>.“</a:t>
            </a:r>
          </a:p>
          <a:p>
            <a:pPr marL="0" indent="0">
              <a:buNone/>
            </a:pPr>
            <a:endParaRPr lang="en-US" i="1" dirty="0"/>
          </a:p>
          <a:p>
            <a:pPr marL="0" indent="0">
              <a:buNone/>
            </a:pPr>
            <a:r>
              <a:rPr lang="en-US" b="1" i="1" dirty="0">
                <a:solidFill>
                  <a:srgbClr val="FF0000"/>
                </a:solidFill>
              </a:rPr>
              <a:t>5. Measured Services </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561EAEC-959C-423C-9E93-D4C0BB28E89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42808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6">
                    <a:lumMod val="50000"/>
                  </a:schemeClr>
                </a:solidFill>
              </a:rPr>
              <a:t>Essential Characteristic of Cloud Computing</a:t>
            </a:r>
          </a:p>
        </p:txBody>
      </p:sp>
      <p:sp>
        <p:nvSpPr>
          <p:cNvPr id="3" name="Content Placeholder 2"/>
          <p:cNvSpPr>
            <a:spLocks noGrp="1"/>
          </p:cNvSpPr>
          <p:nvPr>
            <p:ph idx="1"/>
          </p:nvPr>
        </p:nvSpPr>
        <p:spPr/>
        <p:txBody>
          <a:bodyPr/>
          <a:lstStyle/>
          <a:p>
            <a:pPr marL="0" indent="0">
              <a:buNone/>
            </a:pPr>
            <a:r>
              <a:rPr lang="en-US" dirty="0"/>
              <a:t>1.On-Demand Self Service</a:t>
            </a:r>
          </a:p>
          <a:p>
            <a:pPr marL="0" indent="0">
              <a:buNone/>
            </a:pPr>
            <a:r>
              <a:rPr lang="en-US" dirty="0"/>
              <a:t>2.Broad Network Access On </a:t>
            </a:r>
          </a:p>
          <a:p>
            <a:pPr marL="0" indent="0">
              <a:buNone/>
            </a:pPr>
            <a:r>
              <a:rPr lang="en-US" dirty="0"/>
              <a:t>3.Resource pooling or shared services</a:t>
            </a:r>
          </a:p>
          <a:p>
            <a:pPr marL="0" indent="0">
              <a:buNone/>
            </a:pPr>
            <a:r>
              <a:rPr lang="en-US" dirty="0"/>
              <a:t>4.Rapid elasticity</a:t>
            </a:r>
          </a:p>
          <a:p>
            <a:pPr marL="0" indent="0">
              <a:buNone/>
            </a:pPr>
            <a:r>
              <a:rPr lang="en-US" dirty="0"/>
              <a:t>5.Measured Services </a:t>
            </a:r>
          </a:p>
        </p:txBody>
      </p:sp>
      <p:pic>
        <p:nvPicPr>
          <p:cNvPr id="5" name="Picture 4" descr="Characteristic of Cloud Computing"/>
          <p:cNvPicPr>
            <a:picLocks noChangeAspect="1"/>
          </p:cNvPicPr>
          <p:nvPr/>
        </p:nvPicPr>
        <p:blipFill>
          <a:blip r:embed="rId2"/>
          <a:stretch>
            <a:fillRect/>
          </a:stretch>
        </p:blipFill>
        <p:spPr>
          <a:xfrm>
            <a:off x="5877533" y="2503534"/>
            <a:ext cx="5944115" cy="2786113"/>
          </a:xfrm>
          <a:prstGeom prst="rect">
            <a:avLst/>
          </a:prstGeom>
        </p:spPr>
      </p:pic>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561EAEC-959C-423C-9E93-D4C0BB28E89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35662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5507" y="477078"/>
            <a:ext cx="7412182" cy="797036"/>
          </a:xfrm>
        </p:spPr>
        <p:txBody>
          <a:bodyPr>
            <a:normAutofit/>
          </a:bodyPr>
          <a:lstStyle/>
          <a:p>
            <a:r>
              <a:rPr lang="en-US" b="1" dirty="0">
                <a:solidFill>
                  <a:schemeClr val="accent6">
                    <a:lumMod val="50000"/>
                  </a:schemeClr>
                </a:solidFill>
              </a:rPr>
              <a:t>On-Demand Self Service</a:t>
            </a:r>
            <a:endParaRPr lang="en-US" sz="3600" b="1" dirty="0">
              <a:solidFill>
                <a:schemeClr val="accent6">
                  <a:lumMod val="50000"/>
                </a:schemeClr>
              </a:solidFill>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561EAEC-959C-423C-9E93-D4C0BB28E89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3" name="Picture 2" descr="On - Demand self service"/>
          <p:cNvPicPr>
            <a:picLocks noChangeAspect="1"/>
          </p:cNvPicPr>
          <p:nvPr/>
        </p:nvPicPr>
        <p:blipFill>
          <a:blip r:embed="rId2"/>
          <a:stretch>
            <a:fillRect/>
          </a:stretch>
        </p:blipFill>
        <p:spPr>
          <a:xfrm>
            <a:off x="359069" y="350735"/>
            <a:ext cx="2066925" cy="790575"/>
          </a:xfrm>
          <a:prstGeom prst="rect">
            <a:avLst/>
          </a:prstGeom>
        </p:spPr>
      </p:pic>
      <p:sp>
        <p:nvSpPr>
          <p:cNvPr id="8" name="Rectangle 7"/>
          <p:cNvSpPr/>
          <p:nvPr/>
        </p:nvSpPr>
        <p:spPr>
          <a:xfrm>
            <a:off x="523009" y="1599239"/>
            <a:ext cx="10730346" cy="120032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A consumer can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unilaterally</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provision computing capabilities, such as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server time and network storage, as needed automatically without requiring human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interaction with each service provider. </a:t>
            </a:r>
          </a:p>
        </p:txBody>
      </p:sp>
    </p:spTree>
    <p:extLst>
      <p:ext uri="{BB962C8B-B14F-4D97-AF65-F5344CB8AC3E}">
        <p14:creationId xmlns:p14="http://schemas.microsoft.com/office/powerpoint/2010/main" val="1565288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561EAEC-959C-423C-9E93-D4C0BB28E89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7" name="Picture 6" descr="Broad network access"/>
          <p:cNvPicPr>
            <a:picLocks noChangeAspect="1"/>
          </p:cNvPicPr>
          <p:nvPr/>
        </p:nvPicPr>
        <p:blipFill>
          <a:blip r:embed="rId2"/>
          <a:stretch>
            <a:fillRect/>
          </a:stretch>
        </p:blipFill>
        <p:spPr>
          <a:xfrm>
            <a:off x="426911" y="462856"/>
            <a:ext cx="2028825" cy="866775"/>
          </a:xfrm>
          <a:prstGeom prst="rect">
            <a:avLst/>
          </a:prstGeom>
        </p:spPr>
      </p:pic>
      <p:sp>
        <p:nvSpPr>
          <p:cNvPr id="10" name="Title 9"/>
          <p:cNvSpPr>
            <a:spLocks noGrp="1"/>
          </p:cNvSpPr>
          <p:nvPr>
            <p:ph type="title" idx="4294967295"/>
          </p:nvPr>
        </p:nvSpPr>
        <p:spPr>
          <a:xfrm>
            <a:off x="2586798" y="511524"/>
            <a:ext cx="8011929" cy="769441"/>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a:ln>
                  <a:noFill/>
                </a:ln>
                <a:solidFill>
                  <a:srgbClr val="70AD47">
                    <a:lumMod val="50000"/>
                  </a:srgbClr>
                </a:solidFill>
                <a:effectLst/>
                <a:uLnTx/>
                <a:uFillTx/>
                <a:latin typeface="Calibri Light" panose="020F0302020204030204"/>
                <a:ea typeface="+mn-ea"/>
                <a:cs typeface="+mn-cs"/>
              </a:rPr>
              <a:t>Broad Network Access</a:t>
            </a:r>
          </a:p>
        </p:txBody>
      </p:sp>
      <p:sp>
        <p:nvSpPr>
          <p:cNvPr id="11" name="Rectangle 10"/>
          <p:cNvSpPr/>
          <p:nvPr/>
        </p:nvSpPr>
        <p:spPr>
          <a:xfrm>
            <a:off x="585354" y="1711050"/>
            <a:ext cx="10768446" cy="120032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Capabilities are available over the network and accessed through standard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mechanisms that promote use by</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 heterogeneous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thin or thick client platforms (e.g.,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mobile phones, tablets, laptops, and workstations)</a:t>
            </a:r>
          </a:p>
        </p:txBody>
      </p:sp>
    </p:spTree>
    <p:extLst>
      <p:ext uri="{BB962C8B-B14F-4D97-AF65-F5344CB8AC3E}">
        <p14:creationId xmlns:p14="http://schemas.microsoft.com/office/powerpoint/2010/main" val="315788321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OFFICE THEME" val="qJFqUAbJ"/>
  <p:tag name="ARTICULATE_SLIDE_THUMBNAIL_REFRESH" val="1"/>
  <p:tag name="ARTICULATE_DESIGN_ID_1_OFFICE THEME" val="8Hl2j28C"/>
  <p:tag name="ARTICULATE_SLIDE_COUNT" val="46"/>
  <p:tag name="ARTICULATE_PROJECT_OPEN" val="0"/>
</p:tagLst>
</file>

<file path=ppt/theme/theme1.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Academy_2019_Accessible</Template>
  <TotalTime>11634</TotalTime>
  <Words>2077</Words>
  <Application>Microsoft Office PowerPoint</Application>
  <PresentationFormat>Widescreen</PresentationFormat>
  <Paragraphs>182</Paragraphs>
  <Slides>26</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2_Office Theme</vt:lpstr>
      <vt:lpstr>Cloud Computing Essentials and Actors </vt:lpstr>
      <vt:lpstr>  Module Objectives</vt:lpstr>
      <vt:lpstr>What is Cloud Computing ?</vt:lpstr>
      <vt:lpstr>What is Cloud Computing ? (Continued)</vt:lpstr>
      <vt:lpstr>What is Cloud Computing ? (Continued..)</vt:lpstr>
      <vt:lpstr>What is Cloud Computing ? (Cont.)</vt:lpstr>
      <vt:lpstr>Essential Characteristic of Cloud Computing</vt:lpstr>
      <vt:lpstr>On-Demand Self Service</vt:lpstr>
      <vt:lpstr>Broad Network Access</vt:lpstr>
      <vt:lpstr>Resource Pooling or Shared Services</vt:lpstr>
      <vt:lpstr>Rapid Elasticity</vt:lpstr>
      <vt:lpstr>Measured Services</vt:lpstr>
      <vt:lpstr>Actors in Cloud  </vt:lpstr>
      <vt:lpstr>Actors in Cloud : Cloud Carrier</vt:lpstr>
      <vt:lpstr>Actors in Cloud : Cloud Auditor</vt:lpstr>
      <vt:lpstr>Actors in Cloud : Cloud Consumer</vt:lpstr>
      <vt:lpstr>Actors in Cloud : Cloud Broker</vt:lpstr>
      <vt:lpstr>Actors in Cloud  (Continued)</vt:lpstr>
      <vt:lpstr>Remember ;</vt:lpstr>
      <vt:lpstr>Actors in Cloud : Cloud Provider</vt:lpstr>
      <vt:lpstr>Actors in Cloud : Cloud Provider 1. Service Deployment</vt:lpstr>
      <vt:lpstr>Actors in Cloud : Cloud Provider 2. Service Orchestration</vt:lpstr>
      <vt:lpstr>Actors in Cloud : Cloud Provider 3. Service Management</vt:lpstr>
      <vt:lpstr>Actors in Cloud : Cloud Provider 4. Security</vt:lpstr>
      <vt:lpstr>Actors in Cloud : Cloud Provider 5.Privacy</vt:lpstr>
      <vt:lpstr>  Module Summary </vt:lpstr>
    </vt:vector>
  </TitlesOfParts>
  <Company>Amazon Corporate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Harris, Melissa</dc:creator>
  <cp:keywords>v 2.0.0</cp:keywords>
  <cp:lastModifiedBy>Rahul Kotian</cp:lastModifiedBy>
  <cp:revision>607</cp:revision>
  <cp:lastPrinted>2024-06-09T14:46:59Z</cp:lastPrinted>
  <dcterms:created xsi:type="dcterms:W3CDTF">2019-09-17T20:22:09Z</dcterms:created>
  <dcterms:modified xsi:type="dcterms:W3CDTF">2024-06-09T14:47:09Z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373078B8-3778-4BED-93CE-B8FC9DC9BD60</vt:lpwstr>
  </property>
  <property fmtid="{D5CDD505-2E9C-101B-9397-08002B2CF9AE}" pid="3" name="ArticulatePath">
    <vt:lpwstr>NEW 2019_TO TEST</vt:lpwstr>
  </property>
</Properties>
</file>