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notesMasterIdLst>
    <p:notesMasterId r:id="rId16"/>
  </p:notesMasterIdLst>
  <p:handoutMasterIdLst>
    <p:handoutMasterId r:id="rId17"/>
  </p:handoutMasterIdLst>
  <p:sldIdLst>
    <p:sldId id="886" r:id="rId2"/>
    <p:sldId id="915" r:id="rId3"/>
    <p:sldId id="373" r:id="rId4"/>
    <p:sldId id="327" r:id="rId5"/>
    <p:sldId id="331" r:id="rId6"/>
    <p:sldId id="914" r:id="rId7"/>
    <p:sldId id="349" r:id="rId8"/>
    <p:sldId id="642" r:id="rId9"/>
    <p:sldId id="884" r:id="rId10"/>
    <p:sldId id="636" r:id="rId11"/>
    <p:sldId id="345" r:id="rId12"/>
    <p:sldId id="839" r:id="rId13"/>
    <p:sldId id="368" r:id="rId14"/>
    <p:sldId id="916" r:id="rId15"/>
  </p:sldIdLst>
  <p:sldSz cx="12192000" cy="6858000"/>
  <p:notesSz cx="7102475" cy="9388475"/>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 Melissa" initials="HM" lastIdx="16" clrIdx="0">
    <p:extLst>
      <p:ext uri="{19B8F6BF-5375-455C-9EA6-DF929625EA0E}">
        <p15:presenceInfo xmlns:p15="http://schemas.microsoft.com/office/powerpoint/2012/main" userId="S-1-5-21-1407069837-2091007605-538272213-25781389" providerId="AD"/>
      </p:ext>
    </p:extLst>
  </p:cmAuthor>
  <p:cmAuthor id="2" name="Yoshii, June" initials="YJ" lastIdx="45" clrIdx="1">
    <p:extLst>
      <p:ext uri="{19B8F6BF-5375-455C-9EA6-DF929625EA0E}">
        <p15:presenceInfo xmlns:p15="http://schemas.microsoft.com/office/powerpoint/2012/main" userId="S-1-5-21-1407069837-2091007605-538272213-30032476" providerId="AD"/>
      </p:ext>
    </p:extLst>
  </p:cmAuthor>
  <p:cmAuthor id="3" name="David Mohr" initials="DM" lastIdx="8" clrIdx="2">
    <p:extLst>
      <p:ext uri="{19B8F6BF-5375-455C-9EA6-DF929625EA0E}">
        <p15:presenceInfo xmlns:p15="http://schemas.microsoft.com/office/powerpoint/2012/main" userId="David Mohr" providerId="None"/>
      </p:ext>
    </p:extLst>
  </p:cmAuthor>
  <p:cmAuthor id="4" name="Charrette, Jen" initials="CJ" lastIdx="7" clrIdx="3">
    <p:extLst>
      <p:ext uri="{19B8F6BF-5375-455C-9EA6-DF929625EA0E}">
        <p15:presenceInfo xmlns:p15="http://schemas.microsoft.com/office/powerpoint/2012/main" userId="Charrette, Jen" providerId="None"/>
      </p:ext>
    </p:extLst>
  </p:cmAuthor>
  <p:cmAuthor id="5" name="Microsoft Office User" initials="MOU" lastIdx="12" clrIdx="4">
    <p:extLst>
      <p:ext uri="{19B8F6BF-5375-455C-9EA6-DF929625EA0E}">
        <p15:presenceInfo xmlns:p15="http://schemas.microsoft.com/office/powerpoint/2012/main" userId="Microsoft Office User" providerId="None"/>
      </p:ext>
    </p:extLst>
  </p:cmAuthor>
  <p:cmAuthor id="6" name="Carol Reece" initials="CR" lastIdx="11" clrIdx="5">
    <p:extLst>
      <p:ext uri="{19B8F6BF-5375-455C-9EA6-DF929625EA0E}">
        <p15:presenceInfo xmlns:p15="http://schemas.microsoft.com/office/powerpoint/2012/main" userId="a67ae08b3f860e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4C5"/>
    <a:srgbClr val="E3740E"/>
    <a:srgbClr val="2D75E7"/>
    <a:srgbClr val="16966D"/>
    <a:srgbClr val="4E24A7"/>
    <a:srgbClr val="E817E4"/>
    <a:srgbClr val="FE5496"/>
    <a:srgbClr val="B3EB5B"/>
    <a:srgbClr val="FF9B29"/>
    <a:srgbClr val="535B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F3FC4-1D9C-4D8C-831C-508AB2F42A4A}" v="1" dt="2024-06-09T14:58:47.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64" autoAdjust="0"/>
    <p:restoredTop sz="66769" autoAdjust="0"/>
  </p:normalViewPr>
  <p:slideViewPr>
    <p:cSldViewPr snapToGrid="0" snapToObjects="1" showGuides="1">
      <p:cViewPr>
        <p:scale>
          <a:sx n="48" d="100"/>
          <a:sy n="48" d="100"/>
        </p:scale>
        <p:origin x="1124" y="-1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49" d="100"/>
          <a:sy n="49" d="100"/>
        </p:scale>
        <p:origin x="2668" y="48"/>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otian" userId="1f636058-1175-430a-b445-1f76b154ab73" providerId="ADAL" clId="{3A6F3FC4-1D9C-4D8C-831C-508AB2F42A4A}"/>
    <pc:docChg chg="custSel modSld modNotesMaster modHandout">
      <pc:chgData name="Rahul Kotian" userId="1f636058-1175-430a-b445-1f76b154ab73" providerId="ADAL" clId="{3A6F3FC4-1D9C-4D8C-831C-508AB2F42A4A}" dt="2024-06-09T14:58:47.589" v="2"/>
      <pc:docMkLst>
        <pc:docMk/>
      </pc:docMkLst>
      <pc:sldChg chg="modNotes">
        <pc:chgData name="Rahul Kotian" userId="1f636058-1175-430a-b445-1f76b154ab73" providerId="ADAL" clId="{3A6F3FC4-1D9C-4D8C-831C-508AB2F42A4A}" dt="2024-06-09T14:58:47.589" v="2"/>
        <pc:sldMkLst>
          <pc:docMk/>
          <pc:sldMk cId="4275924844" sldId="327"/>
        </pc:sldMkLst>
      </pc:sldChg>
      <pc:sldChg chg="delSp mod modNotes">
        <pc:chgData name="Rahul Kotian" userId="1f636058-1175-430a-b445-1f76b154ab73" providerId="ADAL" clId="{3A6F3FC4-1D9C-4D8C-831C-508AB2F42A4A}" dt="2024-06-09T14:58:47.589" v="2"/>
        <pc:sldMkLst>
          <pc:docMk/>
          <pc:sldMk cId="2151019119" sldId="345"/>
        </pc:sldMkLst>
        <pc:spChg chg="del">
          <ac:chgData name="Rahul Kotian" userId="1f636058-1175-430a-b445-1f76b154ab73" providerId="ADAL" clId="{3A6F3FC4-1D9C-4D8C-831C-508AB2F42A4A}" dt="2024-06-09T00:08:19.591" v="1" actId="478"/>
          <ac:spMkLst>
            <pc:docMk/>
            <pc:sldMk cId="2151019119" sldId="345"/>
            <ac:spMk id="11" creationId="{00000000-0000-0000-0000-000000000000}"/>
          </ac:spMkLst>
        </pc:spChg>
      </pc:sldChg>
      <pc:sldChg chg="modNotes">
        <pc:chgData name="Rahul Kotian" userId="1f636058-1175-430a-b445-1f76b154ab73" providerId="ADAL" clId="{3A6F3FC4-1D9C-4D8C-831C-508AB2F42A4A}" dt="2024-06-09T14:58:47.589" v="2"/>
        <pc:sldMkLst>
          <pc:docMk/>
          <pc:sldMk cId="2602503988" sldId="373"/>
        </pc:sldMkLst>
      </pc:sldChg>
      <pc:sldChg chg="delSp mod">
        <pc:chgData name="Rahul Kotian" userId="1f636058-1175-430a-b445-1f76b154ab73" providerId="ADAL" clId="{3A6F3FC4-1D9C-4D8C-831C-508AB2F42A4A}" dt="2024-06-09T00:06:39.248" v="0" actId="478"/>
        <pc:sldMkLst>
          <pc:docMk/>
          <pc:sldMk cId="529606961" sldId="636"/>
        </pc:sldMkLst>
        <pc:spChg chg="del">
          <ac:chgData name="Rahul Kotian" userId="1f636058-1175-430a-b445-1f76b154ab73" providerId="ADAL" clId="{3A6F3FC4-1D9C-4D8C-831C-508AB2F42A4A}" dt="2024-06-09T00:06:39.248" v="0" actId="478"/>
          <ac:spMkLst>
            <pc:docMk/>
            <pc:sldMk cId="529606961" sldId="636"/>
            <ac:spMk id="5" creationId="{00000000-0000-0000-0000-000000000000}"/>
          </ac:spMkLst>
        </pc:spChg>
      </pc:sldChg>
      <pc:sldChg chg="modNotes">
        <pc:chgData name="Rahul Kotian" userId="1f636058-1175-430a-b445-1f76b154ab73" providerId="ADAL" clId="{3A6F3FC4-1D9C-4D8C-831C-508AB2F42A4A}" dt="2024-06-09T14:58:47.589" v="2"/>
        <pc:sldMkLst>
          <pc:docMk/>
          <pc:sldMk cId="3072631281" sldId="8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8E7D4CC6-1AC1-6547-8987-01DDD7392771}" type="datetimeFigureOut">
              <a:rPr lang="en-US" smtClean="0"/>
              <a:t>6/8/2024</a:t>
            </a:fld>
            <a:endParaRPr lang="en-US" dirty="0"/>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1A01FDFC-8250-AD46-B773-8125051BCCF6}" type="datetimeFigureOut">
              <a:rPr lang="en-US" smtClean="0"/>
              <a:t>6/8/2024</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ws.amazon.com/what-is-cloud-computing/?pg=TOCC"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aws.amazon.com/enterprise/private/?pg=TOCC"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ws.amazon.com/tool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Virtualization is an evolving technology in the IT world. Virtualization is being used by a growing number of organizations to consolidate their workloads, to make their IT environments </a:t>
            </a:r>
            <a:r>
              <a:rPr lang="en-US" sz="1400" b="1" dirty="0"/>
              <a:t>scalable and more flexible. </a:t>
            </a:r>
          </a:p>
          <a:p>
            <a:endParaRPr lang="en-US" dirty="0"/>
          </a:p>
          <a:p>
            <a:endParaRPr lang="en-US" dirty="0"/>
          </a:p>
        </p:txBody>
      </p:sp>
      <p:sp>
        <p:nvSpPr>
          <p:cNvPr id="4" name="Slide Number Placeholder 3"/>
          <p:cNvSpPr>
            <a:spLocks noGrp="1"/>
          </p:cNvSpPr>
          <p:nvPr>
            <p:ph type="sldNum" sz="quarter" idx="5"/>
          </p:nvPr>
        </p:nvSpPr>
        <p:spPr/>
        <p:txBody>
          <a:bodyPr lIns="94229" tIns="47114" rIns="94229" bIns="47114"/>
          <a:lstStyle/>
          <a:p>
            <a:fld id="{FCC6AA2D-A23B-4E2A-9B77-768C62C15CF4}" type="slidenum">
              <a:rPr lang="en-US" smtClean="0"/>
              <a:t>2</a:t>
            </a:fld>
            <a:endParaRPr lang="en-US"/>
          </a:p>
        </p:txBody>
      </p:sp>
    </p:spTree>
    <p:extLst>
      <p:ext uri="{BB962C8B-B14F-4D97-AF65-F5344CB8AC3E}">
        <p14:creationId xmlns:p14="http://schemas.microsoft.com/office/powerpoint/2010/main" val="2915828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endParaRPr lang="en-US" sz="1100" dirty="0"/>
          </a:p>
        </p:txBody>
      </p:sp>
      <p:sp>
        <p:nvSpPr>
          <p:cNvPr id="5" name="Footer Placeholder 4"/>
          <p:cNvSpPr>
            <a:spLocks noGrp="1"/>
          </p:cNvSpPr>
          <p:nvPr>
            <p:ph type="ftr" sz="quarter" idx="11"/>
          </p:nvPr>
        </p:nvSpPr>
        <p:spPr>
          <a:xfrm>
            <a:off x="0" y="8917422"/>
            <a:ext cx="5538133" cy="471053"/>
          </a:xfrm>
          <a:prstGeom prst="rect">
            <a:avLst/>
          </a:prstGeom>
        </p:spPr>
        <p:txBody>
          <a:bodyPr/>
          <a:lstStyle/>
          <a:p>
            <a:r>
              <a:rPr lang="en-US" dirty="0"/>
              <a:t> </a:t>
            </a:r>
          </a:p>
        </p:txBody>
      </p:sp>
    </p:spTree>
    <p:extLst>
      <p:ext uri="{BB962C8B-B14F-4D97-AF65-F5344CB8AC3E}">
        <p14:creationId xmlns:p14="http://schemas.microsoft.com/office/powerpoint/2010/main" val="3458878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summary, in this module you learned how to:</a:t>
            </a:r>
          </a:p>
          <a:p>
            <a:pPr marL="176679" indent="-176679">
              <a:buFont typeface="Arial" panose="020B0604020202020204" pitchFamily="34" charset="0"/>
              <a:buChar char="•"/>
            </a:pPr>
            <a:r>
              <a:rPr lang="en-US" sz="1100" dirty="0"/>
              <a:t>Define different types of cloud computing</a:t>
            </a:r>
          </a:p>
          <a:p>
            <a:pPr marL="176679" indent="-176679">
              <a:buFont typeface="Arial" panose="020B0604020202020204" pitchFamily="34" charset="0"/>
              <a:buChar char="•"/>
            </a:pPr>
            <a:r>
              <a:rPr lang="en-US" sz="1100" dirty="0"/>
              <a:t>Describe six advantages of cloud computing</a:t>
            </a:r>
            <a:endParaRPr lang="en-US" sz="1100" strike="sngStrike" dirty="0"/>
          </a:p>
          <a:p>
            <a:pPr marL="176679" indent="-176679">
              <a:buFont typeface="Arial" panose="020B0604020202020204" pitchFamily="34" charset="0"/>
              <a:buChar char="•"/>
            </a:pPr>
            <a:r>
              <a:rPr lang="en-US" sz="1100" dirty="0"/>
              <a:t>Recognize the main AWS service categories and core services</a:t>
            </a:r>
          </a:p>
          <a:p>
            <a:pPr marL="176679" indent="-176679">
              <a:buFont typeface="Arial" panose="020B0604020202020204" pitchFamily="34" charset="0"/>
              <a:buChar char="•"/>
            </a:pPr>
            <a:r>
              <a:rPr lang="en-US" sz="1100" dirty="0"/>
              <a:t>Reviewed the AWS Cloud Adoption Framework</a:t>
            </a:r>
            <a:endParaRPr lang="en-US" sz="1100" strike="sngStrike" dirty="0"/>
          </a:p>
          <a:p>
            <a:pPr marL="176679" indent="-176679">
              <a:buFont typeface="Arial" panose="020B0604020202020204" pitchFamily="34" charset="0"/>
              <a:buChar char="•"/>
            </a:pPr>
            <a:endParaRPr lang="en-US" sz="1100" dirty="0"/>
          </a:p>
          <a:p>
            <a:pPr defTabSz="942289">
              <a:defRPr/>
            </a:pPr>
            <a:r>
              <a:rPr lang="en-US" sz="1100" dirty="0"/>
              <a:t>To finish this module, complete the knowledge check. </a:t>
            </a:r>
          </a:p>
          <a:p>
            <a:endParaRPr lang="en-US" sz="1100" dirty="0"/>
          </a:p>
        </p:txBody>
      </p:sp>
    </p:spTree>
    <p:extLst>
      <p:ext uri="{BB962C8B-B14F-4D97-AF65-F5344CB8AC3E}">
        <p14:creationId xmlns:p14="http://schemas.microsoft.com/office/powerpoint/2010/main" val="2100801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lIns="94229" tIns="47114" rIns="94229" bIns="47114"/>
          <a:lstStyle/>
          <a:p>
            <a:fld id="{FCC6AA2D-A23B-4E2A-9B77-768C62C15CF4}" type="slidenum">
              <a:rPr lang="en-US" smtClean="0"/>
              <a:t>14</a:t>
            </a:fld>
            <a:endParaRPr lang="en-US"/>
          </a:p>
        </p:txBody>
      </p:sp>
    </p:spTree>
    <p:extLst>
      <p:ext uri="{BB962C8B-B14F-4D97-AF65-F5344CB8AC3E}">
        <p14:creationId xmlns:p14="http://schemas.microsoft.com/office/powerpoint/2010/main" val="190209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4199666"/>
          </a:xfrm>
        </p:spPr>
        <p:txBody>
          <a:bodyPr/>
          <a:lstStyle/>
          <a:p>
            <a:pPr defTabSz="942289">
              <a:defRPr/>
            </a:pPr>
            <a:r>
              <a:rPr lang="en-US" sz="1100" dirty="0"/>
              <a:t>There are three main cloud service models. Each model represents a different part of the cloud computing stack and gives you a different level of control over your IT resources:</a:t>
            </a:r>
          </a:p>
          <a:p>
            <a:endParaRPr lang="en-US" sz="1100" dirty="0"/>
          </a:p>
          <a:p>
            <a:pPr marL="176679" indent="-176679">
              <a:buFont typeface="Arial" panose="020B0604020202020204" pitchFamily="34" charset="0"/>
              <a:buChar char="•"/>
            </a:pPr>
            <a:r>
              <a:rPr lang="en-US" sz="1100" b="1" dirty="0"/>
              <a:t>Infrastructure as a service (IaaS)</a:t>
            </a:r>
            <a:r>
              <a:rPr lang="en-US" sz="1100" dirty="0"/>
              <a:t>: Services in this category are the basic building blocks for cloud IT and typically provide you with access to networking features, computers (virtual or on dedicated hardware), and data storage space. IaaS provides you with the highest level of flexibility and management control over your IT resources. It is the most similar to existing IT resources that many IT departments and developers are familiar with today.</a:t>
            </a:r>
          </a:p>
          <a:p>
            <a:pPr marL="176679" indent="-176679">
              <a:buFont typeface="Arial" panose="020B0604020202020204" pitchFamily="34" charset="0"/>
              <a:buChar char="•"/>
            </a:pPr>
            <a:endParaRPr lang="en-US" sz="1100" b="1" dirty="0"/>
          </a:p>
          <a:p>
            <a:pPr marL="176679" indent="-176679">
              <a:buFont typeface="Arial" panose="020B0604020202020204" pitchFamily="34" charset="0"/>
              <a:buChar char="•"/>
            </a:pPr>
            <a:r>
              <a:rPr lang="en-US" sz="1100" b="1" dirty="0"/>
              <a:t>Platform as a service (PaaS)</a:t>
            </a:r>
            <a:r>
              <a:rPr lang="en-US" sz="1100" dirty="0"/>
              <a:t>: Services in this category reduce the need for you to manage the underlying infrastructure (usually hardware and operating systems) and enable you to focus on the deployment and management of your applications. </a:t>
            </a:r>
          </a:p>
          <a:p>
            <a:endParaRPr lang="en-US" sz="1100" dirty="0"/>
          </a:p>
          <a:p>
            <a:pPr marL="176679" indent="-176679">
              <a:buFont typeface="Arial" panose="020B0604020202020204" pitchFamily="34" charset="0"/>
              <a:buChar char="•"/>
            </a:pPr>
            <a:r>
              <a:rPr lang="en-US" sz="1100" b="1" dirty="0"/>
              <a:t>Software as a service (SaaS)</a:t>
            </a:r>
            <a:r>
              <a:rPr lang="en-US" sz="1100" dirty="0"/>
              <a:t>: Services in this category provide you with a completed product that the service provider runs and manages. In most cases, </a:t>
            </a:r>
            <a:r>
              <a:rPr lang="en-US" sz="1100" i="1" dirty="0"/>
              <a:t>software as a service</a:t>
            </a:r>
            <a:r>
              <a:rPr lang="en-US" sz="1100" dirty="0"/>
              <a:t> refers to end-user applications. With a SaaS offering, you do not have to think about how the service is maintained or how the underlying infrastructure is managed. You need to think only about how you plan to use that particular piece of software. A common example of a SaaS application is web-based email, where you can send and receive email without managing feature additions to the email product or maintaining the servers and operating systems that the email program runs on.</a:t>
            </a:r>
          </a:p>
        </p:txBody>
      </p:sp>
    </p:spTree>
    <p:extLst>
      <p:ext uri="{BB962C8B-B14F-4D97-AF65-F5344CB8AC3E}">
        <p14:creationId xmlns:p14="http://schemas.microsoft.com/office/powerpoint/2010/main" val="4179487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955192"/>
          </a:xfrm>
        </p:spPr>
        <p:txBody>
          <a:bodyPr/>
          <a:lstStyle/>
          <a:p>
            <a:r>
              <a:rPr lang="en-US" sz="1100" dirty="0"/>
              <a:t>There are three main cloud computing deployment models, which represent the cloud environments that your applications can be deployed in:</a:t>
            </a:r>
          </a:p>
          <a:p>
            <a:r>
              <a:rPr lang="en-US" sz="1100" dirty="0"/>
              <a:t> </a:t>
            </a:r>
          </a:p>
          <a:p>
            <a:pPr marL="176679" indent="-176679">
              <a:buFont typeface="Arial" panose="020B0604020202020204" pitchFamily="34" charset="0"/>
              <a:buChar char="•"/>
            </a:pPr>
            <a:r>
              <a:rPr lang="en-US" sz="1100" b="1" dirty="0"/>
              <a:t>Cloud</a:t>
            </a:r>
            <a:r>
              <a:rPr lang="en-US" sz="1100" dirty="0"/>
              <a:t>: A cloud-based application is fully deployed in the cloud, and all parts of the application run in the cloud. Applications in the cloud have either been created in the cloud or have been migrated from an existing infrastructure to take advantage of the </a:t>
            </a:r>
            <a:r>
              <a:rPr lang="en-US" sz="1100" dirty="0">
                <a:hlinkClick r:id="rId3"/>
              </a:rPr>
              <a:t>benefits of cloud computing</a:t>
            </a:r>
            <a:r>
              <a:rPr lang="en-US" sz="1100" dirty="0"/>
              <a:t>. Cloud-based applications can be built on low-level infrastructure pieces or they can use higher-level services that provide abstraction from the management, architecting, and scaling requirements of core infrastructure.</a:t>
            </a:r>
          </a:p>
          <a:p>
            <a:r>
              <a:rPr lang="en-US" sz="1100" dirty="0"/>
              <a:t> </a:t>
            </a:r>
          </a:p>
          <a:p>
            <a:pPr marL="176679" indent="-176679">
              <a:buFont typeface="Arial" panose="020B0604020202020204" pitchFamily="34" charset="0"/>
              <a:buChar char="•"/>
            </a:pPr>
            <a:r>
              <a:rPr lang="en-US" sz="1100" b="1" dirty="0"/>
              <a:t>Hybrid</a:t>
            </a:r>
            <a:r>
              <a:rPr lang="en-US" sz="1100" dirty="0"/>
              <a:t>: A hybrid deployment is a way to connect infrastructure and applications between cloud-based resources and existing resources that are not located in the cloud. The most common method of hybrid deployment is between the cloud and existing on-premises infrastructure. This model enables an organization to extend and grow their infrastructure into the cloud while connecting cloud resources to internal systems. </a:t>
            </a:r>
          </a:p>
          <a:p>
            <a:endParaRPr lang="en-US" sz="1100" dirty="0"/>
          </a:p>
          <a:p>
            <a:pPr marL="176679" indent="-176679">
              <a:buFont typeface="Arial" panose="020B0604020202020204" pitchFamily="34" charset="0"/>
              <a:buChar char="•"/>
            </a:pPr>
            <a:r>
              <a:rPr lang="en-US" sz="1100" b="1" dirty="0"/>
              <a:t>On-premises</a:t>
            </a:r>
            <a:r>
              <a:rPr lang="en-US" sz="1100" dirty="0"/>
              <a:t>: Deploying resources on-premises, using virtualization and resource management tools, is sometimes called </a:t>
            </a:r>
            <a:r>
              <a:rPr lang="en-US" sz="1100" i="1" dirty="0"/>
              <a:t>private cloud</a:t>
            </a:r>
            <a:r>
              <a:rPr lang="en-US" sz="1100" dirty="0"/>
              <a:t>. While on-premises deployment does not provide many of the benefits of cloud computing, it is sometimes sought for its ability to provide </a:t>
            </a:r>
            <a:r>
              <a:rPr lang="en-US" sz="1100" dirty="0">
                <a:hlinkClick r:id="rId4"/>
              </a:rPr>
              <a:t>dedicated resources</a:t>
            </a:r>
            <a:r>
              <a:rPr lang="en-US" sz="1100" dirty="0"/>
              <a:t>. In most cases, this deployment model is the same as legacy IT infrastructure, but it might also use application management and virtualization technologies to increase resource utilization.</a:t>
            </a:r>
          </a:p>
        </p:txBody>
      </p:sp>
    </p:spTree>
    <p:extLst>
      <p:ext uri="{BB962C8B-B14F-4D97-AF65-F5344CB8AC3E}">
        <p14:creationId xmlns:p14="http://schemas.microsoft.com/office/powerpoint/2010/main" val="364604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076">
              <a:spcAft>
                <a:spcPts val="618"/>
              </a:spcAft>
              <a:defRPr/>
            </a:pPr>
            <a:r>
              <a:rPr lang="en-US" sz="1100" dirty="0"/>
              <a:t>There are many similarities between AWS and the traditional, on-premises IT space:</a:t>
            </a:r>
            <a:endParaRPr lang="en-US" sz="1100" dirty="0">
              <a:cs typeface="Arial" panose="020B0604020202020204" pitchFamily="34" charset="0"/>
            </a:endParaRPr>
          </a:p>
          <a:p>
            <a:pPr marL="176679" indent="-176679" defTabSz="471076">
              <a:spcAft>
                <a:spcPts val="618"/>
              </a:spcAft>
              <a:buFont typeface="Arial" panose="020B0604020202020204" pitchFamily="34" charset="0"/>
              <a:buChar char="•"/>
              <a:defRPr/>
            </a:pPr>
            <a:r>
              <a:rPr lang="en-US" sz="1100" dirty="0">
                <a:cs typeface="Arial" panose="020B0604020202020204" pitchFamily="34" charset="0"/>
              </a:rPr>
              <a:t>AWS security groups, network access control lists (network ACLs), and AWS Identity and Access Management (IAM) are similar to firewalls, access control lists (ACLs), and administrators.</a:t>
            </a:r>
          </a:p>
          <a:p>
            <a:pPr marL="176679" indent="-176679" defTabSz="471076">
              <a:spcAft>
                <a:spcPts val="618"/>
              </a:spcAft>
              <a:buFont typeface="Arial" panose="020B0604020202020204" pitchFamily="34" charset="0"/>
              <a:buChar char="•"/>
              <a:defRPr/>
            </a:pPr>
            <a:r>
              <a:rPr lang="en-US" sz="1100" dirty="0">
                <a:cs typeface="Arial" panose="020B0604020202020204" pitchFamily="34" charset="0"/>
              </a:rPr>
              <a:t>Elastic Load Balancing and Amazon Virtual Private Cloud (Amazon VPC) are similar to routers, network pipelines, and switches.</a:t>
            </a:r>
          </a:p>
          <a:p>
            <a:pPr marL="176679" indent="-176679" defTabSz="471076">
              <a:spcAft>
                <a:spcPts val="618"/>
              </a:spcAft>
              <a:buFont typeface="Arial" panose="020B0604020202020204" pitchFamily="34" charset="0"/>
              <a:buChar char="•"/>
              <a:defRPr/>
            </a:pPr>
            <a:r>
              <a:rPr lang="en-US" sz="1100" dirty="0">
                <a:cs typeface="Arial" panose="020B0604020202020204" pitchFamily="34" charset="0"/>
              </a:rPr>
              <a:t>Amazon Machine Images (AMIs) and Amazon Elastic Compute Cloud (Amazon EC2) instances are similar to on-premises servers.</a:t>
            </a:r>
          </a:p>
          <a:p>
            <a:pPr marL="176679" indent="-176679" defTabSz="471076">
              <a:spcAft>
                <a:spcPts val="618"/>
              </a:spcAft>
              <a:buFont typeface="Arial" panose="020B0604020202020204" pitchFamily="34" charset="0"/>
              <a:buChar char="•"/>
              <a:defRPr/>
            </a:pPr>
            <a:r>
              <a:rPr lang="en-US" sz="1100" dirty="0">
                <a:cs typeface="Arial" panose="020B0604020202020204" pitchFamily="34" charset="0"/>
              </a:rPr>
              <a:t>Amazon Elastic Block Store (Amazon EBS), Amazon Elastic File System (Amazon EFS), Amazon Simple Storage Service (Amazon S3), and Amazon Relational Database Service (Amazon RDS) are similar to direct attached storage (DAS), storage area networks (SAN), network attached storage (NAS), and a relational database management service (RDBMS).</a:t>
            </a:r>
          </a:p>
          <a:p>
            <a:pPr defTabSz="471076">
              <a:spcAft>
                <a:spcPts val="618"/>
              </a:spcAft>
              <a:defRPr/>
            </a:pPr>
            <a:endParaRPr lang="en-US" sz="1100" dirty="0">
              <a:cs typeface="Arial" panose="020B0604020202020204" pitchFamily="34" charset="0"/>
            </a:endParaRPr>
          </a:p>
          <a:p>
            <a:pPr defTabSz="471076">
              <a:spcAft>
                <a:spcPts val="618"/>
              </a:spcAft>
              <a:defRPr/>
            </a:pPr>
            <a:r>
              <a:rPr lang="en-US" sz="1100" dirty="0">
                <a:cs typeface="Arial" panose="020B0604020202020204" pitchFamily="34" charset="0"/>
              </a:rPr>
              <a:t>With AWS services and features, you can do almost everything that you would want to do with a traditional data center.</a:t>
            </a:r>
          </a:p>
        </p:txBody>
      </p:sp>
    </p:spTree>
    <p:extLst>
      <p:ext uri="{BB962C8B-B14F-4D97-AF65-F5344CB8AC3E}">
        <p14:creationId xmlns:p14="http://schemas.microsoft.com/office/powerpoint/2010/main" val="403837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sz="1100" dirty="0"/>
              <a:t>In general, a web service is any piece of software that makes itself available over the internet or on private (intranet) networks. A web service uses a standardized format—such as Extensible Markup Language (XML) or JavaScript Object Notation (JSON)—for the request and the response of an application programming interface (API) interaction. It is not tied to any one operating system or programming language. It’s self-describing via an interface definition file and it is discoverable.</a:t>
            </a:r>
          </a:p>
          <a:p>
            <a:pPr marL="176679" indent="-176679">
              <a:buFont typeface="Arial" charset="0"/>
              <a:buChar char="•"/>
            </a:pPr>
            <a:endParaRPr lang="en-US" sz="1100" dirty="0"/>
          </a:p>
        </p:txBody>
      </p:sp>
    </p:spTree>
    <p:extLst>
      <p:ext uri="{BB962C8B-B14F-4D97-AF65-F5344CB8AC3E}">
        <p14:creationId xmlns:p14="http://schemas.microsoft.com/office/powerpoint/2010/main" val="256566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Amazon Web Services (AWS) is a secure cloud platform that offers a broad set of global cloud-based products. Because these products are delivered over the internet, you have on-demand access to the compute, storage, network, database, and other IT resources that you might need for your projects—and the tools to manage them. You can immediately provision and launch AWS resources. The resources are ready for you to use in minutes. </a:t>
            </a:r>
          </a:p>
          <a:p>
            <a:endParaRPr lang="en-US" sz="1100" dirty="0"/>
          </a:p>
          <a:p>
            <a:r>
              <a:rPr lang="en-US" sz="1100" dirty="0"/>
              <a:t>AWS offers flexibility. Your AWS environment can be reconfigured and updated on demand, scaled up or down automatically to meet usage patterns and optimize spending, or shut down temporarily or permanently. The billing for AWS services becomes an operational expense instead of a capital expense.</a:t>
            </a:r>
          </a:p>
          <a:p>
            <a:endParaRPr lang="en-US" sz="1100" dirty="0"/>
          </a:p>
          <a:p>
            <a:r>
              <a:rPr lang="en-US" sz="1100" dirty="0"/>
              <a:t>AWS services are designed to work together to support virtually any type of application or workload. Think of these services like building blocks, which you can assemble quickly to build sophisticated, scalable solutions, and then adjust them as your needs change.</a:t>
            </a:r>
          </a:p>
        </p:txBody>
      </p:sp>
    </p:spTree>
    <p:extLst>
      <p:ext uri="{BB962C8B-B14F-4D97-AF65-F5344CB8AC3E}">
        <p14:creationId xmlns:p14="http://schemas.microsoft.com/office/powerpoint/2010/main" val="984245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array of AWS services can be intimidating as you start your journey into the cloud. This course focuses on some of the more common services in the following service categories: compute, storage, database, networking and content delivery, security, identity, and compliance, management and governance, and AWS cost management.</a:t>
            </a:r>
          </a:p>
          <a:p>
            <a:endParaRPr lang="en-US" sz="1100" dirty="0"/>
          </a:p>
          <a:p>
            <a:r>
              <a:rPr lang="en-US" sz="1100" dirty="0"/>
              <a:t>Legend:</a:t>
            </a:r>
          </a:p>
          <a:p>
            <a:pPr marL="176679" indent="-176679" defTabSz="942289">
              <a:buFont typeface="Arial" panose="020B0604020202020204" pitchFamily="34" charset="0"/>
              <a:buChar char="•"/>
              <a:defRPr/>
            </a:pPr>
            <a:r>
              <a:rPr lang="en-US" sz="1100" dirty="0"/>
              <a:t>Amazon Elastic Block Store (Amazon EBS)</a:t>
            </a:r>
          </a:p>
          <a:p>
            <a:pPr marL="176679" indent="-176679">
              <a:buFont typeface="Arial" panose="020B0604020202020204" pitchFamily="34" charset="0"/>
              <a:buChar char="•"/>
            </a:pPr>
            <a:r>
              <a:rPr lang="en-US" sz="1100" dirty="0"/>
              <a:t>Amazon Elastic Compute Cloud (Amazon EC2)</a:t>
            </a:r>
          </a:p>
          <a:p>
            <a:pPr marL="176679" indent="-176679">
              <a:buFont typeface="Arial" panose="020B0604020202020204" pitchFamily="34" charset="0"/>
              <a:buChar char="•"/>
            </a:pPr>
            <a:r>
              <a:rPr lang="en-US" sz="1100" dirty="0"/>
              <a:t>Amazon Elastic Container Registry (Amazon ECR)</a:t>
            </a:r>
          </a:p>
          <a:p>
            <a:pPr marL="176679" indent="-176679">
              <a:buFont typeface="Arial" panose="020B0604020202020204" pitchFamily="34" charset="0"/>
              <a:buChar char="•"/>
            </a:pPr>
            <a:r>
              <a:rPr lang="en-US" sz="1100" dirty="0"/>
              <a:t>Amazon Elastic Container Service (Amazon ECS)</a:t>
            </a:r>
          </a:p>
          <a:p>
            <a:pPr marL="176679" indent="-176679" defTabSz="942289">
              <a:buFont typeface="Arial" panose="020B0604020202020204" pitchFamily="34" charset="0"/>
              <a:buChar char="•"/>
              <a:defRPr/>
            </a:pPr>
            <a:r>
              <a:rPr lang="en-US" sz="1100" dirty="0"/>
              <a:t>Amazon Elastic File System (Amazon EFS)</a:t>
            </a:r>
          </a:p>
          <a:p>
            <a:pPr marL="176679" indent="-176679">
              <a:buFont typeface="Arial" panose="020B0604020202020204" pitchFamily="34" charset="0"/>
              <a:buChar char="•"/>
            </a:pPr>
            <a:r>
              <a:rPr lang="en-US" sz="1100" dirty="0"/>
              <a:t>Amazon Elastic Kubernetes Service (Amazon EKS)</a:t>
            </a:r>
          </a:p>
          <a:p>
            <a:pPr marL="176679" indent="-176679" defTabSz="942289">
              <a:buFont typeface="Arial" panose="020B0604020202020204" pitchFamily="34" charset="0"/>
              <a:buChar char="•"/>
              <a:defRPr/>
            </a:pPr>
            <a:r>
              <a:rPr lang="en-US" sz="1100" dirty="0"/>
              <a:t>Amazon Relational Database Service (Amazon RDS)</a:t>
            </a:r>
          </a:p>
          <a:p>
            <a:pPr marL="176679" indent="-176679">
              <a:buFont typeface="Arial" panose="020B0604020202020204" pitchFamily="34" charset="0"/>
              <a:buChar char="•"/>
            </a:pPr>
            <a:r>
              <a:rPr lang="en-US" sz="1100" dirty="0"/>
              <a:t>Amazon Simple Storage Service (Amazon S3)</a:t>
            </a:r>
          </a:p>
          <a:p>
            <a:pPr marL="176679" indent="-176679" defTabSz="942289">
              <a:buFont typeface="Arial" panose="020B0604020202020204" pitchFamily="34" charset="0"/>
              <a:buChar char="•"/>
              <a:defRPr/>
            </a:pPr>
            <a:r>
              <a:rPr lang="en-US" sz="1100" dirty="0"/>
              <a:t>Amazon Virtual Private Cloud (Amazon VPC)</a:t>
            </a:r>
          </a:p>
          <a:p>
            <a:pPr marL="176679" indent="-176679">
              <a:buFont typeface="Arial" panose="020B0604020202020204" pitchFamily="34" charset="0"/>
              <a:buChar char="•"/>
            </a:pPr>
            <a:r>
              <a:rPr lang="en-US" sz="1100" dirty="0"/>
              <a:t>AWS Identity and Access Management (IAM)</a:t>
            </a:r>
          </a:p>
          <a:p>
            <a:pPr marL="176679" indent="-176679">
              <a:buFont typeface="Arial" panose="020B0604020202020204" pitchFamily="34" charset="0"/>
              <a:buChar char="•"/>
            </a:pPr>
            <a:r>
              <a:rPr lang="en-US" sz="1100" dirty="0"/>
              <a:t>AWS Key Management Service (AWS KMS)</a:t>
            </a:r>
          </a:p>
        </p:txBody>
      </p:sp>
    </p:spTree>
    <p:extLst>
      <p:ext uri="{BB962C8B-B14F-4D97-AF65-F5344CB8AC3E}">
        <p14:creationId xmlns:p14="http://schemas.microsoft.com/office/powerpoint/2010/main" val="278309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For example, say you’re building a database application. Your customers might be sending data to your Amazon Elastic Compute Cloud (Amazon EC2) instances, which is a service in the compute category. These EC2 servers batch the data in one-minute increments and add an object per customer to Amazon Simple Storage Service (Amazon S3), the AWS storage service you’ve chosen to use. You can then use a nonrelational database like Amazon DynamoDB to power your application, for example, to build an index so that you can find all the objects for a given customer that were collected over a certain period. You might decide to run these services inside an Amazon Virtual Private Cloud (Amazon VPC), which is a service in the networking category.</a:t>
            </a:r>
          </a:p>
          <a:p>
            <a:endParaRPr lang="en-US" sz="1100" dirty="0"/>
          </a:p>
          <a:p>
            <a:r>
              <a:rPr lang="en-US" sz="1100" dirty="0"/>
              <a:t>The purpose of this simple example is to illustrate that you can select web services from different categories and use them together to build a solution (in this case, a database application). Of course, the solutions you build can be quite complex.</a:t>
            </a:r>
          </a:p>
        </p:txBody>
      </p:sp>
    </p:spTree>
    <p:extLst>
      <p:ext uri="{BB962C8B-B14F-4D97-AF65-F5344CB8AC3E}">
        <p14:creationId xmlns:p14="http://schemas.microsoft.com/office/powerpoint/2010/main" val="310304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6034" y="4533852"/>
            <a:ext cx="5666195" cy="3745812"/>
          </a:xfrm>
        </p:spPr>
        <p:txBody>
          <a:bodyPr/>
          <a:lstStyle/>
          <a:p>
            <a:pPr defTabSz="454136">
              <a:defRPr/>
            </a:pPr>
            <a:r>
              <a:rPr lang="en-US" sz="1100" dirty="0"/>
              <a:t>You might wonder how to access the broad array of services that are offered by AWS. There are three ways to create and manage resources on the AWS Cloud:</a:t>
            </a:r>
          </a:p>
          <a:p>
            <a:pPr marL="176679" indent="-176679">
              <a:buFont typeface="Arial" panose="020B0604020202020204" pitchFamily="34" charset="0"/>
              <a:buChar char="•"/>
            </a:pPr>
            <a:r>
              <a:rPr lang="en-US" sz="1100" b="1" dirty="0"/>
              <a:t>AWS Management Console</a:t>
            </a:r>
            <a:r>
              <a:rPr lang="en-US" sz="1100" dirty="0"/>
              <a:t>: The console provides a rich graphical interface to a majority of the features offered by AWS. (Note: From time to time, new features might not have all of their capabilities included in the console when the feature initially launches.)</a:t>
            </a:r>
          </a:p>
          <a:p>
            <a:pPr marL="176679" indent="-176679">
              <a:buFont typeface="Arial" panose="020B0604020202020204" pitchFamily="34" charset="0"/>
              <a:buChar char="•"/>
            </a:pPr>
            <a:r>
              <a:rPr lang="en-US" sz="1100" b="1" dirty="0"/>
              <a:t>AWS Command Line Interface (AWS CLI)</a:t>
            </a:r>
            <a:r>
              <a:rPr lang="en-US" sz="1100" dirty="0"/>
              <a:t>: The AWS CLI provides a suite of utilities that can be launched from a command script in Linux, macOS, or Microsoft Windows.</a:t>
            </a:r>
          </a:p>
          <a:p>
            <a:pPr marL="176679" indent="-176679">
              <a:buFont typeface="Arial" panose="020B0604020202020204" pitchFamily="34" charset="0"/>
              <a:buChar char="•"/>
            </a:pPr>
            <a:r>
              <a:rPr lang="en-US" sz="1100" b="1" dirty="0"/>
              <a:t>Software development kits (SDKs)</a:t>
            </a:r>
            <a:r>
              <a:rPr lang="en-US" sz="1100" dirty="0"/>
              <a:t>: AWS provides packages that enable accessing AWS in a variety of popular programming languages. This makes it easy to use AWS in your existing applications and it also enables you to create applications that deploy and monitor complex systems entirely through code. </a:t>
            </a:r>
          </a:p>
          <a:p>
            <a:endParaRPr lang="en-US" sz="1100" dirty="0"/>
          </a:p>
          <a:p>
            <a:r>
              <a:rPr lang="en-US" sz="1100" dirty="0"/>
              <a:t>All three options are built on a common REST-like API that serves as the foundation of AWS. </a:t>
            </a:r>
          </a:p>
          <a:p>
            <a:endParaRPr lang="en-US" sz="1100" dirty="0"/>
          </a:p>
          <a:p>
            <a:pPr defTabSz="942289">
              <a:defRPr/>
            </a:pPr>
            <a:r>
              <a:rPr lang="en-US" sz="1100" dirty="0"/>
              <a:t>To learn more about tools you can use to develop and manage applications on AWS, see </a:t>
            </a:r>
            <a:r>
              <a:rPr lang="en-US" sz="1100" dirty="0">
                <a:ea typeface="Amazon Ember Light" panose="020B0403020204020204" pitchFamily="34" charset="0"/>
                <a:cs typeface="Amazon Ember Light" panose="020B0403020204020204" pitchFamily="34" charset="0"/>
                <a:hlinkClick r:id="rId3"/>
              </a:rPr>
              <a:t>Tools to Build on AWS</a:t>
            </a:r>
            <a:r>
              <a:rPr lang="en-US" sz="1100" dirty="0"/>
              <a:t>.</a:t>
            </a:r>
          </a:p>
          <a:p>
            <a:endParaRPr lang="en-US" sz="1100" dirty="0"/>
          </a:p>
        </p:txBody>
      </p:sp>
    </p:spTree>
    <p:extLst>
      <p:ext uri="{BB962C8B-B14F-4D97-AF65-F5344CB8AC3E}">
        <p14:creationId xmlns:p14="http://schemas.microsoft.com/office/powerpoint/2010/main" val="248816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4A8E1E-29CC-4F18-BECE-6863A874B0E2}"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91136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E22B25-9F63-49A1-B8ED-6F1E3A4340F8}"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253549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A6D69C-EA08-400B-88BC-2D80E06DD200}"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02345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2C4ED0-6891-4159-8EEB-E2E06788206A}"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210218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EE9297-9A68-4240-B8EE-9D3578FA9635}"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01774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E6A0F-D308-48D1-9578-9992A45ECD0B}" type="datetime1">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28598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9E7458-4DA5-4340-A49A-75710083F31B}" type="datetime1">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9895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8C58A6-DE5D-4D67-8FE8-CE2B30279E59}" type="datetime1">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84720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138C7-FCB7-4D8D-B07D-F3151B6AF6CF}" type="datetime1">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963744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9F8F11-E511-43D3-9F2A-160E395B0187}" type="datetime1">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58845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CAC4D3-DFE9-460D-88A5-4022828A5EED}" type="datetime1">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1207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D16F7-E41D-4C0A-99CC-C616AAC0AD7B}" type="datetime1">
              <a:rPr lang="en-US" smtClean="0"/>
              <a:t>6/8/2024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1EAEC-959C-423C-9E93-D4C0BB28E894}" type="slidenum">
              <a:rPr lang="en-US" smtClean="0"/>
              <a:t>‹#›</a:t>
            </a:fld>
            <a:endParaRPr lang="en-US"/>
          </a:p>
        </p:txBody>
      </p:sp>
    </p:spTree>
    <p:extLst>
      <p:ext uri="{BB962C8B-B14F-4D97-AF65-F5344CB8AC3E}">
        <p14:creationId xmlns:p14="http://schemas.microsoft.com/office/powerpoint/2010/main" val="14787246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6.svg"/><Relationship Id="rId18" Type="http://schemas.openxmlformats.org/officeDocument/2006/relationships/image" Target="../media/image24.png"/><Relationship Id="rId3" Type="http://schemas.openxmlformats.org/officeDocument/2006/relationships/notesSlide" Target="../notesSlides/notesSlide8.xml"/><Relationship Id="rId21" Type="http://schemas.openxmlformats.org/officeDocument/2006/relationships/image" Target="../media/image62.svg"/><Relationship Id="rId7" Type="http://schemas.openxmlformats.org/officeDocument/2006/relationships/image" Target="../media/image46.svg"/><Relationship Id="rId12" Type="http://schemas.openxmlformats.org/officeDocument/2006/relationships/image" Target="../media/image55.png"/><Relationship Id="rId17" Type="http://schemas.openxmlformats.org/officeDocument/2006/relationships/image" Target="../media/image60.svg"/><Relationship Id="rId2" Type="http://schemas.openxmlformats.org/officeDocument/2006/relationships/slideLayout" Target="../slideLayouts/slideLayout2.xml"/><Relationship Id="rId16" Type="http://schemas.openxmlformats.org/officeDocument/2006/relationships/image" Target="../media/image59.png"/><Relationship Id="rId20" Type="http://schemas.openxmlformats.org/officeDocument/2006/relationships/image" Target="../media/image61.png"/><Relationship Id="rId1" Type="http://schemas.openxmlformats.org/officeDocument/2006/relationships/tags" Target="../tags/tag9.xml"/><Relationship Id="rId6" Type="http://schemas.openxmlformats.org/officeDocument/2006/relationships/image" Target="../media/image45.png"/><Relationship Id="rId11" Type="http://schemas.openxmlformats.org/officeDocument/2006/relationships/image" Target="../media/image52.svg"/><Relationship Id="rId5" Type="http://schemas.openxmlformats.org/officeDocument/2006/relationships/image" Target="../media/image48.svg"/><Relationship Id="rId15" Type="http://schemas.openxmlformats.org/officeDocument/2006/relationships/image" Target="../media/image58.svg"/><Relationship Id="rId23" Type="http://schemas.openxmlformats.org/officeDocument/2006/relationships/image" Target="../media/image64.svg"/><Relationship Id="rId10" Type="http://schemas.openxmlformats.org/officeDocument/2006/relationships/image" Target="../media/image51.png"/><Relationship Id="rId19" Type="http://schemas.openxmlformats.org/officeDocument/2006/relationships/image" Target="../media/image25.svg"/><Relationship Id="rId4" Type="http://schemas.openxmlformats.org/officeDocument/2006/relationships/image" Target="../media/image47.png"/><Relationship Id="rId9" Type="http://schemas.openxmlformats.org/officeDocument/2006/relationships/image" Target="../media/image50.svg"/><Relationship Id="rId14" Type="http://schemas.openxmlformats.org/officeDocument/2006/relationships/image" Target="../media/image57.png"/><Relationship Id="rId22" Type="http://schemas.openxmlformats.org/officeDocument/2006/relationships/image" Target="../media/image6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21" Type="http://schemas.openxmlformats.org/officeDocument/2006/relationships/image" Target="../media/image21.svg"/><Relationship Id="rId34" Type="http://schemas.openxmlformats.org/officeDocument/2006/relationships/image" Target="../media/image3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33" Type="http://schemas.openxmlformats.org/officeDocument/2006/relationships/image" Target="../media/image33.svg"/><Relationship Id="rId2" Type="http://schemas.openxmlformats.org/officeDocument/2006/relationships/tags" Target="../tags/tag5.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svg"/><Relationship Id="rId1" Type="http://schemas.openxmlformats.org/officeDocument/2006/relationships/tags" Target="../tags/tag4.xml"/><Relationship Id="rId6" Type="http://schemas.openxmlformats.org/officeDocument/2006/relationships/image" Target="../media/image6.emf"/><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svg"/><Relationship Id="rId5" Type="http://schemas.openxmlformats.org/officeDocument/2006/relationships/image" Target="../media/image5.PN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0.emf"/><Relationship Id="rId19" Type="http://schemas.openxmlformats.org/officeDocument/2006/relationships/image" Target="../media/image19.svg"/><Relationship Id="rId31" Type="http://schemas.openxmlformats.org/officeDocument/2006/relationships/image" Target="../media/image31.svg"/><Relationship Id="rId4" Type="http://schemas.openxmlformats.org/officeDocument/2006/relationships/notesSlide" Target="../notesSlides/notesSlide4.xml"/><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 Id="rId30" Type="http://schemas.openxmlformats.org/officeDocument/2006/relationships/image" Target="../media/image30.png"/><Relationship Id="rId35" Type="http://schemas.openxmlformats.org/officeDocument/2006/relationships/image" Target="../media/image35.svg"/><Relationship Id="rId8" Type="http://schemas.openxmlformats.org/officeDocument/2006/relationships/image" Target="../media/image8.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3" Type="http://schemas.openxmlformats.org/officeDocument/2006/relationships/notesSlide" Target="../notesSlides/notesSlide7.xml"/><Relationship Id="rId7" Type="http://schemas.openxmlformats.org/officeDocument/2006/relationships/image" Target="../media/image44.svg"/><Relationship Id="rId12" Type="http://schemas.openxmlformats.org/officeDocument/2006/relationships/image" Target="../media/image49.png"/><Relationship Id="rId17" Type="http://schemas.openxmlformats.org/officeDocument/2006/relationships/image" Target="../media/image54.svg"/><Relationship Id="rId2" Type="http://schemas.openxmlformats.org/officeDocument/2006/relationships/slideLayout" Target="../slideLayouts/slideLayout2.xml"/><Relationship Id="rId16" Type="http://schemas.openxmlformats.org/officeDocument/2006/relationships/image" Target="../media/image53.png"/><Relationship Id="rId1" Type="http://schemas.openxmlformats.org/officeDocument/2006/relationships/tags" Target="../tags/tag8.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42.svg"/><Relationship Id="rId15" Type="http://schemas.openxmlformats.org/officeDocument/2006/relationships/image" Target="../media/image52.sv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svg"/><Relationship Id="rId1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0091" y="869229"/>
            <a:ext cx="9144000" cy="1416771"/>
          </a:xfrm>
        </p:spPr>
        <p:txBody>
          <a:bodyPr>
            <a:normAutofit/>
          </a:bodyPr>
          <a:lstStyle/>
          <a:p>
            <a:pPr algn="l"/>
            <a:r>
              <a:rPr lang="en-US" sz="4400" dirty="0">
                <a:solidFill>
                  <a:schemeClr val="accent6">
                    <a:lumMod val="50000"/>
                  </a:schemeClr>
                </a:solidFill>
              </a:rPr>
              <a:t>Cloud Computing Essentials and Actors </a:t>
            </a:r>
          </a:p>
        </p:txBody>
      </p:sp>
      <p:pic>
        <p:nvPicPr>
          <p:cNvPr id="4" name="Picture 3"/>
          <p:cNvPicPr>
            <a:picLocks noChangeAspect="1"/>
          </p:cNvPicPr>
          <p:nvPr/>
        </p:nvPicPr>
        <p:blipFill>
          <a:blip r:embed="rId2"/>
          <a:stretch>
            <a:fillRect/>
          </a:stretch>
        </p:blipFill>
        <p:spPr>
          <a:xfrm>
            <a:off x="1420091" y="2473037"/>
            <a:ext cx="9483436" cy="3137378"/>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466165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FD3F-CBFB-41E2-AF81-91EBFE8C50F5}"/>
              </a:ext>
            </a:extLst>
          </p:cNvPr>
          <p:cNvSpPr>
            <a:spLocks noGrp="1"/>
          </p:cNvSpPr>
          <p:nvPr>
            <p:ph type="title"/>
          </p:nvPr>
        </p:nvSpPr>
        <p:spPr>
          <a:xfrm>
            <a:off x="252417" y="235585"/>
            <a:ext cx="10515600" cy="732155"/>
          </a:xfrm>
        </p:spPr>
        <p:txBody>
          <a:bodyPr>
            <a:normAutofit/>
          </a:bodyPr>
          <a:lstStyle/>
          <a:p>
            <a:r>
              <a:rPr lang="en-US" b="1" dirty="0">
                <a:solidFill>
                  <a:schemeClr val="accent6">
                    <a:lumMod val="50000"/>
                  </a:schemeClr>
                </a:solidFill>
                <a:latin typeface="+mn-lt"/>
              </a:rPr>
              <a:t>Simple solution example</a:t>
            </a:r>
          </a:p>
        </p:txBody>
      </p:sp>
      <p:sp>
        <p:nvSpPr>
          <p:cNvPr id="3" name="Slide Number Placeholder 2">
            <a:extLst>
              <a:ext uri="{FF2B5EF4-FFF2-40B4-BE49-F238E27FC236}">
                <a16:creationId xmlns:a16="http://schemas.microsoft.com/office/drawing/2014/main" id="{7E1F508C-8C16-4B91-8636-5E1A878345BE}"/>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latin typeface="+mn-lt"/>
              </a:rPr>
              <a:t>10</a:t>
            </a:fld>
            <a:endParaRPr lang="en-US" dirty="0">
              <a:latin typeface="+mn-lt"/>
            </a:endParaRPr>
          </a:p>
        </p:txBody>
      </p:sp>
      <p:sp>
        <p:nvSpPr>
          <p:cNvPr id="4" name="Footer Placeholder 3">
            <a:extLst>
              <a:ext uri="{FF2B5EF4-FFF2-40B4-BE49-F238E27FC236}">
                <a16:creationId xmlns:a16="http://schemas.microsoft.com/office/drawing/2014/main" id="{E464C53C-4A2F-4196-A37B-E70A54E8D15F}"/>
              </a:ext>
              <a:ext uri="{C183D7F6-B498-43B3-948B-1728B52AA6E4}">
                <adec:decorative xmlns:adec="http://schemas.microsoft.com/office/drawing/2017/decorative" val="1"/>
              </a:ext>
            </a:extLst>
          </p:cNvPr>
          <p:cNvSpPr>
            <a:spLocks noGrp="1"/>
          </p:cNvSpPr>
          <p:nvPr>
            <p:ph type="ftr" sz="quarter" idx="4294967295"/>
          </p:nvPr>
        </p:nvSpPr>
        <p:spPr>
          <a:xfrm>
            <a:off x="0" y="6356350"/>
            <a:ext cx="3735388" cy="365125"/>
          </a:xfrm>
        </p:spPr>
        <p:txBody>
          <a:bodyPr/>
          <a:lstStyle/>
          <a:p>
            <a:r>
              <a:rPr lang="en-US" dirty="0">
                <a:latin typeface="+mn-lt"/>
              </a:rPr>
              <a:t>© 2019 Amazon Web Services, Inc. or its Affiliates. All rights reserved.</a:t>
            </a:r>
          </a:p>
        </p:txBody>
      </p:sp>
      <p:grpSp>
        <p:nvGrpSpPr>
          <p:cNvPr id="8" name="Group 7">
            <a:extLst>
              <a:ext uri="{FF2B5EF4-FFF2-40B4-BE49-F238E27FC236}">
                <a16:creationId xmlns:a16="http://schemas.microsoft.com/office/drawing/2014/main" id="{EE28191F-A973-401E-9D90-B4BE67FF8C1B}"/>
              </a:ext>
              <a:ext uri="{C183D7F6-B498-43B3-948B-1728B52AA6E4}">
                <adec:decorative xmlns:adec="http://schemas.microsoft.com/office/drawing/2017/decorative" val="1"/>
              </a:ext>
            </a:extLst>
          </p:cNvPr>
          <p:cNvGrpSpPr/>
          <p:nvPr/>
        </p:nvGrpSpPr>
        <p:grpSpPr>
          <a:xfrm>
            <a:off x="1145151" y="1301310"/>
            <a:ext cx="9901699" cy="4917175"/>
            <a:chOff x="794764" y="1301310"/>
            <a:chExt cx="9901699" cy="4917175"/>
          </a:xfrm>
        </p:grpSpPr>
        <p:pic>
          <p:nvPicPr>
            <p:cNvPr id="6" name="Graphic 5">
              <a:extLst>
                <a:ext uri="{FF2B5EF4-FFF2-40B4-BE49-F238E27FC236}">
                  <a16:creationId xmlns:a16="http://schemas.microsoft.com/office/drawing/2014/main" id="{66FD1442-407B-4BFB-B2A0-0FB98D4EB6A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80601" y="1301310"/>
              <a:ext cx="952500" cy="952500"/>
            </a:xfrm>
            <a:prstGeom prst="rect">
              <a:avLst/>
            </a:prstGeom>
          </p:spPr>
        </p:pic>
        <p:sp>
          <p:nvSpPr>
            <p:cNvPr id="7" name="TextBox 6">
              <a:extLst>
                <a:ext uri="{FF2B5EF4-FFF2-40B4-BE49-F238E27FC236}">
                  <a16:creationId xmlns:a16="http://schemas.microsoft.com/office/drawing/2014/main" id="{6D7DA2B9-91A9-4201-9F32-0C359425C8E4}"/>
                </a:ext>
              </a:extLst>
            </p:cNvPr>
            <p:cNvSpPr txBox="1"/>
            <p:nvPr/>
          </p:nvSpPr>
          <p:spPr>
            <a:xfrm>
              <a:off x="2772540" y="2257885"/>
              <a:ext cx="144370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Networking</a:t>
              </a:r>
            </a:p>
          </p:txBody>
        </p:sp>
        <p:pic>
          <p:nvPicPr>
            <p:cNvPr id="9" name="Graphic 8">
              <a:extLst>
                <a:ext uri="{FF2B5EF4-FFF2-40B4-BE49-F238E27FC236}">
                  <a16:creationId xmlns:a16="http://schemas.microsoft.com/office/drawing/2014/main" id="{3B6B548C-BE7F-4711-8980-D2ABC6A1F512}"/>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66154" y="1301310"/>
              <a:ext cx="952500" cy="952500"/>
            </a:xfrm>
            <a:prstGeom prst="rect">
              <a:avLst/>
            </a:prstGeom>
          </p:spPr>
        </p:pic>
        <p:sp>
          <p:nvSpPr>
            <p:cNvPr id="10" name="TextBox 9">
              <a:extLst>
                <a:ext uri="{FF2B5EF4-FFF2-40B4-BE49-F238E27FC236}">
                  <a16:creationId xmlns:a16="http://schemas.microsoft.com/office/drawing/2014/main" id="{68B16038-2838-473F-9DF0-13646BD3395D}"/>
                </a:ext>
              </a:extLst>
            </p:cNvPr>
            <p:cNvSpPr txBox="1"/>
            <p:nvPr/>
          </p:nvSpPr>
          <p:spPr>
            <a:xfrm>
              <a:off x="4969937" y="2257885"/>
              <a:ext cx="11449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Compute</a:t>
              </a:r>
            </a:p>
          </p:txBody>
        </p:sp>
        <p:pic>
          <p:nvPicPr>
            <p:cNvPr id="12" name="Graphic 11">
              <a:extLst>
                <a:ext uri="{FF2B5EF4-FFF2-40B4-BE49-F238E27FC236}">
                  <a16:creationId xmlns:a16="http://schemas.microsoft.com/office/drawing/2014/main" id="{2204760B-6A9F-4804-B82A-067D078D6C55}"/>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37259" y="1301310"/>
              <a:ext cx="952500" cy="952500"/>
            </a:xfrm>
            <a:prstGeom prst="rect">
              <a:avLst/>
            </a:prstGeom>
          </p:spPr>
        </p:pic>
        <p:sp>
          <p:nvSpPr>
            <p:cNvPr id="13" name="TextBox 12">
              <a:extLst>
                <a:ext uri="{FF2B5EF4-FFF2-40B4-BE49-F238E27FC236}">
                  <a16:creationId xmlns:a16="http://schemas.microsoft.com/office/drawing/2014/main" id="{629255DF-90FD-49EA-84C4-C10823A017A7}"/>
                </a:ext>
              </a:extLst>
            </p:cNvPr>
            <p:cNvSpPr txBox="1"/>
            <p:nvPr/>
          </p:nvSpPr>
          <p:spPr>
            <a:xfrm>
              <a:off x="8964323" y="2259279"/>
              <a:ext cx="1453307" cy="36793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Storage</a:t>
              </a:r>
            </a:p>
          </p:txBody>
        </p:sp>
        <p:pic>
          <p:nvPicPr>
            <p:cNvPr id="15" name="Graphic 14">
              <a:extLst>
                <a:ext uri="{FF2B5EF4-FFF2-40B4-BE49-F238E27FC236}">
                  <a16:creationId xmlns:a16="http://schemas.microsoft.com/office/drawing/2014/main" id="{1EA8B760-09F9-4C07-80E2-5E9BE45EE36C}"/>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51707" y="1301310"/>
              <a:ext cx="952500" cy="952500"/>
            </a:xfrm>
            <a:prstGeom prst="rect">
              <a:avLst/>
            </a:prstGeom>
          </p:spPr>
        </p:pic>
        <p:sp>
          <p:nvSpPr>
            <p:cNvPr id="16" name="TextBox 15">
              <a:extLst>
                <a:ext uri="{FF2B5EF4-FFF2-40B4-BE49-F238E27FC236}">
                  <a16:creationId xmlns:a16="http://schemas.microsoft.com/office/drawing/2014/main" id="{0903E13C-B166-4FB5-A80E-D349611AFBFD}"/>
                </a:ext>
              </a:extLst>
            </p:cNvPr>
            <p:cNvSpPr txBox="1"/>
            <p:nvPr/>
          </p:nvSpPr>
          <p:spPr>
            <a:xfrm>
              <a:off x="6944954" y="2257885"/>
              <a:ext cx="137049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Database</a:t>
              </a:r>
            </a:p>
          </p:txBody>
        </p:sp>
        <p:sp>
          <p:nvSpPr>
            <p:cNvPr id="17" name="Rectangle 16">
              <a:extLst>
                <a:ext uri="{FF2B5EF4-FFF2-40B4-BE49-F238E27FC236}">
                  <a16:creationId xmlns:a16="http://schemas.microsoft.com/office/drawing/2014/main" id="{0D5CD7F0-37D1-4531-B60C-4D5215F02C57}"/>
                </a:ext>
              </a:extLst>
            </p:cNvPr>
            <p:cNvSpPr/>
            <p:nvPr/>
          </p:nvSpPr>
          <p:spPr>
            <a:xfrm>
              <a:off x="2772540" y="2812682"/>
              <a:ext cx="7923923" cy="3405803"/>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ea typeface="+mn-ea"/>
                  <a:cs typeface="+mn-cs"/>
                </a:rPr>
                <a:t> AWS Cloud</a:t>
              </a:r>
            </a:p>
          </p:txBody>
        </p:sp>
        <p:pic>
          <p:nvPicPr>
            <p:cNvPr id="18" name="Graphic 17">
              <a:extLst>
                <a:ext uri="{FF2B5EF4-FFF2-40B4-BE49-F238E27FC236}">
                  <a16:creationId xmlns:a16="http://schemas.microsoft.com/office/drawing/2014/main" id="{080E9020-0A30-4F73-8E8A-3357C9138AB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75620" y="2812683"/>
              <a:ext cx="457200" cy="457200"/>
            </a:xfrm>
            <a:prstGeom prst="rect">
              <a:avLst/>
            </a:prstGeom>
          </p:spPr>
        </p:pic>
        <p:sp>
          <p:nvSpPr>
            <p:cNvPr id="23" name="Rectangle 22">
              <a:extLst>
                <a:ext uri="{FF2B5EF4-FFF2-40B4-BE49-F238E27FC236}">
                  <a16:creationId xmlns:a16="http://schemas.microsoft.com/office/drawing/2014/main" id="{0591F826-D142-42ED-8D40-C1F1FBE6BAC3}"/>
                </a:ext>
              </a:extLst>
            </p:cNvPr>
            <p:cNvSpPr/>
            <p:nvPr/>
          </p:nvSpPr>
          <p:spPr>
            <a:xfrm>
              <a:off x="3255179" y="3282241"/>
              <a:ext cx="7227658" cy="2774260"/>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Virtual Private Cloud (VPC)</a:t>
              </a:r>
            </a:p>
          </p:txBody>
        </p:sp>
        <p:pic>
          <p:nvPicPr>
            <p:cNvPr id="24" name="Graphic 23">
              <a:extLst>
                <a:ext uri="{FF2B5EF4-FFF2-40B4-BE49-F238E27FC236}">
                  <a16:creationId xmlns:a16="http://schemas.microsoft.com/office/drawing/2014/main" id="{FF350E5C-F804-4798-81DF-817CD48F69F9}"/>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55179" y="3282241"/>
              <a:ext cx="457200" cy="457200"/>
            </a:xfrm>
            <a:prstGeom prst="rect">
              <a:avLst/>
            </a:prstGeom>
          </p:spPr>
        </p:pic>
        <p:pic>
          <p:nvPicPr>
            <p:cNvPr id="29" name="Graphic 28">
              <a:extLst>
                <a:ext uri="{FF2B5EF4-FFF2-40B4-BE49-F238E27FC236}">
                  <a16:creationId xmlns:a16="http://schemas.microsoft.com/office/drawing/2014/main" id="{F29CE053-CF12-4DDF-A4C3-32EA575C060C}"/>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86925" y="4975351"/>
              <a:ext cx="711200" cy="711200"/>
            </a:xfrm>
            <a:prstGeom prst="rect">
              <a:avLst/>
            </a:prstGeom>
          </p:spPr>
        </p:pic>
        <p:pic>
          <p:nvPicPr>
            <p:cNvPr id="30" name="Graphic 29">
              <a:extLst>
                <a:ext uri="{FF2B5EF4-FFF2-40B4-BE49-F238E27FC236}">
                  <a16:creationId xmlns:a16="http://schemas.microsoft.com/office/drawing/2014/main" id="{185B85A8-13FC-4472-BE31-6B11DA4CB75E}"/>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341793" y="4100090"/>
              <a:ext cx="711200" cy="711200"/>
            </a:xfrm>
            <a:prstGeom prst="rect">
              <a:avLst/>
            </a:prstGeom>
          </p:spPr>
        </p:pic>
        <p:pic>
          <p:nvPicPr>
            <p:cNvPr id="32" name="Graphic 31">
              <a:extLst>
                <a:ext uri="{FF2B5EF4-FFF2-40B4-BE49-F238E27FC236}">
                  <a16:creationId xmlns:a16="http://schemas.microsoft.com/office/drawing/2014/main" id="{4A5AA60E-F38E-42DB-A27B-FD38DDBAE814}"/>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272357" y="3483154"/>
              <a:ext cx="711200" cy="711200"/>
            </a:xfrm>
            <a:prstGeom prst="rect">
              <a:avLst/>
            </a:prstGeom>
          </p:spPr>
        </p:pic>
        <p:sp>
          <p:nvSpPr>
            <p:cNvPr id="33" name="TextBox 32">
              <a:extLst>
                <a:ext uri="{FF2B5EF4-FFF2-40B4-BE49-F238E27FC236}">
                  <a16:creationId xmlns:a16="http://schemas.microsoft.com/office/drawing/2014/main" id="{7E2CC8AB-6B67-4F2F-8414-E9D77F61151A}"/>
                </a:ext>
              </a:extLst>
            </p:cNvPr>
            <p:cNvSpPr txBox="1"/>
            <p:nvPr/>
          </p:nvSpPr>
          <p:spPr>
            <a:xfrm>
              <a:off x="4803380" y="5686551"/>
              <a:ext cx="1478290" cy="369332"/>
            </a:xfrm>
            <a:prstGeom prst="rect">
              <a:avLst/>
            </a:prstGeom>
            <a:noFill/>
          </p:spPr>
          <p:txBody>
            <a:bodyPr wrap="none" rtlCol="0">
              <a:spAutoFit/>
            </a:bodyPr>
            <a:lstStyle/>
            <a:p>
              <a:pPr algn="ctr"/>
              <a:r>
                <a:rPr lang="en-US" dirty="0">
                  <a:ea typeface="Amazon Ember Light" panose="020B0403020204020204" pitchFamily="34" charset="0"/>
                  <a:cs typeface="Amazon Ember Light" panose="020B0403020204020204" pitchFamily="34" charset="0"/>
                </a:rPr>
                <a:t>Amazon EC2</a:t>
              </a:r>
            </a:p>
          </p:txBody>
        </p:sp>
        <p:sp>
          <p:nvSpPr>
            <p:cNvPr id="34" name="TextBox 33">
              <a:extLst>
                <a:ext uri="{FF2B5EF4-FFF2-40B4-BE49-F238E27FC236}">
                  <a16:creationId xmlns:a16="http://schemas.microsoft.com/office/drawing/2014/main" id="{F3F9D232-26E2-482D-8C35-1A549AE464C5}"/>
                </a:ext>
              </a:extLst>
            </p:cNvPr>
            <p:cNvSpPr txBox="1"/>
            <p:nvPr/>
          </p:nvSpPr>
          <p:spPr>
            <a:xfrm>
              <a:off x="8953257" y="4811290"/>
              <a:ext cx="1520505" cy="369332"/>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Amazon S3</a:t>
              </a:r>
            </a:p>
          </p:txBody>
        </p:sp>
        <p:sp>
          <p:nvSpPr>
            <p:cNvPr id="36" name="TextBox 35">
              <a:extLst>
                <a:ext uri="{FF2B5EF4-FFF2-40B4-BE49-F238E27FC236}">
                  <a16:creationId xmlns:a16="http://schemas.microsoft.com/office/drawing/2014/main" id="{5A6E8371-09BC-4FA3-BE2D-5CB9C2A50585}"/>
                </a:ext>
              </a:extLst>
            </p:cNvPr>
            <p:cNvSpPr txBox="1"/>
            <p:nvPr/>
          </p:nvSpPr>
          <p:spPr>
            <a:xfrm>
              <a:off x="6920486" y="4161380"/>
              <a:ext cx="1428614"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Amazon </a:t>
              </a:r>
              <a:br>
                <a:rPr lang="en-US" dirty="0">
                  <a:ea typeface="Amazon Ember Light" panose="020B0403020204020204" pitchFamily="34" charset="0"/>
                  <a:cs typeface="Amazon Ember Light" panose="020B0403020204020204" pitchFamily="34" charset="0"/>
                </a:rPr>
              </a:br>
              <a:r>
                <a:rPr lang="en-US" dirty="0">
                  <a:ea typeface="Amazon Ember Light" panose="020B0403020204020204" pitchFamily="34" charset="0"/>
                  <a:cs typeface="Amazon Ember Light" panose="020B0403020204020204" pitchFamily="34" charset="0"/>
                </a:rPr>
                <a:t>DynamoDB</a:t>
              </a:r>
            </a:p>
          </p:txBody>
        </p:sp>
        <p:cxnSp>
          <p:nvCxnSpPr>
            <p:cNvPr id="38" name="Straight Arrow Connector 37">
              <a:extLst>
                <a:ext uri="{FF2B5EF4-FFF2-40B4-BE49-F238E27FC236}">
                  <a16:creationId xmlns:a16="http://schemas.microsoft.com/office/drawing/2014/main" id="{870516C5-5C22-4683-9AEE-2522427A4E36}"/>
                </a:ext>
                <a:ext uri="{C183D7F6-B498-43B3-948B-1728B52AA6E4}">
                  <adec:decorative xmlns:adec="http://schemas.microsoft.com/office/drawing/2017/decorative" val="1"/>
                </a:ext>
              </a:extLst>
            </p:cNvPr>
            <p:cNvCxnSpPr>
              <a:cxnSpLocks/>
              <a:stCxn id="29" idx="3"/>
              <a:endCxn id="30" idx="1"/>
            </p:cNvCxnSpPr>
            <p:nvPr/>
          </p:nvCxnSpPr>
          <p:spPr>
            <a:xfrm flipV="1">
              <a:off x="5898125" y="4455690"/>
              <a:ext cx="3443668" cy="875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9002414-8136-4D0B-9324-F648316F0539}"/>
                </a:ext>
                <a:ext uri="{C183D7F6-B498-43B3-948B-1728B52AA6E4}">
                  <adec:decorative xmlns:adec="http://schemas.microsoft.com/office/drawing/2017/decorative" val="1"/>
                </a:ext>
              </a:extLst>
            </p:cNvPr>
            <p:cNvCxnSpPr>
              <a:cxnSpLocks/>
              <a:endCxn id="32" idx="1"/>
            </p:cNvCxnSpPr>
            <p:nvPr/>
          </p:nvCxnSpPr>
          <p:spPr>
            <a:xfrm flipV="1">
              <a:off x="5898125" y="3838754"/>
              <a:ext cx="1374232" cy="12347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82EB9F-66FE-4DC5-8404-7D787456B0BB}"/>
                </a:ext>
                <a:ext uri="{C183D7F6-B498-43B3-948B-1728B52AA6E4}">
                  <adec:decorative xmlns:adec="http://schemas.microsoft.com/office/drawing/2017/decorative" val="1"/>
                </a:ext>
              </a:extLst>
            </p:cNvPr>
            <p:cNvCxnSpPr>
              <a:cxnSpLocks/>
              <a:stCxn id="10" idx="2"/>
              <a:endCxn id="29" idx="0"/>
            </p:cNvCxnSpPr>
            <p:nvPr/>
          </p:nvCxnSpPr>
          <p:spPr>
            <a:xfrm>
              <a:off x="5542404" y="2627217"/>
              <a:ext cx="121" cy="234813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F26E5D5-D526-4ED1-B820-B8A57B39DCA8}"/>
                </a:ext>
                <a:ext uri="{C183D7F6-B498-43B3-948B-1728B52AA6E4}">
                  <adec:decorative xmlns:adec="http://schemas.microsoft.com/office/drawing/2017/decorative" val="1"/>
                </a:ext>
              </a:extLst>
            </p:cNvPr>
            <p:cNvCxnSpPr>
              <a:cxnSpLocks/>
              <a:stCxn id="13" idx="2"/>
              <a:endCxn id="30" idx="0"/>
            </p:cNvCxnSpPr>
            <p:nvPr/>
          </p:nvCxnSpPr>
          <p:spPr>
            <a:xfrm>
              <a:off x="9690977" y="2627217"/>
              <a:ext cx="6416" cy="14728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7E45215-4F46-4821-91CA-7FDDAD823804}"/>
                </a:ext>
                <a:ext uri="{C183D7F6-B498-43B3-948B-1728B52AA6E4}">
                  <adec:decorative xmlns:adec="http://schemas.microsoft.com/office/drawing/2017/decorative" val="1"/>
                </a:ext>
              </a:extLst>
            </p:cNvPr>
            <p:cNvCxnSpPr>
              <a:cxnSpLocks/>
              <a:stCxn id="16" idx="2"/>
              <a:endCxn id="32" idx="0"/>
            </p:cNvCxnSpPr>
            <p:nvPr/>
          </p:nvCxnSpPr>
          <p:spPr>
            <a:xfrm flipH="1">
              <a:off x="7627957" y="2627217"/>
              <a:ext cx="2244" cy="85593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23ED1D0-FC50-4C4E-A6DF-91B4CC71003A}"/>
                </a:ext>
                <a:ext uri="{C183D7F6-B498-43B3-948B-1728B52AA6E4}">
                  <adec:decorative xmlns:adec="http://schemas.microsoft.com/office/drawing/2017/decorative" val="1"/>
                </a:ext>
              </a:extLst>
            </p:cNvPr>
            <p:cNvCxnSpPr>
              <a:cxnSpLocks/>
              <a:stCxn id="7" idx="2"/>
              <a:endCxn id="24" idx="0"/>
            </p:cNvCxnSpPr>
            <p:nvPr/>
          </p:nvCxnSpPr>
          <p:spPr>
            <a:xfrm flipH="1">
              <a:off x="3483779" y="2627217"/>
              <a:ext cx="10612" cy="6550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827D655-ACE8-44C4-87F2-C2D45977FD28}"/>
                </a:ext>
                <a:ext uri="{C183D7F6-B498-43B3-948B-1728B52AA6E4}">
                  <adec:decorative xmlns:adec="http://schemas.microsoft.com/office/drawing/2017/decorative" val="1"/>
                </a:ext>
              </a:extLst>
            </p:cNvPr>
            <p:cNvCxnSpPr>
              <a:cxnSpLocks/>
              <a:stCxn id="66" idx="1"/>
              <a:endCxn id="24" idx="1"/>
            </p:cNvCxnSpPr>
            <p:nvPr/>
          </p:nvCxnSpPr>
          <p:spPr>
            <a:xfrm flipV="1">
              <a:off x="1735796" y="3510841"/>
              <a:ext cx="1519383" cy="753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6" name="Graphic 65">
              <a:extLst>
                <a:ext uri="{FF2B5EF4-FFF2-40B4-BE49-F238E27FC236}">
                  <a16:creationId xmlns:a16="http://schemas.microsoft.com/office/drawing/2014/main" id="{23365992-A5A0-493E-A5E8-D35AF13DA0C9}"/>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flipH="1">
              <a:off x="794764" y="3806812"/>
              <a:ext cx="941032" cy="914400"/>
            </a:xfrm>
            <a:prstGeom prst="rect">
              <a:avLst/>
            </a:prstGeom>
          </p:spPr>
        </p:pic>
        <p:sp>
          <p:nvSpPr>
            <p:cNvPr id="72" name="TextBox 71">
              <a:extLst>
                <a:ext uri="{FF2B5EF4-FFF2-40B4-BE49-F238E27FC236}">
                  <a16:creationId xmlns:a16="http://schemas.microsoft.com/office/drawing/2014/main" id="{4FF0EA7C-F038-4A60-B77D-5C4D2336A34E}"/>
                </a:ext>
              </a:extLst>
            </p:cNvPr>
            <p:cNvSpPr txBox="1"/>
            <p:nvPr/>
          </p:nvSpPr>
          <p:spPr>
            <a:xfrm>
              <a:off x="895627" y="4726529"/>
              <a:ext cx="739305" cy="369332"/>
            </a:xfrm>
            <a:prstGeom prst="rect">
              <a:avLst/>
            </a:prstGeom>
            <a:noFill/>
          </p:spPr>
          <p:txBody>
            <a:bodyPr wrap="none" rtlCol="0">
              <a:spAutoFit/>
            </a:bodyPr>
            <a:lstStyle/>
            <a:p>
              <a:r>
                <a:rPr lang="en-US" dirty="0">
                  <a:ea typeface="Amazon Ember Light" panose="020B0403020204020204" pitchFamily="34" charset="0"/>
                  <a:cs typeface="Amazon Ember Light" panose="020B0403020204020204" pitchFamily="34" charset="0"/>
                </a:rPr>
                <a:t>Users</a:t>
              </a:r>
            </a:p>
          </p:txBody>
        </p:sp>
        <p:cxnSp>
          <p:nvCxnSpPr>
            <p:cNvPr id="52" name="Straight Arrow Connector 51">
              <a:extLst>
                <a:ext uri="{FF2B5EF4-FFF2-40B4-BE49-F238E27FC236}">
                  <a16:creationId xmlns:a16="http://schemas.microsoft.com/office/drawing/2014/main" id="{BE40324B-3CFF-314A-B44F-6995B56C78C9}"/>
                </a:ext>
                <a:ext uri="{C183D7F6-B498-43B3-948B-1728B52AA6E4}">
                  <adec:decorative xmlns:adec="http://schemas.microsoft.com/office/drawing/2017/decorative" val="1"/>
                </a:ext>
              </a:extLst>
            </p:cNvPr>
            <p:cNvCxnSpPr>
              <a:cxnSpLocks/>
              <a:stCxn id="24" idx="2"/>
              <a:endCxn id="29" idx="1"/>
            </p:cNvCxnSpPr>
            <p:nvPr/>
          </p:nvCxnSpPr>
          <p:spPr>
            <a:xfrm>
              <a:off x="3483779" y="3739441"/>
              <a:ext cx="1703146" cy="159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29606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 y="227965"/>
            <a:ext cx="10515600" cy="838835"/>
          </a:xfrm>
        </p:spPr>
        <p:txBody>
          <a:bodyPr>
            <a:noAutofit/>
          </a:bodyPr>
          <a:lstStyle/>
          <a:p>
            <a:r>
              <a:rPr lang="en-US" b="1" dirty="0">
                <a:solidFill>
                  <a:schemeClr val="accent6">
                    <a:lumMod val="50000"/>
                  </a:schemeClr>
                </a:solidFill>
              </a:rPr>
              <a:t>Three ways to interact with AWS</a:t>
            </a:r>
          </a:p>
        </p:txBody>
      </p:sp>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11</a:t>
            </a:fld>
            <a:endParaRPr lang="en-US" dirty="0"/>
          </a:p>
        </p:txBody>
      </p:sp>
      <p:pic>
        <p:nvPicPr>
          <p:cNvPr id="4" name="Picture 3" descr="The AWS Management Console is a graphical interfa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646" y="1133180"/>
            <a:ext cx="1950791" cy="1950791"/>
          </a:xfrm>
          <a:prstGeom prst="rect">
            <a:avLst/>
          </a:prstGeom>
          <a:ln>
            <a:noFill/>
          </a:ln>
          <a:effectLst/>
        </p:spPr>
      </p:pic>
      <p:sp>
        <p:nvSpPr>
          <p:cNvPr id="5" name="TextBox 4"/>
          <p:cNvSpPr txBox="1"/>
          <p:nvPr/>
        </p:nvSpPr>
        <p:spPr>
          <a:xfrm>
            <a:off x="2841143" y="1458719"/>
            <a:ext cx="5480821" cy="430887"/>
          </a:xfrm>
          <a:prstGeom prst="rect">
            <a:avLst/>
          </a:prstGeom>
          <a:noFill/>
        </p:spPr>
        <p:txBody>
          <a:bodyPr wrap="square" lIns="0" tIns="0" rIns="0" bIns="0" rtlCol="0">
            <a:spAutoFit/>
          </a:bodyPr>
          <a:lstStyle/>
          <a:p>
            <a:pPr defTabSz="1219170">
              <a:defRPr/>
            </a:pPr>
            <a:r>
              <a:rPr lang="en-US" sz="2800" b="1" kern="0" dirty="0">
                <a:latin typeface="Amazon Ember Light" panose="020B0403020204020204" pitchFamily="34" charset="0"/>
                <a:ea typeface="Amazon Ember Light" panose="020B0403020204020204" pitchFamily="34" charset="0"/>
                <a:cs typeface="Amazon Ember Light" panose="020B0403020204020204" pitchFamily="34" charset="0"/>
              </a:rPr>
              <a:t>AWS Management Console</a:t>
            </a:r>
          </a:p>
        </p:txBody>
      </p:sp>
      <p:sp>
        <p:nvSpPr>
          <p:cNvPr id="6" name="TextBox 5"/>
          <p:cNvSpPr txBox="1"/>
          <p:nvPr/>
        </p:nvSpPr>
        <p:spPr>
          <a:xfrm>
            <a:off x="2830112" y="2010469"/>
            <a:ext cx="8421637" cy="338554"/>
          </a:xfrm>
          <a:prstGeom prst="rect">
            <a:avLst/>
          </a:prstGeom>
          <a:noFill/>
        </p:spPr>
        <p:txBody>
          <a:bodyPr wrap="square" lIns="0" tIns="0" rIns="0" bIns="0" rtlCol="0">
            <a:spAutoFit/>
          </a:bodyPr>
          <a:lstStyle/>
          <a:p>
            <a:pPr defTabSz="1219170">
              <a:defRPr/>
            </a:pPr>
            <a:r>
              <a:rPr lang="en-US" sz="2200" kern="0" dirty="0">
                <a:latin typeface="Amazon Ember Light" panose="020B0403020204020204" pitchFamily="34" charset="0"/>
                <a:ea typeface="Amazon Ember Light" panose="020B0403020204020204" pitchFamily="34" charset="0"/>
                <a:cs typeface="Amazon Ember Light" panose="020B0403020204020204" pitchFamily="34" charset="0"/>
              </a:rPr>
              <a:t>Easy-to-use graphical interface</a:t>
            </a:r>
          </a:p>
        </p:txBody>
      </p:sp>
      <p:pic>
        <p:nvPicPr>
          <p:cNvPr id="2050" name="Picture 2" descr="The command line provides direct access to servic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47" y="3234638"/>
            <a:ext cx="1871528" cy="1203301"/>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30111" y="3185274"/>
            <a:ext cx="6941962" cy="430887"/>
          </a:xfrm>
          <a:prstGeom prst="rect">
            <a:avLst/>
          </a:prstGeom>
          <a:noFill/>
        </p:spPr>
        <p:txBody>
          <a:bodyPr wrap="square" lIns="0" tIns="0" rIns="0" bIns="0" rtlCol="0">
            <a:spAutoFit/>
          </a:bodyPr>
          <a:lstStyle>
            <a:defPPr>
              <a:defRPr lang="en-US"/>
            </a:defPPr>
            <a:lvl1pPr defTabSz="1219170">
              <a:defRPr sz="2800" b="1" kern="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solidFill>
                  <a:schemeClr val="tx1"/>
                </a:solidFill>
              </a:rPr>
              <a:t>Command Line Interface (AWS CLI)</a:t>
            </a:r>
          </a:p>
        </p:txBody>
      </p:sp>
      <p:sp>
        <p:nvSpPr>
          <p:cNvPr id="8" name="TextBox 7"/>
          <p:cNvSpPr txBox="1"/>
          <p:nvPr/>
        </p:nvSpPr>
        <p:spPr>
          <a:xfrm>
            <a:off x="2853653" y="3712032"/>
            <a:ext cx="8195348" cy="338554"/>
          </a:xfrm>
          <a:prstGeom prst="rect">
            <a:avLst/>
          </a:prstGeom>
          <a:noFill/>
        </p:spPr>
        <p:txBody>
          <a:bodyPr wrap="square" lIns="0" tIns="0" rIns="0" bIns="0" rtlCol="0">
            <a:spAutoFit/>
          </a:bodyPr>
          <a:lstStyle/>
          <a:p>
            <a:pPr defTabSz="1219170">
              <a:defRPr/>
            </a:pPr>
            <a:r>
              <a:rPr lang="en-US" sz="2200" kern="0" dirty="0">
                <a:latin typeface="Amazon Ember Light" panose="020B0403020204020204" pitchFamily="34" charset="0"/>
                <a:ea typeface="Amazon Ember Light" panose="020B0403020204020204" pitchFamily="34" charset="0"/>
                <a:cs typeface="Amazon Ember Light" panose="020B0403020204020204" pitchFamily="34" charset="0"/>
              </a:rPr>
              <a:t>Access to services by discrete commands or scripts</a:t>
            </a:r>
          </a:p>
        </p:txBody>
      </p:sp>
      <p:pic>
        <p:nvPicPr>
          <p:cNvPr id="2052" name="Picture 4" descr="SDKs allow you to access services using co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046" y="4893090"/>
            <a:ext cx="1871529" cy="1299863"/>
          </a:xfrm>
          <a:prstGeom prst="rect">
            <a:avLst/>
          </a:prstGeom>
          <a:noFill/>
          <a:ln>
            <a:solidFill>
              <a:schemeClr val="tx1"/>
            </a:solidFill>
          </a:ln>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852174" y="4854383"/>
            <a:ext cx="7215461" cy="430887"/>
          </a:xfrm>
          <a:prstGeom prst="rect">
            <a:avLst/>
          </a:prstGeom>
          <a:noFill/>
        </p:spPr>
        <p:txBody>
          <a:bodyPr wrap="square" lIns="0" tIns="0" rIns="0" bIns="0" rtlCol="0">
            <a:spAutoFit/>
          </a:bodyPr>
          <a:lstStyle>
            <a:defPPr>
              <a:defRPr lang="en-US"/>
            </a:defPPr>
            <a:lvl1pPr defTabSz="1219170">
              <a:defRPr sz="2800" b="1" kern="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solidFill>
                  <a:schemeClr val="tx1"/>
                </a:solidFill>
              </a:rPr>
              <a:t>Software Development Kits (SDKs)</a:t>
            </a:r>
          </a:p>
        </p:txBody>
      </p:sp>
      <p:sp>
        <p:nvSpPr>
          <p:cNvPr id="10" name="TextBox 9"/>
          <p:cNvSpPr txBox="1"/>
          <p:nvPr/>
        </p:nvSpPr>
        <p:spPr>
          <a:xfrm>
            <a:off x="2841144" y="5380206"/>
            <a:ext cx="8421637" cy="677108"/>
          </a:xfrm>
          <a:prstGeom prst="rect">
            <a:avLst/>
          </a:prstGeom>
          <a:noFill/>
        </p:spPr>
        <p:txBody>
          <a:bodyPr wrap="square" lIns="0" tIns="0" rIns="0" bIns="0" rtlCol="0">
            <a:spAutoFit/>
          </a:bodyPr>
          <a:lstStyle/>
          <a:p>
            <a:pPr defTabSz="1219170">
              <a:defRPr/>
            </a:pPr>
            <a:r>
              <a:rPr lang="en-US" sz="2200" kern="0" dirty="0">
                <a:latin typeface="Amazon Ember Light" panose="020B0403020204020204" pitchFamily="34" charset="0"/>
                <a:ea typeface="Amazon Ember Light" panose="020B0403020204020204" pitchFamily="34" charset="0"/>
                <a:cs typeface="Amazon Ember Light" panose="020B0403020204020204" pitchFamily="34" charset="0"/>
              </a:rPr>
              <a:t>Access services directly from your code (such as Java, Python, and others)</a:t>
            </a:r>
          </a:p>
        </p:txBody>
      </p:sp>
    </p:spTree>
    <p:custDataLst>
      <p:tags r:id="rId1"/>
    </p:custDataLst>
    <p:extLst>
      <p:ext uri="{BB962C8B-B14F-4D97-AF65-F5344CB8AC3E}">
        <p14:creationId xmlns:p14="http://schemas.microsoft.com/office/powerpoint/2010/main" val="2151019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3CE73EB-211E-124D-80C7-B13C8898C13B}"/>
              </a:ext>
            </a:extLst>
          </p:cNvPr>
          <p:cNvSpPr>
            <a:spLocks noGrp="1"/>
          </p:cNvSpPr>
          <p:nvPr>
            <p:ph type="title"/>
          </p:nvPr>
        </p:nvSpPr>
        <p:spPr>
          <a:xfrm>
            <a:off x="243840" y="250825"/>
            <a:ext cx="10515600" cy="671195"/>
          </a:xfrm>
        </p:spPr>
        <p:txBody>
          <a:bodyPr>
            <a:normAutofit fontScale="90000"/>
          </a:bodyPr>
          <a:lstStyle/>
          <a:p>
            <a:r>
              <a:rPr lang="en-US" dirty="0">
                <a:solidFill>
                  <a:schemeClr val="accent2">
                    <a:lumMod val="75000"/>
                  </a:schemeClr>
                </a:solidFill>
              </a:rPr>
              <a:t>Sample exam question</a:t>
            </a:r>
          </a:p>
        </p:txBody>
      </p:sp>
      <p:sp>
        <p:nvSpPr>
          <p:cNvPr id="4" name="Text Placeholder 3"/>
          <p:cNvSpPr>
            <a:spLocks noGrp="1"/>
          </p:cNvSpPr>
          <p:nvPr>
            <p:ph idx="1"/>
          </p:nvPr>
        </p:nvSpPr>
        <p:spPr/>
        <p:txBody>
          <a:bodyPr/>
          <a:lstStyle/>
          <a:p>
            <a:pPr marL="0" indent="0">
              <a:buNone/>
            </a:pPr>
            <a:r>
              <a:rPr lang="en-US" sz="2400" dirty="0"/>
              <a:t>Why is AWS more economical than traditional data centers for applications with varying compute workloads?</a:t>
            </a:r>
          </a:p>
          <a:p>
            <a:pPr marL="0" lvl="0" indent="0">
              <a:buNone/>
            </a:pPr>
            <a:endParaRPr lang="en-US" sz="2400" dirty="0"/>
          </a:p>
          <a:p>
            <a:pPr marL="457200" lvl="0" indent="-457200">
              <a:buFont typeface="+mj-lt"/>
              <a:buAutoNum type="alphaUcPeriod"/>
            </a:pPr>
            <a:r>
              <a:rPr lang="en-US" sz="2400" dirty="0"/>
              <a:t>Amazon Elastic Compute Cloud (Amazon EC2) costs are billed on a monthly basis.</a:t>
            </a:r>
          </a:p>
          <a:p>
            <a:pPr marL="457200" lvl="0" indent="-457200">
              <a:buFont typeface="+mj-lt"/>
              <a:buAutoNum type="alphaUcPeriod"/>
            </a:pPr>
            <a:r>
              <a:rPr lang="en-US" sz="2400" dirty="0"/>
              <a:t>Customers retain full administrative access to their Amazon EC2 instances.</a:t>
            </a:r>
          </a:p>
          <a:p>
            <a:pPr marL="457200" lvl="0" indent="-457200">
              <a:buFont typeface="+mj-lt"/>
              <a:buAutoNum type="alphaUcPeriod"/>
            </a:pPr>
            <a:r>
              <a:rPr lang="en-US" sz="2400" dirty="0"/>
              <a:t>Amazon EC2 instances can be launched on-demand when needed.</a:t>
            </a:r>
          </a:p>
          <a:p>
            <a:pPr marL="457200" lvl="0" indent="-457200">
              <a:buFont typeface="+mj-lt"/>
              <a:buAutoNum type="alphaUcPeriod"/>
            </a:pPr>
            <a:r>
              <a:rPr lang="en-US" sz="2400" dirty="0"/>
              <a:t>Customers can permanently run enough instances to handle peak workloads.</a:t>
            </a:r>
          </a:p>
        </p:txBody>
      </p:sp>
      <p:sp>
        <p:nvSpPr>
          <p:cNvPr id="2" name="Slide Number Placeholder 1">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pPr/>
              <a:t>12</a:t>
            </a:fld>
            <a:endParaRPr lang="en-US" dirty="0"/>
          </a:p>
        </p:txBody>
      </p:sp>
      <p:sp>
        <p:nvSpPr>
          <p:cNvPr id="22" name="Rectangle 21" descr="box around AWS more economical than traditional data centers.">
            <a:extLst>
              <a:ext uri="{FF2B5EF4-FFF2-40B4-BE49-F238E27FC236}">
                <a16:creationId xmlns:a16="http://schemas.microsoft.com/office/drawing/2014/main" id="{1C03C7B4-56D2-574C-84EC-E802BAD51BD6}"/>
              </a:ext>
            </a:extLst>
          </p:cNvPr>
          <p:cNvSpPr/>
          <p:nvPr/>
        </p:nvSpPr>
        <p:spPr>
          <a:xfrm>
            <a:off x="2430780" y="1825625"/>
            <a:ext cx="2209800" cy="36576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descr="box around varying.">
            <a:extLst>
              <a:ext uri="{FF2B5EF4-FFF2-40B4-BE49-F238E27FC236}">
                <a16:creationId xmlns:a16="http://schemas.microsoft.com/office/drawing/2014/main" id="{6E0CBF61-7E56-8546-AB58-C94D4F2FF6BF}"/>
              </a:ext>
            </a:extLst>
          </p:cNvPr>
          <p:cNvSpPr/>
          <p:nvPr/>
        </p:nvSpPr>
        <p:spPr>
          <a:xfrm>
            <a:off x="838200" y="2191385"/>
            <a:ext cx="3558540" cy="36576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descr="box around response C: Amazon EC2 instances can be launched on-demand when needed.">
            <a:extLst>
              <a:ext uri="{FF2B5EF4-FFF2-40B4-BE49-F238E27FC236}">
                <a16:creationId xmlns:a16="http://schemas.microsoft.com/office/drawing/2014/main" id="{223D788C-6C14-CA49-9866-1E43C04FE474}"/>
              </a:ext>
            </a:extLst>
          </p:cNvPr>
          <p:cNvSpPr/>
          <p:nvPr/>
        </p:nvSpPr>
        <p:spPr>
          <a:xfrm>
            <a:off x="1349304" y="4304546"/>
            <a:ext cx="9509760" cy="36576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307263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 y="98425"/>
            <a:ext cx="10515600" cy="716915"/>
          </a:xfrm>
        </p:spPr>
        <p:txBody>
          <a:bodyPr>
            <a:noAutofit/>
          </a:bodyPr>
          <a:lstStyle/>
          <a:p>
            <a:r>
              <a:rPr lang="en-US" b="1" dirty="0">
                <a:solidFill>
                  <a:srgbClr val="FF0000"/>
                </a:solidFill>
              </a:rPr>
              <a:t>Did you learn ?</a:t>
            </a:r>
          </a:p>
        </p:txBody>
      </p:sp>
      <p:sp>
        <p:nvSpPr>
          <p:cNvPr id="10" name="Content Placeholder 9">
            <a:extLst>
              <a:ext uri="{FF2B5EF4-FFF2-40B4-BE49-F238E27FC236}">
                <a16:creationId xmlns:a16="http://schemas.microsoft.com/office/drawing/2014/main" id="{55E2B68A-D658-420D-B21A-5DDC8B6BB02F}"/>
              </a:ext>
            </a:extLst>
          </p:cNvPr>
          <p:cNvSpPr>
            <a:spLocks noGrp="1"/>
          </p:cNvSpPr>
          <p:nvPr>
            <p:ph idx="1"/>
          </p:nvPr>
        </p:nvSpPr>
        <p:spPr>
          <a:xfrm>
            <a:off x="655320" y="1231265"/>
            <a:ext cx="10515600" cy="4351338"/>
          </a:xfrm>
        </p:spPr>
        <p:txBody>
          <a:bodyPr/>
          <a:lstStyle/>
          <a:p>
            <a:pPr marL="0" indent="0">
              <a:buNone/>
            </a:pPr>
            <a:r>
              <a:rPr lang="en-US" dirty="0"/>
              <a:t>In summary, in this module you learned how to:</a:t>
            </a:r>
          </a:p>
          <a:p>
            <a:r>
              <a:rPr lang="en-US" dirty="0"/>
              <a:t>Define different types of cloud computing models</a:t>
            </a:r>
          </a:p>
          <a:p>
            <a:r>
              <a:rPr lang="en-US" dirty="0"/>
              <a:t>Describe six advantages of cloud computing</a:t>
            </a:r>
            <a:endParaRPr lang="en-US" strike="sngStrike" dirty="0"/>
          </a:p>
          <a:p>
            <a:r>
              <a:rPr lang="en-US" dirty="0"/>
              <a:t>Recognize the main AWS service categories and core services</a:t>
            </a:r>
            <a:endParaRPr lang="en-US" strike="sngStrike" dirty="0"/>
          </a:p>
          <a:p>
            <a:r>
              <a:rPr lang="en-US" dirty="0"/>
              <a:t>Review the AWS Cloud Adoption Framework</a:t>
            </a:r>
            <a:endParaRPr lang="en-US" strike="sngStrike" dirty="0"/>
          </a:p>
          <a:p>
            <a:endParaRPr lang="en-US" dirty="0"/>
          </a:p>
          <a:p>
            <a:pPr marL="0" indent="0">
              <a:buNone/>
            </a:pPr>
            <a:br>
              <a:rPr lang="en-US" dirty="0"/>
            </a:br>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BECEECC-6889-3C4B-ADDE-289EB9D9F6A9}"/>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13</a:t>
            </a:fld>
            <a:endParaRPr lang="en-US" dirty="0"/>
          </a:p>
        </p:txBody>
      </p:sp>
    </p:spTree>
    <p:custDataLst>
      <p:tags r:id="rId1"/>
    </p:custDataLst>
    <p:extLst>
      <p:ext uri="{BB962C8B-B14F-4D97-AF65-F5344CB8AC3E}">
        <p14:creationId xmlns:p14="http://schemas.microsoft.com/office/powerpoint/2010/main" val="358696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7"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Module Summary </a:t>
            </a: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E5694C98-680E-1D4E-5F62-0C5D323C621D}"/>
              </a:ext>
            </a:extLst>
          </p:cNvPr>
          <p:cNvSpPr txBox="1"/>
          <p:nvPr/>
        </p:nvSpPr>
        <p:spPr>
          <a:xfrm>
            <a:off x="446810" y="1848194"/>
            <a:ext cx="10785764" cy="2308324"/>
          </a:xfrm>
          <a:prstGeom prst="rect">
            <a:avLst/>
          </a:prstGeom>
          <a:noFill/>
        </p:spPr>
        <p:txBody>
          <a:bodyPr wrap="square" rtlCol="0">
            <a:spAutoFit/>
          </a:bodyPr>
          <a:lstStyle/>
          <a:p>
            <a:r>
              <a:rPr lang="en-US" sz="2400" dirty="0"/>
              <a:t>In summary, in this module you learned how to:</a:t>
            </a:r>
          </a:p>
          <a:p>
            <a:endParaRPr lang="en-US" sz="2400" dirty="0"/>
          </a:p>
          <a:p>
            <a:pPr marL="285750" indent="-285750">
              <a:buFont typeface="Arial" panose="020B0604020202020204" pitchFamily="34" charset="0"/>
              <a:buChar char="•"/>
            </a:pPr>
            <a:r>
              <a:rPr lang="en-US" sz="2400" dirty="0"/>
              <a:t>Define different types of cloud computing models</a:t>
            </a:r>
          </a:p>
          <a:p>
            <a:pPr marL="285750" indent="-285750">
              <a:buFont typeface="Arial" panose="020B0604020202020204" pitchFamily="34" charset="0"/>
              <a:buChar char="•"/>
            </a:pPr>
            <a:r>
              <a:rPr lang="en-US" sz="2400" dirty="0"/>
              <a:t>Describe six advantages of cloud computing</a:t>
            </a:r>
            <a:endParaRPr lang="en-US" sz="2400" strike="sngStrike" dirty="0"/>
          </a:p>
          <a:p>
            <a:pPr marL="285750" indent="-285750">
              <a:buFont typeface="Arial" panose="020B0604020202020204" pitchFamily="34" charset="0"/>
              <a:buChar char="•"/>
            </a:pPr>
            <a:r>
              <a:rPr lang="en-US" sz="2400" i="1" dirty="0">
                <a:solidFill>
                  <a:srgbClr val="FF0000"/>
                </a:solidFill>
              </a:rPr>
              <a:t>Recognize the main AWS service categories and core services</a:t>
            </a:r>
            <a:endParaRPr lang="en-US" sz="2400" i="1" strike="sngStrike" dirty="0">
              <a:solidFill>
                <a:srgbClr val="FF0000"/>
              </a:solidFill>
            </a:endParaRPr>
          </a:p>
          <a:p>
            <a:pPr marL="285750" indent="-285750">
              <a:buFont typeface="Arial" panose="020B0604020202020204" pitchFamily="34" charset="0"/>
              <a:buChar char="•"/>
            </a:pPr>
            <a:r>
              <a:rPr lang="en-US" sz="2400" i="1" dirty="0">
                <a:solidFill>
                  <a:srgbClr val="FF0000"/>
                </a:solidFill>
              </a:rPr>
              <a:t>Review the AWS Cloud Adoption Framework</a:t>
            </a:r>
            <a:endParaRPr lang="en-US" sz="2400" i="1" strike="sngStrike" dirty="0">
              <a:solidFill>
                <a:srgbClr val="FF0000"/>
              </a:solidFill>
            </a:endParaRPr>
          </a:p>
        </p:txBody>
      </p:sp>
      <p:sp>
        <p:nvSpPr>
          <p:cNvPr id="8" name="Rectangle 7"/>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0084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7"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  Module Objectives</a:t>
            </a: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E5694C98-680E-1D4E-5F62-0C5D323C621D}"/>
              </a:ext>
            </a:extLst>
          </p:cNvPr>
          <p:cNvSpPr txBox="1"/>
          <p:nvPr/>
        </p:nvSpPr>
        <p:spPr>
          <a:xfrm>
            <a:off x="685799" y="1402772"/>
            <a:ext cx="11361421" cy="1107996"/>
          </a:xfrm>
          <a:prstGeom prst="rect">
            <a:avLst/>
          </a:prstGeom>
          <a:noFill/>
        </p:spPr>
        <p:txBody>
          <a:bodyPr wrap="square" rtlCol="0">
            <a:spAutoFit/>
          </a:bodyPr>
          <a:lstStyle/>
          <a:p>
            <a:r>
              <a:rPr lang="en-US" sz="2400" dirty="0"/>
              <a:t>You should able to answer below questions end of this module.</a:t>
            </a:r>
          </a:p>
          <a:p>
            <a:endParaRPr lang="en-US" sz="2400" dirty="0"/>
          </a:p>
          <a:p>
            <a:endParaRPr lang="en-US" dirty="0"/>
          </a:p>
        </p:txBody>
      </p:sp>
    </p:spTree>
    <p:extLst>
      <p:ext uri="{BB962C8B-B14F-4D97-AF65-F5344CB8AC3E}">
        <p14:creationId xmlns:p14="http://schemas.microsoft.com/office/powerpoint/2010/main" val="160605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0540" y="167005"/>
            <a:ext cx="10515600" cy="892175"/>
          </a:xfrm>
        </p:spPr>
        <p:txBody>
          <a:bodyPr/>
          <a:lstStyle/>
          <a:p>
            <a:r>
              <a:rPr lang="en-US" b="1" dirty="0">
                <a:solidFill>
                  <a:schemeClr val="accent6">
                    <a:lumMod val="50000"/>
                  </a:schemeClr>
                </a:solidFill>
              </a:rPr>
              <a:t>Cloud Service models in AWS</a:t>
            </a:r>
          </a:p>
        </p:txBody>
      </p:sp>
      <p:sp>
        <p:nvSpPr>
          <p:cNvPr id="2" name="Slide Number Placeholder 1">
            <a:extLst>
              <a:ext uri="{C183D7F6-B498-43B3-948B-1728B52AA6E4}">
                <adec:decorative xmlns:adec="http://schemas.microsoft.com/office/drawing/2017/decorative" val="1"/>
              </a:ext>
            </a:extLst>
          </p:cNvPr>
          <p:cNvSpPr>
            <a:spLocks noGrp="1"/>
          </p:cNvSpPr>
          <p:nvPr>
            <p:ph type="sldNum" sz="quarter" idx="12"/>
          </p:nvPr>
        </p:nvSpPr>
        <p:spPr/>
        <p:txBody>
          <a:bodyPr/>
          <a:lstStyle/>
          <a:p>
            <a:fld id="{9FC43BFD-8FF7-A343-A8A6-E2338FCE8046}" type="slidenum">
              <a:rPr lang="en-US" smtClean="0"/>
              <a:pPr/>
              <a:t>3</a:t>
            </a:fld>
            <a:endParaRPr lang="en-US" dirty="0"/>
          </a:p>
        </p:txBody>
      </p:sp>
      <p:sp>
        <p:nvSpPr>
          <p:cNvPr id="14" name="Content Placeholder 6"/>
          <p:cNvSpPr txBox="1">
            <a:spLocks/>
          </p:cNvSpPr>
          <p:nvPr/>
        </p:nvSpPr>
        <p:spPr>
          <a:xfrm>
            <a:off x="1056907" y="1815058"/>
            <a:ext cx="3084629" cy="1902698"/>
          </a:xfrm>
          <a:prstGeom prst="roundRect">
            <a:avLst/>
          </a:prstGeom>
          <a:ln w="28575">
            <a:solidFill>
              <a:schemeClr val="accent3"/>
            </a:solidFill>
          </a:ln>
        </p:spPr>
        <p:style>
          <a:lnRef idx="2">
            <a:schemeClr val="accent1"/>
          </a:lnRef>
          <a:fillRef idx="1">
            <a:schemeClr val="lt1"/>
          </a:fillRef>
          <a:effectRef idx="0">
            <a:schemeClr val="accent1"/>
          </a:effectRef>
          <a:fontRef idx="minor">
            <a:schemeClr val="dk1"/>
          </a:fontRef>
        </p:style>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667" dirty="0">
                <a:latin typeface="Amazon Ember" panose="020B0603020204020204" pitchFamily="34" charset="0"/>
                <a:ea typeface="Amazon Ember" panose="020B0603020204020204" pitchFamily="34" charset="0"/>
                <a:cs typeface="Amazon Ember" panose="020B0603020204020204" pitchFamily="34" charset="0"/>
              </a:rPr>
              <a:t>IaaS</a:t>
            </a:r>
          </a:p>
          <a:p>
            <a:pPr algn="ct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667"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infrastructure as a service</a:t>
            </a: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a:t>
            </a:r>
            <a:endParaRPr lang="en-US" sz="3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TextBox 6"/>
          <p:cNvSpPr txBox="1"/>
          <p:nvPr/>
        </p:nvSpPr>
        <p:spPr>
          <a:xfrm>
            <a:off x="1407522" y="5006351"/>
            <a:ext cx="2452916" cy="830997"/>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More control</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over IT resources</a:t>
            </a:r>
          </a:p>
        </p:txBody>
      </p:sp>
      <p:sp>
        <p:nvSpPr>
          <p:cNvPr id="10" name="Content Placeholder 6"/>
          <p:cNvSpPr txBox="1">
            <a:spLocks/>
          </p:cNvSpPr>
          <p:nvPr/>
        </p:nvSpPr>
        <p:spPr>
          <a:xfrm>
            <a:off x="4556787" y="1815058"/>
            <a:ext cx="3081528" cy="1901952"/>
          </a:xfrm>
          <a:prstGeom prst="roundRect">
            <a:avLst/>
          </a:prstGeom>
          <a:ln w="28575">
            <a:solidFill>
              <a:schemeClr val="accent2"/>
            </a:solidFill>
          </a:ln>
        </p:spPr>
        <p:style>
          <a:lnRef idx="2">
            <a:schemeClr val="accent2"/>
          </a:lnRef>
          <a:fillRef idx="1">
            <a:schemeClr val="lt1"/>
          </a:fillRef>
          <a:effectRef idx="0">
            <a:schemeClr val="accent2"/>
          </a:effectRef>
          <a:fontRef idx="minor">
            <a:schemeClr val="dk1"/>
          </a:fontRef>
        </p:style>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667" dirty="0">
                <a:latin typeface="Amazon Ember" panose="020B0603020204020204" pitchFamily="34" charset="0"/>
                <a:ea typeface="Amazon Ember" panose="020B0603020204020204" pitchFamily="34" charset="0"/>
                <a:cs typeface="Amazon Ember" panose="020B0603020204020204" pitchFamily="34" charset="0"/>
              </a:rPr>
              <a:t>PaaS</a:t>
            </a:r>
          </a:p>
          <a:p>
            <a:pPr algn="ct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667"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platform as a service</a:t>
            </a: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a:t>
            </a:r>
            <a:endParaRPr lang="en-US" sz="3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 name="Content Placeholder 6"/>
          <p:cNvSpPr txBox="1">
            <a:spLocks/>
          </p:cNvSpPr>
          <p:nvPr/>
        </p:nvSpPr>
        <p:spPr>
          <a:xfrm>
            <a:off x="8089874" y="1815058"/>
            <a:ext cx="3081528" cy="1901952"/>
          </a:xfrm>
          <a:prstGeom prst="roundRect">
            <a:avLst/>
          </a:prstGeom>
          <a:ln w="28575">
            <a:solidFill>
              <a:schemeClr val="accent6"/>
            </a:solidFill>
          </a:ln>
        </p:spPr>
        <p:style>
          <a:lnRef idx="2">
            <a:schemeClr val="accent4"/>
          </a:lnRef>
          <a:fillRef idx="1">
            <a:schemeClr val="lt1"/>
          </a:fillRef>
          <a:effectRef idx="0">
            <a:schemeClr val="accent4"/>
          </a:effectRef>
          <a:fontRef idx="minor">
            <a:schemeClr val="dk1"/>
          </a:fontRef>
        </p:style>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667" dirty="0">
                <a:latin typeface="Amazon Ember" panose="020B0603020204020204" pitchFamily="34" charset="0"/>
                <a:ea typeface="Amazon Ember" panose="020B0603020204020204" pitchFamily="34" charset="0"/>
                <a:cs typeface="Amazon Ember" panose="020B0603020204020204" pitchFamily="34" charset="0"/>
              </a:rPr>
              <a:t>SaaS</a:t>
            </a:r>
          </a:p>
          <a:p>
            <a:pPr algn="ct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667"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software as a service</a:t>
            </a: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a:t>
            </a:r>
            <a:endParaRPr lang="en-US" sz="3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 name="TextBox 12"/>
          <p:cNvSpPr txBox="1"/>
          <p:nvPr/>
        </p:nvSpPr>
        <p:spPr>
          <a:xfrm>
            <a:off x="8438939" y="5006351"/>
            <a:ext cx="2452916" cy="830997"/>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Less control</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over IT resources</a:t>
            </a:r>
          </a:p>
        </p:txBody>
      </p:sp>
      <p:sp>
        <p:nvSpPr>
          <p:cNvPr id="5" name="Right Arrow 4" descr="Right-arrow going from iaas to saas."/>
          <p:cNvSpPr/>
          <p:nvPr/>
        </p:nvSpPr>
        <p:spPr>
          <a:xfrm>
            <a:off x="1056907" y="4002764"/>
            <a:ext cx="10150803" cy="842963"/>
          </a:xfrm>
          <a:prstGeom prst="rightArrow">
            <a:avLst/>
          </a:prstGeom>
          <a:gradFill flip="none" rotWithShape="1">
            <a:gsLst>
              <a:gs pos="0">
                <a:schemeClr val="accent3"/>
              </a:gs>
              <a:gs pos="50000">
                <a:schemeClr val="accent2"/>
              </a:gs>
              <a:gs pos="100000">
                <a:schemeClr val="accent6"/>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60250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 y="37465"/>
            <a:ext cx="10515600" cy="1325563"/>
          </a:xfrm>
        </p:spPr>
        <p:txBody>
          <a:bodyPr/>
          <a:lstStyle/>
          <a:p>
            <a:r>
              <a:rPr lang="en-US" b="1" dirty="0">
                <a:solidFill>
                  <a:schemeClr val="accent6">
                    <a:lumMod val="50000"/>
                  </a:schemeClr>
                </a:solidFill>
              </a:rPr>
              <a:t>Cloud computing deployment models</a:t>
            </a:r>
          </a:p>
        </p:txBody>
      </p:sp>
      <p:sp>
        <p:nvSpPr>
          <p:cNvPr id="5" name="Slide Number Placeholder 4">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4</a:t>
            </a:fld>
            <a:endParaRPr lang="en-US" dirty="0"/>
          </a:p>
        </p:txBody>
      </p:sp>
      <p:pic>
        <p:nvPicPr>
          <p:cNvPr id="9218" name="Picture 2">
            <a:extLs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40" y="1746476"/>
            <a:ext cx="3415175" cy="27212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6D91E24-660A-4BC3-9FA1-FB7B610E09B8}"/>
              </a:ext>
            </a:extLst>
          </p:cNvPr>
          <p:cNvSpPr txBox="1"/>
          <p:nvPr/>
        </p:nvSpPr>
        <p:spPr>
          <a:xfrm>
            <a:off x="1685439" y="4739532"/>
            <a:ext cx="1096775" cy="523220"/>
          </a:xfrm>
          <a:prstGeom prst="rect">
            <a:avLst/>
          </a:prstGeom>
          <a:noFill/>
        </p:spPr>
        <p:txBody>
          <a:bodyPr wrap="none" rtlCol="0">
            <a:spAutoFit/>
          </a:bodyPr>
          <a:lstStyle/>
          <a:p>
            <a:pPr algn="ctr"/>
            <a:r>
              <a:rPr lang="en-US" sz="2800" b="1" dirty="0">
                <a:latin typeface="Amazon Ember Light" panose="020B0403020204020204" pitchFamily="34" charset="0"/>
                <a:ea typeface="Amazon Ember Light" panose="020B0403020204020204" pitchFamily="34" charset="0"/>
                <a:cs typeface="Amazon Ember Light" panose="020B0403020204020204" pitchFamily="34" charset="0"/>
              </a:rPr>
              <a:t>Cloud</a:t>
            </a:r>
          </a:p>
        </p:txBody>
      </p:sp>
      <p:pic>
        <p:nvPicPr>
          <p:cNvPr id="2" name="Picture 1">
            <a:extLs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l="25657" r="25555"/>
          <a:stretch/>
        </p:blipFill>
        <p:spPr>
          <a:xfrm>
            <a:off x="4342641" y="2008275"/>
            <a:ext cx="3566283" cy="2329990"/>
          </a:xfrm>
          <a:prstGeom prst="rect">
            <a:avLst/>
          </a:prstGeom>
        </p:spPr>
      </p:pic>
      <p:sp>
        <p:nvSpPr>
          <p:cNvPr id="15" name="TextBox 14">
            <a:extLst>
              <a:ext uri="{FF2B5EF4-FFF2-40B4-BE49-F238E27FC236}">
                <a16:creationId xmlns:a16="http://schemas.microsoft.com/office/drawing/2014/main" id="{A317C262-BC1E-4167-8DFD-72FE837B8AB8}"/>
              </a:ext>
            </a:extLst>
          </p:cNvPr>
          <p:cNvSpPr txBox="1"/>
          <p:nvPr/>
        </p:nvSpPr>
        <p:spPr>
          <a:xfrm>
            <a:off x="5483492" y="4739532"/>
            <a:ext cx="1225015" cy="523220"/>
          </a:xfrm>
          <a:prstGeom prst="rect">
            <a:avLst/>
          </a:prstGeom>
          <a:noFill/>
        </p:spPr>
        <p:txBody>
          <a:bodyPr wrap="none" rtlCol="0">
            <a:spAutoFit/>
          </a:bodyPr>
          <a:lstStyle/>
          <a:p>
            <a:pPr algn="ctr"/>
            <a:r>
              <a:rPr lang="en-US" sz="2800" b="1" dirty="0">
                <a:latin typeface="Amazon Ember Light" panose="020B0403020204020204" pitchFamily="34" charset="0"/>
                <a:ea typeface="Amazon Ember Light" panose="020B0403020204020204" pitchFamily="34" charset="0"/>
                <a:cs typeface="Amazon Ember Light" panose="020B0403020204020204" pitchFamily="34" charset="0"/>
              </a:rPr>
              <a:t>Hybrid</a:t>
            </a:r>
          </a:p>
        </p:txBody>
      </p:sp>
      <p:pic>
        <p:nvPicPr>
          <p:cNvPr id="11" name="Picture 10">
            <a:extLst>
              <a:ext uri="{FF2B5EF4-FFF2-40B4-BE49-F238E27FC236}">
                <a16:creationId xmlns:a16="http://schemas.microsoft.com/office/drawing/2014/main" id="{068E5CE6-6114-BB4A-AE15-1A2202B504F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l="25657" r="25555"/>
          <a:stretch/>
        </p:blipFill>
        <p:spPr>
          <a:xfrm>
            <a:off x="8310150" y="1942108"/>
            <a:ext cx="3566283" cy="2329990"/>
          </a:xfrm>
          <a:prstGeom prst="rect">
            <a:avLst/>
          </a:prstGeom>
        </p:spPr>
      </p:pic>
      <p:sp>
        <p:nvSpPr>
          <p:cNvPr id="16" name="TextBox 15">
            <a:extLst>
              <a:ext uri="{FF2B5EF4-FFF2-40B4-BE49-F238E27FC236}">
                <a16:creationId xmlns:a16="http://schemas.microsoft.com/office/drawing/2014/main" id="{DD56D925-A57D-4EF1-AD5F-E07FA75902AF}"/>
              </a:ext>
            </a:extLst>
          </p:cNvPr>
          <p:cNvSpPr txBox="1"/>
          <p:nvPr/>
        </p:nvSpPr>
        <p:spPr>
          <a:xfrm>
            <a:off x="8882863" y="4739532"/>
            <a:ext cx="2420856" cy="954107"/>
          </a:xfrm>
          <a:prstGeom prst="rect">
            <a:avLst/>
          </a:prstGeom>
          <a:noFill/>
        </p:spPr>
        <p:txBody>
          <a:bodyPr wrap="none" rtlCol="0">
            <a:spAutoFit/>
          </a:bodyPr>
          <a:lstStyle/>
          <a:p>
            <a:pPr algn="ctr"/>
            <a:r>
              <a:rPr lang="en-US" sz="2800" b="1" dirty="0">
                <a:latin typeface="Amazon Ember Light" panose="020B0403020204020204" pitchFamily="34" charset="0"/>
                <a:ea typeface="Amazon Ember Light" panose="020B0403020204020204" pitchFamily="34" charset="0"/>
                <a:cs typeface="Amazon Ember Light" panose="020B0403020204020204" pitchFamily="34" charset="0"/>
              </a:rPr>
              <a:t>On-premises</a:t>
            </a:r>
            <a:br>
              <a:rPr lang="en-US" sz="2800" b="1"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800" b="1" dirty="0">
                <a:latin typeface="Amazon Ember Light" panose="020B0403020204020204" pitchFamily="34" charset="0"/>
                <a:ea typeface="Amazon Ember Light" panose="020B0403020204020204" pitchFamily="34" charset="0"/>
                <a:cs typeface="Amazon Ember Light" panose="020B0403020204020204" pitchFamily="34" charset="0"/>
              </a:rPr>
              <a:t>(private cloud)</a:t>
            </a:r>
          </a:p>
        </p:txBody>
      </p:sp>
    </p:spTree>
    <p:custDataLst>
      <p:tags r:id="rId1"/>
    </p:custDataLst>
    <p:extLst>
      <p:ext uri="{BB962C8B-B14F-4D97-AF65-F5344CB8AC3E}">
        <p14:creationId xmlns:p14="http://schemas.microsoft.com/office/powerpoint/2010/main" val="427592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01" y="14605"/>
            <a:ext cx="10515600" cy="1325563"/>
          </a:xfrm>
        </p:spPr>
        <p:txBody>
          <a:bodyPr>
            <a:noAutofit/>
          </a:bodyPr>
          <a:lstStyle/>
          <a:p>
            <a:r>
              <a:rPr lang="en-US" sz="4000" b="1" dirty="0">
                <a:solidFill>
                  <a:schemeClr val="accent6">
                    <a:lumMod val="50000"/>
                  </a:schemeClr>
                </a:solidFill>
                <a:latin typeface="+mn-lt"/>
              </a:rPr>
              <a:t>Similarities between AWS and traditional IT</a:t>
            </a:r>
          </a:p>
        </p:txBody>
      </p:sp>
      <p:sp>
        <p:nvSpPr>
          <p:cNvPr id="14" name="Content Placeholder 13"/>
          <p:cNvSpPr>
            <a:spLocks noGrp="1"/>
          </p:cNvSpPr>
          <p:nvPr>
            <p:ph idx="1"/>
          </p:nvPr>
        </p:nvSpPr>
        <p:spPr/>
        <p:txBody>
          <a:bodyPr/>
          <a:lstStyle/>
          <a:p>
            <a:endParaRPr lang="en-US"/>
          </a:p>
        </p:txBody>
      </p:sp>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latin typeface="+mn-lt"/>
              </a:rPr>
              <a:t>5</a:t>
            </a:fld>
            <a:endParaRPr lang="en-US" dirty="0">
              <a:latin typeface="+mn-lt"/>
            </a:endParaRPr>
          </a:p>
        </p:txBody>
      </p:sp>
      <p:grpSp>
        <p:nvGrpSpPr>
          <p:cNvPr id="12" name="Group 11">
            <a:extLst>
              <a:ext uri="{FF2B5EF4-FFF2-40B4-BE49-F238E27FC236}">
                <a16:creationId xmlns:a16="http://schemas.microsoft.com/office/drawing/2014/main" id="{0685440A-10FF-44C7-BD6F-4B2EC8F05B07}"/>
              </a:ext>
              <a:ext uri="{C183D7F6-B498-43B3-948B-1728B52AA6E4}">
                <adec:decorative xmlns:adec="http://schemas.microsoft.com/office/drawing/2017/decorative" val="1"/>
              </a:ext>
            </a:extLst>
          </p:cNvPr>
          <p:cNvGrpSpPr/>
          <p:nvPr/>
        </p:nvGrpSpPr>
        <p:grpSpPr>
          <a:xfrm>
            <a:off x="609600" y="1391365"/>
            <a:ext cx="11004555" cy="4882435"/>
            <a:chOff x="609600" y="1391365"/>
            <a:chExt cx="11004555" cy="4882435"/>
          </a:xfrm>
        </p:grpSpPr>
        <p:sp>
          <p:nvSpPr>
            <p:cNvPr id="18" name="Rounded Rectangle 17">
              <a:extLst>
                <a:ext uri="{FF2B5EF4-FFF2-40B4-BE49-F238E27FC236}">
                  <a16:creationId xmlns:a16="http://schemas.microsoft.com/office/drawing/2014/main" id="{20988DD3-B241-1745-A9DE-83A23AACBA8A}"/>
                </a:ext>
                <a:ext uri="{C183D7F6-B498-43B3-948B-1728B52AA6E4}">
                  <adec:decorative xmlns:adec="http://schemas.microsoft.com/office/drawing/2017/decorative" val="1"/>
                </a:ext>
              </a:extLst>
            </p:cNvPr>
            <p:cNvSpPr/>
            <p:nvPr>
              <p:custDataLst>
                <p:tags r:id="rId2"/>
              </p:custDataLst>
            </p:nvPr>
          </p:nvSpPr>
          <p:spPr>
            <a:xfrm>
              <a:off x="609600" y="1391365"/>
              <a:ext cx="11004555" cy="4882435"/>
            </a:xfrm>
            <a:prstGeom prst="roundRect">
              <a:avLst>
                <a:gd name="adj" fmla="val 5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ea typeface="Amazon Ember" panose="020B0603020204020204" pitchFamily="34" charset="0"/>
                  <a:cs typeface="Amazon Ember" panose="020B0603020204020204" pitchFamily="34" charset="0"/>
                </a:rPr>
                <a:t> </a:t>
              </a:r>
            </a:p>
          </p:txBody>
        </p:sp>
        <p:sp>
          <p:nvSpPr>
            <p:cNvPr id="36" name="Content Placeholder 2">
              <a:extLst>
                <a:ext uri="{FF2B5EF4-FFF2-40B4-BE49-F238E27FC236}">
                  <a16:creationId xmlns:a16="http://schemas.microsoft.com/office/drawing/2014/main" id="{9081D9F7-DF96-1D47-A6DD-43CDE899FEE3}"/>
                </a:ext>
              </a:extLst>
            </p:cNvPr>
            <p:cNvSpPr txBox="1">
              <a:spLocks/>
            </p:cNvSpPr>
            <p:nvPr/>
          </p:nvSpPr>
          <p:spPr>
            <a:xfrm>
              <a:off x="1125183" y="1400832"/>
              <a:ext cx="4664630" cy="43165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1800" dirty="0">
                  <a:ea typeface="Amazon Ember" panose="020B0603020204020204" pitchFamily="34" charset="0"/>
                  <a:cs typeface="Amazon Ember" panose="020B0603020204020204" pitchFamily="34" charset="0"/>
                </a:rPr>
                <a:t>Traditional, on-premises IT space</a:t>
              </a:r>
            </a:p>
          </p:txBody>
        </p:sp>
        <p:sp>
          <p:nvSpPr>
            <p:cNvPr id="84" name="Content Placeholder 2">
              <a:extLst>
                <a:ext uri="{FF2B5EF4-FFF2-40B4-BE49-F238E27FC236}">
                  <a16:creationId xmlns:a16="http://schemas.microsoft.com/office/drawing/2014/main" id="{D82E3388-E923-9B41-A0BF-475574607058}"/>
                </a:ext>
              </a:extLst>
            </p:cNvPr>
            <p:cNvSpPr txBox="1">
              <a:spLocks/>
            </p:cNvSpPr>
            <p:nvPr/>
          </p:nvSpPr>
          <p:spPr>
            <a:xfrm>
              <a:off x="6457796" y="1391365"/>
              <a:ext cx="4694884" cy="438346"/>
            </a:xfrm>
            <a:prstGeom prst="rect">
              <a:avLst/>
            </a:prstGeom>
          </p:spPr>
          <p:txBody>
            <a:bodyPr vert="horz" lIns="91440" tIns="45720" rIns="91440" bIns="45720" rtlCol="0" anchor="b">
              <a:noAutofit/>
            </a:bodyPr>
            <a:lstStyle>
              <a:lvl1pPr marL="257175" indent="-257175" algn="l" defTabSz="342900" rtl="0" eaLnBrk="1" latinLnBrk="0" hangingPunct="1">
                <a:spcBef>
                  <a:spcPct val="20000"/>
                </a:spcBef>
                <a:buFontTx/>
                <a:buBlip>
                  <a:blip r:embed="rId5"/>
                </a:buBlip>
                <a:defRPr sz="2000" b="0" i="0" kern="1200">
                  <a:solidFill>
                    <a:schemeClr val="tx1"/>
                  </a:solidFill>
                  <a:latin typeface="Arial"/>
                  <a:ea typeface="+mn-ea"/>
                  <a:cs typeface="Arial"/>
                </a:defRPr>
              </a:lvl1pPr>
              <a:lvl2pPr marL="557213" indent="-214313" algn="l" defTabSz="342900" rtl="0" eaLnBrk="1" latinLnBrk="0" hangingPunct="1">
                <a:spcBef>
                  <a:spcPct val="20000"/>
                </a:spcBef>
                <a:buClr>
                  <a:schemeClr val="accent1"/>
                </a:buClr>
                <a:buFont typeface="Wingdings" panose="05000000000000000000" pitchFamily="2" charset="2"/>
                <a:buChar char="Ø"/>
                <a:defRPr sz="1600" b="0" i="0" kern="1200">
                  <a:solidFill>
                    <a:schemeClr val="tx1"/>
                  </a:solidFill>
                  <a:latin typeface="Arial"/>
                  <a:ea typeface="+mn-ea"/>
                  <a:cs typeface="Arial"/>
                </a:defRPr>
              </a:lvl2pPr>
              <a:lvl3pPr marL="857250" indent="-171450" algn="l" defTabSz="342900" rtl="0" eaLnBrk="1" latinLnBrk="0" hangingPunct="1">
                <a:spcBef>
                  <a:spcPct val="20000"/>
                </a:spcBef>
                <a:buClr>
                  <a:schemeClr val="accent1"/>
                </a:buClr>
                <a:buFont typeface="Arial"/>
                <a:buChar char="•"/>
                <a:defRPr sz="1400" b="0" i="0" kern="1200">
                  <a:solidFill>
                    <a:schemeClr val="tx1"/>
                  </a:solidFill>
                  <a:latin typeface="Arial"/>
                  <a:ea typeface="+mn-ea"/>
                  <a:cs typeface="Arial"/>
                </a:defRPr>
              </a:lvl3pPr>
              <a:lvl4pPr marL="1028700" indent="0" algn="l" defTabSz="342900" rtl="0" eaLnBrk="1" latinLnBrk="0" hangingPunct="1">
                <a:spcBef>
                  <a:spcPct val="20000"/>
                </a:spcBef>
                <a:buFont typeface="Arial"/>
                <a:buNone/>
                <a:defRPr sz="1200" b="0" i="0" kern="1200">
                  <a:solidFill>
                    <a:srgbClr val="595A5D"/>
                  </a:solidFill>
                  <a:latin typeface="Arial"/>
                  <a:ea typeface="+mn-ea"/>
                  <a:cs typeface="Arial"/>
                </a:defRPr>
              </a:lvl4pPr>
              <a:lvl5pPr marL="1543050" indent="-171450" algn="l" defTabSz="342900" rtl="0" eaLnBrk="1" latinLnBrk="0" hangingPunct="1">
                <a:spcBef>
                  <a:spcPct val="20000"/>
                </a:spcBef>
                <a:buFont typeface="Arial"/>
                <a:buChar char="»"/>
                <a:defRPr sz="1200" b="0" i="0" kern="1200">
                  <a:solidFill>
                    <a:srgbClr val="595A5D"/>
                  </a:solidFill>
                  <a:latin typeface="Arial"/>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buFontTx/>
                <a:buNone/>
              </a:pPr>
              <a:r>
                <a:rPr lang="en-US" sz="1800" dirty="0">
                  <a:latin typeface="+mn-lt"/>
                  <a:ea typeface="Amazon Ember" panose="020B0603020204020204" pitchFamily="34" charset="0"/>
                  <a:cs typeface="Amazon Ember" panose="020B0603020204020204" pitchFamily="34" charset="0"/>
                </a:rPr>
                <a:t>AWS</a:t>
              </a:r>
            </a:p>
          </p:txBody>
        </p:sp>
        <p:sp>
          <p:nvSpPr>
            <p:cNvPr id="35" name="Round Diagonal Corner Rectangle 34">
              <a:extLst>
                <a:ext uri="{FF2B5EF4-FFF2-40B4-BE49-F238E27FC236}">
                  <a16:creationId xmlns:a16="http://schemas.microsoft.com/office/drawing/2014/main" id="{223C3099-7D3B-B44C-9CCA-3D85C7AFA5C6}"/>
                </a:ext>
                <a:ext uri="{C183D7F6-B498-43B3-948B-1728B52AA6E4}">
                  <adec:decorative xmlns:adec="http://schemas.microsoft.com/office/drawing/2017/decorative" val="1"/>
                </a:ext>
              </a:extLst>
            </p:cNvPr>
            <p:cNvSpPr/>
            <p:nvPr/>
          </p:nvSpPr>
          <p:spPr>
            <a:xfrm>
              <a:off x="1125183" y="1833896"/>
              <a:ext cx="4665980" cy="1003951"/>
            </a:xfrm>
            <a:prstGeom prst="round2DiagRect">
              <a:avLst>
                <a:gd name="adj1" fmla="val 16667"/>
                <a:gd name="adj2" fmla="val 1526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ea typeface="Amazon Ember" panose="020B0603020204020204" pitchFamily="34" charset="0"/>
                <a:cs typeface="Amazon Ember" panose="020B0603020204020204" pitchFamily="34" charset="0"/>
              </a:endParaRPr>
            </a:p>
          </p:txBody>
        </p:sp>
        <p:pic>
          <p:nvPicPr>
            <p:cNvPr id="52" name="Picture 2">
              <a:extLst>
                <a:ext uri="{FF2B5EF4-FFF2-40B4-BE49-F238E27FC236}">
                  <a16:creationId xmlns:a16="http://schemas.microsoft.com/office/drawing/2014/main" id="{0A8D591E-BCAA-6141-8682-8098BDB8A133}"/>
                </a:ext>
                <a:ext uri="{C183D7F6-B498-43B3-948B-1728B52AA6E4}">
                  <adec:decorative xmlns:adec="http://schemas.microsoft.com/office/drawing/2017/decorative" val="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674347" y="1986306"/>
              <a:ext cx="410195" cy="52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 name="TextBox 160">
              <a:extLst>
                <a:ext uri="{FF2B5EF4-FFF2-40B4-BE49-F238E27FC236}">
                  <a16:creationId xmlns:a16="http://schemas.microsoft.com/office/drawing/2014/main" id="{5FDBACB6-A1C3-FA49-B86A-14483FE3FDB8}"/>
                </a:ext>
              </a:extLst>
            </p:cNvPr>
            <p:cNvSpPr txBox="1">
              <a:spLocks noChangeArrowheads="1"/>
            </p:cNvSpPr>
            <p:nvPr/>
          </p:nvSpPr>
          <p:spPr bwMode="auto">
            <a:xfrm>
              <a:off x="1398363" y="2476156"/>
              <a:ext cx="9557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mn-lt"/>
                  <a:ea typeface="Amazon Ember" panose="020B0603020204020204" pitchFamily="34" charset="0"/>
                  <a:cs typeface="Amazon Ember" panose="020B0603020204020204" pitchFamily="34" charset="0"/>
                </a:rPr>
                <a:t>Firewalls</a:t>
              </a:r>
            </a:p>
          </p:txBody>
        </p:sp>
        <p:pic>
          <p:nvPicPr>
            <p:cNvPr id="55" name="Picture 38">
              <a:extLst>
                <a:ext uri="{FF2B5EF4-FFF2-40B4-BE49-F238E27FC236}">
                  <a16:creationId xmlns:a16="http://schemas.microsoft.com/office/drawing/2014/main" id="{2CBD4DF9-C798-754A-B159-6968C7EF9F74}"/>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2862230" y="1934955"/>
              <a:ext cx="611494" cy="518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TextBox 161">
              <a:extLst>
                <a:ext uri="{FF2B5EF4-FFF2-40B4-BE49-F238E27FC236}">
                  <a16:creationId xmlns:a16="http://schemas.microsoft.com/office/drawing/2014/main" id="{51DED39D-CA9B-B54F-9382-C47760D5BDB6}"/>
                </a:ext>
              </a:extLst>
            </p:cNvPr>
            <p:cNvSpPr txBox="1">
              <a:spLocks noChangeArrowheads="1"/>
            </p:cNvSpPr>
            <p:nvPr/>
          </p:nvSpPr>
          <p:spPr bwMode="auto">
            <a:xfrm>
              <a:off x="2849889" y="2476156"/>
              <a:ext cx="62549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mn-lt"/>
                  <a:ea typeface="Amazon Ember" panose="020B0603020204020204" pitchFamily="34" charset="0"/>
                  <a:cs typeface="Amazon Ember" panose="020B0603020204020204" pitchFamily="34" charset="0"/>
                </a:rPr>
                <a:t>ACLs</a:t>
              </a:r>
            </a:p>
          </p:txBody>
        </p:sp>
        <p:sp>
          <p:nvSpPr>
            <p:cNvPr id="59" name="TextBox 162">
              <a:extLst>
                <a:ext uri="{FF2B5EF4-FFF2-40B4-BE49-F238E27FC236}">
                  <a16:creationId xmlns:a16="http://schemas.microsoft.com/office/drawing/2014/main" id="{E2C73719-1060-B240-A7B9-8806EC499083}"/>
                </a:ext>
              </a:extLst>
            </p:cNvPr>
            <p:cNvSpPr txBox="1">
              <a:spLocks noChangeArrowheads="1"/>
            </p:cNvSpPr>
            <p:nvPr/>
          </p:nvSpPr>
          <p:spPr bwMode="auto">
            <a:xfrm>
              <a:off x="3536679" y="2477868"/>
              <a:ext cx="149912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mn-lt"/>
                  <a:ea typeface="Amazon Ember" panose="020B0603020204020204" pitchFamily="34" charset="0"/>
                  <a:cs typeface="Amazon Ember" panose="020B0603020204020204" pitchFamily="34" charset="0"/>
                </a:rPr>
                <a:t>Administrators</a:t>
              </a:r>
            </a:p>
          </p:txBody>
        </p:sp>
        <p:sp>
          <p:nvSpPr>
            <p:cNvPr id="34" name="Round Diagonal Corner Rectangle 33">
              <a:extLst>
                <a:ext uri="{FF2B5EF4-FFF2-40B4-BE49-F238E27FC236}">
                  <a16:creationId xmlns:a16="http://schemas.microsoft.com/office/drawing/2014/main" id="{5C660890-7F77-0645-BA86-BFB9ED8FC4C7}"/>
                </a:ext>
                <a:ext uri="{C183D7F6-B498-43B3-948B-1728B52AA6E4}">
                  <adec:decorative xmlns:adec="http://schemas.microsoft.com/office/drawing/2017/decorative" val="1"/>
                </a:ext>
              </a:extLst>
            </p:cNvPr>
            <p:cNvSpPr/>
            <p:nvPr/>
          </p:nvSpPr>
          <p:spPr>
            <a:xfrm>
              <a:off x="6486760" y="1836499"/>
              <a:ext cx="4665919" cy="1001348"/>
            </a:xfrm>
            <a:prstGeom prst="round2DiagRect">
              <a:avLst>
                <a:gd name="adj1" fmla="val 16667"/>
                <a:gd name="adj2" fmla="val 1316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ea typeface="Amazon Ember" panose="020B0603020204020204" pitchFamily="34" charset="0"/>
                <a:cs typeface="Amazon Ember" panose="020B0603020204020204" pitchFamily="34" charset="0"/>
              </a:endParaRPr>
            </a:p>
          </p:txBody>
        </p:sp>
        <p:sp>
          <p:nvSpPr>
            <p:cNvPr id="50" name="TextBox 161">
              <a:extLst>
                <a:ext uri="{FF2B5EF4-FFF2-40B4-BE49-F238E27FC236}">
                  <a16:creationId xmlns:a16="http://schemas.microsoft.com/office/drawing/2014/main" id="{EBD39B22-1C8B-624B-91DD-06A163C45720}"/>
                </a:ext>
              </a:extLst>
            </p:cNvPr>
            <p:cNvSpPr txBox="1">
              <a:spLocks noChangeArrowheads="1"/>
            </p:cNvSpPr>
            <p:nvPr/>
          </p:nvSpPr>
          <p:spPr bwMode="auto">
            <a:xfrm>
              <a:off x="8385197" y="2432121"/>
              <a:ext cx="147889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mn-lt"/>
                  <a:ea typeface="Amazon Ember" panose="020B0603020204020204" pitchFamily="34" charset="0"/>
                  <a:cs typeface="Amazon Ember" panose="020B0603020204020204" pitchFamily="34" charset="0"/>
                </a:rPr>
                <a:t>Network ACLs</a:t>
              </a:r>
            </a:p>
          </p:txBody>
        </p:sp>
        <p:pic>
          <p:nvPicPr>
            <p:cNvPr id="117" name="Graphic 116">
              <a:extLst>
                <a:ext uri="{FF2B5EF4-FFF2-40B4-BE49-F238E27FC236}">
                  <a16:creationId xmlns:a16="http://schemas.microsoft.com/office/drawing/2014/main" id="{D264E8A2-39DB-44CA-9777-6A3DE6AFE6A4}"/>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081829" y="1928227"/>
              <a:ext cx="548640" cy="548640"/>
            </a:xfrm>
            <a:prstGeom prst="rect">
              <a:avLst/>
            </a:prstGeom>
          </p:spPr>
        </p:pic>
        <p:sp>
          <p:nvSpPr>
            <p:cNvPr id="133" name="TextBox 132">
              <a:extLst>
                <a:ext uri="{FF2B5EF4-FFF2-40B4-BE49-F238E27FC236}">
                  <a16:creationId xmlns:a16="http://schemas.microsoft.com/office/drawing/2014/main" id="{BA32300F-4837-4CC9-85F9-078C1172F2A9}"/>
                </a:ext>
              </a:extLst>
            </p:cNvPr>
            <p:cNvSpPr txBox="1"/>
            <p:nvPr/>
          </p:nvSpPr>
          <p:spPr>
            <a:xfrm>
              <a:off x="10059616" y="2517340"/>
              <a:ext cx="530915" cy="338554"/>
            </a:xfrm>
            <a:prstGeom prst="rect">
              <a:avLst/>
            </a:prstGeom>
            <a:noFill/>
          </p:spPr>
          <p:txBody>
            <a:bodyPr wrap="none" rtlCol="0">
              <a:spAutoFit/>
            </a:bodyPr>
            <a:lstStyle/>
            <a:p>
              <a:pPr algn="ctr"/>
              <a:r>
                <a:rPr lang="en-US" sz="1600" dirty="0">
                  <a:ea typeface="Amazon Ember" panose="020B0603020204020204" pitchFamily="34" charset="0"/>
                  <a:cs typeface="Amazon Ember" panose="020B0603020204020204" pitchFamily="34" charset="0"/>
                </a:rPr>
                <a:t>IAM</a:t>
              </a:r>
            </a:p>
          </p:txBody>
        </p:sp>
        <p:sp>
          <p:nvSpPr>
            <p:cNvPr id="21" name="Round Diagonal Corner Rectangle 20">
              <a:extLst>
                <a:ext uri="{FF2B5EF4-FFF2-40B4-BE49-F238E27FC236}">
                  <a16:creationId xmlns:a16="http://schemas.microsoft.com/office/drawing/2014/main" id="{232439B0-57B1-D848-97E7-4A4EEBA60F87}"/>
                </a:ext>
                <a:ext uri="{C183D7F6-B498-43B3-948B-1728B52AA6E4}">
                  <adec:decorative xmlns:adec="http://schemas.microsoft.com/office/drawing/2017/decorative" val="1"/>
                </a:ext>
              </a:extLst>
            </p:cNvPr>
            <p:cNvSpPr/>
            <p:nvPr/>
          </p:nvSpPr>
          <p:spPr>
            <a:xfrm>
              <a:off x="1125183" y="2921000"/>
              <a:ext cx="4665980" cy="1003952"/>
            </a:xfrm>
            <a:prstGeom prst="round2DiagRect">
              <a:avLst>
                <a:gd name="adj1" fmla="val 16667"/>
                <a:gd name="adj2" fmla="val 13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ea typeface="Amazon Ember" panose="020B0603020204020204" pitchFamily="34" charset="0"/>
                <a:cs typeface="Amazon Ember" panose="020B0603020204020204" pitchFamily="34" charset="0"/>
              </a:endParaRPr>
            </a:p>
          </p:txBody>
        </p:sp>
        <p:sp>
          <p:nvSpPr>
            <p:cNvPr id="66" name="TextBox 160">
              <a:extLst>
                <a:ext uri="{FF2B5EF4-FFF2-40B4-BE49-F238E27FC236}">
                  <a16:creationId xmlns:a16="http://schemas.microsoft.com/office/drawing/2014/main" id="{3E8B04E8-B1EC-F24B-8034-59516CFB7167}"/>
                </a:ext>
              </a:extLst>
            </p:cNvPr>
            <p:cNvSpPr txBox="1">
              <a:spLocks noChangeArrowheads="1"/>
            </p:cNvSpPr>
            <p:nvPr/>
          </p:nvSpPr>
          <p:spPr bwMode="auto">
            <a:xfrm>
              <a:off x="1473175" y="3559572"/>
              <a:ext cx="78739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mn-lt"/>
                  <a:ea typeface="Amazon Ember" panose="020B0603020204020204" pitchFamily="34" charset="0"/>
                  <a:cs typeface="Amazon Ember" panose="020B0603020204020204" pitchFamily="34" charset="0"/>
                </a:rPr>
                <a:t>Router</a:t>
              </a:r>
            </a:p>
          </p:txBody>
        </p:sp>
        <p:pic>
          <p:nvPicPr>
            <p:cNvPr id="68" name="Picture 4">
              <a:extLst>
                <a:ext uri="{FF2B5EF4-FFF2-40B4-BE49-F238E27FC236}">
                  <a16:creationId xmlns:a16="http://schemas.microsoft.com/office/drawing/2014/main" id="{6D51CFC7-76A0-C64E-82B1-91EC97075C3C}"/>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2422429" y="3044657"/>
              <a:ext cx="1421198" cy="603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 name="TextBox 160">
              <a:extLst>
                <a:ext uri="{FF2B5EF4-FFF2-40B4-BE49-F238E27FC236}">
                  <a16:creationId xmlns:a16="http://schemas.microsoft.com/office/drawing/2014/main" id="{FA686A0A-CE04-FF4C-B26C-6527931EAEFF}"/>
                </a:ext>
              </a:extLst>
            </p:cNvPr>
            <p:cNvSpPr txBox="1">
              <a:spLocks noChangeArrowheads="1"/>
            </p:cNvSpPr>
            <p:nvPr/>
          </p:nvSpPr>
          <p:spPr bwMode="auto">
            <a:xfrm>
              <a:off x="2269163" y="3577993"/>
              <a:ext cx="170431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mn-lt"/>
                  <a:ea typeface="Amazon Ember" panose="020B0603020204020204" pitchFamily="34" charset="0"/>
                  <a:cs typeface="Amazon Ember" panose="020B0603020204020204" pitchFamily="34" charset="0"/>
                </a:rPr>
                <a:t>Network pipeline</a:t>
              </a:r>
            </a:p>
          </p:txBody>
        </p:sp>
        <p:pic>
          <p:nvPicPr>
            <p:cNvPr id="71" name="Picture 40">
              <a:extLst>
                <a:ext uri="{FF2B5EF4-FFF2-40B4-BE49-F238E27FC236}">
                  <a16:creationId xmlns:a16="http://schemas.microsoft.com/office/drawing/2014/main" id="{441F24DE-17F9-BF45-B33F-80F00D741AF0}"/>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a:ext>
              </a:extLst>
            </a:blip>
            <a:srcRect/>
            <a:stretch>
              <a:fillRect/>
            </a:stretch>
          </p:blipFill>
          <p:spPr bwMode="auto">
            <a:xfrm>
              <a:off x="4133935" y="3101084"/>
              <a:ext cx="662768" cy="482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 name="TextBox 160">
              <a:extLst>
                <a:ext uri="{FF2B5EF4-FFF2-40B4-BE49-F238E27FC236}">
                  <a16:creationId xmlns:a16="http://schemas.microsoft.com/office/drawing/2014/main" id="{B966C9FD-1E02-DC42-8F86-7E276A9BDDB8}"/>
                </a:ext>
              </a:extLst>
            </p:cNvPr>
            <p:cNvSpPr txBox="1">
              <a:spLocks noChangeArrowheads="1"/>
            </p:cNvSpPr>
            <p:nvPr/>
          </p:nvSpPr>
          <p:spPr bwMode="auto">
            <a:xfrm>
              <a:off x="4060220" y="3565485"/>
              <a:ext cx="77938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mn-lt"/>
                  <a:ea typeface="Amazon Ember" panose="020B0603020204020204" pitchFamily="34" charset="0"/>
                  <a:cs typeface="Amazon Ember" panose="020B0603020204020204" pitchFamily="34" charset="0"/>
                </a:rPr>
                <a:t>Switch</a:t>
              </a:r>
            </a:p>
          </p:txBody>
        </p:sp>
        <p:sp>
          <p:nvSpPr>
            <p:cNvPr id="134" name="Round Diagonal Corner Rectangle 62">
              <a:extLst>
                <a:ext uri="{FF2B5EF4-FFF2-40B4-BE49-F238E27FC236}">
                  <a16:creationId xmlns:a16="http://schemas.microsoft.com/office/drawing/2014/main" id="{74141266-DC16-4DB5-BC21-BB23CBCE30A8}"/>
                </a:ext>
                <a:ext uri="{C183D7F6-B498-43B3-948B-1728B52AA6E4}">
                  <adec:decorative xmlns:adec="http://schemas.microsoft.com/office/drawing/2017/decorative" val="1"/>
                </a:ext>
              </a:extLst>
            </p:cNvPr>
            <p:cNvSpPr/>
            <p:nvPr/>
          </p:nvSpPr>
          <p:spPr>
            <a:xfrm>
              <a:off x="6486760" y="2923603"/>
              <a:ext cx="4665919" cy="1001349"/>
            </a:xfrm>
            <a:prstGeom prst="round2DiagRect">
              <a:avLst>
                <a:gd name="adj1" fmla="val 16667"/>
                <a:gd name="adj2" fmla="val 1635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ea typeface="Amazon Ember" panose="020B0603020204020204" pitchFamily="34" charset="0"/>
                <a:cs typeface="Amazon Ember" panose="020B0603020204020204" pitchFamily="34" charset="0"/>
              </a:endParaRPr>
            </a:p>
          </p:txBody>
        </p:sp>
        <p:pic>
          <p:nvPicPr>
            <p:cNvPr id="118" name="Graphic 117">
              <a:extLst>
                <a:ext uri="{FF2B5EF4-FFF2-40B4-BE49-F238E27FC236}">
                  <a16:creationId xmlns:a16="http://schemas.microsoft.com/office/drawing/2014/main" id="{EB321956-1D98-491C-A83E-820D794451B3}"/>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67248" y="3115314"/>
              <a:ext cx="548640" cy="548640"/>
            </a:xfrm>
            <a:prstGeom prst="rect">
              <a:avLst/>
            </a:prstGeom>
          </p:spPr>
        </p:pic>
        <p:sp>
          <p:nvSpPr>
            <p:cNvPr id="5" name="TextBox 4">
              <a:extLst>
                <a:ext uri="{FF2B5EF4-FFF2-40B4-BE49-F238E27FC236}">
                  <a16:creationId xmlns:a16="http://schemas.microsoft.com/office/drawing/2014/main" id="{D13EB247-FE2E-480E-BD2B-A9FA6C48F57E}"/>
                </a:ext>
              </a:extLst>
            </p:cNvPr>
            <p:cNvSpPr txBox="1"/>
            <p:nvPr/>
          </p:nvSpPr>
          <p:spPr>
            <a:xfrm>
              <a:off x="6955376" y="3637337"/>
              <a:ext cx="2172391" cy="338554"/>
            </a:xfrm>
            <a:prstGeom prst="rect">
              <a:avLst/>
            </a:prstGeom>
            <a:noFill/>
          </p:spPr>
          <p:txBody>
            <a:bodyPr wrap="none" rtlCol="0">
              <a:spAutoFit/>
            </a:bodyPr>
            <a:lstStyle/>
            <a:p>
              <a:pPr algn="ctr"/>
              <a:r>
                <a:rPr lang="en-US" sz="1600" dirty="0">
                  <a:ea typeface="Amazon Ember" panose="020B0603020204020204" pitchFamily="34" charset="0"/>
                  <a:cs typeface="Amazon Ember" panose="020B0603020204020204" pitchFamily="34" charset="0"/>
                </a:rPr>
                <a:t>Elastic Load Balancing</a:t>
              </a:r>
              <a:endParaRPr lang="en-US" sz="1600" u="sng" dirty="0">
                <a:ea typeface="Amazon Ember" panose="020B0603020204020204" pitchFamily="34" charset="0"/>
                <a:cs typeface="Amazon Ember" panose="020B0603020204020204" pitchFamily="34" charset="0"/>
              </a:endParaRPr>
            </a:p>
          </p:txBody>
        </p:sp>
        <p:pic>
          <p:nvPicPr>
            <p:cNvPr id="125" name="Graphic 124">
              <a:extLst>
                <a:ext uri="{FF2B5EF4-FFF2-40B4-BE49-F238E27FC236}">
                  <a16:creationId xmlns:a16="http://schemas.microsoft.com/office/drawing/2014/main" id="{C966B95B-FE63-4BB4-914B-5B41F526C5D8}"/>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466917" y="3115314"/>
              <a:ext cx="548640" cy="548640"/>
            </a:xfrm>
            <a:prstGeom prst="rect">
              <a:avLst/>
            </a:prstGeom>
          </p:spPr>
        </p:pic>
        <p:sp>
          <p:nvSpPr>
            <p:cNvPr id="126" name="TextBox 125">
              <a:extLst>
                <a:ext uri="{FF2B5EF4-FFF2-40B4-BE49-F238E27FC236}">
                  <a16:creationId xmlns:a16="http://schemas.microsoft.com/office/drawing/2014/main" id="{9AA7C9BC-729A-48E8-8511-46777222E2D2}"/>
                </a:ext>
              </a:extLst>
            </p:cNvPr>
            <p:cNvSpPr txBox="1"/>
            <p:nvPr/>
          </p:nvSpPr>
          <p:spPr>
            <a:xfrm>
              <a:off x="9029700" y="3637337"/>
              <a:ext cx="1516701" cy="338554"/>
            </a:xfrm>
            <a:prstGeom prst="rect">
              <a:avLst/>
            </a:prstGeom>
            <a:noFill/>
          </p:spPr>
          <p:txBody>
            <a:bodyPr wrap="square" rtlCol="0">
              <a:spAutoFit/>
            </a:bodyPr>
            <a:lstStyle/>
            <a:p>
              <a:pPr algn="ctr"/>
              <a:r>
                <a:rPr lang="en-US" sz="1600" dirty="0">
                  <a:ea typeface="Amazon Ember" panose="020B0603020204020204" pitchFamily="34" charset="0"/>
                  <a:cs typeface="Amazon Ember" panose="020B0603020204020204" pitchFamily="34" charset="0"/>
                </a:rPr>
                <a:t>Amazon VPC</a:t>
              </a:r>
            </a:p>
          </p:txBody>
        </p:sp>
        <p:sp>
          <p:nvSpPr>
            <p:cNvPr id="39" name="Round Diagonal Corner Rectangle 38">
              <a:extLst>
                <a:ext uri="{FF2B5EF4-FFF2-40B4-BE49-F238E27FC236}">
                  <a16:creationId xmlns:a16="http://schemas.microsoft.com/office/drawing/2014/main" id="{F5839852-F927-1547-A685-1D35B1B64E8E}"/>
                </a:ext>
                <a:ext uri="{C183D7F6-B498-43B3-948B-1728B52AA6E4}">
                  <adec:decorative xmlns:adec="http://schemas.microsoft.com/office/drawing/2017/decorative" val="1"/>
                </a:ext>
              </a:extLst>
            </p:cNvPr>
            <p:cNvSpPr/>
            <p:nvPr/>
          </p:nvSpPr>
          <p:spPr>
            <a:xfrm>
              <a:off x="1125184" y="4010019"/>
              <a:ext cx="4665980" cy="1003950"/>
            </a:xfrm>
            <a:prstGeom prst="round2DiagRect">
              <a:avLst>
                <a:gd name="adj1" fmla="val 16667"/>
                <a:gd name="adj2" fmla="val 163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ea typeface="Amazon Ember" panose="020B0603020204020204" pitchFamily="34" charset="0"/>
                <a:cs typeface="Amazon Ember" panose="020B0603020204020204" pitchFamily="34" charset="0"/>
              </a:endParaRPr>
            </a:p>
          </p:txBody>
        </p:sp>
        <p:sp>
          <p:nvSpPr>
            <p:cNvPr id="44" name="TextBox 92">
              <a:extLst>
                <a:ext uri="{FF2B5EF4-FFF2-40B4-BE49-F238E27FC236}">
                  <a16:creationId xmlns:a16="http://schemas.microsoft.com/office/drawing/2014/main" id="{DBF0D788-895A-3F49-B387-FE3DBA86F333}"/>
                </a:ext>
              </a:extLst>
            </p:cNvPr>
            <p:cNvSpPr txBox="1">
              <a:spLocks noChangeArrowheads="1"/>
            </p:cNvSpPr>
            <p:nvPr/>
          </p:nvSpPr>
          <p:spPr bwMode="auto">
            <a:xfrm>
              <a:off x="2298984" y="4295061"/>
              <a:ext cx="1176179"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mn-lt"/>
                  <a:ea typeface="Amazon Ember" panose="020B0603020204020204" pitchFamily="34" charset="0"/>
                  <a:cs typeface="Amazon Ember" panose="020B0603020204020204" pitchFamily="34" charset="0"/>
                </a:rPr>
                <a:t>On-premises </a:t>
              </a:r>
              <a:br>
                <a:rPr lang="en-US" sz="1600" dirty="0">
                  <a:latin typeface="+mn-lt"/>
                  <a:ea typeface="Amazon Ember" panose="020B0603020204020204" pitchFamily="34" charset="0"/>
                  <a:cs typeface="Amazon Ember" panose="020B0603020204020204" pitchFamily="34" charset="0"/>
                </a:rPr>
              </a:br>
              <a:r>
                <a:rPr lang="en-US" sz="1600" dirty="0">
                  <a:latin typeface="+mn-lt"/>
                  <a:ea typeface="Amazon Ember" panose="020B0603020204020204" pitchFamily="34" charset="0"/>
                  <a:cs typeface="Amazon Ember" panose="020B0603020204020204" pitchFamily="34" charset="0"/>
                </a:rPr>
                <a:t>servers</a:t>
              </a:r>
            </a:p>
          </p:txBody>
        </p:sp>
        <p:sp>
          <p:nvSpPr>
            <p:cNvPr id="40" name="Round Diagonal Corner Rectangle 39">
              <a:extLst>
                <a:ext uri="{FF2B5EF4-FFF2-40B4-BE49-F238E27FC236}">
                  <a16:creationId xmlns:a16="http://schemas.microsoft.com/office/drawing/2014/main" id="{1C4BAEB5-745E-4746-9DEC-6DB1E514F76E}"/>
                </a:ext>
                <a:ext uri="{C183D7F6-B498-43B3-948B-1728B52AA6E4}">
                  <adec:decorative xmlns:adec="http://schemas.microsoft.com/office/drawing/2017/decorative" val="1"/>
                </a:ext>
              </a:extLst>
            </p:cNvPr>
            <p:cNvSpPr/>
            <p:nvPr/>
          </p:nvSpPr>
          <p:spPr>
            <a:xfrm>
              <a:off x="6486760" y="4011320"/>
              <a:ext cx="4665919" cy="1001347"/>
            </a:xfrm>
            <a:prstGeom prst="round2DiagRect">
              <a:avLst>
                <a:gd name="adj1" fmla="val 16667"/>
                <a:gd name="adj2" fmla="val 1741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ea typeface="Amazon Ember" panose="020B0603020204020204" pitchFamily="34" charset="0"/>
                <a:cs typeface="Amazon Ember" panose="020B0603020204020204" pitchFamily="34" charset="0"/>
              </a:endParaRPr>
            </a:p>
          </p:txBody>
        </p:sp>
        <p:pic>
          <p:nvPicPr>
            <p:cNvPr id="119" name="Graphic 118">
              <a:extLst>
                <a:ext uri="{FF2B5EF4-FFF2-40B4-BE49-F238E27FC236}">
                  <a16:creationId xmlns:a16="http://schemas.microsoft.com/office/drawing/2014/main" id="{57CE7653-726E-4AE9-886D-E34745039525}"/>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431253" y="4015699"/>
              <a:ext cx="548640" cy="548640"/>
            </a:xfrm>
            <a:prstGeom prst="rect">
              <a:avLst/>
            </a:prstGeom>
          </p:spPr>
        </p:pic>
        <p:sp>
          <p:nvSpPr>
            <p:cNvPr id="127" name="TextBox 126">
              <a:extLst>
                <a:ext uri="{FF2B5EF4-FFF2-40B4-BE49-F238E27FC236}">
                  <a16:creationId xmlns:a16="http://schemas.microsoft.com/office/drawing/2014/main" id="{B3788113-49F2-4876-92D3-4C93BC8B51E6}"/>
                </a:ext>
              </a:extLst>
            </p:cNvPr>
            <p:cNvSpPr txBox="1"/>
            <p:nvPr/>
          </p:nvSpPr>
          <p:spPr>
            <a:xfrm>
              <a:off x="7440116" y="4567876"/>
              <a:ext cx="530915" cy="338554"/>
            </a:xfrm>
            <a:prstGeom prst="rect">
              <a:avLst/>
            </a:prstGeom>
            <a:noFill/>
          </p:spPr>
          <p:txBody>
            <a:bodyPr wrap="none" rtlCol="0">
              <a:spAutoFit/>
            </a:bodyPr>
            <a:lstStyle/>
            <a:p>
              <a:pPr algn="ctr"/>
              <a:r>
                <a:rPr lang="en-US" sz="1600" dirty="0">
                  <a:ea typeface="Amazon Ember" panose="020B0603020204020204" pitchFamily="34" charset="0"/>
                  <a:cs typeface="Amazon Ember" panose="020B0603020204020204" pitchFamily="34" charset="0"/>
                </a:rPr>
                <a:t>AMI</a:t>
              </a:r>
            </a:p>
          </p:txBody>
        </p:sp>
        <p:sp>
          <p:nvSpPr>
            <p:cNvPr id="97" name="Right Arrow 96">
              <a:extLst>
                <a:ext uri="{FF2B5EF4-FFF2-40B4-BE49-F238E27FC236}">
                  <a16:creationId xmlns:a16="http://schemas.microsoft.com/office/drawing/2014/main" id="{A0709850-E273-E341-A4B7-BA555CE12183}"/>
                </a:ext>
                <a:ext uri="{C183D7F6-B498-43B3-948B-1728B52AA6E4}">
                  <adec:decorative xmlns:adec="http://schemas.microsoft.com/office/drawing/2017/decorative" val="1"/>
                </a:ext>
              </a:extLst>
            </p:cNvPr>
            <p:cNvSpPr/>
            <p:nvPr/>
          </p:nvSpPr>
          <p:spPr>
            <a:xfrm>
              <a:off x="8341897" y="4289376"/>
              <a:ext cx="914400" cy="504767"/>
            </a:xfrm>
            <a:prstGeom prst="rightArrow">
              <a:avLst>
                <a:gd name="adj1" fmla="val 71256"/>
                <a:gd name="adj2" fmla="val 50000"/>
              </a:avLst>
            </a:prstGeom>
            <a:gradFill flip="none" rotWithShape="1">
              <a:gsLst>
                <a:gs pos="100000">
                  <a:srgbClr val="FF9900">
                    <a:alpha val="51000"/>
                  </a:srgbClr>
                </a:gs>
                <a:gs pos="0">
                  <a:srgbClr val="FD9407">
                    <a:alpha val="5000"/>
                  </a:srgbClr>
                </a:gs>
              </a:gsLst>
              <a:lin ang="0" scaled="1"/>
              <a:tileRect/>
            </a:gra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ea typeface="Amazon Ember" panose="020B0603020204020204" pitchFamily="34" charset="0"/>
                <a:cs typeface="Amazon Ember" panose="020B0603020204020204" pitchFamily="34" charset="0"/>
              </a:endParaRPr>
            </a:p>
          </p:txBody>
        </p:sp>
        <p:pic>
          <p:nvPicPr>
            <p:cNvPr id="120" name="Graphic 119">
              <a:extLst>
                <a:ext uri="{FF2B5EF4-FFF2-40B4-BE49-F238E27FC236}">
                  <a16:creationId xmlns:a16="http://schemas.microsoft.com/office/drawing/2014/main" id="{1742DD95-046B-43C0-810F-2B64A179DFAE}"/>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821364" y="4015699"/>
              <a:ext cx="548640" cy="548640"/>
            </a:xfrm>
            <a:prstGeom prst="rect">
              <a:avLst/>
            </a:prstGeom>
          </p:spPr>
        </p:pic>
        <p:sp>
          <p:nvSpPr>
            <p:cNvPr id="128" name="TextBox 127">
              <a:extLst>
                <a:ext uri="{FF2B5EF4-FFF2-40B4-BE49-F238E27FC236}">
                  <a16:creationId xmlns:a16="http://schemas.microsoft.com/office/drawing/2014/main" id="{4B2387FC-8CC4-4D85-821E-5A9408438717}"/>
                </a:ext>
              </a:extLst>
            </p:cNvPr>
            <p:cNvSpPr txBox="1"/>
            <p:nvPr/>
          </p:nvSpPr>
          <p:spPr>
            <a:xfrm>
              <a:off x="9179921" y="4447344"/>
              <a:ext cx="1972759" cy="584775"/>
            </a:xfrm>
            <a:prstGeom prst="rect">
              <a:avLst/>
            </a:prstGeom>
            <a:noFill/>
          </p:spPr>
          <p:txBody>
            <a:bodyPr wrap="square" rtlCol="0">
              <a:spAutoFit/>
            </a:bodyPr>
            <a:lstStyle/>
            <a:p>
              <a:pPr algn="ctr"/>
              <a:r>
                <a:rPr lang="en-US" sz="1600" dirty="0">
                  <a:ea typeface="Amazon Ember" panose="020B0603020204020204" pitchFamily="34" charset="0"/>
                  <a:cs typeface="Amazon Ember" panose="020B0603020204020204" pitchFamily="34" charset="0"/>
                </a:rPr>
                <a:t>Amazon EC2 instances</a:t>
              </a:r>
            </a:p>
          </p:txBody>
        </p:sp>
        <p:sp>
          <p:nvSpPr>
            <p:cNvPr id="19" name="Round Diagonal Corner Rectangle 18">
              <a:extLst>
                <a:ext uri="{FF2B5EF4-FFF2-40B4-BE49-F238E27FC236}">
                  <a16:creationId xmlns:a16="http://schemas.microsoft.com/office/drawing/2014/main" id="{DF02F1C2-1079-3D4F-AE93-F7512CBCF89B}"/>
                </a:ext>
                <a:ext uri="{C183D7F6-B498-43B3-948B-1728B52AA6E4}">
                  <adec:decorative xmlns:adec="http://schemas.microsoft.com/office/drawing/2017/decorative" val="1"/>
                </a:ext>
              </a:extLst>
            </p:cNvPr>
            <p:cNvSpPr/>
            <p:nvPr/>
          </p:nvSpPr>
          <p:spPr>
            <a:xfrm>
              <a:off x="1125184" y="5094001"/>
              <a:ext cx="4665980" cy="1003950"/>
            </a:xfrm>
            <a:prstGeom prst="round2DiagRect">
              <a:avLst>
                <a:gd name="adj1" fmla="val 16667"/>
                <a:gd name="adj2" fmla="val 163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ea typeface="Amazon Ember" panose="020B0603020204020204" pitchFamily="34" charset="0"/>
                <a:cs typeface="Amazon Ember" panose="020B0603020204020204" pitchFamily="34" charset="0"/>
              </a:endParaRPr>
            </a:p>
          </p:txBody>
        </p:sp>
        <p:sp>
          <p:nvSpPr>
            <p:cNvPr id="76" name="Rectangle 75">
              <a:extLst>
                <a:ext uri="{FF2B5EF4-FFF2-40B4-BE49-F238E27FC236}">
                  <a16:creationId xmlns:a16="http://schemas.microsoft.com/office/drawing/2014/main" id="{D35FE902-5D2A-4D4E-A708-59F5235C381A}"/>
                </a:ext>
              </a:extLst>
            </p:cNvPr>
            <p:cNvSpPr>
              <a:spLocks noChangeArrowheads="1"/>
            </p:cNvSpPr>
            <p:nvPr/>
          </p:nvSpPr>
          <p:spPr bwMode="auto">
            <a:xfrm>
              <a:off x="4184078" y="5418058"/>
              <a:ext cx="903934" cy="378556"/>
            </a:xfrm>
            <a:prstGeom prst="rect">
              <a:avLst/>
            </a:prstGeom>
            <a:gradFill rotWithShape="1">
              <a:gsLst>
                <a:gs pos="0">
                  <a:srgbClr val="537393"/>
                </a:gs>
                <a:gs pos="35001">
                  <a:srgbClr val="96ADC4"/>
                </a:gs>
                <a:gs pos="100000">
                  <a:srgbClr val="D2DCE6"/>
                </a:gs>
              </a:gsLst>
              <a:lin ang="16200000" scaled="1"/>
            </a:gradFill>
            <a:ln w="9525">
              <a:solidFill>
                <a:srgbClr val="304356"/>
              </a:solidFill>
              <a:miter lim="800000"/>
              <a:headEnd/>
              <a:tailEnd/>
            </a:ln>
            <a:effectLst>
              <a:outerShdw blurRad="40000" dist="20000" dir="5400000" rotWithShape="0">
                <a:srgbClr val="000000">
                  <a:alpha val="37999"/>
                </a:srgbClr>
              </a:outerShdw>
            </a:effectLst>
          </p:spPr>
          <p:txBody>
            <a:bodyPr anchor="ctr"/>
            <a:lstStyle/>
            <a:p>
              <a:pPr algn="ctr">
                <a:defRPr/>
              </a:pPr>
              <a:r>
                <a:rPr lang="en-US" sz="1600" dirty="0">
                  <a:solidFill>
                    <a:srgbClr val="304356"/>
                  </a:solidFill>
                  <a:latin typeface="Amazon Ember" panose="020B0603020204020204" pitchFamily="34" charset="0"/>
                  <a:ea typeface="Amazon Ember" panose="020B0603020204020204" pitchFamily="34" charset="0"/>
                  <a:cs typeface="Amazon Ember" panose="020B0603020204020204" pitchFamily="34" charset="0"/>
                </a:rPr>
                <a:t>RDBMS</a:t>
              </a:r>
            </a:p>
          </p:txBody>
        </p:sp>
        <p:sp>
          <p:nvSpPr>
            <p:cNvPr id="20" name="Round Diagonal Corner Rectangle 19">
              <a:extLst>
                <a:ext uri="{FF2B5EF4-FFF2-40B4-BE49-F238E27FC236}">
                  <a16:creationId xmlns:a16="http://schemas.microsoft.com/office/drawing/2014/main" id="{64BC6FDD-A420-EB41-B7A5-03AAA72C7753}"/>
                </a:ext>
                <a:ext uri="{C183D7F6-B498-43B3-948B-1728B52AA6E4}">
                  <adec:decorative xmlns:adec="http://schemas.microsoft.com/office/drawing/2017/decorative" val="1"/>
                </a:ext>
              </a:extLst>
            </p:cNvPr>
            <p:cNvSpPr/>
            <p:nvPr/>
          </p:nvSpPr>
          <p:spPr>
            <a:xfrm>
              <a:off x="6486699" y="5094001"/>
              <a:ext cx="4665980" cy="1003950"/>
            </a:xfrm>
            <a:prstGeom prst="round2DiagRect">
              <a:avLst>
                <a:gd name="adj1" fmla="val 16667"/>
                <a:gd name="adj2" fmla="val 163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ea typeface="Amazon Ember" panose="020B0603020204020204" pitchFamily="34" charset="0"/>
                <a:cs typeface="Amazon Ember" panose="020B0603020204020204" pitchFamily="34" charset="0"/>
              </a:endParaRPr>
            </a:p>
          </p:txBody>
        </p:sp>
        <p:pic>
          <p:nvPicPr>
            <p:cNvPr id="121" name="Graphic 120">
              <a:extLst>
                <a:ext uri="{FF2B5EF4-FFF2-40B4-BE49-F238E27FC236}">
                  <a16:creationId xmlns:a16="http://schemas.microsoft.com/office/drawing/2014/main" id="{678BB275-86A5-4375-BE18-30BCED31AFE4}"/>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065493" y="5111372"/>
              <a:ext cx="548640" cy="548640"/>
            </a:xfrm>
            <a:prstGeom prst="rect">
              <a:avLst/>
            </a:prstGeom>
          </p:spPr>
        </p:pic>
        <p:pic>
          <p:nvPicPr>
            <p:cNvPr id="122" name="Graphic 121">
              <a:extLst>
                <a:ext uri="{FF2B5EF4-FFF2-40B4-BE49-F238E27FC236}">
                  <a16:creationId xmlns:a16="http://schemas.microsoft.com/office/drawing/2014/main" id="{575D8C7E-648C-4079-9B88-AC16C3030375}"/>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24987" y="5111372"/>
              <a:ext cx="548640" cy="548640"/>
            </a:xfrm>
            <a:prstGeom prst="rect">
              <a:avLst/>
            </a:prstGeom>
          </p:spPr>
        </p:pic>
        <p:pic>
          <p:nvPicPr>
            <p:cNvPr id="123" name="Graphic 122">
              <a:extLst>
                <a:ext uri="{FF2B5EF4-FFF2-40B4-BE49-F238E27FC236}">
                  <a16:creationId xmlns:a16="http://schemas.microsoft.com/office/drawing/2014/main" id="{F95445C9-5745-467A-99E3-84B5B801ED7C}"/>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241311" y="5125069"/>
              <a:ext cx="548640" cy="548640"/>
            </a:xfrm>
            <a:prstGeom prst="rect">
              <a:avLst/>
            </a:prstGeom>
          </p:spPr>
        </p:pic>
        <p:pic>
          <p:nvPicPr>
            <p:cNvPr id="124" name="Graphic 123">
              <a:extLst>
                <a:ext uri="{FF2B5EF4-FFF2-40B4-BE49-F238E27FC236}">
                  <a16:creationId xmlns:a16="http://schemas.microsoft.com/office/drawing/2014/main" id="{E0A907DA-6131-4ECA-A51A-C0FA62F96A11}"/>
                </a:ext>
                <a:ext uri="{C183D7F6-B498-43B3-948B-1728B52AA6E4}">
                  <adec:decorative xmlns:adec="http://schemas.microsoft.com/office/drawing/2017/decorative" val="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309287" y="5111372"/>
              <a:ext cx="548640" cy="548640"/>
            </a:xfrm>
            <a:prstGeom prst="rect">
              <a:avLst/>
            </a:prstGeom>
          </p:spPr>
        </p:pic>
        <p:sp>
          <p:nvSpPr>
            <p:cNvPr id="85" name="Left-Right Arrow 84">
              <a:extLst>
                <a:ext uri="{FF2B5EF4-FFF2-40B4-BE49-F238E27FC236}">
                  <a16:creationId xmlns:a16="http://schemas.microsoft.com/office/drawing/2014/main" id="{43E0D115-25D3-4142-88B2-0F1E370A8095}"/>
                </a:ext>
              </a:extLst>
            </p:cNvPr>
            <p:cNvSpPr/>
            <p:nvPr/>
          </p:nvSpPr>
          <p:spPr>
            <a:xfrm>
              <a:off x="5177857" y="2074027"/>
              <a:ext cx="1888202" cy="572991"/>
            </a:xfrm>
            <a:prstGeom prst="leftRightArrow">
              <a:avLst>
                <a:gd name="adj1" fmla="val 69609"/>
                <a:gd name="adj2" fmla="val 50000"/>
              </a:avLst>
            </a:prstGeom>
            <a:solidFill>
              <a:schemeClr val="accent2"/>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ea typeface="Amazon Ember" panose="020B0603020204020204" pitchFamily="34" charset="0"/>
                  <a:cs typeface="Amazon Ember" panose="020B0603020204020204" pitchFamily="34" charset="0"/>
                </a:rPr>
                <a:t>Security</a:t>
              </a:r>
            </a:p>
          </p:txBody>
        </p:sp>
        <p:sp>
          <p:nvSpPr>
            <p:cNvPr id="99" name="Left-Right Arrow 98">
              <a:extLst>
                <a:ext uri="{FF2B5EF4-FFF2-40B4-BE49-F238E27FC236}">
                  <a16:creationId xmlns:a16="http://schemas.microsoft.com/office/drawing/2014/main" id="{8DD2FE05-5633-3D48-812A-7AE2FE65FE7A}"/>
                </a:ext>
              </a:extLst>
            </p:cNvPr>
            <p:cNvSpPr/>
            <p:nvPr/>
          </p:nvSpPr>
          <p:spPr>
            <a:xfrm>
              <a:off x="5177857" y="3136480"/>
              <a:ext cx="1888202" cy="572991"/>
            </a:xfrm>
            <a:prstGeom prst="leftRightArrow">
              <a:avLst>
                <a:gd name="adj1" fmla="val 69609"/>
                <a:gd name="adj2" fmla="val 50000"/>
              </a:avLst>
            </a:prstGeom>
            <a:solidFill>
              <a:schemeClr val="accent2"/>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ea typeface="Amazon Ember" panose="020B0603020204020204" pitchFamily="34" charset="0"/>
                  <a:cs typeface="Amazon Ember" panose="020B0603020204020204" pitchFamily="34" charset="0"/>
                </a:rPr>
                <a:t>Networking</a:t>
              </a:r>
            </a:p>
          </p:txBody>
        </p:sp>
        <p:sp>
          <p:nvSpPr>
            <p:cNvPr id="100" name="Left-Right Arrow 99">
              <a:extLst>
                <a:ext uri="{FF2B5EF4-FFF2-40B4-BE49-F238E27FC236}">
                  <a16:creationId xmlns:a16="http://schemas.microsoft.com/office/drawing/2014/main" id="{4D75905B-73E6-794E-A71C-C9CAF90587BD}"/>
                </a:ext>
              </a:extLst>
            </p:cNvPr>
            <p:cNvSpPr/>
            <p:nvPr/>
          </p:nvSpPr>
          <p:spPr>
            <a:xfrm>
              <a:off x="5177857" y="4221152"/>
              <a:ext cx="1888202" cy="572991"/>
            </a:xfrm>
            <a:prstGeom prst="leftRightArrow">
              <a:avLst>
                <a:gd name="adj1" fmla="val 69609"/>
                <a:gd name="adj2" fmla="val 50000"/>
              </a:avLst>
            </a:prstGeom>
            <a:solidFill>
              <a:schemeClr val="accent2"/>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ea typeface="Amazon Ember" panose="020B0603020204020204" pitchFamily="34" charset="0"/>
                  <a:cs typeface="Amazon Ember" panose="020B0603020204020204" pitchFamily="34" charset="0"/>
                </a:rPr>
                <a:t>Compute</a:t>
              </a:r>
            </a:p>
          </p:txBody>
        </p:sp>
        <p:sp>
          <p:nvSpPr>
            <p:cNvPr id="101" name="Left-Right Arrow 100">
              <a:extLst>
                <a:ext uri="{FF2B5EF4-FFF2-40B4-BE49-F238E27FC236}">
                  <a16:creationId xmlns:a16="http://schemas.microsoft.com/office/drawing/2014/main" id="{A69B7518-4CB8-6A4D-BA83-CF20771585EC}"/>
                </a:ext>
              </a:extLst>
            </p:cNvPr>
            <p:cNvSpPr/>
            <p:nvPr/>
          </p:nvSpPr>
          <p:spPr>
            <a:xfrm>
              <a:off x="5194861" y="5222499"/>
              <a:ext cx="1888202" cy="783356"/>
            </a:xfrm>
            <a:prstGeom prst="leftRightArrow">
              <a:avLst>
                <a:gd name="adj1" fmla="val 76592"/>
                <a:gd name="adj2" fmla="val 34674"/>
              </a:avLst>
            </a:prstGeom>
            <a:solidFill>
              <a:schemeClr val="accent2"/>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ea typeface="Amazon Ember" panose="020B0603020204020204" pitchFamily="34" charset="0"/>
                  <a:cs typeface="Amazon Ember" panose="020B0603020204020204" pitchFamily="34" charset="0"/>
                </a:rPr>
                <a:t>Storage and</a:t>
              </a:r>
              <a:br>
                <a:rPr lang="en-US" sz="1600" dirty="0">
                  <a:solidFill>
                    <a:schemeClr val="tx1"/>
                  </a:solidFill>
                  <a:ea typeface="Amazon Ember" panose="020B0603020204020204" pitchFamily="34" charset="0"/>
                  <a:cs typeface="Amazon Ember" panose="020B0603020204020204" pitchFamily="34" charset="0"/>
                </a:rPr>
              </a:br>
              <a:r>
                <a:rPr lang="en-US" sz="1600" dirty="0">
                  <a:solidFill>
                    <a:schemeClr val="tx1"/>
                  </a:solidFill>
                  <a:ea typeface="Amazon Ember" panose="020B0603020204020204" pitchFamily="34" charset="0"/>
                  <a:cs typeface="Amazon Ember" panose="020B0603020204020204" pitchFamily="34" charset="0"/>
                </a:rPr>
                <a:t>database </a:t>
              </a:r>
            </a:p>
          </p:txBody>
        </p:sp>
        <p:sp>
          <p:nvSpPr>
            <p:cNvPr id="129" name="TextBox 128">
              <a:extLst>
                <a:ext uri="{FF2B5EF4-FFF2-40B4-BE49-F238E27FC236}">
                  <a16:creationId xmlns:a16="http://schemas.microsoft.com/office/drawing/2014/main" id="{9B94CAE3-87CB-4E8E-903D-B2050D59F467}"/>
                </a:ext>
              </a:extLst>
            </p:cNvPr>
            <p:cNvSpPr txBox="1"/>
            <p:nvPr/>
          </p:nvSpPr>
          <p:spPr>
            <a:xfrm>
              <a:off x="6668371" y="5600659"/>
              <a:ext cx="1307145" cy="584775"/>
            </a:xfrm>
            <a:prstGeom prst="rect">
              <a:avLst/>
            </a:prstGeom>
            <a:noFill/>
          </p:spPr>
          <p:txBody>
            <a:bodyPr wrap="square" rtlCol="0">
              <a:spAutoFit/>
            </a:bodyPr>
            <a:lstStyle/>
            <a:p>
              <a:pPr algn="ctr"/>
              <a:r>
                <a:rPr lang="en-US" sz="1600" dirty="0">
                  <a:ea typeface="Amazon Ember" panose="020B0603020204020204" pitchFamily="34" charset="0"/>
                  <a:cs typeface="Amazon Ember" panose="020B0603020204020204" pitchFamily="34" charset="0"/>
                </a:rPr>
                <a:t>Amazon EBS</a:t>
              </a:r>
            </a:p>
          </p:txBody>
        </p:sp>
        <p:sp>
          <p:nvSpPr>
            <p:cNvPr id="130" name="TextBox 129">
              <a:extLst>
                <a:ext uri="{FF2B5EF4-FFF2-40B4-BE49-F238E27FC236}">
                  <a16:creationId xmlns:a16="http://schemas.microsoft.com/office/drawing/2014/main" id="{4B98B53F-A08A-4B08-AC6C-F09E9E73521C}"/>
                </a:ext>
              </a:extLst>
            </p:cNvPr>
            <p:cNvSpPr txBox="1"/>
            <p:nvPr/>
          </p:nvSpPr>
          <p:spPr>
            <a:xfrm>
              <a:off x="7754553" y="5600659"/>
              <a:ext cx="1307145" cy="584775"/>
            </a:xfrm>
            <a:prstGeom prst="rect">
              <a:avLst/>
            </a:prstGeom>
            <a:noFill/>
          </p:spPr>
          <p:txBody>
            <a:bodyPr wrap="square" rtlCol="0">
              <a:spAutoFit/>
            </a:bodyPr>
            <a:lstStyle/>
            <a:p>
              <a:pPr algn="ctr"/>
              <a:r>
                <a:rPr lang="en-US" sz="1600" dirty="0">
                  <a:ea typeface="Amazon Ember" panose="020B0603020204020204" pitchFamily="34" charset="0"/>
                  <a:cs typeface="Amazon Ember" panose="020B0603020204020204" pitchFamily="34" charset="0"/>
                </a:rPr>
                <a:t>Amazon </a:t>
              </a:r>
              <a:br>
                <a:rPr lang="en-US" sz="1600" dirty="0">
                  <a:ea typeface="Amazon Ember" panose="020B0603020204020204" pitchFamily="34" charset="0"/>
                  <a:cs typeface="Amazon Ember" panose="020B0603020204020204" pitchFamily="34" charset="0"/>
                </a:rPr>
              </a:br>
              <a:r>
                <a:rPr lang="en-US" sz="1600" dirty="0">
                  <a:ea typeface="Amazon Ember" panose="020B0603020204020204" pitchFamily="34" charset="0"/>
                  <a:cs typeface="Amazon Ember" panose="020B0603020204020204" pitchFamily="34" charset="0"/>
                </a:rPr>
                <a:t>EFS</a:t>
              </a:r>
            </a:p>
          </p:txBody>
        </p:sp>
        <p:sp>
          <p:nvSpPr>
            <p:cNvPr id="131" name="TextBox 130">
              <a:extLst>
                <a:ext uri="{FF2B5EF4-FFF2-40B4-BE49-F238E27FC236}">
                  <a16:creationId xmlns:a16="http://schemas.microsoft.com/office/drawing/2014/main" id="{9511B6FA-F479-4C05-9434-A51BF1F9A1A4}"/>
                </a:ext>
              </a:extLst>
            </p:cNvPr>
            <p:cNvSpPr txBox="1"/>
            <p:nvPr/>
          </p:nvSpPr>
          <p:spPr>
            <a:xfrm>
              <a:off x="8710241" y="5600659"/>
              <a:ext cx="1542192" cy="584775"/>
            </a:xfrm>
            <a:prstGeom prst="rect">
              <a:avLst/>
            </a:prstGeom>
            <a:noFill/>
          </p:spPr>
          <p:txBody>
            <a:bodyPr wrap="square" rtlCol="0">
              <a:spAutoFit/>
            </a:bodyPr>
            <a:lstStyle/>
            <a:p>
              <a:pPr algn="ctr"/>
              <a:r>
                <a:rPr lang="en-US" sz="1600" dirty="0">
                  <a:ea typeface="Amazon Ember" panose="020B0603020204020204" pitchFamily="34" charset="0"/>
                  <a:cs typeface="Amazon Ember" panose="020B0603020204020204" pitchFamily="34" charset="0"/>
                </a:rPr>
                <a:t>Amazon </a:t>
              </a:r>
              <a:br>
                <a:rPr lang="en-US" sz="1600" dirty="0">
                  <a:ea typeface="Amazon Ember" panose="020B0603020204020204" pitchFamily="34" charset="0"/>
                  <a:cs typeface="Amazon Ember" panose="020B0603020204020204" pitchFamily="34" charset="0"/>
                </a:rPr>
              </a:br>
              <a:r>
                <a:rPr lang="en-US" sz="1600" dirty="0">
                  <a:ea typeface="Amazon Ember" panose="020B0603020204020204" pitchFamily="34" charset="0"/>
                  <a:cs typeface="Amazon Ember" panose="020B0603020204020204" pitchFamily="34" charset="0"/>
                </a:rPr>
                <a:t>S3</a:t>
              </a:r>
            </a:p>
          </p:txBody>
        </p:sp>
        <p:sp>
          <p:nvSpPr>
            <p:cNvPr id="132" name="TextBox 131">
              <a:extLst>
                <a:ext uri="{FF2B5EF4-FFF2-40B4-BE49-F238E27FC236}">
                  <a16:creationId xmlns:a16="http://schemas.microsoft.com/office/drawing/2014/main" id="{50E511B7-7251-4826-8B58-A0C22D9D0F86}"/>
                </a:ext>
              </a:extLst>
            </p:cNvPr>
            <p:cNvSpPr txBox="1"/>
            <p:nvPr/>
          </p:nvSpPr>
          <p:spPr>
            <a:xfrm>
              <a:off x="9913340" y="5600659"/>
              <a:ext cx="1307145" cy="584775"/>
            </a:xfrm>
            <a:prstGeom prst="rect">
              <a:avLst/>
            </a:prstGeom>
            <a:noFill/>
          </p:spPr>
          <p:txBody>
            <a:bodyPr wrap="square" rtlCol="0">
              <a:spAutoFit/>
            </a:bodyPr>
            <a:lstStyle/>
            <a:p>
              <a:pPr algn="ctr"/>
              <a:r>
                <a:rPr lang="en-US" sz="1600" dirty="0">
                  <a:ea typeface="Amazon Ember" panose="020B0603020204020204" pitchFamily="34" charset="0"/>
                  <a:cs typeface="Amazon Ember" panose="020B0603020204020204" pitchFamily="34" charset="0"/>
                </a:rPr>
                <a:t>Amazon RDS</a:t>
              </a:r>
            </a:p>
          </p:txBody>
        </p:sp>
        <p:sp>
          <p:nvSpPr>
            <p:cNvPr id="70" name="Rectangle 69">
              <a:extLst>
                <a:ext uri="{FF2B5EF4-FFF2-40B4-BE49-F238E27FC236}">
                  <a16:creationId xmlns:a16="http://schemas.microsoft.com/office/drawing/2014/main" id="{4440F675-A90D-441D-9C99-E39DCEC4C58D}"/>
                </a:ext>
              </a:extLst>
            </p:cNvPr>
            <p:cNvSpPr/>
            <p:nvPr/>
          </p:nvSpPr>
          <p:spPr>
            <a:xfrm>
              <a:off x="6769564" y="1972935"/>
              <a:ext cx="1371600" cy="731520"/>
            </a:xfrm>
            <a:prstGeom prst="rect">
              <a:avLst/>
            </a:prstGeom>
            <a:noFill/>
            <a:ln w="12700" cap="flat" cmpd="sng" algn="ctr">
              <a:solidFill>
                <a:srgbClr val="DF3312"/>
              </a:solidFill>
              <a:prstDash val="solid"/>
              <a:miter lim="800000"/>
            </a:ln>
            <a:effectLst/>
          </p:spPr>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DF3312"/>
                  </a:solidFill>
                  <a:effectLst/>
                  <a:uLnTx/>
                  <a:uFillTx/>
                  <a:latin typeface="Arial" panose="020B0604020202020204"/>
                  <a:ea typeface="+mn-ea"/>
                  <a:cs typeface="+mn-cs"/>
                </a:rPr>
                <a:t>Security </a:t>
              </a:r>
              <a:br>
                <a:rPr kumimoji="0" lang="en-US" sz="1600" b="0" i="0" u="none" strike="noStrike" kern="0" cap="none" spc="0" normalizeH="0" baseline="0" noProof="0" dirty="0">
                  <a:ln>
                    <a:noFill/>
                  </a:ln>
                  <a:solidFill>
                    <a:srgbClr val="DF3312"/>
                  </a:solidFill>
                  <a:effectLst/>
                  <a:uLnTx/>
                  <a:uFillTx/>
                  <a:latin typeface="Arial" panose="020B0604020202020204"/>
                  <a:ea typeface="+mn-ea"/>
                  <a:cs typeface="+mn-cs"/>
                </a:rPr>
              </a:br>
              <a:r>
                <a:rPr kumimoji="0" lang="en-US" sz="1600" b="0" i="0" u="none" strike="noStrike" kern="0" cap="none" spc="0" normalizeH="0" baseline="0" noProof="0" dirty="0">
                  <a:ln>
                    <a:noFill/>
                  </a:ln>
                  <a:solidFill>
                    <a:srgbClr val="DF3312"/>
                  </a:solidFill>
                  <a:effectLst/>
                  <a:uLnTx/>
                  <a:uFillTx/>
                  <a:latin typeface="Arial" panose="020B0604020202020204"/>
                  <a:ea typeface="+mn-ea"/>
                  <a:cs typeface="+mn-cs"/>
                </a:rPr>
                <a:t>groups</a:t>
              </a:r>
            </a:p>
          </p:txBody>
        </p:sp>
        <p:pic>
          <p:nvPicPr>
            <p:cNvPr id="74" name="Graphic 73">
              <a:extLst>
                <a:ext uri="{FF2B5EF4-FFF2-40B4-BE49-F238E27FC236}">
                  <a16:creationId xmlns:a16="http://schemas.microsoft.com/office/drawing/2014/main" id="{7BFC5EED-8C72-415E-A396-3E52601D4684}"/>
                </a:ext>
                <a:ext uri="{C183D7F6-B498-43B3-948B-1728B52AA6E4}">
                  <adec:decorative xmlns:adec="http://schemas.microsoft.com/office/drawing/2017/decorative" val="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534427" y="4072306"/>
              <a:ext cx="693446" cy="693446"/>
            </a:xfrm>
            <a:prstGeom prst="rect">
              <a:avLst/>
            </a:prstGeom>
          </p:spPr>
        </p:pic>
        <p:pic>
          <p:nvPicPr>
            <p:cNvPr id="75" name="Graphic 74">
              <a:extLst>
                <a:ext uri="{FF2B5EF4-FFF2-40B4-BE49-F238E27FC236}">
                  <a16:creationId xmlns:a16="http://schemas.microsoft.com/office/drawing/2014/main" id="{C0A03FBA-245C-4413-9480-23A26F67857D}"/>
                </a:ext>
                <a:ext uri="{C183D7F6-B498-43B3-948B-1728B52AA6E4}">
                  <adec:decorative xmlns:adec="http://schemas.microsoft.com/office/drawing/2017/decorative" val="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939073" y="4135564"/>
              <a:ext cx="693446" cy="693446"/>
            </a:xfrm>
            <a:prstGeom prst="rect">
              <a:avLst/>
            </a:prstGeom>
          </p:spPr>
        </p:pic>
        <p:pic>
          <p:nvPicPr>
            <p:cNvPr id="77" name="Graphic 76">
              <a:extLst>
                <a:ext uri="{FF2B5EF4-FFF2-40B4-BE49-F238E27FC236}">
                  <a16:creationId xmlns:a16="http://schemas.microsoft.com/office/drawing/2014/main" id="{68B38FCC-3F14-41D8-B2B7-9D077E9C5B1B}"/>
                </a:ext>
                <a:ext uri="{C183D7F6-B498-43B3-948B-1728B52AA6E4}">
                  <adec:decorative xmlns:adec="http://schemas.microsoft.com/office/drawing/2017/decorative" val="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358888" y="4224706"/>
              <a:ext cx="693446" cy="693446"/>
            </a:xfrm>
            <a:prstGeom prst="rect">
              <a:avLst/>
            </a:prstGeom>
          </p:spPr>
        </p:pic>
        <p:pic>
          <p:nvPicPr>
            <p:cNvPr id="79" name="Graphic 78">
              <a:extLst>
                <a:ext uri="{FF2B5EF4-FFF2-40B4-BE49-F238E27FC236}">
                  <a16:creationId xmlns:a16="http://schemas.microsoft.com/office/drawing/2014/main" id="{E14488D1-6906-4882-8E57-847F44CDD32C}"/>
                </a:ext>
                <a:ext uri="{C183D7F6-B498-43B3-948B-1728B52AA6E4}">
                  <adec:decorative xmlns:adec="http://schemas.microsoft.com/office/drawing/2017/decorative" val="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631692" y="3115314"/>
              <a:ext cx="469900" cy="469900"/>
            </a:xfrm>
            <a:prstGeom prst="rect">
              <a:avLst/>
            </a:prstGeom>
          </p:spPr>
        </p:pic>
        <p:pic>
          <p:nvPicPr>
            <p:cNvPr id="80" name="Graphic 79">
              <a:extLst>
                <a:ext uri="{FF2B5EF4-FFF2-40B4-BE49-F238E27FC236}">
                  <a16:creationId xmlns:a16="http://schemas.microsoft.com/office/drawing/2014/main" id="{3C2D1B22-C366-48E3-BBD9-EF7F50322648}"/>
                </a:ext>
                <a:ext uri="{C183D7F6-B498-43B3-948B-1728B52AA6E4}">
                  <adec:decorative xmlns:adec="http://schemas.microsoft.com/office/drawing/2017/decorative" val="1"/>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123938" y="1994701"/>
              <a:ext cx="469900" cy="469900"/>
            </a:xfrm>
            <a:prstGeom prst="rect">
              <a:avLst/>
            </a:prstGeom>
          </p:spPr>
        </p:pic>
        <p:pic>
          <p:nvPicPr>
            <p:cNvPr id="81" name="Graphic 80">
              <a:extLst>
                <a:ext uri="{FF2B5EF4-FFF2-40B4-BE49-F238E27FC236}">
                  <a16:creationId xmlns:a16="http://schemas.microsoft.com/office/drawing/2014/main" id="{0F5B6056-7CAC-4F62-B271-D8808F78B102}"/>
                </a:ext>
                <a:ext uri="{C183D7F6-B498-43B3-948B-1728B52AA6E4}">
                  <adec:decorative xmlns:adec="http://schemas.microsoft.com/office/drawing/2017/decorative" val="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889694" y="2012992"/>
              <a:ext cx="469900" cy="469900"/>
            </a:xfrm>
            <a:prstGeom prst="rect">
              <a:avLst/>
            </a:prstGeom>
          </p:spPr>
        </p:pic>
        <p:grpSp>
          <p:nvGrpSpPr>
            <p:cNvPr id="11" name="Group 10">
              <a:extLst>
                <a:ext uri="{FF2B5EF4-FFF2-40B4-BE49-F238E27FC236}">
                  <a16:creationId xmlns:a16="http://schemas.microsoft.com/office/drawing/2014/main" id="{B197DCE9-D16F-40D8-9169-DF9933E3B66E}"/>
                </a:ext>
                <a:ext uri="{C183D7F6-B498-43B3-948B-1728B52AA6E4}">
                  <adec:decorative xmlns:adec="http://schemas.microsoft.com/office/drawing/2017/decorative" val="1"/>
                </a:ext>
              </a:extLst>
            </p:cNvPr>
            <p:cNvGrpSpPr/>
            <p:nvPr/>
          </p:nvGrpSpPr>
          <p:grpSpPr>
            <a:xfrm>
              <a:off x="1428087" y="5337246"/>
              <a:ext cx="679912" cy="679912"/>
              <a:chOff x="1428087" y="5260736"/>
              <a:chExt cx="679912" cy="679912"/>
            </a:xfrm>
          </p:grpSpPr>
          <p:pic>
            <p:nvPicPr>
              <p:cNvPr id="82" name="Graphic 81">
                <a:extLst>
                  <a:ext uri="{FF2B5EF4-FFF2-40B4-BE49-F238E27FC236}">
                    <a16:creationId xmlns:a16="http://schemas.microsoft.com/office/drawing/2014/main" id="{6A20A2D9-A7D7-4D02-88E7-C6007544C38F}"/>
                  </a:ext>
                  <a:ext uri="{C183D7F6-B498-43B3-948B-1728B52AA6E4}">
                    <adec:decorative xmlns:adec="http://schemas.microsoft.com/office/drawing/2017/decorative" val="1"/>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428087" y="5260736"/>
                <a:ext cx="679912" cy="679912"/>
              </a:xfrm>
              <a:prstGeom prst="rect">
                <a:avLst/>
              </a:prstGeom>
            </p:spPr>
          </p:pic>
          <p:sp>
            <p:nvSpPr>
              <p:cNvPr id="6" name="TextBox 5">
                <a:extLst>
                  <a:ext uri="{FF2B5EF4-FFF2-40B4-BE49-F238E27FC236}">
                    <a16:creationId xmlns:a16="http://schemas.microsoft.com/office/drawing/2014/main" id="{8D736786-E894-4AC6-A868-BFA9869C2648}"/>
                  </a:ext>
                </a:extLst>
              </p:cNvPr>
              <p:cNvSpPr txBox="1"/>
              <p:nvPr/>
            </p:nvSpPr>
            <p:spPr>
              <a:xfrm>
                <a:off x="1485754" y="5431415"/>
                <a:ext cx="564578"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DAS</a:t>
                </a:r>
              </a:p>
            </p:txBody>
          </p:sp>
        </p:grpSp>
        <p:grpSp>
          <p:nvGrpSpPr>
            <p:cNvPr id="10" name="Group 9">
              <a:extLst>
                <a:ext uri="{FF2B5EF4-FFF2-40B4-BE49-F238E27FC236}">
                  <a16:creationId xmlns:a16="http://schemas.microsoft.com/office/drawing/2014/main" id="{CDDBBA44-2882-4C03-B551-E10043BE33E3}"/>
                </a:ext>
                <a:ext uri="{C183D7F6-B498-43B3-948B-1728B52AA6E4}">
                  <adec:decorative xmlns:adec="http://schemas.microsoft.com/office/drawing/2017/decorative" val="1"/>
                </a:ext>
              </a:extLst>
            </p:cNvPr>
            <p:cNvGrpSpPr/>
            <p:nvPr/>
          </p:nvGrpSpPr>
          <p:grpSpPr>
            <a:xfrm>
              <a:off x="2393185" y="5337246"/>
              <a:ext cx="679912" cy="679912"/>
              <a:chOff x="2099577" y="5293948"/>
              <a:chExt cx="679912" cy="679912"/>
            </a:xfrm>
          </p:grpSpPr>
          <p:sp>
            <p:nvSpPr>
              <p:cNvPr id="83" name="TextBox 82">
                <a:extLst>
                  <a:ext uri="{FF2B5EF4-FFF2-40B4-BE49-F238E27FC236}">
                    <a16:creationId xmlns:a16="http://schemas.microsoft.com/office/drawing/2014/main" id="{B7CB0AEE-AF2D-4AD2-9716-2BFBA31F77E3}"/>
                  </a:ext>
                </a:extLst>
              </p:cNvPr>
              <p:cNvSpPr txBox="1"/>
              <p:nvPr/>
            </p:nvSpPr>
            <p:spPr>
              <a:xfrm>
                <a:off x="2154840" y="5464627"/>
                <a:ext cx="569387"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SAN</a:t>
                </a:r>
              </a:p>
            </p:txBody>
          </p:sp>
          <p:pic>
            <p:nvPicPr>
              <p:cNvPr id="87" name="Graphic 86">
                <a:extLst>
                  <a:ext uri="{FF2B5EF4-FFF2-40B4-BE49-F238E27FC236}">
                    <a16:creationId xmlns:a16="http://schemas.microsoft.com/office/drawing/2014/main" id="{4CD6C272-BAD8-44DA-B642-F1FB217F95E7}"/>
                  </a:ext>
                  <a:ext uri="{C183D7F6-B498-43B3-948B-1728B52AA6E4}">
                    <adec:decorative xmlns:adec="http://schemas.microsoft.com/office/drawing/2017/decorative" val="1"/>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2099577" y="5293948"/>
                <a:ext cx="679912" cy="679912"/>
              </a:xfrm>
              <a:prstGeom prst="rect">
                <a:avLst/>
              </a:prstGeom>
            </p:spPr>
          </p:pic>
        </p:grpSp>
        <p:grpSp>
          <p:nvGrpSpPr>
            <p:cNvPr id="9" name="Group 8">
              <a:extLst>
                <a:ext uri="{FF2B5EF4-FFF2-40B4-BE49-F238E27FC236}">
                  <a16:creationId xmlns:a16="http://schemas.microsoft.com/office/drawing/2014/main" id="{C3B734A9-8805-4E17-B211-2C5312ADFD0C}"/>
                </a:ext>
                <a:ext uri="{C183D7F6-B498-43B3-948B-1728B52AA6E4}">
                  <adec:decorative xmlns:adec="http://schemas.microsoft.com/office/drawing/2017/decorative" val="1"/>
                </a:ext>
              </a:extLst>
            </p:cNvPr>
            <p:cNvGrpSpPr/>
            <p:nvPr/>
          </p:nvGrpSpPr>
          <p:grpSpPr>
            <a:xfrm>
              <a:off x="3358283" y="5198571"/>
              <a:ext cx="679912" cy="818587"/>
              <a:chOff x="3358283" y="5198571"/>
              <a:chExt cx="679912" cy="818587"/>
            </a:xfrm>
          </p:grpSpPr>
          <p:grpSp>
            <p:nvGrpSpPr>
              <p:cNvPr id="7" name="Group 6">
                <a:extLst>
                  <a:ext uri="{FF2B5EF4-FFF2-40B4-BE49-F238E27FC236}">
                    <a16:creationId xmlns:a16="http://schemas.microsoft.com/office/drawing/2014/main" id="{AB9DA5F2-AF7F-4D2A-94CE-8CB86455522F}"/>
                  </a:ext>
                </a:extLst>
              </p:cNvPr>
              <p:cNvGrpSpPr/>
              <p:nvPr/>
            </p:nvGrpSpPr>
            <p:grpSpPr>
              <a:xfrm>
                <a:off x="3572260" y="5198571"/>
                <a:ext cx="251959" cy="219487"/>
                <a:chOff x="3555015" y="5198571"/>
                <a:chExt cx="251959" cy="219487"/>
              </a:xfrm>
            </p:grpSpPr>
            <p:sp>
              <p:nvSpPr>
                <p:cNvPr id="110" name="Rectangle 109">
                  <a:extLst>
                    <a:ext uri="{FF2B5EF4-FFF2-40B4-BE49-F238E27FC236}">
                      <a16:creationId xmlns:a16="http://schemas.microsoft.com/office/drawing/2014/main" id="{7DF711C3-0279-AA49-ABF0-578970E4DF1A}"/>
                    </a:ext>
                    <a:ext uri="{C183D7F6-B498-43B3-948B-1728B52AA6E4}">
                      <adec:decorative xmlns:adec="http://schemas.microsoft.com/office/drawing/2017/decorative" val="1"/>
                    </a:ext>
                  </a:extLst>
                </p:cNvPr>
                <p:cNvSpPr/>
                <p:nvPr/>
              </p:nvSpPr>
              <p:spPr>
                <a:xfrm>
                  <a:off x="3636926" y="5198571"/>
                  <a:ext cx="96677" cy="80812"/>
                </a:xfrm>
                <a:prstGeom prst="rect">
                  <a:avLst/>
                </a:prstGeom>
                <a:solidFill>
                  <a:srgbClr val="304356"/>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ea typeface="Amazon Ember" panose="020B0603020204020204" pitchFamily="34" charset="0"/>
                    <a:cs typeface="Amazon Ember" panose="020B0603020204020204" pitchFamily="34" charset="0"/>
                  </a:endParaRPr>
                </a:p>
              </p:txBody>
            </p:sp>
            <p:sp>
              <p:nvSpPr>
                <p:cNvPr id="111" name="Rectangle 110">
                  <a:extLst>
                    <a:ext uri="{FF2B5EF4-FFF2-40B4-BE49-F238E27FC236}">
                      <a16:creationId xmlns:a16="http://schemas.microsoft.com/office/drawing/2014/main" id="{C11F5C54-1075-F049-9B78-0FC31B624C7E}"/>
                    </a:ext>
                    <a:ext uri="{C183D7F6-B498-43B3-948B-1728B52AA6E4}">
                      <adec:decorative xmlns:adec="http://schemas.microsoft.com/office/drawing/2017/decorative" val="1"/>
                    </a:ext>
                  </a:extLst>
                </p:cNvPr>
                <p:cNvSpPr/>
                <p:nvPr/>
              </p:nvSpPr>
              <p:spPr>
                <a:xfrm>
                  <a:off x="3555015" y="5337246"/>
                  <a:ext cx="96677" cy="80812"/>
                </a:xfrm>
                <a:prstGeom prst="rect">
                  <a:avLst/>
                </a:prstGeom>
                <a:solidFill>
                  <a:srgbClr val="304356"/>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ea typeface="Amazon Ember" panose="020B0603020204020204" pitchFamily="34" charset="0"/>
                    <a:cs typeface="Amazon Ember" panose="020B0603020204020204" pitchFamily="34" charset="0"/>
                  </a:endParaRPr>
                </a:p>
              </p:txBody>
            </p:sp>
            <p:sp>
              <p:nvSpPr>
                <p:cNvPr id="112" name="Rectangle 111">
                  <a:extLst>
                    <a:ext uri="{FF2B5EF4-FFF2-40B4-BE49-F238E27FC236}">
                      <a16:creationId xmlns:a16="http://schemas.microsoft.com/office/drawing/2014/main" id="{6719E8C0-582B-B44F-88E6-72F4027A6D53}"/>
                    </a:ext>
                    <a:ext uri="{C183D7F6-B498-43B3-948B-1728B52AA6E4}">
                      <adec:decorative xmlns:adec="http://schemas.microsoft.com/office/drawing/2017/decorative" val="1"/>
                    </a:ext>
                  </a:extLst>
                </p:cNvPr>
                <p:cNvSpPr/>
                <p:nvPr/>
              </p:nvSpPr>
              <p:spPr>
                <a:xfrm>
                  <a:off x="3710297" y="5337246"/>
                  <a:ext cx="96677" cy="80812"/>
                </a:xfrm>
                <a:prstGeom prst="rect">
                  <a:avLst/>
                </a:prstGeom>
                <a:solidFill>
                  <a:srgbClr val="304356"/>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ea typeface="Amazon Ember" panose="020B0603020204020204" pitchFamily="34" charset="0"/>
                    <a:cs typeface="Amazon Ember" panose="020B0603020204020204" pitchFamily="34" charset="0"/>
                  </a:endParaRPr>
                </a:p>
              </p:txBody>
            </p:sp>
            <p:cxnSp>
              <p:nvCxnSpPr>
                <p:cNvPr id="109" name="Straight Connector 108">
                  <a:extLst>
                    <a:ext uri="{FF2B5EF4-FFF2-40B4-BE49-F238E27FC236}">
                      <a16:creationId xmlns:a16="http://schemas.microsoft.com/office/drawing/2014/main" id="{6DFEF740-B6C7-044F-B67D-EABD31305BE6}"/>
                    </a:ext>
                    <a:ext uri="{C183D7F6-B498-43B3-948B-1728B52AA6E4}">
                      <adec:decorative xmlns:adec="http://schemas.microsoft.com/office/drawing/2017/decorative" val="1"/>
                    </a:ext>
                  </a:extLst>
                </p:cNvPr>
                <p:cNvCxnSpPr>
                  <a:stCxn id="110" idx="2"/>
                </p:cNvCxnSpPr>
                <p:nvPr/>
              </p:nvCxnSpPr>
              <p:spPr>
                <a:xfrm flipH="1">
                  <a:off x="3684259" y="5279383"/>
                  <a:ext cx="1006" cy="33381"/>
                </a:xfrm>
                <a:prstGeom prst="line">
                  <a:avLst/>
                </a:prstGeom>
                <a:ln w="6350">
                  <a:solidFill>
                    <a:srgbClr val="304356"/>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E1336F1B-92E7-0746-A514-7C37D1D585D9}"/>
                    </a:ext>
                    <a:ext uri="{C183D7F6-B498-43B3-948B-1728B52AA6E4}">
                      <adec:decorative xmlns:adec="http://schemas.microsoft.com/office/drawing/2017/decorative" val="1"/>
                    </a:ext>
                  </a:extLst>
                </p:cNvPr>
                <p:cNvCxnSpPr/>
                <p:nvPr/>
              </p:nvCxnSpPr>
              <p:spPr>
                <a:xfrm>
                  <a:off x="3600915" y="5308002"/>
                  <a:ext cx="159544" cy="0"/>
                </a:xfrm>
                <a:prstGeom prst="line">
                  <a:avLst/>
                </a:prstGeom>
                <a:ln w="6350">
                  <a:solidFill>
                    <a:srgbClr val="304356"/>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0F92887E-7CB3-5C4B-919A-83519AB088E8}"/>
                    </a:ext>
                    <a:ext uri="{C183D7F6-B498-43B3-948B-1728B52AA6E4}">
                      <adec:decorative xmlns:adec="http://schemas.microsoft.com/office/drawing/2017/decorative" val="1"/>
                    </a:ext>
                  </a:extLst>
                </p:cNvPr>
                <p:cNvCxnSpPr>
                  <a:stCxn id="111" idx="0"/>
                </p:cNvCxnSpPr>
                <p:nvPr/>
              </p:nvCxnSpPr>
              <p:spPr>
                <a:xfrm flipH="1" flipV="1">
                  <a:off x="3603296" y="5308002"/>
                  <a:ext cx="58" cy="29244"/>
                </a:xfrm>
                <a:prstGeom prst="line">
                  <a:avLst/>
                </a:prstGeom>
                <a:ln w="6350">
                  <a:solidFill>
                    <a:srgbClr val="304356"/>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6546E35F-EC5B-FE47-A66B-ED807599D79D}"/>
                    </a:ext>
                    <a:ext uri="{C183D7F6-B498-43B3-948B-1728B52AA6E4}">
                      <adec:decorative xmlns:adec="http://schemas.microsoft.com/office/drawing/2017/decorative" val="1"/>
                    </a:ext>
                  </a:extLst>
                </p:cNvPr>
                <p:cNvCxnSpPr>
                  <a:stCxn id="112" idx="0"/>
                </p:cNvCxnSpPr>
                <p:nvPr/>
              </p:nvCxnSpPr>
              <p:spPr>
                <a:xfrm flipH="1" flipV="1">
                  <a:off x="3758077" y="5308002"/>
                  <a:ext cx="559" cy="29244"/>
                </a:xfrm>
                <a:prstGeom prst="line">
                  <a:avLst/>
                </a:prstGeom>
                <a:ln w="6350">
                  <a:solidFill>
                    <a:srgbClr val="304356"/>
                  </a:solidFill>
                </a:ln>
                <a:effectLst/>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548CA28B-C59B-4E58-B2D2-E589A6DA9A5B}"/>
                  </a:ext>
                </a:extLst>
              </p:cNvPr>
              <p:cNvGrpSpPr/>
              <p:nvPr/>
            </p:nvGrpSpPr>
            <p:grpSpPr>
              <a:xfrm>
                <a:off x="3358283" y="5337246"/>
                <a:ext cx="679912" cy="679912"/>
                <a:chOff x="3358283" y="5337246"/>
                <a:chExt cx="679912" cy="679912"/>
              </a:xfrm>
            </p:grpSpPr>
            <p:sp>
              <p:nvSpPr>
                <p:cNvPr id="86" name="TextBox 85">
                  <a:extLst>
                    <a:ext uri="{FF2B5EF4-FFF2-40B4-BE49-F238E27FC236}">
                      <a16:creationId xmlns:a16="http://schemas.microsoft.com/office/drawing/2014/main" id="{5A9CC442-B2AE-4DB8-B224-D4B799D66C91}"/>
                    </a:ext>
                  </a:extLst>
                </p:cNvPr>
                <p:cNvSpPr txBox="1"/>
                <p:nvPr/>
              </p:nvSpPr>
              <p:spPr>
                <a:xfrm>
                  <a:off x="3413546" y="5507925"/>
                  <a:ext cx="569387"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NAS</a:t>
                  </a:r>
                </a:p>
              </p:txBody>
            </p:sp>
            <p:pic>
              <p:nvPicPr>
                <p:cNvPr id="88" name="Graphic 87">
                  <a:extLst>
                    <a:ext uri="{FF2B5EF4-FFF2-40B4-BE49-F238E27FC236}">
                      <a16:creationId xmlns:a16="http://schemas.microsoft.com/office/drawing/2014/main" id="{DD619C65-1374-459B-BA78-1004811DCD12}"/>
                    </a:ext>
                    <a:ext uri="{C183D7F6-B498-43B3-948B-1728B52AA6E4}">
                      <adec:decorative xmlns:adec="http://schemas.microsoft.com/office/drawing/2017/decorative" val="1"/>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3358283" y="5337246"/>
                  <a:ext cx="679912" cy="679912"/>
                </a:xfrm>
                <a:prstGeom prst="rect">
                  <a:avLst/>
                </a:prstGeom>
              </p:spPr>
            </p:pic>
          </p:grpSp>
        </p:grpSp>
      </p:grpSp>
    </p:spTree>
    <p:custDataLst>
      <p:tags r:id="rId1"/>
    </p:custDataLst>
    <p:extLst>
      <p:ext uri="{BB962C8B-B14F-4D97-AF65-F5344CB8AC3E}">
        <p14:creationId xmlns:p14="http://schemas.microsoft.com/office/powerpoint/2010/main" val="67855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1EAEC-959C-423C-9E93-D4C0BB28E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itle 1"/>
          <p:cNvSpPr>
            <a:spLocks noGrp="1"/>
          </p:cNvSpPr>
          <p:nvPr>
            <p:ph type="title"/>
          </p:nvPr>
        </p:nvSpPr>
        <p:spPr>
          <a:xfrm>
            <a:off x="327660" y="94961"/>
            <a:ext cx="9936480" cy="1037647"/>
          </a:xfrm>
        </p:spPr>
        <p:txBody>
          <a:bodyPr>
            <a:normAutofit/>
          </a:bodyPr>
          <a:lstStyle/>
          <a:p>
            <a:r>
              <a:rPr lang="en-US" sz="4900" b="1" dirty="0">
                <a:solidFill>
                  <a:schemeClr val="accent6">
                    <a:lumMod val="50000"/>
                  </a:schemeClr>
                </a:solidFill>
              </a:rPr>
              <a:t>Advantages of Cloud Computing</a:t>
            </a:r>
            <a:endParaRPr lang="en-US" sz="4000" b="1" i="1" dirty="0">
              <a:solidFill>
                <a:srgbClr val="FF0000"/>
              </a:solidFill>
            </a:endParaRPr>
          </a:p>
        </p:txBody>
      </p:sp>
      <p:sp>
        <p:nvSpPr>
          <p:cNvPr id="9" name="Content Placeholder 2"/>
          <p:cNvSpPr>
            <a:spLocks noGrp="1"/>
          </p:cNvSpPr>
          <p:nvPr>
            <p:ph idx="1"/>
          </p:nvPr>
        </p:nvSpPr>
        <p:spPr>
          <a:xfrm>
            <a:off x="457200" y="1200785"/>
            <a:ext cx="10515600" cy="4351338"/>
          </a:xfrm>
        </p:spPr>
        <p:txBody>
          <a:bodyPr/>
          <a:lstStyle/>
          <a:p>
            <a:endParaRPr lang="en-US" dirty="0"/>
          </a:p>
          <a:p>
            <a:pPr marL="0" indent="0">
              <a:buNone/>
            </a:pPr>
            <a:r>
              <a:rPr lang="en-US" dirty="0"/>
              <a:t>1. Trade capital expense for variable expense </a:t>
            </a:r>
          </a:p>
          <a:p>
            <a:pPr marL="0" indent="0">
              <a:buNone/>
            </a:pPr>
            <a:r>
              <a:rPr lang="en-US" dirty="0"/>
              <a:t>2. Benefit from massive economies of scale </a:t>
            </a:r>
          </a:p>
          <a:p>
            <a:pPr marL="0" indent="0">
              <a:buNone/>
            </a:pPr>
            <a:r>
              <a:rPr lang="en-US" dirty="0"/>
              <a:t>3. Stop guessing about capacity </a:t>
            </a:r>
          </a:p>
          <a:p>
            <a:pPr marL="0" indent="0">
              <a:buNone/>
            </a:pPr>
            <a:r>
              <a:rPr lang="en-US" dirty="0"/>
              <a:t>4. Increase speed and agility </a:t>
            </a:r>
          </a:p>
          <a:p>
            <a:pPr marL="0" indent="0">
              <a:buNone/>
            </a:pPr>
            <a:r>
              <a:rPr lang="en-US" dirty="0"/>
              <a:t>5. Stop spending money running and maintaining data centers </a:t>
            </a:r>
          </a:p>
          <a:p>
            <a:pPr marL="0" indent="0">
              <a:buNone/>
            </a:pPr>
            <a:r>
              <a:rPr lang="en-US" dirty="0"/>
              <a:t>6. Go global in minutes </a:t>
            </a:r>
          </a:p>
          <a:p>
            <a:endParaRPr lang="en-US" dirty="0"/>
          </a:p>
        </p:txBody>
      </p:sp>
    </p:spTree>
    <p:extLst>
      <p:ext uri="{BB962C8B-B14F-4D97-AF65-F5344CB8AC3E}">
        <p14:creationId xmlns:p14="http://schemas.microsoft.com/office/powerpoint/2010/main" val="51523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215" y="174625"/>
            <a:ext cx="10515600" cy="739775"/>
          </a:xfrm>
        </p:spPr>
        <p:txBody>
          <a:bodyPr>
            <a:noAutofit/>
          </a:bodyPr>
          <a:lstStyle/>
          <a:p>
            <a:r>
              <a:rPr lang="en-US" b="1" dirty="0">
                <a:solidFill>
                  <a:schemeClr val="accent6">
                    <a:lumMod val="50000"/>
                  </a:schemeClr>
                </a:solidFill>
              </a:rPr>
              <a:t>What are web services?</a:t>
            </a:r>
          </a:p>
        </p:txBody>
      </p:sp>
      <p:sp>
        <p:nvSpPr>
          <p:cNvPr id="7" name="Content Placeholder 6"/>
          <p:cNvSpPr>
            <a:spLocks noGrp="1"/>
          </p:cNvSpPr>
          <p:nvPr>
            <p:ph idx="1"/>
          </p:nvPr>
        </p:nvSpPr>
        <p:spPr>
          <a:xfrm>
            <a:off x="594360" y="1061032"/>
            <a:ext cx="10515600" cy="4351338"/>
          </a:xfrm>
        </p:spPr>
        <p:txBody>
          <a:bodyPr/>
          <a:lstStyle/>
          <a:p>
            <a:pPr marL="0" indent="0">
              <a:buNone/>
            </a:pPr>
            <a:r>
              <a:rPr lang="en-US" altLang="ja-JP" dirty="0">
                <a:solidFill>
                  <a:prstClr val="black"/>
                </a:solidFill>
                <a:latin typeface="+mj-lt"/>
              </a:rPr>
              <a:t>A </a:t>
            </a:r>
            <a:r>
              <a:rPr lang="en-US" altLang="ja-JP" b="1" dirty="0">
                <a:solidFill>
                  <a:schemeClr val="accent5"/>
                </a:solidFill>
                <a:latin typeface="+mj-lt"/>
                <a:ea typeface="Amazon Ember" panose="020B0603020204020204" pitchFamily="34" charset="0"/>
                <a:cs typeface="Amazon Ember" panose="020B0603020204020204" pitchFamily="34" charset="0"/>
              </a:rPr>
              <a:t>web</a:t>
            </a:r>
            <a:r>
              <a:rPr lang="en-US" altLang="ja-JP" kern="0" dirty="0">
                <a:solidFill>
                  <a:schemeClr val="accent5"/>
                </a:solidFill>
                <a:latin typeface="+mj-lt"/>
                <a:cs typeface="Arial" pitchFamily="34" charset="0"/>
              </a:rPr>
              <a:t> </a:t>
            </a:r>
            <a:r>
              <a:rPr lang="en-US" altLang="ja-JP" b="1" dirty="0">
                <a:solidFill>
                  <a:schemeClr val="accent5"/>
                </a:solidFill>
                <a:latin typeface="+mj-lt"/>
                <a:ea typeface="Amazon Ember" panose="020B0603020204020204" pitchFamily="34" charset="0"/>
                <a:cs typeface="Amazon Ember" panose="020B0603020204020204" pitchFamily="34" charset="0"/>
              </a:rPr>
              <a:t>service</a:t>
            </a:r>
            <a:r>
              <a:rPr lang="en-US" altLang="ja-JP" kern="0" dirty="0">
                <a:solidFill>
                  <a:srgbClr val="414042"/>
                </a:solidFill>
                <a:latin typeface="+mj-lt"/>
                <a:cs typeface="Arial" pitchFamily="34" charset="0"/>
              </a:rPr>
              <a:t> </a:t>
            </a:r>
            <a:r>
              <a:rPr lang="en-US" altLang="ja-JP" dirty="0">
                <a:solidFill>
                  <a:prstClr val="black"/>
                </a:solidFill>
                <a:latin typeface="+mj-lt"/>
              </a:rPr>
              <a:t>is any piece of software that makes itself available over the internet and uses a </a:t>
            </a:r>
            <a:r>
              <a:rPr lang="en-US" altLang="ja-JP" b="1" dirty="0">
                <a:solidFill>
                  <a:schemeClr val="accent5"/>
                </a:solidFill>
                <a:latin typeface="+mj-lt"/>
                <a:ea typeface="Amazon Ember" panose="020B0603020204020204" pitchFamily="34" charset="0"/>
                <a:cs typeface="Amazon Ember" panose="020B0603020204020204" pitchFamily="34" charset="0"/>
              </a:rPr>
              <a:t>standardized format</a:t>
            </a:r>
            <a:r>
              <a:rPr lang="en-US" altLang="ja-JP" dirty="0">
                <a:latin typeface="+mj-lt"/>
                <a:ea typeface="Amazon Ember" panose="020B0603020204020204" pitchFamily="34" charset="0"/>
                <a:cs typeface="Amazon Ember" panose="020B0603020204020204" pitchFamily="34" charset="0"/>
              </a:rPr>
              <a:t>—such as Extensible Markup Language (</a:t>
            </a:r>
            <a:r>
              <a:rPr lang="en-US" altLang="ja-JP" dirty="0">
                <a:solidFill>
                  <a:prstClr val="black"/>
                </a:solidFill>
                <a:latin typeface="+mj-lt"/>
              </a:rPr>
              <a:t>XML) or JavaScript Object Notation (JSON)—for the request and the response of an </a:t>
            </a:r>
            <a:r>
              <a:rPr lang="en-US" altLang="ja-JP" b="1" dirty="0">
                <a:solidFill>
                  <a:schemeClr val="accent5"/>
                </a:solidFill>
                <a:latin typeface="+mj-lt"/>
                <a:ea typeface="Amazon Ember" panose="020B0603020204020204" pitchFamily="34" charset="0"/>
                <a:cs typeface="Amazon Ember" panose="020B0603020204020204" pitchFamily="34" charset="0"/>
              </a:rPr>
              <a:t>application programming interface (API) interaction</a:t>
            </a:r>
            <a:r>
              <a:rPr lang="en-US" altLang="ja-JP" dirty="0">
                <a:solidFill>
                  <a:prstClr val="black"/>
                </a:solidFill>
                <a:latin typeface="+mj-lt"/>
              </a:rPr>
              <a:t>.</a:t>
            </a:r>
          </a:p>
        </p:txBody>
      </p:sp>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7</a:t>
            </a:fld>
            <a:endParaRPr lang="en-US" dirty="0"/>
          </a:p>
        </p:txBody>
      </p:sp>
      <p:grpSp>
        <p:nvGrpSpPr>
          <p:cNvPr id="5" name="Group 4" descr="laptop labeled client with right arrow going through internet cloud to server labeled web service. server labeled web service with left arrow going through internet cloud to laptop labeled client.">
            <a:extLst>
              <a:ext uri="{FF2B5EF4-FFF2-40B4-BE49-F238E27FC236}">
                <a16:creationId xmlns:a16="http://schemas.microsoft.com/office/drawing/2014/main" id="{A73A4F68-F397-4C72-B132-7F24077AFE08}"/>
              </a:ext>
            </a:extLst>
          </p:cNvPr>
          <p:cNvGrpSpPr/>
          <p:nvPr/>
        </p:nvGrpSpPr>
        <p:grpSpPr>
          <a:xfrm>
            <a:off x="990599" y="3601131"/>
            <a:ext cx="10255629" cy="2634586"/>
            <a:chOff x="990599" y="2748510"/>
            <a:chExt cx="10255629" cy="2634586"/>
          </a:xfrm>
        </p:grpSpPr>
        <p:pic>
          <p:nvPicPr>
            <p:cNvPr id="23" name="Picture 71">
              <a:extLst>
                <a:ext uri="{FF2B5EF4-FFF2-40B4-BE49-F238E27FC236}">
                  <a16:creationId xmlns:a16="http://schemas.microsoft.com/office/drawing/2014/main" id="{9C6068CC-0C70-EB49-9EF5-1A75F2C5AF8D}"/>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203920" y="3483426"/>
              <a:ext cx="1620895" cy="17160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23">
              <a:extLst>
                <a:ext uri="{FF2B5EF4-FFF2-40B4-BE49-F238E27FC236}">
                  <a16:creationId xmlns:a16="http://schemas.microsoft.com/office/drawing/2014/main" id="{A9CCBE35-00B5-2649-B7BF-41ADBB6CC402}"/>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l="18814" t="13289" r="19369" b="15295"/>
            <a:stretch/>
          </p:blipFill>
          <p:spPr>
            <a:xfrm flipH="1">
              <a:off x="990599" y="3483427"/>
              <a:ext cx="2347421" cy="1752601"/>
            </a:xfrm>
            <a:prstGeom prst="rect">
              <a:avLst/>
            </a:prstGeom>
          </p:spPr>
        </p:pic>
        <p:sp>
          <p:nvSpPr>
            <p:cNvPr id="25" name="TextBox 70">
              <a:extLst>
                <a:ext uri="{FF2B5EF4-FFF2-40B4-BE49-F238E27FC236}">
                  <a16:creationId xmlns:a16="http://schemas.microsoft.com/office/drawing/2014/main" id="{5D51BDC0-D25B-C449-BD5E-9C5500229C4D}"/>
                </a:ext>
              </a:extLst>
            </p:cNvPr>
            <p:cNvSpPr txBox="1">
              <a:spLocks noChangeArrowheads="1"/>
            </p:cNvSpPr>
            <p:nvPr/>
          </p:nvSpPr>
          <p:spPr bwMode="auto">
            <a:xfrm>
              <a:off x="8782505" y="5058035"/>
              <a:ext cx="2463723"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Web service</a:t>
              </a:r>
            </a:p>
          </p:txBody>
        </p:sp>
        <p:cxnSp>
          <p:nvCxnSpPr>
            <p:cNvPr id="26" name="Straight Connector 25">
              <a:extLst>
                <a:ext uri="{FF2B5EF4-FFF2-40B4-BE49-F238E27FC236}">
                  <a16:creationId xmlns:a16="http://schemas.microsoft.com/office/drawing/2014/main" id="{95A8CE86-D8B4-AE45-81C9-4661F69D6F11}"/>
                </a:ext>
              </a:extLst>
            </p:cNvPr>
            <p:cNvCxnSpPr/>
            <p:nvPr/>
          </p:nvCxnSpPr>
          <p:spPr>
            <a:xfrm flipH="1">
              <a:off x="3414221" y="4658078"/>
              <a:ext cx="5865899" cy="44549"/>
            </a:xfrm>
            <a:prstGeom prst="straightConnector1">
              <a:avLst/>
            </a:prstGeom>
            <a:ln w="63500">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Connector 25">
              <a:extLst>
                <a:ext uri="{FF2B5EF4-FFF2-40B4-BE49-F238E27FC236}">
                  <a16:creationId xmlns:a16="http://schemas.microsoft.com/office/drawing/2014/main" id="{429EAEAE-743A-2A46-A05B-9902732884AD}"/>
                </a:ext>
              </a:extLst>
            </p:cNvPr>
            <p:cNvCxnSpPr/>
            <p:nvPr/>
          </p:nvCxnSpPr>
          <p:spPr>
            <a:xfrm rot="10800000" flipH="1">
              <a:off x="3414221" y="4016828"/>
              <a:ext cx="5865899" cy="44549"/>
            </a:xfrm>
            <a:prstGeom prst="straightConnector1">
              <a:avLst/>
            </a:prstGeom>
            <a:ln w="63500">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70">
              <a:extLst>
                <a:ext uri="{FF2B5EF4-FFF2-40B4-BE49-F238E27FC236}">
                  <a16:creationId xmlns:a16="http://schemas.microsoft.com/office/drawing/2014/main" id="{49BD549F-5DA0-C24D-A3DE-3466102D61DE}"/>
                </a:ext>
              </a:extLst>
            </p:cNvPr>
            <p:cNvSpPr txBox="1">
              <a:spLocks noChangeArrowheads="1"/>
            </p:cNvSpPr>
            <p:nvPr/>
          </p:nvSpPr>
          <p:spPr bwMode="auto">
            <a:xfrm>
              <a:off x="1578127" y="5071330"/>
              <a:ext cx="2463723"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Client</a:t>
              </a:r>
              <a:endParaRPr lang="en-US" sz="1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TextBox 70">
              <a:extLst>
                <a:ext uri="{FF2B5EF4-FFF2-40B4-BE49-F238E27FC236}">
                  <a16:creationId xmlns:a16="http://schemas.microsoft.com/office/drawing/2014/main" id="{FD208C97-C455-B44E-A2FA-5F944F8C6D54}"/>
                </a:ext>
              </a:extLst>
            </p:cNvPr>
            <p:cNvSpPr txBox="1">
              <a:spLocks noChangeArrowheads="1"/>
            </p:cNvSpPr>
            <p:nvPr/>
          </p:nvSpPr>
          <p:spPr bwMode="auto">
            <a:xfrm>
              <a:off x="3265880" y="4839172"/>
              <a:ext cx="2463723"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Response message</a:t>
              </a:r>
            </a:p>
          </p:txBody>
        </p:sp>
        <p:sp>
          <p:nvSpPr>
            <p:cNvPr id="30" name="TextBox 70">
              <a:extLst>
                <a:ext uri="{FF2B5EF4-FFF2-40B4-BE49-F238E27FC236}">
                  <a16:creationId xmlns:a16="http://schemas.microsoft.com/office/drawing/2014/main" id="{D2A1EBC6-A29A-F948-A5A3-6A0EBF22ABA9}"/>
                </a:ext>
              </a:extLst>
            </p:cNvPr>
            <p:cNvSpPr txBox="1">
              <a:spLocks noChangeArrowheads="1"/>
            </p:cNvSpPr>
            <p:nvPr/>
          </p:nvSpPr>
          <p:spPr bwMode="auto">
            <a:xfrm>
              <a:off x="6970896" y="3700247"/>
              <a:ext cx="2463723"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Request message</a:t>
              </a:r>
            </a:p>
          </p:txBody>
        </p:sp>
        <p:pic>
          <p:nvPicPr>
            <p:cNvPr id="33" name="Picture 30">
              <a:extLst>
                <a:ext uri="{FF2B5EF4-FFF2-40B4-BE49-F238E27FC236}">
                  <a16:creationId xmlns:a16="http://schemas.microsoft.com/office/drawing/2014/main" id="{EF6E96D8-B3F5-2148-B48E-D72527B2924A}"/>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077127" y="2748510"/>
              <a:ext cx="2451667" cy="2634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TextBox 31">
              <a:extLst>
                <a:ext uri="{FF2B5EF4-FFF2-40B4-BE49-F238E27FC236}">
                  <a16:creationId xmlns:a16="http://schemas.microsoft.com/office/drawing/2014/main" id="{6536CB53-E7DE-014A-8033-B886BB9AC0A0}"/>
                </a:ext>
              </a:extLst>
            </p:cNvPr>
            <p:cNvSpPr txBox="1">
              <a:spLocks noChangeArrowheads="1"/>
            </p:cNvSpPr>
            <p:nvPr/>
          </p:nvSpPr>
          <p:spPr bwMode="auto">
            <a:xfrm>
              <a:off x="4898276" y="4547684"/>
              <a:ext cx="2809364" cy="246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Internet</a:t>
              </a:r>
              <a:endParaRPr lang="en-US" sz="1400" b="1" dirty="0">
                <a:latin typeface="Amazon Ember" panose="020B0603020204020204" pitchFamily="34" charset="0"/>
                <a:ea typeface="Amazon Ember" panose="020B0603020204020204" pitchFamily="34" charset="0"/>
                <a:cs typeface="Amazon Ember" panose="020B0603020204020204" pitchFamily="34" charset="0"/>
              </a:endParaRPr>
            </a:p>
          </p:txBody>
        </p:sp>
      </p:grpSp>
    </p:spTree>
    <p:custDataLst>
      <p:tags r:id="rId1"/>
    </p:custDataLst>
    <p:extLst>
      <p:ext uri="{BB962C8B-B14F-4D97-AF65-F5344CB8AC3E}">
        <p14:creationId xmlns:p14="http://schemas.microsoft.com/office/powerpoint/2010/main" val="28100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7A5F-CF8E-44E7-AD14-142EF82B4540}"/>
              </a:ext>
            </a:extLst>
          </p:cNvPr>
          <p:cNvSpPr>
            <a:spLocks noGrp="1"/>
          </p:cNvSpPr>
          <p:nvPr>
            <p:ph type="title"/>
          </p:nvPr>
        </p:nvSpPr>
        <p:spPr>
          <a:xfrm>
            <a:off x="114300" y="0"/>
            <a:ext cx="10515600" cy="1325563"/>
          </a:xfrm>
        </p:spPr>
        <p:txBody>
          <a:bodyPr/>
          <a:lstStyle/>
          <a:p>
            <a:r>
              <a:rPr lang="en-US" b="1" dirty="0">
                <a:solidFill>
                  <a:schemeClr val="accent6">
                    <a:lumMod val="50000"/>
                  </a:schemeClr>
                </a:solidFill>
              </a:rPr>
              <a:t>What is AWS?</a:t>
            </a:r>
          </a:p>
        </p:txBody>
      </p:sp>
      <p:sp>
        <p:nvSpPr>
          <p:cNvPr id="3" name="Content Placeholder 2">
            <a:extLst>
              <a:ext uri="{FF2B5EF4-FFF2-40B4-BE49-F238E27FC236}">
                <a16:creationId xmlns:a16="http://schemas.microsoft.com/office/drawing/2014/main" id="{C16D0D1A-38D3-482A-9832-B779620BD3DE}"/>
              </a:ext>
            </a:extLst>
          </p:cNvPr>
          <p:cNvSpPr>
            <a:spLocks noGrp="1"/>
          </p:cNvSpPr>
          <p:nvPr>
            <p:ph idx="1"/>
          </p:nvPr>
        </p:nvSpPr>
        <p:spPr>
          <a:xfrm>
            <a:off x="297180" y="1325563"/>
            <a:ext cx="11681460" cy="4774883"/>
          </a:xfrm>
        </p:spPr>
        <p:txBody>
          <a:bodyPr/>
          <a:lstStyle/>
          <a:p>
            <a:r>
              <a:rPr lang="en-US" dirty="0"/>
              <a:t>AWS is a </a:t>
            </a:r>
            <a:r>
              <a:rPr lang="en-US" b="1" dirty="0">
                <a:solidFill>
                  <a:schemeClr val="accent5"/>
                </a:solidFill>
              </a:rPr>
              <a:t>secure cloud platform</a:t>
            </a:r>
            <a:r>
              <a:rPr lang="en-US" b="1" dirty="0">
                <a:solidFill>
                  <a:schemeClr val="accent6"/>
                </a:solidFill>
              </a:rPr>
              <a:t> </a:t>
            </a:r>
            <a:r>
              <a:rPr lang="en-US" dirty="0"/>
              <a:t>that offers a </a:t>
            </a:r>
            <a:r>
              <a:rPr lang="en-US" b="1" dirty="0">
                <a:solidFill>
                  <a:schemeClr val="accent5"/>
                </a:solidFill>
              </a:rPr>
              <a:t>broad set of global cloud-based products</a:t>
            </a:r>
            <a:r>
              <a:rPr lang="en-US" dirty="0"/>
              <a:t>.</a:t>
            </a:r>
          </a:p>
          <a:p>
            <a:r>
              <a:rPr lang="en-US" dirty="0"/>
              <a:t>AWS provides you with </a:t>
            </a:r>
            <a:r>
              <a:rPr lang="en-US" b="1" dirty="0">
                <a:solidFill>
                  <a:schemeClr val="accent5"/>
                </a:solidFill>
              </a:rPr>
              <a:t>on-demand access</a:t>
            </a:r>
            <a:r>
              <a:rPr lang="en-US" dirty="0"/>
              <a:t> to compute, storage, network, database, and other IT resources and management tools.</a:t>
            </a:r>
          </a:p>
          <a:p>
            <a:r>
              <a:rPr lang="en-US" dirty="0"/>
              <a:t>AWS offers </a:t>
            </a:r>
            <a:r>
              <a:rPr lang="en-US" b="1" dirty="0">
                <a:solidFill>
                  <a:schemeClr val="accent5"/>
                </a:solidFill>
              </a:rPr>
              <a:t>flexibility</a:t>
            </a:r>
            <a:r>
              <a:rPr lang="en-US" dirty="0"/>
              <a:t>.</a:t>
            </a:r>
          </a:p>
          <a:p>
            <a:r>
              <a:rPr lang="en-US" dirty="0"/>
              <a:t>You </a:t>
            </a:r>
            <a:r>
              <a:rPr lang="en-US" b="1" dirty="0">
                <a:solidFill>
                  <a:schemeClr val="accent5"/>
                </a:solidFill>
              </a:rPr>
              <a:t>pay only for the individual services you need</a:t>
            </a:r>
            <a:r>
              <a:rPr lang="en-US" dirty="0"/>
              <a:t>, for </a:t>
            </a:r>
            <a:r>
              <a:rPr lang="en-US" b="1" dirty="0">
                <a:solidFill>
                  <a:schemeClr val="accent5"/>
                </a:solidFill>
              </a:rPr>
              <a:t>as long as you use them</a:t>
            </a:r>
            <a:r>
              <a:rPr lang="en-US" dirty="0"/>
              <a:t>.</a:t>
            </a:r>
          </a:p>
          <a:p>
            <a:r>
              <a:rPr lang="en-US" dirty="0"/>
              <a:t>AWS services </a:t>
            </a:r>
            <a:r>
              <a:rPr lang="en-US" b="1" dirty="0">
                <a:solidFill>
                  <a:schemeClr val="accent5"/>
                </a:solidFill>
              </a:rPr>
              <a:t>work together</a:t>
            </a:r>
            <a:r>
              <a:rPr lang="en-US" dirty="0"/>
              <a:t> like building blocks.</a:t>
            </a:r>
          </a:p>
        </p:txBody>
      </p:sp>
      <p:sp>
        <p:nvSpPr>
          <p:cNvPr id="4" name="Slide Number Placeholder 3">
            <a:extLst>
              <a:ext uri="{FF2B5EF4-FFF2-40B4-BE49-F238E27FC236}">
                <a16:creationId xmlns:a16="http://schemas.microsoft.com/office/drawing/2014/main" id="{0D5D8B70-E87F-4055-ACB4-FEBC0DE30CB0}"/>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8</a:t>
            </a:fld>
            <a:endParaRPr lang="en-US" dirty="0"/>
          </a:p>
        </p:txBody>
      </p:sp>
    </p:spTree>
    <p:custDataLst>
      <p:tags r:id="rId1"/>
    </p:custDataLst>
    <p:extLst>
      <p:ext uri="{BB962C8B-B14F-4D97-AF65-F5344CB8AC3E}">
        <p14:creationId xmlns:p14="http://schemas.microsoft.com/office/powerpoint/2010/main" val="425501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117399-ACFD-48F8-A139-34B0FD70E60B}"/>
              </a:ext>
            </a:extLst>
          </p:cNvPr>
          <p:cNvSpPr>
            <a:spLocks noGrp="1"/>
          </p:cNvSpPr>
          <p:nvPr>
            <p:ph type="title"/>
          </p:nvPr>
        </p:nvSpPr>
        <p:spPr>
          <a:xfrm>
            <a:off x="213507" y="125888"/>
            <a:ext cx="10515600" cy="799783"/>
          </a:xfrm>
        </p:spPr>
        <p:txBody>
          <a:bodyPr/>
          <a:lstStyle/>
          <a:p>
            <a:r>
              <a:rPr lang="en-US" b="1" dirty="0">
                <a:solidFill>
                  <a:schemeClr val="accent6">
                    <a:lumMod val="50000"/>
                  </a:schemeClr>
                </a:solidFill>
              </a:rPr>
              <a:t>Services covered in this course</a:t>
            </a:r>
          </a:p>
        </p:txBody>
      </p:sp>
      <p:sp>
        <p:nvSpPr>
          <p:cNvPr id="2" name="Content Placeholder 1"/>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971867C-A9B5-4232-85ED-2FB43C1DFF66}"/>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9</a:t>
            </a:fld>
            <a:endParaRPr lang="en-US" dirty="0"/>
          </a:p>
        </p:txBody>
      </p:sp>
      <p:sp>
        <p:nvSpPr>
          <p:cNvPr id="5" name="Footer Placeholder 4">
            <a:extLst>
              <a:ext uri="{FF2B5EF4-FFF2-40B4-BE49-F238E27FC236}">
                <a16:creationId xmlns:a16="http://schemas.microsoft.com/office/drawing/2014/main" id="{42605E79-1FC8-4AAA-83C7-AA5FFA671B9A}"/>
              </a:ext>
              <a:ext uri="{C183D7F6-B498-43B3-948B-1728B52AA6E4}">
                <adec:decorative xmlns:adec="http://schemas.microsoft.com/office/drawing/2017/decorative" val="1"/>
              </a:ext>
            </a:extLst>
          </p:cNvPr>
          <p:cNvSpPr>
            <a:spLocks noGrp="1"/>
          </p:cNvSpPr>
          <p:nvPr>
            <p:ph type="ftr" sz="quarter" idx="4294967295"/>
          </p:nvPr>
        </p:nvSpPr>
        <p:spPr>
          <a:xfrm>
            <a:off x="0" y="6356350"/>
            <a:ext cx="3735388" cy="365125"/>
          </a:xfrm>
        </p:spPr>
        <p:txBody>
          <a:bodyPr/>
          <a:lstStyle/>
          <a:p>
            <a:r>
              <a:rPr lang="en-US" dirty="0"/>
              <a:t>© 2019 Amazon Web Services, Inc. or its Affiliates. All rights reserved.</a:t>
            </a:r>
          </a:p>
        </p:txBody>
      </p:sp>
      <p:grpSp>
        <p:nvGrpSpPr>
          <p:cNvPr id="34" name="Group 33">
            <a:extLst>
              <a:ext uri="{FF2B5EF4-FFF2-40B4-BE49-F238E27FC236}">
                <a16:creationId xmlns:a16="http://schemas.microsoft.com/office/drawing/2014/main" id="{AB36C249-9536-41E5-8C30-BEDC41FA036F}"/>
              </a:ext>
              <a:ext uri="{C183D7F6-B498-43B3-948B-1728B52AA6E4}">
                <adec:decorative xmlns:adec="http://schemas.microsoft.com/office/drawing/2017/decorative" val="1"/>
              </a:ext>
            </a:extLst>
          </p:cNvPr>
          <p:cNvGrpSpPr/>
          <p:nvPr/>
        </p:nvGrpSpPr>
        <p:grpSpPr>
          <a:xfrm>
            <a:off x="213507" y="1262084"/>
            <a:ext cx="11789316" cy="5040445"/>
            <a:chOff x="213507" y="1262084"/>
            <a:chExt cx="11789316" cy="5040445"/>
          </a:xfrm>
        </p:grpSpPr>
        <p:grpSp>
          <p:nvGrpSpPr>
            <p:cNvPr id="30" name="Group 29">
              <a:extLst>
                <a:ext uri="{FF2B5EF4-FFF2-40B4-BE49-F238E27FC236}">
                  <a16:creationId xmlns:a16="http://schemas.microsoft.com/office/drawing/2014/main" id="{38104B63-51CF-4FFF-97E3-3AED45322727}"/>
                </a:ext>
                <a:ext uri="{C183D7F6-B498-43B3-948B-1728B52AA6E4}">
                  <adec:decorative xmlns:adec="http://schemas.microsoft.com/office/drawing/2017/decorative" val="1"/>
                </a:ext>
              </a:extLst>
            </p:cNvPr>
            <p:cNvGrpSpPr/>
            <p:nvPr/>
          </p:nvGrpSpPr>
          <p:grpSpPr>
            <a:xfrm>
              <a:off x="8345223" y="4565169"/>
              <a:ext cx="3657600" cy="1737360"/>
              <a:chOff x="8345223" y="4565169"/>
              <a:chExt cx="3657600" cy="1737360"/>
            </a:xfrm>
          </p:grpSpPr>
          <p:sp>
            <p:nvSpPr>
              <p:cNvPr id="15" name="Rectangle 14">
                <a:extLst>
                  <a:ext uri="{FF2B5EF4-FFF2-40B4-BE49-F238E27FC236}">
                    <a16:creationId xmlns:a16="http://schemas.microsoft.com/office/drawing/2014/main" id="{588D2523-9C34-441C-B5FD-3263442A439F}"/>
                  </a:ext>
                </a:extLst>
              </p:cNvPr>
              <p:cNvSpPr/>
              <p:nvPr/>
            </p:nvSpPr>
            <p:spPr>
              <a:xfrm>
                <a:off x="8345223" y="4565169"/>
                <a:ext cx="3657600" cy="173736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AWS Cost Management </a:t>
                </a:r>
                <a:br>
                  <a:rPr lang="en-US" b="1" dirty="0">
                    <a:solidFill>
                      <a:schemeClr val="tx1"/>
                    </a:solidFill>
                  </a:rPr>
                </a:br>
                <a:r>
                  <a:rPr lang="en-US" b="1" dirty="0">
                    <a:solidFill>
                      <a:schemeClr val="tx1"/>
                    </a:solidFill>
                  </a:rPr>
                  <a:t>services</a:t>
                </a:r>
                <a:r>
                  <a:rPr lang="en-US" dirty="0">
                    <a:solidFill>
                      <a:schemeClr val="tx1"/>
                    </a:solidFill>
                  </a:rPr>
                  <a:t> –</a:t>
                </a:r>
              </a:p>
              <a:p>
                <a:pPr marL="285750" indent="-285750">
                  <a:buFont typeface="Arial" panose="020B0604020202020204" pitchFamily="34" charset="0"/>
                  <a:buChar char="•"/>
                </a:pPr>
                <a:r>
                  <a:rPr lang="en-US" dirty="0">
                    <a:solidFill>
                      <a:schemeClr val="tx1"/>
                    </a:solidFill>
                  </a:rPr>
                  <a:t>AWS Cost &amp; Usage </a:t>
                </a:r>
                <a:br>
                  <a:rPr lang="en-US" dirty="0">
                    <a:solidFill>
                      <a:schemeClr val="tx1"/>
                    </a:solidFill>
                  </a:rPr>
                </a:br>
                <a:r>
                  <a:rPr lang="en-US" dirty="0">
                    <a:solidFill>
                      <a:schemeClr val="tx1"/>
                    </a:solidFill>
                  </a:rPr>
                  <a:t>Report</a:t>
                </a:r>
              </a:p>
              <a:p>
                <a:pPr marL="285750" indent="-285750">
                  <a:buFont typeface="Arial" panose="020B0604020202020204" pitchFamily="34" charset="0"/>
                  <a:buChar char="•"/>
                </a:pPr>
                <a:r>
                  <a:rPr lang="en-US" dirty="0">
                    <a:solidFill>
                      <a:schemeClr val="tx1"/>
                    </a:solidFill>
                  </a:rPr>
                  <a:t>AWS Budgets</a:t>
                </a:r>
              </a:p>
              <a:p>
                <a:pPr marL="285750" indent="-285750">
                  <a:buFont typeface="Arial" panose="020B0604020202020204" pitchFamily="34" charset="0"/>
                  <a:buChar char="•"/>
                </a:pPr>
                <a:r>
                  <a:rPr lang="en-US" dirty="0">
                    <a:solidFill>
                      <a:schemeClr val="tx1"/>
                    </a:solidFill>
                  </a:rPr>
                  <a:t>AWS Cost Explorer</a:t>
                </a:r>
              </a:p>
            </p:txBody>
          </p:sp>
          <p:pic>
            <p:nvPicPr>
              <p:cNvPr id="16" name="Graphic 15">
                <a:extLst>
                  <a:ext uri="{FF2B5EF4-FFF2-40B4-BE49-F238E27FC236}">
                    <a16:creationId xmlns:a16="http://schemas.microsoft.com/office/drawing/2014/main" id="{7B5B0F29-CB99-4CAD-86D8-E3F0E53D349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50323" y="4565169"/>
                <a:ext cx="952500" cy="952500"/>
              </a:xfrm>
              <a:prstGeom prst="rect">
                <a:avLst/>
              </a:prstGeom>
            </p:spPr>
          </p:pic>
        </p:grpSp>
        <p:grpSp>
          <p:nvGrpSpPr>
            <p:cNvPr id="25" name="Group 24">
              <a:extLst>
                <a:ext uri="{FF2B5EF4-FFF2-40B4-BE49-F238E27FC236}">
                  <a16:creationId xmlns:a16="http://schemas.microsoft.com/office/drawing/2014/main" id="{C20B9882-F592-4930-B21B-7B464B163C5F}"/>
                </a:ext>
                <a:ext uri="{C183D7F6-B498-43B3-948B-1728B52AA6E4}">
                  <adec:decorative xmlns:adec="http://schemas.microsoft.com/office/drawing/2017/decorative" val="1"/>
                </a:ext>
              </a:extLst>
            </p:cNvPr>
            <p:cNvGrpSpPr/>
            <p:nvPr/>
          </p:nvGrpSpPr>
          <p:grpSpPr>
            <a:xfrm>
              <a:off x="8345223" y="1262084"/>
              <a:ext cx="3657600" cy="3108960"/>
              <a:chOff x="8617076" y="1313778"/>
              <a:chExt cx="3657600" cy="3108960"/>
            </a:xfrm>
          </p:grpSpPr>
          <p:sp>
            <p:nvSpPr>
              <p:cNvPr id="14" name="Rectangle 13">
                <a:extLst>
                  <a:ext uri="{FF2B5EF4-FFF2-40B4-BE49-F238E27FC236}">
                    <a16:creationId xmlns:a16="http://schemas.microsoft.com/office/drawing/2014/main" id="{6F959FA9-4DD8-4188-B35D-CC395FC83F4B}"/>
                  </a:ext>
                </a:extLst>
              </p:cNvPr>
              <p:cNvSpPr/>
              <p:nvPr/>
            </p:nvSpPr>
            <p:spPr>
              <a:xfrm>
                <a:off x="8617076" y="1313778"/>
                <a:ext cx="3657600" cy="310896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Management and </a:t>
                </a:r>
                <a:br>
                  <a:rPr lang="en-US" b="1" dirty="0">
                    <a:solidFill>
                      <a:schemeClr val="tx1"/>
                    </a:solidFill>
                  </a:rPr>
                </a:br>
                <a:r>
                  <a:rPr lang="en-US" b="1" dirty="0">
                    <a:solidFill>
                      <a:schemeClr val="tx1"/>
                    </a:solidFill>
                  </a:rPr>
                  <a:t>Governance services</a:t>
                </a:r>
                <a:r>
                  <a:rPr lang="en-US" dirty="0">
                    <a:solidFill>
                      <a:schemeClr val="tx1"/>
                    </a:solidFill>
                  </a:rPr>
                  <a:t> –</a:t>
                </a:r>
              </a:p>
              <a:p>
                <a:pPr marL="285750" indent="-285750">
                  <a:buFont typeface="Arial" panose="020B0604020202020204" pitchFamily="34" charset="0"/>
                  <a:buChar char="•"/>
                </a:pPr>
                <a:r>
                  <a:rPr lang="en-US" dirty="0">
                    <a:solidFill>
                      <a:schemeClr val="tx1"/>
                    </a:solidFill>
                  </a:rPr>
                  <a:t>AWS Trusted Advisor</a:t>
                </a:r>
              </a:p>
              <a:p>
                <a:pPr marL="285750" indent="-285750">
                  <a:buFont typeface="Arial" panose="020B0604020202020204" pitchFamily="34" charset="0"/>
                  <a:buChar char="•"/>
                </a:pPr>
                <a:r>
                  <a:rPr lang="en-US" dirty="0">
                    <a:solidFill>
                      <a:schemeClr val="tx1"/>
                    </a:solidFill>
                  </a:rPr>
                  <a:t>AWS CloudWatch</a:t>
                </a:r>
              </a:p>
              <a:p>
                <a:pPr marL="285750" indent="-285750">
                  <a:buFont typeface="Arial" panose="020B0604020202020204" pitchFamily="34" charset="0"/>
                  <a:buChar char="•"/>
                </a:pPr>
                <a:r>
                  <a:rPr lang="en-US" dirty="0">
                    <a:solidFill>
                      <a:schemeClr val="tx1"/>
                    </a:solidFill>
                  </a:rPr>
                  <a:t>AWS CloudTrail</a:t>
                </a:r>
              </a:p>
              <a:p>
                <a:pPr marL="285750" indent="-285750">
                  <a:buFont typeface="Arial" panose="020B0604020202020204" pitchFamily="34" charset="0"/>
                  <a:buChar char="•"/>
                </a:pPr>
                <a:r>
                  <a:rPr lang="en-US" dirty="0">
                    <a:solidFill>
                      <a:schemeClr val="tx1"/>
                    </a:solidFill>
                  </a:rPr>
                  <a:t>AWS Well-Architected Tool</a:t>
                </a:r>
              </a:p>
              <a:p>
                <a:pPr marL="285750" indent="-285750">
                  <a:buFont typeface="Arial" panose="020B0604020202020204" pitchFamily="34" charset="0"/>
                  <a:buChar char="•"/>
                </a:pPr>
                <a:r>
                  <a:rPr lang="en-US" dirty="0">
                    <a:solidFill>
                      <a:schemeClr val="tx1"/>
                    </a:solidFill>
                  </a:rPr>
                  <a:t>AWS Auto Scaling</a:t>
                </a:r>
              </a:p>
              <a:p>
                <a:pPr marL="285750" indent="-285750">
                  <a:buFont typeface="Arial" panose="020B0604020202020204" pitchFamily="34" charset="0"/>
                  <a:buChar char="•"/>
                </a:pPr>
                <a:r>
                  <a:rPr lang="en-US" dirty="0">
                    <a:solidFill>
                      <a:schemeClr val="tx1"/>
                    </a:solidFill>
                  </a:rPr>
                  <a:t>AWS Command Line Interface</a:t>
                </a:r>
              </a:p>
              <a:p>
                <a:pPr marL="285750" indent="-285750">
                  <a:buFont typeface="Arial" panose="020B0604020202020204" pitchFamily="34" charset="0"/>
                  <a:buChar char="•"/>
                </a:pPr>
                <a:r>
                  <a:rPr lang="en-US" dirty="0">
                    <a:solidFill>
                      <a:schemeClr val="tx1"/>
                    </a:solidFill>
                  </a:rPr>
                  <a:t>AWS Config</a:t>
                </a:r>
              </a:p>
              <a:p>
                <a:pPr marL="285750" indent="-285750">
                  <a:buFont typeface="Arial" panose="020B0604020202020204" pitchFamily="34" charset="0"/>
                  <a:buChar char="•"/>
                </a:pPr>
                <a:r>
                  <a:rPr lang="en-US" dirty="0">
                    <a:solidFill>
                      <a:schemeClr val="tx1"/>
                    </a:solidFill>
                  </a:rPr>
                  <a:t>AWS Management Console</a:t>
                </a:r>
              </a:p>
              <a:p>
                <a:pPr marL="285750" indent="-285750">
                  <a:buFont typeface="Arial" panose="020B0604020202020204" pitchFamily="34" charset="0"/>
                  <a:buChar char="•"/>
                </a:pPr>
                <a:r>
                  <a:rPr lang="en-US" dirty="0">
                    <a:solidFill>
                      <a:schemeClr val="tx1"/>
                    </a:solidFill>
                  </a:rPr>
                  <a:t>AWS Organizations</a:t>
                </a:r>
              </a:p>
            </p:txBody>
          </p:sp>
          <p:pic>
            <p:nvPicPr>
              <p:cNvPr id="17" name="Graphic 16">
                <a:extLst>
                  <a:ext uri="{FF2B5EF4-FFF2-40B4-BE49-F238E27FC236}">
                    <a16:creationId xmlns:a16="http://schemas.microsoft.com/office/drawing/2014/main" id="{86231876-1F15-45AA-A0D8-DBB4645B9B5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22176" y="1313778"/>
                <a:ext cx="952500" cy="952500"/>
              </a:xfrm>
              <a:prstGeom prst="rect">
                <a:avLst/>
              </a:prstGeom>
            </p:spPr>
          </p:pic>
        </p:grpSp>
        <p:grpSp>
          <p:nvGrpSpPr>
            <p:cNvPr id="23" name="Group 22">
              <a:extLst>
                <a:ext uri="{FF2B5EF4-FFF2-40B4-BE49-F238E27FC236}">
                  <a16:creationId xmlns:a16="http://schemas.microsoft.com/office/drawing/2014/main" id="{8217D444-66CF-4532-85BE-AF8392F2E323}"/>
                </a:ext>
                <a:ext uri="{C183D7F6-B498-43B3-948B-1728B52AA6E4}">
                  <adec:decorative xmlns:adec="http://schemas.microsoft.com/office/drawing/2017/decorative" val="1"/>
                </a:ext>
              </a:extLst>
            </p:cNvPr>
            <p:cNvGrpSpPr/>
            <p:nvPr/>
          </p:nvGrpSpPr>
          <p:grpSpPr>
            <a:xfrm>
              <a:off x="213507" y="1262084"/>
              <a:ext cx="3657600" cy="2560320"/>
              <a:chOff x="485360" y="1262084"/>
              <a:chExt cx="3657600" cy="2560320"/>
            </a:xfrm>
          </p:grpSpPr>
          <p:sp>
            <p:nvSpPr>
              <p:cNvPr id="6" name="Rectangle 5">
                <a:extLst>
                  <a:ext uri="{FF2B5EF4-FFF2-40B4-BE49-F238E27FC236}">
                    <a16:creationId xmlns:a16="http://schemas.microsoft.com/office/drawing/2014/main" id="{C6CDBA70-960A-4098-817D-A32EB18BE912}"/>
                  </a:ext>
                </a:extLst>
              </p:cNvPr>
              <p:cNvSpPr/>
              <p:nvPr/>
            </p:nvSpPr>
            <p:spPr>
              <a:xfrm>
                <a:off x="485360" y="1262084"/>
                <a:ext cx="3657600" cy="256032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Compute services</a:t>
                </a:r>
                <a:r>
                  <a:rPr lang="en-US" dirty="0">
                    <a:solidFill>
                      <a:schemeClr val="tx1"/>
                    </a:solidFill>
                  </a:rPr>
                  <a:t> –</a:t>
                </a:r>
              </a:p>
              <a:p>
                <a:pPr marL="285750" indent="-285750">
                  <a:buFont typeface="Arial" panose="020B0604020202020204" pitchFamily="34" charset="0"/>
                  <a:buChar char="•"/>
                </a:pPr>
                <a:r>
                  <a:rPr lang="en-US" dirty="0">
                    <a:solidFill>
                      <a:schemeClr val="tx1"/>
                    </a:solidFill>
                  </a:rPr>
                  <a:t>Amazon EC2</a:t>
                </a:r>
              </a:p>
              <a:p>
                <a:pPr marL="285750" indent="-285750">
                  <a:buFont typeface="Arial" panose="020B0604020202020204" pitchFamily="34" charset="0"/>
                  <a:buChar char="•"/>
                </a:pPr>
                <a:r>
                  <a:rPr lang="en-US" dirty="0">
                    <a:solidFill>
                      <a:schemeClr val="tx1"/>
                    </a:solidFill>
                  </a:rPr>
                  <a:t>AWS Lambda</a:t>
                </a:r>
              </a:p>
              <a:p>
                <a:pPr marL="285750" indent="-285750">
                  <a:buFont typeface="Arial" panose="020B0604020202020204" pitchFamily="34" charset="0"/>
                  <a:buChar char="•"/>
                </a:pPr>
                <a:r>
                  <a:rPr lang="en-US" dirty="0">
                    <a:solidFill>
                      <a:schemeClr val="tx1"/>
                    </a:solidFill>
                  </a:rPr>
                  <a:t>AWS Elastic Beanstalk</a:t>
                </a:r>
              </a:p>
              <a:p>
                <a:pPr marL="285750" indent="-285750">
                  <a:buFont typeface="Arial" panose="020B0604020202020204" pitchFamily="34" charset="0"/>
                  <a:buChar char="•"/>
                </a:pPr>
                <a:r>
                  <a:rPr lang="en-US" dirty="0">
                    <a:solidFill>
                      <a:schemeClr val="tx1"/>
                    </a:solidFill>
                  </a:rPr>
                  <a:t>Amazon EC2 Auto Scaling</a:t>
                </a:r>
              </a:p>
              <a:p>
                <a:pPr marL="285750" indent="-285750">
                  <a:buFont typeface="Arial" panose="020B0604020202020204" pitchFamily="34" charset="0"/>
                  <a:buChar char="•"/>
                </a:pPr>
                <a:r>
                  <a:rPr lang="en-US" dirty="0">
                    <a:solidFill>
                      <a:schemeClr val="tx1"/>
                    </a:solidFill>
                  </a:rPr>
                  <a:t>Amazon ECS</a:t>
                </a:r>
              </a:p>
              <a:p>
                <a:pPr marL="285750" indent="-285750">
                  <a:buFont typeface="Arial" panose="020B0604020202020204" pitchFamily="34" charset="0"/>
                  <a:buChar char="•"/>
                </a:pPr>
                <a:r>
                  <a:rPr lang="en-US" dirty="0">
                    <a:solidFill>
                      <a:schemeClr val="tx1"/>
                    </a:solidFill>
                  </a:rPr>
                  <a:t>Amazon EKS</a:t>
                </a:r>
              </a:p>
              <a:p>
                <a:pPr marL="285750" indent="-285750">
                  <a:buFont typeface="Arial" panose="020B0604020202020204" pitchFamily="34" charset="0"/>
                  <a:buChar char="•"/>
                </a:pPr>
                <a:r>
                  <a:rPr lang="en-US" dirty="0">
                    <a:solidFill>
                      <a:schemeClr val="tx1"/>
                    </a:solidFill>
                  </a:rPr>
                  <a:t>Amazon ECR</a:t>
                </a:r>
              </a:p>
              <a:p>
                <a:pPr marL="285750" indent="-285750">
                  <a:buFont typeface="Arial" panose="020B0604020202020204" pitchFamily="34" charset="0"/>
                  <a:buChar char="•"/>
                </a:pPr>
                <a:r>
                  <a:rPr lang="en-US" dirty="0">
                    <a:solidFill>
                      <a:schemeClr val="tx1"/>
                    </a:solidFill>
                  </a:rPr>
                  <a:t>AWS </a:t>
                </a:r>
                <a:r>
                  <a:rPr lang="en-US" dirty="0" err="1">
                    <a:solidFill>
                      <a:schemeClr val="tx1"/>
                    </a:solidFill>
                  </a:rPr>
                  <a:t>Fargate</a:t>
                </a:r>
                <a:endParaRPr lang="en-US" dirty="0">
                  <a:solidFill>
                    <a:schemeClr val="tx1"/>
                  </a:solidFill>
                </a:endParaRPr>
              </a:p>
            </p:txBody>
          </p:sp>
          <p:pic>
            <p:nvPicPr>
              <p:cNvPr id="18" name="Graphic 17">
                <a:extLst>
                  <a:ext uri="{FF2B5EF4-FFF2-40B4-BE49-F238E27FC236}">
                    <a16:creationId xmlns:a16="http://schemas.microsoft.com/office/drawing/2014/main" id="{69DD8796-36E6-4C9E-90E8-926F4A140B18}"/>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90460" y="1262084"/>
                <a:ext cx="952500" cy="952500"/>
              </a:xfrm>
              <a:prstGeom prst="rect">
                <a:avLst/>
              </a:prstGeom>
            </p:spPr>
          </p:pic>
        </p:grpSp>
        <p:grpSp>
          <p:nvGrpSpPr>
            <p:cNvPr id="27" name="Group 26">
              <a:extLst>
                <a:ext uri="{FF2B5EF4-FFF2-40B4-BE49-F238E27FC236}">
                  <a16:creationId xmlns:a16="http://schemas.microsoft.com/office/drawing/2014/main" id="{47225EAA-BE4D-4854-BEA6-D3235895A340}"/>
                </a:ext>
                <a:ext uri="{C183D7F6-B498-43B3-948B-1728B52AA6E4}">
                  <adec:decorative xmlns:adec="http://schemas.microsoft.com/office/drawing/2017/decorative" val="1"/>
                </a:ext>
              </a:extLst>
            </p:cNvPr>
            <p:cNvGrpSpPr/>
            <p:nvPr/>
          </p:nvGrpSpPr>
          <p:grpSpPr>
            <a:xfrm>
              <a:off x="4279365" y="4565169"/>
              <a:ext cx="3657600" cy="1737360"/>
              <a:chOff x="213507" y="4065373"/>
              <a:chExt cx="3657600" cy="1737360"/>
            </a:xfrm>
          </p:grpSpPr>
          <p:sp>
            <p:nvSpPr>
              <p:cNvPr id="7" name="Rectangle 6">
                <a:extLst>
                  <a:ext uri="{FF2B5EF4-FFF2-40B4-BE49-F238E27FC236}">
                    <a16:creationId xmlns:a16="http://schemas.microsoft.com/office/drawing/2014/main" id="{70CC8A2F-C48A-478E-9C82-850C3EE9C6C4}"/>
                  </a:ext>
                </a:extLst>
              </p:cNvPr>
              <p:cNvSpPr/>
              <p:nvPr/>
            </p:nvSpPr>
            <p:spPr>
              <a:xfrm>
                <a:off x="213507" y="4065373"/>
                <a:ext cx="3657600" cy="173736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Networking and Content </a:t>
                </a:r>
                <a:br>
                  <a:rPr lang="en-US" b="1" dirty="0">
                    <a:solidFill>
                      <a:schemeClr val="tx1"/>
                    </a:solidFill>
                  </a:rPr>
                </a:br>
                <a:r>
                  <a:rPr lang="en-US" b="1" dirty="0">
                    <a:solidFill>
                      <a:schemeClr val="tx1"/>
                    </a:solidFill>
                  </a:rPr>
                  <a:t>Delivery services</a:t>
                </a:r>
                <a:r>
                  <a:rPr lang="en-US" dirty="0">
                    <a:solidFill>
                      <a:schemeClr val="tx1"/>
                    </a:solidFill>
                  </a:rPr>
                  <a:t> –</a:t>
                </a:r>
              </a:p>
              <a:p>
                <a:pPr marL="285750" indent="-285750">
                  <a:buFont typeface="Arial" panose="020B0604020202020204" pitchFamily="34" charset="0"/>
                  <a:buChar char="•"/>
                </a:pPr>
                <a:r>
                  <a:rPr lang="en-US" dirty="0">
                    <a:solidFill>
                      <a:schemeClr val="tx1"/>
                    </a:solidFill>
                  </a:rPr>
                  <a:t>Amazon VPC</a:t>
                </a:r>
              </a:p>
              <a:p>
                <a:pPr marL="285750" indent="-285750">
                  <a:buFont typeface="Arial" panose="020B0604020202020204" pitchFamily="34" charset="0"/>
                  <a:buChar char="•"/>
                </a:pPr>
                <a:r>
                  <a:rPr lang="en-US" dirty="0">
                    <a:solidFill>
                      <a:schemeClr val="tx1"/>
                    </a:solidFill>
                  </a:rPr>
                  <a:t>Amazon Route 53</a:t>
                </a:r>
              </a:p>
              <a:p>
                <a:pPr marL="285750" indent="-285750">
                  <a:buFont typeface="Arial" panose="020B0604020202020204" pitchFamily="34" charset="0"/>
                  <a:buChar char="•"/>
                </a:pPr>
                <a:r>
                  <a:rPr lang="en-US" dirty="0">
                    <a:solidFill>
                      <a:schemeClr val="tx1"/>
                    </a:solidFill>
                  </a:rPr>
                  <a:t>Amazon CloudFront</a:t>
                </a:r>
              </a:p>
              <a:p>
                <a:pPr marL="285750" indent="-285750">
                  <a:buFont typeface="Arial" panose="020B0604020202020204" pitchFamily="34" charset="0"/>
                  <a:buChar char="•"/>
                </a:pPr>
                <a:r>
                  <a:rPr lang="en-US" dirty="0">
                    <a:solidFill>
                      <a:schemeClr val="tx1"/>
                    </a:solidFill>
                  </a:rPr>
                  <a:t>Elastic Load Balancing</a:t>
                </a:r>
              </a:p>
            </p:txBody>
          </p:sp>
          <p:pic>
            <p:nvPicPr>
              <p:cNvPr id="19" name="Graphic 18">
                <a:extLst>
                  <a:ext uri="{FF2B5EF4-FFF2-40B4-BE49-F238E27FC236}">
                    <a16:creationId xmlns:a16="http://schemas.microsoft.com/office/drawing/2014/main" id="{962CDCC8-7439-4768-A5F1-28E915A9E87A}"/>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18607" y="4065373"/>
                <a:ext cx="952500" cy="952500"/>
              </a:xfrm>
              <a:prstGeom prst="rect">
                <a:avLst/>
              </a:prstGeom>
            </p:spPr>
          </p:pic>
        </p:grpSp>
        <p:grpSp>
          <p:nvGrpSpPr>
            <p:cNvPr id="24" name="Group 23">
              <a:extLst>
                <a:ext uri="{FF2B5EF4-FFF2-40B4-BE49-F238E27FC236}">
                  <a16:creationId xmlns:a16="http://schemas.microsoft.com/office/drawing/2014/main" id="{4CF9800D-A9E1-4D45-9CE7-6387CF6AB897}"/>
                </a:ext>
                <a:ext uri="{C183D7F6-B498-43B3-948B-1728B52AA6E4}">
                  <adec:decorative xmlns:adec="http://schemas.microsoft.com/office/drawing/2017/decorative" val="1"/>
                </a:ext>
              </a:extLst>
            </p:cNvPr>
            <p:cNvGrpSpPr/>
            <p:nvPr/>
          </p:nvGrpSpPr>
          <p:grpSpPr>
            <a:xfrm>
              <a:off x="4279365" y="1262084"/>
              <a:ext cx="3657600" cy="1463040"/>
              <a:chOff x="3870754" y="1405218"/>
              <a:chExt cx="3657600" cy="1463040"/>
            </a:xfrm>
          </p:grpSpPr>
          <p:sp>
            <p:nvSpPr>
              <p:cNvPr id="11" name="Rectangle 10">
                <a:extLst>
                  <a:ext uri="{FF2B5EF4-FFF2-40B4-BE49-F238E27FC236}">
                    <a16:creationId xmlns:a16="http://schemas.microsoft.com/office/drawing/2014/main" id="{E9858DC9-50D9-482F-B862-0F0E53804D74}"/>
                  </a:ext>
                </a:extLst>
              </p:cNvPr>
              <p:cNvSpPr/>
              <p:nvPr/>
            </p:nvSpPr>
            <p:spPr>
              <a:xfrm>
                <a:off x="3870754" y="1405218"/>
                <a:ext cx="3657600" cy="1463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Storage services</a:t>
                </a:r>
                <a:r>
                  <a:rPr lang="en-US" dirty="0">
                    <a:solidFill>
                      <a:schemeClr val="tx1"/>
                    </a:solidFill>
                  </a:rPr>
                  <a:t> –</a:t>
                </a:r>
              </a:p>
              <a:p>
                <a:pPr marL="285750" indent="-285750">
                  <a:buFont typeface="Arial" panose="020B0604020202020204" pitchFamily="34" charset="0"/>
                  <a:buChar char="•"/>
                </a:pPr>
                <a:r>
                  <a:rPr lang="en-US" dirty="0">
                    <a:solidFill>
                      <a:schemeClr val="tx1"/>
                    </a:solidFill>
                  </a:rPr>
                  <a:t>Amazon S3</a:t>
                </a:r>
              </a:p>
              <a:p>
                <a:pPr marL="285750" indent="-285750">
                  <a:buFont typeface="Arial" panose="020B0604020202020204" pitchFamily="34" charset="0"/>
                  <a:buChar char="•"/>
                </a:pPr>
                <a:r>
                  <a:rPr lang="en-US" dirty="0">
                    <a:solidFill>
                      <a:schemeClr val="tx1"/>
                    </a:solidFill>
                  </a:rPr>
                  <a:t>Amazon S3 Glacier</a:t>
                </a:r>
              </a:p>
              <a:p>
                <a:pPr marL="285750" indent="-285750">
                  <a:buFont typeface="Arial" panose="020B0604020202020204" pitchFamily="34" charset="0"/>
                  <a:buChar char="•"/>
                </a:pPr>
                <a:r>
                  <a:rPr lang="en-US" dirty="0">
                    <a:solidFill>
                      <a:schemeClr val="tx1"/>
                    </a:solidFill>
                  </a:rPr>
                  <a:t>Amazon EFS</a:t>
                </a:r>
              </a:p>
              <a:p>
                <a:pPr marL="285750" indent="-285750">
                  <a:buFont typeface="Arial" panose="020B0604020202020204" pitchFamily="34" charset="0"/>
                  <a:buChar char="•"/>
                </a:pPr>
                <a:r>
                  <a:rPr lang="en-US" dirty="0">
                    <a:solidFill>
                      <a:schemeClr val="tx1"/>
                    </a:solidFill>
                  </a:rPr>
                  <a:t>Amazon EBS</a:t>
                </a:r>
              </a:p>
            </p:txBody>
          </p:sp>
          <p:pic>
            <p:nvPicPr>
              <p:cNvPr id="20" name="Graphic 19">
                <a:extLst>
                  <a:ext uri="{FF2B5EF4-FFF2-40B4-BE49-F238E27FC236}">
                    <a16:creationId xmlns:a16="http://schemas.microsoft.com/office/drawing/2014/main" id="{F16B8D4E-9D89-478C-A02B-0ECEA9EC365C}"/>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554869" y="1405218"/>
                <a:ext cx="952500" cy="952500"/>
              </a:xfrm>
              <a:prstGeom prst="rect">
                <a:avLst/>
              </a:prstGeom>
            </p:spPr>
          </p:pic>
        </p:grpSp>
        <p:grpSp>
          <p:nvGrpSpPr>
            <p:cNvPr id="28" name="Group 27">
              <a:extLst>
                <a:ext uri="{FF2B5EF4-FFF2-40B4-BE49-F238E27FC236}">
                  <a16:creationId xmlns:a16="http://schemas.microsoft.com/office/drawing/2014/main" id="{6072A09E-4B22-44EC-BFA5-98EC60759458}"/>
                </a:ext>
                <a:ext uri="{C183D7F6-B498-43B3-948B-1728B52AA6E4}">
                  <adec:decorative xmlns:adec="http://schemas.microsoft.com/office/drawing/2017/decorative" val="1"/>
                </a:ext>
              </a:extLst>
            </p:cNvPr>
            <p:cNvGrpSpPr/>
            <p:nvPr/>
          </p:nvGrpSpPr>
          <p:grpSpPr>
            <a:xfrm>
              <a:off x="4279365" y="2913627"/>
              <a:ext cx="3657600" cy="1463040"/>
              <a:chOff x="4138359" y="2914606"/>
              <a:chExt cx="3657600" cy="1463040"/>
            </a:xfrm>
          </p:grpSpPr>
          <p:sp>
            <p:nvSpPr>
              <p:cNvPr id="12" name="Rectangle 11">
                <a:extLst>
                  <a:ext uri="{FF2B5EF4-FFF2-40B4-BE49-F238E27FC236}">
                    <a16:creationId xmlns:a16="http://schemas.microsoft.com/office/drawing/2014/main" id="{D45D2EF2-ABDD-4EC4-BD07-31436240B915}"/>
                  </a:ext>
                </a:extLst>
              </p:cNvPr>
              <p:cNvSpPr/>
              <p:nvPr/>
            </p:nvSpPr>
            <p:spPr>
              <a:xfrm>
                <a:off x="4138359" y="2914606"/>
                <a:ext cx="3657600" cy="146304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Database services</a:t>
                </a:r>
                <a:r>
                  <a:rPr lang="en-US" dirty="0">
                    <a:solidFill>
                      <a:schemeClr val="tx1"/>
                    </a:solidFill>
                  </a:rPr>
                  <a:t> –</a:t>
                </a:r>
              </a:p>
              <a:p>
                <a:pPr marL="285750" indent="-285750">
                  <a:buFont typeface="Arial" panose="020B0604020202020204" pitchFamily="34" charset="0"/>
                  <a:buChar char="•"/>
                </a:pPr>
                <a:r>
                  <a:rPr lang="en-US" dirty="0">
                    <a:solidFill>
                      <a:schemeClr val="tx1"/>
                    </a:solidFill>
                  </a:rPr>
                  <a:t>Amazon RDS</a:t>
                </a:r>
              </a:p>
              <a:p>
                <a:pPr marL="285750" indent="-285750">
                  <a:buFont typeface="Arial" panose="020B0604020202020204" pitchFamily="34" charset="0"/>
                  <a:buChar char="•"/>
                </a:pPr>
                <a:r>
                  <a:rPr lang="en-US" dirty="0">
                    <a:solidFill>
                      <a:schemeClr val="tx1"/>
                    </a:solidFill>
                  </a:rPr>
                  <a:t>Amazon DynamoDB</a:t>
                </a:r>
              </a:p>
              <a:p>
                <a:pPr marL="285750" indent="-285750">
                  <a:buFont typeface="Arial" panose="020B0604020202020204" pitchFamily="34" charset="0"/>
                  <a:buChar char="•"/>
                </a:pPr>
                <a:r>
                  <a:rPr lang="en-US" dirty="0">
                    <a:solidFill>
                      <a:schemeClr val="tx1"/>
                    </a:solidFill>
                  </a:rPr>
                  <a:t>Amazon Redshift</a:t>
                </a:r>
              </a:p>
              <a:p>
                <a:pPr marL="285750" indent="-285750">
                  <a:buFont typeface="Arial" panose="020B0604020202020204" pitchFamily="34" charset="0"/>
                  <a:buChar char="•"/>
                </a:pPr>
                <a:r>
                  <a:rPr lang="en-US" dirty="0">
                    <a:solidFill>
                      <a:schemeClr val="tx1"/>
                    </a:solidFill>
                  </a:rPr>
                  <a:t>Amazon Aurora</a:t>
                </a:r>
              </a:p>
            </p:txBody>
          </p:sp>
          <p:pic>
            <p:nvPicPr>
              <p:cNvPr id="21" name="Graphic 20">
                <a:extLst>
                  <a:ext uri="{FF2B5EF4-FFF2-40B4-BE49-F238E27FC236}">
                    <a16:creationId xmlns:a16="http://schemas.microsoft.com/office/drawing/2014/main" id="{B91CAA38-3E3D-4B60-B64B-AE46FCFE2C6B}"/>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43459" y="2914606"/>
                <a:ext cx="952500" cy="952500"/>
              </a:xfrm>
              <a:prstGeom prst="rect">
                <a:avLst/>
              </a:prstGeom>
            </p:spPr>
          </p:pic>
        </p:grpSp>
        <p:grpSp>
          <p:nvGrpSpPr>
            <p:cNvPr id="26" name="Group 25">
              <a:extLst>
                <a:ext uri="{FF2B5EF4-FFF2-40B4-BE49-F238E27FC236}">
                  <a16:creationId xmlns:a16="http://schemas.microsoft.com/office/drawing/2014/main" id="{3F398F01-D7FF-4C47-BB1A-AC5C4BF9DAA9}"/>
                </a:ext>
                <a:ext uri="{C183D7F6-B498-43B3-948B-1728B52AA6E4}">
                  <adec:decorative xmlns:adec="http://schemas.microsoft.com/office/drawing/2017/decorative" val="1"/>
                </a:ext>
              </a:extLst>
            </p:cNvPr>
            <p:cNvGrpSpPr/>
            <p:nvPr/>
          </p:nvGrpSpPr>
          <p:grpSpPr>
            <a:xfrm>
              <a:off x="213507" y="4290849"/>
              <a:ext cx="3657600" cy="2011680"/>
              <a:chOff x="4258380" y="4530794"/>
              <a:chExt cx="3657600" cy="2011680"/>
            </a:xfrm>
          </p:grpSpPr>
          <p:sp>
            <p:nvSpPr>
              <p:cNvPr id="13" name="Rectangle 12">
                <a:extLst>
                  <a:ext uri="{FF2B5EF4-FFF2-40B4-BE49-F238E27FC236}">
                    <a16:creationId xmlns:a16="http://schemas.microsoft.com/office/drawing/2014/main" id="{70B7F073-77D0-4472-8FBA-C14D58D47B90}"/>
                  </a:ext>
                </a:extLst>
              </p:cNvPr>
              <p:cNvSpPr/>
              <p:nvPr/>
            </p:nvSpPr>
            <p:spPr>
              <a:xfrm>
                <a:off x="4258380" y="4530794"/>
                <a:ext cx="3657600" cy="2011680"/>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Security, Identity, and </a:t>
                </a:r>
                <a:br>
                  <a:rPr lang="en-US" b="1" dirty="0">
                    <a:solidFill>
                      <a:schemeClr val="tx1"/>
                    </a:solidFill>
                  </a:rPr>
                </a:br>
                <a:r>
                  <a:rPr lang="en-US" b="1" dirty="0">
                    <a:solidFill>
                      <a:schemeClr val="tx1"/>
                    </a:solidFill>
                  </a:rPr>
                  <a:t>Compliance services</a:t>
                </a:r>
                <a:r>
                  <a:rPr lang="en-US" dirty="0">
                    <a:solidFill>
                      <a:schemeClr val="tx1"/>
                    </a:solidFill>
                  </a:rPr>
                  <a:t> –</a:t>
                </a:r>
              </a:p>
              <a:p>
                <a:pPr marL="285750" indent="-285750">
                  <a:buFont typeface="Arial" panose="020B0604020202020204" pitchFamily="34" charset="0"/>
                  <a:buChar char="•"/>
                </a:pPr>
                <a:r>
                  <a:rPr lang="en-US" dirty="0">
                    <a:solidFill>
                      <a:schemeClr val="tx1"/>
                    </a:solidFill>
                  </a:rPr>
                  <a:t>AWS IAM</a:t>
                </a:r>
              </a:p>
              <a:p>
                <a:pPr marL="285750" indent="-285750">
                  <a:buFont typeface="Arial" panose="020B0604020202020204" pitchFamily="34" charset="0"/>
                  <a:buChar char="•"/>
                </a:pPr>
                <a:r>
                  <a:rPr lang="en-US" dirty="0">
                    <a:solidFill>
                      <a:schemeClr val="tx1"/>
                    </a:solidFill>
                  </a:rPr>
                  <a:t>Amazon Cognito</a:t>
                </a:r>
              </a:p>
              <a:p>
                <a:pPr marL="285750" indent="-285750">
                  <a:buFont typeface="Arial" panose="020B0604020202020204" pitchFamily="34" charset="0"/>
                  <a:buChar char="•"/>
                </a:pPr>
                <a:r>
                  <a:rPr lang="en-US" dirty="0">
                    <a:solidFill>
                      <a:schemeClr val="tx1"/>
                    </a:solidFill>
                  </a:rPr>
                  <a:t>AWS Shield</a:t>
                </a:r>
              </a:p>
              <a:p>
                <a:pPr marL="285750" indent="-285750">
                  <a:buFont typeface="Arial" panose="020B0604020202020204" pitchFamily="34" charset="0"/>
                  <a:buChar char="•"/>
                </a:pPr>
                <a:r>
                  <a:rPr lang="en-US" dirty="0">
                    <a:solidFill>
                      <a:schemeClr val="tx1"/>
                    </a:solidFill>
                  </a:rPr>
                  <a:t>AWS Artifact</a:t>
                </a:r>
              </a:p>
              <a:p>
                <a:pPr marL="285750" indent="-285750">
                  <a:buFont typeface="Arial" panose="020B0604020202020204" pitchFamily="34" charset="0"/>
                  <a:buChar char="•"/>
                </a:pPr>
                <a:r>
                  <a:rPr lang="en-US" dirty="0">
                    <a:solidFill>
                      <a:schemeClr val="tx1"/>
                    </a:solidFill>
                  </a:rPr>
                  <a:t>AWS KMS</a:t>
                </a:r>
              </a:p>
            </p:txBody>
          </p:sp>
          <p:pic>
            <p:nvPicPr>
              <p:cNvPr id="22" name="Graphic 21">
                <a:extLst>
                  <a:ext uri="{FF2B5EF4-FFF2-40B4-BE49-F238E27FC236}">
                    <a16:creationId xmlns:a16="http://schemas.microsoft.com/office/drawing/2014/main" id="{75E8E0D8-C945-420A-8B0C-B5D29E86971F}"/>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963480" y="4530794"/>
                <a:ext cx="952500" cy="952500"/>
              </a:xfrm>
              <a:prstGeom prst="rect">
                <a:avLst/>
              </a:prstGeom>
            </p:spPr>
          </p:pic>
        </p:grpSp>
      </p:grpSp>
    </p:spTree>
    <p:custDataLst>
      <p:tags r:id="rId1"/>
    </p:custDataLst>
    <p:extLst>
      <p:ext uri="{BB962C8B-B14F-4D97-AF65-F5344CB8AC3E}">
        <p14:creationId xmlns:p14="http://schemas.microsoft.com/office/powerpoint/2010/main" val="2013329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DESIGN_ID_1_OFFICE THEME" val="8Hl2j28C"/>
  <p:tag name="ARTICULATE_SLIDE_COUNT" val="4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744"/>
  <p:tag name="ARTICULATE_USED_LAYOUT" val="3"/>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Academy_2019_Accessible</Template>
  <TotalTime>11280</TotalTime>
  <Words>2312</Words>
  <Application>Microsoft Office PowerPoint</Application>
  <PresentationFormat>Widescreen</PresentationFormat>
  <Paragraphs>229</Paragraphs>
  <Slides>14</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Amazon Ember</vt:lpstr>
      <vt:lpstr>Amazon Ember Light</vt:lpstr>
      <vt:lpstr>Arial</vt:lpstr>
      <vt:lpstr>Calibri</vt:lpstr>
      <vt:lpstr>Calibri Light</vt:lpstr>
      <vt:lpstr>2_Office Theme</vt:lpstr>
      <vt:lpstr>PowerPoint Presentation</vt:lpstr>
      <vt:lpstr>PowerPoint Presentation</vt:lpstr>
      <vt:lpstr>Cloud Service models in AWS</vt:lpstr>
      <vt:lpstr>Cloud computing deployment models</vt:lpstr>
      <vt:lpstr>Similarities between AWS and traditional IT</vt:lpstr>
      <vt:lpstr>Advantages of Cloud Computing</vt:lpstr>
      <vt:lpstr>What are web services?</vt:lpstr>
      <vt:lpstr>What is AWS?</vt:lpstr>
      <vt:lpstr>Services covered in this course</vt:lpstr>
      <vt:lpstr>Simple solution example</vt:lpstr>
      <vt:lpstr>Three ways to interact with AWS</vt:lpstr>
      <vt:lpstr>Sample exam question</vt:lpstr>
      <vt:lpstr>Did you learn ?</vt:lpstr>
      <vt:lpstr>PowerPoint Presentation</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Harris, Melissa</dc:creator>
  <cp:keywords>v 2.0.0</cp:keywords>
  <cp:lastModifiedBy>Rahul Kotian</cp:lastModifiedBy>
  <cp:revision>602</cp:revision>
  <cp:lastPrinted>2024-06-09T14:58:48Z</cp:lastPrinted>
  <dcterms:created xsi:type="dcterms:W3CDTF">2019-09-17T20:22:09Z</dcterms:created>
  <dcterms:modified xsi:type="dcterms:W3CDTF">2024-06-09T14:58:58Z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