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64" r:id="rId3"/>
    <p:sldId id="257" r:id="rId4"/>
    <p:sldId id="262" r:id="rId5"/>
    <p:sldId id="265" r:id="rId6"/>
    <p:sldId id="266" r:id="rId7"/>
    <p:sldId id="263" r:id="rId8"/>
    <p:sldId id="275" r:id="rId9"/>
    <p:sldId id="273" r:id="rId10"/>
    <p:sldId id="272" r:id="rId11"/>
    <p:sldId id="274" r:id="rId12"/>
    <p:sldId id="271"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06" autoAdjust="0"/>
    <p:restoredTop sz="94660"/>
  </p:normalViewPr>
  <p:slideViewPr>
    <p:cSldViewPr snapToGrid="0">
      <p:cViewPr varScale="1">
        <p:scale>
          <a:sx n="114" d="100"/>
          <a:sy n="114" d="100"/>
        </p:scale>
        <p:origin x="21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43FC9-221A-4251-8673-66DD89F64432}"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B7713-4B79-4A36-AC68-B9D09C88332C}" type="slidenum">
              <a:rPr lang="en-US" smtClean="0"/>
              <a:t>‹#›</a:t>
            </a:fld>
            <a:endParaRPr lang="en-US"/>
          </a:p>
        </p:txBody>
      </p:sp>
    </p:spTree>
    <p:extLst>
      <p:ext uri="{BB962C8B-B14F-4D97-AF65-F5344CB8AC3E}">
        <p14:creationId xmlns:p14="http://schemas.microsoft.com/office/powerpoint/2010/main" val="381159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Amazon CloudFront </a:t>
            </a:r>
            <a:r>
              <a:rPr lang="en-US" sz="1100" dirty="0"/>
              <a:t>is </a:t>
            </a:r>
            <a:r>
              <a:rPr lang="en-US" sz="1100" b="1" dirty="0"/>
              <a:t>a content delivery network</a:t>
            </a:r>
            <a:r>
              <a:rPr lang="en-US" sz="1100" dirty="0"/>
              <a:t> (CDN) used to distribute content to end users to reduce latency</a:t>
            </a:r>
            <a:r>
              <a:rPr lang="en-US" sz="1100" b="1" dirty="0"/>
              <a:t>. Amazon Route 53 </a:t>
            </a:r>
            <a:r>
              <a:rPr lang="en-US" sz="1100" dirty="0"/>
              <a:t>is a Domain Name System (DNS) service. Requests going to either one of these services will be routed to the nearest </a:t>
            </a:r>
            <a:r>
              <a:rPr lang="en-US" sz="1100" b="1" dirty="0"/>
              <a:t>edge location </a:t>
            </a:r>
            <a:r>
              <a:rPr lang="en-US" sz="1100" dirty="0"/>
              <a:t>automatically in order to lower latency.</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AWS </a:t>
            </a:r>
            <a:r>
              <a:rPr lang="en-US" sz="1100" b="1" i="0" kern="1200" dirty="0">
                <a:solidFill>
                  <a:schemeClr val="tx1"/>
                </a:solidFill>
                <a:effectLst/>
                <a:latin typeface="+mn-lt"/>
                <a:ea typeface="+mn-ea"/>
                <a:cs typeface="+mn-cs"/>
              </a:rPr>
              <a:t>Points of Presence</a:t>
            </a:r>
            <a:r>
              <a:rPr lang="en-US" sz="1100" dirty="0"/>
              <a:t> are located in most of the major cities (69 cities in total) across 30</a:t>
            </a:r>
            <a:r>
              <a:rPr lang="en-US" sz="1100" baseline="0" dirty="0"/>
              <a:t> </a:t>
            </a:r>
            <a:r>
              <a:rPr lang="en-US" sz="1100" dirty="0"/>
              <a:t>countries around the world. By </a:t>
            </a:r>
            <a:r>
              <a:rPr lang="en-US" sz="1100" b="1" dirty="0"/>
              <a:t>continuously measuring internet connectivity, performance and computing to find the best way to route requests</a:t>
            </a:r>
            <a:r>
              <a:rPr lang="en-US" sz="1100" dirty="0"/>
              <a:t>, the Points of Presence deliver a better near real-time user experience. They are used by many AWS services, including Amazon CloudFront, Amazon Route 53, AWS Shield, and AWS Web Application Firewall (AWS</a:t>
            </a:r>
            <a:r>
              <a:rPr lang="en-US" sz="1100" baseline="0" dirty="0"/>
              <a:t> </a:t>
            </a:r>
            <a:r>
              <a:rPr lang="en-US" sz="1100" dirty="0"/>
              <a:t>WAF) services. </a:t>
            </a:r>
          </a:p>
          <a:p>
            <a:r>
              <a:rPr lang="en-US" sz="1100" kern="1200" dirty="0">
                <a:solidFill>
                  <a:schemeClr val="tx1"/>
                </a:solidFill>
                <a:effectLst/>
                <a:latin typeface="+mn-lt"/>
                <a:ea typeface="+mn-ea"/>
                <a:cs typeface="+mn-cs"/>
              </a:rPr>
              <a:t> </a:t>
            </a:r>
          </a:p>
          <a:p>
            <a:pPr lvl="0"/>
            <a:r>
              <a:rPr lang="en-US" sz="1100" b="1" kern="1200" dirty="0">
                <a:solidFill>
                  <a:schemeClr val="tx1"/>
                </a:solidFill>
                <a:effectLst/>
                <a:latin typeface="+mn-lt"/>
                <a:ea typeface="+mn-ea"/>
                <a:cs typeface="+mn-cs"/>
              </a:rPr>
              <a:t>Regional edge caches</a:t>
            </a:r>
            <a:r>
              <a:rPr lang="en-US" sz="1100" b="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are used by default with Amazon CloudFront.</a:t>
            </a:r>
            <a:r>
              <a:rPr lang="en-US" sz="1100" kern="1200" baseline="0" dirty="0">
                <a:solidFill>
                  <a:schemeClr val="tx1"/>
                </a:solidFill>
                <a:effectLst/>
                <a:latin typeface="+mn-lt"/>
                <a:ea typeface="+mn-ea"/>
                <a:cs typeface="+mn-cs"/>
              </a:rPr>
              <a:t> Regional edge caches</a:t>
            </a:r>
            <a:r>
              <a:rPr lang="en-US" sz="1100" kern="1200" dirty="0">
                <a:solidFill>
                  <a:schemeClr val="tx1"/>
                </a:solidFill>
                <a:effectLst/>
                <a:latin typeface="+mn-lt"/>
                <a:ea typeface="+mn-ea"/>
                <a:cs typeface="+mn-cs"/>
              </a:rPr>
              <a:t> are used when you have content that is not accessed frequently enough to remain in an </a:t>
            </a:r>
            <a:r>
              <a:rPr lang="en-US" sz="1100" b="1" kern="1200" dirty="0">
                <a:solidFill>
                  <a:schemeClr val="tx1"/>
                </a:solidFill>
                <a:effectLst/>
                <a:latin typeface="+mn-lt"/>
                <a:ea typeface="+mn-ea"/>
                <a:cs typeface="+mn-cs"/>
              </a:rPr>
              <a:t>edge location</a:t>
            </a:r>
            <a:r>
              <a:rPr lang="en-US" sz="1100" kern="1200" dirty="0">
                <a:solidFill>
                  <a:schemeClr val="tx1"/>
                </a:solidFill>
                <a:effectLst/>
                <a:latin typeface="+mn-lt"/>
                <a:ea typeface="+mn-ea"/>
                <a:cs typeface="+mn-cs"/>
              </a:rPr>
              <a:t>. Regional edge caches absorb this content and provide an alternative to that content having to be fetched from the origin server.</a:t>
            </a:r>
          </a:p>
        </p:txBody>
      </p:sp>
    </p:spTree>
    <p:extLst>
      <p:ext uri="{BB962C8B-B14F-4D97-AF65-F5344CB8AC3E}">
        <p14:creationId xmlns:p14="http://schemas.microsoft.com/office/powerpoint/2010/main" val="190709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Amazon CloudFront </a:t>
            </a:r>
            <a:r>
              <a:rPr lang="en-US" sz="1100" dirty="0"/>
              <a:t>is </a:t>
            </a:r>
            <a:r>
              <a:rPr lang="en-US" sz="1100" b="1" dirty="0"/>
              <a:t>a content delivery network</a:t>
            </a:r>
            <a:r>
              <a:rPr lang="en-US" sz="1100" dirty="0"/>
              <a:t> (CDN) used to distribute content to end users to reduce latency</a:t>
            </a:r>
            <a:r>
              <a:rPr lang="en-US" sz="1100" b="1" dirty="0"/>
              <a:t>. Amazon Route 53 </a:t>
            </a:r>
            <a:r>
              <a:rPr lang="en-US" sz="1100" dirty="0"/>
              <a:t>is a Domain Name System (DNS) service. Requests going to either one of these services will be routed to the nearest </a:t>
            </a:r>
            <a:r>
              <a:rPr lang="en-US" sz="1100" b="1" dirty="0"/>
              <a:t>edge location </a:t>
            </a:r>
            <a:r>
              <a:rPr lang="en-US" sz="1100" dirty="0"/>
              <a:t>automatically in order to lower latency.</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AWS </a:t>
            </a:r>
            <a:r>
              <a:rPr lang="en-US" sz="1100" b="1" i="0" kern="1200" dirty="0">
                <a:solidFill>
                  <a:schemeClr val="tx1"/>
                </a:solidFill>
                <a:effectLst/>
                <a:latin typeface="+mn-lt"/>
                <a:ea typeface="+mn-ea"/>
                <a:cs typeface="+mn-cs"/>
              </a:rPr>
              <a:t>Points of Presence</a:t>
            </a:r>
            <a:r>
              <a:rPr lang="en-US" sz="1100" dirty="0"/>
              <a:t> are located in most of the major cities (69 cities in total) across 30</a:t>
            </a:r>
            <a:r>
              <a:rPr lang="en-US" sz="1100" baseline="0" dirty="0"/>
              <a:t> </a:t>
            </a:r>
            <a:r>
              <a:rPr lang="en-US" sz="1100" dirty="0"/>
              <a:t>countries around the world. By </a:t>
            </a:r>
            <a:r>
              <a:rPr lang="en-US" sz="1100" b="1" dirty="0"/>
              <a:t>continuously measuring internet connectivity, performance and computing to find the best way to route requests</a:t>
            </a:r>
            <a:r>
              <a:rPr lang="en-US" sz="1100" dirty="0"/>
              <a:t>, the Points of Presence deliver a better near real-time user experience. They are used by many AWS services, including Amazon CloudFront, Amazon Route 53, AWS Shield, and AWS Web Application Firewall (AWS</a:t>
            </a:r>
            <a:r>
              <a:rPr lang="en-US" sz="1100" baseline="0" dirty="0"/>
              <a:t> </a:t>
            </a:r>
            <a:r>
              <a:rPr lang="en-US" sz="1100" dirty="0"/>
              <a:t>WAF) services. </a:t>
            </a:r>
          </a:p>
          <a:p>
            <a:r>
              <a:rPr lang="en-US" sz="1100" kern="1200" dirty="0">
                <a:solidFill>
                  <a:schemeClr val="tx1"/>
                </a:solidFill>
                <a:effectLst/>
                <a:latin typeface="+mn-lt"/>
                <a:ea typeface="+mn-ea"/>
                <a:cs typeface="+mn-cs"/>
              </a:rPr>
              <a:t> </a:t>
            </a:r>
          </a:p>
          <a:p>
            <a:pPr lvl="0"/>
            <a:r>
              <a:rPr lang="en-US" sz="1100" b="1" kern="1200" dirty="0">
                <a:solidFill>
                  <a:schemeClr val="tx1"/>
                </a:solidFill>
                <a:effectLst/>
                <a:latin typeface="+mn-lt"/>
                <a:ea typeface="+mn-ea"/>
                <a:cs typeface="+mn-cs"/>
              </a:rPr>
              <a:t>Regional edge caches</a:t>
            </a:r>
            <a:r>
              <a:rPr lang="en-US" sz="1100" b="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are used by default with Amazon CloudFront.</a:t>
            </a:r>
            <a:r>
              <a:rPr lang="en-US" sz="1100" kern="1200" baseline="0" dirty="0">
                <a:solidFill>
                  <a:schemeClr val="tx1"/>
                </a:solidFill>
                <a:effectLst/>
                <a:latin typeface="+mn-lt"/>
                <a:ea typeface="+mn-ea"/>
                <a:cs typeface="+mn-cs"/>
              </a:rPr>
              <a:t> Regional edge caches</a:t>
            </a:r>
            <a:r>
              <a:rPr lang="en-US" sz="1100" kern="1200" dirty="0">
                <a:solidFill>
                  <a:schemeClr val="tx1"/>
                </a:solidFill>
                <a:effectLst/>
                <a:latin typeface="+mn-lt"/>
                <a:ea typeface="+mn-ea"/>
                <a:cs typeface="+mn-cs"/>
              </a:rPr>
              <a:t> are used when you have content that is not accessed frequently enough to remain in an </a:t>
            </a:r>
            <a:r>
              <a:rPr lang="en-US" sz="1100" b="1" kern="1200" dirty="0">
                <a:solidFill>
                  <a:schemeClr val="tx1"/>
                </a:solidFill>
                <a:effectLst/>
                <a:latin typeface="+mn-lt"/>
                <a:ea typeface="+mn-ea"/>
                <a:cs typeface="+mn-cs"/>
              </a:rPr>
              <a:t>edge location</a:t>
            </a:r>
            <a:r>
              <a:rPr lang="en-US" sz="1100" kern="1200" dirty="0">
                <a:solidFill>
                  <a:schemeClr val="tx1"/>
                </a:solidFill>
                <a:effectLst/>
                <a:latin typeface="+mn-lt"/>
                <a:ea typeface="+mn-ea"/>
                <a:cs typeface="+mn-cs"/>
              </a:rPr>
              <a:t>. Regional edge caches absorb this content and provide an alternative to that content having to be fetched from the origin server.</a:t>
            </a:r>
          </a:p>
        </p:txBody>
      </p:sp>
    </p:spTree>
    <p:extLst>
      <p:ext uri="{BB962C8B-B14F-4D97-AF65-F5344CB8AC3E}">
        <p14:creationId xmlns:p14="http://schemas.microsoft.com/office/powerpoint/2010/main" val="232570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Amazon CloudFront </a:t>
            </a:r>
            <a:r>
              <a:rPr lang="en-US" sz="1100" dirty="0"/>
              <a:t>is </a:t>
            </a:r>
            <a:r>
              <a:rPr lang="en-US" sz="1100" b="1" dirty="0"/>
              <a:t>a content delivery network</a:t>
            </a:r>
            <a:r>
              <a:rPr lang="en-US" sz="1100" dirty="0"/>
              <a:t> (CDN) used to distribute content to end users to reduce latency</a:t>
            </a:r>
            <a:r>
              <a:rPr lang="en-US" sz="1100" b="1" dirty="0"/>
              <a:t>. Amazon Route 53 </a:t>
            </a:r>
            <a:r>
              <a:rPr lang="en-US" sz="1100" dirty="0"/>
              <a:t>is a Domain Name System (DNS) service. Requests going to either one of these services will be routed to the nearest </a:t>
            </a:r>
            <a:r>
              <a:rPr lang="en-US" sz="1100" b="1" dirty="0"/>
              <a:t>edge location </a:t>
            </a:r>
            <a:r>
              <a:rPr lang="en-US" sz="1100" dirty="0"/>
              <a:t>automatically in order to lower latency.</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AWS </a:t>
            </a:r>
            <a:r>
              <a:rPr lang="en-US" sz="1100" b="1" i="0" kern="1200" dirty="0">
                <a:solidFill>
                  <a:schemeClr val="tx1"/>
                </a:solidFill>
                <a:effectLst/>
                <a:latin typeface="+mn-lt"/>
                <a:ea typeface="+mn-ea"/>
                <a:cs typeface="+mn-cs"/>
              </a:rPr>
              <a:t>Points of Presence</a:t>
            </a:r>
            <a:r>
              <a:rPr lang="en-US" sz="1100" dirty="0"/>
              <a:t> are located in most of the major cities (69 cities in total) across 30</a:t>
            </a:r>
            <a:r>
              <a:rPr lang="en-US" sz="1100" baseline="0" dirty="0"/>
              <a:t> </a:t>
            </a:r>
            <a:r>
              <a:rPr lang="en-US" sz="1100" dirty="0"/>
              <a:t>countries around the world. By </a:t>
            </a:r>
            <a:r>
              <a:rPr lang="en-US" sz="1100" b="1" dirty="0"/>
              <a:t>continuously measuring internet connectivity, performance and computing to find the best way to route requests</a:t>
            </a:r>
            <a:r>
              <a:rPr lang="en-US" sz="1100" dirty="0"/>
              <a:t>, the Points of Presence deliver a better near real-time user experience. They are used by many AWS services, including Amazon CloudFront, Amazon Route 53, AWS Shield, and AWS Web Application Firewall (AWS</a:t>
            </a:r>
            <a:r>
              <a:rPr lang="en-US" sz="1100" baseline="0" dirty="0"/>
              <a:t> </a:t>
            </a:r>
            <a:r>
              <a:rPr lang="en-US" sz="1100" dirty="0"/>
              <a:t>WAF) services. </a:t>
            </a:r>
          </a:p>
          <a:p>
            <a:r>
              <a:rPr lang="en-US" sz="1100" kern="1200" dirty="0">
                <a:solidFill>
                  <a:schemeClr val="tx1"/>
                </a:solidFill>
                <a:effectLst/>
                <a:latin typeface="+mn-lt"/>
                <a:ea typeface="+mn-ea"/>
                <a:cs typeface="+mn-cs"/>
              </a:rPr>
              <a:t> </a:t>
            </a:r>
          </a:p>
          <a:p>
            <a:pPr lvl="0"/>
            <a:r>
              <a:rPr lang="en-US" sz="1100" b="1" kern="1200" dirty="0">
                <a:solidFill>
                  <a:schemeClr val="tx1"/>
                </a:solidFill>
                <a:effectLst/>
                <a:latin typeface="+mn-lt"/>
                <a:ea typeface="+mn-ea"/>
                <a:cs typeface="+mn-cs"/>
              </a:rPr>
              <a:t>Regional edge caches</a:t>
            </a:r>
            <a:r>
              <a:rPr lang="en-US" sz="1100" b="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are used by default with Amazon CloudFront.</a:t>
            </a:r>
            <a:r>
              <a:rPr lang="en-US" sz="1100" kern="1200" baseline="0" dirty="0">
                <a:solidFill>
                  <a:schemeClr val="tx1"/>
                </a:solidFill>
                <a:effectLst/>
                <a:latin typeface="+mn-lt"/>
                <a:ea typeface="+mn-ea"/>
                <a:cs typeface="+mn-cs"/>
              </a:rPr>
              <a:t> Regional edge caches</a:t>
            </a:r>
            <a:r>
              <a:rPr lang="en-US" sz="1100" kern="1200" dirty="0">
                <a:solidFill>
                  <a:schemeClr val="tx1"/>
                </a:solidFill>
                <a:effectLst/>
                <a:latin typeface="+mn-lt"/>
                <a:ea typeface="+mn-ea"/>
                <a:cs typeface="+mn-cs"/>
              </a:rPr>
              <a:t> are used when you have content that is not accessed frequently enough to remain in an </a:t>
            </a:r>
            <a:r>
              <a:rPr lang="en-US" sz="1100" b="1" kern="1200" dirty="0">
                <a:solidFill>
                  <a:schemeClr val="tx1"/>
                </a:solidFill>
                <a:effectLst/>
                <a:latin typeface="+mn-lt"/>
                <a:ea typeface="+mn-ea"/>
                <a:cs typeface="+mn-cs"/>
              </a:rPr>
              <a:t>edge location</a:t>
            </a:r>
            <a:r>
              <a:rPr lang="en-US" sz="1100" kern="1200" dirty="0">
                <a:solidFill>
                  <a:schemeClr val="tx1"/>
                </a:solidFill>
                <a:effectLst/>
                <a:latin typeface="+mn-lt"/>
                <a:ea typeface="+mn-ea"/>
                <a:cs typeface="+mn-cs"/>
              </a:rPr>
              <a:t>. Regional edge caches absorb this content and provide an alternative to that content having to be fetched from the origin server.</a:t>
            </a:r>
          </a:p>
        </p:txBody>
      </p:sp>
    </p:spTree>
    <p:extLst>
      <p:ext uri="{BB962C8B-B14F-4D97-AF65-F5344CB8AC3E}">
        <p14:creationId xmlns:p14="http://schemas.microsoft.com/office/powerpoint/2010/main" val="73663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Amazon CloudFront </a:t>
            </a:r>
            <a:r>
              <a:rPr lang="en-US" sz="1100" dirty="0"/>
              <a:t>is </a:t>
            </a:r>
            <a:r>
              <a:rPr lang="en-US" sz="1100" b="1" dirty="0"/>
              <a:t>a content delivery network</a:t>
            </a:r>
            <a:r>
              <a:rPr lang="en-US" sz="1100" dirty="0"/>
              <a:t> (CDN) used to distribute content to end users to reduce latency</a:t>
            </a:r>
            <a:r>
              <a:rPr lang="en-US" sz="1100" b="1" dirty="0"/>
              <a:t>. Amazon Route 53 </a:t>
            </a:r>
            <a:r>
              <a:rPr lang="en-US" sz="1100" dirty="0"/>
              <a:t>is a Domain Name System (DNS) service. Requests going to either one of these services will be routed to the nearest </a:t>
            </a:r>
            <a:r>
              <a:rPr lang="en-US" sz="1100" b="1" dirty="0"/>
              <a:t>edge location </a:t>
            </a:r>
            <a:r>
              <a:rPr lang="en-US" sz="1100" dirty="0"/>
              <a:t>automatically in order to lower latency.</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AWS </a:t>
            </a:r>
            <a:r>
              <a:rPr lang="en-US" sz="1100" b="1" i="0" kern="1200" dirty="0">
                <a:solidFill>
                  <a:schemeClr val="tx1"/>
                </a:solidFill>
                <a:effectLst/>
                <a:latin typeface="+mn-lt"/>
                <a:ea typeface="+mn-ea"/>
                <a:cs typeface="+mn-cs"/>
              </a:rPr>
              <a:t>Points of Presence</a:t>
            </a:r>
            <a:r>
              <a:rPr lang="en-US" sz="1100" dirty="0"/>
              <a:t> are located in most of the major cities (69 cities in total) across 30</a:t>
            </a:r>
            <a:r>
              <a:rPr lang="en-US" sz="1100" baseline="0" dirty="0"/>
              <a:t> </a:t>
            </a:r>
            <a:r>
              <a:rPr lang="en-US" sz="1100" dirty="0"/>
              <a:t>countries around the world. By </a:t>
            </a:r>
            <a:r>
              <a:rPr lang="en-US" sz="1100" b="1" dirty="0"/>
              <a:t>continuously measuring internet connectivity, performance and computing to find the best way to route requests</a:t>
            </a:r>
            <a:r>
              <a:rPr lang="en-US" sz="1100" dirty="0"/>
              <a:t>, the Points of Presence deliver a better near real-time user experience. They are used by many AWS services, including Amazon CloudFront, Amazon Route 53, AWS Shield, and AWS Web Application Firewall (AWS</a:t>
            </a:r>
            <a:r>
              <a:rPr lang="en-US" sz="1100" baseline="0" dirty="0"/>
              <a:t> </a:t>
            </a:r>
            <a:r>
              <a:rPr lang="en-US" sz="1100" dirty="0"/>
              <a:t>WAF) services. </a:t>
            </a:r>
          </a:p>
          <a:p>
            <a:r>
              <a:rPr lang="en-US" sz="1100" kern="1200" dirty="0">
                <a:solidFill>
                  <a:schemeClr val="tx1"/>
                </a:solidFill>
                <a:effectLst/>
                <a:latin typeface="+mn-lt"/>
                <a:ea typeface="+mn-ea"/>
                <a:cs typeface="+mn-cs"/>
              </a:rPr>
              <a:t> </a:t>
            </a:r>
          </a:p>
          <a:p>
            <a:pPr lvl="0"/>
            <a:r>
              <a:rPr lang="en-US" sz="1100" b="1" kern="1200" dirty="0">
                <a:solidFill>
                  <a:schemeClr val="tx1"/>
                </a:solidFill>
                <a:effectLst/>
                <a:latin typeface="+mn-lt"/>
                <a:ea typeface="+mn-ea"/>
                <a:cs typeface="+mn-cs"/>
              </a:rPr>
              <a:t>Regional edge caches</a:t>
            </a:r>
            <a:r>
              <a:rPr lang="en-US" sz="1100" b="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are used by default with Amazon CloudFront.</a:t>
            </a:r>
            <a:r>
              <a:rPr lang="en-US" sz="1100" kern="1200" baseline="0" dirty="0">
                <a:solidFill>
                  <a:schemeClr val="tx1"/>
                </a:solidFill>
                <a:effectLst/>
                <a:latin typeface="+mn-lt"/>
                <a:ea typeface="+mn-ea"/>
                <a:cs typeface="+mn-cs"/>
              </a:rPr>
              <a:t> Regional edge caches</a:t>
            </a:r>
            <a:r>
              <a:rPr lang="en-US" sz="1100" kern="1200" dirty="0">
                <a:solidFill>
                  <a:schemeClr val="tx1"/>
                </a:solidFill>
                <a:effectLst/>
                <a:latin typeface="+mn-lt"/>
                <a:ea typeface="+mn-ea"/>
                <a:cs typeface="+mn-cs"/>
              </a:rPr>
              <a:t> are used when you have content that is not accessed frequently enough to remain in an </a:t>
            </a:r>
            <a:r>
              <a:rPr lang="en-US" sz="1100" b="1" kern="1200" dirty="0">
                <a:solidFill>
                  <a:schemeClr val="tx1"/>
                </a:solidFill>
                <a:effectLst/>
                <a:latin typeface="+mn-lt"/>
                <a:ea typeface="+mn-ea"/>
                <a:cs typeface="+mn-cs"/>
              </a:rPr>
              <a:t>edge location</a:t>
            </a:r>
            <a:r>
              <a:rPr lang="en-US" sz="1100" kern="1200" dirty="0">
                <a:solidFill>
                  <a:schemeClr val="tx1"/>
                </a:solidFill>
                <a:effectLst/>
                <a:latin typeface="+mn-lt"/>
                <a:ea typeface="+mn-ea"/>
                <a:cs typeface="+mn-cs"/>
              </a:rPr>
              <a:t>. Regional edge caches absorb this content and provide an alternative to that content having to be fetched from the origin server.</a:t>
            </a:r>
          </a:p>
        </p:txBody>
      </p:sp>
    </p:spTree>
    <p:extLst>
      <p:ext uri="{BB962C8B-B14F-4D97-AF65-F5344CB8AC3E}">
        <p14:creationId xmlns:p14="http://schemas.microsoft.com/office/powerpoint/2010/main" val="3856304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Amazon CloudFront </a:t>
            </a:r>
            <a:r>
              <a:rPr lang="en-US" sz="1100" dirty="0"/>
              <a:t>is </a:t>
            </a:r>
            <a:r>
              <a:rPr lang="en-US" sz="1100" b="1" dirty="0"/>
              <a:t>a content delivery network</a:t>
            </a:r>
            <a:r>
              <a:rPr lang="en-US" sz="1100" dirty="0"/>
              <a:t> (CDN) used to distribute content to end users to reduce latency</a:t>
            </a:r>
            <a:r>
              <a:rPr lang="en-US" sz="1100" b="1" dirty="0"/>
              <a:t>. Amazon Route 53 </a:t>
            </a:r>
            <a:r>
              <a:rPr lang="en-US" sz="1100" dirty="0"/>
              <a:t>is a Domain Name System (DNS) service. Requests going to either one of these services will be routed to the nearest </a:t>
            </a:r>
            <a:r>
              <a:rPr lang="en-US" sz="1100" b="1" dirty="0"/>
              <a:t>edge location </a:t>
            </a:r>
            <a:r>
              <a:rPr lang="en-US" sz="1100" dirty="0"/>
              <a:t>automatically in order to lower latency.</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AWS </a:t>
            </a:r>
            <a:r>
              <a:rPr lang="en-US" sz="1100" b="1" i="0" kern="1200" dirty="0">
                <a:solidFill>
                  <a:schemeClr val="tx1"/>
                </a:solidFill>
                <a:effectLst/>
                <a:latin typeface="+mn-lt"/>
                <a:ea typeface="+mn-ea"/>
                <a:cs typeface="+mn-cs"/>
              </a:rPr>
              <a:t>Points of Presence</a:t>
            </a:r>
            <a:r>
              <a:rPr lang="en-US" sz="1100" dirty="0"/>
              <a:t> are located in most of the major cities (69 cities in total) across 30</a:t>
            </a:r>
            <a:r>
              <a:rPr lang="en-US" sz="1100" baseline="0" dirty="0"/>
              <a:t> </a:t>
            </a:r>
            <a:r>
              <a:rPr lang="en-US" sz="1100" dirty="0"/>
              <a:t>countries around the world. By </a:t>
            </a:r>
            <a:r>
              <a:rPr lang="en-US" sz="1100" b="1" dirty="0"/>
              <a:t>continuously measuring internet connectivity, performance and computing to find the best way to route requests</a:t>
            </a:r>
            <a:r>
              <a:rPr lang="en-US" sz="1100" dirty="0"/>
              <a:t>, the Points of Presence deliver a better near real-time user experience. They are used by many AWS services, including Amazon CloudFront, Amazon Route 53, AWS Shield, and AWS Web Application Firewall (AWS</a:t>
            </a:r>
            <a:r>
              <a:rPr lang="en-US" sz="1100" baseline="0" dirty="0"/>
              <a:t> </a:t>
            </a:r>
            <a:r>
              <a:rPr lang="en-US" sz="1100" dirty="0"/>
              <a:t>WAF) services. </a:t>
            </a:r>
          </a:p>
          <a:p>
            <a:r>
              <a:rPr lang="en-US" sz="1100" kern="1200" dirty="0">
                <a:solidFill>
                  <a:schemeClr val="tx1"/>
                </a:solidFill>
                <a:effectLst/>
                <a:latin typeface="+mn-lt"/>
                <a:ea typeface="+mn-ea"/>
                <a:cs typeface="+mn-cs"/>
              </a:rPr>
              <a:t> </a:t>
            </a:r>
          </a:p>
          <a:p>
            <a:pPr lvl="0"/>
            <a:r>
              <a:rPr lang="en-US" sz="1100" b="1" kern="1200" dirty="0">
                <a:solidFill>
                  <a:schemeClr val="tx1"/>
                </a:solidFill>
                <a:effectLst/>
                <a:latin typeface="+mn-lt"/>
                <a:ea typeface="+mn-ea"/>
                <a:cs typeface="+mn-cs"/>
              </a:rPr>
              <a:t>Regional edge caches</a:t>
            </a:r>
            <a:r>
              <a:rPr lang="en-US" sz="1100" b="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are used by default with Amazon CloudFront.</a:t>
            </a:r>
            <a:r>
              <a:rPr lang="en-US" sz="1100" kern="1200" baseline="0" dirty="0">
                <a:solidFill>
                  <a:schemeClr val="tx1"/>
                </a:solidFill>
                <a:effectLst/>
                <a:latin typeface="+mn-lt"/>
                <a:ea typeface="+mn-ea"/>
                <a:cs typeface="+mn-cs"/>
              </a:rPr>
              <a:t> Regional edge caches</a:t>
            </a:r>
            <a:r>
              <a:rPr lang="en-US" sz="1100" kern="1200" dirty="0">
                <a:solidFill>
                  <a:schemeClr val="tx1"/>
                </a:solidFill>
                <a:effectLst/>
                <a:latin typeface="+mn-lt"/>
                <a:ea typeface="+mn-ea"/>
                <a:cs typeface="+mn-cs"/>
              </a:rPr>
              <a:t> are used when you have content that is not accessed frequently enough to remain in an </a:t>
            </a:r>
            <a:r>
              <a:rPr lang="en-US" sz="1100" b="1" kern="1200" dirty="0">
                <a:solidFill>
                  <a:schemeClr val="tx1"/>
                </a:solidFill>
                <a:effectLst/>
                <a:latin typeface="+mn-lt"/>
                <a:ea typeface="+mn-ea"/>
                <a:cs typeface="+mn-cs"/>
              </a:rPr>
              <a:t>edge location</a:t>
            </a:r>
            <a:r>
              <a:rPr lang="en-US" sz="1100" kern="1200" dirty="0">
                <a:solidFill>
                  <a:schemeClr val="tx1"/>
                </a:solidFill>
                <a:effectLst/>
                <a:latin typeface="+mn-lt"/>
                <a:ea typeface="+mn-ea"/>
                <a:cs typeface="+mn-cs"/>
              </a:rPr>
              <a:t>. Regional edge caches absorb this content and provide an alternative to that content having to be fetched from the origin server.</a:t>
            </a:r>
          </a:p>
        </p:txBody>
      </p:sp>
    </p:spTree>
    <p:extLst>
      <p:ext uri="{BB962C8B-B14F-4D97-AF65-F5344CB8AC3E}">
        <p14:creationId xmlns:p14="http://schemas.microsoft.com/office/powerpoint/2010/main" val="1481337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ED01F0-9273-4724-92CC-7D0484E9703A}"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1EBE3-374A-48B8-8EA8-515A315C2910}" type="slidenum">
              <a:rPr lang="en-US" smtClean="0"/>
              <a:t>‹#›</a:t>
            </a:fld>
            <a:endParaRPr lang="en-US"/>
          </a:p>
        </p:txBody>
      </p:sp>
    </p:spTree>
    <p:extLst>
      <p:ext uri="{BB962C8B-B14F-4D97-AF65-F5344CB8AC3E}">
        <p14:creationId xmlns:p14="http://schemas.microsoft.com/office/powerpoint/2010/main" val="13323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D01F0-9273-4724-92CC-7D0484E9703A}"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1EBE3-374A-48B8-8EA8-515A315C2910}" type="slidenum">
              <a:rPr lang="en-US" smtClean="0"/>
              <a:t>‹#›</a:t>
            </a:fld>
            <a:endParaRPr lang="en-US"/>
          </a:p>
        </p:txBody>
      </p:sp>
    </p:spTree>
    <p:extLst>
      <p:ext uri="{BB962C8B-B14F-4D97-AF65-F5344CB8AC3E}">
        <p14:creationId xmlns:p14="http://schemas.microsoft.com/office/powerpoint/2010/main" val="2406892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D01F0-9273-4724-92CC-7D0484E9703A}"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1EBE3-374A-48B8-8EA8-515A315C2910}" type="slidenum">
              <a:rPr lang="en-US" smtClean="0"/>
              <a:t>‹#›</a:t>
            </a:fld>
            <a:endParaRPr lang="en-US"/>
          </a:p>
        </p:txBody>
      </p:sp>
    </p:spTree>
    <p:extLst>
      <p:ext uri="{BB962C8B-B14F-4D97-AF65-F5344CB8AC3E}">
        <p14:creationId xmlns:p14="http://schemas.microsoft.com/office/powerpoint/2010/main" val="3282807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BF6D2BA4-6287-854B-A5A3-81A95726CF44}"/>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3305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D01F0-9273-4724-92CC-7D0484E9703A}"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1EBE3-374A-48B8-8EA8-515A315C2910}" type="slidenum">
              <a:rPr lang="en-US" smtClean="0"/>
              <a:t>‹#›</a:t>
            </a:fld>
            <a:endParaRPr lang="en-US"/>
          </a:p>
        </p:txBody>
      </p:sp>
    </p:spTree>
    <p:extLst>
      <p:ext uri="{BB962C8B-B14F-4D97-AF65-F5344CB8AC3E}">
        <p14:creationId xmlns:p14="http://schemas.microsoft.com/office/powerpoint/2010/main" val="374330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ED01F0-9273-4724-92CC-7D0484E9703A}"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1EBE3-374A-48B8-8EA8-515A315C2910}" type="slidenum">
              <a:rPr lang="en-US" smtClean="0"/>
              <a:t>‹#›</a:t>
            </a:fld>
            <a:endParaRPr lang="en-US"/>
          </a:p>
        </p:txBody>
      </p:sp>
    </p:spTree>
    <p:extLst>
      <p:ext uri="{BB962C8B-B14F-4D97-AF65-F5344CB8AC3E}">
        <p14:creationId xmlns:p14="http://schemas.microsoft.com/office/powerpoint/2010/main" val="256085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ED01F0-9273-4724-92CC-7D0484E9703A}"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1EBE3-374A-48B8-8EA8-515A315C2910}" type="slidenum">
              <a:rPr lang="en-US" smtClean="0"/>
              <a:t>‹#›</a:t>
            </a:fld>
            <a:endParaRPr lang="en-US"/>
          </a:p>
        </p:txBody>
      </p:sp>
    </p:spTree>
    <p:extLst>
      <p:ext uri="{BB962C8B-B14F-4D97-AF65-F5344CB8AC3E}">
        <p14:creationId xmlns:p14="http://schemas.microsoft.com/office/powerpoint/2010/main" val="18059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ED01F0-9273-4724-92CC-7D0484E9703A}"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11EBE3-374A-48B8-8EA8-515A315C2910}" type="slidenum">
              <a:rPr lang="en-US" smtClean="0"/>
              <a:t>‹#›</a:t>
            </a:fld>
            <a:endParaRPr lang="en-US"/>
          </a:p>
        </p:txBody>
      </p:sp>
    </p:spTree>
    <p:extLst>
      <p:ext uri="{BB962C8B-B14F-4D97-AF65-F5344CB8AC3E}">
        <p14:creationId xmlns:p14="http://schemas.microsoft.com/office/powerpoint/2010/main" val="322642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ED01F0-9273-4724-92CC-7D0484E9703A}"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1EBE3-374A-48B8-8EA8-515A315C2910}" type="slidenum">
              <a:rPr lang="en-US" smtClean="0"/>
              <a:t>‹#›</a:t>
            </a:fld>
            <a:endParaRPr lang="en-US"/>
          </a:p>
        </p:txBody>
      </p:sp>
    </p:spTree>
    <p:extLst>
      <p:ext uri="{BB962C8B-B14F-4D97-AF65-F5344CB8AC3E}">
        <p14:creationId xmlns:p14="http://schemas.microsoft.com/office/powerpoint/2010/main" val="22363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D01F0-9273-4724-92CC-7D0484E9703A}" type="datetimeFigureOut">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11EBE3-374A-48B8-8EA8-515A315C2910}" type="slidenum">
              <a:rPr lang="en-US" smtClean="0"/>
              <a:t>‹#›</a:t>
            </a:fld>
            <a:endParaRPr lang="en-US"/>
          </a:p>
        </p:txBody>
      </p:sp>
    </p:spTree>
    <p:extLst>
      <p:ext uri="{BB962C8B-B14F-4D97-AF65-F5344CB8AC3E}">
        <p14:creationId xmlns:p14="http://schemas.microsoft.com/office/powerpoint/2010/main" val="133782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ED01F0-9273-4724-92CC-7D0484E9703A}"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1EBE3-374A-48B8-8EA8-515A315C2910}" type="slidenum">
              <a:rPr lang="en-US" smtClean="0"/>
              <a:t>‹#›</a:t>
            </a:fld>
            <a:endParaRPr lang="en-US"/>
          </a:p>
        </p:txBody>
      </p:sp>
    </p:spTree>
    <p:extLst>
      <p:ext uri="{BB962C8B-B14F-4D97-AF65-F5344CB8AC3E}">
        <p14:creationId xmlns:p14="http://schemas.microsoft.com/office/powerpoint/2010/main" val="4125735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ED01F0-9273-4724-92CC-7D0484E9703A}"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1EBE3-374A-48B8-8EA8-515A315C2910}" type="slidenum">
              <a:rPr lang="en-US" smtClean="0"/>
              <a:t>‹#›</a:t>
            </a:fld>
            <a:endParaRPr lang="en-US"/>
          </a:p>
        </p:txBody>
      </p:sp>
    </p:spTree>
    <p:extLst>
      <p:ext uri="{BB962C8B-B14F-4D97-AF65-F5344CB8AC3E}">
        <p14:creationId xmlns:p14="http://schemas.microsoft.com/office/powerpoint/2010/main" val="1494195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D01F0-9273-4724-92CC-7D0484E9703A}" type="datetimeFigureOut">
              <a:rPr lang="en-US" smtClean="0"/>
              <a:t>6/14/2022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1EBE3-374A-48B8-8EA8-515A315C2910}" type="slidenum">
              <a:rPr lang="en-US" smtClean="0"/>
              <a:t>‹#›</a:t>
            </a:fld>
            <a:endParaRPr lang="en-US"/>
          </a:p>
        </p:txBody>
      </p:sp>
    </p:spTree>
    <p:extLst>
      <p:ext uri="{BB962C8B-B14F-4D97-AF65-F5344CB8AC3E}">
        <p14:creationId xmlns:p14="http://schemas.microsoft.com/office/powerpoint/2010/main" val="2770639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nfrastructure.aw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0091" y="869229"/>
            <a:ext cx="9144000" cy="1416771"/>
          </a:xfrm>
        </p:spPr>
        <p:txBody>
          <a:bodyPr>
            <a:normAutofit/>
          </a:bodyPr>
          <a:lstStyle/>
          <a:p>
            <a:pPr algn="l"/>
            <a:r>
              <a:rPr lang="en-US" sz="5400" dirty="0" smtClean="0">
                <a:solidFill>
                  <a:schemeClr val="accent6">
                    <a:lumMod val="50000"/>
                  </a:schemeClr>
                </a:solidFill>
              </a:rPr>
              <a:t>AWS Global Infrastructure</a:t>
            </a:r>
            <a:endParaRPr lang="en-US" sz="5400" dirty="0">
              <a:solidFill>
                <a:schemeClr val="accent6">
                  <a:lumMod val="50000"/>
                </a:schemeClr>
              </a:solidFill>
            </a:endParaRPr>
          </a:p>
        </p:txBody>
      </p:sp>
      <p:pic>
        <p:nvPicPr>
          <p:cNvPr id="4" name="Picture 3"/>
          <p:cNvPicPr>
            <a:picLocks noChangeAspect="1"/>
          </p:cNvPicPr>
          <p:nvPr/>
        </p:nvPicPr>
        <p:blipFill>
          <a:blip r:embed="rId2"/>
          <a:stretch>
            <a:fillRect/>
          </a:stretch>
        </p:blipFill>
        <p:spPr>
          <a:xfrm>
            <a:off x="1420091" y="2473037"/>
            <a:ext cx="9483436" cy="3137378"/>
          </a:xfrm>
          <a:prstGeom prst="rect">
            <a:avLst/>
          </a:prstGeom>
        </p:spPr>
      </p:pic>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154027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B930C8-5FAB-7A41-B3FF-60336F2C9B84}"/>
              </a:ext>
              <a:ext uri="{C183D7F6-B498-43B3-948B-1728B52AA6E4}">
                <adec:decorative xmlns=""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10</a:t>
            </a:fld>
            <a:endParaRPr lang="en-US" dirty="0"/>
          </a:p>
        </p:txBody>
      </p:sp>
      <p:sp>
        <p:nvSpPr>
          <p:cNvPr id="11" name="Rectangle 10">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AWS Global </a:t>
            </a:r>
            <a:r>
              <a:rPr lang="en-US" b="1" dirty="0" smtClean="0">
                <a:solidFill>
                  <a:schemeClr val="accent6">
                    <a:lumMod val="50000"/>
                  </a:schemeClr>
                </a:solidFill>
              </a:rPr>
              <a:t>Infrastructure : Local Zones</a:t>
            </a:r>
            <a:endParaRPr lang="en-US" b="1" dirty="0">
              <a:solidFill>
                <a:schemeClr val="accent6">
                  <a:lumMod val="50000"/>
                </a:schemeClr>
              </a:solidFill>
            </a:endParaRPr>
          </a:p>
        </p:txBody>
      </p:sp>
      <p:sp>
        <p:nvSpPr>
          <p:cNvPr id="14" name="Rectangle 13"/>
          <p:cNvSpPr/>
          <p:nvPr/>
        </p:nvSpPr>
        <p:spPr>
          <a:xfrm>
            <a:off x="192065" y="1212265"/>
            <a:ext cx="11463403" cy="1754326"/>
          </a:xfrm>
          <a:prstGeom prst="rect">
            <a:avLst/>
          </a:prstGeom>
        </p:spPr>
        <p:txBody>
          <a:bodyPr wrap="square">
            <a:spAutoFit/>
          </a:bodyPr>
          <a:lstStyle/>
          <a:p>
            <a:pPr marL="285750" indent="-285750">
              <a:buFont typeface="Arial" panose="020B0604020202020204" pitchFamily="34" charset="0"/>
              <a:buChar char="•"/>
            </a:pPr>
            <a:r>
              <a:rPr lang="en-US" dirty="0"/>
              <a:t>A Local Zone is an extension of an AWS Region in geographic proximity to your users. Local Zones have their own connections to the internet and support AWS Direct Connect, so that resources created in a Local Zone can serve local users with low-latency </a:t>
            </a:r>
            <a:r>
              <a:rPr lang="en-US" dirty="0" smtClean="0"/>
              <a:t>communications</a:t>
            </a:r>
          </a:p>
          <a:p>
            <a:pPr marL="285750" indent="-285750">
              <a:buFont typeface="Arial" panose="020B0604020202020204" pitchFamily="34" charset="0"/>
              <a:buChar char="•"/>
            </a:pPr>
            <a:r>
              <a:rPr lang="en-US" dirty="0"/>
              <a:t>AWS Local Zones are a type of AWS infrastructure deployment that place compute, storage, database, and other select services closer to large population, industry, and IT centers, enabling you to deliver applications that require single-digit millisecond latency to end-users.</a:t>
            </a:r>
          </a:p>
        </p:txBody>
      </p:sp>
      <p:pic>
        <p:nvPicPr>
          <p:cNvPr id="15" name="Picture 14"/>
          <p:cNvPicPr>
            <a:picLocks noChangeAspect="1"/>
          </p:cNvPicPr>
          <p:nvPr/>
        </p:nvPicPr>
        <p:blipFill>
          <a:blip r:embed="rId4"/>
          <a:stretch>
            <a:fillRect/>
          </a:stretch>
        </p:blipFill>
        <p:spPr>
          <a:xfrm>
            <a:off x="3803801" y="3632548"/>
            <a:ext cx="4854871" cy="2828337"/>
          </a:xfrm>
          <a:prstGeom prst="rect">
            <a:avLst/>
          </a:prstGeom>
        </p:spPr>
      </p:pic>
    </p:spTree>
    <p:custDataLst>
      <p:tags r:id="rId1"/>
    </p:custDataLst>
    <p:extLst>
      <p:ext uri="{BB962C8B-B14F-4D97-AF65-F5344CB8AC3E}">
        <p14:creationId xmlns:p14="http://schemas.microsoft.com/office/powerpoint/2010/main" val="3498838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B930C8-5FAB-7A41-B3FF-60336F2C9B84}"/>
              </a:ext>
              <a:ext uri="{C183D7F6-B498-43B3-948B-1728B52AA6E4}">
                <adec:decorative xmlns=""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11</a:t>
            </a:fld>
            <a:endParaRPr lang="en-US" dirty="0"/>
          </a:p>
        </p:txBody>
      </p:sp>
      <p:sp>
        <p:nvSpPr>
          <p:cNvPr id="11" name="Rectangle 10">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AWS Global </a:t>
            </a:r>
            <a:r>
              <a:rPr lang="en-US" b="1" dirty="0" smtClean="0">
                <a:solidFill>
                  <a:schemeClr val="accent6">
                    <a:lumMod val="50000"/>
                  </a:schemeClr>
                </a:solidFill>
              </a:rPr>
              <a:t>Infrastructure : AWS Outpost</a:t>
            </a:r>
            <a:endParaRPr lang="en-US" b="1" dirty="0">
              <a:solidFill>
                <a:schemeClr val="accent6">
                  <a:lumMod val="50000"/>
                </a:schemeClr>
              </a:solidFill>
            </a:endParaRPr>
          </a:p>
        </p:txBody>
      </p:sp>
      <p:sp>
        <p:nvSpPr>
          <p:cNvPr id="14" name="Rectangle 13"/>
          <p:cNvSpPr/>
          <p:nvPr/>
        </p:nvSpPr>
        <p:spPr>
          <a:xfrm>
            <a:off x="192065" y="1212265"/>
            <a:ext cx="11463403" cy="2585323"/>
          </a:xfrm>
          <a:prstGeom prst="rect">
            <a:avLst/>
          </a:prstGeom>
        </p:spPr>
        <p:txBody>
          <a:bodyPr wrap="square">
            <a:spAutoFit/>
          </a:bodyPr>
          <a:lstStyle/>
          <a:p>
            <a:pPr marL="285750" indent="-285750">
              <a:buFont typeface="Arial" panose="020B0604020202020204" pitchFamily="34" charset="0"/>
              <a:buChar char="•"/>
            </a:pPr>
            <a:r>
              <a:rPr lang="en-US" dirty="0"/>
              <a:t>AWS Outposts is a fully managed service that extends AWS infrastructure, services, APIs, and tools to customer premises. By providing local access to AWS managed infrastructure, AWS Outposts enables customers to build and run applications on premises using the same programming interfaces as in AWS Regions, while using local compute and storage resources for lower latency and local data processing needs.</a:t>
            </a:r>
          </a:p>
          <a:p>
            <a:pPr marL="285750" indent="-285750">
              <a:buFont typeface="Arial" panose="020B0604020202020204" pitchFamily="34" charset="0"/>
              <a:buChar char="•"/>
            </a:pPr>
            <a:r>
              <a:rPr lang="en-US" dirty="0"/>
              <a:t>An Outpost is a pool of AWS compute and storage capacity deployed at a customer site. AWS operates, monitors, and manages this capacity as part of an AWS Region. </a:t>
            </a:r>
            <a:endParaRPr lang="en-US" dirty="0" smtClean="0"/>
          </a:p>
          <a:p>
            <a:pPr marL="285750" indent="-285750">
              <a:buFont typeface="Arial" panose="020B0604020202020204" pitchFamily="34" charset="0"/>
              <a:buChar char="•"/>
            </a:pPr>
            <a:r>
              <a:rPr lang="en-US" dirty="0" smtClean="0"/>
              <a:t>You </a:t>
            </a:r>
            <a:r>
              <a:rPr lang="en-US" dirty="0"/>
              <a:t>can create subnets on your Outpost and specify them when you create AWS resources. Instances in Outpost subnets communicate with other instances in the AWS Region using private IP addresses, all within the same VPC.</a:t>
            </a:r>
          </a:p>
          <a:p>
            <a:pPr marL="285750" indent="-285750">
              <a:buFont typeface="Arial" panose="020B0604020202020204" pitchFamily="34" charset="0"/>
              <a:buChar char="•"/>
            </a:pPr>
            <a:endParaRPr lang="en-US" dirty="0"/>
          </a:p>
        </p:txBody>
      </p:sp>
      <p:pic>
        <p:nvPicPr>
          <p:cNvPr id="2" name="Picture 1"/>
          <p:cNvPicPr>
            <a:picLocks noChangeAspect="1"/>
          </p:cNvPicPr>
          <p:nvPr/>
        </p:nvPicPr>
        <p:blipFill>
          <a:blip r:embed="rId4"/>
          <a:stretch>
            <a:fillRect/>
          </a:stretch>
        </p:blipFill>
        <p:spPr>
          <a:xfrm>
            <a:off x="2477089" y="3782363"/>
            <a:ext cx="5282786" cy="2695811"/>
          </a:xfrm>
          <a:prstGeom prst="rect">
            <a:avLst/>
          </a:prstGeom>
        </p:spPr>
      </p:pic>
    </p:spTree>
    <p:custDataLst>
      <p:tags r:id="rId1"/>
    </p:custDataLst>
    <p:extLst>
      <p:ext uri="{BB962C8B-B14F-4D97-AF65-F5344CB8AC3E}">
        <p14:creationId xmlns:p14="http://schemas.microsoft.com/office/powerpoint/2010/main" val="2430954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7825" y="1171185"/>
            <a:ext cx="5392455" cy="551771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48013" y="1991641"/>
            <a:ext cx="3686827" cy="8768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a:t>
            </a:r>
            <a:r>
              <a:rPr lang="en-US" b="1" dirty="0" smtClean="0">
                <a:solidFill>
                  <a:schemeClr val="accent6">
                    <a:lumMod val="50000"/>
                  </a:schemeClr>
                </a:solidFill>
              </a:rPr>
              <a:t>Where the </a:t>
            </a:r>
            <a:r>
              <a:rPr lang="en-US" b="1" dirty="0" smtClean="0">
                <a:solidFill>
                  <a:schemeClr val="accent6">
                    <a:lumMod val="50000"/>
                  </a:schemeClr>
                </a:solidFill>
              </a:rPr>
              <a:t>AWS </a:t>
            </a:r>
            <a:r>
              <a:rPr lang="en-US" b="1" dirty="0" smtClean="0">
                <a:solidFill>
                  <a:schemeClr val="accent6">
                    <a:lumMod val="50000"/>
                  </a:schemeClr>
                </a:solidFill>
              </a:rPr>
              <a:t>Services </a:t>
            </a:r>
            <a:r>
              <a:rPr lang="en-US" b="1" dirty="0" smtClean="0">
                <a:solidFill>
                  <a:schemeClr val="accent6">
                    <a:lumMod val="50000"/>
                  </a:schemeClr>
                </a:solidFill>
              </a:rPr>
              <a:t>stands ?</a:t>
            </a:r>
            <a:endParaRPr lang="en-US" b="1" dirty="0">
              <a:solidFill>
                <a:schemeClr val="accent6">
                  <a:lumMod val="50000"/>
                </a:schemeClr>
              </a:solidFill>
            </a:endParaRPr>
          </a:p>
        </p:txBody>
      </p:sp>
      <p:sp>
        <p:nvSpPr>
          <p:cNvPr id="2" name="TextBox 1"/>
          <p:cNvSpPr txBox="1"/>
          <p:nvPr/>
        </p:nvSpPr>
        <p:spPr>
          <a:xfrm>
            <a:off x="920663" y="1202499"/>
            <a:ext cx="3839227" cy="646331"/>
          </a:xfrm>
          <a:prstGeom prst="rect">
            <a:avLst/>
          </a:prstGeom>
          <a:noFill/>
        </p:spPr>
        <p:txBody>
          <a:bodyPr wrap="square" rtlCol="0">
            <a:spAutoFit/>
          </a:bodyPr>
          <a:lstStyle/>
          <a:p>
            <a:r>
              <a:rPr lang="en-US" dirty="0" smtClean="0">
                <a:solidFill>
                  <a:srgbClr val="FF0000"/>
                </a:solidFill>
              </a:rPr>
              <a:t>AWS Global :  IAM, </a:t>
            </a:r>
            <a:r>
              <a:rPr lang="en-US" dirty="0" err="1" smtClean="0">
                <a:solidFill>
                  <a:srgbClr val="FF0000"/>
                </a:solidFill>
              </a:rPr>
              <a:t>CloudFront</a:t>
            </a:r>
            <a:r>
              <a:rPr lang="en-US" dirty="0" smtClean="0">
                <a:solidFill>
                  <a:srgbClr val="FF0000"/>
                </a:solidFill>
              </a:rPr>
              <a:t>, Route53</a:t>
            </a:r>
            <a:endParaRPr lang="en-US" dirty="0">
              <a:solidFill>
                <a:srgbClr val="FF0000"/>
              </a:solidFill>
            </a:endParaRPr>
          </a:p>
        </p:txBody>
      </p:sp>
      <p:sp>
        <p:nvSpPr>
          <p:cNvPr id="8" name="TextBox 7"/>
          <p:cNvSpPr txBox="1"/>
          <p:nvPr/>
        </p:nvSpPr>
        <p:spPr>
          <a:xfrm>
            <a:off x="1083503" y="1974939"/>
            <a:ext cx="3578268" cy="923330"/>
          </a:xfrm>
          <a:prstGeom prst="rect">
            <a:avLst/>
          </a:prstGeom>
          <a:noFill/>
        </p:spPr>
        <p:txBody>
          <a:bodyPr wrap="square" rtlCol="0">
            <a:spAutoFit/>
          </a:bodyPr>
          <a:lstStyle/>
          <a:p>
            <a:r>
              <a:rPr lang="en-US" dirty="0" smtClean="0">
                <a:solidFill>
                  <a:srgbClr val="FF0000"/>
                </a:solidFill>
              </a:rPr>
              <a:t>Ohio Region: VPC , IGW, S3, Lambda , </a:t>
            </a:r>
            <a:r>
              <a:rPr lang="en-US" dirty="0" err="1" smtClean="0">
                <a:solidFill>
                  <a:srgbClr val="FF0000"/>
                </a:solidFill>
              </a:rPr>
              <a:t>Dyno,oDB</a:t>
            </a:r>
            <a:r>
              <a:rPr lang="en-US" dirty="0" smtClean="0">
                <a:solidFill>
                  <a:srgbClr val="FF0000"/>
                </a:solidFill>
              </a:rPr>
              <a:t>, Beanstalk etc.*</a:t>
            </a:r>
          </a:p>
          <a:p>
            <a:r>
              <a:rPr lang="en-US" dirty="0" smtClean="0">
                <a:solidFill>
                  <a:schemeClr val="accent6">
                    <a:lumMod val="50000"/>
                  </a:schemeClr>
                </a:solidFill>
              </a:rPr>
              <a:t>US-East</a:t>
            </a:r>
          </a:p>
        </p:txBody>
      </p:sp>
      <p:sp>
        <p:nvSpPr>
          <p:cNvPr id="11" name="TextBox 10"/>
          <p:cNvSpPr txBox="1"/>
          <p:nvPr/>
        </p:nvSpPr>
        <p:spPr>
          <a:xfrm>
            <a:off x="6434202" y="3824614"/>
            <a:ext cx="4457179" cy="181588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Some of the AWS services may not available in different regions</a:t>
            </a:r>
          </a:p>
          <a:p>
            <a:pPr marL="342900" indent="-342900">
              <a:buFont typeface="Arial" panose="020B0604020202020204" pitchFamily="34" charset="0"/>
              <a:buChar char="•"/>
            </a:pPr>
            <a:r>
              <a:rPr lang="en-US" dirty="0"/>
              <a:t>There are anywhere between </a:t>
            </a:r>
            <a:r>
              <a:rPr lang="en-US" b="1" dirty="0"/>
              <a:t>two and five</a:t>
            </a:r>
            <a:r>
              <a:rPr lang="en-US" dirty="0"/>
              <a:t> availability zones in an AWS Region. Moving forward, the standard will be three or more per region</a:t>
            </a:r>
            <a:endParaRPr lang="en-US" sz="2000" dirty="0" smtClean="0"/>
          </a:p>
        </p:txBody>
      </p:sp>
      <p:sp>
        <p:nvSpPr>
          <p:cNvPr id="12" name="Rectangle 11"/>
          <p:cNvSpPr/>
          <p:nvPr/>
        </p:nvSpPr>
        <p:spPr>
          <a:xfrm>
            <a:off x="1037574" y="2970759"/>
            <a:ext cx="3686827" cy="8768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48012" y="2941531"/>
            <a:ext cx="3578268" cy="923330"/>
          </a:xfrm>
          <a:prstGeom prst="rect">
            <a:avLst/>
          </a:prstGeom>
          <a:noFill/>
        </p:spPr>
        <p:txBody>
          <a:bodyPr wrap="square" rtlCol="0">
            <a:spAutoFit/>
          </a:bodyPr>
          <a:lstStyle/>
          <a:p>
            <a:r>
              <a:rPr lang="en-US" dirty="0" smtClean="0">
                <a:solidFill>
                  <a:srgbClr val="FF0000"/>
                </a:solidFill>
              </a:rPr>
              <a:t>Oregon Region: </a:t>
            </a:r>
            <a:r>
              <a:rPr lang="en-US" dirty="0" err="1" smtClean="0">
                <a:solidFill>
                  <a:srgbClr val="FF0000"/>
                </a:solidFill>
              </a:rPr>
              <a:t>CloudTrail</a:t>
            </a:r>
            <a:r>
              <a:rPr lang="en-US" dirty="0" smtClean="0">
                <a:solidFill>
                  <a:srgbClr val="FF0000"/>
                </a:solidFill>
              </a:rPr>
              <a:t>, Control Tower, Direct Connect etc.</a:t>
            </a:r>
          </a:p>
          <a:p>
            <a:r>
              <a:rPr lang="en-US" dirty="0" smtClean="0">
                <a:solidFill>
                  <a:schemeClr val="accent6">
                    <a:lumMod val="50000"/>
                  </a:schemeClr>
                </a:solidFill>
              </a:rPr>
              <a:t>US-West</a:t>
            </a:r>
            <a:endParaRPr lang="en-US" dirty="0" smtClean="0">
              <a:solidFill>
                <a:srgbClr val="FF0000"/>
              </a:solidFill>
            </a:endParaRPr>
          </a:p>
        </p:txBody>
      </p:sp>
      <p:sp>
        <p:nvSpPr>
          <p:cNvPr id="14" name="Rectangle 13"/>
          <p:cNvSpPr/>
          <p:nvPr/>
        </p:nvSpPr>
        <p:spPr>
          <a:xfrm>
            <a:off x="891454" y="4718138"/>
            <a:ext cx="5205448" cy="18016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33190" y="5210828"/>
            <a:ext cx="2367419" cy="104592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43393" y="5179514"/>
            <a:ext cx="741983" cy="369332"/>
          </a:xfrm>
          <a:prstGeom prst="rect">
            <a:avLst/>
          </a:prstGeom>
          <a:noFill/>
        </p:spPr>
        <p:txBody>
          <a:bodyPr wrap="square" rtlCol="0">
            <a:spAutoFit/>
          </a:bodyPr>
          <a:lstStyle/>
          <a:p>
            <a:r>
              <a:rPr lang="en-US" dirty="0" smtClean="0">
                <a:solidFill>
                  <a:schemeClr val="accent6">
                    <a:lumMod val="50000"/>
                  </a:schemeClr>
                </a:solidFill>
              </a:rPr>
              <a:t>AZ-1a</a:t>
            </a:r>
          </a:p>
        </p:txBody>
      </p:sp>
      <p:sp>
        <p:nvSpPr>
          <p:cNvPr id="18" name="TextBox 17"/>
          <p:cNvSpPr txBox="1"/>
          <p:nvPr/>
        </p:nvSpPr>
        <p:spPr>
          <a:xfrm>
            <a:off x="923979" y="4759892"/>
            <a:ext cx="4436124" cy="369332"/>
          </a:xfrm>
          <a:prstGeom prst="rect">
            <a:avLst/>
          </a:prstGeom>
          <a:noFill/>
        </p:spPr>
        <p:txBody>
          <a:bodyPr wrap="square" rtlCol="0">
            <a:spAutoFit/>
          </a:bodyPr>
          <a:lstStyle/>
          <a:p>
            <a:r>
              <a:rPr lang="en-US" dirty="0" err="1" smtClean="0">
                <a:solidFill>
                  <a:srgbClr val="FF0000"/>
                </a:solidFill>
              </a:rPr>
              <a:t>N.Virgina</a:t>
            </a:r>
            <a:r>
              <a:rPr lang="en-US" dirty="0" smtClean="0">
                <a:solidFill>
                  <a:srgbClr val="FF0000"/>
                </a:solidFill>
              </a:rPr>
              <a:t> Region: </a:t>
            </a:r>
            <a:r>
              <a:rPr lang="en-US" dirty="0" smtClean="0">
                <a:solidFill>
                  <a:schemeClr val="accent6">
                    <a:lumMod val="50000"/>
                  </a:schemeClr>
                </a:solidFill>
              </a:rPr>
              <a:t>US-East</a:t>
            </a:r>
          </a:p>
        </p:txBody>
      </p:sp>
      <p:sp>
        <p:nvSpPr>
          <p:cNvPr id="15" name="TextBox 14"/>
          <p:cNvSpPr txBox="1"/>
          <p:nvPr/>
        </p:nvSpPr>
        <p:spPr>
          <a:xfrm>
            <a:off x="978259" y="5484314"/>
            <a:ext cx="2334876" cy="646331"/>
          </a:xfrm>
          <a:prstGeom prst="rect">
            <a:avLst/>
          </a:prstGeom>
          <a:noFill/>
        </p:spPr>
        <p:txBody>
          <a:bodyPr wrap="square" rtlCol="0">
            <a:spAutoFit/>
          </a:bodyPr>
          <a:lstStyle/>
          <a:p>
            <a:r>
              <a:rPr lang="en-US" dirty="0" smtClean="0">
                <a:solidFill>
                  <a:schemeClr val="accent6">
                    <a:lumMod val="50000"/>
                  </a:schemeClr>
                </a:solidFill>
              </a:rPr>
              <a:t>RDS,EC2,EBS, EFS, ELB, Snapshots, Logs etc.</a:t>
            </a:r>
          </a:p>
        </p:txBody>
      </p:sp>
      <p:sp>
        <p:nvSpPr>
          <p:cNvPr id="19" name="Rectangle 18"/>
          <p:cNvSpPr/>
          <p:nvPr/>
        </p:nvSpPr>
        <p:spPr>
          <a:xfrm>
            <a:off x="3377852" y="5200390"/>
            <a:ext cx="2260948" cy="3611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581584" y="5175339"/>
            <a:ext cx="741983" cy="369332"/>
          </a:xfrm>
          <a:prstGeom prst="rect">
            <a:avLst/>
          </a:prstGeom>
          <a:noFill/>
        </p:spPr>
        <p:txBody>
          <a:bodyPr wrap="square" rtlCol="0">
            <a:spAutoFit/>
          </a:bodyPr>
          <a:lstStyle/>
          <a:p>
            <a:r>
              <a:rPr lang="en-US" dirty="0" smtClean="0">
                <a:solidFill>
                  <a:schemeClr val="accent6">
                    <a:lumMod val="50000"/>
                  </a:schemeClr>
                </a:solidFill>
              </a:rPr>
              <a:t>AZ-1b</a:t>
            </a:r>
          </a:p>
        </p:txBody>
      </p:sp>
      <p:sp>
        <p:nvSpPr>
          <p:cNvPr id="21" name="Rectangle 20"/>
          <p:cNvSpPr/>
          <p:nvPr/>
        </p:nvSpPr>
        <p:spPr>
          <a:xfrm>
            <a:off x="3379940" y="5615837"/>
            <a:ext cx="2260948" cy="3611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392465" y="6022933"/>
            <a:ext cx="2260948" cy="3611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577409" y="5609575"/>
            <a:ext cx="741983" cy="369332"/>
          </a:xfrm>
          <a:prstGeom prst="rect">
            <a:avLst/>
          </a:prstGeom>
          <a:noFill/>
        </p:spPr>
        <p:txBody>
          <a:bodyPr wrap="square" rtlCol="0">
            <a:spAutoFit/>
          </a:bodyPr>
          <a:lstStyle/>
          <a:p>
            <a:r>
              <a:rPr lang="en-US" dirty="0" smtClean="0">
                <a:solidFill>
                  <a:schemeClr val="accent6">
                    <a:lumMod val="50000"/>
                  </a:schemeClr>
                </a:solidFill>
              </a:rPr>
              <a:t>AZ-1c</a:t>
            </a:r>
          </a:p>
        </p:txBody>
      </p:sp>
      <p:sp>
        <p:nvSpPr>
          <p:cNvPr id="24" name="TextBox 23"/>
          <p:cNvSpPr txBox="1"/>
          <p:nvPr/>
        </p:nvSpPr>
        <p:spPr>
          <a:xfrm>
            <a:off x="3566970" y="5987443"/>
            <a:ext cx="741983" cy="369332"/>
          </a:xfrm>
          <a:prstGeom prst="rect">
            <a:avLst/>
          </a:prstGeom>
          <a:noFill/>
        </p:spPr>
        <p:txBody>
          <a:bodyPr wrap="square" rtlCol="0">
            <a:spAutoFit/>
          </a:bodyPr>
          <a:lstStyle/>
          <a:p>
            <a:r>
              <a:rPr lang="en-US" dirty="0" smtClean="0">
                <a:solidFill>
                  <a:schemeClr val="accent6">
                    <a:lumMod val="50000"/>
                  </a:schemeClr>
                </a:solidFill>
              </a:rPr>
              <a:t>AZ-1d</a:t>
            </a:r>
          </a:p>
        </p:txBody>
      </p:sp>
    </p:spTree>
    <p:extLst>
      <p:ext uri="{BB962C8B-B14F-4D97-AF65-F5344CB8AC3E}">
        <p14:creationId xmlns:p14="http://schemas.microsoft.com/office/powerpoint/2010/main" val="2444053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6197" y="1527802"/>
            <a:ext cx="6532324" cy="3416320"/>
          </a:xfrm>
          <a:prstGeom prst="rect">
            <a:avLst/>
          </a:prstGeom>
        </p:spPr>
        <p:txBody>
          <a:bodyPr wrap="square">
            <a:spAutoFit/>
          </a:bodyPr>
          <a:lstStyle/>
          <a:p>
            <a:r>
              <a:rPr lang="en-US" dirty="0" smtClean="0"/>
              <a:t>Q1: What is an availability zone composed of?</a:t>
            </a:r>
          </a:p>
          <a:p>
            <a:r>
              <a:rPr lang="en-US" dirty="0" smtClean="0"/>
              <a:t>A. A collection of edge locations</a:t>
            </a:r>
          </a:p>
          <a:p>
            <a:r>
              <a:rPr lang="en-US" dirty="0" smtClean="0"/>
              <a:t>B. A collection of VPCs</a:t>
            </a:r>
          </a:p>
          <a:p>
            <a:r>
              <a:rPr lang="en-US" dirty="0" smtClean="0"/>
              <a:t>C. One or more DCs in a location</a:t>
            </a:r>
          </a:p>
          <a:p>
            <a:r>
              <a:rPr lang="en-US" dirty="0" smtClean="0"/>
              <a:t>D. One or more regions</a:t>
            </a:r>
          </a:p>
          <a:p>
            <a:endParaRPr lang="en-US" dirty="0" smtClean="0"/>
          </a:p>
          <a:p>
            <a:endParaRPr lang="en-US" dirty="0"/>
          </a:p>
          <a:p>
            <a:r>
              <a:rPr lang="en-US" dirty="0" smtClean="0"/>
              <a:t>Q2: What is an AWS Region composed of?</a:t>
            </a:r>
          </a:p>
          <a:p>
            <a:r>
              <a:rPr lang="en-US" dirty="0" smtClean="0"/>
              <a:t>A. Two or more Virtual Private Clouds (VPC)</a:t>
            </a:r>
          </a:p>
          <a:p>
            <a:r>
              <a:rPr lang="en-US" dirty="0" smtClean="0"/>
              <a:t>B. Two or more availability zones</a:t>
            </a:r>
          </a:p>
          <a:p>
            <a:r>
              <a:rPr lang="en-US" dirty="0" smtClean="0"/>
              <a:t>C. At least one availability zone</a:t>
            </a:r>
          </a:p>
          <a:p>
            <a:r>
              <a:rPr lang="en-US" dirty="0" smtClean="0"/>
              <a:t>D. A collection of EC2 instances</a:t>
            </a:r>
            <a:endParaRPr lang="en-US" dirty="0"/>
          </a:p>
        </p:txBody>
      </p:sp>
      <p:sp>
        <p:nvSpPr>
          <p:cNvPr id="5" name="Rectangle 4">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a:t>
            </a:r>
            <a:r>
              <a:rPr lang="en-US" b="1" dirty="0" smtClean="0">
                <a:solidFill>
                  <a:schemeClr val="accent6">
                    <a:lumMod val="50000"/>
                  </a:schemeClr>
                </a:solidFill>
              </a:rPr>
              <a:t>Sample Questions</a:t>
            </a:r>
            <a:endParaRPr lang="en-US" b="1" dirty="0">
              <a:solidFill>
                <a:schemeClr val="accent6">
                  <a:lumMod val="50000"/>
                </a:schemeClr>
              </a:solidFill>
            </a:endParaRPr>
          </a:p>
        </p:txBody>
      </p:sp>
    </p:spTree>
    <p:extLst>
      <p:ext uri="{BB962C8B-B14F-4D97-AF65-F5344CB8AC3E}">
        <p14:creationId xmlns:p14="http://schemas.microsoft.com/office/powerpoint/2010/main" val="3060766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6197" y="1527802"/>
            <a:ext cx="6532324" cy="3416320"/>
          </a:xfrm>
          <a:prstGeom prst="rect">
            <a:avLst/>
          </a:prstGeom>
        </p:spPr>
        <p:txBody>
          <a:bodyPr wrap="square">
            <a:spAutoFit/>
          </a:bodyPr>
          <a:lstStyle/>
          <a:p>
            <a:r>
              <a:rPr lang="en-US" dirty="0" smtClean="0"/>
              <a:t>Q1: What is an availability zone composed of?</a:t>
            </a:r>
          </a:p>
          <a:p>
            <a:r>
              <a:rPr lang="en-US" dirty="0" smtClean="0"/>
              <a:t>A. A collection of edge locations</a:t>
            </a:r>
          </a:p>
          <a:p>
            <a:r>
              <a:rPr lang="en-US" dirty="0" smtClean="0"/>
              <a:t>B. A collection of VPCs</a:t>
            </a:r>
          </a:p>
          <a:p>
            <a:r>
              <a:rPr lang="en-US" dirty="0" smtClean="0">
                <a:solidFill>
                  <a:srgbClr val="FF0000"/>
                </a:solidFill>
              </a:rPr>
              <a:t>C. One or more DCs in a location</a:t>
            </a:r>
          </a:p>
          <a:p>
            <a:r>
              <a:rPr lang="en-US" dirty="0" smtClean="0"/>
              <a:t>D. One or more regions</a:t>
            </a:r>
          </a:p>
          <a:p>
            <a:endParaRPr lang="en-US" dirty="0" smtClean="0"/>
          </a:p>
          <a:p>
            <a:endParaRPr lang="en-US" dirty="0"/>
          </a:p>
          <a:p>
            <a:r>
              <a:rPr lang="en-US" dirty="0" smtClean="0"/>
              <a:t>Q2: What is an AWS Region composed of?</a:t>
            </a:r>
          </a:p>
          <a:p>
            <a:r>
              <a:rPr lang="en-US" dirty="0" smtClean="0"/>
              <a:t>A. Two or more Virtual Private Clouds (VPC)</a:t>
            </a:r>
          </a:p>
          <a:p>
            <a:r>
              <a:rPr lang="en-US" dirty="0" smtClean="0">
                <a:solidFill>
                  <a:srgbClr val="FF0000"/>
                </a:solidFill>
              </a:rPr>
              <a:t>B. Two or more availability zones</a:t>
            </a:r>
          </a:p>
          <a:p>
            <a:r>
              <a:rPr lang="en-US" dirty="0" smtClean="0"/>
              <a:t>C. At least one availability zone</a:t>
            </a:r>
          </a:p>
          <a:p>
            <a:r>
              <a:rPr lang="en-US" dirty="0" smtClean="0"/>
              <a:t>D. A collection of EC2 instances</a:t>
            </a:r>
            <a:endParaRPr lang="en-US" dirty="0"/>
          </a:p>
        </p:txBody>
      </p:sp>
      <p:sp>
        <p:nvSpPr>
          <p:cNvPr id="5" name="Rectangle 4">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a:t>
            </a:r>
            <a:r>
              <a:rPr lang="en-US" b="1" dirty="0" smtClean="0">
                <a:solidFill>
                  <a:schemeClr val="accent6">
                    <a:lumMod val="50000"/>
                  </a:schemeClr>
                </a:solidFill>
              </a:rPr>
              <a:t>Sample Questions</a:t>
            </a:r>
            <a:endParaRPr lang="en-US" b="1" dirty="0">
              <a:solidFill>
                <a:schemeClr val="accent6">
                  <a:lumMod val="50000"/>
                </a:schemeClr>
              </a:solidFill>
            </a:endParaRPr>
          </a:p>
        </p:txBody>
      </p:sp>
    </p:spTree>
    <p:extLst>
      <p:ext uri="{BB962C8B-B14F-4D97-AF65-F5344CB8AC3E}">
        <p14:creationId xmlns:p14="http://schemas.microsoft.com/office/powerpoint/2010/main" val="220465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M</a:t>
            </a:r>
            <a:r>
              <a:rPr lang="en-US" b="1" dirty="0" smtClean="0">
                <a:solidFill>
                  <a:schemeClr val="accent6">
                    <a:lumMod val="50000"/>
                  </a:schemeClr>
                </a:solidFill>
              </a:rPr>
              <a:t>odule Summary</a:t>
            </a:r>
            <a:endParaRPr lang="en-US" b="1" dirty="0">
              <a:solidFill>
                <a:schemeClr val="accent6">
                  <a:lumMod val="50000"/>
                </a:schemeClr>
              </a:solidFill>
            </a:endParaRPr>
          </a:p>
        </p:txBody>
      </p:sp>
      <p:sp>
        <p:nvSpPr>
          <p:cNvPr id="2" name="Rectangle 1"/>
          <p:cNvSpPr/>
          <p:nvPr/>
        </p:nvSpPr>
        <p:spPr>
          <a:xfrm>
            <a:off x="2866372" y="1566404"/>
            <a:ext cx="9158614" cy="2862322"/>
          </a:xfrm>
          <a:prstGeom prst="rect">
            <a:avLst/>
          </a:prstGeom>
        </p:spPr>
        <p:txBody>
          <a:bodyPr wrap="square">
            <a:spAutoFit/>
          </a:bodyPr>
          <a:lstStyle/>
          <a:p>
            <a:pPr marL="285750" indent="-285750">
              <a:buFont typeface="Arial" panose="020B0604020202020204" pitchFamily="34" charset="0"/>
              <a:buChar char="•"/>
            </a:pPr>
            <a:r>
              <a:rPr lang="en-US" dirty="0"/>
              <a:t>The AWS global infrastructure consists of </a:t>
            </a:r>
            <a:r>
              <a:rPr lang="en-US" dirty="0">
                <a:solidFill>
                  <a:schemeClr val="accent5"/>
                </a:solidFill>
                <a:latin typeface="Amazon Ember" panose="02000000000000000000" pitchFamily="2" charset="0"/>
                <a:ea typeface="Amazon Ember" panose="02000000000000000000" pitchFamily="2" charset="0"/>
              </a:rPr>
              <a:t>Regions</a:t>
            </a:r>
            <a:r>
              <a:rPr lang="en-US" dirty="0"/>
              <a:t>, </a:t>
            </a:r>
            <a:r>
              <a:rPr lang="en-US" dirty="0">
                <a:solidFill>
                  <a:schemeClr val="accent5"/>
                </a:solidFill>
                <a:latin typeface="Amazon Ember" panose="02000000000000000000" pitchFamily="2" charset="0"/>
                <a:ea typeface="Amazon Ember" panose="02000000000000000000" pitchFamily="2" charset="0"/>
              </a:rPr>
              <a:t>Availability Zones</a:t>
            </a:r>
            <a:r>
              <a:rPr lang="en-US" dirty="0"/>
              <a:t>, and </a:t>
            </a:r>
            <a:r>
              <a:rPr lang="en-US" dirty="0">
                <a:solidFill>
                  <a:schemeClr val="accent5"/>
                </a:solidFill>
                <a:latin typeface="Amazon Ember" panose="02000000000000000000" pitchFamily="2" charset="0"/>
                <a:ea typeface="Amazon Ember" panose="02000000000000000000" pitchFamily="2" charset="0"/>
              </a:rPr>
              <a:t>edge </a:t>
            </a:r>
            <a:r>
              <a:rPr lang="en-US" dirty="0" smtClean="0">
                <a:solidFill>
                  <a:schemeClr val="accent5"/>
                </a:solidFill>
                <a:latin typeface="Amazon Ember" panose="02000000000000000000" pitchFamily="2" charset="0"/>
                <a:ea typeface="Amazon Ember" panose="02000000000000000000" pitchFamily="2" charset="0"/>
              </a:rPr>
              <a:t>locations</a:t>
            </a:r>
          </a:p>
          <a:p>
            <a:pPr marL="285750" indent="-285750">
              <a:buFont typeface="Arial" panose="020B0604020202020204" pitchFamily="34" charset="0"/>
              <a:buChar char="•"/>
            </a:pPr>
            <a:endParaRPr lang="en-US" dirty="0" smtClean="0">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smtClean="0"/>
              <a:t>Your </a:t>
            </a:r>
            <a:r>
              <a:rPr lang="en-US" dirty="0"/>
              <a:t>choice of a Region is typically based on </a:t>
            </a:r>
            <a:r>
              <a:rPr lang="en-US" dirty="0">
                <a:solidFill>
                  <a:schemeClr val="accent5"/>
                </a:solidFill>
                <a:latin typeface="Amazon Ember" panose="02000000000000000000" pitchFamily="2" charset="0"/>
                <a:ea typeface="Amazon Ember" panose="02000000000000000000" pitchFamily="2" charset="0"/>
              </a:rPr>
              <a:t>compliance requirements</a:t>
            </a:r>
            <a:r>
              <a:rPr lang="en-US" dirty="0">
                <a:latin typeface="Amazon Ember" panose="02000000000000000000" pitchFamily="2" charset="0"/>
                <a:ea typeface="Amazon Ember" panose="02000000000000000000" pitchFamily="2" charset="0"/>
              </a:rPr>
              <a:t> </a:t>
            </a:r>
            <a:r>
              <a:rPr lang="en-US" dirty="0"/>
              <a:t>or to </a:t>
            </a:r>
            <a:r>
              <a:rPr lang="en-US" dirty="0">
                <a:solidFill>
                  <a:schemeClr val="accent5"/>
                </a:solidFill>
                <a:latin typeface="Amazon Ember" panose="02000000000000000000" pitchFamily="2" charset="0"/>
                <a:ea typeface="Amazon Ember" panose="02000000000000000000" pitchFamily="2" charset="0"/>
              </a:rPr>
              <a:t>reduce </a:t>
            </a:r>
            <a:r>
              <a:rPr lang="en-US" dirty="0" smtClean="0">
                <a:solidFill>
                  <a:schemeClr val="accent5"/>
                </a:solidFill>
                <a:latin typeface="Amazon Ember" panose="02000000000000000000" pitchFamily="2" charset="0"/>
                <a:ea typeface="Amazon Ember" panose="02000000000000000000" pitchFamily="2" charset="0"/>
              </a:rPr>
              <a:t>latency</a:t>
            </a:r>
          </a:p>
          <a:p>
            <a:pPr marL="285750" indent="-285750">
              <a:buFont typeface="Arial" panose="020B0604020202020204" pitchFamily="34" charset="0"/>
              <a:buChar char="•"/>
            </a:pPr>
            <a:endParaRPr lang="en-US" dirty="0">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t>Each </a:t>
            </a:r>
            <a:r>
              <a:rPr lang="en-US" dirty="0">
                <a:solidFill>
                  <a:schemeClr val="accent5"/>
                </a:solidFill>
                <a:latin typeface="Amazon Ember" panose="02000000000000000000" pitchFamily="2" charset="0"/>
                <a:ea typeface="Amazon Ember" panose="02000000000000000000" pitchFamily="2" charset="0"/>
              </a:rPr>
              <a:t>Availability Zone</a:t>
            </a:r>
            <a:r>
              <a:rPr lang="en-US" dirty="0">
                <a:latin typeface="Amazon Ember" panose="02000000000000000000" pitchFamily="2" charset="0"/>
                <a:ea typeface="Amazon Ember" panose="02000000000000000000" pitchFamily="2" charset="0"/>
              </a:rPr>
              <a:t> </a:t>
            </a:r>
            <a:r>
              <a:rPr lang="en-US" dirty="0"/>
              <a:t>is physically separate from other Availability Zones and has redundant power, networking, and </a:t>
            </a:r>
            <a:r>
              <a:rPr lang="en-US" dirty="0" smtClean="0"/>
              <a:t>connectivity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accent5"/>
                </a:solidFill>
                <a:latin typeface="Amazon Ember" panose="02000000000000000000" pitchFamily="2" charset="0"/>
                <a:ea typeface="Amazon Ember" panose="02000000000000000000" pitchFamily="2" charset="0"/>
              </a:rPr>
              <a:t>Edge locations</a:t>
            </a:r>
            <a:r>
              <a:rPr lang="en-US" dirty="0">
                <a:latin typeface="Amazon Ember" panose="02000000000000000000" pitchFamily="2" charset="0"/>
                <a:ea typeface="Amazon Ember" panose="02000000000000000000" pitchFamily="2" charset="0"/>
              </a:rPr>
              <a:t> </a:t>
            </a:r>
            <a:r>
              <a:rPr lang="en-US" dirty="0"/>
              <a:t>and </a:t>
            </a:r>
            <a:r>
              <a:rPr lang="en-US" dirty="0">
                <a:solidFill>
                  <a:schemeClr val="accent5"/>
                </a:solidFill>
                <a:latin typeface="Amazon Ember" panose="02000000000000000000" pitchFamily="2" charset="0"/>
                <a:ea typeface="Amazon Ember" panose="02000000000000000000" pitchFamily="2" charset="0"/>
              </a:rPr>
              <a:t>Regional edge caches</a:t>
            </a:r>
            <a:r>
              <a:rPr lang="en-US" dirty="0">
                <a:latin typeface="Amazon Ember" panose="02000000000000000000" pitchFamily="2" charset="0"/>
                <a:ea typeface="Amazon Ember" panose="02000000000000000000" pitchFamily="2" charset="0"/>
              </a:rPr>
              <a:t> </a:t>
            </a:r>
            <a:r>
              <a:rPr lang="en-US" dirty="0"/>
              <a:t>improve performance by caching content closer to users</a:t>
            </a:r>
          </a:p>
        </p:txBody>
      </p:sp>
      <p:pic>
        <p:nvPicPr>
          <p:cNvPr id="4" name="Picture 3"/>
          <p:cNvPicPr>
            <a:picLocks noChangeAspect="1"/>
          </p:cNvPicPr>
          <p:nvPr/>
        </p:nvPicPr>
        <p:blipFill>
          <a:blip r:embed="rId2"/>
          <a:stretch>
            <a:fillRect/>
          </a:stretch>
        </p:blipFill>
        <p:spPr>
          <a:xfrm>
            <a:off x="114495" y="1545030"/>
            <a:ext cx="2603652" cy="3089599"/>
          </a:xfrm>
          <a:prstGeom prst="rect">
            <a:avLst/>
          </a:prstGeom>
        </p:spPr>
      </p:pic>
    </p:spTree>
    <p:extLst>
      <p:ext uri="{BB962C8B-B14F-4D97-AF65-F5344CB8AC3E}">
        <p14:creationId xmlns:p14="http://schemas.microsoft.com/office/powerpoint/2010/main" val="557872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613775" y="1283918"/>
            <a:ext cx="3776597"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Regions</a:t>
            </a:r>
          </a:p>
          <a:p>
            <a:pPr marL="285750" indent="-285750">
              <a:buFont typeface="Arial" panose="020B0604020202020204" pitchFamily="34" charset="0"/>
              <a:buChar char="•"/>
            </a:pPr>
            <a:r>
              <a:rPr lang="en-US" dirty="0" smtClean="0"/>
              <a:t>Availability Zones</a:t>
            </a:r>
          </a:p>
          <a:p>
            <a:pPr marL="285750" indent="-285750">
              <a:buFont typeface="Arial" panose="020B0604020202020204" pitchFamily="34" charset="0"/>
              <a:buChar char="•"/>
            </a:pPr>
            <a:r>
              <a:rPr lang="en-US" dirty="0" smtClean="0"/>
              <a:t>Data centers</a:t>
            </a:r>
          </a:p>
          <a:p>
            <a:pPr marL="285750" indent="-285750">
              <a:buFont typeface="Arial" panose="020B0604020202020204" pitchFamily="34" charset="0"/>
              <a:buChar char="•"/>
            </a:pPr>
            <a:r>
              <a:rPr lang="en-US" dirty="0" smtClean="0"/>
              <a:t>Point of presents</a:t>
            </a:r>
          </a:p>
          <a:p>
            <a:pPr marL="285750" indent="-285750">
              <a:buFont typeface="Arial" panose="020B0604020202020204" pitchFamily="34" charset="0"/>
              <a:buChar char="•"/>
            </a:pPr>
            <a:r>
              <a:rPr lang="en-US" dirty="0" smtClean="0"/>
              <a:t>Global (Backbone) Network</a:t>
            </a:r>
          </a:p>
          <a:p>
            <a:pPr marL="285750" indent="-285750">
              <a:buFont typeface="Arial" panose="020B0604020202020204" pitchFamily="34" charset="0"/>
              <a:buChar char="•"/>
            </a:pPr>
            <a:r>
              <a:rPr lang="en-US" i="1" dirty="0" smtClean="0">
                <a:solidFill>
                  <a:schemeClr val="accent6">
                    <a:lumMod val="75000"/>
                  </a:schemeClr>
                </a:solidFill>
              </a:rPr>
              <a:t>AWS Local Zones</a:t>
            </a:r>
          </a:p>
          <a:p>
            <a:pPr marL="285750" indent="-285750">
              <a:buFont typeface="Arial" panose="020B0604020202020204" pitchFamily="34" charset="0"/>
              <a:buChar char="•"/>
            </a:pPr>
            <a:r>
              <a:rPr lang="en-US" i="1" dirty="0" smtClean="0">
                <a:solidFill>
                  <a:schemeClr val="accent6">
                    <a:lumMod val="75000"/>
                  </a:schemeClr>
                </a:solidFill>
              </a:rPr>
              <a:t>AWS </a:t>
            </a:r>
            <a:r>
              <a:rPr lang="en-US" i="1" dirty="0" err="1" smtClean="0">
                <a:solidFill>
                  <a:schemeClr val="accent6">
                    <a:lumMod val="75000"/>
                  </a:schemeClr>
                </a:solidFill>
              </a:rPr>
              <a:t>Wavelenght</a:t>
            </a:r>
            <a:endParaRPr lang="en-US" i="1" dirty="0" smtClean="0">
              <a:solidFill>
                <a:schemeClr val="accent6">
                  <a:lumMod val="75000"/>
                </a:schemeClr>
              </a:solidFill>
            </a:endParaRPr>
          </a:p>
          <a:p>
            <a:pPr marL="285750" indent="-285750">
              <a:buFont typeface="Arial" panose="020B0604020202020204" pitchFamily="34" charset="0"/>
              <a:buChar char="•"/>
            </a:pPr>
            <a:r>
              <a:rPr lang="en-US" i="1" dirty="0" smtClean="0">
                <a:solidFill>
                  <a:schemeClr val="accent6">
                    <a:lumMod val="75000"/>
                  </a:schemeClr>
                </a:solidFill>
              </a:rPr>
              <a:t>AWS Outpost</a:t>
            </a:r>
            <a:endParaRPr lang="en-US" i="1" dirty="0">
              <a:solidFill>
                <a:schemeClr val="accent6">
                  <a:lumMod val="75000"/>
                </a:schemeClr>
              </a:solidFill>
            </a:endParaRPr>
          </a:p>
        </p:txBody>
      </p:sp>
      <p:sp>
        <p:nvSpPr>
          <p:cNvPr id="4" name="Rectangle 3"/>
          <p:cNvSpPr/>
          <p:nvPr/>
        </p:nvSpPr>
        <p:spPr>
          <a:xfrm>
            <a:off x="932951" y="4315309"/>
            <a:ext cx="2612190" cy="646331"/>
          </a:xfrm>
          <a:prstGeom prst="rect">
            <a:avLst/>
          </a:prstGeom>
        </p:spPr>
        <p:txBody>
          <a:bodyPr wrap="none">
            <a:spAutoFit/>
          </a:bodyPr>
          <a:lstStyle/>
          <a:p>
            <a:r>
              <a:rPr lang="en-US" dirty="0" smtClean="0">
                <a:hlinkClick r:id="rId2"/>
              </a:rPr>
              <a:t>https://infrastructure.aws</a:t>
            </a:r>
            <a:endParaRPr lang="en-US" dirty="0" smtClean="0"/>
          </a:p>
          <a:p>
            <a:endParaRPr lang="en-US" dirty="0"/>
          </a:p>
        </p:txBody>
      </p:sp>
      <p:pic>
        <p:nvPicPr>
          <p:cNvPr id="5" name="Picture 4"/>
          <p:cNvPicPr>
            <a:picLocks noChangeAspect="1"/>
          </p:cNvPicPr>
          <p:nvPr/>
        </p:nvPicPr>
        <p:blipFill>
          <a:blip r:embed="rId3"/>
          <a:stretch>
            <a:fillRect/>
          </a:stretch>
        </p:blipFill>
        <p:spPr>
          <a:xfrm>
            <a:off x="4948426" y="1071423"/>
            <a:ext cx="6316003" cy="5078408"/>
          </a:xfrm>
          <a:prstGeom prst="rect">
            <a:avLst/>
          </a:prstGeom>
        </p:spPr>
      </p:pic>
      <p:sp>
        <p:nvSpPr>
          <p:cNvPr id="8"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AWS Global Infrastructure</a:t>
            </a:r>
          </a:p>
        </p:txBody>
      </p:sp>
      <p:sp>
        <p:nvSpPr>
          <p:cNvPr id="10" name="Rectangle 9">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46942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6992" y="1321278"/>
            <a:ext cx="11517681" cy="3970318"/>
          </a:xfrm>
          <a:prstGeom prst="rect">
            <a:avLst/>
          </a:prstGeom>
        </p:spPr>
        <p:txBody>
          <a:bodyPr wrap="square">
            <a:spAutoFit/>
          </a:bodyPr>
          <a:lstStyle/>
          <a:p>
            <a:pPr marL="285750" indent="-285750">
              <a:buFont typeface="Arial" panose="020B0604020202020204" pitchFamily="34" charset="0"/>
              <a:buChar char="•"/>
            </a:pPr>
            <a:r>
              <a:rPr lang="en-US" dirty="0" smtClean="0"/>
              <a:t>AWS Global Infrastructure is a key technology area covered in the Cloud Practitioner exam blueprint. The AWS infrastructure is built around Regions and Availability Zones (AZs).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An AWS Region is a physical location in the world where AWS have multiple AZs.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AZs consist of one or more discrete data centers, each with redundant power, networking, and connectivity, housed in separate facilities.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Each region is completely independent. Each Availability Zone is isolated, but the Availability Zones in a region are connected through low-latency links.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AWS are constantly expanding around the world and currently there are (2021)</a:t>
            </a:r>
          </a:p>
          <a:p>
            <a:pPr marL="742950" lvl="1" indent="-285750">
              <a:buFont typeface="Arial" panose="020B0604020202020204" pitchFamily="34" charset="0"/>
              <a:buChar char="•"/>
            </a:pPr>
            <a:r>
              <a:rPr lang="en-US" dirty="0" smtClean="0"/>
              <a:t> 21 regions</a:t>
            </a:r>
          </a:p>
          <a:p>
            <a:pPr marL="742950" lvl="1" indent="-285750">
              <a:buFont typeface="Arial" panose="020B0604020202020204" pitchFamily="34" charset="0"/>
              <a:buChar char="•"/>
            </a:pPr>
            <a:r>
              <a:rPr lang="en-US" dirty="0" smtClean="0"/>
              <a:t> 66 availability zones</a:t>
            </a:r>
          </a:p>
        </p:txBody>
      </p:sp>
      <p:sp>
        <p:nvSpPr>
          <p:cNvPr id="5" name="Rectangle 4">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AWS Global </a:t>
            </a:r>
            <a:r>
              <a:rPr lang="en-US" b="1" dirty="0" smtClean="0">
                <a:solidFill>
                  <a:schemeClr val="accent6">
                    <a:lumMod val="50000"/>
                  </a:schemeClr>
                </a:solidFill>
              </a:rPr>
              <a:t>Infrastructure</a:t>
            </a:r>
            <a:endParaRPr lang="en-US" b="1" dirty="0">
              <a:solidFill>
                <a:schemeClr val="accent6">
                  <a:lumMod val="50000"/>
                </a:schemeClr>
              </a:solidFill>
            </a:endParaRPr>
          </a:p>
        </p:txBody>
      </p:sp>
    </p:spTree>
    <p:extLst>
      <p:ext uri="{BB962C8B-B14F-4D97-AF65-F5344CB8AC3E}">
        <p14:creationId xmlns:p14="http://schemas.microsoft.com/office/powerpoint/2010/main" val="49027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9851" y="1097391"/>
            <a:ext cx="6866352" cy="2031325"/>
          </a:xfrm>
          <a:prstGeom prst="rect">
            <a:avLst/>
          </a:prstGeom>
        </p:spPr>
        <p:txBody>
          <a:bodyPr wrap="square">
            <a:spAutoFit/>
          </a:bodyPr>
          <a:lstStyle/>
          <a:p>
            <a:pPr marL="285750" indent="-285750">
              <a:buFont typeface="Arial" panose="020B0604020202020204" pitchFamily="34" charset="0"/>
              <a:buChar char="•"/>
            </a:pPr>
            <a:r>
              <a:rPr lang="en-US" dirty="0" smtClean="0"/>
              <a:t>A region is a geographical area.</a:t>
            </a:r>
          </a:p>
          <a:p>
            <a:pPr marL="285750" indent="-285750">
              <a:buFont typeface="Arial" panose="020B0604020202020204" pitchFamily="34" charset="0"/>
              <a:buChar char="•"/>
            </a:pPr>
            <a:r>
              <a:rPr lang="en-US" dirty="0" smtClean="0"/>
              <a:t>Each region consists of 2 or more availability zones.</a:t>
            </a:r>
          </a:p>
          <a:p>
            <a:pPr marL="285750" indent="-285750">
              <a:buFont typeface="Arial" panose="020B0604020202020204" pitchFamily="34" charset="0"/>
              <a:buChar char="•"/>
            </a:pPr>
            <a:r>
              <a:rPr lang="en-US" dirty="0" smtClean="0"/>
              <a:t>Each Amazon Region is designed to be completely isolated from the other Amazon Regions.</a:t>
            </a:r>
          </a:p>
          <a:p>
            <a:pPr marL="285750" indent="-285750">
              <a:buFont typeface="Arial" panose="020B0604020202020204" pitchFamily="34" charset="0"/>
              <a:buChar char="•"/>
            </a:pPr>
            <a:r>
              <a:rPr lang="en-US" dirty="0" smtClean="0"/>
              <a:t>Each AWS Region has multiple Availability Zones and data centers.</a:t>
            </a:r>
          </a:p>
          <a:p>
            <a:pPr marL="285750" indent="-285750">
              <a:buFont typeface="Arial" panose="020B0604020202020204" pitchFamily="34" charset="0"/>
              <a:buChar char="•"/>
            </a:pPr>
            <a:r>
              <a:rPr lang="en-US" dirty="0" smtClean="0"/>
              <a:t>You can replicate data within a region and between regions using private or public Internet connections.</a:t>
            </a:r>
          </a:p>
        </p:txBody>
      </p:sp>
      <p:pic>
        <p:nvPicPr>
          <p:cNvPr id="6" name="Picture 5"/>
          <p:cNvPicPr>
            <a:picLocks noChangeAspect="1"/>
          </p:cNvPicPr>
          <p:nvPr/>
        </p:nvPicPr>
        <p:blipFill>
          <a:blip r:embed="rId2"/>
          <a:stretch>
            <a:fillRect/>
          </a:stretch>
        </p:blipFill>
        <p:spPr>
          <a:xfrm>
            <a:off x="7258782" y="1156285"/>
            <a:ext cx="4823564" cy="2319330"/>
          </a:xfrm>
          <a:prstGeom prst="rect">
            <a:avLst/>
          </a:prstGeom>
        </p:spPr>
      </p:pic>
      <p:sp>
        <p:nvSpPr>
          <p:cNvPr id="8" name="Rectangle 7"/>
          <p:cNvSpPr/>
          <p:nvPr/>
        </p:nvSpPr>
        <p:spPr>
          <a:xfrm>
            <a:off x="275770" y="3654950"/>
            <a:ext cx="11776553" cy="2308324"/>
          </a:xfrm>
          <a:prstGeom prst="rect">
            <a:avLst/>
          </a:prstGeom>
        </p:spPr>
        <p:txBody>
          <a:bodyPr wrap="square">
            <a:spAutoFit/>
          </a:bodyPr>
          <a:lstStyle/>
          <a:p>
            <a:pPr marL="285750" indent="-285750">
              <a:buFont typeface="Arial" panose="020B0604020202020204" pitchFamily="34" charset="0"/>
              <a:buChar char="•"/>
            </a:pPr>
            <a:r>
              <a:rPr lang="en-US" dirty="0" smtClean="0"/>
              <a:t>You retain complete control and ownership over the region in which your data is physically located, making it easy to meet regional compliance and data residency requirements.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Note that there is a charge for data transfer between regions.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When you launch an EC2 instance, you must select an AMI that’s in the same region. If the AMI is in another region, you can copy the AMI to the region you’re using. </a:t>
            </a:r>
          </a:p>
          <a:p>
            <a:endParaRPr lang="en-US" dirty="0"/>
          </a:p>
        </p:txBody>
      </p:sp>
      <p:sp>
        <p:nvSpPr>
          <p:cNvPr id="9" name="Rectangle 8">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AWS Global </a:t>
            </a:r>
            <a:r>
              <a:rPr lang="en-US" b="1" dirty="0" smtClean="0">
                <a:solidFill>
                  <a:schemeClr val="accent6">
                    <a:lumMod val="50000"/>
                  </a:schemeClr>
                </a:solidFill>
              </a:rPr>
              <a:t>Infrastructure : Regions</a:t>
            </a:r>
            <a:endParaRPr lang="en-US" b="1" dirty="0">
              <a:solidFill>
                <a:schemeClr val="accent6">
                  <a:lumMod val="50000"/>
                </a:schemeClr>
              </a:solidFill>
            </a:endParaRPr>
          </a:p>
        </p:txBody>
      </p:sp>
    </p:spTree>
    <p:extLst>
      <p:ext uri="{BB962C8B-B14F-4D97-AF65-F5344CB8AC3E}">
        <p14:creationId xmlns:p14="http://schemas.microsoft.com/office/powerpoint/2010/main" val="1809082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1092" y="1002221"/>
            <a:ext cx="8263005" cy="2585323"/>
          </a:xfrm>
          <a:prstGeom prst="rect">
            <a:avLst/>
          </a:prstGeom>
        </p:spPr>
        <p:txBody>
          <a:bodyPr wrap="square">
            <a:spAutoFit/>
          </a:bodyPr>
          <a:lstStyle/>
          <a:p>
            <a:pPr marL="285750" indent="-285750">
              <a:buFont typeface="Arial" panose="020B0604020202020204" pitchFamily="34" charset="0"/>
              <a:buChar char="•"/>
            </a:pPr>
            <a:r>
              <a:rPr lang="en-US" dirty="0" smtClean="0"/>
              <a:t>Availability Zones are physically separate and isolated from each other.</a:t>
            </a:r>
          </a:p>
          <a:p>
            <a:pPr marL="285750" indent="-285750">
              <a:buFont typeface="Arial" panose="020B0604020202020204" pitchFamily="34" charset="0"/>
              <a:buChar char="•"/>
            </a:pPr>
            <a:r>
              <a:rPr lang="en-US" dirty="0" smtClean="0"/>
              <a:t>AZs span one or more data centers and have direct, low-latency, high throughput and redundant network connections between each other.</a:t>
            </a:r>
          </a:p>
          <a:p>
            <a:pPr marL="285750" indent="-285750">
              <a:buFont typeface="Arial" panose="020B0604020202020204" pitchFamily="34" charset="0"/>
              <a:buChar char="•"/>
            </a:pPr>
            <a:r>
              <a:rPr lang="en-US" dirty="0" smtClean="0"/>
              <a:t>Each AZ is designed as an independent failure zone.</a:t>
            </a:r>
          </a:p>
          <a:p>
            <a:pPr marL="285750" indent="-285750">
              <a:buFont typeface="Arial" panose="020B0604020202020204" pitchFamily="34" charset="0"/>
              <a:buChar char="•"/>
            </a:pPr>
            <a:r>
              <a:rPr lang="en-US" dirty="0" smtClean="0"/>
              <a:t>When you launch an instance, you can select an Availability Zone or let AWS choose one for you.</a:t>
            </a:r>
          </a:p>
          <a:p>
            <a:pPr marL="285750" indent="-285750">
              <a:buFont typeface="Arial" panose="020B0604020202020204" pitchFamily="34" charset="0"/>
              <a:buChar char="•"/>
            </a:pPr>
            <a:r>
              <a:rPr lang="en-US" dirty="0" smtClean="0"/>
              <a:t>If you distribute your EC2 instances across multiple Availability Zones and one instance fails, you can design your application so that an instance in another Availability Zone can handle requests.</a:t>
            </a:r>
          </a:p>
        </p:txBody>
      </p:sp>
      <p:pic>
        <p:nvPicPr>
          <p:cNvPr id="4" name="Picture 3"/>
          <p:cNvPicPr>
            <a:picLocks noChangeAspect="1"/>
          </p:cNvPicPr>
          <p:nvPr/>
        </p:nvPicPr>
        <p:blipFill>
          <a:blip r:embed="rId2"/>
          <a:stretch>
            <a:fillRect/>
          </a:stretch>
        </p:blipFill>
        <p:spPr>
          <a:xfrm>
            <a:off x="8672543" y="1077238"/>
            <a:ext cx="3183585" cy="1747381"/>
          </a:xfrm>
          <a:prstGeom prst="rect">
            <a:avLst/>
          </a:prstGeom>
        </p:spPr>
      </p:pic>
      <p:sp>
        <p:nvSpPr>
          <p:cNvPr id="5" name="Rectangle 4"/>
          <p:cNvSpPr/>
          <p:nvPr/>
        </p:nvSpPr>
        <p:spPr>
          <a:xfrm>
            <a:off x="203597" y="3621160"/>
            <a:ext cx="11845447" cy="2585323"/>
          </a:xfrm>
          <a:prstGeom prst="rect">
            <a:avLst/>
          </a:prstGeom>
        </p:spPr>
        <p:txBody>
          <a:bodyPr wrap="square">
            <a:spAutoFit/>
          </a:bodyPr>
          <a:lstStyle/>
          <a:p>
            <a:pPr marL="285750" indent="-285750">
              <a:buFont typeface="Arial" panose="020B0604020202020204" pitchFamily="34" charset="0"/>
              <a:buChar char="•"/>
            </a:pPr>
            <a:r>
              <a:rPr lang="en-US" dirty="0" smtClean="0"/>
              <a:t>An Availability Zone is represented by a region code followed by a letter identifier; for example, us-east-1a.</a:t>
            </a:r>
          </a:p>
          <a:p>
            <a:pPr marL="285750" indent="-285750">
              <a:buFont typeface="Arial" panose="020B0604020202020204" pitchFamily="34" charset="0"/>
              <a:buChar char="•"/>
            </a:pPr>
            <a:r>
              <a:rPr lang="en-US" dirty="0" smtClean="0"/>
              <a:t>To ensure that resources are distributed across the Availability Zones for a region, AWS independently map Availability Zones to names for each AWS account.</a:t>
            </a:r>
          </a:p>
          <a:p>
            <a:pPr marL="285750" indent="-285750">
              <a:buFont typeface="Arial" panose="020B0604020202020204" pitchFamily="34" charset="0"/>
              <a:buChar char="•"/>
            </a:pPr>
            <a:r>
              <a:rPr lang="en-US" dirty="0" smtClean="0"/>
              <a:t>For example, the Availability Zone </a:t>
            </a:r>
            <a:r>
              <a:rPr lang="en-US" b="1" dirty="0" smtClean="0">
                <a:solidFill>
                  <a:schemeClr val="accent6">
                    <a:lumMod val="50000"/>
                  </a:schemeClr>
                </a:solidFill>
              </a:rPr>
              <a:t>us-east-1a</a:t>
            </a:r>
            <a:r>
              <a:rPr lang="en-US" dirty="0" smtClean="0"/>
              <a:t> for your AWS account might not be the same location as us-east-1a for another AWS account.</a:t>
            </a:r>
          </a:p>
          <a:p>
            <a:pPr marL="285750" indent="-285750">
              <a:buFont typeface="Arial" panose="020B0604020202020204" pitchFamily="34" charset="0"/>
              <a:buChar char="•"/>
            </a:pPr>
            <a:r>
              <a:rPr lang="en-US" dirty="0" smtClean="0"/>
              <a:t>To coordinate Availability Zones across accounts, you must use the AZ ID, which is a unique and consistent identifier for an Availability Zone.</a:t>
            </a:r>
          </a:p>
          <a:p>
            <a:pPr marL="285750" indent="-285750">
              <a:buFont typeface="Arial" panose="020B0604020202020204" pitchFamily="34" charset="0"/>
              <a:buChar char="•"/>
            </a:pPr>
            <a:r>
              <a:rPr lang="en-US" dirty="0" smtClean="0"/>
              <a:t>AZs are physically separated within a typical metropolitan region and are located in lower risk flood plains.</a:t>
            </a:r>
          </a:p>
          <a:p>
            <a:pPr marL="285750" indent="-285750">
              <a:buFont typeface="Arial" panose="020B0604020202020204" pitchFamily="34" charset="0"/>
              <a:buChar char="•"/>
            </a:pPr>
            <a:r>
              <a:rPr lang="en-US" dirty="0" smtClean="0"/>
              <a:t>AZs use discrete UPS and onsite backup generation facilities and are fed via different grids from independent facilities.</a:t>
            </a:r>
          </a:p>
        </p:txBody>
      </p:sp>
      <p:sp>
        <p:nvSpPr>
          <p:cNvPr id="8" name="Rectangle 7">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AWS Global </a:t>
            </a:r>
            <a:r>
              <a:rPr lang="en-US" b="1" dirty="0" smtClean="0">
                <a:solidFill>
                  <a:schemeClr val="accent6">
                    <a:lumMod val="50000"/>
                  </a:schemeClr>
                </a:solidFill>
              </a:rPr>
              <a:t>Infrastructure : </a:t>
            </a:r>
            <a:r>
              <a:rPr lang="en-US" b="1" dirty="0">
                <a:solidFill>
                  <a:schemeClr val="accent6">
                    <a:lumMod val="50000"/>
                  </a:schemeClr>
                </a:solidFill>
              </a:rPr>
              <a:t>Availability Zones</a:t>
            </a:r>
          </a:p>
        </p:txBody>
      </p:sp>
    </p:spTree>
    <p:extLst>
      <p:ext uri="{BB962C8B-B14F-4D97-AF65-F5344CB8AC3E}">
        <p14:creationId xmlns:p14="http://schemas.microsoft.com/office/powerpoint/2010/main" val="34957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8202" y="705364"/>
            <a:ext cx="8498910" cy="5078313"/>
          </a:xfrm>
          <a:prstGeom prst="rect">
            <a:avLst/>
          </a:prstGeom>
        </p:spPr>
        <p:txBody>
          <a:bodyPr wrap="square">
            <a:spAutoFit/>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Data centers are securely designed with several factors in mind</a:t>
            </a:r>
          </a:p>
          <a:p>
            <a:pPr marL="285750" indent="-285750">
              <a:buFont typeface="Arial" panose="020B0604020202020204" pitchFamily="34" charset="0"/>
              <a:buChar char="•"/>
            </a:pPr>
            <a:r>
              <a:rPr lang="en-US" dirty="0" smtClean="0"/>
              <a:t>Each location is carefully evaluated to mitigate environmental risk. </a:t>
            </a:r>
          </a:p>
          <a:p>
            <a:pPr marL="285750" indent="-285750">
              <a:buFont typeface="Arial" panose="020B0604020202020204" pitchFamily="34" charset="0"/>
              <a:buChar char="•"/>
            </a:pPr>
            <a:r>
              <a:rPr lang="en-US" dirty="0" smtClean="0"/>
              <a:t>Data centers have a redundant design that anticipates and tolerates failure while maintaining service levels.</a:t>
            </a:r>
          </a:p>
          <a:p>
            <a:pPr marL="285750" indent="-285750">
              <a:buFont typeface="Arial" panose="020B0604020202020204" pitchFamily="34" charset="0"/>
              <a:buChar char="•"/>
            </a:pPr>
            <a:r>
              <a:rPr lang="en-US" dirty="0" smtClean="0"/>
              <a:t>To ensure availability, critical system components are backed up across multiple Availability Zones.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To ensure capacity, AWS continuously monitors service usage to deploy infrastructure to support availability commitments and requirements.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i="1" dirty="0" smtClean="0">
                <a:solidFill>
                  <a:schemeClr val="accent6">
                    <a:lumMod val="50000"/>
                  </a:schemeClr>
                </a:solidFill>
              </a:rPr>
              <a:t>Data center locations are not disclosed </a:t>
            </a:r>
            <a:r>
              <a:rPr lang="en-US" dirty="0" smtClean="0"/>
              <a:t>and all access to them is restricted.</a:t>
            </a:r>
          </a:p>
          <a:p>
            <a:pPr marL="285750" indent="-285750">
              <a:buFont typeface="Arial" panose="020B0604020202020204" pitchFamily="34" charset="0"/>
              <a:buChar char="•"/>
            </a:pPr>
            <a:r>
              <a:rPr lang="en-US" dirty="0" smtClean="0"/>
              <a:t>In case of failure, automated processes move data traffic away from the affected area. </a:t>
            </a:r>
          </a:p>
          <a:p>
            <a:endParaRPr lang="en-US" dirty="0" smtClean="0"/>
          </a:p>
          <a:p>
            <a:pPr marL="285750" indent="-285750">
              <a:buFont typeface="Arial" panose="020B0604020202020204" pitchFamily="34" charset="0"/>
              <a:buChar char="•"/>
            </a:pPr>
            <a:r>
              <a:rPr lang="en-US" dirty="0" smtClean="0"/>
              <a:t>AWS uses custom network equipment sourced from multiple </a:t>
            </a:r>
            <a:r>
              <a:rPr lang="en-US" b="1" i="1" dirty="0" smtClean="0">
                <a:solidFill>
                  <a:schemeClr val="accent6">
                    <a:lumMod val="50000"/>
                  </a:schemeClr>
                </a:solidFill>
              </a:rPr>
              <a:t>original device manufacturers (ODMs)</a:t>
            </a:r>
            <a:r>
              <a:rPr lang="en-US" dirty="0" smtClean="0"/>
              <a:t>. ODMs design and manufacture products based on specifications from a second company. The second company then rebrands the products for sale. </a:t>
            </a:r>
            <a:endParaRPr lang="en-US" dirty="0"/>
          </a:p>
        </p:txBody>
      </p:sp>
      <p:pic>
        <p:nvPicPr>
          <p:cNvPr id="5" name="Picture 4"/>
          <p:cNvPicPr>
            <a:picLocks noChangeAspect="1"/>
          </p:cNvPicPr>
          <p:nvPr/>
        </p:nvPicPr>
        <p:blipFill>
          <a:blip r:embed="rId2"/>
          <a:stretch>
            <a:fillRect/>
          </a:stretch>
        </p:blipFill>
        <p:spPr>
          <a:xfrm>
            <a:off x="8792815" y="959631"/>
            <a:ext cx="3282276" cy="1933815"/>
          </a:xfrm>
          <a:prstGeom prst="rect">
            <a:avLst/>
          </a:prstGeom>
        </p:spPr>
      </p:pic>
      <p:pic>
        <p:nvPicPr>
          <p:cNvPr id="6" name="Picture 5"/>
          <p:cNvPicPr>
            <a:picLocks noChangeAspect="1"/>
          </p:cNvPicPr>
          <p:nvPr/>
        </p:nvPicPr>
        <p:blipFill>
          <a:blip r:embed="rId3"/>
          <a:stretch>
            <a:fillRect/>
          </a:stretch>
        </p:blipFill>
        <p:spPr>
          <a:xfrm>
            <a:off x="8846658" y="3532377"/>
            <a:ext cx="3255374" cy="1831148"/>
          </a:xfrm>
          <a:prstGeom prst="rect">
            <a:avLst/>
          </a:prstGeom>
        </p:spPr>
      </p:pic>
      <p:sp>
        <p:nvSpPr>
          <p:cNvPr id="8" name="Rectangle 7">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itle 1">
            <a:extLst>
              <a:ext uri="{FF2B5EF4-FFF2-40B4-BE49-F238E27FC236}">
                <a16:creationId xmlns:a16="http://schemas.microsoft.com/office/drawing/2014/main" id="{961B4861-DEB6-8811-6B0B-3A77E761DBB1}"/>
              </a:ext>
            </a:extLst>
          </p:cNvPr>
          <p:cNvSpPr txBox="1">
            <a:spLocks/>
          </p:cNvSpPr>
          <p:nvPr/>
        </p:nvSpPr>
        <p:spPr>
          <a:xfrm>
            <a:off x="89672" y="-145143"/>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AWS Global </a:t>
            </a:r>
            <a:r>
              <a:rPr lang="en-US" b="1" dirty="0" smtClean="0">
                <a:solidFill>
                  <a:schemeClr val="accent6">
                    <a:lumMod val="50000"/>
                  </a:schemeClr>
                </a:solidFill>
              </a:rPr>
              <a:t>Infrastructure : </a:t>
            </a:r>
            <a:r>
              <a:rPr lang="en-US" b="1" dirty="0">
                <a:solidFill>
                  <a:schemeClr val="accent6">
                    <a:lumMod val="50000"/>
                  </a:schemeClr>
                </a:solidFill>
              </a:rPr>
              <a:t>Data Canters</a:t>
            </a:r>
          </a:p>
        </p:txBody>
      </p:sp>
    </p:spTree>
    <p:extLst>
      <p:ext uri="{BB962C8B-B14F-4D97-AF65-F5344CB8AC3E}">
        <p14:creationId xmlns:p14="http://schemas.microsoft.com/office/powerpoint/2010/main" val="197838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2EED430-649D-314F-8B54-13C025927D57}"/>
              </a:ext>
            </a:extLst>
          </p:cNvPr>
          <p:cNvSpPr>
            <a:spLocks noGrp="1"/>
          </p:cNvSpPr>
          <p:nvPr>
            <p:ph idx="1"/>
          </p:nvPr>
        </p:nvSpPr>
        <p:spPr>
          <a:xfrm>
            <a:off x="299580" y="967592"/>
            <a:ext cx="7372612" cy="2664956"/>
          </a:xfrm>
        </p:spPr>
        <p:txBody>
          <a:bodyPr>
            <a:normAutofit/>
          </a:bodyPr>
          <a:lstStyle/>
          <a:p>
            <a:r>
              <a:rPr lang="en-US" sz="2000" dirty="0"/>
              <a:t>AWS provides a global network of 187 </a:t>
            </a:r>
            <a:r>
              <a:rPr lang="en-US" sz="2000" dirty="0">
                <a:solidFill>
                  <a:schemeClr val="accent6"/>
                </a:solidFill>
              </a:rPr>
              <a:t>Points of Presence </a:t>
            </a:r>
            <a:r>
              <a:rPr lang="en-US" sz="2000" dirty="0"/>
              <a:t>locations </a:t>
            </a:r>
          </a:p>
          <a:p>
            <a:r>
              <a:rPr lang="en-US" sz="2000" dirty="0"/>
              <a:t>Consists of 176 </a:t>
            </a:r>
            <a:r>
              <a:rPr lang="en-US" sz="2000" b="1" dirty="0">
                <a:solidFill>
                  <a:schemeClr val="accent5"/>
                </a:solidFill>
              </a:rPr>
              <a:t>edge locations </a:t>
            </a:r>
            <a:r>
              <a:rPr lang="en-US" sz="2000" dirty="0"/>
              <a:t>and 11 </a:t>
            </a:r>
            <a:r>
              <a:rPr lang="en-US" sz="2000" b="1" dirty="0">
                <a:solidFill>
                  <a:schemeClr val="accent5"/>
                </a:solidFill>
              </a:rPr>
              <a:t>Regional edge caches</a:t>
            </a:r>
          </a:p>
          <a:p>
            <a:r>
              <a:rPr lang="en-US" sz="2000" dirty="0"/>
              <a:t>Used with Amazon CloudFront </a:t>
            </a:r>
          </a:p>
          <a:p>
            <a:pPr lvl="1"/>
            <a:r>
              <a:rPr lang="en-US" sz="2000" dirty="0"/>
              <a:t>A global Content Delivery Network (CDN), that delivers content to end users with</a:t>
            </a:r>
            <a:r>
              <a:rPr lang="en-US" sz="2000" dirty="0">
                <a:solidFill>
                  <a:schemeClr val="accent6"/>
                </a:solidFill>
              </a:rPr>
              <a:t> reduced latency</a:t>
            </a:r>
          </a:p>
          <a:p>
            <a:r>
              <a:rPr lang="en-US" sz="2000" dirty="0"/>
              <a:t>Regional edge caches used for content with infrequent access.</a:t>
            </a:r>
          </a:p>
        </p:txBody>
      </p:sp>
      <p:grpSp>
        <p:nvGrpSpPr>
          <p:cNvPr id="2" name="Group 1" descr="map of the globe showing one color for edge locations, another color for multiple edge locations, and a third color to indicate regional edge caches.">
            <a:extLst>
              <a:ext uri="{FF2B5EF4-FFF2-40B4-BE49-F238E27FC236}">
                <a16:creationId xmlns:a16="http://schemas.microsoft.com/office/drawing/2014/main" id="{19B47853-4ECF-1D4E-9D01-C1460EC4274B}"/>
              </a:ext>
            </a:extLst>
          </p:cNvPr>
          <p:cNvGrpSpPr/>
          <p:nvPr/>
        </p:nvGrpSpPr>
        <p:grpSpPr>
          <a:xfrm>
            <a:off x="8287657" y="4455884"/>
            <a:ext cx="3831772" cy="2061029"/>
            <a:chOff x="4154557" y="1977853"/>
            <a:chExt cx="7821133" cy="4288803"/>
          </a:xfrm>
        </p:grpSpPr>
        <p:pic>
          <p:nvPicPr>
            <p:cNvPr id="6" name="Picture 5" descr="A map of the globe with Edge locations and edge caches shown as dots.">
              <a:extLst>
                <a:ext uri="{FF2B5EF4-FFF2-40B4-BE49-F238E27FC236}">
                  <a16:creationId xmlns:a16="http://schemas.microsoft.com/office/drawing/2014/main" id="{FE825948-0A0A-E045-B0CD-D9AC5EF95709}"/>
                </a:ext>
              </a:extLst>
            </p:cNvPr>
            <p:cNvPicPr>
              <a:picLocks noChangeAspect="1"/>
            </p:cNvPicPr>
            <p:nvPr/>
          </p:nvPicPr>
          <p:blipFill>
            <a:blip r:embed="rId4"/>
            <a:stretch>
              <a:fillRect/>
            </a:stretch>
          </p:blipFill>
          <p:spPr>
            <a:xfrm>
              <a:off x="4439265" y="1977853"/>
              <a:ext cx="7536425" cy="4288803"/>
            </a:xfrm>
            <a:prstGeom prst="rect">
              <a:avLst/>
            </a:prstGeom>
          </p:spPr>
        </p:pic>
        <p:pic>
          <p:nvPicPr>
            <p:cNvPr id="12" name="Picture 11">
              <a:extLst>
                <a:ext uri="{FF2B5EF4-FFF2-40B4-BE49-F238E27FC236}">
                  <a16:creationId xmlns:a16="http://schemas.microsoft.com/office/drawing/2014/main" id="{3E508072-CCDE-434D-BBF6-3B6F0D1EBB4B}"/>
                </a:ext>
              </a:extLst>
            </p:cNvPr>
            <p:cNvPicPr>
              <a:picLocks noChangeAspect="1"/>
            </p:cNvPicPr>
            <p:nvPr/>
          </p:nvPicPr>
          <p:blipFill>
            <a:blip r:embed="rId5"/>
            <a:stretch>
              <a:fillRect/>
            </a:stretch>
          </p:blipFill>
          <p:spPr>
            <a:xfrm>
              <a:off x="4154557" y="4420545"/>
              <a:ext cx="1849488" cy="1818560"/>
            </a:xfrm>
            <a:prstGeom prst="rect">
              <a:avLst/>
            </a:prstGeom>
          </p:spPr>
        </p:pic>
      </p:grpSp>
      <p:sp>
        <p:nvSpPr>
          <p:cNvPr id="3" name="Rectangle 2"/>
          <p:cNvSpPr/>
          <p:nvPr/>
        </p:nvSpPr>
        <p:spPr>
          <a:xfrm>
            <a:off x="244058" y="3282586"/>
            <a:ext cx="11294301" cy="3170099"/>
          </a:xfrm>
          <a:prstGeom prst="rect">
            <a:avLst/>
          </a:prstGeom>
        </p:spPr>
        <p:txBody>
          <a:bodyPr wrap="square">
            <a:spAutoFit/>
          </a:bodyPr>
          <a:lstStyle/>
          <a:p>
            <a:r>
              <a:rPr lang="en-US" sz="2000" b="1" dirty="0" smtClean="0">
                <a:solidFill>
                  <a:schemeClr val="accent6">
                    <a:lumMod val="50000"/>
                  </a:schemeClr>
                </a:solidFill>
              </a:rPr>
              <a:t>Regions and Endpoints: </a:t>
            </a:r>
          </a:p>
          <a:p>
            <a:endParaRPr lang="en-US" sz="2000" b="1" dirty="0" smtClean="0">
              <a:solidFill>
                <a:schemeClr val="accent6">
                  <a:lumMod val="50000"/>
                </a:schemeClr>
              </a:solidFill>
            </a:endParaRPr>
          </a:p>
          <a:p>
            <a:pPr marL="342900" indent="-342900">
              <a:buFont typeface="Arial" panose="020B0604020202020204" pitchFamily="34" charset="0"/>
              <a:buChar char="•"/>
            </a:pPr>
            <a:r>
              <a:rPr lang="en-US" sz="2000" dirty="0" smtClean="0"/>
              <a:t>When you work with an instance using the command line interface or API actions, you must specify its regional endpoint. </a:t>
            </a:r>
          </a:p>
          <a:p>
            <a:pPr marL="342900" indent="-342900">
              <a:buFont typeface="Arial" panose="020B0604020202020204" pitchFamily="34" charset="0"/>
              <a:buChar char="•"/>
            </a:pPr>
            <a:r>
              <a:rPr lang="en-US" sz="2000" dirty="0" smtClean="0"/>
              <a:t>To reduce data latency in your applications, most Amazon Web Services </a:t>
            </a:r>
            <a:endParaRPr lang="en-US" sz="2000" dirty="0"/>
          </a:p>
          <a:p>
            <a:r>
              <a:rPr lang="en-US" sz="2000" dirty="0" smtClean="0"/>
              <a:t>offer </a:t>
            </a:r>
            <a:r>
              <a:rPr lang="en-US" sz="2000" dirty="0" smtClean="0"/>
              <a:t>a regional endpoint to make your requests. </a:t>
            </a:r>
          </a:p>
          <a:p>
            <a:pPr marL="342900" indent="-342900">
              <a:buFont typeface="Arial" panose="020B0604020202020204" pitchFamily="34" charset="0"/>
              <a:buChar char="•"/>
            </a:pPr>
            <a:r>
              <a:rPr lang="en-US" sz="2000" dirty="0" smtClean="0"/>
              <a:t>An endpoint is a URL that is the entry point for a web service. </a:t>
            </a:r>
          </a:p>
          <a:p>
            <a:endParaRPr lang="en-US" sz="2000" dirty="0" smtClean="0"/>
          </a:p>
          <a:p>
            <a:r>
              <a:rPr lang="en-US" sz="2000" dirty="0" smtClean="0"/>
              <a:t>For </a:t>
            </a:r>
            <a:r>
              <a:rPr lang="en-US" sz="2000" dirty="0" smtClean="0"/>
              <a:t>example, https://dynamodb.us-west-2.amazonaws.com is </a:t>
            </a:r>
            <a:endParaRPr lang="en-US" sz="2000" dirty="0"/>
          </a:p>
          <a:p>
            <a:r>
              <a:rPr lang="en-US" sz="2000" dirty="0" smtClean="0"/>
              <a:t>an </a:t>
            </a:r>
            <a:r>
              <a:rPr lang="en-US" sz="2000" dirty="0" smtClean="0"/>
              <a:t>entry point for the Amazon </a:t>
            </a:r>
            <a:r>
              <a:rPr lang="en-US" sz="2000" dirty="0" err="1" smtClean="0"/>
              <a:t>DynamoDB</a:t>
            </a:r>
            <a:r>
              <a:rPr lang="en-US" sz="2000" dirty="0" smtClean="0"/>
              <a:t> service. </a:t>
            </a:r>
            <a:endParaRPr lang="en-US" sz="2000" dirty="0"/>
          </a:p>
        </p:txBody>
      </p:sp>
      <p:sp>
        <p:nvSpPr>
          <p:cNvPr id="11" name="Rectangle 10">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AWS Global </a:t>
            </a:r>
            <a:r>
              <a:rPr lang="en-US" b="1" dirty="0" smtClean="0">
                <a:solidFill>
                  <a:schemeClr val="accent6">
                    <a:lumMod val="50000"/>
                  </a:schemeClr>
                </a:solidFill>
              </a:rPr>
              <a:t>Infrastructure : </a:t>
            </a:r>
            <a:r>
              <a:rPr lang="en-US" b="1" dirty="0">
                <a:solidFill>
                  <a:schemeClr val="accent6">
                    <a:lumMod val="50000"/>
                  </a:schemeClr>
                </a:solidFill>
              </a:rPr>
              <a:t>Points of Presence</a:t>
            </a:r>
          </a:p>
        </p:txBody>
      </p:sp>
      <p:pic>
        <p:nvPicPr>
          <p:cNvPr id="5" name="Picture 4"/>
          <p:cNvPicPr>
            <a:picLocks noChangeAspect="1"/>
          </p:cNvPicPr>
          <p:nvPr/>
        </p:nvPicPr>
        <p:blipFill>
          <a:blip r:embed="rId6"/>
          <a:stretch>
            <a:fillRect/>
          </a:stretch>
        </p:blipFill>
        <p:spPr>
          <a:xfrm>
            <a:off x="7681601" y="1168399"/>
            <a:ext cx="4450146" cy="2402115"/>
          </a:xfrm>
          <a:prstGeom prst="rect">
            <a:avLst/>
          </a:prstGeom>
        </p:spPr>
      </p:pic>
    </p:spTree>
    <p:custDataLst>
      <p:tags r:id="rId1"/>
    </p:custDataLst>
    <p:extLst>
      <p:ext uri="{BB962C8B-B14F-4D97-AF65-F5344CB8AC3E}">
        <p14:creationId xmlns:p14="http://schemas.microsoft.com/office/powerpoint/2010/main" val="3264199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AWS Global </a:t>
            </a:r>
            <a:r>
              <a:rPr lang="en-US" b="1" dirty="0" smtClean="0">
                <a:solidFill>
                  <a:schemeClr val="accent6">
                    <a:lumMod val="50000"/>
                  </a:schemeClr>
                </a:solidFill>
              </a:rPr>
              <a:t>Infrastructure : </a:t>
            </a:r>
            <a:r>
              <a:rPr lang="en-US" b="1" dirty="0" smtClean="0">
                <a:solidFill>
                  <a:schemeClr val="accent6">
                    <a:lumMod val="50000"/>
                  </a:schemeClr>
                </a:solidFill>
              </a:rPr>
              <a:t>AWS for the Edge</a:t>
            </a:r>
            <a:endParaRPr lang="en-US" b="1" dirty="0">
              <a:solidFill>
                <a:schemeClr val="accent6">
                  <a:lumMod val="50000"/>
                </a:schemeClr>
              </a:solidFill>
            </a:endParaRPr>
          </a:p>
        </p:txBody>
      </p:sp>
      <p:pic>
        <p:nvPicPr>
          <p:cNvPr id="7" name="Picture 6"/>
          <p:cNvPicPr>
            <a:picLocks noChangeAspect="1"/>
          </p:cNvPicPr>
          <p:nvPr/>
        </p:nvPicPr>
        <p:blipFill>
          <a:blip r:embed="rId4"/>
          <a:stretch>
            <a:fillRect/>
          </a:stretch>
        </p:blipFill>
        <p:spPr>
          <a:xfrm>
            <a:off x="1295349" y="1240518"/>
            <a:ext cx="9263794" cy="5138511"/>
          </a:xfrm>
          <a:prstGeom prst="rect">
            <a:avLst/>
          </a:prstGeom>
        </p:spPr>
      </p:pic>
    </p:spTree>
    <p:custDataLst>
      <p:tags r:id="rId1"/>
    </p:custDataLst>
    <p:extLst>
      <p:ext uri="{BB962C8B-B14F-4D97-AF65-F5344CB8AC3E}">
        <p14:creationId xmlns:p14="http://schemas.microsoft.com/office/powerpoint/2010/main" val="3303173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AWS Global </a:t>
            </a:r>
            <a:r>
              <a:rPr lang="en-US" b="1" dirty="0" smtClean="0">
                <a:solidFill>
                  <a:schemeClr val="accent6">
                    <a:lumMod val="50000"/>
                  </a:schemeClr>
                </a:solidFill>
              </a:rPr>
              <a:t>Infrastructure : Wavelength</a:t>
            </a:r>
            <a:endParaRPr lang="en-US" b="1" dirty="0">
              <a:solidFill>
                <a:schemeClr val="accent6">
                  <a:lumMod val="50000"/>
                </a:schemeClr>
              </a:solidFill>
            </a:endParaRPr>
          </a:p>
        </p:txBody>
      </p:sp>
      <p:sp>
        <p:nvSpPr>
          <p:cNvPr id="6" name="Rectangle 5"/>
          <p:cNvSpPr/>
          <p:nvPr/>
        </p:nvSpPr>
        <p:spPr>
          <a:xfrm>
            <a:off x="135698" y="989338"/>
            <a:ext cx="11732712" cy="3693319"/>
          </a:xfrm>
          <a:prstGeom prst="rect">
            <a:avLst/>
          </a:prstGeom>
        </p:spPr>
        <p:txBody>
          <a:bodyPr wrap="square">
            <a:spAutoFit/>
          </a:bodyPr>
          <a:lstStyle/>
          <a:p>
            <a:pPr marL="285750" indent="-285750">
              <a:buFont typeface="Arial" panose="020B0604020202020204" pitchFamily="34" charset="0"/>
              <a:buChar char="•"/>
            </a:pPr>
            <a:r>
              <a:rPr lang="en-US" dirty="0"/>
              <a:t>AWS Wavelength enables developers to build applications that deliver single-digit millisecond latencies to </a:t>
            </a:r>
            <a:r>
              <a:rPr lang="en-US" b="1" i="1" dirty="0"/>
              <a:t>mobile devices </a:t>
            </a:r>
            <a:r>
              <a:rPr lang="en-US" dirty="0"/>
              <a:t>and end-users. </a:t>
            </a:r>
            <a:endParaRPr lang="en-US" dirty="0" smtClean="0"/>
          </a:p>
          <a:p>
            <a:pPr marL="285750" indent="-285750">
              <a:buFont typeface="Arial" panose="020B0604020202020204" pitchFamily="34" charset="0"/>
              <a:buChar char="•"/>
            </a:pPr>
            <a:r>
              <a:rPr lang="en-US" dirty="0" smtClean="0"/>
              <a:t>Wavelength </a:t>
            </a:r>
            <a:r>
              <a:rPr lang="en-US" dirty="0"/>
              <a:t>deploys standard AWS compute and storage services to the edge of telecommunication carriers' 5G networks. Developers can extend a virtual private cloud (VPC) to one or more Wavelength Zones, and then use AWS resources like Amazon EC2 instances to run applications that require ultra-low latency and a connection to AWS services in the Region.</a:t>
            </a:r>
          </a:p>
          <a:p>
            <a:pPr marL="285750" indent="-285750">
              <a:buFont typeface="Arial" panose="020B0604020202020204" pitchFamily="34" charset="0"/>
              <a:buChar char="•"/>
            </a:pPr>
            <a:r>
              <a:rPr lang="en-US" dirty="0"/>
              <a:t>A Wavelength Zone is an isolated zone in the carrier location where the Wavelength infrastructure is deployed. </a:t>
            </a:r>
            <a:endParaRPr lang="en-US" dirty="0" smtClean="0"/>
          </a:p>
          <a:p>
            <a:pPr marL="285750" indent="-285750">
              <a:buFont typeface="Arial" panose="020B0604020202020204" pitchFamily="34" charset="0"/>
              <a:buChar char="•"/>
            </a:pPr>
            <a:r>
              <a:rPr lang="en-US" dirty="0" smtClean="0"/>
              <a:t>Wavelength </a:t>
            </a:r>
            <a:r>
              <a:rPr lang="en-US" dirty="0"/>
              <a:t>Zones are tied to a Region. </a:t>
            </a:r>
            <a:endParaRPr lang="en-US" dirty="0" smtClean="0"/>
          </a:p>
          <a:p>
            <a:pPr marL="285750" indent="-285750">
              <a:buFont typeface="Arial" panose="020B0604020202020204" pitchFamily="34" charset="0"/>
              <a:buChar char="•"/>
            </a:pPr>
            <a:r>
              <a:rPr lang="en-US" dirty="0" smtClean="0"/>
              <a:t>A </a:t>
            </a:r>
            <a:r>
              <a:rPr lang="en-US" dirty="0"/>
              <a:t>Wavelength Zone is a logical extension of a Region, and is managed by the control plane in the Region.</a:t>
            </a:r>
          </a:p>
          <a:p>
            <a:pPr marL="285750" indent="-285750">
              <a:buFont typeface="Arial" panose="020B0604020202020204" pitchFamily="34" charset="0"/>
              <a:buChar char="•"/>
            </a:pPr>
            <a:r>
              <a:rPr lang="en-US" dirty="0" smtClean="0"/>
              <a:t>This </a:t>
            </a:r>
            <a:r>
              <a:rPr lang="en-US" dirty="0"/>
              <a:t>enables developers to deliver applications that require single-digit millisecond latencies such as game and live video streaming, machine learning inference at the edge, and augmented and virtual reality (AR/VR). AWS Wavelength brings AWS services to the edge of the 5G network, minimizing the latency to connect to an application from a mobile device. </a:t>
            </a:r>
            <a:endParaRPr lang="en-US" dirty="0" smtClean="0"/>
          </a:p>
          <a:p>
            <a:pPr marL="285750" indent="-285750">
              <a:buFont typeface="Arial" panose="020B0604020202020204" pitchFamily="34" charset="0"/>
              <a:buChar char="•"/>
            </a:pPr>
            <a:endParaRPr lang="en-US" dirty="0" smtClean="0"/>
          </a:p>
        </p:txBody>
      </p:sp>
      <p:pic>
        <p:nvPicPr>
          <p:cNvPr id="7" name="Picture 6"/>
          <p:cNvPicPr>
            <a:picLocks noChangeAspect="1"/>
          </p:cNvPicPr>
          <p:nvPr/>
        </p:nvPicPr>
        <p:blipFill>
          <a:blip r:embed="rId4"/>
          <a:stretch>
            <a:fillRect/>
          </a:stretch>
        </p:blipFill>
        <p:spPr>
          <a:xfrm>
            <a:off x="844436" y="4420157"/>
            <a:ext cx="4514916" cy="2333797"/>
          </a:xfrm>
          <a:prstGeom prst="rect">
            <a:avLst/>
          </a:prstGeom>
        </p:spPr>
      </p:pic>
      <p:pic>
        <p:nvPicPr>
          <p:cNvPr id="3" name="Picture 2"/>
          <p:cNvPicPr>
            <a:picLocks noChangeAspect="1"/>
          </p:cNvPicPr>
          <p:nvPr/>
        </p:nvPicPr>
        <p:blipFill>
          <a:blip r:embed="rId5"/>
          <a:stretch>
            <a:fillRect/>
          </a:stretch>
        </p:blipFill>
        <p:spPr>
          <a:xfrm>
            <a:off x="6799942" y="4381422"/>
            <a:ext cx="4296229" cy="2396749"/>
          </a:xfrm>
          <a:prstGeom prst="rect">
            <a:avLst/>
          </a:prstGeom>
        </p:spPr>
      </p:pic>
    </p:spTree>
    <p:custDataLst>
      <p:tags r:id="rId1"/>
    </p:custDataLst>
    <p:extLst>
      <p:ext uri="{BB962C8B-B14F-4D97-AF65-F5344CB8AC3E}">
        <p14:creationId xmlns:p14="http://schemas.microsoft.com/office/powerpoint/2010/main" val="23598678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2587</Words>
  <Application>Microsoft Office PowerPoint</Application>
  <PresentationFormat>Widescreen</PresentationFormat>
  <Paragraphs>164</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Amazon Ember</vt:lpstr>
      <vt:lpstr>Amazon Ember Light</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Calisir, Engin</dc:creator>
  <cp:lastModifiedBy>Calisir, Engin</cp:lastModifiedBy>
  <cp:revision>22</cp:revision>
  <dcterms:created xsi:type="dcterms:W3CDTF">2022-04-06T18:50:58Z</dcterms:created>
  <dcterms:modified xsi:type="dcterms:W3CDTF">2022-06-14T15:46:41Z</dcterms:modified>
</cp:coreProperties>
</file>