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0da6f263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0da6f263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0da6f263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0da6f263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8244c54b6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8244c54b6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0da6f263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0da6f263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0da6f263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80da6f263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0da6f263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0da6f263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0da6f263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0da6f263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PDF in GroupMe to edit and then upload - https://www.strategyzer.com/library/the-business-model-canvas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1. "Customer Segments" (CS): Describes the many persons or organizations that the company hopes to service.</a:t>
            </a:r>
            <a:endParaRPr/>
          </a:p>
          <a:p>
            <a:pPr indent="0" lvl="0" marL="0" rtl="0" algn="l">
              <a:spcBef>
                <a:spcPts val="0"/>
              </a:spcBef>
              <a:spcAft>
                <a:spcPts val="0"/>
              </a:spcAft>
              <a:buClr>
                <a:schemeClr val="dk1"/>
              </a:buClr>
              <a:buSzPts val="1100"/>
              <a:buFont typeface="Arial"/>
              <a:buNone/>
            </a:pPr>
            <a:r>
              <a:rPr lang="en"/>
              <a:t>defines the target market, their demands, and the strategy the company will use to satisfy those needs.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Value Propositions (VP): Outline the special benefit the business provides to its clients.</a:t>
            </a:r>
            <a:endParaRPr/>
          </a:p>
          <a:p>
            <a:pPr indent="0" lvl="0" marL="0" rtl="0" algn="l">
              <a:spcBef>
                <a:spcPts val="0"/>
              </a:spcBef>
              <a:spcAft>
                <a:spcPts val="0"/>
              </a:spcAft>
              <a:buClr>
                <a:schemeClr val="dk1"/>
              </a:buClr>
              <a:buSzPts val="1100"/>
              <a:buFont typeface="Arial"/>
              <a:buNone/>
            </a:pPr>
            <a:r>
              <a:rPr lang="en"/>
              <a:t>Customers choose one company over another because of it. It meets a need or resolves an issue for the customer.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Channels (CH): Indicates the means by which the business conveys its value proposition to its clients.</a:t>
            </a:r>
            <a:endParaRPr/>
          </a:p>
          <a:p>
            <a:pPr indent="0" lvl="0" marL="0" rtl="0" algn="l">
              <a:spcBef>
                <a:spcPts val="0"/>
              </a:spcBef>
              <a:spcAft>
                <a:spcPts val="0"/>
              </a:spcAft>
              <a:buClr>
                <a:schemeClr val="dk1"/>
              </a:buClr>
              <a:buSzPts val="1100"/>
              <a:buFont typeface="Arial"/>
              <a:buNone/>
            </a:pPr>
            <a:r>
              <a:rPr lang="en"/>
              <a:t>This can refer to channels for sales, distribution, and post-purchase assistance.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Customer Relationships (CR): This describes the kind of connection the business makes with its clients.</a:t>
            </a:r>
            <a:endParaRPr/>
          </a:p>
          <a:p>
            <a:pPr indent="0" lvl="0" marL="0" rtl="0" algn="l">
              <a:spcBef>
                <a:spcPts val="0"/>
              </a:spcBef>
              <a:spcAft>
                <a:spcPts val="0"/>
              </a:spcAft>
              <a:buClr>
                <a:schemeClr val="dk1"/>
              </a:buClr>
              <a:buSzPts val="1100"/>
              <a:buFont typeface="Arial"/>
              <a:buNone/>
            </a:pPr>
            <a:r>
              <a:rPr lang="en"/>
              <a:t>It might be automated, self-service, personalized, or a combination of these.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5. Revenue Streams (RS): This indicates how the business makes money from each consumer category.</a:t>
            </a:r>
            <a:endParaRPr/>
          </a:p>
          <a:p>
            <a:pPr indent="0" lvl="0" marL="0" rtl="0" algn="l">
              <a:spcBef>
                <a:spcPts val="0"/>
              </a:spcBef>
              <a:spcAft>
                <a:spcPts val="0"/>
              </a:spcAft>
              <a:buClr>
                <a:schemeClr val="dk1"/>
              </a:buClr>
              <a:buSzPts val="1100"/>
              <a:buFont typeface="Arial"/>
              <a:buNone/>
            </a:pPr>
            <a:r>
              <a:rPr lang="en"/>
              <a:t>Sales, subscription fees, licensing, or other fees could be used to fund 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6. "Key Resources" (KR) is a list of the resources needed to provide the given value proposition. These resources may be material, intellectual, personal, or financial.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7. Key Activities (KA): Outlines the most important steps a business must follow in order to run successfully.</a:t>
            </a:r>
            <a:endParaRPr/>
          </a:p>
          <a:p>
            <a:pPr indent="0" lvl="0" marL="0" rtl="0" algn="l">
              <a:spcBef>
                <a:spcPts val="0"/>
              </a:spcBef>
              <a:spcAft>
                <a:spcPts val="0"/>
              </a:spcAft>
              <a:buClr>
                <a:schemeClr val="dk1"/>
              </a:buClr>
              <a:buSzPts val="1100"/>
              <a:buFont typeface="Arial"/>
              <a:buNone/>
            </a:pPr>
            <a:r>
              <a:rPr lang="en"/>
              <a:t>Manufacturing, marketing, sales, and any other crucial tasks could be included.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8. "Key Partnerships" (KP): Lists the external businesses, resources, or endeavors on which the company depends in order to deliver on its value proposition. This can apply to manufacturers, suppliers, or other types of strategic collaborations.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9. Cost structure (CS): This section lists all of the costs and expenses incurred in running the company.</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0da6f263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0da6f263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73b484d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473b484d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0da6f263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0da6f263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73b484d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73b484d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0da6f263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80da6f263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73b484d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73b484d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CampusHash</a:t>
            </a:r>
            <a:endParaRPr/>
          </a:p>
          <a:p>
            <a:pPr indent="0" lvl="0" marL="0" rtl="0" algn="ctr">
              <a:spcBef>
                <a:spcPts val="0"/>
              </a:spcBef>
              <a:spcAft>
                <a:spcPts val="0"/>
              </a:spcAft>
              <a:buNone/>
            </a:pPr>
            <a:r>
              <a:rPr lang="en" sz="1600"/>
              <a:t>Group 4</a:t>
            </a:r>
            <a:endParaRPr sz="1600"/>
          </a:p>
        </p:txBody>
      </p:sp>
      <p:sp>
        <p:nvSpPr>
          <p:cNvPr id="60" name="Google Shape;60;p13"/>
          <p:cNvSpPr txBox="1"/>
          <p:nvPr>
            <p:ph idx="1" type="subTitle"/>
          </p:nvPr>
        </p:nvSpPr>
        <p:spPr>
          <a:xfrm>
            <a:off x="2997325" y="3266925"/>
            <a:ext cx="3119700" cy="701400"/>
          </a:xfrm>
          <a:prstGeom prst="rect">
            <a:avLst/>
          </a:prstGeom>
        </p:spPr>
        <p:txBody>
          <a:bodyPr anchorCtr="0" anchor="b" bIns="91425" lIns="91425" spcFirstLastPara="1" rIns="91425" wrap="square" tIns="91425">
            <a:normAutofit fontScale="77500" lnSpcReduction="20000"/>
          </a:bodyPr>
          <a:lstStyle/>
          <a:p>
            <a:pPr indent="0" lvl="0" marL="0" rtl="0" algn="ctr">
              <a:spcBef>
                <a:spcPts val="0"/>
              </a:spcBef>
              <a:spcAft>
                <a:spcPts val="0"/>
              </a:spcAft>
              <a:buNone/>
            </a:pPr>
            <a:r>
              <a:rPr lang="en"/>
              <a:t>Rohit Petle, Zain Ahmed, Sridhar Karumuri, Srinidhi Ls, Rahul Kotian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970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380"/>
              <a:t>Practices To Successfully Pivot</a:t>
            </a:r>
            <a:endParaRPr sz="2380"/>
          </a:p>
        </p:txBody>
      </p:sp>
      <p:sp>
        <p:nvSpPr>
          <p:cNvPr id="139" name="Google Shape;139;p22"/>
          <p:cNvSpPr txBox="1"/>
          <p:nvPr>
            <p:ph idx="1" type="body"/>
          </p:nvPr>
        </p:nvSpPr>
        <p:spPr>
          <a:xfrm>
            <a:off x="326400" y="752425"/>
            <a:ext cx="8491200" cy="3964800"/>
          </a:xfrm>
          <a:prstGeom prst="rect">
            <a:avLst/>
          </a:prstGeom>
        </p:spPr>
        <p:txBody>
          <a:bodyPr anchorCtr="0" anchor="t" bIns="91425" lIns="91425" spcFirstLastPara="1" rIns="91425" wrap="square" tIns="91425">
            <a:normAutofit/>
          </a:bodyPr>
          <a:lstStyle/>
          <a:p>
            <a:pPr indent="-298450" lvl="0" marL="457200" rtl="0" algn="l">
              <a:lnSpc>
                <a:spcPct val="105000"/>
              </a:lnSpc>
              <a:spcBef>
                <a:spcPts val="0"/>
              </a:spcBef>
              <a:spcAft>
                <a:spcPts val="0"/>
              </a:spcAft>
              <a:buSzPts val="1100"/>
              <a:buChar char="●"/>
            </a:pPr>
            <a:r>
              <a:rPr b="1" lang="en" sz="1100" u="sng"/>
              <a:t>Market Research:</a:t>
            </a:r>
            <a:r>
              <a:rPr lang="en" sz="1100"/>
              <a:t> Pivoting can be costly and time-consuming. Extensive market research would be required to be able to Pivot towards Outsourced Software Development, an area that the owners were not familiar operating in</a:t>
            </a:r>
            <a:endParaRPr sz="1100"/>
          </a:p>
          <a:p>
            <a:pPr indent="-298450" lvl="4" marL="2286000" rtl="0" algn="l">
              <a:lnSpc>
                <a:spcPct val="105000"/>
              </a:lnSpc>
              <a:spcBef>
                <a:spcPts val="0"/>
              </a:spcBef>
              <a:spcAft>
                <a:spcPts val="0"/>
              </a:spcAft>
              <a:buSzPts val="1100"/>
              <a:buChar char="○"/>
            </a:pPr>
            <a:r>
              <a:rPr lang="en" sz="1100"/>
              <a:t>Need for Outsourcing Software Development</a:t>
            </a:r>
            <a:endParaRPr sz="1100"/>
          </a:p>
          <a:p>
            <a:pPr indent="-298450" lvl="4" marL="2286000" rtl="0" algn="l">
              <a:lnSpc>
                <a:spcPct val="105000"/>
              </a:lnSpc>
              <a:spcBef>
                <a:spcPts val="0"/>
              </a:spcBef>
              <a:spcAft>
                <a:spcPts val="0"/>
              </a:spcAft>
              <a:buSzPts val="1100"/>
              <a:buChar char="○"/>
            </a:pPr>
            <a:r>
              <a:rPr lang="en" sz="1100"/>
              <a:t>Will potential clients be interested in purchasing the service</a:t>
            </a:r>
            <a:endParaRPr sz="1100"/>
          </a:p>
          <a:p>
            <a:pPr indent="0" lvl="0" marL="2286000" rtl="0" algn="l">
              <a:lnSpc>
                <a:spcPct val="105000"/>
              </a:lnSpc>
              <a:spcBef>
                <a:spcPts val="1200"/>
              </a:spcBef>
              <a:spcAft>
                <a:spcPts val="0"/>
              </a:spcAft>
              <a:buNone/>
            </a:pPr>
            <a:r>
              <a:t/>
            </a:r>
            <a:endParaRPr sz="1100"/>
          </a:p>
          <a:p>
            <a:pPr indent="-298450" lvl="0" marL="457200" rtl="0" algn="l">
              <a:lnSpc>
                <a:spcPct val="105000"/>
              </a:lnSpc>
              <a:spcBef>
                <a:spcPts val="1200"/>
              </a:spcBef>
              <a:spcAft>
                <a:spcPts val="0"/>
              </a:spcAft>
              <a:buSzPts val="1100"/>
              <a:buChar char="●"/>
            </a:pPr>
            <a:r>
              <a:rPr b="1" lang="en" sz="1100" u="sng"/>
              <a:t>Financial Analysis:</a:t>
            </a:r>
            <a:r>
              <a:rPr lang="en" sz="1100"/>
              <a:t> Going along with Market Research, Pivoting can cost a lot of money, especially when switching to an Outsourcing style model from a Recruiting style model</a:t>
            </a:r>
            <a:endParaRPr sz="1100"/>
          </a:p>
          <a:p>
            <a:pPr indent="-298450" lvl="4" marL="2286000" rtl="0" algn="l">
              <a:lnSpc>
                <a:spcPct val="105000"/>
              </a:lnSpc>
              <a:spcBef>
                <a:spcPts val="0"/>
              </a:spcBef>
              <a:spcAft>
                <a:spcPts val="0"/>
              </a:spcAft>
              <a:buSzPts val="1100"/>
              <a:buChar char="○"/>
            </a:pPr>
            <a:r>
              <a:rPr lang="en" sz="1100"/>
              <a:t>Original Funding Costs &amp; Investors</a:t>
            </a:r>
            <a:endParaRPr sz="1100"/>
          </a:p>
          <a:p>
            <a:pPr indent="-298450" lvl="4" marL="2286000" rtl="0" algn="l">
              <a:lnSpc>
                <a:spcPct val="105000"/>
              </a:lnSpc>
              <a:spcBef>
                <a:spcPts val="0"/>
              </a:spcBef>
              <a:spcAft>
                <a:spcPts val="0"/>
              </a:spcAft>
              <a:buSzPts val="1100"/>
              <a:buChar char="○"/>
            </a:pPr>
            <a:r>
              <a:rPr lang="en" sz="1100"/>
              <a:t>Cost per Client</a:t>
            </a:r>
            <a:endParaRPr sz="1100"/>
          </a:p>
          <a:p>
            <a:pPr indent="-298450" lvl="4" marL="2286000" rtl="0" algn="l">
              <a:lnSpc>
                <a:spcPct val="105000"/>
              </a:lnSpc>
              <a:spcBef>
                <a:spcPts val="0"/>
              </a:spcBef>
              <a:spcAft>
                <a:spcPts val="0"/>
              </a:spcAft>
              <a:buSzPts val="1100"/>
              <a:buChar char="○"/>
            </a:pPr>
            <a:r>
              <a:rPr lang="en" sz="1100"/>
              <a:t>Maintenance Costs</a:t>
            </a:r>
            <a:endParaRPr sz="1100"/>
          </a:p>
          <a:p>
            <a:pPr indent="-298450" lvl="4" marL="2286000" rtl="0" algn="l">
              <a:lnSpc>
                <a:spcPct val="105000"/>
              </a:lnSpc>
              <a:spcBef>
                <a:spcPts val="0"/>
              </a:spcBef>
              <a:spcAft>
                <a:spcPts val="0"/>
              </a:spcAft>
              <a:buSzPts val="1100"/>
              <a:buChar char="○"/>
            </a:pPr>
            <a:r>
              <a:rPr lang="en" sz="1100"/>
              <a:t>General &amp; Administrative Costs</a:t>
            </a:r>
            <a:endParaRPr sz="1100"/>
          </a:p>
          <a:p>
            <a:pPr indent="0" lvl="0" marL="2286000" rtl="0" algn="l">
              <a:lnSpc>
                <a:spcPct val="105000"/>
              </a:lnSpc>
              <a:spcBef>
                <a:spcPts val="1200"/>
              </a:spcBef>
              <a:spcAft>
                <a:spcPts val="0"/>
              </a:spcAft>
              <a:buNone/>
            </a:pPr>
            <a:r>
              <a:t/>
            </a:r>
            <a:endParaRPr sz="1100"/>
          </a:p>
          <a:p>
            <a:pPr indent="-298450" lvl="0" marL="457200" rtl="0" algn="l">
              <a:lnSpc>
                <a:spcPct val="105000"/>
              </a:lnSpc>
              <a:spcBef>
                <a:spcPts val="1200"/>
              </a:spcBef>
              <a:spcAft>
                <a:spcPts val="0"/>
              </a:spcAft>
              <a:buSzPts val="1100"/>
              <a:buChar char="●"/>
            </a:pPr>
            <a:r>
              <a:rPr b="1" lang="en" sz="1100" u="sng"/>
              <a:t>Risk Management &amp; KPIs:</a:t>
            </a:r>
            <a:r>
              <a:rPr lang="en" sz="1100"/>
              <a:t> Pivoting industries and Business styles can pose large amounts of risks. Saurav, </a:t>
            </a:r>
            <a:r>
              <a:rPr lang="en" sz="1100"/>
              <a:t>Tirkey, and Shirol needed to understand those risks and how they could measure a successful pivot if they decided to go this route.</a:t>
            </a:r>
            <a:endParaRPr sz="1100"/>
          </a:p>
          <a:p>
            <a:pPr indent="-298450" lvl="4" marL="2286000" rtl="0" algn="l">
              <a:lnSpc>
                <a:spcPct val="105000"/>
              </a:lnSpc>
              <a:spcBef>
                <a:spcPts val="0"/>
              </a:spcBef>
              <a:spcAft>
                <a:spcPts val="0"/>
              </a:spcAft>
              <a:buSzPts val="1100"/>
              <a:buChar char="○"/>
            </a:pPr>
            <a:r>
              <a:rPr lang="en" sz="1100"/>
              <a:t>Locating possible risk failures/aversion strategies</a:t>
            </a:r>
            <a:endParaRPr sz="1100"/>
          </a:p>
          <a:p>
            <a:pPr indent="-298450" lvl="4" marL="2286000" rtl="0" algn="l">
              <a:lnSpc>
                <a:spcPct val="105000"/>
              </a:lnSpc>
              <a:spcBef>
                <a:spcPts val="0"/>
              </a:spcBef>
              <a:spcAft>
                <a:spcPts val="0"/>
              </a:spcAft>
              <a:buSzPts val="1100"/>
              <a:buChar char="○"/>
            </a:pPr>
            <a:r>
              <a:rPr lang="en" sz="1100"/>
              <a:t>Identifying competition</a:t>
            </a:r>
            <a:endParaRPr sz="1100"/>
          </a:p>
          <a:p>
            <a:pPr indent="-298450" lvl="4" marL="2286000" rtl="0" algn="l">
              <a:lnSpc>
                <a:spcPct val="105000"/>
              </a:lnSpc>
              <a:spcBef>
                <a:spcPts val="0"/>
              </a:spcBef>
              <a:spcAft>
                <a:spcPts val="0"/>
              </a:spcAft>
              <a:buSzPts val="1100"/>
              <a:buChar char="○"/>
            </a:pPr>
            <a:r>
              <a:rPr lang="en" sz="1100"/>
              <a:t>Key Performance Indicators: How are they doing Financially and Client/Employee Wise (Client Satisfaction and Net Promoter Scores)</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Should CampusHash consider a pivot?</a:t>
            </a:r>
            <a:endParaRPr/>
          </a:p>
        </p:txBody>
      </p:sp>
      <p:sp>
        <p:nvSpPr>
          <p:cNvPr id="145" name="Google Shape;145;p23"/>
          <p:cNvSpPr txBox="1"/>
          <p:nvPr>
            <p:ph idx="1" type="body"/>
          </p:nvPr>
        </p:nvSpPr>
        <p:spPr>
          <a:xfrm>
            <a:off x="311700" y="1152475"/>
            <a:ext cx="4050000" cy="3282300"/>
          </a:xfrm>
          <a:prstGeom prst="rect">
            <a:avLst/>
          </a:prstGeom>
        </p:spPr>
        <p:txBody>
          <a:bodyPr anchorCtr="0" anchor="t" bIns="91425" lIns="91425" spcFirstLastPara="1" rIns="91425" wrap="square" tIns="91425">
            <a:normAutofit fontScale="70000"/>
          </a:bodyPr>
          <a:lstStyle/>
          <a:p>
            <a:pPr indent="457200" lvl="0" marL="0" rtl="0" algn="l">
              <a:spcBef>
                <a:spcPts val="0"/>
              </a:spcBef>
              <a:spcAft>
                <a:spcPts val="0"/>
              </a:spcAft>
              <a:buNone/>
            </a:pPr>
            <a:r>
              <a:rPr lang="en"/>
              <a:t>The debate for whether or not a company should pivot is a question that will always exist. “We are good as we are right now”, “We have good earnings, why do you want to expand?”, questions like these show up all the time during talks of expansion. However, in this scenario, a</a:t>
            </a:r>
            <a:r>
              <a:rPr lang="en"/>
              <a:t>ll three, Saurav, Tirkey, and Shirol want the same end result, expansion and more profit.</a:t>
            </a:r>
            <a:endParaRPr/>
          </a:p>
          <a:p>
            <a:pPr indent="457200" lvl="0" marL="0" rtl="0" algn="l">
              <a:spcBef>
                <a:spcPts val="1200"/>
              </a:spcBef>
              <a:spcAft>
                <a:spcPts val="1200"/>
              </a:spcAft>
              <a:buNone/>
            </a:pPr>
            <a:r>
              <a:rPr lang="en"/>
              <a:t>Hence, even we think CampusHash should consider a pivot. While this requires </a:t>
            </a:r>
            <a:r>
              <a:rPr lang="en"/>
              <a:t>diligent</a:t>
            </a:r>
            <a:r>
              <a:rPr lang="en"/>
              <a:t> planning and execution it may well be worth it. While there are multiple options and they seem to disagree with the solutions, CampusHash has the potential to expand rapidly and devote resources into </a:t>
            </a:r>
            <a:r>
              <a:rPr lang="en"/>
              <a:t>pivoting</a:t>
            </a:r>
            <a:r>
              <a:rPr lang="en"/>
              <a:t>. </a:t>
            </a:r>
            <a:endParaRPr/>
          </a:p>
        </p:txBody>
      </p:sp>
      <p:sp>
        <p:nvSpPr>
          <p:cNvPr id="146" name="Google Shape;146;p23"/>
          <p:cNvSpPr/>
          <p:nvPr/>
        </p:nvSpPr>
        <p:spPr>
          <a:xfrm>
            <a:off x="6422075" y="1168975"/>
            <a:ext cx="1534200" cy="1497900"/>
          </a:xfrm>
          <a:prstGeom prst="ellipse">
            <a:avLst/>
          </a:prstGeom>
          <a:solidFill>
            <a:srgbClr val="FFE599">
              <a:alpha val="278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Saurav</a:t>
            </a:r>
            <a:endParaRPr>
              <a:latin typeface="Lato"/>
              <a:ea typeface="Lato"/>
              <a:cs typeface="Lato"/>
              <a:sym typeface="Lato"/>
            </a:endParaRPr>
          </a:p>
        </p:txBody>
      </p:sp>
      <p:sp>
        <p:nvSpPr>
          <p:cNvPr id="147" name="Google Shape;147;p23"/>
          <p:cNvSpPr/>
          <p:nvPr/>
        </p:nvSpPr>
        <p:spPr>
          <a:xfrm>
            <a:off x="6990925" y="1983525"/>
            <a:ext cx="1534200" cy="1497900"/>
          </a:xfrm>
          <a:prstGeom prst="ellipse">
            <a:avLst/>
          </a:prstGeom>
          <a:solidFill>
            <a:srgbClr val="A4C2F4">
              <a:alpha val="1772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Shirol</a:t>
            </a:r>
            <a:endParaRPr>
              <a:latin typeface="Lato"/>
              <a:ea typeface="Lato"/>
              <a:cs typeface="Lato"/>
              <a:sym typeface="Lato"/>
            </a:endParaRPr>
          </a:p>
        </p:txBody>
      </p:sp>
      <p:sp>
        <p:nvSpPr>
          <p:cNvPr id="148" name="Google Shape;148;p23"/>
          <p:cNvSpPr/>
          <p:nvPr/>
        </p:nvSpPr>
        <p:spPr>
          <a:xfrm>
            <a:off x="5747850" y="1983525"/>
            <a:ext cx="1534200" cy="1497900"/>
          </a:xfrm>
          <a:prstGeom prst="ellipse">
            <a:avLst/>
          </a:prstGeom>
          <a:solidFill>
            <a:srgbClr val="83D061">
              <a:alpha val="2278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Tirkey</a:t>
            </a:r>
            <a:endParaRPr>
              <a:latin typeface="Lato"/>
              <a:ea typeface="Lato"/>
              <a:cs typeface="Lato"/>
              <a:sym typeface="Lato"/>
            </a:endParaRPr>
          </a:p>
        </p:txBody>
      </p:sp>
      <p:sp>
        <p:nvSpPr>
          <p:cNvPr id="149" name="Google Shape;149;p23"/>
          <p:cNvSpPr txBox="1"/>
          <p:nvPr/>
        </p:nvSpPr>
        <p:spPr>
          <a:xfrm>
            <a:off x="7379175" y="1892275"/>
            <a:ext cx="17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cxnSp>
        <p:nvCxnSpPr>
          <p:cNvPr id="150" name="Google Shape;150;p23"/>
          <p:cNvCxnSpPr/>
          <p:nvPr/>
        </p:nvCxnSpPr>
        <p:spPr>
          <a:xfrm rot="10800000">
            <a:off x="7123450" y="2579150"/>
            <a:ext cx="124200" cy="1307700"/>
          </a:xfrm>
          <a:prstGeom prst="straightConnector1">
            <a:avLst/>
          </a:prstGeom>
          <a:noFill/>
          <a:ln cap="flat" cmpd="sng" w="9525">
            <a:solidFill>
              <a:schemeClr val="dk2"/>
            </a:solidFill>
            <a:prstDash val="solid"/>
            <a:round/>
            <a:headEnd len="med" w="med" type="none"/>
            <a:tailEnd len="med" w="med" type="triangle"/>
          </a:ln>
        </p:spPr>
      </p:cxnSp>
      <p:sp>
        <p:nvSpPr>
          <p:cNvPr id="151" name="Google Shape;151;p23"/>
          <p:cNvSpPr txBox="1"/>
          <p:nvPr/>
        </p:nvSpPr>
        <p:spPr>
          <a:xfrm>
            <a:off x="6524350" y="3828400"/>
            <a:ext cx="1687800" cy="48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Expansion, more Profit</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Pivot necessity </a:t>
            </a:r>
            <a:endParaRPr/>
          </a:p>
        </p:txBody>
      </p:sp>
      <p:sp>
        <p:nvSpPr>
          <p:cNvPr id="157" name="Google Shape;15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It is evident that Saurav, </a:t>
            </a:r>
            <a:r>
              <a:rPr lang="en"/>
              <a:t>Tirkey</a:t>
            </a:r>
            <a:r>
              <a:rPr lang="en"/>
              <a:t> and Shirol all agreed their current business model had maximized it’s potential and a new strategy needed to be put into place.  Although the founders had conflicting ideas on the next move, the need for planning the next step was crucial. </a:t>
            </a:r>
            <a:endParaRPr/>
          </a:p>
          <a:p>
            <a:pPr indent="457200" lvl="0" marL="0" rtl="0" algn="l">
              <a:spcBef>
                <a:spcPts val="1200"/>
              </a:spcBef>
              <a:spcAft>
                <a:spcPts val="0"/>
              </a:spcAft>
              <a:buNone/>
            </a:pPr>
            <a:r>
              <a:rPr lang="en"/>
              <a:t>This is similar to a challenge that most start-ups face during expansion. Whether to adopt a completely new model and disregard the old one as Saurav suggested with the end to end recruitment approach or by sticking to their roots like Tirkey suggested by Outsourcing Software Development. </a:t>
            </a:r>
            <a:endParaRPr/>
          </a:p>
          <a:p>
            <a:pPr indent="0" lvl="0" marL="0" rtl="0" algn="l">
              <a:spcBef>
                <a:spcPts val="1200"/>
              </a:spcBef>
              <a:spcAft>
                <a:spcPts val="1200"/>
              </a:spcAft>
              <a:buNone/>
            </a:pPr>
            <a:r>
              <a:rPr lang="en"/>
              <a:t>Regardless of the </a:t>
            </a:r>
            <a:r>
              <a:rPr lang="en"/>
              <a:t>discrepancies</a:t>
            </a:r>
            <a:r>
              <a:rPr lang="en"/>
              <a:t>, one thing was clear - the necessity to pivot.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Pivot Option</a:t>
            </a:r>
            <a:endParaRPr/>
          </a:p>
        </p:txBody>
      </p:sp>
      <p:sp>
        <p:nvSpPr>
          <p:cNvPr id="163" name="Google Shape;16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457200" lvl="0" marL="0" rtl="0" algn="l">
              <a:spcBef>
                <a:spcPts val="0"/>
              </a:spcBef>
              <a:spcAft>
                <a:spcPts val="0"/>
              </a:spcAft>
              <a:buNone/>
            </a:pPr>
            <a:r>
              <a:rPr lang="en"/>
              <a:t>We find Tirkey's solution, Outsourced Software Development, to be the most compelling. He suggests sourcing real work from IT companies in India and using it as material for our hackathons at CampusHash. This approach offers immediate benefits, such as generating revenue for our organization through paid assignments for the hackathons, while simultaneously providing students with valuable real-world work experience.</a:t>
            </a:r>
            <a:endParaRPr/>
          </a:p>
          <a:p>
            <a:pPr indent="457200" lvl="0" marL="0" rtl="0" algn="l">
              <a:spcBef>
                <a:spcPts val="1200"/>
              </a:spcBef>
              <a:spcAft>
                <a:spcPts val="0"/>
              </a:spcAft>
              <a:buNone/>
            </a:pPr>
            <a:r>
              <a:rPr lang="en"/>
              <a:t>Also, </a:t>
            </a:r>
            <a:r>
              <a:rPr lang="en"/>
              <a:t>Tirkey's proposal lays a strong foundation for future growth. It aligns with Saurav's idea of CampusHash becoming a recruitment company. By offering our students real-world work experience, we can effectively evaluate their skills, making it easier to connect them with IT companies after project completion. This symbiotic relationship benefits both parties and maintains our core mission of affordable software programming education.</a:t>
            </a:r>
            <a:endParaRPr/>
          </a:p>
          <a:p>
            <a:pPr indent="457200" lvl="0" marL="0" rtl="0" algn="l">
              <a:spcBef>
                <a:spcPts val="1200"/>
              </a:spcBef>
              <a:spcAft>
                <a:spcPts val="1200"/>
              </a:spcAft>
              <a:buNone/>
            </a:pPr>
            <a:r>
              <a:rPr lang="en"/>
              <a:t>Additionally, </a:t>
            </a:r>
            <a:r>
              <a:rPr lang="en"/>
              <a:t>Tirkey's idea presents a cost-effective solution. Compared to other alternatives, it has a lower startup cost, and since our students contribute to the work, it becomes a source of free labor, increasing potential profits. Tirkey's </a:t>
            </a:r>
            <a:r>
              <a:rPr lang="en"/>
              <a:t>estimates</a:t>
            </a:r>
            <a:r>
              <a:rPr lang="en"/>
              <a:t> suggest that implementing this approach could result in substantial monthly earnings for CampusHash. Overall, we believe that Tirkey's proposal offers a strategic and financially viable path forward for our organization.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9" name="Google Shape;16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en"/>
              <a:t>To conclude, CampusHash should pivot </a:t>
            </a:r>
            <a:r>
              <a:rPr lang="en"/>
              <a:t>their</a:t>
            </a:r>
            <a:r>
              <a:rPr lang="en"/>
              <a:t> business model and their best option would be to </a:t>
            </a:r>
            <a:r>
              <a:rPr lang="en"/>
              <a:t>Outsource Software Development as Tirkey suggested. Although the other business models suggested might be rational as well, it may prove to be more beneficial for CampusHash to break down assignments into smaller hackathon problems. </a:t>
            </a:r>
            <a:endParaRPr/>
          </a:p>
          <a:p>
            <a:pPr indent="457200" lvl="0" marL="0" rtl="0" algn="l">
              <a:spcBef>
                <a:spcPts val="1200"/>
              </a:spcBef>
              <a:spcAft>
                <a:spcPts val="0"/>
              </a:spcAft>
              <a:buNone/>
            </a:pPr>
            <a:r>
              <a:rPr lang="en"/>
              <a:t>This model would not only enable for a cost free approach to software development work but would also allow hackathon participants to get hands-on experience before they enter the IT industry, which would be advantageous for all parties involved.</a:t>
            </a:r>
            <a:endParaRPr/>
          </a:p>
          <a:p>
            <a:pPr indent="457200" lvl="0" marL="0" rtl="0" algn="l">
              <a:spcBef>
                <a:spcPts val="1200"/>
              </a:spcBef>
              <a:spcAft>
                <a:spcPts val="1200"/>
              </a:spcAft>
              <a:buNone/>
            </a:pPr>
            <a:r>
              <a:rPr lang="en"/>
              <a:t>By pivoting to this model, along with the IT companies, both CampusHash and the hackathon participants would also be mutually benefited.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33275"/>
            <a:ext cx="8520600" cy="3755700"/>
          </a:xfrm>
          <a:prstGeom prst="rect">
            <a:avLst/>
          </a:prstGeom>
        </p:spPr>
        <p:txBody>
          <a:bodyPr anchorCtr="0" anchor="t" bIns="91425" lIns="91425" spcFirstLastPara="1" rIns="91425" wrap="square" tIns="91425">
            <a:normAutofit lnSpcReduction="20000"/>
          </a:bodyPr>
          <a:lstStyle/>
          <a:p>
            <a:pPr indent="457200" lvl="0" marL="0" rtl="0" algn="l">
              <a:spcBef>
                <a:spcPts val="0"/>
              </a:spcBef>
              <a:spcAft>
                <a:spcPts val="0"/>
              </a:spcAft>
              <a:buNone/>
            </a:pPr>
            <a:r>
              <a:rPr lang="en" sz="1400"/>
              <a:t>Sanket Saurav and Rohit Tirkey co-created a Indian </a:t>
            </a:r>
            <a:r>
              <a:rPr lang="en" sz="1400"/>
              <a:t>software</a:t>
            </a:r>
            <a:r>
              <a:rPr lang="en" sz="1400"/>
              <a:t> training program start-up, CampusHash, in 2012. The goal of CampusHash was to teach students new software areas such as social media, </a:t>
            </a:r>
            <a:r>
              <a:rPr lang="en" sz="1400"/>
              <a:t>mobile</a:t>
            </a:r>
            <a:r>
              <a:rPr lang="en" sz="1400"/>
              <a:t> apps, and big-data analytics to better prepare students for the </a:t>
            </a:r>
            <a:r>
              <a:rPr lang="en" sz="1400"/>
              <a:t>industry</a:t>
            </a:r>
            <a:r>
              <a:rPr lang="en" sz="1400"/>
              <a:t>. The co-founders felt the need to create CampusHash due to their </a:t>
            </a:r>
            <a:r>
              <a:rPr lang="en" sz="1400"/>
              <a:t>institute</a:t>
            </a:r>
            <a:r>
              <a:rPr lang="en" sz="1400"/>
              <a:t> teaching outdated software concepts and were not exposing students to new technologies.</a:t>
            </a:r>
            <a:endParaRPr sz="1400"/>
          </a:p>
          <a:p>
            <a:pPr indent="457200" lvl="0" marL="0" rtl="0" algn="l">
              <a:spcBef>
                <a:spcPts val="1200"/>
              </a:spcBef>
              <a:spcAft>
                <a:spcPts val="0"/>
              </a:spcAft>
              <a:buNone/>
            </a:pPr>
            <a:r>
              <a:rPr lang="en" sz="1400"/>
              <a:t>Apart from training, CampusHash was also known for popularizing hackathons where </a:t>
            </a:r>
            <a:r>
              <a:rPr lang="en" sz="1400"/>
              <a:t>they</a:t>
            </a:r>
            <a:r>
              <a:rPr lang="en" sz="1400"/>
              <a:t> could monitor participants and help IT companies recognize the best of the batch. This helped them maintain a good </a:t>
            </a:r>
            <a:r>
              <a:rPr lang="en" sz="1400"/>
              <a:t>reputation</a:t>
            </a:r>
            <a:r>
              <a:rPr lang="en" sz="1400"/>
              <a:t> and many IT companies would come to them for qualified programmers. CampusHash also charged much less than their competitors which was very popular among students.</a:t>
            </a:r>
            <a:endParaRPr sz="1400"/>
          </a:p>
          <a:p>
            <a:pPr indent="457200" lvl="0" marL="0" rtl="0" algn="l">
              <a:spcBef>
                <a:spcPts val="1200"/>
              </a:spcBef>
              <a:spcAft>
                <a:spcPts val="0"/>
              </a:spcAft>
              <a:buNone/>
            </a:pPr>
            <a:r>
              <a:rPr lang="en" sz="1400"/>
              <a:t>In 2015, Iliyas Shirol, an experienced technologist,  joined the CampusHash and helped reach new levels of success. CampusHash was now well known for </a:t>
            </a:r>
            <a:r>
              <a:rPr lang="en" sz="1400"/>
              <a:t>students</a:t>
            </a:r>
            <a:r>
              <a:rPr lang="en" sz="1400"/>
              <a:t> landing internships and jobs in popular IT companies across India. They were also known to </a:t>
            </a:r>
            <a:r>
              <a:rPr lang="en" sz="1400"/>
              <a:t>make</a:t>
            </a:r>
            <a:r>
              <a:rPr lang="en" sz="1400"/>
              <a:t> the hiring process much cheaper and easier.</a:t>
            </a:r>
            <a:endParaRPr sz="1400"/>
          </a:p>
          <a:p>
            <a:pPr indent="457200" lvl="0" marL="0" rtl="0" algn="l">
              <a:spcBef>
                <a:spcPts val="1200"/>
              </a:spcBef>
              <a:spcAft>
                <a:spcPts val="1200"/>
              </a:spcAft>
              <a:buNone/>
            </a:pPr>
            <a:r>
              <a:rPr lang="en" sz="1400"/>
              <a:t>As time passed, the founders and Shirol were now debating on how to grow the business further. Their two options were to stick to the </a:t>
            </a:r>
            <a:r>
              <a:rPr lang="en" sz="1400"/>
              <a:t>current</a:t>
            </a:r>
            <a:r>
              <a:rPr lang="en" sz="1400"/>
              <a:t> business plan or expand rapidly by pivoting.</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CampusHash Business Model Canvas</a:t>
            </a:r>
            <a:endParaRPr/>
          </a:p>
        </p:txBody>
      </p:sp>
      <p:pic>
        <p:nvPicPr>
          <p:cNvPr id="72" name="Google Shape;72;p15"/>
          <p:cNvPicPr preferRelativeResize="0"/>
          <p:nvPr/>
        </p:nvPicPr>
        <p:blipFill>
          <a:blip r:embed="rId3">
            <a:alphaModFix/>
          </a:blip>
          <a:stretch>
            <a:fillRect/>
          </a:stretch>
        </p:blipFill>
        <p:spPr>
          <a:xfrm>
            <a:off x="1456400" y="976650"/>
            <a:ext cx="6075189" cy="3821249"/>
          </a:xfrm>
          <a:prstGeom prst="rect">
            <a:avLst/>
          </a:prstGeom>
          <a:noFill/>
          <a:ln>
            <a:noFill/>
          </a:ln>
        </p:spPr>
      </p:pic>
      <p:sp>
        <p:nvSpPr>
          <p:cNvPr id="73" name="Google Shape;73;p15"/>
          <p:cNvSpPr txBox="1"/>
          <p:nvPr/>
        </p:nvSpPr>
        <p:spPr>
          <a:xfrm>
            <a:off x="4125000" y="1887338"/>
            <a:ext cx="7380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Provide skilled interns  </a:t>
            </a:r>
            <a:endParaRPr sz="700">
              <a:latin typeface="Lato"/>
              <a:ea typeface="Lato"/>
              <a:cs typeface="Lato"/>
              <a:sym typeface="Lato"/>
            </a:endParaRPr>
          </a:p>
        </p:txBody>
      </p:sp>
      <p:sp>
        <p:nvSpPr>
          <p:cNvPr id="74" name="Google Shape;74;p15"/>
          <p:cNvSpPr txBox="1"/>
          <p:nvPr/>
        </p:nvSpPr>
        <p:spPr>
          <a:xfrm>
            <a:off x="4125000" y="2293738"/>
            <a:ext cx="7380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Reduce time to skill up freshers</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p>
            <a:pPr indent="0" lvl="0" marL="0" rtl="0" algn="l">
              <a:spcBef>
                <a:spcPts val="0"/>
              </a:spcBef>
              <a:spcAft>
                <a:spcPts val="0"/>
              </a:spcAft>
              <a:buNone/>
            </a:pPr>
            <a:r>
              <a:rPr lang="en" sz="700">
                <a:latin typeface="Lato"/>
                <a:ea typeface="Lato"/>
                <a:cs typeface="Lato"/>
                <a:sym typeface="Lato"/>
              </a:rPr>
              <a:t>Cheaper than competitors</a:t>
            </a:r>
            <a:endParaRPr sz="700">
              <a:latin typeface="Lato"/>
              <a:ea typeface="Lato"/>
              <a:cs typeface="Lato"/>
              <a:sym typeface="Lato"/>
            </a:endParaRPr>
          </a:p>
        </p:txBody>
      </p:sp>
      <p:sp>
        <p:nvSpPr>
          <p:cNvPr id="75" name="Google Shape;75;p15"/>
          <p:cNvSpPr txBox="1"/>
          <p:nvPr/>
        </p:nvSpPr>
        <p:spPr>
          <a:xfrm>
            <a:off x="6182775" y="2379150"/>
            <a:ext cx="10812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IT Companies looking for fresh graduates</a:t>
            </a:r>
            <a:endParaRPr sz="700">
              <a:latin typeface="Lato"/>
              <a:ea typeface="Lato"/>
              <a:cs typeface="Lato"/>
              <a:sym typeface="Lato"/>
            </a:endParaRPr>
          </a:p>
        </p:txBody>
      </p:sp>
      <p:sp>
        <p:nvSpPr>
          <p:cNvPr id="76" name="Google Shape;76;p15"/>
          <p:cNvSpPr txBox="1"/>
          <p:nvPr/>
        </p:nvSpPr>
        <p:spPr>
          <a:xfrm>
            <a:off x="6182775" y="3048563"/>
            <a:ext cx="10083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Small sized companies with not enough experience in evaluating software talent</a:t>
            </a:r>
            <a:endParaRPr sz="700">
              <a:latin typeface="Lato"/>
              <a:ea typeface="Lato"/>
              <a:cs typeface="Lato"/>
              <a:sym typeface="Lato"/>
            </a:endParaRPr>
          </a:p>
        </p:txBody>
      </p:sp>
      <p:sp>
        <p:nvSpPr>
          <p:cNvPr id="77" name="Google Shape;77;p15"/>
          <p:cNvSpPr txBox="1"/>
          <p:nvPr/>
        </p:nvSpPr>
        <p:spPr>
          <a:xfrm>
            <a:off x="5231175" y="2847075"/>
            <a:ext cx="789000" cy="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Workshops</a:t>
            </a:r>
            <a:endParaRPr sz="700">
              <a:latin typeface="Lato"/>
              <a:ea typeface="Lato"/>
              <a:cs typeface="Lato"/>
              <a:sym typeface="Lato"/>
            </a:endParaRPr>
          </a:p>
        </p:txBody>
      </p:sp>
      <p:sp>
        <p:nvSpPr>
          <p:cNvPr id="78" name="Google Shape;78;p15"/>
          <p:cNvSpPr txBox="1"/>
          <p:nvPr/>
        </p:nvSpPr>
        <p:spPr>
          <a:xfrm>
            <a:off x="5231175" y="3228538"/>
            <a:ext cx="789000" cy="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Hackathons</a:t>
            </a:r>
            <a:endParaRPr sz="700">
              <a:latin typeface="Lato"/>
              <a:ea typeface="Lato"/>
              <a:cs typeface="Lato"/>
              <a:sym typeface="Lato"/>
            </a:endParaRPr>
          </a:p>
        </p:txBody>
      </p:sp>
      <p:sp>
        <p:nvSpPr>
          <p:cNvPr id="79" name="Google Shape;79;p15"/>
          <p:cNvSpPr txBox="1"/>
          <p:nvPr/>
        </p:nvSpPr>
        <p:spPr>
          <a:xfrm>
            <a:off x="5174475" y="3381625"/>
            <a:ext cx="1008300" cy="1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Word of mouth</a:t>
            </a:r>
            <a:endParaRPr sz="700">
              <a:latin typeface="Lato"/>
              <a:ea typeface="Lato"/>
              <a:cs typeface="Lato"/>
              <a:sym typeface="Lato"/>
            </a:endParaRPr>
          </a:p>
        </p:txBody>
      </p:sp>
      <p:sp>
        <p:nvSpPr>
          <p:cNvPr id="80" name="Google Shape;80;p15"/>
          <p:cNvSpPr txBox="1"/>
          <p:nvPr/>
        </p:nvSpPr>
        <p:spPr>
          <a:xfrm>
            <a:off x="5150800" y="1753475"/>
            <a:ext cx="1117800" cy="1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Contacts with HR from different companies</a:t>
            </a:r>
            <a:endParaRPr sz="700">
              <a:latin typeface="Lato"/>
              <a:ea typeface="Lato"/>
              <a:cs typeface="Lato"/>
              <a:sym typeface="Lato"/>
            </a:endParaRPr>
          </a:p>
        </p:txBody>
      </p:sp>
      <p:sp>
        <p:nvSpPr>
          <p:cNvPr id="81" name="Google Shape;81;p15"/>
          <p:cNvSpPr txBox="1"/>
          <p:nvPr/>
        </p:nvSpPr>
        <p:spPr>
          <a:xfrm>
            <a:off x="5174475" y="2137938"/>
            <a:ext cx="9024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Conduct hackathons on companies behalf</a:t>
            </a:r>
            <a:endParaRPr sz="700">
              <a:latin typeface="Lato"/>
              <a:ea typeface="Lato"/>
              <a:cs typeface="Lato"/>
              <a:sym typeface="Lato"/>
            </a:endParaRPr>
          </a:p>
        </p:txBody>
      </p:sp>
      <p:sp>
        <p:nvSpPr>
          <p:cNvPr id="82" name="Google Shape;82;p15"/>
          <p:cNvSpPr txBox="1"/>
          <p:nvPr/>
        </p:nvSpPr>
        <p:spPr>
          <a:xfrm>
            <a:off x="2827450" y="2817825"/>
            <a:ext cx="1158600" cy="1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Client Relationships</a:t>
            </a:r>
            <a:endParaRPr sz="700">
              <a:latin typeface="Lato"/>
              <a:ea typeface="Lato"/>
              <a:cs typeface="Lato"/>
              <a:sym typeface="Lato"/>
            </a:endParaRPr>
          </a:p>
        </p:txBody>
      </p:sp>
      <p:sp>
        <p:nvSpPr>
          <p:cNvPr id="83" name="Google Shape;83;p15"/>
          <p:cNvSpPr txBox="1"/>
          <p:nvPr/>
        </p:nvSpPr>
        <p:spPr>
          <a:xfrm>
            <a:off x="2827450" y="3074775"/>
            <a:ext cx="1158600" cy="1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Intellectual Property</a:t>
            </a:r>
            <a:endParaRPr sz="700">
              <a:latin typeface="Lato"/>
              <a:ea typeface="Lato"/>
              <a:cs typeface="Lato"/>
              <a:sym typeface="Lato"/>
            </a:endParaRPr>
          </a:p>
        </p:txBody>
      </p:sp>
      <p:sp>
        <p:nvSpPr>
          <p:cNvPr id="84" name="Google Shape;84;p15"/>
          <p:cNvSpPr txBox="1"/>
          <p:nvPr/>
        </p:nvSpPr>
        <p:spPr>
          <a:xfrm>
            <a:off x="2827450" y="3331725"/>
            <a:ext cx="1158600" cy="1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High quality trainers</a:t>
            </a:r>
            <a:endParaRPr sz="700">
              <a:latin typeface="Lato"/>
              <a:ea typeface="Lato"/>
              <a:cs typeface="Lato"/>
              <a:sym typeface="Lato"/>
            </a:endParaRPr>
          </a:p>
        </p:txBody>
      </p:sp>
      <p:sp>
        <p:nvSpPr>
          <p:cNvPr id="85" name="Google Shape;85;p15"/>
          <p:cNvSpPr txBox="1"/>
          <p:nvPr/>
        </p:nvSpPr>
        <p:spPr>
          <a:xfrm>
            <a:off x="1819225" y="1826525"/>
            <a:ext cx="854700" cy="1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IT Company HR</a:t>
            </a:r>
            <a:endParaRPr sz="700">
              <a:latin typeface="Lato"/>
              <a:ea typeface="Lato"/>
              <a:cs typeface="Lato"/>
              <a:sym typeface="Lato"/>
            </a:endParaRPr>
          </a:p>
        </p:txBody>
      </p:sp>
      <p:sp>
        <p:nvSpPr>
          <p:cNvPr id="86" name="Google Shape;86;p15"/>
          <p:cNvSpPr txBox="1"/>
          <p:nvPr/>
        </p:nvSpPr>
        <p:spPr>
          <a:xfrm>
            <a:off x="1828125" y="2271150"/>
            <a:ext cx="854700" cy="1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College recruiting teams</a:t>
            </a:r>
            <a:endParaRPr sz="700">
              <a:latin typeface="Lato"/>
              <a:ea typeface="Lato"/>
              <a:cs typeface="Lato"/>
              <a:sym typeface="Lato"/>
            </a:endParaRPr>
          </a:p>
        </p:txBody>
      </p:sp>
      <p:sp>
        <p:nvSpPr>
          <p:cNvPr id="87" name="Google Shape;87;p15"/>
          <p:cNvSpPr txBox="1"/>
          <p:nvPr/>
        </p:nvSpPr>
        <p:spPr>
          <a:xfrm>
            <a:off x="1828125" y="2792325"/>
            <a:ext cx="854700" cy="1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Fresh Graduates</a:t>
            </a:r>
            <a:endParaRPr sz="700">
              <a:latin typeface="Lato"/>
              <a:ea typeface="Lato"/>
              <a:cs typeface="Lato"/>
              <a:sym typeface="Lato"/>
            </a:endParaRPr>
          </a:p>
        </p:txBody>
      </p:sp>
      <p:sp>
        <p:nvSpPr>
          <p:cNvPr id="88" name="Google Shape;88;p15"/>
          <p:cNvSpPr txBox="1"/>
          <p:nvPr/>
        </p:nvSpPr>
        <p:spPr>
          <a:xfrm>
            <a:off x="4675900" y="4025675"/>
            <a:ext cx="1629300" cy="2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Revenue from </a:t>
            </a:r>
            <a:r>
              <a:rPr lang="en" sz="700">
                <a:latin typeface="Lato"/>
                <a:ea typeface="Lato"/>
                <a:cs typeface="Lato"/>
                <a:sym typeface="Lato"/>
              </a:rPr>
              <a:t>Training Programs</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p>
            <a:pPr indent="0" lvl="0" marL="0" rtl="0" algn="l">
              <a:spcBef>
                <a:spcPts val="0"/>
              </a:spcBef>
              <a:spcAft>
                <a:spcPts val="0"/>
              </a:spcAft>
              <a:buNone/>
            </a:pPr>
            <a:r>
              <a:rPr lang="en" sz="700">
                <a:latin typeface="Lato"/>
                <a:ea typeface="Lato"/>
                <a:cs typeface="Lato"/>
                <a:sym typeface="Lato"/>
              </a:rPr>
              <a:t>Enrollment Fees</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p>
            <a:pPr indent="0" lvl="0" marL="0" rtl="0" algn="l">
              <a:spcBef>
                <a:spcPts val="0"/>
              </a:spcBef>
              <a:spcAft>
                <a:spcPts val="0"/>
              </a:spcAft>
              <a:buNone/>
            </a:pPr>
            <a:r>
              <a:rPr lang="en" sz="700">
                <a:latin typeface="Lato"/>
                <a:ea typeface="Lato"/>
                <a:cs typeface="Lato"/>
                <a:sym typeface="Lato"/>
              </a:rPr>
              <a:t>IT companies funding/sponsorships</a:t>
            </a:r>
            <a:endParaRPr sz="700">
              <a:latin typeface="Lato"/>
              <a:ea typeface="Lato"/>
              <a:cs typeface="Lato"/>
              <a:sym typeface="Lato"/>
            </a:endParaRPr>
          </a:p>
        </p:txBody>
      </p:sp>
      <p:sp>
        <p:nvSpPr>
          <p:cNvPr id="89" name="Google Shape;89;p15"/>
          <p:cNvSpPr txBox="1"/>
          <p:nvPr/>
        </p:nvSpPr>
        <p:spPr>
          <a:xfrm>
            <a:off x="5231175" y="3025075"/>
            <a:ext cx="738000" cy="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Social Media</a:t>
            </a:r>
            <a:endParaRPr sz="700">
              <a:latin typeface="Lato"/>
              <a:ea typeface="Lato"/>
              <a:cs typeface="Lato"/>
              <a:sym typeface="Lato"/>
            </a:endParaRPr>
          </a:p>
        </p:txBody>
      </p:sp>
      <p:sp>
        <p:nvSpPr>
          <p:cNvPr id="90" name="Google Shape;90;p15"/>
          <p:cNvSpPr txBox="1"/>
          <p:nvPr/>
        </p:nvSpPr>
        <p:spPr>
          <a:xfrm>
            <a:off x="1869325" y="4051325"/>
            <a:ext cx="854700" cy="1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Employees</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p:txBody>
      </p:sp>
      <p:sp>
        <p:nvSpPr>
          <p:cNvPr id="91" name="Google Shape;91;p15"/>
          <p:cNvSpPr txBox="1"/>
          <p:nvPr/>
        </p:nvSpPr>
        <p:spPr>
          <a:xfrm>
            <a:off x="2915125" y="1753475"/>
            <a:ext cx="854700" cy="1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Training - update skills</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p>
            <a:pPr indent="0" lvl="0" marL="0" rtl="0" algn="l">
              <a:spcBef>
                <a:spcPts val="0"/>
              </a:spcBef>
              <a:spcAft>
                <a:spcPts val="0"/>
              </a:spcAft>
              <a:buNone/>
            </a:pPr>
            <a:r>
              <a:rPr lang="en" sz="700">
                <a:latin typeface="Lato"/>
                <a:ea typeface="Lato"/>
                <a:cs typeface="Lato"/>
                <a:sym typeface="Lato"/>
              </a:rPr>
              <a:t>Conducting Hackathons</a:t>
            </a:r>
            <a:endParaRPr sz="700">
              <a:latin typeface="Lato"/>
              <a:ea typeface="Lato"/>
              <a:cs typeface="Lato"/>
              <a:sym typeface="Lato"/>
            </a:endParaRPr>
          </a:p>
        </p:txBody>
      </p:sp>
      <p:sp>
        <p:nvSpPr>
          <p:cNvPr id="92" name="Google Shape;92;p15"/>
          <p:cNvSpPr txBox="1"/>
          <p:nvPr/>
        </p:nvSpPr>
        <p:spPr>
          <a:xfrm>
            <a:off x="2652025" y="4051325"/>
            <a:ext cx="1117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Sales and Marketing</a:t>
            </a:r>
            <a:endParaRPr>
              <a:latin typeface="Lato"/>
              <a:ea typeface="Lato"/>
              <a:cs typeface="Lato"/>
              <a:sym typeface="Lato"/>
            </a:endParaRPr>
          </a:p>
        </p:txBody>
      </p:sp>
      <p:sp>
        <p:nvSpPr>
          <p:cNvPr id="93" name="Google Shape;93;p15"/>
          <p:cNvSpPr txBox="1"/>
          <p:nvPr/>
        </p:nvSpPr>
        <p:spPr>
          <a:xfrm>
            <a:off x="1895475" y="4343825"/>
            <a:ext cx="854700" cy="1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Lato"/>
                <a:ea typeface="Lato"/>
                <a:cs typeface="Lato"/>
                <a:sym typeface="Lato"/>
              </a:rPr>
              <a:t>Training Program Development</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p:txBody>
      </p:sp>
      <p:sp>
        <p:nvSpPr>
          <p:cNvPr id="94" name="Google Shape;94;p15"/>
          <p:cNvSpPr txBox="1"/>
          <p:nvPr/>
        </p:nvSpPr>
        <p:spPr>
          <a:xfrm>
            <a:off x="6207000" y="1906825"/>
            <a:ext cx="9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Lato"/>
                <a:ea typeface="Lato"/>
                <a:cs typeface="Lato"/>
                <a:sym typeface="Lato"/>
              </a:rPr>
              <a:t>Students/ Fresh graduates</a:t>
            </a:r>
            <a:endParaRPr sz="7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Pivot Options</a:t>
            </a:r>
            <a:endParaRPr/>
          </a:p>
        </p:txBody>
      </p:sp>
      <p:sp>
        <p:nvSpPr>
          <p:cNvPr id="100" name="Google Shape;100;p1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Recruitment Screening</a:t>
            </a:r>
            <a:endParaRPr/>
          </a:p>
          <a:p>
            <a:pPr indent="0" lvl="0" marL="0" rtl="0" algn="l">
              <a:spcBef>
                <a:spcPts val="1200"/>
              </a:spcBef>
              <a:spcAft>
                <a:spcPts val="0"/>
              </a:spcAft>
              <a:buNone/>
            </a:pPr>
            <a:r>
              <a:rPr lang="en" sz="1400"/>
              <a:t>Problem -</a:t>
            </a:r>
            <a:endParaRPr sz="1400"/>
          </a:p>
          <a:p>
            <a:pPr indent="-317500" lvl="0" marL="457200" rtl="0" algn="l">
              <a:spcBef>
                <a:spcPts val="1200"/>
              </a:spcBef>
              <a:spcAft>
                <a:spcPts val="0"/>
              </a:spcAft>
              <a:buSzPts val="1400"/>
              <a:buChar char="●"/>
            </a:pPr>
            <a:r>
              <a:rPr lang="en" sz="1400"/>
              <a:t>IT companies were having a hard time recruiting good quality engineering talent.</a:t>
            </a:r>
            <a:endParaRPr sz="1400"/>
          </a:p>
          <a:p>
            <a:pPr indent="-317500" lvl="0" marL="457200" rtl="0" algn="l">
              <a:spcBef>
                <a:spcPts val="0"/>
              </a:spcBef>
              <a:spcAft>
                <a:spcPts val="0"/>
              </a:spcAft>
              <a:buSzPts val="1400"/>
              <a:buChar char="●"/>
            </a:pPr>
            <a:r>
              <a:rPr lang="en" sz="1400"/>
              <a:t>Companies used practical assignments, which were elementary and reused, to assess students.</a:t>
            </a:r>
            <a:endParaRPr sz="1400"/>
          </a:p>
          <a:p>
            <a:pPr indent="-317500" lvl="0" marL="457200" rtl="0" algn="l">
              <a:spcBef>
                <a:spcPts val="0"/>
              </a:spcBef>
              <a:spcAft>
                <a:spcPts val="0"/>
              </a:spcAft>
              <a:buSzPts val="1400"/>
              <a:buChar char="●"/>
            </a:pPr>
            <a:r>
              <a:rPr lang="en" sz="1400"/>
              <a:t>These assignments would not test the true abilities of the candidates and would cause problems down the road.</a:t>
            </a:r>
            <a:endParaRPr sz="1400"/>
          </a:p>
          <a:p>
            <a:pPr indent="-317500" lvl="0" marL="457200" rtl="0" algn="l">
              <a:spcBef>
                <a:spcPts val="0"/>
              </a:spcBef>
              <a:spcAft>
                <a:spcPts val="0"/>
              </a:spcAft>
              <a:buSzPts val="1400"/>
              <a:buChar char="●"/>
            </a:pPr>
            <a:r>
              <a:rPr lang="en" sz="1400"/>
              <a:t>Tirkey was against this idea and wanted each company to have a bigger role in judging the candidates performance</a:t>
            </a:r>
            <a:endParaRPr sz="1400"/>
          </a:p>
          <a:p>
            <a:pPr indent="0" lvl="0" marL="0" rtl="0" algn="l">
              <a:spcBef>
                <a:spcPts val="1200"/>
              </a:spcBef>
              <a:spcAft>
                <a:spcPts val="0"/>
              </a:spcAft>
              <a:buNone/>
            </a:pPr>
            <a:r>
              <a:rPr lang="en" sz="1400"/>
              <a:t>Solution -</a:t>
            </a:r>
            <a:endParaRPr sz="1400"/>
          </a:p>
          <a:p>
            <a:pPr indent="-317500" lvl="0" marL="457200" rtl="0" algn="l">
              <a:spcBef>
                <a:spcPts val="1200"/>
              </a:spcBef>
              <a:spcAft>
                <a:spcPts val="0"/>
              </a:spcAft>
              <a:buSzPts val="1400"/>
              <a:buChar char="●"/>
            </a:pPr>
            <a:r>
              <a:rPr lang="en" sz="1400"/>
              <a:t>Saurav wanted to pivot their business model to solve the employee screening needs of IT companies.</a:t>
            </a:r>
            <a:endParaRPr sz="1400"/>
          </a:p>
          <a:p>
            <a:pPr indent="-317500" lvl="0" marL="457200" rtl="0" algn="l">
              <a:spcBef>
                <a:spcPts val="0"/>
              </a:spcBef>
              <a:spcAft>
                <a:spcPts val="0"/>
              </a:spcAft>
              <a:buSzPts val="1400"/>
              <a:buChar char="●"/>
            </a:pPr>
            <a:r>
              <a:rPr lang="en" sz="1400"/>
              <a:t>He suggested to add a modified version of the hackathon in the recruitment process to help IT companies filter talent.</a:t>
            </a:r>
            <a:endParaRPr sz="1400"/>
          </a:p>
          <a:p>
            <a:pPr indent="-317500" lvl="0" marL="457200" rtl="0" algn="l">
              <a:spcBef>
                <a:spcPts val="0"/>
              </a:spcBef>
              <a:spcAft>
                <a:spcPts val="0"/>
              </a:spcAft>
              <a:buSzPts val="1400"/>
              <a:buChar char="●"/>
            </a:pPr>
            <a:r>
              <a:rPr lang="en" sz="1400"/>
              <a:t>CampusHash will also have to build a strong B2B sales team and increase their capacity/capabilities.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80"/>
              <a:t>Recruitment Screening</a:t>
            </a:r>
            <a:endParaRPr sz="2380"/>
          </a:p>
          <a:p>
            <a:pPr indent="0" lvl="0" marL="0" rtl="0" algn="l">
              <a:spcBef>
                <a:spcPts val="0"/>
              </a:spcBef>
              <a:spcAft>
                <a:spcPts val="0"/>
              </a:spcAft>
              <a:buSzPts val="990"/>
              <a:buNone/>
            </a:pPr>
            <a:r>
              <a:t/>
            </a:r>
            <a:endParaRPr sz="2380"/>
          </a:p>
        </p:txBody>
      </p:sp>
      <p:sp>
        <p:nvSpPr>
          <p:cNvPr id="106" name="Google Shape;106;p17"/>
          <p:cNvSpPr txBox="1"/>
          <p:nvPr>
            <p:ph idx="1" type="body"/>
          </p:nvPr>
        </p:nvSpPr>
        <p:spPr>
          <a:xfrm>
            <a:off x="311700" y="956350"/>
            <a:ext cx="3999900" cy="39252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b="1" lang="en" sz="2900"/>
              <a:t>Benefits:</a:t>
            </a:r>
            <a:endParaRPr b="1" sz="2900"/>
          </a:p>
          <a:p>
            <a:pPr indent="-299481" lvl="0" marL="457200" rtl="0" algn="l">
              <a:spcBef>
                <a:spcPts val="1200"/>
              </a:spcBef>
              <a:spcAft>
                <a:spcPts val="0"/>
              </a:spcAft>
              <a:buSzPct val="100000"/>
              <a:buChar char="●"/>
            </a:pPr>
            <a:r>
              <a:rPr b="1" lang="en" sz="2350"/>
              <a:t>Low Recruitment: </a:t>
            </a:r>
            <a:r>
              <a:rPr lang="en" sz="2350"/>
              <a:t>Many companies see recruiting as a burden and do not want to put the effort into properly finding good talent, especially during times of high volume business. CampusHash solves this issue by creating a one-stop type of environment to review candidates abilities.</a:t>
            </a:r>
            <a:endParaRPr sz="2350"/>
          </a:p>
          <a:p>
            <a:pPr indent="-299481" lvl="0" marL="457200" rtl="0" algn="l">
              <a:spcBef>
                <a:spcPts val="0"/>
              </a:spcBef>
              <a:spcAft>
                <a:spcPts val="0"/>
              </a:spcAft>
              <a:buSzPct val="100000"/>
              <a:buChar char="●"/>
            </a:pPr>
            <a:r>
              <a:rPr b="1" lang="en" sz="2350"/>
              <a:t>High Quality Automated Assessment: </a:t>
            </a:r>
            <a:r>
              <a:rPr lang="en" sz="2350"/>
              <a:t>Provides potential clients/companies the ability to observe their potential employees in an environment that makes sense with the jobs they are hiring for</a:t>
            </a:r>
            <a:endParaRPr sz="2350"/>
          </a:p>
          <a:p>
            <a:pPr indent="-299481" lvl="0" marL="457200" rtl="0" algn="l">
              <a:spcBef>
                <a:spcPts val="0"/>
              </a:spcBef>
              <a:spcAft>
                <a:spcPts val="0"/>
              </a:spcAft>
              <a:buSzPct val="100000"/>
              <a:buChar char="●"/>
            </a:pPr>
            <a:r>
              <a:rPr b="1" lang="en" sz="2350"/>
              <a:t>Employee Screening:</a:t>
            </a:r>
            <a:r>
              <a:rPr lang="en" sz="2350"/>
              <a:t> Solves overall screening needs for companies that don’t have formal HR Departments/Hiring Managers</a:t>
            </a:r>
            <a:endParaRPr sz="2350"/>
          </a:p>
          <a:p>
            <a:pPr indent="-299481" lvl="0" marL="457200" rtl="0" algn="l">
              <a:spcBef>
                <a:spcPts val="0"/>
              </a:spcBef>
              <a:spcAft>
                <a:spcPts val="0"/>
              </a:spcAft>
              <a:buSzPct val="100000"/>
              <a:buChar char="●"/>
            </a:pPr>
            <a:r>
              <a:rPr b="1" lang="en" sz="2350"/>
              <a:t>Reduces Operational Expenses: </a:t>
            </a:r>
            <a:r>
              <a:rPr lang="en" sz="2350"/>
              <a:t>Recruiting costs can be a burden on companies and CampusHash solves this problem by reducing costs and offering more candidates per $.</a:t>
            </a:r>
            <a:endParaRPr sz="2350"/>
          </a:p>
          <a:p>
            <a:pPr indent="0" lvl="0" marL="0" rtl="0" algn="l">
              <a:spcBef>
                <a:spcPts val="1200"/>
              </a:spcBef>
              <a:spcAft>
                <a:spcPts val="1200"/>
              </a:spcAft>
              <a:buNone/>
            </a:pPr>
            <a:r>
              <a:t/>
            </a:r>
            <a:endParaRPr/>
          </a:p>
        </p:txBody>
      </p:sp>
      <p:sp>
        <p:nvSpPr>
          <p:cNvPr id="107" name="Google Shape;107;p17"/>
          <p:cNvSpPr txBox="1"/>
          <p:nvPr>
            <p:ph idx="2" type="body"/>
          </p:nvPr>
        </p:nvSpPr>
        <p:spPr>
          <a:xfrm>
            <a:off x="4807075" y="1017450"/>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50"/>
              <a:t>Cost:</a:t>
            </a:r>
            <a:endParaRPr b="1" sz="1350"/>
          </a:p>
          <a:p>
            <a:pPr indent="-311150" lvl="0" marL="457200" rtl="0" algn="l">
              <a:spcBef>
                <a:spcPts val="1200"/>
              </a:spcBef>
              <a:spcAft>
                <a:spcPts val="0"/>
              </a:spcAft>
              <a:buSzPts val="1300"/>
              <a:buChar char="●"/>
            </a:pPr>
            <a:r>
              <a:rPr b="1" lang="en" sz="1300"/>
              <a:t>Travel Costs: </a:t>
            </a:r>
            <a:r>
              <a:rPr lang="en" sz="1300"/>
              <a:t>10,000</a:t>
            </a:r>
            <a:endParaRPr sz="1300"/>
          </a:p>
          <a:p>
            <a:pPr indent="-311150" lvl="0" marL="457200" rtl="0" algn="l">
              <a:spcBef>
                <a:spcPts val="0"/>
              </a:spcBef>
              <a:spcAft>
                <a:spcPts val="0"/>
              </a:spcAft>
              <a:buSzPts val="1300"/>
              <a:buChar char="●"/>
            </a:pPr>
            <a:r>
              <a:rPr b="1" lang="en" sz="1300"/>
              <a:t>Lodging Costs: </a:t>
            </a:r>
            <a:r>
              <a:rPr lang="en" sz="1300"/>
              <a:t>5,000 </a:t>
            </a:r>
            <a:endParaRPr sz="1300"/>
          </a:p>
          <a:p>
            <a:pPr indent="-311150" lvl="0" marL="457200" rtl="0" algn="l">
              <a:spcBef>
                <a:spcPts val="0"/>
              </a:spcBef>
              <a:spcAft>
                <a:spcPts val="0"/>
              </a:spcAft>
              <a:buSzPts val="1300"/>
              <a:buChar char="●"/>
            </a:pPr>
            <a:r>
              <a:rPr b="1" lang="en" sz="1300"/>
              <a:t>Programming Problems per client:</a:t>
            </a:r>
            <a:r>
              <a:rPr lang="en" sz="1300"/>
              <a:t> 5,000</a:t>
            </a:r>
            <a:endParaRPr sz="1300"/>
          </a:p>
          <a:p>
            <a:pPr indent="-311150" lvl="0" marL="457200" rtl="0" algn="l">
              <a:spcBef>
                <a:spcPts val="0"/>
              </a:spcBef>
              <a:spcAft>
                <a:spcPts val="0"/>
              </a:spcAft>
              <a:buSzPts val="1300"/>
              <a:buChar char="●"/>
            </a:pPr>
            <a:r>
              <a:rPr b="1" lang="en" sz="1300"/>
              <a:t>Professional Fees:</a:t>
            </a:r>
            <a:r>
              <a:rPr lang="en" sz="1300"/>
              <a:t> 6,000 per day/event</a:t>
            </a:r>
            <a:endParaRPr sz="1300"/>
          </a:p>
          <a:p>
            <a:pPr indent="-311150" lvl="0" marL="457200" rtl="0" algn="l">
              <a:spcBef>
                <a:spcPts val="0"/>
              </a:spcBef>
              <a:spcAft>
                <a:spcPts val="0"/>
              </a:spcAft>
              <a:buSzPts val="1300"/>
              <a:buChar char="●"/>
            </a:pPr>
            <a:r>
              <a:rPr b="1" lang="en" sz="1300"/>
              <a:t>Revenue: </a:t>
            </a:r>
            <a:r>
              <a:rPr lang="en" sz="1300"/>
              <a:t>~100,000 per each client for ~100 Candidates</a:t>
            </a:r>
            <a:endParaRPr sz="1300"/>
          </a:p>
          <a:p>
            <a:pPr indent="-311150" lvl="0" marL="457200" rtl="0" algn="l">
              <a:spcBef>
                <a:spcPts val="0"/>
              </a:spcBef>
              <a:spcAft>
                <a:spcPts val="0"/>
              </a:spcAft>
              <a:buSzPts val="1300"/>
              <a:buChar char="●"/>
            </a:pPr>
            <a:r>
              <a:rPr b="1" lang="en" sz="1300"/>
              <a:t>Assignments/Events:</a:t>
            </a:r>
            <a:r>
              <a:rPr lang="en" sz="1300"/>
              <a:t> ~16/month</a:t>
            </a:r>
            <a:endParaRPr sz="1300"/>
          </a:p>
          <a:p>
            <a:pPr indent="0" lvl="0" marL="0" rtl="0" algn="l">
              <a:spcBef>
                <a:spcPts val="1200"/>
              </a:spcBef>
              <a:spcAft>
                <a:spcPts val="0"/>
              </a:spcAft>
              <a:buNone/>
            </a:pPr>
            <a:r>
              <a:t/>
            </a:r>
            <a:endParaRPr b="1" sz="900"/>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Pivot Options</a:t>
            </a:r>
            <a:endParaRPr/>
          </a:p>
        </p:txBody>
      </p:sp>
      <p:sp>
        <p:nvSpPr>
          <p:cNvPr id="113" name="Google Shape;113;p18"/>
          <p:cNvSpPr txBox="1"/>
          <p:nvPr>
            <p:ph idx="1" type="body"/>
          </p:nvPr>
        </p:nvSpPr>
        <p:spPr>
          <a:xfrm>
            <a:off x="311700" y="1152475"/>
            <a:ext cx="8520600" cy="36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Outsourced Software Development</a:t>
            </a:r>
            <a:endParaRPr/>
          </a:p>
          <a:p>
            <a:pPr indent="0" lvl="0" marL="0" rtl="0" algn="l">
              <a:spcBef>
                <a:spcPts val="1200"/>
              </a:spcBef>
              <a:spcAft>
                <a:spcPts val="0"/>
              </a:spcAft>
              <a:buNone/>
            </a:pPr>
            <a:r>
              <a:rPr lang="en" sz="1400"/>
              <a:t>Problem -</a:t>
            </a:r>
            <a:endParaRPr sz="1400"/>
          </a:p>
          <a:p>
            <a:pPr indent="-317500" lvl="0" marL="457200" rtl="0" algn="l">
              <a:spcBef>
                <a:spcPts val="1200"/>
              </a:spcBef>
              <a:spcAft>
                <a:spcPts val="0"/>
              </a:spcAft>
              <a:buSzPts val="1400"/>
              <a:buChar char="●"/>
            </a:pPr>
            <a:r>
              <a:rPr lang="en" sz="1400"/>
              <a:t>Tirkey</a:t>
            </a:r>
            <a:r>
              <a:rPr lang="en" sz="1400"/>
              <a:t> believed that their main strength was to spot other good-quality programmers.</a:t>
            </a:r>
            <a:endParaRPr sz="1400"/>
          </a:p>
          <a:p>
            <a:pPr indent="-317500" lvl="0" marL="457200" rtl="0" algn="l">
              <a:spcBef>
                <a:spcPts val="0"/>
              </a:spcBef>
              <a:spcAft>
                <a:spcPts val="0"/>
              </a:spcAft>
              <a:buSzPts val="1400"/>
              <a:buChar char="●"/>
            </a:pPr>
            <a:r>
              <a:rPr lang="en" sz="1400"/>
              <a:t>He wanted to </a:t>
            </a:r>
            <a:r>
              <a:rPr lang="en" sz="1400"/>
              <a:t>leverage</a:t>
            </a:r>
            <a:r>
              <a:rPr lang="en" sz="1400"/>
              <a:t> this strength </a:t>
            </a:r>
            <a:r>
              <a:rPr i="1" lang="en" sz="1400"/>
              <a:t>beyond </a:t>
            </a:r>
            <a:r>
              <a:rPr lang="en" sz="1400"/>
              <a:t>recruitment and try to get companies to provide software programming projects to outsource to students to test </a:t>
            </a:r>
            <a:r>
              <a:rPr lang="en" sz="1400"/>
              <a:t>their</a:t>
            </a:r>
            <a:r>
              <a:rPr lang="en" sz="1400"/>
              <a:t> skills in real world situations.</a:t>
            </a:r>
            <a:endParaRPr sz="1400"/>
          </a:p>
          <a:p>
            <a:pPr indent="-317500" lvl="0" marL="457200" rtl="0" algn="l">
              <a:spcBef>
                <a:spcPts val="0"/>
              </a:spcBef>
              <a:spcAft>
                <a:spcPts val="0"/>
              </a:spcAft>
              <a:buSzPts val="1400"/>
              <a:buChar char="●"/>
            </a:pPr>
            <a:r>
              <a:rPr lang="en" sz="1400"/>
              <a:t>Shirol was not </a:t>
            </a:r>
            <a:r>
              <a:rPr lang="en" sz="1400"/>
              <a:t>convinced</a:t>
            </a:r>
            <a:r>
              <a:rPr lang="en" sz="1400"/>
              <a:t> as CampusHash was a small company and felt they would not get projects from IT firms. </a:t>
            </a:r>
            <a:endParaRPr sz="1400"/>
          </a:p>
          <a:p>
            <a:pPr indent="0" lvl="0" marL="0" rtl="0" algn="l">
              <a:spcBef>
                <a:spcPts val="1200"/>
              </a:spcBef>
              <a:spcAft>
                <a:spcPts val="0"/>
              </a:spcAft>
              <a:buNone/>
            </a:pPr>
            <a:r>
              <a:rPr lang="en" sz="1400"/>
              <a:t>Solution -</a:t>
            </a:r>
            <a:endParaRPr sz="1400"/>
          </a:p>
          <a:p>
            <a:pPr indent="-317500" lvl="0" marL="457200" rtl="0" algn="l">
              <a:spcBef>
                <a:spcPts val="1200"/>
              </a:spcBef>
              <a:spcAft>
                <a:spcPts val="0"/>
              </a:spcAft>
              <a:buSzPts val="1400"/>
              <a:buChar char="●"/>
            </a:pPr>
            <a:r>
              <a:rPr lang="en" sz="1400"/>
              <a:t>Tirkey believed CampusHash would break each project into smaller problems and use students to solve them during the hackathons.</a:t>
            </a:r>
            <a:endParaRPr sz="1400"/>
          </a:p>
          <a:p>
            <a:pPr indent="-317500" lvl="0" marL="457200" rtl="0" algn="l">
              <a:spcBef>
                <a:spcPts val="0"/>
              </a:spcBef>
              <a:spcAft>
                <a:spcPts val="0"/>
              </a:spcAft>
              <a:buSzPts val="1400"/>
              <a:buChar char="●"/>
            </a:pPr>
            <a:r>
              <a:rPr lang="en" sz="1400"/>
              <a:t>CampusHash could get the real software solutions and talent for free by hackathon participants and students would be exposed to actual industry problems.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Outsourced Software Development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9" name="Google Shape;119;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Benefits</a:t>
            </a:r>
            <a:endParaRPr b="1"/>
          </a:p>
          <a:p>
            <a:pPr indent="-304165" lvl="0" marL="457200" rtl="0" algn="l">
              <a:spcBef>
                <a:spcPts val="1200"/>
              </a:spcBef>
              <a:spcAft>
                <a:spcPts val="0"/>
              </a:spcAft>
              <a:buSzPct val="100000"/>
              <a:buChar char="●"/>
            </a:pPr>
            <a:r>
              <a:rPr b="1" lang="en"/>
              <a:t>Real-life problems: </a:t>
            </a:r>
            <a:r>
              <a:rPr lang="en"/>
              <a:t>Based on projects received from different IT companies , the hackathon can use it to have students work on smaller pieces of the puzzle. Students at the  Hackathons will have real-life problems to solve.</a:t>
            </a:r>
            <a:endParaRPr/>
          </a:p>
          <a:p>
            <a:pPr indent="-304165" lvl="0" marL="457200" rtl="0" algn="l">
              <a:spcBef>
                <a:spcPts val="0"/>
              </a:spcBef>
              <a:spcAft>
                <a:spcPts val="0"/>
              </a:spcAft>
              <a:buSzPct val="100000"/>
              <a:buChar char="●"/>
            </a:pPr>
            <a:r>
              <a:rPr b="1" lang="en"/>
              <a:t>Valuable Experience</a:t>
            </a:r>
            <a:r>
              <a:rPr lang="en"/>
              <a:t>: Students can work and do the maximum work, practically getting the work done for free</a:t>
            </a:r>
            <a:endParaRPr/>
          </a:p>
          <a:p>
            <a:pPr indent="-304165" lvl="0" marL="457200" rtl="0" algn="l">
              <a:spcBef>
                <a:spcPts val="0"/>
              </a:spcBef>
              <a:spcAft>
                <a:spcPts val="0"/>
              </a:spcAft>
              <a:buSzPct val="100000"/>
              <a:buChar char="●"/>
            </a:pPr>
            <a:r>
              <a:rPr b="1" lang="en"/>
              <a:t>Profits:</a:t>
            </a:r>
            <a:r>
              <a:rPr lang="en"/>
              <a:t> Increased profit margins: 50-60% gross profit margin</a:t>
            </a:r>
            <a:endParaRPr/>
          </a:p>
          <a:p>
            <a:pPr indent="-304165" lvl="0" marL="457200" rtl="0" algn="l">
              <a:spcBef>
                <a:spcPts val="0"/>
              </a:spcBef>
              <a:spcAft>
                <a:spcPts val="0"/>
              </a:spcAft>
              <a:buSzPct val="100000"/>
              <a:buChar char="●"/>
            </a:pPr>
            <a:r>
              <a:rPr b="1" lang="en"/>
              <a:t>Higher remuneration: </a:t>
            </a:r>
            <a:r>
              <a:rPr lang="en"/>
              <a:t>Able to charge higher fees for assignments.</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120" name="Google Shape;120;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Cost</a:t>
            </a:r>
            <a:endParaRPr b="1"/>
          </a:p>
          <a:p>
            <a:pPr indent="-317500" lvl="0" marL="457200" rtl="0" algn="l">
              <a:spcBef>
                <a:spcPts val="1200"/>
              </a:spcBef>
              <a:spcAft>
                <a:spcPts val="0"/>
              </a:spcAft>
              <a:buSzPts val="1400"/>
              <a:buChar char="●"/>
            </a:pPr>
            <a:r>
              <a:rPr b="1" lang="en"/>
              <a:t>Sales professional (4) : </a:t>
            </a:r>
            <a:r>
              <a:rPr lang="en"/>
              <a:t>30,000 per month / person</a:t>
            </a:r>
            <a:endParaRPr/>
          </a:p>
          <a:p>
            <a:pPr indent="-317500" lvl="0" marL="457200" rtl="0" algn="l">
              <a:spcBef>
                <a:spcPts val="0"/>
              </a:spcBef>
              <a:spcAft>
                <a:spcPts val="0"/>
              </a:spcAft>
              <a:buSzPts val="1400"/>
              <a:buChar char="●"/>
            </a:pPr>
            <a:r>
              <a:rPr b="1" lang="en"/>
              <a:t>Software Developers (5) </a:t>
            </a:r>
            <a:r>
              <a:rPr lang="en"/>
              <a:t>: 50,000 per month/ person</a:t>
            </a:r>
            <a:endParaRPr/>
          </a:p>
          <a:p>
            <a:pPr indent="-317500" lvl="0" marL="457200" rtl="0" algn="l">
              <a:spcBef>
                <a:spcPts val="0"/>
              </a:spcBef>
              <a:spcAft>
                <a:spcPts val="0"/>
              </a:spcAft>
              <a:buSzPts val="1400"/>
              <a:buChar char="●"/>
            </a:pPr>
            <a:r>
              <a:rPr b="1" lang="en"/>
              <a:t>Revenue: </a:t>
            </a:r>
            <a:endParaRPr b="1"/>
          </a:p>
          <a:p>
            <a:pPr indent="-304800" lvl="1" marL="914400" rtl="0" algn="l">
              <a:spcBef>
                <a:spcPts val="0"/>
              </a:spcBef>
              <a:spcAft>
                <a:spcPts val="0"/>
              </a:spcAft>
              <a:buSzPts val="1200"/>
              <a:buChar char="○"/>
            </a:pPr>
            <a:r>
              <a:rPr lang="en"/>
              <a:t>2-3 assignments / month</a:t>
            </a:r>
            <a:endParaRPr/>
          </a:p>
          <a:p>
            <a:pPr indent="-304800" lvl="1" marL="914400" rtl="0" algn="l">
              <a:spcBef>
                <a:spcPts val="0"/>
              </a:spcBef>
              <a:spcAft>
                <a:spcPts val="0"/>
              </a:spcAft>
              <a:buSzPts val="1200"/>
              <a:buChar char="○"/>
            </a:pPr>
            <a:r>
              <a:rPr lang="en"/>
              <a:t>300,000 / assignment</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Pivot Options</a:t>
            </a:r>
            <a:endParaRPr/>
          </a:p>
        </p:txBody>
      </p:sp>
      <p:sp>
        <p:nvSpPr>
          <p:cNvPr id="126" name="Google Shape;126;p20"/>
          <p:cNvSpPr txBox="1"/>
          <p:nvPr>
            <p:ph idx="1" type="body"/>
          </p:nvPr>
        </p:nvSpPr>
        <p:spPr>
          <a:xfrm>
            <a:off x="311700" y="1152475"/>
            <a:ext cx="8520600" cy="364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Scaling Up with an Online Platform</a:t>
            </a:r>
            <a:endParaRPr/>
          </a:p>
          <a:p>
            <a:pPr indent="0" lvl="0" marL="0" rtl="0" algn="l">
              <a:spcBef>
                <a:spcPts val="1200"/>
              </a:spcBef>
              <a:spcAft>
                <a:spcPts val="0"/>
              </a:spcAft>
              <a:buNone/>
            </a:pPr>
            <a:r>
              <a:rPr lang="en" sz="1400"/>
              <a:t>Problem -</a:t>
            </a:r>
            <a:endParaRPr sz="1400"/>
          </a:p>
          <a:p>
            <a:pPr indent="-310832" lvl="0" marL="457200" rtl="0" algn="l">
              <a:spcBef>
                <a:spcPts val="1200"/>
              </a:spcBef>
              <a:spcAft>
                <a:spcPts val="0"/>
              </a:spcAft>
              <a:buSzPct val="100000"/>
              <a:buChar char="●"/>
            </a:pPr>
            <a:r>
              <a:rPr lang="en" sz="1400"/>
              <a:t>Saurav</a:t>
            </a:r>
            <a:r>
              <a:rPr lang="en" sz="1400"/>
              <a:t> offered a new point of view, offering end-to-end recruitment and employee management solutions to small IT firms.</a:t>
            </a:r>
            <a:endParaRPr sz="1400"/>
          </a:p>
          <a:p>
            <a:pPr indent="-310832" lvl="0" marL="457200" rtl="0" algn="l">
              <a:spcBef>
                <a:spcPts val="0"/>
              </a:spcBef>
              <a:spcAft>
                <a:spcPts val="0"/>
              </a:spcAft>
              <a:buSzPct val="100000"/>
              <a:buChar char="●"/>
            </a:pPr>
            <a:r>
              <a:rPr lang="en" sz="1400"/>
              <a:t>Shirol believed these idea would require a lot of groundwork and operational changes.</a:t>
            </a:r>
            <a:endParaRPr sz="1400"/>
          </a:p>
          <a:p>
            <a:pPr indent="-310832" lvl="0" marL="457200" rtl="0" algn="l">
              <a:spcBef>
                <a:spcPts val="0"/>
              </a:spcBef>
              <a:spcAft>
                <a:spcPts val="0"/>
              </a:spcAft>
              <a:buSzPct val="100000"/>
              <a:buChar char="●"/>
            </a:pPr>
            <a:r>
              <a:rPr lang="en" sz="1400"/>
              <a:t>Tirkey estimated the cost and realized they will have to raise about 7 million rupees to take this option forward.</a:t>
            </a:r>
            <a:endParaRPr sz="1400"/>
          </a:p>
          <a:p>
            <a:pPr indent="0" lvl="0" marL="0" rtl="0" algn="l">
              <a:spcBef>
                <a:spcPts val="1200"/>
              </a:spcBef>
              <a:spcAft>
                <a:spcPts val="0"/>
              </a:spcAft>
              <a:buNone/>
            </a:pPr>
            <a:r>
              <a:rPr lang="en" sz="1400"/>
              <a:t>Solution -</a:t>
            </a:r>
            <a:endParaRPr sz="1400"/>
          </a:p>
          <a:p>
            <a:pPr indent="-287337" lvl="0" marL="457200" rtl="0" algn="l">
              <a:spcBef>
                <a:spcPts val="1200"/>
              </a:spcBef>
              <a:spcAft>
                <a:spcPts val="0"/>
              </a:spcAft>
              <a:buSzPct val="71428"/>
              <a:buChar char="●"/>
            </a:pPr>
            <a:r>
              <a:rPr lang="en" sz="1400"/>
              <a:t>This new online platform could have customized assessments and real-time feedback to find candidates that match the exact requirements of the client company. Resulting in recruitment of better talent.</a:t>
            </a:r>
            <a:endParaRPr sz="1400"/>
          </a:p>
          <a:p>
            <a:pPr indent="-310832" lvl="0" marL="457200" rtl="0" algn="l">
              <a:spcBef>
                <a:spcPts val="0"/>
              </a:spcBef>
              <a:spcAft>
                <a:spcPts val="0"/>
              </a:spcAft>
              <a:buSzPct val="100000"/>
              <a:buChar char="●"/>
            </a:pPr>
            <a:r>
              <a:rPr lang="en" sz="1400"/>
              <a:t>The creation of a library of assessments could initially be time-taking and expensive, but will be useful and will save time and effort down the line.</a:t>
            </a:r>
            <a:endParaRPr sz="1400"/>
          </a:p>
          <a:p>
            <a:pPr indent="-310832" lvl="0" marL="457200" rtl="0" algn="l">
              <a:spcBef>
                <a:spcPts val="0"/>
              </a:spcBef>
              <a:spcAft>
                <a:spcPts val="0"/>
              </a:spcAft>
              <a:buSzPct val="100000"/>
              <a:buChar char="●"/>
            </a:pPr>
            <a:r>
              <a:rPr lang="en" sz="1400"/>
              <a:t>Basically CampusHash would develop, maintain and quality check these assessments to ensure a quality of candidates.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Scaling Up with an Online Platform</a:t>
            </a:r>
            <a:endParaRPr/>
          </a:p>
          <a:p>
            <a:pPr indent="0" lvl="0" marL="0" rtl="0" algn="l">
              <a:spcBef>
                <a:spcPts val="0"/>
              </a:spcBef>
              <a:spcAft>
                <a:spcPts val="0"/>
              </a:spcAft>
              <a:buNone/>
            </a:pPr>
            <a:r>
              <a:t/>
            </a:r>
            <a:endParaRPr/>
          </a:p>
        </p:txBody>
      </p:sp>
      <p:sp>
        <p:nvSpPr>
          <p:cNvPr id="132" name="Google Shape;132;p21"/>
          <p:cNvSpPr txBox="1"/>
          <p:nvPr>
            <p:ph idx="1" type="body"/>
          </p:nvPr>
        </p:nvSpPr>
        <p:spPr>
          <a:xfrm>
            <a:off x="311700" y="1152475"/>
            <a:ext cx="3999900" cy="37158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Benefits</a:t>
            </a:r>
            <a:endParaRPr b="1"/>
          </a:p>
          <a:p>
            <a:pPr indent="-304165" lvl="0" marL="457200" rtl="0" algn="l">
              <a:spcBef>
                <a:spcPts val="1200"/>
              </a:spcBef>
              <a:spcAft>
                <a:spcPts val="0"/>
              </a:spcAft>
              <a:buSzPct val="100000"/>
              <a:buChar char="●"/>
            </a:pPr>
            <a:r>
              <a:rPr b="1" lang="en"/>
              <a:t>Improved quality of hires: </a:t>
            </a:r>
            <a:r>
              <a:rPr lang="en"/>
              <a:t>By using customized assessments and real-time feedback, CampusHash can ensure that it is hiring candidates who have the skills and knowledge necessary to be successful in their roles. Thus gaining credibility in the eyes of the client companies.</a:t>
            </a:r>
            <a:endParaRPr/>
          </a:p>
          <a:p>
            <a:pPr indent="-304165" lvl="0" marL="457200" rtl="0" algn="l">
              <a:spcBef>
                <a:spcPts val="0"/>
              </a:spcBef>
              <a:spcAft>
                <a:spcPts val="0"/>
              </a:spcAft>
              <a:buSzPct val="100000"/>
              <a:buChar char="●"/>
            </a:pPr>
            <a:r>
              <a:rPr b="1" lang="en"/>
              <a:t>Reduced time and effort: </a:t>
            </a:r>
            <a:r>
              <a:rPr lang="en"/>
              <a:t>This scaling can help CampusHash to save time and effort when developing and deploying assessments for new roles by providing a library of assessments and the ability to track candidate progress over time.</a:t>
            </a:r>
            <a:endParaRPr/>
          </a:p>
          <a:p>
            <a:pPr indent="-304165" lvl="0" marL="457200" rtl="0" algn="l">
              <a:spcBef>
                <a:spcPts val="0"/>
              </a:spcBef>
              <a:spcAft>
                <a:spcPts val="0"/>
              </a:spcAft>
              <a:buSzPct val="100000"/>
              <a:buChar char="●"/>
            </a:pPr>
            <a:r>
              <a:rPr b="1" lang="en"/>
              <a:t>More informed hiring decisions: </a:t>
            </a:r>
            <a:r>
              <a:rPr lang="en"/>
              <a:t>The expansion can help CampusHash to make more informed hiring decisions by providing reports on candidate performance to modify assessments or track a candidate’s progress over time.</a:t>
            </a:r>
            <a:endParaRPr/>
          </a:p>
        </p:txBody>
      </p:sp>
      <p:sp>
        <p:nvSpPr>
          <p:cNvPr id="133" name="Google Shape;133;p21"/>
          <p:cNvSpPr txBox="1"/>
          <p:nvPr>
            <p:ph idx="2" type="body"/>
          </p:nvPr>
        </p:nvSpPr>
        <p:spPr>
          <a:xfrm>
            <a:off x="4832400" y="1152475"/>
            <a:ext cx="3999900" cy="35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Cost Analysis</a:t>
            </a:r>
            <a:endParaRPr b="1"/>
          </a:p>
          <a:p>
            <a:pPr indent="-317500" lvl="0" marL="457200" rtl="0" algn="l">
              <a:spcBef>
                <a:spcPts val="1200"/>
              </a:spcBef>
              <a:spcAft>
                <a:spcPts val="0"/>
              </a:spcAft>
              <a:buSzPts val="1400"/>
              <a:buChar char="●"/>
            </a:pPr>
            <a:r>
              <a:rPr lang="en"/>
              <a:t>Developing Platform - 1,000,000</a:t>
            </a:r>
            <a:endParaRPr/>
          </a:p>
          <a:p>
            <a:pPr indent="-317500" lvl="0" marL="457200" rtl="0" algn="l">
              <a:spcBef>
                <a:spcPts val="0"/>
              </a:spcBef>
              <a:spcAft>
                <a:spcPts val="0"/>
              </a:spcAft>
              <a:buSzPts val="1400"/>
              <a:buChar char="●"/>
            </a:pPr>
            <a:r>
              <a:rPr lang="en"/>
              <a:t>Yearly Maintenance - 100,000</a:t>
            </a:r>
            <a:endParaRPr sz="1600"/>
          </a:p>
          <a:p>
            <a:pPr indent="-317500" lvl="0" marL="457200" rtl="0" algn="l">
              <a:spcBef>
                <a:spcPts val="0"/>
              </a:spcBef>
              <a:spcAft>
                <a:spcPts val="0"/>
              </a:spcAft>
              <a:buSzPts val="1400"/>
              <a:buChar char="●"/>
            </a:pPr>
            <a:r>
              <a:rPr lang="en"/>
              <a:t>Cost Monthly:</a:t>
            </a:r>
            <a:endParaRPr/>
          </a:p>
          <a:p>
            <a:pPr indent="-304800" lvl="1" marL="914400" rtl="0" algn="l">
              <a:spcBef>
                <a:spcPts val="0"/>
              </a:spcBef>
              <a:spcAft>
                <a:spcPts val="0"/>
              </a:spcAft>
              <a:buSzPts val="1200"/>
              <a:buChar char="○"/>
            </a:pPr>
            <a:r>
              <a:rPr lang="en"/>
              <a:t>5 Sales Persons - 30,000 *5 = 150,000</a:t>
            </a:r>
            <a:endParaRPr/>
          </a:p>
          <a:p>
            <a:pPr indent="-304800" lvl="1" marL="914400" rtl="0" algn="l">
              <a:spcBef>
                <a:spcPts val="0"/>
              </a:spcBef>
              <a:spcAft>
                <a:spcPts val="0"/>
              </a:spcAft>
              <a:buSzPts val="1200"/>
              <a:buChar char="○"/>
            </a:pPr>
            <a:r>
              <a:rPr lang="en"/>
              <a:t>6 Technical Persons - 50,000 * 6 = 300,000</a:t>
            </a:r>
            <a:endParaRPr/>
          </a:p>
          <a:p>
            <a:pPr indent="0" lvl="0" marL="914400" rtl="0" algn="l">
              <a:spcBef>
                <a:spcPts val="1200"/>
              </a:spcBef>
              <a:spcAft>
                <a:spcPts val="0"/>
              </a:spcAft>
              <a:buNone/>
            </a:pPr>
            <a:r>
              <a:rPr lang="en"/>
              <a:t>Total = 450,000 per month</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b="1" lang="en"/>
              <a:t>Estimations show that about 7 million rupees in equity as seed funding is required to get this option started.</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