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notesSlides/notesSlide4.xml" ContentType="application/vnd.openxmlformats-officedocument.presentationml.notesSlide+xml"/>
  <Override PartName="/ppt/charts/chart2.xml" ContentType="application/vnd.openxmlformats-officedocument.drawingml.chart+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9" r:id="rId4"/>
    <p:sldId id="268" r:id="rId5"/>
    <p:sldId id="262" r:id="rId6"/>
    <p:sldId id="281" r:id="rId7"/>
    <p:sldId id="280" r:id="rId8"/>
    <p:sldId id="277" r:id="rId9"/>
    <p:sldId id="276" r:id="rId10"/>
    <p:sldId id="270" r:id="rId11"/>
    <p:sldId id="271" r:id="rId12"/>
    <p:sldId id="272" r:id="rId13"/>
    <p:sldId id="273" r:id="rId14"/>
    <p:sldId id="278" r:id="rId15"/>
    <p:sldId id="274" r:id="rId16"/>
    <p:sldId id="275" r:id="rId17"/>
    <p:sldId id="266" r:id="rId1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CECFF"/>
    <a:srgbClr val="CCFFFF"/>
    <a:srgbClr val="996600"/>
    <a:srgbClr val="FF6600"/>
    <a:srgbClr val="99FFCC"/>
    <a:srgbClr val="66FFCC"/>
    <a:srgbClr val="00FF99"/>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472" autoAdjust="0"/>
    <p:restoredTop sz="84977" autoAdjust="0"/>
  </p:normalViewPr>
  <p:slideViewPr>
    <p:cSldViewPr>
      <p:cViewPr varScale="1">
        <p:scale>
          <a:sx n="108" d="100"/>
          <a:sy n="108" d="100"/>
        </p:scale>
        <p:origin x="1302"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E:\Users\Outlaw\Documents\Classes\University%20of%20Texas%20at%20Dallas\ENTP6370%20-%20Entrepreneurship\Business%20Plan\Business%20Plan%20Part%201\Tourist%2520Segmentation.xls"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E:\Users\Outlaw\Documents\Classes\University%20of%20Texas%20at%20Dallas\ENTP6370%20-%20Entrepreneurship\Business%20Plan\Business%20Plan%20Part%202\Financial%2520Plan%20(2).xls"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endParaRPr lang="en-US" dirty="0"/>
          </a:p>
          <a:p>
            <a:pPr>
              <a:defRPr/>
            </a:pPr>
            <a:r>
              <a:rPr lang="en-US" dirty="0"/>
              <a:t>Reason for Travel</a:t>
            </a:r>
          </a:p>
        </c:rich>
      </c:tx>
      <c:layout>
        <c:manualLayout>
          <c:xMode val="edge"/>
          <c:yMode val="edge"/>
          <c:x val="0.29311877394636177"/>
          <c:y val="0"/>
        </c:manualLayout>
      </c:layout>
      <c:overlay val="0"/>
    </c:title>
    <c:autoTitleDeleted val="0"/>
    <c:view3D>
      <c:rotX val="30"/>
      <c:rotY val="0"/>
      <c:rAngAx val="0"/>
    </c:view3D>
    <c:floor>
      <c:thickness val="0"/>
    </c:floor>
    <c:sideWall>
      <c:thickness val="0"/>
    </c:sideWall>
    <c:backWall>
      <c:thickness val="0"/>
    </c:backWall>
    <c:plotArea>
      <c:layout/>
      <c:pie3DChart>
        <c:varyColors val="1"/>
        <c:ser>
          <c:idx val="0"/>
          <c:order val="0"/>
          <c:explosion val="25"/>
          <c:dLbls>
            <c:dLbl>
              <c:idx val="0"/>
              <c:layout>
                <c:manualLayout>
                  <c:x val="-0.16604796116772727"/>
                  <c:y val="5.1228648774923856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0-3734-48A3-88B1-4F99C431EF96}"/>
                </c:ext>
              </c:extLst>
            </c:dLbl>
            <c:dLbl>
              <c:idx val="1"/>
              <c:layout>
                <c:manualLayout>
                  <c:x val="0.10437616926605719"/>
                  <c:y val="-0.27731239092495857"/>
                </c:manualLayout>
              </c:layout>
              <c:tx>
                <c:rich>
                  <a:bodyPr/>
                  <a:lstStyle/>
                  <a:p>
                    <a:r>
                      <a:rPr lang="en-US" dirty="0">
                        <a:solidFill>
                          <a:schemeClr val="bg1"/>
                        </a:solidFill>
                      </a:rPr>
                      <a:t>Cruises
35%</a:t>
                    </a:r>
                  </a:p>
                </c:rich>
              </c:tx>
              <c:showLegendKey val="0"/>
              <c:showVal val="0"/>
              <c:showCatName val="1"/>
              <c:showSerName val="0"/>
              <c:showPercent val="1"/>
              <c:showBubbleSize val="0"/>
              <c:extLst>
                <c:ext xmlns:c15="http://schemas.microsoft.com/office/drawing/2012/chart" uri="{CE6537A1-D6FC-4f65-9D91-7224C49458BB}">
                  <c15:showDataLabelsRange val="0"/>
                </c:ext>
                <c:ext xmlns:c16="http://schemas.microsoft.com/office/drawing/2014/chart" uri="{C3380CC4-5D6E-409C-BE32-E72D297353CC}">
                  <c16:uniqueId val="{00000001-3734-48A3-88B1-4F99C431EF96}"/>
                </c:ext>
              </c:extLst>
            </c:dLbl>
            <c:dLbl>
              <c:idx val="2"/>
              <c:layout>
                <c:manualLayout>
                  <c:x val="0.16988053375990031"/>
                  <c:y val="5.1062373747784162E-2"/>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2-3734-48A3-88B1-4F99C431EF96}"/>
                </c:ext>
              </c:extLst>
            </c:dLbl>
            <c:dLbl>
              <c:idx val="3"/>
              <c:layout>
                <c:manualLayout>
                  <c:x val="1.9680354819031496E-2"/>
                  <c:y val="7.0371705858472992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3734-48A3-88B1-4F99C431EF96}"/>
                </c:ext>
              </c:extLst>
            </c:dLbl>
            <c:dLbl>
              <c:idx val="4"/>
              <c:layout>
                <c:manualLayout>
                  <c:x val="5.5757083353693976E-2"/>
                  <c:y val="9.6467892890038758E-3"/>
                </c:manualLayout>
              </c:layou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4-3734-48A3-88B1-4F99C431EF96}"/>
                </c:ext>
              </c:extLst>
            </c:dLbl>
            <c:spPr>
              <a:noFill/>
              <a:ln>
                <a:noFill/>
              </a:ln>
              <a:effectLst/>
            </c:spPr>
            <c:txPr>
              <a:bodyPr/>
              <a:lstStyle/>
              <a:p>
                <a:pPr>
                  <a:defRPr sz="1200" b="1" i="0" baseline="0"/>
                </a:pPr>
                <a:endParaRPr lang="en-US"/>
              </a:p>
            </c:txPr>
            <c:showLegendKey val="0"/>
            <c:showVal val="0"/>
            <c:showCatName val="1"/>
            <c:showSerName val="0"/>
            <c:showPercent val="1"/>
            <c:showBubbleSize val="0"/>
            <c:showLeaderLines val="0"/>
            <c:extLst>
              <c:ext xmlns:c15="http://schemas.microsoft.com/office/drawing/2012/chart" uri="{CE6537A1-D6FC-4f65-9D91-7224C49458BB}"/>
            </c:extLst>
          </c:dLbls>
          <c:cat>
            <c:strRef>
              <c:f>Sheet1!$A$2:$A$6</c:f>
              <c:strCache>
                <c:ptCount val="5"/>
                <c:pt idx="0">
                  <c:v>Tourists</c:v>
                </c:pt>
                <c:pt idx="1">
                  <c:v>Cruises</c:v>
                </c:pt>
                <c:pt idx="2">
                  <c:v>Business</c:v>
                </c:pt>
                <c:pt idx="3">
                  <c:v>Family</c:v>
                </c:pt>
                <c:pt idx="4">
                  <c:v>Other</c:v>
                </c:pt>
              </c:strCache>
            </c:strRef>
          </c:cat>
          <c:val>
            <c:numRef>
              <c:f>Sheet1!$B$2:$B$6</c:f>
              <c:numCache>
                <c:formatCode>General</c:formatCode>
                <c:ptCount val="5"/>
                <c:pt idx="0">
                  <c:v>373177</c:v>
                </c:pt>
                <c:pt idx="1">
                  <c:v>356140</c:v>
                </c:pt>
                <c:pt idx="2">
                  <c:v>244981</c:v>
                </c:pt>
                <c:pt idx="3">
                  <c:v>30203</c:v>
                </c:pt>
                <c:pt idx="4">
                  <c:v>22821</c:v>
                </c:pt>
              </c:numCache>
            </c:numRef>
          </c:val>
          <c:extLst>
            <c:ext xmlns:c16="http://schemas.microsoft.com/office/drawing/2014/chart" uri="{C3380CC4-5D6E-409C-BE32-E72D297353CC}">
              <c16:uniqueId val="{00000005-3734-48A3-88B1-4F99C431EF96}"/>
            </c:ext>
          </c:extLst>
        </c:ser>
        <c:ser>
          <c:idx val="1"/>
          <c:order val="1"/>
          <c:explosion val="25"/>
          <c:dLbls>
            <c:spPr>
              <a:noFill/>
              <a:ln>
                <a:noFill/>
              </a:ln>
              <a:effectLst/>
            </c:spPr>
            <c:showLegendKey val="0"/>
            <c:showVal val="0"/>
            <c:showCatName val="1"/>
            <c:showSerName val="0"/>
            <c:showPercent val="1"/>
            <c:showBubbleSize val="0"/>
            <c:showLeaderLines val="0"/>
            <c:extLst>
              <c:ext xmlns:c15="http://schemas.microsoft.com/office/drawing/2012/chart" uri="{CE6537A1-D6FC-4f65-9D91-7224C49458BB}"/>
            </c:extLst>
          </c:dLbls>
          <c:cat>
            <c:strRef>
              <c:f>Sheet1!$A$2:$A$6</c:f>
              <c:strCache>
                <c:ptCount val="5"/>
                <c:pt idx="0">
                  <c:v>Tourists</c:v>
                </c:pt>
                <c:pt idx="1">
                  <c:v>Cruises</c:v>
                </c:pt>
                <c:pt idx="2">
                  <c:v>Business</c:v>
                </c:pt>
                <c:pt idx="3">
                  <c:v>Family</c:v>
                </c:pt>
                <c:pt idx="4">
                  <c:v>Other</c:v>
                </c:pt>
              </c:strCache>
            </c:strRef>
          </c:cat>
          <c:val>
            <c:numRef>
              <c:f>Sheet1!$C$2:$C$6</c:f>
              <c:numCache>
                <c:formatCode>0%</c:formatCode>
                <c:ptCount val="5"/>
                <c:pt idx="0">
                  <c:v>0.36325222276949198</c:v>
                </c:pt>
                <c:pt idx="1">
                  <c:v>0.34666832794391778</c:v>
                </c:pt>
                <c:pt idx="2">
                  <c:v>0.23846564173647686</c:v>
                </c:pt>
                <c:pt idx="3">
                  <c:v>2.9399740295642438E-2</c:v>
                </c:pt>
                <c:pt idx="4">
                  <c:v>2.2214067254473436E-2</c:v>
                </c:pt>
              </c:numCache>
            </c:numRef>
          </c:val>
          <c:extLst>
            <c:ext xmlns:c16="http://schemas.microsoft.com/office/drawing/2014/chart" uri="{C3380CC4-5D6E-409C-BE32-E72D297353CC}">
              <c16:uniqueId val="{00000006-3734-48A3-88B1-4F99C431EF96}"/>
            </c:ext>
          </c:extLst>
        </c:ser>
        <c:dLbls>
          <c:showLegendKey val="0"/>
          <c:showVal val="0"/>
          <c:showCatName val="1"/>
          <c:showSerName val="0"/>
          <c:showPercent val="1"/>
          <c:showBubbleSize val="0"/>
          <c:showLeaderLines val="0"/>
        </c:dLbls>
      </c:pie3DChart>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38"/>
    </mc:Choice>
    <mc:Fallback>
      <c:style val="38"/>
    </mc:Fallback>
  </mc:AlternateContent>
  <c:chart>
    <c:title>
      <c:tx>
        <c:rich>
          <a:bodyPr/>
          <a:lstStyle/>
          <a:p>
            <a:pPr>
              <a:defRPr/>
            </a:pPr>
            <a:r>
              <a:rPr lang="en-US" dirty="0"/>
              <a:t>Break Even Graph</a:t>
            </a:r>
          </a:p>
        </c:rich>
      </c:tx>
      <c:layout>
        <c:manualLayout>
          <c:xMode val="edge"/>
          <c:yMode val="edge"/>
          <c:x val="0.39771157137368618"/>
          <c:y val="3.1180400890868598E-2"/>
        </c:manualLayout>
      </c:layout>
      <c:overlay val="0"/>
    </c:title>
    <c:autoTitleDeleted val="0"/>
    <c:plotArea>
      <c:layout>
        <c:manualLayout>
          <c:layoutTarget val="inner"/>
          <c:xMode val="edge"/>
          <c:yMode val="edge"/>
          <c:x val="0.22174566029827808"/>
          <c:y val="0.16481069042316265"/>
          <c:w val="0.61516538018231959"/>
          <c:h val="0.61024498886414269"/>
        </c:manualLayout>
      </c:layout>
      <c:lineChart>
        <c:grouping val="standard"/>
        <c:varyColors val="0"/>
        <c:ser>
          <c:idx val="0"/>
          <c:order val="0"/>
          <c:tx>
            <c:strRef>
              <c:f>'Break Even Analysis'!$G$2</c:f>
              <c:strCache>
                <c:ptCount val="1"/>
                <c:pt idx="0">
                  <c:v>Cost</c:v>
                </c:pt>
              </c:strCache>
            </c:strRef>
          </c:tx>
          <c:marker>
            <c:symbol val="none"/>
          </c:marker>
          <c:cat>
            <c:numRef>
              <c:f>'Break Even Analysis'!$F$3:$F$123</c:f>
              <c:numCache>
                <c:formatCode>General</c:formatCode>
                <c:ptCount val="121"/>
                <c:pt idx="0">
                  <c:v>0</c:v>
                </c:pt>
                <c:pt idx="1">
                  <c:v>500</c:v>
                </c:pt>
                <c:pt idx="2">
                  <c:v>1000</c:v>
                </c:pt>
                <c:pt idx="3">
                  <c:v>1500</c:v>
                </c:pt>
                <c:pt idx="4">
                  <c:v>2000</c:v>
                </c:pt>
                <c:pt idx="5">
                  <c:v>2500</c:v>
                </c:pt>
                <c:pt idx="6">
                  <c:v>3000</c:v>
                </c:pt>
                <c:pt idx="7">
                  <c:v>3500</c:v>
                </c:pt>
                <c:pt idx="8">
                  <c:v>4000</c:v>
                </c:pt>
                <c:pt idx="9">
                  <c:v>4500</c:v>
                </c:pt>
                <c:pt idx="10">
                  <c:v>5000</c:v>
                </c:pt>
                <c:pt idx="11">
                  <c:v>5500</c:v>
                </c:pt>
                <c:pt idx="12">
                  <c:v>6000</c:v>
                </c:pt>
                <c:pt idx="13">
                  <c:v>6500</c:v>
                </c:pt>
                <c:pt idx="14">
                  <c:v>7000</c:v>
                </c:pt>
                <c:pt idx="15">
                  <c:v>7500</c:v>
                </c:pt>
                <c:pt idx="16">
                  <c:v>8000</c:v>
                </c:pt>
                <c:pt idx="17">
                  <c:v>8500</c:v>
                </c:pt>
                <c:pt idx="18">
                  <c:v>9000</c:v>
                </c:pt>
                <c:pt idx="19">
                  <c:v>9500</c:v>
                </c:pt>
                <c:pt idx="20">
                  <c:v>10000</c:v>
                </c:pt>
                <c:pt idx="21">
                  <c:v>10500</c:v>
                </c:pt>
                <c:pt idx="22">
                  <c:v>11000</c:v>
                </c:pt>
                <c:pt idx="23">
                  <c:v>11500</c:v>
                </c:pt>
                <c:pt idx="24">
                  <c:v>12000</c:v>
                </c:pt>
                <c:pt idx="25">
                  <c:v>12500</c:v>
                </c:pt>
                <c:pt idx="26">
                  <c:v>13000</c:v>
                </c:pt>
                <c:pt idx="27">
                  <c:v>13500</c:v>
                </c:pt>
                <c:pt idx="28">
                  <c:v>14000</c:v>
                </c:pt>
                <c:pt idx="29">
                  <c:v>14500</c:v>
                </c:pt>
                <c:pt idx="30">
                  <c:v>15000</c:v>
                </c:pt>
                <c:pt idx="31">
                  <c:v>15500</c:v>
                </c:pt>
                <c:pt idx="32">
                  <c:v>16000</c:v>
                </c:pt>
                <c:pt idx="33">
                  <c:v>16500</c:v>
                </c:pt>
                <c:pt idx="34">
                  <c:v>17000</c:v>
                </c:pt>
                <c:pt idx="35">
                  <c:v>17500</c:v>
                </c:pt>
                <c:pt idx="36">
                  <c:v>18000</c:v>
                </c:pt>
                <c:pt idx="37">
                  <c:v>18500</c:v>
                </c:pt>
                <c:pt idx="38">
                  <c:v>19000</c:v>
                </c:pt>
                <c:pt idx="39">
                  <c:v>19500</c:v>
                </c:pt>
                <c:pt idx="40">
                  <c:v>20000</c:v>
                </c:pt>
                <c:pt idx="41">
                  <c:v>20500</c:v>
                </c:pt>
                <c:pt idx="42">
                  <c:v>21000</c:v>
                </c:pt>
                <c:pt idx="43">
                  <c:v>21500</c:v>
                </c:pt>
                <c:pt idx="44">
                  <c:v>22000</c:v>
                </c:pt>
                <c:pt idx="45">
                  <c:v>22500</c:v>
                </c:pt>
                <c:pt idx="46">
                  <c:v>23000</c:v>
                </c:pt>
                <c:pt idx="47">
                  <c:v>23500</c:v>
                </c:pt>
                <c:pt idx="48">
                  <c:v>24000</c:v>
                </c:pt>
                <c:pt idx="49">
                  <c:v>24500</c:v>
                </c:pt>
                <c:pt idx="50">
                  <c:v>25000</c:v>
                </c:pt>
                <c:pt idx="51">
                  <c:v>25500</c:v>
                </c:pt>
                <c:pt idx="52">
                  <c:v>26000</c:v>
                </c:pt>
                <c:pt idx="53">
                  <c:v>26500</c:v>
                </c:pt>
                <c:pt idx="54">
                  <c:v>27000</c:v>
                </c:pt>
                <c:pt idx="55">
                  <c:v>27500</c:v>
                </c:pt>
                <c:pt idx="56">
                  <c:v>28000</c:v>
                </c:pt>
                <c:pt idx="57">
                  <c:v>28500</c:v>
                </c:pt>
                <c:pt idx="58">
                  <c:v>29000</c:v>
                </c:pt>
                <c:pt idx="59">
                  <c:v>29500</c:v>
                </c:pt>
                <c:pt idx="60">
                  <c:v>30000</c:v>
                </c:pt>
                <c:pt idx="61">
                  <c:v>30500</c:v>
                </c:pt>
                <c:pt idx="62">
                  <c:v>31000</c:v>
                </c:pt>
                <c:pt idx="63">
                  <c:v>31500</c:v>
                </c:pt>
                <c:pt idx="64">
                  <c:v>32000</c:v>
                </c:pt>
                <c:pt idx="65">
                  <c:v>32500</c:v>
                </c:pt>
                <c:pt idx="66">
                  <c:v>33000</c:v>
                </c:pt>
                <c:pt idx="67">
                  <c:v>33500</c:v>
                </c:pt>
                <c:pt idx="68">
                  <c:v>34000</c:v>
                </c:pt>
                <c:pt idx="69">
                  <c:v>34500</c:v>
                </c:pt>
                <c:pt idx="70">
                  <c:v>35000</c:v>
                </c:pt>
                <c:pt idx="71">
                  <c:v>35500</c:v>
                </c:pt>
                <c:pt idx="72">
                  <c:v>36000</c:v>
                </c:pt>
                <c:pt idx="73">
                  <c:v>36500</c:v>
                </c:pt>
                <c:pt idx="74">
                  <c:v>37000</c:v>
                </c:pt>
                <c:pt idx="75">
                  <c:v>37500</c:v>
                </c:pt>
                <c:pt idx="76">
                  <c:v>38000</c:v>
                </c:pt>
                <c:pt idx="77">
                  <c:v>38500</c:v>
                </c:pt>
                <c:pt idx="78">
                  <c:v>39000</c:v>
                </c:pt>
                <c:pt idx="79">
                  <c:v>39500</c:v>
                </c:pt>
                <c:pt idx="80">
                  <c:v>40000</c:v>
                </c:pt>
                <c:pt idx="81">
                  <c:v>40500</c:v>
                </c:pt>
                <c:pt idx="82">
                  <c:v>41000</c:v>
                </c:pt>
                <c:pt idx="83">
                  <c:v>41500</c:v>
                </c:pt>
                <c:pt idx="84">
                  <c:v>42000</c:v>
                </c:pt>
                <c:pt idx="85">
                  <c:v>42500</c:v>
                </c:pt>
                <c:pt idx="86">
                  <c:v>43000</c:v>
                </c:pt>
                <c:pt idx="87">
                  <c:v>43500</c:v>
                </c:pt>
                <c:pt idx="88">
                  <c:v>44000</c:v>
                </c:pt>
                <c:pt idx="89">
                  <c:v>44500</c:v>
                </c:pt>
                <c:pt idx="90">
                  <c:v>45000</c:v>
                </c:pt>
                <c:pt idx="91">
                  <c:v>45500</c:v>
                </c:pt>
                <c:pt idx="92">
                  <c:v>46000</c:v>
                </c:pt>
                <c:pt idx="93">
                  <c:v>46500</c:v>
                </c:pt>
                <c:pt idx="94">
                  <c:v>47000</c:v>
                </c:pt>
                <c:pt idx="95">
                  <c:v>47500</c:v>
                </c:pt>
                <c:pt idx="96">
                  <c:v>48000</c:v>
                </c:pt>
                <c:pt idx="97">
                  <c:v>48500</c:v>
                </c:pt>
                <c:pt idx="98">
                  <c:v>49000</c:v>
                </c:pt>
                <c:pt idx="99">
                  <c:v>49500</c:v>
                </c:pt>
                <c:pt idx="100">
                  <c:v>50000</c:v>
                </c:pt>
                <c:pt idx="101">
                  <c:v>50500</c:v>
                </c:pt>
                <c:pt idx="102">
                  <c:v>51000</c:v>
                </c:pt>
                <c:pt idx="103">
                  <c:v>51500</c:v>
                </c:pt>
                <c:pt idx="104">
                  <c:v>52000</c:v>
                </c:pt>
                <c:pt idx="105">
                  <c:v>52500</c:v>
                </c:pt>
                <c:pt idx="106">
                  <c:v>53000</c:v>
                </c:pt>
                <c:pt idx="107">
                  <c:v>53500</c:v>
                </c:pt>
                <c:pt idx="108">
                  <c:v>54000</c:v>
                </c:pt>
                <c:pt idx="109">
                  <c:v>54500</c:v>
                </c:pt>
                <c:pt idx="110">
                  <c:v>55000</c:v>
                </c:pt>
                <c:pt idx="111">
                  <c:v>55500</c:v>
                </c:pt>
                <c:pt idx="112">
                  <c:v>56000</c:v>
                </c:pt>
                <c:pt idx="113">
                  <c:v>56500</c:v>
                </c:pt>
                <c:pt idx="114">
                  <c:v>57000</c:v>
                </c:pt>
                <c:pt idx="115">
                  <c:v>57500</c:v>
                </c:pt>
                <c:pt idx="116">
                  <c:v>58000</c:v>
                </c:pt>
                <c:pt idx="117">
                  <c:v>58500</c:v>
                </c:pt>
                <c:pt idx="118">
                  <c:v>59000</c:v>
                </c:pt>
                <c:pt idx="119">
                  <c:v>59500</c:v>
                </c:pt>
                <c:pt idx="120">
                  <c:v>60000</c:v>
                </c:pt>
              </c:numCache>
            </c:numRef>
          </c:cat>
          <c:val>
            <c:numRef>
              <c:f>'Break Even Analysis'!$G$3:$G$123</c:f>
              <c:numCache>
                <c:formatCode>"$"#,##0.00_);\("$"#,##0.00\)</c:formatCode>
                <c:ptCount val="121"/>
                <c:pt idx="0">
                  <c:v>840958.4804293171</c:v>
                </c:pt>
                <c:pt idx="1">
                  <c:v>842948.64112300414</c:v>
                </c:pt>
                <c:pt idx="2">
                  <c:v>844938.80181669153</c:v>
                </c:pt>
                <c:pt idx="3">
                  <c:v>846928.96251037857</c:v>
                </c:pt>
                <c:pt idx="4">
                  <c:v>848919.12320406572</c:v>
                </c:pt>
                <c:pt idx="5">
                  <c:v>850909.28389775287</c:v>
                </c:pt>
                <c:pt idx="6">
                  <c:v>852899.44459144014</c:v>
                </c:pt>
                <c:pt idx="7">
                  <c:v>854889.60528512741</c:v>
                </c:pt>
                <c:pt idx="8">
                  <c:v>856879.76597881422</c:v>
                </c:pt>
                <c:pt idx="9">
                  <c:v>858869.92667250172</c:v>
                </c:pt>
                <c:pt idx="10">
                  <c:v>860860.08736618888</c:v>
                </c:pt>
                <c:pt idx="11">
                  <c:v>862850.24805987603</c:v>
                </c:pt>
                <c:pt idx="12">
                  <c:v>864840.4087535633</c:v>
                </c:pt>
                <c:pt idx="13">
                  <c:v>866830.56944725034</c:v>
                </c:pt>
                <c:pt idx="14">
                  <c:v>868820.73014093749</c:v>
                </c:pt>
                <c:pt idx="15">
                  <c:v>870810.89083462488</c:v>
                </c:pt>
                <c:pt idx="16">
                  <c:v>872801.05152831203</c:v>
                </c:pt>
                <c:pt idx="17">
                  <c:v>874791.21222199919</c:v>
                </c:pt>
                <c:pt idx="18">
                  <c:v>876781.37291568634</c:v>
                </c:pt>
                <c:pt idx="19">
                  <c:v>878771.53360937349</c:v>
                </c:pt>
                <c:pt idx="20">
                  <c:v>880761.69430306042</c:v>
                </c:pt>
                <c:pt idx="21">
                  <c:v>882751.85499674804</c:v>
                </c:pt>
                <c:pt idx="22">
                  <c:v>884742.01569043519</c:v>
                </c:pt>
                <c:pt idx="23">
                  <c:v>886732.17638412223</c:v>
                </c:pt>
                <c:pt idx="24">
                  <c:v>888722.3370778095</c:v>
                </c:pt>
                <c:pt idx="25">
                  <c:v>890712.49777149654</c:v>
                </c:pt>
                <c:pt idx="26">
                  <c:v>892702.65846518392</c:v>
                </c:pt>
                <c:pt idx="27">
                  <c:v>894692.81915887096</c:v>
                </c:pt>
                <c:pt idx="28">
                  <c:v>896682.97985255811</c:v>
                </c:pt>
                <c:pt idx="29">
                  <c:v>898673.1405462455</c:v>
                </c:pt>
                <c:pt idx="30">
                  <c:v>900663.30123993254</c:v>
                </c:pt>
                <c:pt idx="31">
                  <c:v>902653.46193361981</c:v>
                </c:pt>
                <c:pt idx="32">
                  <c:v>904643.6226273072</c:v>
                </c:pt>
                <c:pt idx="33">
                  <c:v>906633.783320994</c:v>
                </c:pt>
                <c:pt idx="34">
                  <c:v>908623.94401468139</c:v>
                </c:pt>
                <c:pt idx="35">
                  <c:v>910614.10470836819</c:v>
                </c:pt>
                <c:pt idx="36">
                  <c:v>912604.26540205569</c:v>
                </c:pt>
                <c:pt idx="37">
                  <c:v>914594.42609574297</c:v>
                </c:pt>
                <c:pt idx="38">
                  <c:v>916584.58678943</c:v>
                </c:pt>
                <c:pt idx="39">
                  <c:v>918574.74748311739</c:v>
                </c:pt>
                <c:pt idx="40">
                  <c:v>920564.90817680431</c:v>
                </c:pt>
                <c:pt idx="41">
                  <c:v>922555.0688704917</c:v>
                </c:pt>
                <c:pt idx="42">
                  <c:v>924545.22956417862</c:v>
                </c:pt>
                <c:pt idx="43">
                  <c:v>926535.39025786601</c:v>
                </c:pt>
                <c:pt idx="44">
                  <c:v>928525.55095155328</c:v>
                </c:pt>
                <c:pt idx="45">
                  <c:v>930515.71164524043</c:v>
                </c:pt>
                <c:pt idx="46">
                  <c:v>932505.87233892735</c:v>
                </c:pt>
                <c:pt idx="47">
                  <c:v>934496.03303261474</c:v>
                </c:pt>
                <c:pt idx="48">
                  <c:v>936486.19372630201</c:v>
                </c:pt>
                <c:pt idx="49">
                  <c:v>938476.35441998893</c:v>
                </c:pt>
                <c:pt idx="50">
                  <c:v>940466.5151136762</c:v>
                </c:pt>
                <c:pt idx="51">
                  <c:v>942456.67580736347</c:v>
                </c:pt>
                <c:pt idx="52">
                  <c:v>944446.83650105062</c:v>
                </c:pt>
                <c:pt idx="53">
                  <c:v>946436.99719473778</c:v>
                </c:pt>
                <c:pt idx="54">
                  <c:v>948427.15788842505</c:v>
                </c:pt>
                <c:pt idx="55">
                  <c:v>950417.31858211232</c:v>
                </c:pt>
                <c:pt idx="56">
                  <c:v>952407.47927579936</c:v>
                </c:pt>
                <c:pt idx="57">
                  <c:v>954397.63996948639</c:v>
                </c:pt>
                <c:pt idx="58">
                  <c:v>956387.80066317378</c:v>
                </c:pt>
                <c:pt idx="59">
                  <c:v>958377.96135686105</c:v>
                </c:pt>
                <c:pt idx="60">
                  <c:v>960368.12205054821</c:v>
                </c:pt>
                <c:pt idx="61">
                  <c:v>962358.28274423513</c:v>
                </c:pt>
                <c:pt idx="62">
                  <c:v>964348.44343792263</c:v>
                </c:pt>
                <c:pt idx="63">
                  <c:v>966338.60413160955</c:v>
                </c:pt>
                <c:pt idx="64">
                  <c:v>968328.76482529694</c:v>
                </c:pt>
                <c:pt idx="65">
                  <c:v>970318.92551898398</c:v>
                </c:pt>
                <c:pt idx="66">
                  <c:v>972309.08621267125</c:v>
                </c:pt>
                <c:pt idx="67">
                  <c:v>974299.2469063584</c:v>
                </c:pt>
                <c:pt idx="68">
                  <c:v>976289.40760004555</c:v>
                </c:pt>
                <c:pt idx="69">
                  <c:v>978279.56829373294</c:v>
                </c:pt>
                <c:pt idx="70">
                  <c:v>980269.72898742009</c:v>
                </c:pt>
                <c:pt idx="71">
                  <c:v>982259.88968110713</c:v>
                </c:pt>
                <c:pt idx="72">
                  <c:v>984250.05037479429</c:v>
                </c:pt>
                <c:pt idx="73">
                  <c:v>986240.21106848132</c:v>
                </c:pt>
                <c:pt idx="74">
                  <c:v>988230.37176216871</c:v>
                </c:pt>
                <c:pt idx="75">
                  <c:v>990220.53245585598</c:v>
                </c:pt>
                <c:pt idx="76">
                  <c:v>992210.6931495429</c:v>
                </c:pt>
                <c:pt idx="77">
                  <c:v>994200.85384323052</c:v>
                </c:pt>
                <c:pt idx="78">
                  <c:v>996191.01453691733</c:v>
                </c:pt>
                <c:pt idx="79">
                  <c:v>998181.17523060448</c:v>
                </c:pt>
                <c:pt idx="80">
                  <c:v>1000171.335924292</c:v>
                </c:pt>
                <c:pt idx="81">
                  <c:v>1002161.496617979</c:v>
                </c:pt>
                <c:pt idx="82">
                  <c:v>1004151.6573116662</c:v>
                </c:pt>
                <c:pt idx="83">
                  <c:v>1006141.8180053534</c:v>
                </c:pt>
                <c:pt idx="84">
                  <c:v>1008131.9786990406</c:v>
                </c:pt>
                <c:pt idx="85">
                  <c:v>1010122.1393927278</c:v>
                </c:pt>
                <c:pt idx="86">
                  <c:v>1012112.300086415</c:v>
                </c:pt>
                <c:pt idx="87">
                  <c:v>1014102.4607801022</c:v>
                </c:pt>
                <c:pt idx="88">
                  <c:v>1016092.6214737892</c:v>
                </c:pt>
                <c:pt idx="89">
                  <c:v>1018082.7821674764</c:v>
                </c:pt>
                <c:pt idx="90">
                  <c:v>1020072.9428611636</c:v>
                </c:pt>
                <c:pt idx="91">
                  <c:v>1022063.1035548509</c:v>
                </c:pt>
                <c:pt idx="92">
                  <c:v>1024053.2642485381</c:v>
                </c:pt>
                <c:pt idx="93">
                  <c:v>1026043.4249422252</c:v>
                </c:pt>
                <c:pt idx="94">
                  <c:v>1028033.5856359124</c:v>
                </c:pt>
                <c:pt idx="95">
                  <c:v>1030023.7463295994</c:v>
                </c:pt>
                <c:pt idx="96">
                  <c:v>1032013.9070232869</c:v>
                </c:pt>
                <c:pt idx="97">
                  <c:v>1034004.067716974</c:v>
                </c:pt>
                <c:pt idx="98">
                  <c:v>1035994.2284106611</c:v>
                </c:pt>
                <c:pt idx="99">
                  <c:v>1037984.3891043484</c:v>
                </c:pt>
                <c:pt idx="100">
                  <c:v>1039974.5497980354</c:v>
                </c:pt>
                <c:pt idx="101">
                  <c:v>1041964.7104917227</c:v>
                </c:pt>
                <c:pt idx="102">
                  <c:v>1043954.8711854098</c:v>
                </c:pt>
                <c:pt idx="103">
                  <c:v>1045945.031879097</c:v>
                </c:pt>
                <c:pt idx="104">
                  <c:v>1047935.1925727841</c:v>
                </c:pt>
                <c:pt idx="105">
                  <c:v>1049925.3532664715</c:v>
                </c:pt>
                <c:pt idx="106">
                  <c:v>1051915.5139601587</c:v>
                </c:pt>
                <c:pt idx="107">
                  <c:v>1053905.6746538456</c:v>
                </c:pt>
                <c:pt idx="108">
                  <c:v>1055895.835347533</c:v>
                </c:pt>
                <c:pt idx="109">
                  <c:v>1057885.9960412201</c:v>
                </c:pt>
                <c:pt idx="110">
                  <c:v>1059876.1567349073</c:v>
                </c:pt>
                <c:pt idx="111">
                  <c:v>1061866.3174285945</c:v>
                </c:pt>
                <c:pt idx="112">
                  <c:v>1063856.4781222816</c:v>
                </c:pt>
                <c:pt idx="113">
                  <c:v>1065846.6388159692</c:v>
                </c:pt>
                <c:pt idx="114">
                  <c:v>1067836.7995096564</c:v>
                </c:pt>
                <c:pt idx="115">
                  <c:v>1069826.9602033431</c:v>
                </c:pt>
                <c:pt idx="116">
                  <c:v>1071817.1208970307</c:v>
                </c:pt>
                <c:pt idx="117">
                  <c:v>1073807.2815907176</c:v>
                </c:pt>
                <c:pt idx="118">
                  <c:v>1075797.4422844045</c:v>
                </c:pt>
                <c:pt idx="119">
                  <c:v>1077787.6029780929</c:v>
                </c:pt>
                <c:pt idx="120">
                  <c:v>1079777.7636717793</c:v>
                </c:pt>
              </c:numCache>
            </c:numRef>
          </c:val>
          <c:smooth val="0"/>
          <c:extLst>
            <c:ext xmlns:c16="http://schemas.microsoft.com/office/drawing/2014/chart" uri="{C3380CC4-5D6E-409C-BE32-E72D297353CC}">
              <c16:uniqueId val="{00000000-D6D7-4510-9037-BB739DD821E9}"/>
            </c:ext>
          </c:extLst>
        </c:ser>
        <c:ser>
          <c:idx val="1"/>
          <c:order val="1"/>
          <c:tx>
            <c:strRef>
              <c:f>'Break Even Analysis'!$H$2</c:f>
              <c:strCache>
                <c:ptCount val="1"/>
                <c:pt idx="0">
                  <c:v>Revenue</c:v>
                </c:pt>
              </c:strCache>
            </c:strRef>
          </c:tx>
          <c:marker>
            <c:symbol val="none"/>
          </c:marker>
          <c:cat>
            <c:numRef>
              <c:f>'Break Even Analysis'!$F$3:$F$123</c:f>
              <c:numCache>
                <c:formatCode>General</c:formatCode>
                <c:ptCount val="121"/>
                <c:pt idx="0">
                  <c:v>0</c:v>
                </c:pt>
                <c:pt idx="1">
                  <c:v>500</c:v>
                </c:pt>
                <c:pt idx="2">
                  <c:v>1000</c:v>
                </c:pt>
                <c:pt idx="3">
                  <c:v>1500</c:v>
                </c:pt>
                <c:pt idx="4">
                  <c:v>2000</c:v>
                </c:pt>
                <c:pt idx="5">
                  <c:v>2500</c:v>
                </c:pt>
                <c:pt idx="6">
                  <c:v>3000</c:v>
                </c:pt>
                <c:pt idx="7">
                  <c:v>3500</c:v>
                </c:pt>
                <c:pt idx="8">
                  <c:v>4000</c:v>
                </c:pt>
                <c:pt idx="9">
                  <c:v>4500</c:v>
                </c:pt>
                <c:pt idx="10">
                  <c:v>5000</c:v>
                </c:pt>
                <c:pt idx="11">
                  <c:v>5500</c:v>
                </c:pt>
                <c:pt idx="12">
                  <c:v>6000</c:v>
                </c:pt>
                <c:pt idx="13">
                  <c:v>6500</c:v>
                </c:pt>
                <c:pt idx="14">
                  <c:v>7000</c:v>
                </c:pt>
                <c:pt idx="15">
                  <c:v>7500</c:v>
                </c:pt>
                <c:pt idx="16">
                  <c:v>8000</c:v>
                </c:pt>
                <c:pt idx="17">
                  <c:v>8500</c:v>
                </c:pt>
                <c:pt idx="18">
                  <c:v>9000</c:v>
                </c:pt>
                <c:pt idx="19">
                  <c:v>9500</c:v>
                </c:pt>
                <c:pt idx="20">
                  <c:v>10000</c:v>
                </c:pt>
                <c:pt idx="21">
                  <c:v>10500</c:v>
                </c:pt>
                <c:pt idx="22">
                  <c:v>11000</c:v>
                </c:pt>
                <c:pt idx="23">
                  <c:v>11500</c:v>
                </c:pt>
                <c:pt idx="24">
                  <c:v>12000</c:v>
                </c:pt>
                <c:pt idx="25">
                  <c:v>12500</c:v>
                </c:pt>
                <c:pt idx="26">
                  <c:v>13000</c:v>
                </c:pt>
                <c:pt idx="27">
                  <c:v>13500</c:v>
                </c:pt>
                <c:pt idx="28">
                  <c:v>14000</c:v>
                </c:pt>
                <c:pt idx="29">
                  <c:v>14500</c:v>
                </c:pt>
                <c:pt idx="30">
                  <c:v>15000</c:v>
                </c:pt>
                <c:pt idx="31">
                  <c:v>15500</c:v>
                </c:pt>
                <c:pt idx="32">
                  <c:v>16000</c:v>
                </c:pt>
                <c:pt idx="33">
                  <c:v>16500</c:v>
                </c:pt>
                <c:pt idx="34">
                  <c:v>17000</c:v>
                </c:pt>
                <c:pt idx="35">
                  <c:v>17500</c:v>
                </c:pt>
                <c:pt idx="36">
                  <c:v>18000</c:v>
                </c:pt>
                <c:pt idx="37">
                  <c:v>18500</c:v>
                </c:pt>
                <c:pt idx="38">
                  <c:v>19000</c:v>
                </c:pt>
                <c:pt idx="39">
                  <c:v>19500</c:v>
                </c:pt>
                <c:pt idx="40">
                  <c:v>20000</c:v>
                </c:pt>
                <c:pt idx="41">
                  <c:v>20500</c:v>
                </c:pt>
                <c:pt idx="42">
                  <c:v>21000</c:v>
                </c:pt>
                <c:pt idx="43">
                  <c:v>21500</c:v>
                </c:pt>
                <c:pt idx="44">
                  <c:v>22000</c:v>
                </c:pt>
                <c:pt idx="45">
                  <c:v>22500</c:v>
                </c:pt>
                <c:pt idx="46">
                  <c:v>23000</c:v>
                </c:pt>
                <c:pt idx="47">
                  <c:v>23500</c:v>
                </c:pt>
                <c:pt idx="48">
                  <c:v>24000</c:v>
                </c:pt>
                <c:pt idx="49">
                  <c:v>24500</c:v>
                </c:pt>
                <c:pt idx="50">
                  <c:v>25000</c:v>
                </c:pt>
                <c:pt idx="51">
                  <c:v>25500</c:v>
                </c:pt>
                <c:pt idx="52">
                  <c:v>26000</c:v>
                </c:pt>
                <c:pt idx="53">
                  <c:v>26500</c:v>
                </c:pt>
                <c:pt idx="54">
                  <c:v>27000</c:v>
                </c:pt>
                <c:pt idx="55">
                  <c:v>27500</c:v>
                </c:pt>
                <c:pt idx="56">
                  <c:v>28000</c:v>
                </c:pt>
                <c:pt idx="57">
                  <c:v>28500</c:v>
                </c:pt>
                <c:pt idx="58">
                  <c:v>29000</c:v>
                </c:pt>
                <c:pt idx="59">
                  <c:v>29500</c:v>
                </c:pt>
                <c:pt idx="60">
                  <c:v>30000</c:v>
                </c:pt>
                <c:pt idx="61">
                  <c:v>30500</c:v>
                </c:pt>
                <c:pt idx="62">
                  <c:v>31000</c:v>
                </c:pt>
                <c:pt idx="63">
                  <c:v>31500</c:v>
                </c:pt>
                <c:pt idx="64">
                  <c:v>32000</c:v>
                </c:pt>
                <c:pt idx="65">
                  <c:v>32500</c:v>
                </c:pt>
                <c:pt idx="66">
                  <c:v>33000</c:v>
                </c:pt>
                <c:pt idx="67">
                  <c:v>33500</c:v>
                </c:pt>
                <c:pt idx="68">
                  <c:v>34000</c:v>
                </c:pt>
                <c:pt idx="69">
                  <c:v>34500</c:v>
                </c:pt>
                <c:pt idx="70">
                  <c:v>35000</c:v>
                </c:pt>
                <c:pt idx="71">
                  <c:v>35500</c:v>
                </c:pt>
                <c:pt idx="72">
                  <c:v>36000</c:v>
                </c:pt>
                <c:pt idx="73">
                  <c:v>36500</c:v>
                </c:pt>
                <c:pt idx="74">
                  <c:v>37000</c:v>
                </c:pt>
                <c:pt idx="75">
                  <c:v>37500</c:v>
                </c:pt>
                <c:pt idx="76">
                  <c:v>38000</c:v>
                </c:pt>
                <c:pt idx="77">
                  <c:v>38500</c:v>
                </c:pt>
                <c:pt idx="78">
                  <c:v>39000</c:v>
                </c:pt>
                <c:pt idx="79">
                  <c:v>39500</c:v>
                </c:pt>
                <c:pt idx="80">
                  <c:v>40000</c:v>
                </c:pt>
                <c:pt idx="81">
                  <c:v>40500</c:v>
                </c:pt>
                <c:pt idx="82">
                  <c:v>41000</c:v>
                </c:pt>
                <c:pt idx="83">
                  <c:v>41500</c:v>
                </c:pt>
                <c:pt idx="84">
                  <c:v>42000</c:v>
                </c:pt>
                <c:pt idx="85">
                  <c:v>42500</c:v>
                </c:pt>
                <c:pt idx="86">
                  <c:v>43000</c:v>
                </c:pt>
                <c:pt idx="87">
                  <c:v>43500</c:v>
                </c:pt>
                <c:pt idx="88">
                  <c:v>44000</c:v>
                </c:pt>
                <c:pt idx="89">
                  <c:v>44500</c:v>
                </c:pt>
                <c:pt idx="90">
                  <c:v>45000</c:v>
                </c:pt>
                <c:pt idx="91">
                  <c:v>45500</c:v>
                </c:pt>
                <c:pt idx="92">
                  <c:v>46000</c:v>
                </c:pt>
                <c:pt idx="93">
                  <c:v>46500</c:v>
                </c:pt>
                <c:pt idx="94">
                  <c:v>47000</c:v>
                </c:pt>
                <c:pt idx="95">
                  <c:v>47500</c:v>
                </c:pt>
                <c:pt idx="96">
                  <c:v>48000</c:v>
                </c:pt>
                <c:pt idx="97">
                  <c:v>48500</c:v>
                </c:pt>
                <c:pt idx="98">
                  <c:v>49000</c:v>
                </c:pt>
                <c:pt idx="99">
                  <c:v>49500</c:v>
                </c:pt>
                <c:pt idx="100">
                  <c:v>50000</c:v>
                </c:pt>
                <c:pt idx="101">
                  <c:v>50500</c:v>
                </c:pt>
                <c:pt idx="102">
                  <c:v>51000</c:v>
                </c:pt>
                <c:pt idx="103">
                  <c:v>51500</c:v>
                </c:pt>
                <c:pt idx="104">
                  <c:v>52000</c:v>
                </c:pt>
                <c:pt idx="105">
                  <c:v>52500</c:v>
                </c:pt>
                <c:pt idx="106">
                  <c:v>53000</c:v>
                </c:pt>
                <c:pt idx="107">
                  <c:v>53500</c:v>
                </c:pt>
                <c:pt idx="108">
                  <c:v>54000</c:v>
                </c:pt>
                <c:pt idx="109">
                  <c:v>54500</c:v>
                </c:pt>
                <c:pt idx="110">
                  <c:v>55000</c:v>
                </c:pt>
                <c:pt idx="111">
                  <c:v>55500</c:v>
                </c:pt>
                <c:pt idx="112">
                  <c:v>56000</c:v>
                </c:pt>
                <c:pt idx="113">
                  <c:v>56500</c:v>
                </c:pt>
                <c:pt idx="114">
                  <c:v>57000</c:v>
                </c:pt>
                <c:pt idx="115">
                  <c:v>57500</c:v>
                </c:pt>
                <c:pt idx="116">
                  <c:v>58000</c:v>
                </c:pt>
                <c:pt idx="117">
                  <c:v>58500</c:v>
                </c:pt>
                <c:pt idx="118">
                  <c:v>59000</c:v>
                </c:pt>
                <c:pt idx="119">
                  <c:v>59500</c:v>
                </c:pt>
                <c:pt idx="120">
                  <c:v>60000</c:v>
                </c:pt>
              </c:numCache>
            </c:numRef>
          </c:cat>
          <c:val>
            <c:numRef>
              <c:f>'Break Even Analysis'!$H$3:$H$123</c:f>
              <c:numCache>
                <c:formatCode>_("$"* #,##0.00_);_("$"* \(#,##0.00\);_("$"* "-"??_);_(@_)</c:formatCode>
                <c:ptCount val="121"/>
                <c:pt idx="0">
                  <c:v>0</c:v>
                </c:pt>
                <c:pt idx="1">
                  <c:v>15460</c:v>
                </c:pt>
                <c:pt idx="2">
                  <c:v>30920</c:v>
                </c:pt>
                <c:pt idx="3">
                  <c:v>46380</c:v>
                </c:pt>
                <c:pt idx="4">
                  <c:v>61840</c:v>
                </c:pt>
                <c:pt idx="5">
                  <c:v>77300</c:v>
                </c:pt>
                <c:pt idx="6">
                  <c:v>92760</c:v>
                </c:pt>
                <c:pt idx="7">
                  <c:v>108220</c:v>
                </c:pt>
                <c:pt idx="8">
                  <c:v>123680</c:v>
                </c:pt>
                <c:pt idx="9">
                  <c:v>139140</c:v>
                </c:pt>
                <c:pt idx="10">
                  <c:v>154600</c:v>
                </c:pt>
                <c:pt idx="11">
                  <c:v>170060</c:v>
                </c:pt>
                <c:pt idx="12">
                  <c:v>185520</c:v>
                </c:pt>
                <c:pt idx="13">
                  <c:v>200980</c:v>
                </c:pt>
                <c:pt idx="14">
                  <c:v>216440</c:v>
                </c:pt>
                <c:pt idx="15">
                  <c:v>231900</c:v>
                </c:pt>
                <c:pt idx="16">
                  <c:v>247360</c:v>
                </c:pt>
                <c:pt idx="17">
                  <c:v>262820</c:v>
                </c:pt>
                <c:pt idx="18">
                  <c:v>278280</c:v>
                </c:pt>
                <c:pt idx="19">
                  <c:v>293740</c:v>
                </c:pt>
                <c:pt idx="20">
                  <c:v>309200</c:v>
                </c:pt>
                <c:pt idx="21">
                  <c:v>324660</c:v>
                </c:pt>
                <c:pt idx="22">
                  <c:v>340120</c:v>
                </c:pt>
                <c:pt idx="23">
                  <c:v>355580</c:v>
                </c:pt>
                <c:pt idx="24">
                  <c:v>371040</c:v>
                </c:pt>
                <c:pt idx="25">
                  <c:v>386500</c:v>
                </c:pt>
                <c:pt idx="26">
                  <c:v>401960</c:v>
                </c:pt>
                <c:pt idx="27">
                  <c:v>417420</c:v>
                </c:pt>
                <c:pt idx="28">
                  <c:v>432880</c:v>
                </c:pt>
                <c:pt idx="29">
                  <c:v>448340</c:v>
                </c:pt>
                <c:pt idx="30">
                  <c:v>463800</c:v>
                </c:pt>
                <c:pt idx="31">
                  <c:v>479260</c:v>
                </c:pt>
                <c:pt idx="32">
                  <c:v>494720</c:v>
                </c:pt>
                <c:pt idx="33">
                  <c:v>510180</c:v>
                </c:pt>
                <c:pt idx="34">
                  <c:v>525640</c:v>
                </c:pt>
                <c:pt idx="35">
                  <c:v>541100</c:v>
                </c:pt>
                <c:pt idx="36">
                  <c:v>556560</c:v>
                </c:pt>
                <c:pt idx="37">
                  <c:v>572020</c:v>
                </c:pt>
                <c:pt idx="38">
                  <c:v>587480</c:v>
                </c:pt>
                <c:pt idx="39">
                  <c:v>602940</c:v>
                </c:pt>
                <c:pt idx="40">
                  <c:v>618400</c:v>
                </c:pt>
                <c:pt idx="41">
                  <c:v>633860</c:v>
                </c:pt>
                <c:pt idx="42">
                  <c:v>649320</c:v>
                </c:pt>
                <c:pt idx="43">
                  <c:v>664780</c:v>
                </c:pt>
                <c:pt idx="44">
                  <c:v>680240</c:v>
                </c:pt>
                <c:pt idx="45">
                  <c:v>695700</c:v>
                </c:pt>
                <c:pt idx="46">
                  <c:v>711160</c:v>
                </c:pt>
                <c:pt idx="47">
                  <c:v>726620</c:v>
                </c:pt>
                <c:pt idx="48">
                  <c:v>742080</c:v>
                </c:pt>
                <c:pt idx="49">
                  <c:v>757540</c:v>
                </c:pt>
                <c:pt idx="50">
                  <c:v>773000</c:v>
                </c:pt>
                <c:pt idx="51">
                  <c:v>788460</c:v>
                </c:pt>
                <c:pt idx="52">
                  <c:v>803920</c:v>
                </c:pt>
                <c:pt idx="53">
                  <c:v>819380</c:v>
                </c:pt>
                <c:pt idx="54">
                  <c:v>834840</c:v>
                </c:pt>
                <c:pt idx="55">
                  <c:v>850300</c:v>
                </c:pt>
                <c:pt idx="56">
                  <c:v>865760</c:v>
                </c:pt>
                <c:pt idx="57">
                  <c:v>881220</c:v>
                </c:pt>
                <c:pt idx="58">
                  <c:v>896680</c:v>
                </c:pt>
                <c:pt idx="59">
                  <c:v>912140</c:v>
                </c:pt>
                <c:pt idx="60">
                  <c:v>927600</c:v>
                </c:pt>
                <c:pt idx="61">
                  <c:v>943060</c:v>
                </c:pt>
                <c:pt idx="62">
                  <c:v>958520</c:v>
                </c:pt>
                <c:pt idx="63">
                  <c:v>973980</c:v>
                </c:pt>
                <c:pt idx="64">
                  <c:v>989440</c:v>
                </c:pt>
                <c:pt idx="65">
                  <c:v>1004900</c:v>
                </c:pt>
                <c:pt idx="66">
                  <c:v>1020360</c:v>
                </c:pt>
                <c:pt idx="67">
                  <c:v>1035820</c:v>
                </c:pt>
                <c:pt idx="68">
                  <c:v>1051280</c:v>
                </c:pt>
                <c:pt idx="69">
                  <c:v>1066740</c:v>
                </c:pt>
                <c:pt idx="70">
                  <c:v>1082200</c:v>
                </c:pt>
                <c:pt idx="71">
                  <c:v>1097660</c:v>
                </c:pt>
                <c:pt idx="72">
                  <c:v>1113120</c:v>
                </c:pt>
                <c:pt idx="73">
                  <c:v>1128580</c:v>
                </c:pt>
                <c:pt idx="74">
                  <c:v>1144040</c:v>
                </c:pt>
                <c:pt idx="75">
                  <c:v>1159500</c:v>
                </c:pt>
                <c:pt idx="76">
                  <c:v>1174960</c:v>
                </c:pt>
                <c:pt idx="77">
                  <c:v>1190420</c:v>
                </c:pt>
                <c:pt idx="78">
                  <c:v>1205880</c:v>
                </c:pt>
                <c:pt idx="79">
                  <c:v>1221340</c:v>
                </c:pt>
                <c:pt idx="80">
                  <c:v>1236800</c:v>
                </c:pt>
                <c:pt idx="81">
                  <c:v>1252260</c:v>
                </c:pt>
                <c:pt idx="82">
                  <c:v>1267720</c:v>
                </c:pt>
                <c:pt idx="83">
                  <c:v>1283180</c:v>
                </c:pt>
                <c:pt idx="84">
                  <c:v>1298640</c:v>
                </c:pt>
                <c:pt idx="85">
                  <c:v>1314100</c:v>
                </c:pt>
                <c:pt idx="86">
                  <c:v>1329560</c:v>
                </c:pt>
                <c:pt idx="87">
                  <c:v>1345020</c:v>
                </c:pt>
                <c:pt idx="88">
                  <c:v>1360480</c:v>
                </c:pt>
                <c:pt idx="89">
                  <c:v>1375940</c:v>
                </c:pt>
                <c:pt idx="90">
                  <c:v>1391400</c:v>
                </c:pt>
                <c:pt idx="91">
                  <c:v>1406860</c:v>
                </c:pt>
                <c:pt idx="92">
                  <c:v>1422320</c:v>
                </c:pt>
                <c:pt idx="93">
                  <c:v>1437780</c:v>
                </c:pt>
                <c:pt idx="94">
                  <c:v>1453240</c:v>
                </c:pt>
                <c:pt idx="95">
                  <c:v>1468700</c:v>
                </c:pt>
                <c:pt idx="96">
                  <c:v>1484160</c:v>
                </c:pt>
                <c:pt idx="97">
                  <c:v>1499620</c:v>
                </c:pt>
                <c:pt idx="98">
                  <c:v>1515080</c:v>
                </c:pt>
                <c:pt idx="99">
                  <c:v>1530540</c:v>
                </c:pt>
                <c:pt idx="100">
                  <c:v>1546000</c:v>
                </c:pt>
                <c:pt idx="101">
                  <c:v>1561460</c:v>
                </c:pt>
                <c:pt idx="102">
                  <c:v>1576920</c:v>
                </c:pt>
                <c:pt idx="103">
                  <c:v>1592380</c:v>
                </c:pt>
                <c:pt idx="104">
                  <c:v>1607840</c:v>
                </c:pt>
                <c:pt idx="105">
                  <c:v>1623300</c:v>
                </c:pt>
                <c:pt idx="106">
                  <c:v>1638760</c:v>
                </c:pt>
                <c:pt idx="107">
                  <c:v>1654220</c:v>
                </c:pt>
                <c:pt idx="108">
                  <c:v>1669680</c:v>
                </c:pt>
                <c:pt idx="109">
                  <c:v>1685140</c:v>
                </c:pt>
                <c:pt idx="110">
                  <c:v>1700600</c:v>
                </c:pt>
                <c:pt idx="111">
                  <c:v>1716060</c:v>
                </c:pt>
                <c:pt idx="112">
                  <c:v>1731520</c:v>
                </c:pt>
                <c:pt idx="113">
                  <c:v>1746980</c:v>
                </c:pt>
                <c:pt idx="114">
                  <c:v>1762440</c:v>
                </c:pt>
                <c:pt idx="115">
                  <c:v>1777900</c:v>
                </c:pt>
                <c:pt idx="116">
                  <c:v>1793360</c:v>
                </c:pt>
                <c:pt idx="117">
                  <c:v>1808820</c:v>
                </c:pt>
                <c:pt idx="118">
                  <c:v>1824280</c:v>
                </c:pt>
                <c:pt idx="119">
                  <c:v>1839740</c:v>
                </c:pt>
                <c:pt idx="120">
                  <c:v>1855200</c:v>
                </c:pt>
              </c:numCache>
            </c:numRef>
          </c:val>
          <c:smooth val="0"/>
          <c:extLst>
            <c:ext xmlns:c16="http://schemas.microsoft.com/office/drawing/2014/chart" uri="{C3380CC4-5D6E-409C-BE32-E72D297353CC}">
              <c16:uniqueId val="{00000001-D6D7-4510-9037-BB739DD821E9}"/>
            </c:ext>
          </c:extLst>
        </c:ser>
        <c:dLbls>
          <c:showLegendKey val="0"/>
          <c:showVal val="0"/>
          <c:showCatName val="0"/>
          <c:showSerName val="0"/>
          <c:showPercent val="0"/>
          <c:showBubbleSize val="0"/>
        </c:dLbls>
        <c:smooth val="0"/>
        <c:axId val="88796160"/>
        <c:axId val="88818816"/>
      </c:lineChart>
      <c:catAx>
        <c:axId val="88796160"/>
        <c:scaling>
          <c:orientation val="minMax"/>
        </c:scaling>
        <c:delete val="0"/>
        <c:axPos val="b"/>
        <c:title>
          <c:tx>
            <c:rich>
              <a:bodyPr/>
              <a:lstStyle/>
              <a:p>
                <a:pPr>
                  <a:defRPr/>
                </a:pPr>
                <a:r>
                  <a:rPr lang="en-US"/>
                  <a:t>Tickets</a:t>
                </a:r>
              </a:p>
            </c:rich>
          </c:tx>
          <c:layout>
            <c:manualLayout>
              <c:xMode val="edge"/>
              <c:yMode val="edge"/>
              <c:x val="0.48927106981942675"/>
              <c:y val="0.90423162583518935"/>
            </c:manualLayout>
          </c:layout>
          <c:overlay val="0"/>
        </c:title>
        <c:numFmt formatCode="General" sourceLinked="1"/>
        <c:majorTickMark val="out"/>
        <c:minorTickMark val="none"/>
        <c:tickLblPos val="nextTo"/>
        <c:txPr>
          <a:bodyPr rot="-2700000" vert="horz"/>
          <a:lstStyle/>
          <a:p>
            <a:pPr>
              <a:defRPr/>
            </a:pPr>
            <a:endParaRPr lang="en-US"/>
          </a:p>
        </c:txPr>
        <c:crossAx val="88818816"/>
        <c:crosses val="autoZero"/>
        <c:auto val="1"/>
        <c:lblAlgn val="ctr"/>
        <c:lblOffset val="100"/>
        <c:tickLblSkip val="8"/>
        <c:tickMarkSkip val="1"/>
        <c:noMultiLvlLbl val="0"/>
      </c:catAx>
      <c:valAx>
        <c:axId val="88818816"/>
        <c:scaling>
          <c:orientation val="minMax"/>
        </c:scaling>
        <c:delete val="0"/>
        <c:axPos val="l"/>
        <c:majorGridlines/>
        <c:title>
          <c:tx>
            <c:rich>
              <a:bodyPr/>
              <a:lstStyle/>
              <a:p>
                <a:pPr>
                  <a:defRPr/>
                </a:pPr>
                <a:r>
                  <a:rPr lang="en-US"/>
                  <a:t>Dollars</a:t>
                </a:r>
              </a:p>
            </c:rich>
          </c:tx>
          <c:layout>
            <c:manualLayout>
              <c:xMode val="edge"/>
              <c:yMode val="edge"/>
              <c:x val="2.2889874611435188E-2"/>
              <c:y val="0.40979955456570138"/>
            </c:manualLayout>
          </c:layout>
          <c:overlay val="0"/>
        </c:title>
        <c:numFmt formatCode="&quot;$&quot;#,##0.00_);\(&quot;$&quot;#,##0.00\)" sourceLinked="1"/>
        <c:majorTickMark val="out"/>
        <c:minorTickMark val="none"/>
        <c:tickLblPos val="nextTo"/>
        <c:txPr>
          <a:bodyPr rot="0" vert="horz"/>
          <a:lstStyle/>
          <a:p>
            <a:pPr>
              <a:defRPr/>
            </a:pPr>
            <a:endParaRPr lang="en-US"/>
          </a:p>
        </c:txPr>
        <c:crossAx val="88796160"/>
        <c:crosses val="autoZero"/>
        <c:crossBetween val="between"/>
      </c:valAx>
      <c:spPr>
        <a:solidFill>
          <a:schemeClr val="accent1">
            <a:lumMod val="90000"/>
          </a:schemeClr>
        </a:solidFill>
      </c:spPr>
    </c:plotArea>
    <c:legend>
      <c:legendPos val="r"/>
      <c:layout>
        <c:manualLayout>
          <c:xMode val="edge"/>
          <c:yMode val="edge"/>
          <c:x val="0.85264782927595961"/>
          <c:y val="0.41870824053452116"/>
          <c:w val="0.13590863050539645"/>
          <c:h val="0.10467706013363029"/>
        </c:manualLayout>
      </c:layout>
      <c:overlay val="0"/>
    </c:legend>
    <c:plotVisOnly val="1"/>
    <c:dispBlanksAs val="gap"/>
    <c:showDLblsOverMax val="0"/>
  </c:chart>
  <c:spPr>
    <a:solidFill>
      <a:schemeClr val="accent5">
        <a:lumMod val="90000"/>
      </a:schemeClr>
    </a:solidFill>
    <a:effectLst>
      <a:outerShdw blurRad="63500" sx="102000" sy="102000" algn="ctr" rotWithShape="0">
        <a:prstClr val="black">
          <a:alpha val="40000"/>
        </a:prstClr>
      </a:outerShdw>
    </a:effectLst>
  </c:spPr>
  <c:txPr>
    <a:bodyPr/>
    <a:lstStyle/>
    <a:p>
      <a:pPr>
        <a:defRPr sz="1200"/>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7F09263-6210-45D7-818E-AECCA4797A2C}" type="datetimeFigureOut">
              <a:rPr lang="en-US"/>
              <a:pPr>
                <a:defRPr/>
              </a:pPr>
              <a:t>8/22/2022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1BEC8FCF-6108-4EE4-BD27-36D5D7247551}" type="slidenum">
              <a:rPr lang="en-US"/>
              <a:pPr>
                <a:defRPr/>
              </a:pPr>
              <a:t>‹#›</a:t>
            </a:fld>
            <a:endParaRPr lang="en-US"/>
          </a:p>
        </p:txBody>
      </p:sp>
    </p:spTree>
    <p:extLst>
      <p:ext uri="{BB962C8B-B14F-4D97-AF65-F5344CB8AC3E}">
        <p14:creationId xmlns:p14="http://schemas.microsoft.com/office/powerpoint/2010/main" val="31120870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p:cNvSpPr>
          <p:nvPr>
            <p:ph type="sldImg"/>
          </p:nvPr>
        </p:nvSpPr>
        <p:spPr bwMode="auto">
          <a:noFill/>
          <a:ln>
            <a:solidFill>
              <a:srgbClr val="000000"/>
            </a:solidFill>
            <a:miter lim="800000"/>
            <a:headEnd/>
            <a:tailEnd/>
          </a:ln>
        </p:spPr>
      </p:sp>
      <p:sp>
        <p:nvSpPr>
          <p:cNvPr id="17410"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http://www.transitionsabroad.com/publications/magazine/0505/bus_in_panama.jpg</a:t>
            </a:r>
          </a:p>
        </p:txBody>
      </p:sp>
      <p:sp>
        <p:nvSpPr>
          <p:cNvPr id="1741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FCB6C99-951C-4C3C-A94B-B7E2C5FA4BC8}" type="slidenum">
              <a:rPr lang="en-US" smtClean="0"/>
              <a:pPr/>
              <a:t>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p:cNvSpPr>
          <p:nvPr>
            <p:ph type="sldImg"/>
          </p:nvPr>
        </p:nvSpPr>
        <p:spPr bwMode="auto">
          <a:noFill/>
          <a:ln>
            <a:solidFill>
              <a:srgbClr val="000000"/>
            </a:solidFill>
            <a:miter lim="800000"/>
            <a:headEnd/>
            <a:tailEnd/>
          </a:ln>
        </p:spPr>
      </p:sp>
      <p:sp>
        <p:nvSpPr>
          <p:cNvPr id="19458"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a:p>
        </p:txBody>
      </p:sp>
      <p:sp>
        <p:nvSpPr>
          <p:cNvPr id="1945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743685F-BB29-49C6-BE8E-B81D4D234D1D}"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p:cNvSpPr>
          <p:nvPr>
            <p:ph type="sldImg"/>
          </p:nvPr>
        </p:nvSpPr>
        <p:spPr bwMode="auto">
          <a:noFill/>
          <a:ln>
            <a:solidFill>
              <a:srgbClr val="000000"/>
            </a:solidFill>
            <a:miter lim="800000"/>
            <a:headEnd/>
            <a:tailEnd/>
          </a:ln>
        </p:spPr>
      </p:sp>
      <p:sp>
        <p:nvSpPr>
          <p:cNvPr id="2150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dirty="0"/>
              <a:t>Panama is one the fastest growing tourism markets in Latin America. With over 1.3 million visitors contributing over 1.3 billion dollars in 2009, the Panamanian government has made great strides to not only embrace the tourism market, but help assist future growth for the market.</a:t>
            </a:r>
          </a:p>
          <a:p>
            <a:pPr eaLnBrk="1" hangingPunct="1">
              <a:spcBef>
                <a:spcPct val="0"/>
              </a:spcBef>
            </a:pPr>
            <a:endParaRPr lang="en-US" dirty="0"/>
          </a:p>
          <a:p>
            <a:pPr eaLnBrk="1" hangingPunct="1">
              <a:spcBef>
                <a:spcPct val="0"/>
              </a:spcBef>
            </a:pPr>
            <a:r>
              <a:rPr lang="en-US" dirty="0"/>
              <a:t>The world travel and tourism council expects the Panama tourism market to increase by nearly 5.1% every year. This growth has allowed the Panamanian Institute of Tourism to invest 92.5 million dollars just in 2008 to help make the country, tourist friendly. This has included the addition of tourism signs, information kiosks and tourist centers throughout the country to help guide tourists. </a:t>
            </a:r>
          </a:p>
          <a:p>
            <a:pPr eaLnBrk="1" hangingPunct="1">
              <a:spcBef>
                <a:spcPct val="0"/>
              </a:spcBef>
            </a:pPr>
            <a:endParaRPr lang="en-US" dirty="0"/>
          </a:p>
          <a:p>
            <a:pPr eaLnBrk="1" hangingPunct="1">
              <a:spcBef>
                <a:spcPct val="0"/>
              </a:spcBef>
            </a:pPr>
            <a:r>
              <a:rPr lang="en-US" dirty="0"/>
              <a:t>I will now turn it over to Roy who will talk about the competition expected in Panama.</a:t>
            </a:r>
          </a:p>
        </p:txBody>
      </p:sp>
      <p:sp>
        <p:nvSpPr>
          <p:cNvPr id="2150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5D3B07C-BA11-4064-8F17-CBD53F6613FC}" type="slidenum">
              <a:rPr lang="en-US" smtClean="0"/>
              <a:pPr/>
              <a:t>5</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68EAE54A-5DD4-43C2-8F04-E9A85D35D204}" type="slidenum">
              <a:rPr lang="en-US"/>
              <a:pPr/>
              <a:t>6</a:t>
            </a:fld>
            <a:endParaRPr lang="en-US"/>
          </a:p>
        </p:txBody>
      </p:sp>
      <p:sp>
        <p:nvSpPr>
          <p:cNvPr id="6146" name="Slide Image Placeholder 1"/>
          <p:cNvSpPr>
            <a:spLocks noGrp="1" noRot="1" noChangeAspec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6147" name="Notes Placeholder 2"/>
          <p:cNvSpPr>
            <a:spLocks noGrp="1"/>
          </p:cNvSpPr>
          <p:nvPr>
            <p:ph type="body" idx="1"/>
          </p:nvPr>
        </p:nvSpPr>
        <p:spPr bwMode="auto">
          <a:xfrm>
            <a:off x="685800" y="4343400"/>
            <a:ext cx="5486400" cy="4114800"/>
          </a:xfrm>
          <a:prstGeom prst="rect">
            <a:avLst/>
          </a:prstGeom>
          <a:noFill/>
          <a:ln>
            <a:solidFill>
              <a:srgbClr val="000000"/>
            </a:solidFill>
            <a:miter lim="800000"/>
            <a:headEnd/>
            <a:tailEnd/>
          </a:ln>
        </p:spPr>
        <p:txBody>
          <a:bodyPr/>
          <a:lstStyle/>
          <a:p>
            <a:pPr eaLnBrk="1" hangingPunct="1">
              <a:spcBef>
                <a:spcPct val="0"/>
              </a:spcBef>
            </a:pPr>
            <a:r>
              <a:rPr lang="en-US" sz="2400">
                <a:latin typeface="Arial" charset="0"/>
              </a:rPr>
              <a:t>May need to work on this slide.</a:t>
            </a:r>
          </a:p>
        </p:txBody>
      </p:sp>
      <p:sp>
        <p:nvSpPr>
          <p:cNvPr id="6148"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algn="r" eaLnBrk="1" hangingPunct="1"/>
            <a:fld id="{EA6FE159-950B-4B3B-BCE6-5384B9E5412E}" type="slidenum">
              <a:rPr lang="en-US" sz="1200"/>
              <a:pPr algn="r" eaLnBrk="1" hangingPunct="1"/>
              <a:t>6</a:t>
            </a:fld>
            <a:endParaRPr 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Slide Image Placeholder 1"/>
          <p:cNvSpPr>
            <a:spLocks noGrp="1" noRot="1" noChangeAspect="1"/>
          </p:cNvSpPr>
          <p:nvPr>
            <p:ph type="sldImg"/>
          </p:nvPr>
        </p:nvSpPr>
        <p:spPr bwMode="auto">
          <a:noFill/>
          <a:ln>
            <a:solidFill>
              <a:srgbClr val="000000"/>
            </a:solidFill>
            <a:miter lim="800000"/>
            <a:headEnd/>
            <a:tailEnd/>
          </a:ln>
        </p:spPr>
      </p:sp>
      <p:sp>
        <p:nvSpPr>
          <p:cNvPr id="34818"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en-US"/>
              <a:t>http://advertising.blog.com.mt/files/2009/01/supreme-bus-icon.jpg</a:t>
            </a:r>
          </a:p>
        </p:txBody>
      </p:sp>
      <p:sp>
        <p:nvSpPr>
          <p:cNvPr id="34819"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684FD009-8BC7-423B-9906-97616A7AEF61}" type="slidenum">
              <a:rPr lang="en-US" smtClean="0"/>
              <a:pPr/>
              <a:t>17</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4495800" y="3124200"/>
            <a:ext cx="4114800" cy="1981200"/>
          </a:xfrm>
        </p:spPr>
        <p:txBody>
          <a:bodyPr/>
          <a:lstStyle>
            <a:lvl1pPr algn="l">
              <a:defRPr/>
            </a:lvl1pPr>
          </a:lstStyle>
          <a:p>
            <a:r>
              <a:rPr lang="en-US"/>
              <a:t>Click to edit Master title style</a:t>
            </a:r>
          </a:p>
        </p:txBody>
      </p:sp>
      <p:sp>
        <p:nvSpPr>
          <p:cNvPr id="3075" name="Rectangle 3"/>
          <p:cNvSpPr>
            <a:spLocks noGrp="1" noChangeArrowheads="1"/>
          </p:cNvSpPr>
          <p:nvPr>
            <p:ph type="subTitle" idx="1"/>
          </p:nvPr>
        </p:nvSpPr>
        <p:spPr>
          <a:xfrm>
            <a:off x="4495800" y="5029200"/>
            <a:ext cx="4114800" cy="1066800"/>
          </a:xfrm>
        </p:spPr>
        <p:txBody>
          <a:bodyPr/>
          <a:lstStyle>
            <a:lvl1pPr marL="0" indent="0">
              <a:buFontTx/>
              <a:buNone/>
              <a:defRPr sz="1800"/>
            </a:lvl1pPr>
          </a:lstStyle>
          <a:p>
            <a:r>
              <a:rPr lang="en-US"/>
              <a:t>Click to edit Master subtitle style</a:t>
            </a:r>
          </a:p>
        </p:txBody>
      </p:sp>
      <p:sp>
        <p:nvSpPr>
          <p:cNvPr id="4" name="Rectangle 4"/>
          <p:cNvSpPr>
            <a:spLocks noGrp="1" noChangeArrowheads="1"/>
          </p:cNvSpPr>
          <p:nvPr>
            <p:ph type="dt" sz="half" idx="10"/>
          </p:nvPr>
        </p:nvSpPr>
        <p:spPr/>
        <p:txBody>
          <a:bodyPr/>
          <a:lstStyle>
            <a:lvl1pPr>
              <a:defRPr/>
            </a:lvl1pPr>
          </a:lstStyle>
          <a:p>
            <a:pPr>
              <a:defRPr/>
            </a:pPr>
            <a:endParaRPr lang="en-US"/>
          </a:p>
        </p:txBody>
      </p:sp>
      <p:sp>
        <p:nvSpPr>
          <p:cNvPr id="5" name="Rectangle 5"/>
          <p:cNvSpPr>
            <a:spLocks noGrp="1" noChangeArrowheads="1"/>
          </p:cNvSpPr>
          <p:nvPr>
            <p:ph type="ftr" sz="quarter" idx="11"/>
          </p:nvPr>
        </p:nvSpPr>
        <p:spPr/>
        <p:txBody>
          <a:bodyPr/>
          <a:lstStyle>
            <a:lvl1pPr>
              <a:defRPr/>
            </a:lvl1pPr>
          </a:lstStyle>
          <a:p>
            <a:pPr>
              <a:defRPr/>
            </a:pPr>
            <a:endParaRPr lang="en-US"/>
          </a:p>
        </p:txBody>
      </p:sp>
      <p:sp>
        <p:nvSpPr>
          <p:cNvPr id="6" name="Rectangle 6"/>
          <p:cNvSpPr>
            <a:spLocks noGrp="1" noChangeArrowheads="1"/>
          </p:cNvSpPr>
          <p:nvPr>
            <p:ph type="sldNum" sz="quarter" idx="12"/>
          </p:nvPr>
        </p:nvSpPr>
        <p:spPr/>
        <p:txBody>
          <a:bodyPr/>
          <a:lstStyle>
            <a:lvl1pPr>
              <a:defRPr/>
            </a:lvl1pPr>
          </a:lstStyle>
          <a:p>
            <a:pPr>
              <a:defRPr/>
            </a:pPr>
            <a:fld id="{FB06CEB8-32F9-4271-A341-87B68F3C339E}"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FBB4392-941D-467E-9930-5655C50D9AD3}"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2400"/>
            <a:ext cx="205740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152400"/>
            <a:ext cx="601980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581EF67-2DE9-46A8-B685-BC97A0F0C51F}"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7C33D2A1-90EA-43C0-A780-F22012B05DF9}"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0062E6B-4DC8-4239-9543-B1395061A48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905000" y="1295400"/>
            <a:ext cx="3314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372100" y="1295400"/>
            <a:ext cx="3314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B1A558D-61EC-4367-88AD-9DA9CECC2AD2}"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5EDAAD81-8129-4C4A-931D-DBD1663B861D}"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0E871DD4-FBC1-47A0-AB25-6A70C731E9D1}"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1E656083-AC1C-478E-A30F-372A13A0A5ED}"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3478632C-B73F-494E-B6A2-38A2C3E2B48B}"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4D03CBB-9DA5-45E7-904F-C6EE2544818C}"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Rectangle 3"/>
          <p:cNvSpPr>
            <a:spLocks noGrp="1" noChangeArrowheads="1"/>
          </p:cNvSpPr>
          <p:nvPr>
            <p:ph type="body" idx="1"/>
          </p:nvPr>
        </p:nvSpPr>
        <p:spPr bwMode="auto">
          <a:xfrm>
            <a:off x="1905000" y="1295400"/>
            <a:ext cx="6781800" cy="4648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81524927-EFFE-40B6-B455-3FDDE0A01F7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9" r:id="rId2"/>
    <p:sldLayoutId id="2147483658" r:id="rId3"/>
    <p:sldLayoutId id="2147483657" r:id="rId4"/>
    <p:sldLayoutId id="2147483656" r:id="rId5"/>
    <p:sldLayoutId id="2147483655" r:id="rId6"/>
    <p:sldLayoutId id="2147483654" r:id="rId7"/>
    <p:sldLayoutId id="2147483653" r:id="rId8"/>
    <p:sldLayoutId id="2147483652" r:id="rId9"/>
    <p:sldLayoutId id="2147483651" r:id="rId10"/>
    <p:sldLayoutId id="2147483650"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1" fontAlgn="base" hangingPunct="1">
        <a:spcBef>
          <a:spcPct val="0"/>
        </a:spcBef>
        <a:spcAft>
          <a:spcPct val="0"/>
        </a:spcAft>
        <a:defRPr sz="4400">
          <a:solidFill>
            <a:schemeClr val="tx2"/>
          </a:solidFill>
          <a:latin typeface="Times New Roman" pitchFamily="18" charset="0"/>
        </a:defRPr>
      </a:lvl6pPr>
      <a:lvl7pPr marL="914400" algn="ctr" rtl="0" eaLnBrk="1" fontAlgn="base" hangingPunct="1">
        <a:spcBef>
          <a:spcPct val="0"/>
        </a:spcBef>
        <a:spcAft>
          <a:spcPct val="0"/>
        </a:spcAft>
        <a:defRPr sz="4400">
          <a:solidFill>
            <a:schemeClr val="tx2"/>
          </a:solidFill>
          <a:latin typeface="Times New Roman" pitchFamily="18" charset="0"/>
        </a:defRPr>
      </a:lvl7pPr>
      <a:lvl8pPr marL="1371600" algn="ctr" rtl="0" eaLnBrk="1" fontAlgn="base" hangingPunct="1">
        <a:spcBef>
          <a:spcPct val="0"/>
        </a:spcBef>
        <a:spcAft>
          <a:spcPct val="0"/>
        </a:spcAft>
        <a:defRPr sz="4400">
          <a:solidFill>
            <a:schemeClr val="tx2"/>
          </a:solidFill>
          <a:latin typeface="Times New Roman" pitchFamily="18" charset="0"/>
        </a:defRPr>
      </a:lvl8pPr>
      <a:lvl9pPr marL="1828800" algn="ctr" rtl="0" eaLnBrk="1" fontAlgn="base" hangingPunct="1">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800">
          <a:solidFill>
            <a:srgbClr val="333333"/>
          </a:solidFill>
          <a:latin typeface="+mn-lt"/>
          <a:ea typeface="+mn-ea"/>
          <a:cs typeface="+mn-cs"/>
        </a:defRPr>
      </a:lvl1pPr>
      <a:lvl2pPr marL="742950" indent="-285750" algn="l" rtl="0" eaLnBrk="0" fontAlgn="base" hangingPunct="0">
        <a:spcBef>
          <a:spcPct val="20000"/>
        </a:spcBef>
        <a:spcAft>
          <a:spcPct val="0"/>
        </a:spcAft>
        <a:buChar char="–"/>
        <a:defRPr sz="2400">
          <a:solidFill>
            <a:srgbClr val="333333"/>
          </a:solidFill>
          <a:latin typeface="+mn-lt"/>
        </a:defRPr>
      </a:lvl2pPr>
      <a:lvl3pPr marL="1143000" indent="-228600" algn="l" rtl="0" eaLnBrk="0" fontAlgn="base" hangingPunct="0">
        <a:spcBef>
          <a:spcPct val="20000"/>
        </a:spcBef>
        <a:spcAft>
          <a:spcPct val="0"/>
        </a:spcAft>
        <a:buChar char="•"/>
        <a:defRPr sz="2000">
          <a:solidFill>
            <a:srgbClr val="333333"/>
          </a:solidFill>
          <a:latin typeface="+mn-lt"/>
        </a:defRPr>
      </a:lvl3pPr>
      <a:lvl4pPr marL="1600200" indent="-228600" algn="l" rtl="0" eaLnBrk="0" fontAlgn="base" hangingPunct="0">
        <a:spcBef>
          <a:spcPct val="20000"/>
        </a:spcBef>
        <a:spcAft>
          <a:spcPct val="0"/>
        </a:spcAft>
        <a:buChar char="–"/>
        <a:defRPr>
          <a:solidFill>
            <a:srgbClr val="333333"/>
          </a:solidFill>
          <a:latin typeface="+mn-lt"/>
        </a:defRPr>
      </a:lvl4pPr>
      <a:lvl5pPr marL="2057400" indent="-228600" algn="l" rtl="0" eaLnBrk="0" fontAlgn="base" hangingPunct="0">
        <a:spcBef>
          <a:spcPct val="20000"/>
        </a:spcBef>
        <a:spcAft>
          <a:spcPct val="0"/>
        </a:spcAft>
        <a:buChar char="»"/>
        <a:defRPr>
          <a:solidFill>
            <a:srgbClr val="333333"/>
          </a:solidFill>
          <a:latin typeface="+mn-lt"/>
        </a:defRPr>
      </a:lvl5pPr>
      <a:lvl6pPr marL="2514600" indent="-228600" algn="l" rtl="0" eaLnBrk="1" fontAlgn="base" hangingPunct="1">
        <a:spcBef>
          <a:spcPct val="20000"/>
        </a:spcBef>
        <a:spcAft>
          <a:spcPct val="0"/>
        </a:spcAft>
        <a:buChar char="»"/>
        <a:defRPr>
          <a:solidFill>
            <a:srgbClr val="333333"/>
          </a:solidFill>
          <a:latin typeface="+mn-lt"/>
        </a:defRPr>
      </a:lvl6pPr>
      <a:lvl7pPr marL="2971800" indent="-228600" algn="l" rtl="0" eaLnBrk="1" fontAlgn="base" hangingPunct="1">
        <a:spcBef>
          <a:spcPct val="20000"/>
        </a:spcBef>
        <a:spcAft>
          <a:spcPct val="0"/>
        </a:spcAft>
        <a:buChar char="»"/>
        <a:defRPr>
          <a:solidFill>
            <a:srgbClr val="333333"/>
          </a:solidFill>
          <a:latin typeface="+mn-lt"/>
        </a:defRPr>
      </a:lvl7pPr>
      <a:lvl8pPr marL="3429000" indent="-228600" algn="l" rtl="0" eaLnBrk="1" fontAlgn="base" hangingPunct="1">
        <a:spcBef>
          <a:spcPct val="20000"/>
        </a:spcBef>
        <a:spcAft>
          <a:spcPct val="0"/>
        </a:spcAft>
        <a:buChar char="»"/>
        <a:defRPr>
          <a:solidFill>
            <a:srgbClr val="333333"/>
          </a:solidFill>
          <a:latin typeface="+mn-lt"/>
        </a:defRPr>
      </a:lvl8pPr>
      <a:lvl9pPr marL="3886200" indent="-228600" algn="l" rtl="0" eaLnBrk="1" fontAlgn="base" hangingPunct="1">
        <a:spcBef>
          <a:spcPct val="20000"/>
        </a:spcBef>
        <a:spcAft>
          <a:spcPct val="0"/>
        </a:spcAft>
        <a:buChar char="»"/>
        <a:defRPr>
          <a:solidFill>
            <a:srgbClr val="333333"/>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31.wmf"/><Relationship Id="rId4" Type="http://schemas.openxmlformats.org/officeDocument/2006/relationships/image" Target="../media/image30.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jpeg"/><Relationship Id="rId5" Type="http://schemas.openxmlformats.org/officeDocument/2006/relationships/hyperlink" Target="http://mci102.com/images/DD%20red%20_resize.jpg" TargetMode="External"/><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8" Type="http://schemas.openxmlformats.org/officeDocument/2006/relationships/image" Target="../media/image15.jpeg"/><Relationship Id="rId3" Type="http://schemas.openxmlformats.org/officeDocument/2006/relationships/image" Target="../media/image11.jpeg"/><Relationship Id="rId7" Type="http://schemas.openxmlformats.org/officeDocument/2006/relationships/hyperlink" Target="http://i.ehow.com/images/GlobalPhoto/Articles/4555088/rentalcar-main_Full.jpg"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image" Target="../media/image14.jpeg"/><Relationship Id="rId5" Type="http://schemas.openxmlformats.org/officeDocument/2006/relationships/image" Target="../media/image13.jpeg"/><Relationship Id="rId10" Type="http://schemas.openxmlformats.org/officeDocument/2006/relationships/image" Target="../media/image17.png"/><Relationship Id="rId4" Type="http://schemas.openxmlformats.org/officeDocument/2006/relationships/image" Target="../media/image12.jpeg"/><Relationship Id="rId9" Type="http://schemas.openxmlformats.org/officeDocument/2006/relationships/image" Target="../media/image16.jpeg"/></Relationships>
</file>

<file path=ppt/slides/_rels/slide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www.xplorepanama.co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5.jpe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10" Type="http://schemas.openxmlformats.org/officeDocument/2006/relationships/image" Target="../media/image27.png"/><Relationship Id="rId4" Type="http://schemas.openxmlformats.org/officeDocument/2006/relationships/image" Target="../media/image21.jpeg"/><Relationship Id="rId9"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p:cNvSpPr>
            <a:spLocks noGrp="1" noChangeArrowheads="1"/>
          </p:cNvSpPr>
          <p:nvPr>
            <p:ph type="ctrTitle"/>
          </p:nvPr>
        </p:nvSpPr>
        <p:spPr>
          <a:xfrm>
            <a:off x="4495800" y="2438400"/>
            <a:ext cx="4114800" cy="1981200"/>
          </a:xfrm>
        </p:spPr>
        <p:txBody>
          <a:bodyPr/>
          <a:lstStyle/>
          <a:p>
            <a:pPr eaLnBrk="1" hangingPunct="1"/>
            <a:r>
              <a:rPr lang="en-US" sz="5400" dirty="0">
                <a:solidFill>
                  <a:schemeClr val="bg1"/>
                </a:solidFill>
              </a:rPr>
              <a:t>Xplore Group</a:t>
            </a:r>
          </a:p>
        </p:txBody>
      </p:sp>
      <p:sp>
        <p:nvSpPr>
          <p:cNvPr id="14338" name="Rectangle 3"/>
          <p:cNvSpPr>
            <a:spLocks noGrp="1" noChangeArrowheads="1"/>
          </p:cNvSpPr>
          <p:nvPr>
            <p:ph type="subTitle" idx="1"/>
          </p:nvPr>
        </p:nvSpPr>
        <p:spPr>
          <a:xfrm>
            <a:off x="4495800" y="4343400"/>
            <a:ext cx="4114800" cy="1828800"/>
          </a:xfrm>
        </p:spPr>
        <p:txBody>
          <a:bodyPr/>
          <a:lstStyle/>
          <a:p>
            <a:pPr eaLnBrk="1" hangingPunct="1"/>
            <a:r>
              <a:rPr lang="en-US" dirty="0"/>
              <a:t>Group 5</a:t>
            </a:r>
          </a:p>
          <a:p>
            <a:pPr eaLnBrk="1" hangingPunct="1"/>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t>Pricing Strategy</a:t>
            </a:r>
          </a:p>
        </p:txBody>
      </p:sp>
      <p:sp>
        <p:nvSpPr>
          <p:cNvPr id="26626" name="Content Placeholder 2"/>
          <p:cNvSpPr>
            <a:spLocks noGrp="1"/>
          </p:cNvSpPr>
          <p:nvPr>
            <p:ph idx="1"/>
          </p:nvPr>
        </p:nvSpPr>
        <p:spPr/>
        <p:txBody>
          <a:bodyPr/>
          <a:lstStyle/>
          <a:p>
            <a:r>
              <a:rPr lang="en-US" b="1" dirty="0"/>
              <a:t>Individual Pricing</a:t>
            </a:r>
            <a:endParaRPr lang="en-US" b="1" u="sng" dirty="0"/>
          </a:p>
          <a:p>
            <a:pPr lvl="1"/>
            <a:r>
              <a:rPr lang="en-US" dirty="0"/>
              <a:t>62% Willing to Pay $20 or more</a:t>
            </a:r>
          </a:p>
          <a:p>
            <a:pPr lvl="1"/>
            <a:endParaRPr lang="en-US" dirty="0"/>
          </a:p>
          <a:p>
            <a:endParaRPr lang="en-US" b="1" dirty="0"/>
          </a:p>
          <a:p>
            <a:endParaRPr lang="en-US" b="1" dirty="0"/>
          </a:p>
          <a:p>
            <a:r>
              <a:rPr lang="en-US" b="1" dirty="0"/>
              <a:t>Partner and Referral Pricing</a:t>
            </a:r>
          </a:p>
          <a:p>
            <a:pPr lvl="1"/>
            <a:endParaRPr lang="en-US" dirty="0"/>
          </a:p>
        </p:txBody>
      </p:sp>
      <p:pic>
        <p:nvPicPr>
          <p:cNvPr id="26627"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graphicFrame>
        <p:nvGraphicFramePr>
          <p:cNvPr id="7" name="Table 6"/>
          <p:cNvGraphicFramePr>
            <a:graphicFrameLocks noGrp="1"/>
          </p:cNvGraphicFramePr>
          <p:nvPr/>
        </p:nvGraphicFramePr>
        <p:xfrm>
          <a:off x="838200" y="4267200"/>
          <a:ext cx="7467602" cy="1676401"/>
        </p:xfrm>
        <a:graphic>
          <a:graphicData uri="http://schemas.openxmlformats.org/drawingml/2006/table">
            <a:tbl>
              <a:tblPr>
                <a:tableStyleId>{284E427A-3D55-4303-BF80-6455036E1DE7}</a:tableStyleId>
              </a:tblPr>
              <a:tblGrid>
                <a:gridCol w="922914">
                  <a:extLst>
                    <a:ext uri="{9D8B030D-6E8A-4147-A177-3AD203B41FA5}">
                      <a16:colId xmlns:a16="http://schemas.microsoft.com/office/drawing/2014/main" val="20000"/>
                    </a:ext>
                  </a:extLst>
                </a:gridCol>
                <a:gridCol w="962054">
                  <a:extLst>
                    <a:ext uri="{9D8B030D-6E8A-4147-A177-3AD203B41FA5}">
                      <a16:colId xmlns:a16="http://schemas.microsoft.com/office/drawing/2014/main" val="20001"/>
                    </a:ext>
                  </a:extLst>
                </a:gridCol>
                <a:gridCol w="1076342">
                  <a:extLst>
                    <a:ext uri="{9D8B030D-6E8A-4147-A177-3AD203B41FA5}">
                      <a16:colId xmlns:a16="http://schemas.microsoft.com/office/drawing/2014/main" val="20002"/>
                    </a:ext>
                  </a:extLst>
                </a:gridCol>
                <a:gridCol w="201835">
                  <a:extLst>
                    <a:ext uri="{9D8B030D-6E8A-4147-A177-3AD203B41FA5}">
                      <a16:colId xmlns:a16="http://schemas.microsoft.com/office/drawing/2014/main" val="20003"/>
                    </a:ext>
                  </a:extLst>
                </a:gridCol>
                <a:gridCol w="942484">
                  <a:extLst>
                    <a:ext uri="{9D8B030D-6E8A-4147-A177-3AD203B41FA5}">
                      <a16:colId xmlns:a16="http://schemas.microsoft.com/office/drawing/2014/main" val="20004"/>
                    </a:ext>
                  </a:extLst>
                </a:gridCol>
                <a:gridCol w="1009021">
                  <a:extLst>
                    <a:ext uri="{9D8B030D-6E8A-4147-A177-3AD203B41FA5}">
                      <a16:colId xmlns:a16="http://schemas.microsoft.com/office/drawing/2014/main" val="20005"/>
                    </a:ext>
                  </a:extLst>
                </a:gridCol>
                <a:gridCol w="201835">
                  <a:extLst>
                    <a:ext uri="{9D8B030D-6E8A-4147-A177-3AD203B41FA5}">
                      <a16:colId xmlns:a16="http://schemas.microsoft.com/office/drawing/2014/main" val="20006"/>
                    </a:ext>
                  </a:extLst>
                </a:gridCol>
                <a:gridCol w="1142096">
                  <a:extLst>
                    <a:ext uri="{9D8B030D-6E8A-4147-A177-3AD203B41FA5}">
                      <a16:colId xmlns:a16="http://schemas.microsoft.com/office/drawing/2014/main" val="20007"/>
                    </a:ext>
                  </a:extLst>
                </a:gridCol>
                <a:gridCol w="1009021">
                  <a:extLst>
                    <a:ext uri="{9D8B030D-6E8A-4147-A177-3AD203B41FA5}">
                      <a16:colId xmlns:a16="http://schemas.microsoft.com/office/drawing/2014/main" val="20008"/>
                    </a:ext>
                  </a:extLst>
                </a:gridCol>
              </a:tblGrid>
              <a:tr h="957943">
                <a:tc>
                  <a:txBody>
                    <a:bodyPr/>
                    <a:lstStyle/>
                    <a:p>
                      <a:pPr marL="0" marR="0" algn="ctr">
                        <a:spcBef>
                          <a:spcPts val="0"/>
                        </a:spcBef>
                        <a:spcAft>
                          <a:spcPts val="0"/>
                        </a:spcAft>
                      </a:pPr>
                      <a:r>
                        <a:rPr lang="en-US" sz="1500" dirty="0"/>
                        <a:t>Type of Pass</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Direct Sales Price</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 of Total Tickets Sold</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dirty="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Partner Sales Price</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 of Total Tickets Sold</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Discounted Bellhop Sales Price</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 of Total Tickets Sold</a:t>
                      </a:r>
                      <a:endParaRPr lang="en-US" sz="1500">
                        <a:latin typeface="Times New Roman"/>
                        <a:ea typeface="Times New Roman"/>
                        <a:cs typeface="Times New Roman"/>
                      </a:endParaRPr>
                    </a:p>
                  </a:txBody>
                  <a:tcPr marL="68580" marR="68580" marT="0" marB="0" anchor="ctr"/>
                </a:tc>
                <a:extLst>
                  <a:ext uri="{0D108BD9-81ED-4DB2-BD59-A6C34878D82A}">
                    <a16:rowId xmlns:a16="http://schemas.microsoft.com/office/drawing/2014/main" val="10000"/>
                  </a:ext>
                </a:extLst>
              </a:tr>
              <a:tr h="239486">
                <a:tc>
                  <a:txBody>
                    <a:bodyPr/>
                    <a:lstStyle/>
                    <a:p>
                      <a:pPr marL="0" marR="0" algn="ctr">
                        <a:spcBef>
                          <a:spcPts val="0"/>
                        </a:spcBef>
                        <a:spcAft>
                          <a:spcPts val="0"/>
                        </a:spcAft>
                      </a:pPr>
                      <a:r>
                        <a:rPr lang="en-US" sz="1500"/>
                        <a:t>1-Day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$25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$20</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15%</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dirty="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$22</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2%</a:t>
                      </a:r>
                      <a:endParaRPr lang="en-US" sz="1500">
                        <a:latin typeface="Times New Roman"/>
                        <a:ea typeface="Times New Roman"/>
                        <a:cs typeface="Times New Roman"/>
                      </a:endParaRPr>
                    </a:p>
                  </a:txBody>
                  <a:tcPr marL="68580" marR="68580" marT="0" marB="0" anchor="ctr"/>
                </a:tc>
                <a:extLst>
                  <a:ext uri="{0D108BD9-81ED-4DB2-BD59-A6C34878D82A}">
                    <a16:rowId xmlns:a16="http://schemas.microsoft.com/office/drawing/2014/main" val="10001"/>
                  </a:ext>
                </a:extLst>
              </a:tr>
              <a:tr h="239486">
                <a:tc>
                  <a:txBody>
                    <a:bodyPr/>
                    <a:lstStyle/>
                    <a:p>
                      <a:pPr marL="0" marR="0" algn="ctr">
                        <a:spcBef>
                          <a:spcPts val="0"/>
                        </a:spcBef>
                        <a:spcAft>
                          <a:spcPts val="0"/>
                        </a:spcAft>
                      </a:pPr>
                      <a:r>
                        <a:rPr lang="en-US" sz="1500"/>
                        <a:t>2-Day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$35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10%</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$29</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20%</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$31</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3%</a:t>
                      </a:r>
                      <a:endParaRPr lang="en-US" sz="1500" dirty="0">
                        <a:latin typeface="Times New Roman"/>
                        <a:ea typeface="Times New Roman"/>
                        <a:cs typeface="Times New Roman"/>
                      </a:endParaRPr>
                    </a:p>
                  </a:txBody>
                  <a:tcPr marL="68580" marR="68580" marT="0" marB="0" anchor="ctr"/>
                </a:tc>
                <a:extLst>
                  <a:ext uri="{0D108BD9-81ED-4DB2-BD59-A6C34878D82A}">
                    <a16:rowId xmlns:a16="http://schemas.microsoft.com/office/drawing/2014/main" val="10002"/>
                  </a:ext>
                </a:extLst>
              </a:tr>
              <a:tr h="239486">
                <a:tc>
                  <a:txBody>
                    <a:bodyPr/>
                    <a:lstStyle/>
                    <a:p>
                      <a:pPr marL="0" marR="0" algn="ctr">
                        <a:spcBef>
                          <a:spcPts val="0"/>
                        </a:spcBef>
                        <a:spcAft>
                          <a:spcPts val="0"/>
                        </a:spcAft>
                      </a:pPr>
                      <a:r>
                        <a:rPr lang="en-US" sz="1500"/>
                        <a:t>3-Day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$40</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15%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$33</a:t>
                      </a:r>
                      <a:endParaRPr lang="en-US" sz="1500" dirty="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a:t>25%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a:t>$35</a:t>
                      </a:r>
                      <a:endParaRPr lang="en-US" sz="1500">
                        <a:latin typeface="Times New Roman"/>
                        <a:ea typeface="Times New Roman"/>
                        <a:cs typeface="Times New Roman"/>
                      </a:endParaRPr>
                    </a:p>
                  </a:txBody>
                  <a:tcPr marL="68580" marR="68580" marT="0" marB="0" anchor="ctr"/>
                </a:tc>
                <a:tc>
                  <a:txBody>
                    <a:bodyPr/>
                    <a:lstStyle/>
                    <a:p>
                      <a:pPr marL="0" marR="0" algn="ctr">
                        <a:spcBef>
                          <a:spcPts val="0"/>
                        </a:spcBef>
                        <a:spcAft>
                          <a:spcPts val="0"/>
                        </a:spcAft>
                      </a:pPr>
                      <a:r>
                        <a:rPr lang="en-US" sz="1500" dirty="0"/>
                        <a:t>5%</a:t>
                      </a:r>
                      <a:endParaRPr lang="en-US" sz="1500" dirty="0">
                        <a:latin typeface="Times New Roman"/>
                        <a:ea typeface="Times New Roman"/>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p:graphicFrame>
        <p:nvGraphicFramePr>
          <p:cNvPr id="8" name="Table 7"/>
          <p:cNvGraphicFramePr>
            <a:graphicFrameLocks noGrp="1"/>
          </p:cNvGraphicFramePr>
          <p:nvPr/>
        </p:nvGraphicFramePr>
        <p:xfrm>
          <a:off x="3124200" y="2362200"/>
          <a:ext cx="2895600" cy="1082040"/>
        </p:xfrm>
        <a:graphic>
          <a:graphicData uri="http://schemas.openxmlformats.org/drawingml/2006/table">
            <a:tbl>
              <a:tblPr>
                <a:tableStyleId>{284E427A-3D55-4303-BF80-6455036E1DE7}</a:tableStyleId>
              </a:tblPr>
              <a:tblGrid>
                <a:gridCol w="1552064">
                  <a:extLst>
                    <a:ext uri="{9D8B030D-6E8A-4147-A177-3AD203B41FA5}">
                      <a16:colId xmlns:a16="http://schemas.microsoft.com/office/drawing/2014/main" val="20000"/>
                    </a:ext>
                  </a:extLst>
                </a:gridCol>
                <a:gridCol w="1343536">
                  <a:extLst>
                    <a:ext uri="{9D8B030D-6E8A-4147-A177-3AD203B41FA5}">
                      <a16:colId xmlns:a16="http://schemas.microsoft.com/office/drawing/2014/main" val="20001"/>
                    </a:ext>
                  </a:extLst>
                </a:gridCol>
              </a:tblGrid>
              <a:tr h="396240">
                <a:tc>
                  <a:txBody>
                    <a:bodyPr/>
                    <a:lstStyle/>
                    <a:p>
                      <a:pPr marL="0" marR="0" algn="ctr">
                        <a:spcBef>
                          <a:spcPts val="0"/>
                        </a:spcBef>
                        <a:spcAft>
                          <a:spcPts val="0"/>
                        </a:spcAft>
                      </a:pPr>
                      <a:r>
                        <a:rPr lang="en-US" sz="1500" dirty="0"/>
                        <a:t>Type of Pass</a:t>
                      </a:r>
                      <a:endParaRPr lang="en-US" sz="1500" dirty="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Bus Stop Price</a:t>
                      </a:r>
                      <a:endParaRPr lang="en-US" sz="15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0"/>
                  </a:ext>
                </a:extLst>
              </a:tr>
              <a:tr h="198120">
                <a:tc>
                  <a:txBody>
                    <a:bodyPr/>
                    <a:lstStyle/>
                    <a:p>
                      <a:pPr marL="0" marR="0" algn="ctr">
                        <a:spcBef>
                          <a:spcPts val="0"/>
                        </a:spcBef>
                        <a:spcAft>
                          <a:spcPts val="0"/>
                        </a:spcAft>
                      </a:pPr>
                      <a:r>
                        <a:rPr lang="en-US" sz="1500"/>
                        <a:t>1-Day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$25</a:t>
                      </a:r>
                      <a:endParaRPr lang="en-US" sz="15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1"/>
                  </a:ext>
                </a:extLst>
              </a:tr>
              <a:tr h="198120">
                <a:tc>
                  <a:txBody>
                    <a:bodyPr/>
                    <a:lstStyle/>
                    <a:p>
                      <a:pPr marL="0" marR="0" algn="ctr">
                        <a:spcBef>
                          <a:spcPts val="0"/>
                        </a:spcBef>
                        <a:spcAft>
                          <a:spcPts val="0"/>
                        </a:spcAft>
                      </a:pPr>
                      <a:r>
                        <a:rPr lang="en-US" sz="1500"/>
                        <a:t>2-Day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$35</a:t>
                      </a:r>
                      <a:endParaRPr lang="en-US" sz="15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2"/>
                  </a:ext>
                </a:extLst>
              </a:tr>
              <a:tr h="198120">
                <a:tc>
                  <a:txBody>
                    <a:bodyPr/>
                    <a:lstStyle/>
                    <a:p>
                      <a:pPr marL="0" marR="0" algn="ctr">
                        <a:spcBef>
                          <a:spcPts val="0"/>
                        </a:spcBef>
                        <a:spcAft>
                          <a:spcPts val="0"/>
                        </a:spcAft>
                      </a:pPr>
                      <a:r>
                        <a:rPr lang="en-US" sz="1500"/>
                        <a:t>3-Day</a:t>
                      </a:r>
                      <a:endParaRPr lang="en-US" sz="1500">
                        <a:latin typeface="Times New Roman"/>
                        <a:ea typeface="Times New Roman"/>
                        <a:cs typeface="Times New Roman"/>
                      </a:endParaRPr>
                    </a:p>
                  </a:txBody>
                  <a:tcPr marL="68580" marR="68580" marT="0" marB="0"/>
                </a:tc>
                <a:tc>
                  <a:txBody>
                    <a:bodyPr/>
                    <a:lstStyle/>
                    <a:p>
                      <a:pPr marL="0" marR="0" algn="ctr">
                        <a:spcBef>
                          <a:spcPts val="0"/>
                        </a:spcBef>
                        <a:spcAft>
                          <a:spcPts val="0"/>
                        </a:spcAft>
                      </a:pPr>
                      <a:r>
                        <a:rPr lang="en-US" sz="1500" dirty="0"/>
                        <a:t>$40</a:t>
                      </a:r>
                      <a:endParaRPr lang="en-US" sz="1500" dirty="0">
                        <a:latin typeface="Times New Roman"/>
                        <a:ea typeface="Times New Roman"/>
                        <a:cs typeface="Times New Roman"/>
                      </a:endParaRPr>
                    </a:p>
                  </a:txBody>
                  <a:tcPr marL="68580" marR="68580" marT="0" marB="0"/>
                </a:tc>
                <a:extLst>
                  <a:ext uri="{0D108BD9-81ED-4DB2-BD59-A6C34878D82A}">
                    <a16:rowId xmlns:a16="http://schemas.microsoft.com/office/drawing/2014/main" val="10003"/>
                  </a:ext>
                </a:extLst>
              </a:tr>
            </a:tbl>
          </a:graphicData>
        </a:graphic>
      </p:graphicFrame>
      <p:pic>
        <p:nvPicPr>
          <p:cNvPr id="26630" name="Picture 4" descr="E:\Users\Outlaw\AppData\Local\Microsoft\Windows\Temporary Internet Files\Content.IE5\702FS5KN\MP900305705[1].jpg"/>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6858000" y="1295400"/>
            <a:ext cx="1857375" cy="2470150"/>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p:txBody>
          <a:bodyPr/>
          <a:lstStyle/>
          <a:p>
            <a:r>
              <a:rPr lang="en-US"/>
              <a:t>Resources and Ops</a:t>
            </a:r>
          </a:p>
        </p:txBody>
      </p:sp>
      <p:sp>
        <p:nvSpPr>
          <p:cNvPr id="28674" name="Content Placeholder 2"/>
          <p:cNvSpPr>
            <a:spLocks noGrp="1"/>
          </p:cNvSpPr>
          <p:nvPr>
            <p:ph idx="1"/>
          </p:nvPr>
        </p:nvSpPr>
        <p:spPr/>
        <p:txBody>
          <a:bodyPr/>
          <a:lstStyle/>
          <a:p>
            <a:r>
              <a:rPr lang="en-US" sz="2400" b="1" dirty="0"/>
              <a:t>Buses</a:t>
            </a:r>
            <a:endParaRPr lang="en-US" sz="2400" b="1" u="sng" dirty="0"/>
          </a:p>
          <a:p>
            <a:pPr lvl="1"/>
            <a:r>
              <a:rPr lang="en-US" dirty="0"/>
              <a:t>Begin with 3 Buses</a:t>
            </a:r>
          </a:p>
          <a:p>
            <a:pPr lvl="1"/>
            <a:r>
              <a:rPr lang="en-US" dirty="0"/>
              <a:t>Add 1 per Year</a:t>
            </a:r>
          </a:p>
          <a:p>
            <a:r>
              <a:rPr lang="en-US" sz="2400" b="1" dirty="0"/>
              <a:t>Audio Commentary</a:t>
            </a:r>
            <a:endParaRPr lang="en-US" sz="2400" b="1" u="sng" dirty="0"/>
          </a:p>
          <a:p>
            <a:pPr lvl="1"/>
            <a:r>
              <a:rPr lang="en-US" dirty="0"/>
              <a:t>Start with 11 Languages</a:t>
            </a:r>
          </a:p>
          <a:p>
            <a:pPr lvl="1"/>
            <a:r>
              <a:rPr lang="en-US" dirty="0"/>
              <a:t>Gather Customer Feedback</a:t>
            </a:r>
          </a:p>
          <a:p>
            <a:r>
              <a:rPr lang="en-US" sz="2400" b="1" dirty="0"/>
              <a:t>Office Space and Parking</a:t>
            </a:r>
            <a:endParaRPr lang="en-US" sz="2400" b="1" u="sng" dirty="0"/>
          </a:p>
          <a:p>
            <a:pPr lvl="1"/>
            <a:r>
              <a:rPr lang="en-US" dirty="0"/>
              <a:t>Office Space on </a:t>
            </a:r>
            <a:r>
              <a:rPr lang="en-US" dirty="0" err="1"/>
              <a:t>Naos</a:t>
            </a:r>
            <a:r>
              <a:rPr lang="en-US" dirty="0"/>
              <a:t> Island Serves as Customer Service Center and Bus Parking</a:t>
            </a:r>
          </a:p>
          <a:p>
            <a:r>
              <a:rPr lang="en-US" sz="2400" b="1" dirty="0"/>
              <a:t>Website</a:t>
            </a:r>
            <a:endParaRPr lang="en-US" sz="2400" b="1" u="sng" dirty="0"/>
          </a:p>
          <a:p>
            <a:pPr lvl="1"/>
            <a:r>
              <a:rPr lang="en-US" dirty="0"/>
              <a:t>Tickets, Information, and Surveys</a:t>
            </a:r>
          </a:p>
        </p:txBody>
      </p:sp>
      <p:pic>
        <p:nvPicPr>
          <p:cNvPr id="28675"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t>Timeline of Events</a:t>
            </a:r>
          </a:p>
        </p:txBody>
      </p:sp>
      <p:pic>
        <p:nvPicPr>
          <p:cNvPr id="29698"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pic>
        <p:nvPicPr>
          <p:cNvPr id="29699" name="Picture 5"/>
          <p:cNvPicPr>
            <a:picLocks noChangeAspect="1"/>
          </p:cNvPicPr>
          <p:nvPr/>
        </p:nvPicPr>
        <p:blipFill>
          <a:blip r:embed="rId3" cstate="print"/>
          <a:srcRect l="3687" t="11911" r="66347" b="37257"/>
          <a:stretch>
            <a:fillRect/>
          </a:stretch>
        </p:blipFill>
        <p:spPr bwMode="auto">
          <a:xfrm>
            <a:off x="152400" y="1981200"/>
            <a:ext cx="3324225" cy="3278188"/>
          </a:xfrm>
          <a:prstGeom prst="rect">
            <a:avLst/>
          </a:prstGeom>
          <a:noFill/>
          <a:ln w="9525">
            <a:noFill/>
            <a:miter lim="800000"/>
            <a:headEnd/>
            <a:tailEnd/>
          </a:ln>
        </p:spPr>
      </p:pic>
      <p:pic>
        <p:nvPicPr>
          <p:cNvPr id="29700" name="Picture 6"/>
          <p:cNvPicPr>
            <a:picLocks noChangeAspect="1"/>
          </p:cNvPicPr>
          <p:nvPr/>
        </p:nvPicPr>
        <p:blipFill>
          <a:blip r:embed="rId4" cstate="print"/>
          <a:srcRect l="50821" t="11357" r="1923" b="37396"/>
          <a:stretch>
            <a:fillRect/>
          </a:stretch>
        </p:blipFill>
        <p:spPr bwMode="auto">
          <a:xfrm>
            <a:off x="3463925" y="1971675"/>
            <a:ext cx="5284788" cy="3276600"/>
          </a:xfrm>
          <a:prstGeom prst="rect">
            <a:avLst/>
          </a:prstGeom>
          <a:noFill/>
          <a:ln w="9525">
            <a:noFill/>
            <a:miter lim="800000"/>
            <a:headEnd/>
            <a:tailEnd/>
          </a:ln>
        </p:spPr>
      </p:pic>
      <p:pic>
        <p:nvPicPr>
          <p:cNvPr id="29701" name="Picture 5" descr="E:\Users\Outlaw\AppData\Local\Microsoft\Windows\Temporary Internet Files\Content.IE5\6D625PCN\MC900104758[1].wmf"/>
          <p:cNvPicPr>
            <a:picLocks noChangeAspect="1" noChangeArrowheads="1"/>
          </p:cNvPicPr>
          <p:nvPr/>
        </p:nvPicPr>
        <p:blipFill>
          <a:blip r:embed="rId5" cstate="print"/>
          <a:srcRect/>
          <a:stretch>
            <a:fillRect/>
          </a:stretch>
        </p:blipFill>
        <p:spPr bwMode="auto">
          <a:xfrm>
            <a:off x="7332663" y="5257800"/>
            <a:ext cx="1811337" cy="1435100"/>
          </a:xfrm>
          <a:prstGeom prst="rect">
            <a:avLst/>
          </a:prstGeom>
          <a:noFill/>
          <a:ln w="9525">
            <a:noFill/>
            <a:miter lim="800000"/>
            <a:headEnd/>
            <a:tailEnd/>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t>Financials</a:t>
            </a:r>
          </a:p>
        </p:txBody>
      </p:sp>
      <p:sp>
        <p:nvSpPr>
          <p:cNvPr id="30722" name="Content Placeholder 2"/>
          <p:cNvSpPr>
            <a:spLocks noGrp="1"/>
          </p:cNvSpPr>
          <p:nvPr>
            <p:ph idx="1"/>
          </p:nvPr>
        </p:nvSpPr>
        <p:spPr/>
        <p:txBody>
          <a:bodyPr/>
          <a:lstStyle/>
          <a:p>
            <a:pPr>
              <a:buNone/>
            </a:pPr>
            <a:r>
              <a:rPr lang="en-US" b="1" dirty="0"/>
              <a:t>Startup Budget</a:t>
            </a:r>
          </a:p>
          <a:p>
            <a:pPr lvl="1"/>
            <a:endParaRPr lang="en-US" dirty="0"/>
          </a:p>
          <a:p>
            <a:pPr lvl="1"/>
            <a:endParaRPr lang="en-US" dirty="0"/>
          </a:p>
          <a:p>
            <a:pPr lvl="1"/>
            <a:endParaRPr lang="en-US" dirty="0"/>
          </a:p>
          <a:p>
            <a:pPr lvl="1"/>
            <a:endParaRPr lang="en-US" dirty="0"/>
          </a:p>
          <a:p>
            <a:pPr>
              <a:buNone/>
            </a:pPr>
            <a:r>
              <a:rPr lang="en-US" b="1" dirty="0"/>
              <a:t>First Year Sales Forecast</a:t>
            </a:r>
          </a:p>
          <a:p>
            <a:pPr lvl="1"/>
            <a:endParaRPr lang="en-US" dirty="0"/>
          </a:p>
        </p:txBody>
      </p:sp>
      <p:pic>
        <p:nvPicPr>
          <p:cNvPr id="30723"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graphicFrame>
        <p:nvGraphicFramePr>
          <p:cNvPr id="6" name="Table 5"/>
          <p:cNvGraphicFramePr>
            <a:graphicFrameLocks noGrp="1"/>
          </p:cNvGraphicFramePr>
          <p:nvPr/>
        </p:nvGraphicFramePr>
        <p:xfrm>
          <a:off x="2819400" y="1905000"/>
          <a:ext cx="4267200" cy="1371600"/>
        </p:xfrm>
        <a:graphic>
          <a:graphicData uri="http://schemas.openxmlformats.org/drawingml/2006/table">
            <a:tbl>
              <a:tblPr>
                <a:tableStyleId>{08FB837D-C827-4EFA-A057-4D05807E0F7C}</a:tableStyleId>
              </a:tblPr>
              <a:tblGrid>
                <a:gridCol w="2537254">
                  <a:extLst>
                    <a:ext uri="{9D8B030D-6E8A-4147-A177-3AD203B41FA5}">
                      <a16:colId xmlns:a16="http://schemas.microsoft.com/office/drawing/2014/main" val="20000"/>
                    </a:ext>
                  </a:extLst>
                </a:gridCol>
                <a:gridCol w="1729946">
                  <a:extLst>
                    <a:ext uri="{9D8B030D-6E8A-4147-A177-3AD203B41FA5}">
                      <a16:colId xmlns:a16="http://schemas.microsoft.com/office/drawing/2014/main" val="20001"/>
                    </a:ext>
                  </a:extLst>
                </a:gridCol>
              </a:tblGrid>
              <a:tr h="161925">
                <a:tc>
                  <a:txBody>
                    <a:bodyPr/>
                    <a:lstStyle/>
                    <a:p>
                      <a:pPr marL="0" marR="0" algn="ctr">
                        <a:spcBef>
                          <a:spcPts val="0"/>
                        </a:spcBef>
                        <a:spcAft>
                          <a:spcPts val="0"/>
                        </a:spcAft>
                      </a:pPr>
                      <a:r>
                        <a:rPr lang="en-US" sz="1500" dirty="0"/>
                        <a:t>Startup Budget</a:t>
                      </a:r>
                      <a:endParaRPr lang="en-US" sz="1500" dirty="0">
                        <a:latin typeface="Times New Roman"/>
                        <a:ea typeface="Times New Roman"/>
                      </a:endParaRPr>
                    </a:p>
                  </a:txBody>
                  <a:tcPr marL="68580" marR="68580" marT="0" marB="0" anchor="ctr"/>
                </a:tc>
                <a:tc>
                  <a:txBody>
                    <a:bodyPr/>
                    <a:lstStyle/>
                    <a:p>
                      <a:pPr marL="0" marR="0" algn="ctr">
                        <a:spcBef>
                          <a:spcPts val="0"/>
                        </a:spcBef>
                        <a:spcAft>
                          <a:spcPts val="0"/>
                        </a:spcAft>
                      </a:pPr>
                      <a:r>
                        <a:rPr lang="en-US" sz="1500"/>
                        <a:t>Cost</a:t>
                      </a:r>
                      <a:endParaRPr lang="en-US" sz="1500">
                        <a:latin typeface="Times New Roman"/>
                        <a:ea typeface="Times New Roman"/>
                      </a:endParaRPr>
                    </a:p>
                  </a:txBody>
                  <a:tcPr marL="68580" marR="68580" marT="0" marB="0" anchor="ctr"/>
                </a:tc>
                <a:extLst>
                  <a:ext uri="{0D108BD9-81ED-4DB2-BD59-A6C34878D82A}">
                    <a16:rowId xmlns:a16="http://schemas.microsoft.com/office/drawing/2014/main" val="10000"/>
                  </a:ext>
                </a:extLst>
              </a:tr>
              <a:tr h="161925">
                <a:tc>
                  <a:txBody>
                    <a:bodyPr/>
                    <a:lstStyle/>
                    <a:p>
                      <a:pPr marL="0" marR="0">
                        <a:spcBef>
                          <a:spcPts val="0"/>
                        </a:spcBef>
                        <a:spcAft>
                          <a:spcPts val="0"/>
                        </a:spcAft>
                      </a:pPr>
                      <a:r>
                        <a:rPr lang="en-US" sz="1500"/>
                        <a:t>Salaries</a:t>
                      </a:r>
                      <a:endParaRPr lang="en-US" sz="1500">
                        <a:latin typeface="Times New Roman"/>
                        <a:ea typeface="Times New Roman"/>
                      </a:endParaRPr>
                    </a:p>
                  </a:txBody>
                  <a:tcPr marL="68580" marR="68580" marT="0" marB="0" anchor="ctr"/>
                </a:tc>
                <a:tc>
                  <a:txBody>
                    <a:bodyPr/>
                    <a:lstStyle/>
                    <a:p>
                      <a:pPr marL="0" marR="0" algn="ctr">
                        <a:spcBef>
                          <a:spcPts val="0"/>
                        </a:spcBef>
                        <a:spcAft>
                          <a:spcPts val="0"/>
                        </a:spcAft>
                      </a:pPr>
                      <a:r>
                        <a:rPr lang="en-US" sz="1500" dirty="0"/>
                        <a:t>$     57,000</a:t>
                      </a:r>
                      <a:endParaRPr lang="en-US" sz="1500" dirty="0">
                        <a:latin typeface="Times New Roman"/>
                        <a:ea typeface="Times New Roman"/>
                      </a:endParaRPr>
                    </a:p>
                  </a:txBody>
                  <a:tcPr marL="68580" marR="68580" marT="0" marB="0" anchor="ctr"/>
                </a:tc>
                <a:extLst>
                  <a:ext uri="{0D108BD9-81ED-4DB2-BD59-A6C34878D82A}">
                    <a16:rowId xmlns:a16="http://schemas.microsoft.com/office/drawing/2014/main" val="10001"/>
                  </a:ext>
                </a:extLst>
              </a:tr>
              <a:tr h="161925">
                <a:tc>
                  <a:txBody>
                    <a:bodyPr/>
                    <a:lstStyle/>
                    <a:p>
                      <a:pPr marL="0" marR="0">
                        <a:spcBef>
                          <a:spcPts val="0"/>
                        </a:spcBef>
                        <a:spcAft>
                          <a:spcPts val="0"/>
                        </a:spcAft>
                      </a:pPr>
                      <a:r>
                        <a:rPr lang="en-US" sz="1500"/>
                        <a:t>Capital Requirements</a:t>
                      </a:r>
                      <a:endParaRPr lang="en-US" sz="1500">
                        <a:latin typeface="Times New Roman"/>
                        <a:ea typeface="Times New Roman"/>
                      </a:endParaRPr>
                    </a:p>
                  </a:txBody>
                  <a:tcPr marL="68580" marR="68580" marT="0" marB="0" anchor="ctr"/>
                </a:tc>
                <a:tc>
                  <a:txBody>
                    <a:bodyPr/>
                    <a:lstStyle/>
                    <a:p>
                      <a:pPr marL="0" marR="0" algn="ctr">
                        <a:spcBef>
                          <a:spcPts val="0"/>
                        </a:spcBef>
                        <a:spcAft>
                          <a:spcPts val="0"/>
                        </a:spcAft>
                      </a:pPr>
                      <a:r>
                        <a:rPr lang="en-US" sz="1500" dirty="0"/>
                        <a:t>$   765,000</a:t>
                      </a:r>
                      <a:endParaRPr lang="en-US" sz="1500" dirty="0">
                        <a:latin typeface="Times New Roman"/>
                        <a:ea typeface="Times New Roman"/>
                      </a:endParaRPr>
                    </a:p>
                  </a:txBody>
                  <a:tcPr marL="68580" marR="68580" marT="0" marB="0" anchor="ctr"/>
                </a:tc>
                <a:extLst>
                  <a:ext uri="{0D108BD9-81ED-4DB2-BD59-A6C34878D82A}">
                    <a16:rowId xmlns:a16="http://schemas.microsoft.com/office/drawing/2014/main" val="10002"/>
                  </a:ext>
                </a:extLst>
              </a:tr>
              <a:tr h="323850">
                <a:tc>
                  <a:txBody>
                    <a:bodyPr/>
                    <a:lstStyle/>
                    <a:p>
                      <a:pPr marL="0" marR="0">
                        <a:spcBef>
                          <a:spcPts val="0"/>
                        </a:spcBef>
                        <a:spcAft>
                          <a:spcPts val="0"/>
                        </a:spcAft>
                      </a:pPr>
                      <a:r>
                        <a:rPr lang="en-US" sz="1500"/>
                        <a:t>Other Operating / Administrative Expenses</a:t>
                      </a:r>
                      <a:endParaRPr lang="en-US" sz="1500">
                        <a:latin typeface="Times New Roman"/>
                        <a:ea typeface="Times New Roman"/>
                      </a:endParaRPr>
                    </a:p>
                  </a:txBody>
                  <a:tcPr marL="68580" marR="68580" marT="0" marB="0" anchor="ctr"/>
                </a:tc>
                <a:tc>
                  <a:txBody>
                    <a:bodyPr/>
                    <a:lstStyle/>
                    <a:p>
                      <a:pPr marL="0" marR="0" algn="ctr">
                        <a:spcBef>
                          <a:spcPts val="0"/>
                        </a:spcBef>
                        <a:spcAft>
                          <a:spcPts val="0"/>
                        </a:spcAft>
                      </a:pPr>
                      <a:r>
                        <a:rPr lang="en-US" sz="1500" dirty="0"/>
                        <a:t>$   271,510</a:t>
                      </a:r>
                      <a:endParaRPr lang="en-US" sz="1500" dirty="0">
                        <a:latin typeface="Times New Roman"/>
                        <a:ea typeface="Times New Roman"/>
                      </a:endParaRPr>
                    </a:p>
                  </a:txBody>
                  <a:tcPr marL="68580" marR="68580" marT="0" marB="0" anchor="ctr"/>
                </a:tc>
                <a:extLst>
                  <a:ext uri="{0D108BD9-81ED-4DB2-BD59-A6C34878D82A}">
                    <a16:rowId xmlns:a16="http://schemas.microsoft.com/office/drawing/2014/main" val="10003"/>
                  </a:ext>
                </a:extLst>
              </a:tr>
              <a:tr h="161925">
                <a:tc>
                  <a:txBody>
                    <a:bodyPr/>
                    <a:lstStyle/>
                    <a:p>
                      <a:pPr marL="0" marR="0" algn="r">
                        <a:spcBef>
                          <a:spcPts val="0"/>
                        </a:spcBef>
                        <a:spcAft>
                          <a:spcPts val="0"/>
                        </a:spcAft>
                      </a:pPr>
                      <a:r>
                        <a:rPr lang="en-US" sz="1500"/>
                        <a:t>TOTAL</a:t>
                      </a:r>
                      <a:endParaRPr lang="en-US" sz="1500">
                        <a:latin typeface="Times New Roman"/>
                        <a:ea typeface="Times New Roman"/>
                      </a:endParaRPr>
                    </a:p>
                  </a:txBody>
                  <a:tcPr marL="68580" marR="68580" marT="0" marB="0" anchor="ctr"/>
                </a:tc>
                <a:tc>
                  <a:txBody>
                    <a:bodyPr/>
                    <a:lstStyle/>
                    <a:p>
                      <a:pPr marL="0" marR="0" algn="ctr">
                        <a:spcBef>
                          <a:spcPts val="0"/>
                        </a:spcBef>
                        <a:spcAft>
                          <a:spcPts val="0"/>
                        </a:spcAft>
                      </a:pPr>
                      <a:r>
                        <a:rPr lang="en-US" sz="1500" dirty="0"/>
                        <a:t>$1,093,510</a:t>
                      </a:r>
                      <a:endParaRPr lang="en-US" sz="1500" dirty="0">
                        <a:latin typeface="Times New Roman"/>
                        <a:ea typeface="Times New Roman"/>
                      </a:endParaRPr>
                    </a:p>
                  </a:txBody>
                  <a:tcPr marL="68580" marR="68580" marT="0" marB="0" anchor="ctr"/>
                </a:tc>
                <a:extLst>
                  <a:ext uri="{0D108BD9-81ED-4DB2-BD59-A6C34878D82A}">
                    <a16:rowId xmlns:a16="http://schemas.microsoft.com/office/drawing/2014/main" val="10004"/>
                  </a:ext>
                </a:extLst>
              </a:tr>
            </a:tbl>
          </a:graphicData>
        </a:graphic>
      </p:graphicFrame>
      <p:graphicFrame>
        <p:nvGraphicFramePr>
          <p:cNvPr id="7" name="Table 6"/>
          <p:cNvGraphicFramePr>
            <a:graphicFrameLocks noGrp="1"/>
          </p:cNvGraphicFramePr>
          <p:nvPr/>
        </p:nvGraphicFramePr>
        <p:xfrm>
          <a:off x="1600200" y="4191000"/>
          <a:ext cx="6553201" cy="2148840"/>
        </p:xfrm>
        <a:graphic>
          <a:graphicData uri="http://schemas.openxmlformats.org/drawingml/2006/table">
            <a:tbl>
              <a:tblPr>
                <a:tableStyleId>{08FB837D-C827-4EFA-A057-4D05807E0F7C}</a:tableStyleId>
              </a:tblPr>
              <a:tblGrid>
                <a:gridCol w="1529797">
                  <a:extLst>
                    <a:ext uri="{9D8B030D-6E8A-4147-A177-3AD203B41FA5}">
                      <a16:colId xmlns:a16="http://schemas.microsoft.com/office/drawing/2014/main" val="20000"/>
                    </a:ext>
                  </a:extLst>
                </a:gridCol>
                <a:gridCol w="681807">
                  <a:extLst>
                    <a:ext uri="{9D8B030D-6E8A-4147-A177-3AD203B41FA5}">
                      <a16:colId xmlns:a16="http://schemas.microsoft.com/office/drawing/2014/main" val="20001"/>
                    </a:ext>
                  </a:extLst>
                </a:gridCol>
                <a:gridCol w="697386">
                  <a:extLst>
                    <a:ext uri="{9D8B030D-6E8A-4147-A177-3AD203B41FA5}">
                      <a16:colId xmlns:a16="http://schemas.microsoft.com/office/drawing/2014/main" val="20002"/>
                    </a:ext>
                  </a:extLst>
                </a:gridCol>
                <a:gridCol w="773802">
                  <a:extLst>
                    <a:ext uri="{9D8B030D-6E8A-4147-A177-3AD203B41FA5}">
                      <a16:colId xmlns:a16="http://schemas.microsoft.com/office/drawing/2014/main" val="20003"/>
                    </a:ext>
                  </a:extLst>
                </a:gridCol>
                <a:gridCol w="697386">
                  <a:extLst>
                    <a:ext uri="{9D8B030D-6E8A-4147-A177-3AD203B41FA5}">
                      <a16:colId xmlns:a16="http://schemas.microsoft.com/office/drawing/2014/main" val="20004"/>
                    </a:ext>
                  </a:extLst>
                </a:gridCol>
                <a:gridCol w="741157">
                  <a:extLst>
                    <a:ext uri="{9D8B030D-6E8A-4147-A177-3AD203B41FA5}">
                      <a16:colId xmlns:a16="http://schemas.microsoft.com/office/drawing/2014/main" val="20005"/>
                    </a:ext>
                  </a:extLst>
                </a:gridCol>
                <a:gridCol w="734480">
                  <a:extLst>
                    <a:ext uri="{9D8B030D-6E8A-4147-A177-3AD203B41FA5}">
                      <a16:colId xmlns:a16="http://schemas.microsoft.com/office/drawing/2014/main" val="20006"/>
                    </a:ext>
                  </a:extLst>
                </a:gridCol>
                <a:gridCol w="697386">
                  <a:extLst>
                    <a:ext uri="{9D8B030D-6E8A-4147-A177-3AD203B41FA5}">
                      <a16:colId xmlns:a16="http://schemas.microsoft.com/office/drawing/2014/main" val="20007"/>
                    </a:ext>
                  </a:extLst>
                </a:gridCol>
              </a:tblGrid>
              <a:tr h="335280">
                <a:tc>
                  <a:txBody>
                    <a:bodyPr/>
                    <a:lstStyle/>
                    <a:p>
                      <a:pPr marL="0" marR="0">
                        <a:spcBef>
                          <a:spcPts val="0"/>
                        </a:spcBef>
                        <a:spcAft>
                          <a:spcPts val="0"/>
                        </a:spcAft>
                      </a:pPr>
                      <a:r>
                        <a:rPr lang="en-US" sz="1500" dirty="0"/>
                        <a:t>2011 sales forecast</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Jan</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Feb</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Mar</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Apr</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a:t>May</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June</a:t>
                      </a:r>
                      <a:endParaRPr lang="en-US" sz="1500">
                        <a:latin typeface="+mj-lt"/>
                        <a:ea typeface="Times New Roman"/>
                      </a:endParaRPr>
                    </a:p>
                  </a:txBody>
                  <a:tcPr marL="68580" marR="68580" marT="0" marB="0" anchor="ctr"/>
                </a:tc>
                <a:tc rowSpan="3">
                  <a:txBody>
                    <a:bodyPr/>
                    <a:lstStyle/>
                    <a:p>
                      <a:pPr marL="0" marR="0" algn="ctr">
                        <a:spcBef>
                          <a:spcPts val="0"/>
                        </a:spcBef>
                        <a:spcAft>
                          <a:spcPts val="0"/>
                        </a:spcAft>
                      </a:pPr>
                      <a:endParaRPr lang="en-US" sz="1500" dirty="0">
                        <a:latin typeface="+mj-lt"/>
                        <a:ea typeface="Times New Roman"/>
                      </a:endParaRPr>
                    </a:p>
                  </a:txBody>
                  <a:tcPr marL="68580" marR="68580" marT="0" marB="0" anchor="ctr"/>
                </a:tc>
                <a:extLst>
                  <a:ext uri="{0D108BD9-81ED-4DB2-BD59-A6C34878D82A}">
                    <a16:rowId xmlns:a16="http://schemas.microsoft.com/office/drawing/2014/main" val="10000"/>
                  </a:ext>
                </a:extLst>
              </a:tr>
              <a:tr h="335280">
                <a:tc>
                  <a:txBody>
                    <a:bodyPr/>
                    <a:lstStyle/>
                    <a:p>
                      <a:pPr marL="0" marR="0">
                        <a:spcBef>
                          <a:spcPts val="0"/>
                        </a:spcBef>
                        <a:spcAft>
                          <a:spcPts val="0"/>
                        </a:spcAft>
                      </a:pPr>
                      <a:r>
                        <a:rPr lang="en-US" sz="1500"/>
                        <a:t>% of all visitors</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0.5%</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dirty="0"/>
                        <a:t>0.8%</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1.0%</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a:t>1.3%</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1.5%</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1.8%</a:t>
                      </a:r>
                      <a:endParaRPr lang="en-US" sz="1500">
                        <a:latin typeface="+mj-lt"/>
                        <a:ea typeface="Times New Roman"/>
                      </a:endParaRPr>
                    </a:p>
                  </a:txBody>
                  <a:tcPr marL="68580" marR="68580" marT="0" marB="0" anchor="ctr"/>
                </a:tc>
                <a:tc v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extLst>
                  <a:ext uri="{0D108BD9-81ED-4DB2-BD59-A6C34878D82A}">
                    <a16:rowId xmlns:a16="http://schemas.microsoft.com/office/drawing/2014/main" val="10001"/>
                  </a:ext>
                </a:extLst>
              </a:tr>
              <a:tr h="167640">
                <a:tc>
                  <a:txBody>
                    <a:bodyPr/>
                    <a:lstStyle/>
                    <a:p>
                      <a:pPr marL="0" marR="0">
                        <a:spcBef>
                          <a:spcPts val="0"/>
                        </a:spcBef>
                        <a:spcAft>
                          <a:spcPts val="0"/>
                        </a:spcAft>
                      </a:pPr>
                      <a:r>
                        <a:rPr lang="en-US" sz="1500" dirty="0"/>
                        <a:t>Tickets sold</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a:t>1,053</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1,593</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dirty="0"/>
                        <a:t>2,087</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2,150</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a:t>2,369</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2,751</a:t>
                      </a:r>
                      <a:endParaRPr lang="en-US" sz="1500">
                        <a:latin typeface="+mj-lt"/>
                        <a:ea typeface="Times New Roman"/>
                      </a:endParaRPr>
                    </a:p>
                  </a:txBody>
                  <a:tcPr marL="68580" marR="68580" marT="0" marB="0" anchor="ctr"/>
                </a:tc>
                <a:tc v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extLst>
                  <a:ext uri="{0D108BD9-81ED-4DB2-BD59-A6C34878D82A}">
                    <a16:rowId xmlns:a16="http://schemas.microsoft.com/office/drawing/2014/main" val="10002"/>
                  </a:ext>
                </a:extLst>
              </a:tr>
              <a:tr h="121920">
                <a:tc gridSpan="8">
                  <a:txBody>
                    <a:bodyPr/>
                    <a:lstStyle/>
                    <a:p>
                      <a:pPr marL="0" marR="0" algn="ctr">
                        <a:spcBef>
                          <a:spcPts val="0"/>
                        </a:spcBef>
                        <a:spcAft>
                          <a:spcPts val="0"/>
                        </a:spcAft>
                      </a:pPr>
                      <a:endParaRPr lang="en-US" sz="1500" dirty="0">
                        <a:latin typeface="+mj-lt"/>
                        <a:ea typeface="Times New Roman"/>
                      </a:endParaRPr>
                    </a:p>
                  </a:txBody>
                  <a:tcPr marL="68580" marR="68580" marT="0" marB="0"/>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tc hMerge="1">
                  <a:txBody>
                    <a:bodyPr/>
                    <a:lstStyle/>
                    <a:p>
                      <a:pPr marL="0" marR="0" algn="ctr">
                        <a:spcBef>
                          <a:spcPts val="0"/>
                        </a:spcBef>
                        <a:spcAft>
                          <a:spcPts val="0"/>
                        </a:spcAft>
                      </a:pPr>
                      <a:endParaRPr lang="en-US" sz="1500" dirty="0">
                        <a:latin typeface="+mj-lt"/>
                        <a:ea typeface="Times New Roman"/>
                      </a:endParaRPr>
                    </a:p>
                  </a:txBody>
                  <a:tcPr marL="68580" marR="68580" marT="0" marB="0" anchor="ctr"/>
                </a:tc>
                <a:extLst>
                  <a:ext uri="{0D108BD9-81ED-4DB2-BD59-A6C34878D82A}">
                    <a16:rowId xmlns:a16="http://schemas.microsoft.com/office/drawing/2014/main" val="10003"/>
                  </a:ext>
                </a:extLst>
              </a:tr>
              <a:tr h="335280">
                <a:tc rowSpan="3">
                  <a:txBody>
                    <a:bodyPr/>
                    <a:lstStyle/>
                    <a:p>
                      <a:pPr marL="0" marR="0" algn="ctr">
                        <a:spcBef>
                          <a:spcPts val="0"/>
                        </a:spcBef>
                        <a:spcAft>
                          <a:spcPts val="0"/>
                        </a:spcAft>
                      </a:pPr>
                      <a:endParaRPr lang="en-US" sz="1500" dirty="0">
                        <a:latin typeface="+mj-lt"/>
                        <a:ea typeface="Times New Roman"/>
                      </a:endParaRPr>
                    </a:p>
                  </a:txBody>
                  <a:tcPr marL="68580" marR="68580" marT="0" marB="0"/>
                </a:tc>
                <a:tc>
                  <a:txBody>
                    <a:bodyPr/>
                    <a:lstStyle/>
                    <a:p>
                      <a:pPr marL="0" marR="0" algn="ctr">
                        <a:spcBef>
                          <a:spcPts val="0"/>
                        </a:spcBef>
                        <a:spcAft>
                          <a:spcPts val="0"/>
                        </a:spcAft>
                      </a:pPr>
                      <a:r>
                        <a:rPr lang="en-US" sz="1500"/>
                        <a:t>July</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dirty="0"/>
                        <a:t>Aug</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Sep</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Oct</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Nov</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Dec</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Total</a:t>
                      </a:r>
                      <a:endParaRPr lang="en-US" sz="1500" dirty="0">
                        <a:latin typeface="+mj-lt"/>
                        <a:ea typeface="Times New Roman"/>
                      </a:endParaRPr>
                    </a:p>
                  </a:txBody>
                  <a:tcPr marL="68580" marR="68580" marT="0" marB="0" anchor="ctr"/>
                </a:tc>
                <a:extLst>
                  <a:ext uri="{0D108BD9-81ED-4DB2-BD59-A6C34878D82A}">
                    <a16:rowId xmlns:a16="http://schemas.microsoft.com/office/drawing/2014/main" val="10004"/>
                  </a:ext>
                </a:extLst>
              </a:tr>
              <a:tr h="167640">
                <a:tc vMerge="1">
                  <a:txBody>
                    <a:bodyPr/>
                    <a:lstStyle/>
                    <a:p>
                      <a:pPr marL="0" marR="0" algn="ctr">
                        <a:spcBef>
                          <a:spcPts val="0"/>
                        </a:spcBef>
                        <a:spcAft>
                          <a:spcPts val="0"/>
                        </a:spcAft>
                      </a:pPr>
                      <a:endParaRPr lang="en-US" sz="1500" dirty="0">
                        <a:latin typeface="+mj-lt"/>
                        <a:ea typeface="Times New Roman"/>
                      </a:endParaRPr>
                    </a:p>
                  </a:txBody>
                  <a:tcPr marL="68580" marR="68580" marT="0" marB="0"/>
                </a:tc>
                <a:tc>
                  <a:txBody>
                    <a:bodyPr/>
                    <a:lstStyle/>
                    <a:p>
                      <a:pPr marL="0" marR="0" algn="ctr">
                        <a:spcBef>
                          <a:spcPts val="0"/>
                        </a:spcBef>
                        <a:spcAft>
                          <a:spcPts val="0"/>
                        </a:spcAft>
                      </a:pPr>
                      <a:r>
                        <a:rPr lang="en-US" sz="1500"/>
                        <a:t>2.0%</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2.3%</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2.5%</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2.8%</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dirty="0"/>
                        <a:t>3.0%</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3.3%</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a:t>1.9%</a:t>
                      </a:r>
                      <a:endParaRPr lang="en-US" sz="1500">
                        <a:latin typeface="+mj-lt"/>
                        <a:ea typeface="Times New Roman"/>
                      </a:endParaRPr>
                    </a:p>
                  </a:txBody>
                  <a:tcPr marL="68580" marR="68580" marT="0" marB="0" anchor="ctr"/>
                </a:tc>
                <a:extLst>
                  <a:ext uri="{0D108BD9-81ED-4DB2-BD59-A6C34878D82A}">
                    <a16:rowId xmlns:a16="http://schemas.microsoft.com/office/drawing/2014/main" val="10005"/>
                  </a:ext>
                </a:extLst>
              </a:tr>
              <a:tr h="335280">
                <a:tc vMerge="1">
                  <a:txBody>
                    <a:bodyPr/>
                    <a:lstStyle/>
                    <a:p>
                      <a:pPr marL="0" marR="0" algn="ctr">
                        <a:spcBef>
                          <a:spcPts val="0"/>
                        </a:spcBef>
                        <a:spcAft>
                          <a:spcPts val="0"/>
                        </a:spcAft>
                      </a:pPr>
                      <a:endParaRPr lang="en-US" sz="1500" dirty="0">
                        <a:latin typeface="+mj-lt"/>
                        <a:ea typeface="Times New Roman"/>
                      </a:endParaRPr>
                    </a:p>
                  </a:txBody>
                  <a:tcPr marL="68580" marR="68580" marT="0" marB="0"/>
                </a:tc>
                <a:tc>
                  <a:txBody>
                    <a:bodyPr/>
                    <a:lstStyle/>
                    <a:p>
                      <a:pPr marL="0" marR="0" algn="ctr">
                        <a:spcBef>
                          <a:spcPts val="0"/>
                        </a:spcBef>
                        <a:spcAft>
                          <a:spcPts val="0"/>
                        </a:spcAft>
                      </a:pPr>
                      <a:r>
                        <a:rPr lang="en-US" sz="1500"/>
                        <a:t>3,488</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3,858</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3,672</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4,909</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a:t>6,308</a:t>
                      </a:r>
                      <a:endParaRPr lang="en-US" sz="1500">
                        <a:latin typeface="+mj-lt"/>
                        <a:ea typeface="Times New Roman"/>
                      </a:endParaRPr>
                    </a:p>
                  </a:txBody>
                  <a:tcPr marL="68580" marR="68580" marT="0" marB="0" anchor="ctr"/>
                </a:tc>
                <a:tc>
                  <a:txBody>
                    <a:bodyPr/>
                    <a:lstStyle/>
                    <a:p>
                      <a:pPr marL="0" marR="0" algn="ctr">
                        <a:spcBef>
                          <a:spcPts val="0"/>
                        </a:spcBef>
                        <a:spcAft>
                          <a:spcPts val="0"/>
                        </a:spcAft>
                      </a:pPr>
                      <a:r>
                        <a:rPr lang="en-US" sz="1500" dirty="0"/>
                        <a:t>7,457</a:t>
                      </a:r>
                      <a:endParaRPr lang="en-US" sz="1500" dirty="0">
                        <a:latin typeface="+mj-lt"/>
                        <a:ea typeface="Times New Roman"/>
                      </a:endParaRPr>
                    </a:p>
                  </a:txBody>
                  <a:tcPr marL="68580" marR="68580" marT="0" marB="0" anchor="ctr"/>
                </a:tc>
                <a:tc>
                  <a:txBody>
                    <a:bodyPr/>
                    <a:lstStyle/>
                    <a:p>
                      <a:pPr marL="0" marR="0" algn="ctr">
                        <a:spcBef>
                          <a:spcPts val="0"/>
                        </a:spcBef>
                        <a:spcAft>
                          <a:spcPts val="0"/>
                        </a:spcAft>
                      </a:pPr>
                      <a:r>
                        <a:rPr lang="en-US" sz="1500" dirty="0"/>
                        <a:t>41,696</a:t>
                      </a:r>
                      <a:endParaRPr lang="en-US" sz="1500" dirty="0">
                        <a:latin typeface="+mj-lt"/>
                        <a:ea typeface="Times New Roman"/>
                      </a:endParaRPr>
                    </a:p>
                  </a:txBody>
                  <a:tcPr marL="68580" marR="68580" marT="0" marB="0" anchor="ctr"/>
                </a:tc>
                <a:extLst>
                  <a:ext uri="{0D108BD9-81ED-4DB2-BD59-A6C34878D82A}">
                    <a16:rowId xmlns:a16="http://schemas.microsoft.com/office/drawing/2014/main" val="10006"/>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idx="4294967295"/>
          </p:nvPr>
        </p:nvSpPr>
        <p:spPr/>
        <p:txBody>
          <a:bodyPr/>
          <a:lstStyle/>
          <a:p>
            <a:r>
              <a:rPr lang="en-US"/>
              <a:t>Financials</a:t>
            </a:r>
          </a:p>
        </p:txBody>
      </p:sp>
      <p:sp>
        <p:nvSpPr>
          <p:cNvPr id="37891" name="Content Placeholder 2"/>
          <p:cNvSpPr>
            <a:spLocks noGrp="1"/>
          </p:cNvSpPr>
          <p:nvPr>
            <p:ph idx="4294967295"/>
          </p:nvPr>
        </p:nvSpPr>
        <p:spPr>
          <a:xfrm>
            <a:off x="1905000" y="1287780"/>
            <a:ext cx="6781800" cy="533400"/>
          </a:xfrm>
        </p:spPr>
        <p:txBody>
          <a:bodyPr/>
          <a:lstStyle/>
          <a:p>
            <a:pPr>
              <a:buFontTx/>
              <a:buNone/>
            </a:pPr>
            <a:r>
              <a:rPr lang="en-US" b="1" dirty="0"/>
              <a:t>Statement of Cash Flows</a:t>
            </a:r>
            <a:endParaRPr lang="en-US" dirty="0"/>
          </a:p>
        </p:txBody>
      </p:sp>
      <p:pic>
        <p:nvPicPr>
          <p:cNvPr id="37892"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sp>
        <p:nvSpPr>
          <p:cNvPr id="38026" name="Content Placeholder 2"/>
          <p:cNvSpPr>
            <a:spLocks/>
          </p:cNvSpPr>
          <p:nvPr/>
        </p:nvSpPr>
        <p:spPr bwMode="auto">
          <a:xfrm>
            <a:off x="1828800" y="2811780"/>
            <a:ext cx="6781800" cy="533400"/>
          </a:xfrm>
          <a:prstGeom prst="rect">
            <a:avLst/>
          </a:prstGeom>
          <a:noFill/>
          <a:ln w="9525">
            <a:noFill/>
            <a:miter lim="800000"/>
            <a:headEnd/>
            <a:tailEnd/>
          </a:ln>
        </p:spPr>
        <p:txBody>
          <a:bodyPr/>
          <a:lstStyle/>
          <a:p>
            <a:pPr marL="342900" indent="-342900" eaLnBrk="0" hangingPunct="0">
              <a:spcBef>
                <a:spcPct val="20000"/>
              </a:spcBef>
            </a:pPr>
            <a:r>
              <a:rPr lang="en-US" sz="2800" b="1" dirty="0">
                <a:solidFill>
                  <a:srgbClr val="333333"/>
                </a:solidFill>
                <a:latin typeface="Times New Roman" pitchFamily="18" charset="0"/>
              </a:rPr>
              <a:t>Balance Sheet</a:t>
            </a:r>
            <a:endParaRPr lang="en-US" sz="2800" dirty="0">
              <a:solidFill>
                <a:srgbClr val="333333"/>
              </a:solidFill>
              <a:latin typeface="Times New Roman" pitchFamily="18" charset="0"/>
            </a:endParaRPr>
          </a:p>
        </p:txBody>
      </p:sp>
      <p:sp>
        <p:nvSpPr>
          <p:cNvPr id="38032" name="Content Placeholder 2"/>
          <p:cNvSpPr>
            <a:spLocks/>
          </p:cNvSpPr>
          <p:nvPr/>
        </p:nvSpPr>
        <p:spPr bwMode="auto">
          <a:xfrm>
            <a:off x="1905000" y="4371975"/>
            <a:ext cx="6781800" cy="533400"/>
          </a:xfrm>
          <a:prstGeom prst="rect">
            <a:avLst/>
          </a:prstGeom>
          <a:noFill/>
          <a:ln w="9525">
            <a:noFill/>
            <a:miter lim="800000"/>
            <a:headEnd/>
            <a:tailEnd/>
          </a:ln>
        </p:spPr>
        <p:txBody>
          <a:bodyPr/>
          <a:lstStyle/>
          <a:p>
            <a:pPr marL="342900" indent="-342900" eaLnBrk="0" hangingPunct="0">
              <a:spcBef>
                <a:spcPct val="20000"/>
              </a:spcBef>
            </a:pPr>
            <a:r>
              <a:rPr lang="en-US" sz="2800" b="1" dirty="0">
                <a:solidFill>
                  <a:srgbClr val="333333"/>
                </a:solidFill>
                <a:latin typeface="Times New Roman" pitchFamily="18" charset="0"/>
              </a:rPr>
              <a:t>Income Statement</a:t>
            </a:r>
            <a:endParaRPr lang="en-US" sz="2800" dirty="0">
              <a:solidFill>
                <a:srgbClr val="333333"/>
              </a:solidFill>
              <a:latin typeface="Times New Roman" pitchFamily="18" charset="0"/>
            </a:endParaRPr>
          </a:p>
        </p:txBody>
      </p:sp>
      <p:graphicFrame>
        <p:nvGraphicFramePr>
          <p:cNvPr id="10" name="Table 9"/>
          <p:cNvGraphicFramePr>
            <a:graphicFrameLocks noGrp="1"/>
          </p:cNvGraphicFramePr>
          <p:nvPr/>
        </p:nvGraphicFramePr>
        <p:xfrm>
          <a:off x="2362200" y="4905375"/>
          <a:ext cx="5867400" cy="962025"/>
        </p:xfrm>
        <a:graphic>
          <a:graphicData uri="http://schemas.openxmlformats.org/drawingml/2006/table">
            <a:tbl>
              <a:tblPr>
                <a:tableStyleId>{284E427A-3D55-4303-BF80-6455036E1DE7}</a:tableStyleId>
              </a:tblPr>
              <a:tblGrid>
                <a:gridCol w="1905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0">
                  <a:extLst>
                    <a:ext uri="{9D8B030D-6E8A-4147-A177-3AD203B41FA5}">
                      <a16:colId xmlns:a16="http://schemas.microsoft.com/office/drawing/2014/main" val="20004"/>
                    </a:ext>
                  </a:extLst>
                </a:gridCol>
              </a:tblGrid>
              <a:tr h="142875">
                <a:tc>
                  <a:txBody>
                    <a:bodyPr/>
                    <a:lstStyle/>
                    <a:p>
                      <a:pPr algn="ctr" fontAlgn="b"/>
                      <a:r>
                        <a:rPr lang="en-US" sz="1200" b="1" u="none" strike="noStrike" dirty="0"/>
                        <a:t> </a:t>
                      </a:r>
                      <a:endParaRPr lang="en-US" sz="1200" b="1" i="0" u="none" strike="noStrike" dirty="0">
                        <a:latin typeface="Arial"/>
                      </a:endParaRPr>
                    </a:p>
                  </a:txBody>
                  <a:tcPr marL="9525" marR="9525" marT="9525" marB="0" anchor="b"/>
                </a:tc>
                <a:tc>
                  <a:txBody>
                    <a:bodyPr/>
                    <a:lstStyle/>
                    <a:p>
                      <a:pPr algn="ctr" fontAlgn="b"/>
                      <a:r>
                        <a:rPr lang="en-US" sz="1200" b="1" u="none" strike="noStrike" dirty="0"/>
                        <a:t>Pre-Open</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1 Total</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2 Total</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Total</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0"/>
                  </a:ext>
                </a:extLst>
              </a:tr>
              <a:tr h="142875">
                <a:tc>
                  <a:txBody>
                    <a:bodyPr/>
                    <a:lstStyle/>
                    <a:p>
                      <a:pPr algn="r" fontAlgn="b"/>
                      <a:r>
                        <a:rPr lang="en-US" sz="1200" b="1" u="none" strike="noStrike" dirty="0"/>
                        <a:t>SALES</a:t>
                      </a:r>
                      <a:endParaRPr lang="en-US" sz="1200" b="1" i="0" u="none" strike="noStrike" dirty="0">
                        <a:latin typeface="Arial"/>
                      </a:endParaRPr>
                    </a:p>
                  </a:txBody>
                  <a:tcPr marL="9525" marR="9525" marT="9525" marB="0" anchor="b"/>
                </a:tc>
                <a:tc>
                  <a:txBody>
                    <a:bodyPr/>
                    <a:lstStyle/>
                    <a:p>
                      <a:pPr algn="ctr" fontAlgn="b"/>
                      <a:r>
                        <a:rPr lang="en-US" sz="1200" u="none" strike="noStrike" dirty="0"/>
                        <a:t> </a:t>
                      </a:r>
                      <a:endParaRPr lang="en-US" sz="1200" b="0" i="0" u="none" strike="noStrike" dirty="0">
                        <a:latin typeface="Arial"/>
                      </a:endParaRPr>
                    </a:p>
                  </a:txBody>
                  <a:tcPr marL="9525" marR="9525" marT="9525" marB="0" anchor="b"/>
                </a:tc>
                <a:tc>
                  <a:txBody>
                    <a:bodyPr/>
                    <a:lstStyle/>
                    <a:p>
                      <a:pPr algn="r" fontAlgn="b"/>
                      <a:r>
                        <a:rPr lang="en-US" sz="1200" u="none" strike="noStrike" dirty="0"/>
                        <a:t>$1,289,249 </a:t>
                      </a:r>
                      <a:endParaRPr lang="en-US" sz="1200" b="1" i="0" u="none" strike="noStrike" dirty="0">
                        <a:latin typeface="Arial"/>
                      </a:endParaRPr>
                    </a:p>
                  </a:txBody>
                  <a:tcPr marL="9525" marR="9525" marT="9525" marB="0" anchor="b"/>
                </a:tc>
                <a:tc>
                  <a:txBody>
                    <a:bodyPr/>
                    <a:lstStyle/>
                    <a:p>
                      <a:pPr algn="r" fontAlgn="b"/>
                      <a:r>
                        <a:rPr lang="en-US" sz="1200" u="none" strike="noStrike"/>
                        <a:t>$2,341,468</a:t>
                      </a:r>
                      <a:endParaRPr lang="en-US" sz="1200" b="1" i="0" u="none" strike="noStrike">
                        <a:latin typeface="Arial"/>
                      </a:endParaRPr>
                    </a:p>
                  </a:txBody>
                  <a:tcPr marL="9525" marR="9525" marT="9525" marB="0" anchor="b"/>
                </a:tc>
                <a:tc>
                  <a:txBody>
                    <a:bodyPr/>
                    <a:lstStyle/>
                    <a:p>
                      <a:pPr algn="r" fontAlgn="b"/>
                      <a:r>
                        <a:rPr lang="en-US" sz="1200" u="none" strike="noStrike" dirty="0"/>
                        <a:t>$3,092,269</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1"/>
                  </a:ext>
                </a:extLst>
              </a:tr>
              <a:tr h="142875">
                <a:tc>
                  <a:txBody>
                    <a:bodyPr/>
                    <a:lstStyle/>
                    <a:p>
                      <a:pPr algn="r" fontAlgn="b"/>
                      <a:r>
                        <a:rPr lang="en-US" sz="1200" b="1" u="none" strike="noStrike" dirty="0"/>
                        <a:t>GROSS PROFIT %</a:t>
                      </a:r>
                      <a:endParaRPr lang="en-US" sz="1200" b="1" i="0" u="none" strike="noStrike" dirty="0">
                        <a:latin typeface="Arial"/>
                      </a:endParaRPr>
                    </a:p>
                  </a:txBody>
                  <a:tcPr marL="9525" marR="9525" marT="9525" marB="0" anchor="b"/>
                </a:tc>
                <a:tc>
                  <a:txBody>
                    <a:bodyPr/>
                    <a:lstStyle/>
                    <a:p>
                      <a:pPr algn="ctr" fontAlgn="b"/>
                      <a:r>
                        <a:rPr lang="en-US" sz="1200" u="none" strike="noStrike"/>
                        <a:t>0%</a:t>
                      </a:r>
                      <a:endParaRPr lang="en-US" sz="1200" b="0" i="0" u="none" strike="noStrike">
                        <a:latin typeface="Arial"/>
                      </a:endParaRPr>
                    </a:p>
                  </a:txBody>
                  <a:tcPr marL="9525" marR="9525" marT="9525" marB="0" anchor="b"/>
                </a:tc>
                <a:tc>
                  <a:txBody>
                    <a:bodyPr/>
                    <a:lstStyle/>
                    <a:p>
                      <a:pPr algn="r" fontAlgn="b"/>
                      <a:r>
                        <a:rPr lang="en-US" sz="1200" u="none" strike="noStrike" dirty="0"/>
                        <a:t>87%</a:t>
                      </a:r>
                      <a:endParaRPr lang="en-US" sz="1200" b="0" i="0" u="none" strike="noStrike" dirty="0">
                        <a:latin typeface="Arial"/>
                      </a:endParaRPr>
                    </a:p>
                  </a:txBody>
                  <a:tcPr marL="9525" marR="9525" marT="9525" marB="0" anchor="b"/>
                </a:tc>
                <a:tc>
                  <a:txBody>
                    <a:bodyPr/>
                    <a:lstStyle/>
                    <a:p>
                      <a:pPr algn="r" fontAlgn="b"/>
                      <a:r>
                        <a:rPr lang="en-US" sz="1200" u="none" strike="noStrike"/>
                        <a:t>90%</a:t>
                      </a:r>
                      <a:endParaRPr lang="en-US" sz="1200" b="0" i="0" u="none" strike="noStrike">
                        <a:latin typeface="Arial"/>
                      </a:endParaRPr>
                    </a:p>
                  </a:txBody>
                  <a:tcPr marL="9525" marR="9525" marT="9525" marB="0" anchor="b"/>
                </a:tc>
                <a:tc>
                  <a:txBody>
                    <a:bodyPr/>
                    <a:lstStyle/>
                    <a:p>
                      <a:pPr algn="r" fontAlgn="b"/>
                      <a:r>
                        <a:rPr lang="en-US" sz="1200" u="none" strike="noStrike"/>
                        <a:t>91%</a:t>
                      </a:r>
                      <a:endParaRPr lang="en-US" sz="1200" b="0" i="0" u="none" strike="noStrike">
                        <a:latin typeface="Arial"/>
                      </a:endParaRPr>
                    </a:p>
                  </a:txBody>
                  <a:tcPr marL="9525" marR="9525" marT="9525" marB="0" anchor="b"/>
                </a:tc>
                <a:extLst>
                  <a:ext uri="{0D108BD9-81ED-4DB2-BD59-A6C34878D82A}">
                    <a16:rowId xmlns:a16="http://schemas.microsoft.com/office/drawing/2014/main" val="10002"/>
                  </a:ext>
                </a:extLst>
              </a:tr>
              <a:tr h="142875">
                <a:tc>
                  <a:txBody>
                    <a:bodyPr/>
                    <a:lstStyle/>
                    <a:p>
                      <a:pPr algn="r" fontAlgn="b"/>
                      <a:r>
                        <a:rPr lang="en-US" sz="1200" b="1" u="none" strike="noStrike" dirty="0"/>
                        <a:t>OPERATING INCOME</a:t>
                      </a:r>
                      <a:endParaRPr lang="en-US" sz="1200" b="1" i="0" u="none" strike="noStrike" dirty="0">
                        <a:latin typeface="Arial"/>
                      </a:endParaRPr>
                    </a:p>
                  </a:txBody>
                  <a:tcPr marL="9525" marR="9525" marT="9525" marB="0" anchor="b"/>
                </a:tc>
                <a:tc>
                  <a:txBody>
                    <a:bodyPr/>
                    <a:lstStyle/>
                    <a:p>
                      <a:pPr algn="r" fontAlgn="b"/>
                      <a:r>
                        <a:rPr lang="en-US" sz="1200" u="none" strike="noStrike"/>
                        <a:t>($205,627)</a:t>
                      </a:r>
                      <a:endParaRPr lang="en-US" sz="1200" b="0" i="0" u="none" strike="noStrike">
                        <a:latin typeface="Arial"/>
                      </a:endParaRPr>
                    </a:p>
                  </a:txBody>
                  <a:tcPr marL="9525" marR="9525" marT="9525" marB="0" anchor="b"/>
                </a:tc>
                <a:tc>
                  <a:txBody>
                    <a:bodyPr/>
                    <a:lstStyle/>
                    <a:p>
                      <a:pPr algn="r" fontAlgn="b"/>
                      <a:r>
                        <a:rPr lang="en-US" sz="1200" u="none" strike="noStrike" dirty="0"/>
                        <a:t>$488,957 </a:t>
                      </a:r>
                      <a:endParaRPr lang="en-US" sz="1200" b="0" i="0" u="none" strike="noStrike" dirty="0">
                        <a:latin typeface="Arial"/>
                      </a:endParaRPr>
                    </a:p>
                  </a:txBody>
                  <a:tcPr marL="9525" marR="9525" marT="9525" marB="0" anchor="b"/>
                </a:tc>
                <a:tc>
                  <a:txBody>
                    <a:bodyPr/>
                    <a:lstStyle/>
                    <a:p>
                      <a:pPr algn="r" fontAlgn="b"/>
                      <a:r>
                        <a:rPr lang="en-US" sz="1200" u="none" strike="noStrike" dirty="0"/>
                        <a:t>$1,571,843 </a:t>
                      </a:r>
                      <a:endParaRPr lang="en-US" sz="1200" b="0" i="0" u="none" strike="noStrike" dirty="0">
                        <a:latin typeface="Arial"/>
                      </a:endParaRPr>
                    </a:p>
                  </a:txBody>
                  <a:tcPr marL="9525" marR="9525" marT="9525" marB="0" anchor="b"/>
                </a:tc>
                <a:tc>
                  <a:txBody>
                    <a:bodyPr/>
                    <a:lstStyle/>
                    <a:p>
                      <a:pPr algn="r" fontAlgn="b"/>
                      <a:r>
                        <a:rPr lang="en-US" sz="1200" u="none" strike="noStrike"/>
                        <a:t>$2,217,875 </a:t>
                      </a:r>
                      <a:endParaRPr lang="en-US" sz="1200" b="0" i="0" u="none" strike="noStrike">
                        <a:latin typeface="Arial"/>
                      </a:endParaRPr>
                    </a:p>
                  </a:txBody>
                  <a:tcPr marL="9525" marR="9525" marT="9525" marB="0" anchor="b"/>
                </a:tc>
                <a:extLst>
                  <a:ext uri="{0D108BD9-81ED-4DB2-BD59-A6C34878D82A}">
                    <a16:rowId xmlns:a16="http://schemas.microsoft.com/office/drawing/2014/main" val="10003"/>
                  </a:ext>
                </a:extLst>
              </a:tr>
              <a:tr h="142875">
                <a:tc>
                  <a:txBody>
                    <a:bodyPr/>
                    <a:lstStyle/>
                    <a:p>
                      <a:pPr algn="r" fontAlgn="b"/>
                      <a:r>
                        <a:rPr lang="en-US" sz="1200" b="1" u="none" strike="noStrike" dirty="0"/>
                        <a:t>NET INCOME</a:t>
                      </a:r>
                      <a:endParaRPr lang="en-US" sz="1200" b="1" i="0" u="none" strike="noStrike" dirty="0">
                        <a:latin typeface="Arial"/>
                      </a:endParaRPr>
                    </a:p>
                  </a:txBody>
                  <a:tcPr marL="9525" marR="9525" marT="9525" marB="0" anchor="b"/>
                </a:tc>
                <a:tc>
                  <a:txBody>
                    <a:bodyPr/>
                    <a:lstStyle/>
                    <a:p>
                      <a:pPr algn="r" fontAlgn="b"/>
                      <a:r>
                        <a:rPr lang="en-US" sz="1200" u="none" strike="noStrike"/>
                        <a:t>($205,627)</a:t>
                      </a:r>
                      <a:endParaRPr lang="en-US" sz="1200" b="0" i="0" u="none" strike="noStrike">
                        <a:latin typeface="Arial"/>
                      </a:endParaRPr>
                    </a:p>
                  </a:txBody>
                  <a:tcPr marL="9525" marR="9525" marT="9525" marB="0" anchor="b"/>
                </a:tc>
                <a:tc>
                  <a:txBody>
                    <a:bodyPr/>
                    <a:lstStyle/>
                    <a:p>
                      <a:pPr algn="r" fontAlgn="b"/>
                      <a:r>
                        <a:rPr lang="en-US" sz="1200" u="none" strike="noStrike"/>
                        <a:t>$282,326 </a:t>
                      </a:r>
                      <a:endParaRPr lang="en-US" sz="1200" b="1" i="0" u="none" strike="noStrike">
                        <a:latin typeface="Arial"/>
                      </a:endParaRPr>
                    </a:p>
                  </a:txBody>
                  <a:tcPr marL="9525" marR="9525" marT="9525" marB="0" anchor="b"/>
                </a:tc>
                <a:tc>
                  <a:txBody>
                    <a:bodyPr/>
                    <a:lstStyle/>
                    <a:p>
                      <a:pPr algn="r" fontAlgn="b"/>
                      <a:r>
                        <a:rPr lang="en-US" sz="1200" u="none" strike="noStrike" dirty="0"/>
                        <a:t>$1,306,980 </a:t>
                      </a:r>
                      <a:endParaRPr lang="en-US" sz="1200" b="1" i="0" u="none" strike="noStrike" dirty="0">
                        <a:latin typeface="Arial"/>
                      </a:endParaRPr>
                    </a:p>
                  </a:txBody>
                  <a:tcPr marL="9525" marR="9525" marT="9525" marB="0" anchor="b"/>
                </a:tc>
                <a:tc>
                  <a:txBody>
                    <a:bodyPr/>
                    <a:lstStyle/>
                    <a:p>
                      <a:pPr algn="r" fontAlgn="b"/>
                      <a:r>
                        <a:rPr lang="en-US" sz="1200" u="none" strike="noStrike" dirty="0"/>
                        <a:t>$1,898,961 </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4"/>
                  </a:ext>
                </a:extLst>
              </a:tr>
            </a:tbl>
          </a:graphicData>
        </a:graphic>
      </p:graphicFrame>
      <p:graphicFrame>
        <p:nvGraphicFramePr>
          <p:cNvPr id="11" name="Table 10"/>
          <p:cNvGraphicFramePr>
            <a:graphicFrameLocks noGrp="1"/>
          </p:cNvGraphicFramePr>
          <p:nvPr/>
        </p:nvGraphicFramePr>
        <p:xfrm>
          <a:off x="2362200" y="3345180"/>
          <a:ext cx="5867401" cy="769620"/>
        </p:xfrm>
        <a:graphic>
          <a:graphicData uri="http://schemas.openxmlformats.org/drawingml/2006/table">
            <a:tbl>
              <a:tblPr>
                <a:tableStyleId>{284E427A-3D55-4303-BF80-6455036E1DE7}</a:tableStyleId>
              </a:tblPr>
              <a:tblGrid>
                <a:gridCol w="19050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90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1066801">
                  <a:extLst>
                    <a:ext uri="{9D8B030D-6E8A-4147-A177-3AD203B41FA5}">
                      <a16:colId xmlns:a16="http://schemas.microsoft.com/office/drawing/2014/main" val="20004"/>
                    </a:ext>
                  </a:extLst>
                </a:gridCol>
              </a:tblGrid>
              <a:tr h="142875">
                <a:tc>
                  <a:txBody>
                    <a:bodyPr/>
                    <a:lstStyle/>
                    <a:p>
                      <a:pPr algn="l" fontAlgn="b"/>
                      <a:r>
                        <a:rPr lang="en-US" sz="1200" b="1" u="none" strike="noStrike" dirty="0"/>
                        <a:t> </a:t>
                      </a:r>
                      <a:endParaRPr lang="en-US" sz="1200" b="1" i="0" u="none" strike="noStrike" dirty="0">
                        <a:latin typeface="Arial"/>
                      </a:endParaRPr>
                    </a:p>
                  </a:txBody>
                  <a:tcPr marL="9525" marR="9525" marT="9525" marB="0" anchor="b"/>
                </a:tc>
                <a:tc>
                  <a:txBody>
                    <a:bodyPr/>
                    <a:lstStyle/>
                    <a:p>
                      <a:pPr algn="ctr" fontAlgn="b"/>
                      <a:r>
                        <a:rPr lang="en-US" sz="1200" b="1" u="none" strike="noStrike" dirty="0"/>
                        <a:t>Pre Open</a:t>
                      </a:r>
                      <a:endParaRPr lang="en-US" sz="1200" b="1" i="0" u="none" strike="noStrike" dirty="0">
                        <a:latin typeface="Arial"/>
                      </a:endParaRPr>
                    </a:p>
                  </a:txBody>
                  <a:tcPr marL="9525" marR="9525" marT="9525" marB="0" anchor="b"/>
                </a:tc>
                <a:tc>
                  <a:txBody>
                    <a:bodyPr/>
                    <a:lstStyle/>
                    <a:p>
                      <a:pPr algn="ctr" fontAlgn="b"/>
                      <a:r>
                        <a:rPr lang="en-US" sz="1200" b="1" u="none" strike="noStrike" dirty="0"/>
                        <a:t> Year 1</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2</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3</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0"/>
                  </a:ext>
                </a:extLst>
              </a:tr>
              <a:tr h="142875">
                <a:tc>
                  <a:txBody>
                    <a:bodyPr/>
                    <a:lstStyle/>
                    <a:p>
                      <a:pPr algn="r" fontAlgn="b"/>
                      <a:r>
                        <a:rPr lang="en-US" sz="1200" b="1" u="none" strike="noStrike" dirty="0"/>
                        <a:t>TOTAL ASSETS</a:t>
                      </a:r>
                      <a:endParaRPr lang="en-US" sz="1200" b="1" i="0" u="none" strike="noStrike" dirty="0">
                        <a:latin typeface="Arial"/>
                      </a:endParaRPr>
                    </a:p>
                  </a:txBody>
                  <a:tcPr marL="9525" marR="9525" marT="9525" marB="0" anchor="b"/>
                </a:tc>
                <a:tc>
                  <a:txBody>
                    <a:bodyPr/>
                    <a:lstStyle/>
                    <a:p>
                      <a:pPr algn="ctr" fontAlgn="b"/>
                      <a:r>
                        <a:rPr lang="en-US" sz="1200" u="none" strike="noStrike" dirty="0"/>
                        <a:t>$819,373</a:t>
                      </a:r>
                      <a:endParaRPr lang="en-US" sz="1200" b="1" i="0" u="none" strike="noStrike" dirty="0">
                        <a:latin typeface="Arial"/>
                      </a:endParaRPr>
                    </a:p>
                  </a:txBody>
                  <a:tcPr marL="9525" marR="9525" marT="9525" marB="0" anchor="b"/>
                </a:tc>
                <a:tc>
                  <a:txBody>
                    <a:bodyPr/>
                    <a:lstStyle/>
                    <a:p>
                      <a:pPr algn="r" fontAlgn="b"/>
                      <a:r>
                        <a:rPr lang="en-US" sz="1200" u="none" strike="noStrike" dirty="0"/>
                        <a:t>$1,223,980</a:t>
                      </a:r>
                      <a:endParaRPr lang="en-US" sz="1200" b="1" i="0" u="none" strike="noStrike" dirty="0">
                        <a:latin typeface="Arial"/>
                      </a:endParaRPr>
                    </a:p>
                  </a:txBody>
                  <a:tcPr marL="9525" marR="9525" marT="9525" marB="0" anchor="b"/>
                </a:tc>
                <a:tc>
                  <a:txBody>
                    <a:bodyPr/>
                    <a:lstStyle/>
                    <a:p>
                      <a:pPr algn="r" fontAlgn="b"/>
                      <a:r>
                        <a:rPr lang="en-US" sz="1200" u="none" strike="noStrike" dirty="0"/>
                        <a:t>$2,585,187</a:t>
                      </a:r>
                      <a:endParaRPr lang="en-US" sz="1200" b="1" i="0" u="none" strike="noStrike" dirty="0">
                        <a:latin typeface="Arial"/>
                      </a:endParaRPr>
                    </a:p>
                  </a:txBody>
                  <a:tcPr marL="9525" marR="9525" marT="9525" marB="0" anchor="b"/>
                </a:tc>
                <a:tc>
                  <a:txBody>
                    <a:bodyPr/>
                    <a:lstStyle/>
                    <a:p>
                      <a:pPr algn="r" fontAlgn="b"/>
                      <a:r>
                        <a:rPr lang="en-US" sz="1200" u="none" strike="noStrike"/>
                        <a:t>$4,496,766</a:t>
                      </a:r>
                      <a:endParaRPr lang="en-US" sz="1200" b="1" i="0" u="none" strike="noStrike">
                        <a:latin typeface="Arial"/>
                      </a:endParaRPr>
                    </a:p>
                  </a:txBody>
                  <a:tcPr marL="9525" marR="9525" marT="9525" marB="0" anchor="b"/>
                </a:tc>
                <a:extLst>
                  <a:ext uri="{0D108BD9-81ED-4DB2-BD59-A6C34878D82A}">
                    <a16:rowId xmlns:a16="http://schemas.microsoft.com/office/drawing/2014/main" val="10001"/>
                  </a:ext>
                </a:extLst>
              </a:tr>
              <a:tr h="142875">
                <a:tc>
                  <a:txBody>
                    <a:bodyPr/>
                    <a:lstStyle/>
                    <a:p>
                      <a:pPr algn="r" fontAlgn="b"/>
                      <a:r>
                        <a:rPr lang="en-US" sz="1200" b="1" u="none" strike="noStrike" dirty="0"/>
                        <a:t>TOTAL LIABILITIES</a:t>
                      </a:r>
                      <a:endParaRPr lang="en-US" sz="1200" b="1" i="0" u="none" strike="noStrike" dirty="0">
                        <a:latin typeface="Arial"/>
                      </a:endParaRPr>
                    </a:p>
                  </a:txBody>
                  <a:tcPr marL="9525" marR="9525" marT="9525" marB="0" anchor="b"/>
                </a:tc>
                <a:tc>
                  <a:txBody>
                    <a:bodyPr/>
                    <a:lstStyle/>
                    <a:p>
                      <a:pPr algn="r" fontAlgn="b"/>
                      <a:r>
                        <a:rPr lang="en-US" sz="1200" u="none" strike="noStrike"/>
                        <a:t>$525,000</a:t>
                      </a:r>
                      <a:endParaRPr lang="en-US" sz="1200" b="1" i="0" u="none" strike="noStrike">
                        <a:latin typeface="Arial"/>
                      </a:endParaRPr>
                    </a:p>
                  </a:txBody>
                  <a:tcPr marL="9525" marR="9525" marT="9525" marB="0" anchor="b"/>
                </a:tc>
                <a:tc>
                  <a:txBody>
                    <a:bodyPr/>
                    <a:lstStyle/>
                    <a:p>
                      <a:pPr algn="r" fontAlgn="b"/>
                      <a:r>
                        <a:rPr lang="en-US" sz="1200" u="none" strike="noStrike"/>
                        <a:t>$441,654</a:t>
                      </a:r>
                      <a:endParaRPr lang="en-US" sz="1200" b="1" i="0" u="none" strike="noStrike">
                        <a:latin typeface="Arial"/>
                      </a:endParaRPr>
                    </a:p>
                  </a:txBody>
                  <a:tcPr marL="9525" marR="9525" marT="9525" marB="0" anchor="b"/>
                </a:tc>
                <a:tc>
                  <a:txBody>
                    <a:bodyPr/>
                    <a:lstStyle/>
                    <a:p>
                      <a:pPr algn="r" fontAlgn="b"/>
                      <a:r>
                        <a:rPr lang="en-US" sz="1200" u="none" strike="noStrike"/>
                        <a:t>$495,881</a:t>
                      </a:r>
                      <a:endParaRPr lang="en-US" sz="1200" b="1" i="0" u="none" strike="noStrike">
                        <a:latin typeface="Arial"/>
                      </a:endParaRPr>
                    </a:p>
                  </a:txBody>
                  <a:tcPr marL="9525" marR="9525" marT="9525" marB="0" anchor="b"/>
                </a:tc>
                <a:tc>
                  <a:txBody>
                    <a:bodyPr/>
                    <a:lstStyle/>
                    <a:p>
                      <a:pPr algn="r" fontAlgn="b"/>
                      <a:r>
                        <a:rPr lang="en-US" sz="1200" u="none" strike="noStrike" dirty="0"/>
                        <a:t>$508,500</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2"/>
                  </a:ext>
                </a:extLst>
              </a:tr>
              <a:tr h="142875">
                <a:tc>
                  <a:txBody>
                    <a:bodyPr/>
                    <a:lstStyle/>
                    <a:p>
                      <a:pPr algn="r" fontAlgn="b"/>
                      <a:r>
                        <a:rPr lang="en-US" sz="1200" b="1" u="none" strike="noStrike" dirty="0"/>
                        <a:t>TOTAL EQUITY</a:t>
                      </a:r>
                      <a:endParaRPr lang="en-US" sz="1200" b="1" i="0" u="none" strike="noStrike" dirty="0">
                        <a:latin typeface="Arial"/>
                      </a:endParaRPr>
                    </a:p>
                  </a:txBody>
                  <a:tcPr marL="9525" marR="9525" marT="9525" marB="0" anchor="b"/>
                </a:tc>
                <a:tc>
                  <a:txBody>
                    <a:bodyPr/>
                    <a:lstStyle/>
                    <a:p>
                      <a:pPr algn="r" fontAlgn="b"/>
                      <a:r>
                        <a:rPr lang="en-US" sz="1200" u="none" strike="noStrike"/>
                        <a:t>$294,373</a:t>
                      </a:r>
                      <a:endParaRPr lang="en-US" sz="1200" b="1" i="0" u="none" strike="noStrike">
                        <a:latin typeface="Arial"/>
                      </a:endParaRPr>
                    </a:p>
                  </a:txBody>
                  <a:tcPr marL="9525" marR="9525" marT="9525" marB="0" anchor="b"/>
                </a:tc>
                <a:tc>
                  <a:txBody>
                    <a:bodyPr/>
                    <a:lstStyle/>
                    <a:p>
                      <a:pPr algn="r" fontAlgn="b"/>
                      <a:r>
                        <a:rPr lang="en-US" sz="1200" u="none" strike="noStrike"/>
                        <a:t>$782,326</a:t>
                      </a:r>
                      <a:endParaRPr lang="en-US" sz="1200" b="1" i="0" u="none" strike="noStrike">
                        <a:latin typeface="Arial"/>
                      </a:endParaRPr>
                    </a:p>
                  </a:txBody>
                  <a:tcPr marL="9525" marR="9525" marT="9525" marB="0" anchor="b"/>
                </a:tc>
                <a:tc>
                  <a:txBody>
                    <a:bodyPr/>
                    <a:lstStyle/>
                    <a:p>
                      <a:pPr algn="r" fontAlgn="b"/>
                      <a:r>
                        <a:rPr lang="en-US" sz="1200" u="none" strike="noStrike"/>
                        <a:t>$2,089,306</a:t>
                      </a:r>
                      <a:endParaRPr lang="en-US" sz="1200" b="1" i="0" u="none" strike="noStrike">
                        <a:latin typeface="Arial"/>
                      </a:endParaRPr>
                    </a:p>
                  </a:txBody>
                  <a:tcPr marL="9525" marR="9525" marT="9525" marB="0" anchor="b"/>
                </a:tc>
                <a:tc>
                  <a:txBody>
                    <a:bodyPr/>
                    <a:lstStyle/>
                    <a:p>
                      <a:pPr algn="r" fontAlgn="b"/>
                      <a:r>
                        <a:rPr lang="en-US" sz="1200" u="none" strike="noStrike" dirty="0"/>
                        <a:t>$3,988,267</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3"/>
                  </a:ext>
                </a:extLst>
              </a:tr>
            </a:tbl>
          </a:graphicData>
        </a:graphic>
      </p:graphicFrame>
      <p:graphicFrame>
        <p:nvGraphicFramePr>
          <p:cNvPr id="12" name="Table 11"/>
          <p:cNvGraphicFramePr>
            <a:graphicFrameLocks noGrp="1"/>
          </p:cNvGraphicFramePr>
          <p:nvPr/>
        </p:nvGraphicFramePr>
        <p:xfrm>
          <a:off x="2362200" y="1821180"/>
          <a:ext cx="5867399" cy="769620"/>
        </p:xfrm>
        <a:graphic>
          <a:graphicData uri="http://schemas.openxmlformats.org/drawingml/2006/table">
            <a:tbl>
              <a:tblPr>
                <a:tableStyleId>{284E427A-3D55-4303-BF80-6455036E1DE7}</a:tableStyleId>
              </a:tblPr>
              <a:tblGrid>
                <a:gridCol w="1931413">
                  <a:extLst>
                    <a:ext uri="{9D8B030D-6E8A-4147-A177-3AD203B41FA5}">
                      <a16:colId xmlns:a16="http://schemas.microsoft.com/office/drawing/2014/main" val="20000"/>
                    </a:ext>
                  </a:extLst>
                </a:gridCol>
                <a:gridCol w="863284">
                  <a:extLst>
                    <a:ext uri="{9D8B030D-6E8A-4147-A177-3AD203B41FA5}">
                      <a16:colId xmlns:a16="http://schemas.microsoft.com/office/drawing/2014/main" val="20001"/>
                    </a:ext>
                  </a:extLst>
                </a:gridCol>
                <a:gridCol w="1038866">
                  <a:extLst>
                    <a:ext uri="{9D8B030D-6E8A-4147-A177-3AD203B41FA5}">
                      <a16:colId xmlns:a16="http://schemas.microsoft.com/office/drawing/2014/main" val="20002"/>
                    </a:ext>
                  </a:extLst>
                </a:gridCol>
                <a:gridCol w="994970">
                  <a:extLst>
                    <a:ext uri="{9D8B030D-6E8A-4147-A177-3AD203B41FA5}">
                      <a16:colId xmlns:a16="http://schemas.microsoft.com/office/drawing/2014/main" val="20003"/>
                    </a:ext>
                  </a:extLst>
                </a:gridCol>
                <a:gridCol w="1038866">
                  <a:extLst>
                    <a:ext uri="{9D8B030D-6E8A-4147-A177-3AD203B41FA5}">
                      <a16:colId xmlns:a16="http://schemas.microsoft.com/office/drawing/2014/main" val="20004"/>
                    </a:ext>
                  </a:extLst>
                </a:gridCol>
              </a:tblGrid>
              <a:tr h="142875">
                <a:tc>
                  <a:txBody>
                    <a:bodyPr/>
                    <a:lstStyle/>
                    <a:p>
                      <a:pPr algn="ctr" fontAlgn="b"/>
                      <a:r>
                        <a:rPr lang="en-US" sz="1200" b="1" u="none" strike="noStrike" dirty="0"/>
                        <a:t> </a:t>
                      </a:r>
                      <a:endParaRPr lang="en-US" sz="1200" b="1" i="0" u="none" strike="noStrike" dirty="0">
                        <a:latin typeface="Arial"/>
                      </a:endParaRPr>
                    </a:p>
                  </a:txBody>
                  <a:tcPr marL="9525" marR="9525" marT="9525" marB="0" anchor="b"/>
                </a:tc>
                <a:tc>
                  <a:txBody>
                    <a:bodyPr/>
                    <a:lstStyle/>
                    <a:p>
                      <a:pPr algn="ctr" fontAlgn="b"/>
                      <a:r>
                        <a:rPr lang="en-US" sz="1200" b="1" u="none" strike="noStrike" dirty="0"/>
                        <a:t>Pre-Open</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1 Total</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2 total</a:t>
                      </a:r>
                      <a:endParaRPr lang="en-US" sz="1200" b="1" i="0" u="none" strike="noStrike" dirty="0">
                        <a:latin typeface="Arial"/>
                      </a:endParaRPr>
                    </a:p>
                  </a:txBody>
                  <a:tcPr marL="9525" marR="9525" marT="9525" marB="0" anchor="b"/>
                </a:tc>
                <a:tc>
                  <a:txBody>
                    <a:bodyPr/>
                    <a:lstStyle/>
                    <a:p>
                      <a:pPr algn="ctr" fontAlgn="b"/>
                      <a:r>
                        <a:rPr lang="en-US" sz="1200" b="1" u="none" strike="noStrike" dirty="0"/>
                        <a:t>Year 3 Total</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0"/>
                  </a:ext>
                </a:extLst>
              </a:tr>
              <a:tr h="142875">
                <a:tc>
                  <a:txBody>
                    <a:bodyPr/>
                    <a:lstStyle/>
                    <a:p>
                      <a:pPr algn="r" fontAlgn="b"/>
                      <a:r>
                        <a:rPr lang="en-US" sz="1200" b="1" u="none" strike="noStrike" dirty="0"/>
                        <a:t>BEG CASH ON HAND</a:t>
                      </a:r>
                      <a:endParaRPr lang="en-US" sz="1200" b="1" i="0" u="none" strike="noStrike" dirty="0">
                        <a:latin typeface="Arial"/>
                      </a:endParaRPr>
                    </a:p>
                  </a:txBody>
                  <a:tcPr marL="9525" marR="9525" marT="9525" marB="0" anchor="b"/>
                </a:tc>
                <a:tc>
                  <a:txBody>
                    <a:bodyPr/>
                    <a:lstStyle/>
                    <a:p>
                      <a:pPr algn="r" fontAlgn="b"/>
                      <a:r>
                        <a:rPr lang="en-US" sz="1200" u="none" strike="noStrike" dirty="0"/>
                        <a:t>$0</a:t>
                      </a:r>
                      <a:endParaRPr lang="en-US" sz="1200" b="1" i="0" u="none" strike="noStrike" dirty="0">
                        <a:latin typeface="Arial"/>
                      </a:endParaRPr>
                    </a:p>
                  </a:txBody>
                  <a:tcPr marL="9525" marR="9525" marT="9525" marB="0" anchor="b"/>
                </a:tc>
                <a:tc>
                  <a:txBody>
                    <a:bodyPr/>
                    <a:lstStyle/>
                    <a:p>
                      <a:pPr algn="r" fontAlgn="b"/>
                      <a:r>
                        <a:rPr lang="en-US" sz="1200" u="none" strike="noStrike" dirty="0"/>
                        <a:t>$54,373</a:t>
                      </a:r>
                      <a:endParaRPr lang="en-US" sz="1200" b="1" i="0" u="none" strike="noStrike" dirty="0">
                        <a:latin typeface="Arial"/>
                      </a:endParaRPr>
                    </a:p>
                  </a:txBody>
                  <a:tcPr marL="9525" marR="9525" marT="9525" marB="0" anchor="b"/>
                </a:tc>
                <a:tc>
                  <a:txBody>
                    <a:bodyPr/>
                    <a:lstStyle/>
                    <a:p>
                      <a:pPr algn="r" fontAlgn="b"/>
                      <a:r>
                        <a:rPr lang="en-US" sz="1200" u="none" strike="noStrike" dirty="0"/>
                        <a:t>$611,980</a:t>
                      </a:r>
                      <a:endParaRPr lang="en-US" sz="1200" b="1" i="0" u="none" strike="noStrike" dirty="0">
                        <a:latin typeface="Arial"/>
                      </a:endParaRPr>
                    </a:p>
                  </a:txBody>
                  <a:tcPr marL="9525" marR="9525" marT="9525" marB="0" anchor="b"/>
                </a:tc>
                <a:tc>
                  <a:txBody>
                    <a:bodyPr/>
                    <a:lstStyle/>
                    <a:p>
                      <a:pPr algn="r" fontAlgn="b"/>
                      <a:r>
                        <a:rPr lang="en-US" sz="1200" u="none" strike="noStrike" dirty="0"/>
                        <a:t>$1,926,187</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1"/>
                  </a:ext>
                </a:extLst>
              </a:tr>
              <a:tr h="142875">
                <a:tc>
                  <a:txBody>
                    <a:bodyPr/>
                    <a:lstStyle/>
                    <a:p>
                      <a:pPr algn="r" fontAlgn="b"/>
                      <a:r>
                        <a:rPr lang="en-US" sz="1200" b="1" u="none" strike="noStrike" dirty="0"/>
                        <a:t>MONTHLY NET CHANGE</a:t>
                      </a:r>
                      <a:endParaRPr lang="en-US" sz="1200" b="1" i="0" u="none" strike="noStrike" dirty="0">
                        <a:latin typeface="Arial"/>
                      </a:endParaRPr>
                    </a:p>
                  </a:txBody>
                  <a:tcPr marL="9525" marR="9525" marT="9525" marB="0" anchor="b"/>
                </a:tc>
                <a:tc>
                  <a:txBody>
                    <a:bodyPr/>
                    <a:lstStyle/>
                    <a:p>
                      <a:pPr algn="r" fontAlgn="b"/>
                      <a:r>
                        <a:rPr lang="en-US" sz="1200" u="none" strike="noStrike"/>
                        <a:t>$54,373</a:t>
                      </a:r>
                      <a:endParaRPr lang="en-US" sz="1200" b="1" i="0" u="none" strike="noStrike">
                        <a:latin typeface="Arial"/>
                      </a:endParaRPr>
                    </a:p>
                  </a:txBody>
                  <a:tcPr marL="9525" marR="9525" marT="9525" marB="0" anchor="b"/>
                </a:tc>
                <a:tc>
                  <a:txBody>
                    <a:bodyPr/>
                    <a:lstStyle/>
                    <a:p>
                      <a:pPr algn="r" fontAlgn="b"/>
                      <a:r>
                        <a:rPr lang="en-US" sz="1200" u="none" strike="noStrike"/>
                        <a:t>$557,607</a:t>
                      </a:r>
                      <a:endParaRPr lang="en-US" sz="1200" b="1" i="0" u="none" strike="noStrike">
                        <a:latin typeface="Arial"/>
                      </a:endParaRPr>
                    </a:p>
                  </a:txBody>
                  <a:tcPr marL="9525" marR="9525" marT="9525" marB="0" anchor="b"/>
                </a:tc>
                <a:tc>
                  <a:txBody>
                    <a:bodyPr/>
                    <a:lstStyle/>
                    <a:p>
                      <a:pPr algn="r" fontAlgn="b"/>
                      <a:r>
                        <a:rPr lang="en-US" sz="1200" u="none" strike="noStrike"/>
                        <a:t>$1,314,207</a:t>
                      </a:r>
                      <a:endParaRPr lang="en-US" sz="1200" b="1" i="0" u="none" strike="noStrike">
                        <a:latin typeface="Arial"/>
                      </a:endParaRPr>
                    </a:p>
                  </a:txBody>
                  <a:tcPr marL="9525" marR="9525" marT="9525" marB="0" anchor="b"/>
                </a:tc>
                <a:tc>
                  <a:txBody>
                    <a:bodyPr/>
                    <a:lstStyle/>
                    <a:p>
                      <a:pPr algn="r" fontAlgn="b"/>
                      <a:r>
                        <a:rPr lang="en-US" sz="1200" u="none" strike="noStrike" dirty="0"/>
                        <a:t>$1,914,580</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2"/>
                  </a:ext>
                </a:extLst>
              </a:tr>
              <a:tr h="142875">
                <a:tc>
                  <a:txBody>
                    <a:bodyPr/>
                    <a:lstStyle/>
                    <a:p>
                      <a:pPr algn="r" fontAlgn="b"/>
                      <a:r>
                        <a:rPr lang="en-US" sz="1200" b="1" u="none" strike="noStrike" dirty="0"/>
                        <a:t>ENDING CASH ON HAND</a:t>
                      </a:r>
                      <a:endParaRPr lang="en-US" sz="1200" b="1" i="0" u="none" strike="noStrike" dirty="0">
                        <a:latin typeface="Arial"/>
                      </a:endParaRPr>
                    </a:p>
                  </a:txBody>
                  <a:tcPr marL="9525" marR="9525" marT="9525" marB="0" anchor="b"/>
                </a:tc>
                <a:tc>
                  <a:txBody>
                    <a:bodyPr/>
                    <a:lstStyle/>
                    <a:p>
                      <a:pPr algn="r" fontAlgn="b"/>
                      <a:r>
                        <a:rPr lang="en-US" sz="1200" u="none" strike="noStrike"/>
                        <a:t>$54,373</a:t>
                      </a:r>
                      <a:endParaRPr lang="en-US" sz="1200" b="1" i="0" u="none" strike="noStrike">
                        <a:latin typeface="Arial"/>
                      </a:endParaRPr>
                    </a:p>
                  </a:txBody>
                  <a:tcPr marL="9525" marR="9525" marT="9525" marB="0" anchor="b"/>
                </a:tc>
                <a:tc>
                  <a:txBody>
                    <a:bodyPr/>
                    <a:lstStyle/>
                    <a:p>
                      <a:pPr algn="r" fontAlgn="b"/>
                      <a:r>
                        <a:rPr lang="en-US" sz="1200" u="none" strike="noStrike"/>
                        <a:t>$611,980</a:t>
                      </a:r>
                      <a:endParaRPr lang="en-US" sz="1200" b="1" i="0" u="none" strike="noStrike">
                        <a:latin typeface="Arial"/>
                      </a:endParaRPr>
                    </a:p>
                  </a:txBody>
                  <a:tcPr marL="9525" marR="9525" marT="9525" marB="0" anchor="b"/>
                </a:tc>
                <a:tc>
                  <a:txBody>
                    <a:bodyPr/>
                    <a:lstStyle/>
                    <a:p>
                      <a:pPr algn="r" fontAlgn="b"/>
                      <a:r>
                        <a:rPr lang="en-US" sz="1200" u="none" strike="noStrike"/>
                        <a:t>$1,926,187</a:t>
                      </a:r>
                      <a:endParaRPr lang="en-US" sz="1200" b="1" i="0" u="none" strike="noStrike">
                        <a:latin typeface="Arial"/>
                      </a:endParaRPr>
                    </a:p>
                  </a:txBody>
                  <a:tcPr marL="9525" marR="9525" marT="9525" marB="0" anchor="b"/>
                </a:tc>
                <a:tc>
                  <a:txBody>
                    <a:bodyPr/>
                    <a:lstStyle/>
                    <a:p>
                      <a:pPr algn="r" fontAlgn="b"/>
                      <a:r>
                        <a:rPr lang="en-US" sz="1200" u="none" strike="noStrike" dirty="0"/>
                        <a:t>$3,840,766</a:t>
                      </a:r>
                      <a:endParaRPr lang="en-US" sz="1200" b="1" i="0" u="none" strike="noStrike" dirty="0">
                        <a:latin typeface="Arial"/>
                      </a:endParaRPr>
                    </a:p>
                  </a:txBody>
                  <a:tcPr marL="9525" marR="9525" marT="9525" marB="0" anchor="b"/>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5" presetClass="entr" presetSubtype="0" fill="hold" grpId="0" nodeType="clickEffect">
                                  <p:stCondLst>
                                    <p:cond delay="0"/>
                                  </p:stCondLst>
                                  <p:childTnLst>
                                    <p:set>
                                      <p:cBhvr>
                                        <p:cTn id="6" dur="1" fill="hold">
                                          <p:stCondLst>
                                            <p:cond delay="0"/>
                                          </p:stCondLst>
                                        </p:cTn>
                                        <p:tgtEl>
                                          <p:spTgt spid="38026"/>
                                        </p:tgtEl>
                                        <p:attrNameLst>
                                          <p:attrName>style.visibility</p:attrName>
                                        </p:attrNameLst>
                                      </p:cBhvr>
                                      <p:to>
                                        <p:strVal val="visible"/>
                                      </p:to>
                                    </p:set>
                                    <p:anim calcmode="lin" valueType="num">
                                      <p:cBhvr>
                                        <p:cTn id="7" dur="500" decel="50000" fill="hold">
                                          <p:stCondLst>
                                            <p:cond delay="0"/>
                                          </p:stCondLst>
                                        </p:cTn>
                                        <p:tgtEl>
                                          <p:spTgt spid="38026"/>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38026"/>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38026"/>
                                        </p:tgtEl>
                                        <p:attrNameLst>
                                          <p:attrName>ppt_w</p:attrName>
                                        </p:attrNameLst>
                                      </p:cBhvr>
                                      <p:tavLst>
                                        <p:tav tm="0">
                                          <p:val>
                                            <p:strVal val="#ppt_w*.05"/>
                                          </p:val>
                                        </p:tav>
                                        <p:tav tm="100000">
                                          <p:val>
                                            <p:strVal val="#ppt_w"/>
                                          </p:val>
                                        </p:tav>
                                      </p:tavLst>
                                    </p:anim>
                                    <p:anim calcmode="lin" valueType="num">
                                      <p:cBhvr>
                                        <p:cTn id="10" dur="1000" fill="hold"/>
                                        <p:tgtEl>
                                          <p:spTgt spid="38026"/>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38026"/>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38026"/>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38026"/>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38026"/>
                                        </p:tgtEl>
                                      </p:cBhvr>
                                    </p:animEffect>
                                  </p:childTnLst>
                                </p:cTn>
                              </p:par>
                              <p:par>
                                <p:cTn id="15" presetID="25"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p:cTn id="17" dur="500" decel="50000" fill="hold">
                                          <p:stCondLst>
                                            <p:cond delay="0"/>
                                          </p:stCondLst>
                                        </p:cTn>
                                        <p:tgtEl>
                                          <p:spTgt spid="11"/>
                                        </p:tgtEl>
                                        <p:attrNameLst>
                                          <p:attrName>style.rotation</p:attrName>
                                        </p:attrNameLst>
                                      </p:cBhvr>
                                      <p:tavLst>
                                        <p:tav tm="0">
                                          <p:val>
                                            <p:fltVal val="-90"/>
                                          </p:val>
                                        </p:tav>
                                        <p:tav tm="100000">
                                          <p:val>
                                            <p:fltVal val="0"/>
                                          </p:val>
                                        </p:tav>
                                      </p:tavLst>
                                    </p:anim>
                                    <p:anim calcmode="lin" valueType="num">
                                      <p:cBhvr>
                                        <p:cTn id="18" dur="500" decel="50000" fill="hold">
                                          <p:stCondLst>
                                            <p:cond delay="0"/>
                                          </p:stCondLst>
                                        </p:cTn>
                                        <p:tgtEl>
                                          <p:spTgt spid="11"/>
                                        </p:tgtEl>
                                        <p:attrNameLst>
                                          <p:attrName>ppt_w</p:attrName>
                                        </p:attrNameLst>
                                      </p:cBhvr>
                                      <p:tavLst>
                                        <p:tav tm="0">
                                          <p:val>
                                            <p:strVal val="#ppt_w"/>
                                          </p:val>
                                        </p:tav>
                                        <p:tav tm="100000">
                                          <p:val>
                                            <p:strVal val="#ppt_w*.05"/>
                                          </p:val>
                                        </p:tav>
                                      </p:tavLst>
                                    </p:anim>
                                    <p:anim calcmode="lin" valueType="num">
                                      <p:cBhvr>
                                        <p:cTn id="19" dur="500" accel="50000" fill="hold">
                                          <p:stCondLst>
                                            <p:cond delay="500"/>
                                          </p:stCondLst>
                                        </p:cTn>
                                        <p:tgtEl>
                                          <p:spTgt spid="11"/>
                                        </p:tgtEl>
                                        <p:attrNameLst>
                                          <p:attrName>ppt_w</p:attrName>
                                        </p:attrNameLst>
                                      </p:cBhvr>
                                      <p:tavLst>
                                        <p:tav tm="0">
                                          <p:val>
                                            <p:strVal val="#ppt_w*.05"/>
                                          </p:val>
                                        </p:tav>
                                        <p:tav tm="100000">
                                          <p:val>
                                            <p:strVal val="#ppt_w"/>
                                          </p:val>
                                        </p:tav>
                                      </p:tavLst>
                                    </p:anim>
                                    <p:anim calcmode="lin" valueType="num">
                                      <p:cBhvr>
                                        <p:cTn id="20" dur="1000" fill="hold"/>
                                        <p:tgtEl>
                                          <p:spTgt spid="11"/>
                                        </p:tgtEl>
                                        <p:attrNameLst>
                                          <p:attrName>ppt_h</p:attrName>
                                        </p:attrNameLst>
                                      </p:cBhvr>
                                      <p:tavLst>
                                        <p:tav tm="0">
                                          <p:val>
                                            <p:strVal val="#ppt_h"/>
                                          </p:val>
                                        </p:tav>
                                        <p:tav tm="100000">
                                          <p:val>
                                            <p:strVal val="#ppt_h"/>
                                          </p:val>
                                        </p:tav>
                                      </p:tavLst>
                                    </p:anim>
                                    <p:anim calcmode="lin" valueType="num">
                                      <p:cBhvr>
                                        <p:cTn id="21" dur="500" decel="50000" fill="hold">
                                          <p:stCondLst>
                                            <p:cond delay="0"/>
                                          </p:stCondLst>
                                        </p:cTn>
                                        <p:tgtEl>
                                          <p:spTgt spid="11"/>
                                        </p:tgtEl>
                                        <p:attrNameLst>
                                          <p:attrName>ppt_x</p:attrName>
                                        </p:attrNameLst>
                                      </p:cBhvr>
                                      <p:tavLst>
                                        <p:tav tm="0">
                                          <p:val>
                                            <p:strVal val="#ppt_x+.4"/>
                                          </p:val>
                                        </p:tav>
                                        <p:tav tm="100000">
                                          <p:val>
                                            <p:strVal val="#ppt_x"/>
                                          </p:val>
                                        </p:tav>
                                      </p:tavLst>
                                    </p:anim>
                                    <p:anim calcmode="lin" valueType="num">
                                      <p:cBhvr>
                                        <p:cTn id="22" dur="500" decel="50000" fill="hold">
                                          <p:stCondLst>
                                            <p:cond delay="0"/>
                                          </p:stCondLst>
                                        </p:cTn>
                                        <p:tgtEl>
                                          <p:spTgt spid="11"/>
                                        </p:tgtEl>
                                        <p:attrNameLst>
                                          <p:attrName>ppt_y</p:attrName>
                                        </p:attrNameLst>
                                      </p:cBhvr>
                                      <p:tavLst>
                                        <p:tav tm="0">
                                          <p:val>
                                            <p:strVal val="#ppt_y-.2"/>
                                          </p:val>
                                        </p:tav>
                                        <p:tav tm="100000">
                                          <p:val>
                                            <p:strVal val="#ppt_y+.1"/>
                                          </p:val>
                                        </p:tav>
                                      </p:tavLst>
                                    </p:anim>
                                    <p:anim calcmode="lin" valueType="num">
                                      <p:cBhvr>
                                        <p:cTn id="23" dur="500" accel="50000" fill="hold">
                                          <p:stCondLst>
                                            <p:cond delay="500"/>
                                          </p:stCondLst>
                                        </p:cTn>
                                        <p:tgtEl>
                                          <p:spTgt spid="11"/>
                                        </p:tgtEl>
                                        <p:attrNameLst>
                                          <p:attrName>ppt_y</p:attrName>
                                        </p:attrNameLst>
                                      </p:cBhvr>
                                      <p:tavLst>
                                        <p:tav tm="0">
                                          <p:val>
                                            <p:strVal val="#ppt_y+.1"/>
                                          </p:val>
                                        </p:tav>
                                        <p:tav tm="100000">
                                          <p:val>
                                            <p:strVal val="#ppt_y"/>
                                          </p:val>
                                        </p:tav>
                                      </p:tavLst>
                                    </p:anim>
                                    <p:animEffect transition="in" filter="fade">
                                      <p:cBhvr>
                                        <p:cTn id="24" dur="1000" decel="50000">
                                          <p:stCondLst>
                                            <p:cond delay="0"/>
                                          </p:stCondLst>
                                        </p:cTn>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25" presetClass="entr" presetSubtype="0" fill="hold" grpId="0" nodeType="clickEffect">
                                  <p:stCondLst>
                                    <p:cond delay="0"/>
                                  </p:stCondLst>
                                  <p:childTnLst>
                                    <p:set>
                                      <p:cBhvr>
                                        <p:cTn id="28" dur="1" fill="hold">
                                          <p:stCondLst>
                                            <p:cond delay="0"/>
                                          </p:stCondLst>
                                        </p:cTn>
                                        <p:tgtEl>
                                          <p:spTgt spid="38032"/>
                                        </p:tgtEl>
                                        <p:attrNameLst>
                                          <p:attrName>style.visibility</p:attrName>
                                        </p:attrNameLst>
                                      </p:cBhvr>
                                      <p:to>
                                        <p:strVal val="visible"/>
                                      </p:to>
                                    </p:set>
                                    <p:anim calcmode="lin" valueType="num">
                                      <p:cBhvr>
                                        <p:cTn id="29" dur="500" decel="50000" fill="hold">
                                          <p:stCondLst>
                                            <p:cond delay="0"/>
                                          </p:stCondLst>
                                        </p:cTn>
                                        <p:tgtEl>
                                          <p:spTgt spid="38032"/>
                                        </p:tgtEl>
                                        <p:attrNameLst>
                                          <p:attrName>style.rotation</p:attrName>
                                        </p:attrNameLst>
                                      </p:cBhvr>
                                      <p:tavLst>
                                        <p:tav tm="0">
                                          <p:val>
                                            <p:fltVal val="-90"/>
                                          </p:val>
                                        </p:tav>
                                        <p:tav tm="100000">
                                          <p:val>
                                            <p:fltVal val="0"/>
                                          </p:val>
                                        </p:tav>
                                      </p:tavLst>
                                    </p:anim>
                                    <p:anim calcmode="lin" valueType="num">
                                      <p:cBhvr>
                                        <p:cTn id="30" dur="500" decel="50000" fill="hold">
                                          <p:stCondLst>
                                            <p:cond delay="0"/>
                                          </p:stCondLst>
                                        </p:cTn>
                                        <p:tgtEl>
                                          <p:spTgt spid="38032"/>
                                        </p:tgtEl>
                                        <p:attrNameLst>
                                          <p:attrName>ppt_w</p:attrName>
                                        </p:attrNameLst>
                                      </p:cBhvr>
                                      <p:tavLst>
                                        <p:tav tm="0">
                                          <p:val>
                                            <p:strVal val="#ppt_w"/>
                                          </p:val>
                                        </p:tav>
                                        <p:tav tm="100000">
                                          <p:val>
                                            <p:strVal val="#ppt_w*.05"/>
                                          </p:val>
                                        </p:tav>
                                      </p:tavLst>
                                    </p:anim>
                                    <p:anim calcmode="lin" valueType="num">
                                      <p:cBhvr>
                                        <p:cTn id="31" dur="500" accel="50000" fill="hold">
                                          <p:stCondLst>
                                            <p:cond delay="500"/>
                                          </p:stCondLst>
                                        </p:cTn>
                                        <p:tgtEl>
                                          <p:spTgt spid="38032"/>
                                        </p:tgtEl>
                                        <p:attrNameLst>
                                          <p:attrName>ppt_w</p:attrName>
                                        </p:attrNameLst>
                                      </p:cBhvr>
                                      <p:tavLst>
                                        <p:tav tm="0">
                                          <p:val>
                                            <p:strVal val="#ppt_w*.05"/>
                                          </p:val>
                                        </p:tav>
                                        <p:tav tm="100000">
                                          <p:val>
                                            <p:strVal val="#ppt_w"/>
                                          </p:val>
                                        </p:tav>
                                      </p:tavLst>
                                    </p:anim>
                                    <p:anim calcmode="lin" valueType="num">
                                      <p:cBhvr>
                                        <p:cTn id="32" dur="1000" fill="hold"/>
                                        <p:tgtEl>
                                          <p:spTgt spid="38032"/>
                                        </p:tgtEl>
                                        <p:attrNameLst>
                                          <p:attrName>ppt_h</p:attrName>
                                        </p:attrNameLst>
                                      </p:cBhvr>
                                      <p:tavLst>
                                        <p:tav tm="0">
                                          <p:val>
                                            <p:strVal val="#ppt_h"/>
                                          </p:val>
                                        </p:tav>
                                        <p:tav tm="100000">
                                          <p:val>
                                            <p:strVal val="#ppt_h"/>
                                          </p:val>
                                        </p:tav>
                                      </p:tavLst>
                                    </p:anim>
                                    <p:anim calcmode="lin" valueType="num">
                                      <p:cBhvr>
                                        <p:cTn id="33" dur="500" decel="50000" fill="hold">
                                          <p:stCondLst>
                                            <p:cond delay="0"/>
                                          </p:stCondLst>
                                        </p:cTn>
                                        <p:tgtEl>
                                          <p:spTgt spid="38032"/>
                                        </p:tgtEl>
                                        <p:attrNameLst>
                                          <p:attrName>ppt_x</p:attrName>
                                        </p:attrNameLst>
                                      </p:cBhvr>
                                      <p:tavLst>
                                        <p:tav tm="0">
                                          <p:val>
                                            <p:strVal val="#ppt_x+.4"/>
                                          </p:val>
                                        </p:tav>
                                        <p:tav tm="100000">
                                          <p:val>
                                            <p:strVal val="#ppt_x"/>
                                          </p:val>
                                        </p:tav>
                                      </p:tavLst>
                                    </p:anim>
                                    <p:anim calcmode="lin" valueType="num">
                                      <p:cBhvr>
                                        <p:cTn id="34" dur="500" decel="50000" fill="hold">
                                          <p:stCondLst>
                                            <p:cond delay="0"/>
                                          </p:stCondLst>
                                        </p:cTn>
                                        <p:tgtEl>
                                          <p:spTgt spid="38032"/>
                                        </p:tgtEl>
                                        <p:attrNameLst>
                                          <p:attrName>ppt_y</p:attrName>
                                        </p:attrNameLst>
                                      </p:cBhvr>
                                      <p:tavLst>
                                        <p:tav tm="0">
                                          <p:val>
                                            <p:strVal val="#ppt_y-.2"/>
                                          </p:val>
                                        </p:tav>
                                        <p:tav tm="100000">
                                          <p:val>
                                            <p:strVal val="#ppt_y+.1"/>
                                          </p:val>
                                        </p:tav>
                                      </p:tavLst>
                                    </p:anim>
                                    <p:anim calcmode="lin" valueType="num">
                                      <p:cBhvr>
                                        <p:cTn id="35" dur="500" accel="50000" fill="hold">
                                          <p:stCondLst>
                                            <p:cond delay="500"/>
                                          </p:stCondLst>
                                        </p:cTn>
                                        <p:tgtEl>
                                          <p:spTgt spid="38032"/>
                                        </p:tgtEl>
                                        <p:attrNameLst>
                                          <p:attrName>ppt_y</p:attrName>
                                        </p:attrNameLst>
                                      </p:cBhvr>
                                      <p:tavLst>
                                        <p:tav tm="0">
                                          <p:val>
                                            <p:strVal val="#ppt_y+.1"/>
                                          </p:val>
                                        </p:tav>
                                        <p:tav tm="100000">
                                          <p:val>
                                            <p:strVal val="#ppt_y"/>
                                          </p:val>
                                        </p:tav>
                                      </p:tavLst>
                                    </p:anim>
                                    <p:animEffect transition="in" filter="fade">
                                      <p:cBhvr>
                                        <p:cTn id="36" dur="1000" decel="50000">
                                          <p:stCondLst>
                                            <p:cond delay="0"/>
                                          </p:stCondLst>
                                        </p:cTn>
                                        <p:tgtEl>
                                          <p:spTgt spid="38032"/>
                                        </p:tgtEl>
                                      </p:cBhvr>
                                    </p:animEffect>
                                  </p:childTnLst>
                                </p:cTn>
                              </p:par>
                              <p:par>
                                <p:cTn id="37" presetID="25"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500" decel="50000" fill="hold">
                                          <p:stCondLst>
                                            <p:cond delay="0"/>
                                          </p:stCondLst>
                                        </p:cTn>
                                        <p:tgtEl>
                                          <p:spTgt spid="10"/>
                                        </p:tgtEl>
                                        <p:attrNameLst>
                                          <p:attrName>style.rotation</p:attrName>
                                        </p:attrNameLst>
                                      </p:cBhvr>
                                      <p:tavLst>
                                        <p:tav tm="0">
                                          <p:val>
                                            <p:fltVal val="-90"/>
                                          </p:val>
                                        </p:tav>
                                        <p:tav tm="100000">
                                          <p:val>
                                            <p:fltVal val="0"/>
                                          </p:val>
                                        </p:tav>
                                      </p:tavLst>
                                    </p:anim>
                                    <p:anim calcmode="lin" valueType="num">
                                      <p:cBhvr>
                                        <p:cTn id="40" dur="500" decel="50000" fill="hold">
                                          <p:stCondLst>
                                            <p:cond delay="0"/>
                                          </p:stCondLst>
                                        </p:cTn>
                                        <p:tgtEl>
                                          <p:spTgt spid="10"/>
                                        </p:tgtEl>
                                        <p:attrNameLst>
                                          <p:attrName>ppt_w</p:attrName>
                                        </p:attrNameLst>
                                      </p:cBhvr>
                                      <p:tavLst>
                                        <p:tav tm="0">
                                          <p:val>
                                            <p:strVal val="#ppt_w"/>
                                          </p:val>
                                        </p:tav>
                                        <p:tav tm="100000">
                                          <p:val>
                                            <p:strVal val="#ppt_w*.05"/>
                                          </p:val>
                                        </p:tav>
                                      </p:tavLst>
                                    </p:anim>
                                    <p:anim calcmode="lin" valueType="num">
                                      <p:cBhvr>
                                        <p:cTn id="41" dur="500" accel="50000" fill="hold">
                                          <p:stCondLst>
                                            <p:cond delay="500"/>
                                          </p:stCondLst>
                                        </p:cTn>
                                        <p:tgtEl>
                                          <p:spTgt spid="10"/>
                                        </p:tgtEl>
                                        <p:attrNameLst>
                                          <p:attrName>ppt_w</p:attrName>
                                        </p:attrNameLst>
                                      </p:cBhvr>
                                      <p:tavLst>
                                        <p:tav tm="0">
                                          <p:val>
                                            <p:strVal val="#ppt_w*.05"/>
                                          </p:val>
                                        </p:tav>
                                        <p:tav tm="100000">
                                          <p:val>
                                            <p:strVal val="#ppt_w"/>
                                          </p:val>
                                        </p:tav>
                                      </p:tavLst>
                                    </p:anim>
                                    <p:anim calcmode="lin" valueType="num">
                                      <p:cBhvr>
                                        <p:cTn id="42" dur="1000" fill="hold"/>
                                        <p:tgtEl>
                                          <p:spTgt spid="10"/>
                                        </p:tgtEl>
                                        <p:attrNameLst>
                                          <p:attrName>ppt_h</p:attrName>
                                        </p:attrNameLst>
                                      </p:cBhvr>
                                      <p:tavLst>
                                        <p:tav tm="0">
                                          <p:val>
                                            <p:strVal val="#ppt_h"/>
                                          </p:val>
                                        </p:tav>
                                        <p:tav tm="100000">
                                          <p:val>
                                            <p:strVal val="#ppt_h"/>
                                          </p:val>
                                        </p:tav>
                                      </p:tavLst>
                                    </p:anim>
                                    <p:anim calcmode="lin" valueType="num">
                                      <p:cBhvr>
                                        <p:cTn id="43" dur="500" decel="50000" fill="hold">
                                          <p:stCondLst>
                                            <p:cond delay="0"/>
                                          </p:stCondLst>
                                        </p:cTn>
                                        <p:tgtEl>
                                          <p:spTgt spid="10"/>
                                        </p:tgtEl>
                                        <p:attrNameLst>
                                          <p:attrName>ppt_x</p:attrName>
                                        </p:attrNameLst>
                                      </p:cBhvr>
                                      <p:tavLst>
                                        <p:tav tm="0">
                                          <p:val>
                                            <p:strVal val="#ppt_x+.4"/>
                                          </p:val>
                                        </p:tav>
                                        <p:tav tm="100000">
                                          <p:val>
                                            <p:strVal val="#ppt_x"/>
                                          </p:val>
                                        </p:tav>
                                      </p:tavLst>
                                    </p:anim>
                                    <p:anim calcmode="lin" valueType="num">
                                      <p:cBhvr>
                                        <p:cTn id="44" dur="500" decel="50000" fill="hold">
                                          <p:stCondLst>
                                            <p:cond delay="0"/>
                                          </p:stCondLst>
                                        </p:cTn>
                                        <p:tgtEl>
                                          <p:spTgt spid="10"/>
                                        </p:tgtEl>
                                        <p:attrNameLst>
                                          <p:attrName>ppt_y</p:attrName>
                                        </p:attrNameLst>
                                      </p:cBhvr>
                                      <p:tavLst>
                                        <p:tav tm="0">
                                          <p:val>
                                            <p:strVal val="#ppt_y-.2"/>
                                          </p:val>
                                        </p:tav>
                                        <p:tav tm="100000">
                                          <p:val>
                                            <p:strVal val="#ppt_y+.1"/>
                                          </p:val>
                                        </p:tav>
                                      </p:tavLst>
                                    </p:anim>
                                    <p:anim calcmode="lin" valueType="num">
                                      <p:cBhvr>
                                        <p:cTn id="45" dur="500" accel="50000" fill="hold">
                                          <p:stCondLst>
                                            <p:cond delay="500"/>
                                          </p:stCondLst>
                                        </p:cTn>
                                        <p:tgtEl>
                                          <p:spTgt spid="10"/>
                                        </p:tgtEl>
                                        <p:attrNameLst>
                                          <p:attrName>ppt_y</p:attrName>
                                        </p:attrNameLst>
                                      </p:cBhvr>
                                      <p:tavLst>
                                        <p:tav tm="0">
                                          <p:val>
                                            <p:strVal val="#ppt_y+.1"/>
                                          </p:val>
                                        </p:tav>
                                        <p:tav tm="100000">
                                          <p:val>
                                            <p:strVal val="#ppt_y"/>
                                          </p:val>
                                        </p:tav>
                                      </p:tavLst>
                                    </p:anim>
                                    <p:animEffect transition="in" filter="fade">
                                      <p:cBhvr>
                                        <p:cTn id="46" dur="1000" decel="50000">
                                          <p:stCondLst>
                                            <p:cond delay="0"/>
                                          </p:stCondLst>
                                        </p:cTn>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026" grpId="0"/>
      <p:bldP spid="3803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Title 1"/>
          <p:cNvSpPr>
            <a:spLocks noGrp="1"/>
          </p:cNvSpPr>
          <p:nvPr>
            <p:ph type="title"/>
          </p:nvPr>
        </p:nvSpPr>
        <p:spPr/>
        <p:txBody>
          <a:bodyPr/>
          <a:lstStyle/>
          <a:p>
            <a:r>
              <a:rPr lang="en-US"/>
              <a:t>Financials</a:t>
            </a:r>
          </a:p>
        </p:txBody>
      </p:sp>
      <p:sp>
        <p:nvSpPr>
          <p:cNvPr id="31746" name="Content Placeholder 2"/>
          <p:cNvSpPr>
            <a:spLocks noGrp="1"/>
          </p:cNvSpPr>
          <p:nvPr>
            <p:ph idx="1"/>
          </p:nvPr>
        </p:nvSpPr>
        <p:spPr/>
        <p:txBody>
          <a:bodyPr/>
          <a:lstStyle/>
          <a:p>
            <a:pPr>
              <a:buNone/>
            </a:pPr>
            <a:r>
              <a:rPr lang="en-US" b="1" dirty="0"/>
              <a:t>Break Even Analysis</a:t>
            </a:r>
          </a:p>
          <a:p>
            <a:pPr lvl="1"/>
            <a:endParaRPr lang="en-US" dirty="0"/>
          </a:p>
        </p:txBody>
      </p:sp>
      <p:pic>
        <p:nvPicPr>
          <p:cNvPr id="31747"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graphicFrame>
        <p:nvGraphicFramePr>
          <p:cNvPr id="7" name="Chart 6"/>
          <p:cNvGraphicFramePr>
            <a:graphicFrameLocks/>
          </p:cNvGraphicFramePr>
          <p:nvPr/>
        </p:nvGraphicFramePr>
        <p:xfrm>
          <a:off x="1828800" y="1905000"/>
          <a:ext cx="6657975" cy="4276725"/>
        </p:xfrm>
        <a:graphic>
          <a:graphicData uri="http://schemas.openxmlformats.org/drawingml/2006/chart">
            <c:chart xmlns:c="http://schemas.openxmlformats.org/drawingml/2006/chart" xmlns:r="http://schemas.openxmlformats.org/officeDocument/2006/relationships" r:id="rId3"/>
          </a:graphicData>
        </a:graphic>
      </p:graphicFrame>
      <p:sp>
        <p:nvSpPr>
          <p:cNvPr id="8" name="AutoShape 3"/>
          <p:cNvSpPr>
            <a:spLocks noChangeArrowheads="1"/>
          </p:cNvSpPr>
          <p:nvPr/>
        </p:nvSpPr>
        <p:spPr bwMode="auto">
          <a:xfrm>
            <a:off x="4048525" y="3048000"/>
            <a:ext cx="1038225" cy="590550"/>
          </a:xfrm>
          <a:prstGeom prst="wedgeRectCallout">
            <a:avLst>
              <a:gd name="adj1" fmla="val 83944"/>
              <a:gd name="adj2" fmla="val 104838"/>
            </a:avLst>
          </a:prstGeom>
          <a:solidFill>
            <a:srgbClr val="FFFFFF"/>
          </a:solidFill>
          <a:ln w="9525">
            <a:solidFill>
              <a:srgbClr val="000000"/>
            </a:solidFill>
            <a:miter lim="800000"/>
            <a:headEnd/>
            <a:tailEnd/>
          </a:ln>
        </p:spPr>
        <p:txBody>
          <a:bodyPr wrap="square" lIns="27432" tIns="22860" rIns="0" bIns="0" anchor="t" upright="1"/>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defRPr sz="1000"/>
            </a:pPr>
            <a:r>
              <a:rPr lang="en-US" sz="1000" b="0" i="0" u="none" strike="noStrike" baseline="0">
                <a:solidFill>
                  <a:srgbClr val="000000"/>
                </a:solidFill>
                <a:latin typeface="Arial"/>
                <a:cs typeface="Arial"/>
              </a:rPr>
              <a:t>Break Even Point</a:t>
            </a:r>
          </a:p>
          <a:p>
            <a:pPr algn="l" rtl="0">
              <a:defRPr sz="1000"/>
            </a:pPr>
            <a:r>
              <a:rPr lang="en-US" sz="1000" b="0" i="0" u="none" strike="noStrike" baseline="0">
                <a:solidFill>
                  <a:srgbClr val="000000"/>
                </a:solidFill>
                <a:latin typeface="Arial"/>
                <a:cs typeface="Arial"/>
              </a:rPr>
              <a:t>31,128 Tickets</a:t>
            </a:r>
          </a:p>
          <a:p>
            <a:pPr algn="l" rtl="0">
              <a:defRPr sz="1000"/>
            </a:pPr>
            <a:r>
              <a:rPr lang="en-US" sz="1000" b="0" i="0" u="none" strike="noStrike" baseline="0">
                <a:solidFill>
                  <a:srgbClr val="000000"/>
                </a:solidFill>
                <a:latin typeface="Arial"/>
                <a:cs typeface="Arial"/>
              </a:rPr>
              <a:t>$962,474 Sales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p:txBody>
          <a:bodyPr/>
          <a:lstStyle/>
          <a:p>
            <a:r>
              <a:rPr lang="en-US"/>
              <a:t>Funding and Offering</a:t>
            </a:r>
          </a:p>
        </p:txBody>
      </p:sp>
      <p:sp>
        <p:nvSpPr>
          <p:cNvPr id="32770" name="Content Placeholder 2"/>
          <p:cNvSpPr>
            <a:spLocks noGrp="1"/>
          </p:cNvSpPr>
          <p:nvPr>
            <p:ph idx="1"/>
          </p:nvPr>
        </p:nvSpPr>
        <p:spPr/>
        <p:txBody>
          <a:bodyPr/>
          <a:lstStyle/>
          <a:p>
            <a:r>
              <a:rPr lang="en-US" b="1" dirty="0"/>
              <a:t>Xplore Panama Requires $1,025,000</a:t>
            </a:r>
          </a:p>
          <a:p>
            <a:pPr lvl="1"/>
            <a:r>
              <a:rPr lang="en-US" dirty="0"/>
              <a:t>Bank: $525,000</a:t>
            </a:r>
          </a:p>
          <a:p>
            <a:pPr lvl="1"/>
            <a:r>
              <a:rPr lang="en-US" dirty="0"/>
              <a:t>Founders: $200,000</a:t>
            </a:r>
          </a:p>
          <a:p>
            <a:pPr lvl="1"/>
            <a:r>
              <a:rPr lang="en-US" dirty="0"/>
              <a:t>Outside Investors: $300,000</a:t>
            </a:r>
          </a:p>
          <a:p>
            <a:pPr lvl="1">
              <a:buFontTx/>
              <a:buNone/>
            </a:pPr>
            <a:endParaRPr lang="en-US" dirty="0"/>
          </a:p>
          <a:p>
            <a:r>
              <a:rPr lang="en-US" b="1" dirty="0"/>
              <a:t>Potential ROI for Investors</a:t>
            </a:r>
          </a:p>
          <a:p>
            <a:pPr lvl="1"/>
            <a:r>
              <a:rPr lang="en-US" b="1" dirty="0"/>
              <a:t>668% over 3 Years</a:t>
            </a:r>
          </a:p>
          <a:p>
            <a:endParaRPr lang="en-US" b="1" dirty="0"/>
          </a:p>
          <a:p>
            <a:pPr lvl="1"/>
            <a:endParaRPr lang="en-US" dirty="0"/>
          </a:p>
        </p:txBody>
      </p:sp>
      <p:pic>
        <p:nvPicPr>
          <p:cNvPr id="32771"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pic>
        <p:nvPicPr>
          <p:cNvPr id="32773" name="Picture 8"/>
          <p:cNvPicPr>
            <a:picLocks noChangeAspect="1" noChangeArrowheads="1"/>
          </p:cNvPicPr>
          <p:nvPr/>
        </p:nvPicPr>
        <p:blipFill>
          <a:blip r:embed="rId3" cstate="print"/>
          <a:srcRect/>
          <a:stretch>
            <a:fillRect/>
          </a:stretch>
        </p:blipFill>
        <p:spPr bwMode="auto">
          <a:xfrm>
            <a:off x="2362200" y="5257800"/>
            <a:ext cx="5286375" cy="133350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a:xfrm>
            <a:off x="1905000" y="152400"/>
            <a:ext cx="6781800" cy="990600"/>
          </a:xfrm>
        </p:spPr>
        <p:txBody>
          <a:bodyPr/>
          <a:lstStyle/>
          <a:p>
            <a:pPr eaLnBrk="1" hangingPunct="1"/>
            <a:r>
              <a:rPr lang="en-US" dirty="0"/>
              <a:t>Xplore Group</a:t>
            </a:r>
          </a:p>
        </p:txBody>
      </p:sp>
      <p:pic>
        <p:nvPicPr>
          <p:cNvPr id="19" name="Content Placeholder 18" descr="Picture2.jpg"/>
          <p:cNvPicPr>
            <a:picLocks noGrp="1" noChangeAspect="1"/>
          </p:cNvPicPr>
          <p:nvPr>
            <p:ph idx="1"/>
          </p:nvPr>
        </p:nvPicPr>
        <p:blipFill>
          <a:blip r:embed="rId3" cstate="print"/>
          <a:srcRect/>
          <a:stretch>
            <a:fillRect/>
          </a:stretch>
        </p:blipFill>
        <p:spPr>
          <a:xfrm>
            <a:off x="3810000" y="2667000"/>
            <a:ext cx="3057525" cy="2914650"/>
          </a:xfrm>
          <a:effectLst>
            <a:softEdge rad="112500"/>
          </a:effectLst>
        </p:spPr>
      </p:pic>
      <p:pic>
        <p:nvPicPr>
          <p:cNvPr id="33795" name="Picture 3" descr="Untitled-1.jpg"/>
          <p:cNvPicPr>
            <a:picLocks noChangeAspect="1"/>
          </p:cNvPicPr>
          <p:nvPr/>
        </p:nvPicPr>
        <p:blipFill>
          <a:blip r:embed="rId4" cstate="print"/>
          <a:srcRect/>
          <a:stretch>
            <a:fillRect/>
          </a:stretch>
        </p:blipFill>
        <p:spPr bwMode="auto">
          <a:xfrm>
            <a:off x="0" y="0"/>
            <a:ext cx="1828800" cy="1893888"/>
          </a:xfrm>
          <a:prstGeom prst="rect">
            <a:avLst/>
          </a:prstGeom>
          <a:noFill/>
          <a:ln w="9525">
            <a:noFill/>
            <a:miter lim="800000"/>
            <a:headEnd/>
            <a:tailEnd/>
          </a:ln>
        </p:spPr>
      </p:pic>
      <p:sp>
        <p:nvSpPr>
          <p:cNvPr id="22" name="Content Placeholder 2"/>
          <p:cNvSpPr txBox="1">
            <a:spLocks/>
          </p:cNvSpPr>
          <p:nvPr/>
        </p:nvSpPr>
        <p:spPr bwMode="auto">
          <a:xfrm>
            <a:off x="1905000" y="1295400"/>
            <a:ext cx="6781800" cy="4648200"/>
          </a:xfrm>
          <a:prstGeom prst="rect">
            <a:avLst/>
          </a:prstGeom>
          <a:noFill/>
          <a:ln w="9525">
            <a:noFill/>
            <a:miter lim="800000"/>
            <a:headEnd/>
            <a:tailEnd/>
          </a:ln>
          <a:effectLst/>
        </p:spPr>
        <p:txBody>
          <a:bodyPr/>
          <a:lstStyle/>
          <a:p>
            <a:pPr marL="342900" indent="-342900" algn="ctr">
              <a:spcBef>
                <a:spcPct val="20000"/>
              </a:spcBef>
              <a:defRPr/>
            </a:pPr>
            <a:r>
              <a:rPr lang="en-US" sz="3200" kern="0" dirty="0">
                <a:solidFill>
                  <a:srgbClr val="333333"/>
                </a:solidFill>
                <a:latin typeface="Tekton Pro Ext" pitchFamily="34" charset="0"/>
              </a:rPr>
              <a:t>Providing a </a:t>
            </a:r>
          </a:p>
          <a:p>
            <a:pPr marL="342900" indent="-342900" algn="ctr">
              <a:spcBef>
                <a:spcPct val="20000"/>
              </a:spcBef>
              <a:defRPr/>
            </a:pPr>
            <a:r>
              <a:rPr lang="en-US" sz="3200" kern="0" dirty="0">
                <a:solidFill>
                  <a:srgbClr val="333333"/>
                </a:solidFill>
                <a:latin typeface="Tekton Pro Ext" pitchFamily="34" charset="0"/>
              </a:rPr>
              <a:t>Truly Memorable Experience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p:txBody>
          <a:bodyPr/>
          <a:lstStyle/>
          <a:p>
            <a:pPr eaLnBrk="1" hangingPunct="1"/>
            <a:r>
              <a:rPr lang="en-US"/>
              <a:t>The Company</a:t>
            </a:r>
          </a:p>
        </p:txBody>
      </p:sp>
      <p:sp>
        <p:nvSpPr>
          <p:cNvPr id="4099" name="Rectangle 3"/>
          <p:cNvSpPr>
            <a:spLocks noGrp="1" noChangeArrowheads="1"/>
          </p:cNvSpPr>
          <p:nvPr>
            <p:ph idx="1"/>
          </p:nvPr>
        </p:nvSpPr>
        <p:spPr/>
        <p:txBody>
          <a:bodyPr/>
          <a:lstStyle/>
          <a:p>
            <a:pPr eaLnBrk="1" hangingPunct="1"/>
            <a:r>
              <a:rPr lang="en-US" dirty="0"/>
              <a:t>Mission:</a:t>
            </a:r>
          </a:p>
          <a:p>
            <a:pPr lvl="1" eaLnBrk="1" hangingPunct="1"/>
            <a:r>
              <a:rPr lang="en-US" dirty="0"/>
              <a:t>Creating a truly memorable experience for visitors exploring a new destination.</a:t>
            </a:r>
          </a:p>
          <a:p>
            <a:pPr eaLnBrk="1" hangingPunct="1"/>
            <a:r>
              <a:rPr lang="en-US" dirty="0"/>
              <a:t>Concept:</a:t>
            </a:r>
          </a:p>
          <a:p>
            <a:pPr lvl="1" eaLnBrk="1" hangingPunct="1"/>
            <a:r>
              <a:rPr lang="en-US" dirty="0"/>
              <a:t>First venture is Xplore Panama offering convenient, scenic, bus routes for tourists that wish to explore Panama at their own schedule.</a:t>
            </a:r>
          </a:p>
        </p:txBody>
      </p:sp>
      <p:pic>
        <p:nvPicPr>
          <p:cNvPr id="15363" name="Picture 5"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pic>
        <p:nvPicPr>
          <p:cNvPr id="4103" name="Picture 7"/>
          <p:cNvPicPr>
            <a:picLocks noChangeAspect="1" noChangeArrowheads="1"/>
          </p:cNvPicPr>
          <p:nvPr/>
        </p:nvPicPr>
        <p:blipFill>
          <a:blip r:embed="rId3" cstate="print"/>
          <a:srcRect/>
          <a:stretch>
            <a:fillRect/>
          </a:stretch>
        </p:blipFill>
        <p:spPr bwMode="auto">
          <a:xfrm>
            <a:off x="2362200" y="4495800"/>
            <a:ext cx="5867400" cy="2139950"/>
          </a:xfrm>
          <a:prstGeom prst="rect">
            <a:avLst/>
          </a:prstGeom>
          <a:noFill/>
          <a:ln w="9525">
            <a:noFill/>
            <a:miter lim="800000"/>
            <a:headEnd/>
            <a:tailEnd/>
          </a:ln>
        </p:spPr>
      </p:pic>
      <p:pic>
        <p:nvPicPr>
          <p:cNvPr id="15365" name="Picture 11" descr="Toronto48Hero"/>
          <p:cNvPicPr>
            <a:picLocks noChangeAspect="1" noChangeArrowheads="1"/>
          </p:cNvPicPr>
          <p:nvPr/>
        </p:nvPicPr>
        <p:blipFill>
          <a:blip r:embed="rId4" cstate="print"/>
          <a:srcRect/>
          <a:stretch>
            <a:fillRect/>
          </a:stretch>
        </p:blipFill>
        <p:spPr bwMode="auto">
          <a:xfrm>
            <a:off x="304800" y="4648200"/>
            <a:ext cx="1905000" cy="1905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99">
                                            <p:txEl>
                                              <p:pRg st="2" end="2"/>
                                            </p:txEl>
                                          </p:spTgt>
                                        </p:tgtEl>
                                        <p:attrNameLst>
                                          <p:attrName>style.visibility</p:attrName>
                                        </p:attrNameLst>
                                      </p:cBhvr>
                                      <p:to>
                                        <p:strVal val="visible"/>
                                      </p:to>
                                    </p:set>
                                    <p:animEffect transition="in" filter="wipe(down)">
                                      <p:cBhvr>
                                        <p:cTn id="7" dur="500"/>
                                        <p:tgtEl>
                                          <p:spTgt spid="4099">
                                            <p:txEl>
                                              <p:pRg st="2" end="2"/>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4099">
                                            <p:txEl>
                                              <p:pRg st="3" end="3"/>
                                            </p:txEl>
                                          </p:spTgt>
                                        </p:tgtEl>
                                        <p:attrNameLst>
                                          <p:attrName>style.visibility</p:attrName>
                                        </p:attrNameLst>
                                      </p:cBhvr>
                                      <p:to>
                                        <p:strVal val="visible"/>
                                      </p:to>
                                    </p:set>
                                    <p:animEffect transition="in" filter="wipe(down)">
                                      <p:cBhvr>
                                        <p:cTn id="10" dur="500"/>
                                        <p:tgtEl>
                                          <p:spTgt spid="4099">
                                            <p:txEl>
                                              <p:pRg st="3" end="3"/>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4103"/>
                                        </p:tgtEl>
                                        <p:attrNameLst>
                                          <p:attrName>style.visibility</p:attrName>
                                        </p:attrNameLst>
                                      </p:cBhvr>
                                      <p:to>
                                        <p:strVal val="visible"/>
                                      </p:to>
                                    </p:set>
                                    <p:animEffect transition="in" filter="wipe(down)">
                                      <p:cBhvr>
                                        <p:cTn id="13" dur="500"/>
                                        <p:tgtEl>
                                          <p:spTgt spid="4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a:t>Problem &amp; Need</a:t>
            </a:r>
          </a:p>
        </p:txBody>
      </p:sp>
      <p:sp>
        <p:nvSpPr>
          <p:cNvPr id="16386" name="Content Placeholder 2"/>
          <p:cNvSpPr>
            <a:spLocks noGrp="1"/>
          </p:cNvSpPr>
          <p:nvPr>
            <p:ph idx="1"/>
          </p:nvPr>
        </p:nvSpPr>
        <p:spPr>
          <a:xfrm>
            <a:off x="1905000" y="1295400"/>
            <a:ext cx="4495800" cy="4648200"/>
          </a:xfrm>
        </p:spPr>
        <p:txBody>
          <a:bodyPr/>
          <a:lstStyle/>
          <a:p>
            <a:pPr eaLnBrk="1" hangingPunct="1"/>
            <a:r>
              <a:rPr lang="en-US"/>
              <a:t>Public transportation suffers from poor customer service and security.</a:t>
            </a:r>
          </a:p>
          <a:p>
            <a:pPr eaLnBrk="1" hangingPunct="1"/>
            <a:endParaRPr lang="en-US" sz="1600"/>
          </a:p>
          <a:p>
            <a:pPr eaLnBrk="1" hangingPunct="1"/>
            <a:r>
              <a:rPr lang="en-US"/>
              <a:t>Guided tours in Panama are expensive and inflexible.</a:t>
            </a:r>
          </a:p>
          <a:p>
            <a:pPr eaLnBrk="1" hangingPunct="1"/>
            <a:endParaRPr lang="en-US"/>
          </a:p>
        </p:txBody>
      </p:sp>
      <p:pic>
        <p:nvPicPr>
          <p:cNvPr id="16387" name="Picture 3" descr="Untitled-1.jpg"/>
          <p:cNvPicPr>
            <a:picLocks noChangeAspect="1"/>
          </p:cNvPicPr>
          <p:nvPr/>
        </p:nvPicPr>
        <p:blipFill>
          <a:blip r:embed="rId3" cstate="print"/>
          <a:srcRect/>
          <a:stretch>
            <a:fillRect/>
          </a:stretch>
        </p:blipFill>
        <p:spPr bwMode="auto">
          <a:xfrm>
            <a:off x="0" y="0"/>
            <a:ext cx="1828800" cy="1893888"/>
          </a:xfrm>
          <a:prstGeom prst="rect">
            <a:avLst/>
          </a:prstGeom>
          <a:noFill/>
          <a:ln w="9525">
            <a:noFill/>
            <a:miter lim="800000"/>
            <a:headEnd/>
            <a:tailEnd/>
          </a:ln>
        </p:spPr>
      </p:pic>
      <p:sp>
        <p:nvSpPr>
          <p:cNvPr id="6" name="Content Placeholder 2"/>
          <p:cNvSpPr txBox="1">
            <a:spLocks/>
          </p:cNvSpPr>
          <p:nvPr/>
        </p:nvSpPr>
        <p:spPr bwMode="auto">
          <a:xfrm>
            <a:off x="1905000" y="1295400"/>
            <a:ext cx="6781800" cy="4648200"/>
          </a:xfrm>
          <a:prstGeom prst="rect">
            <a:avLst/>
          </a:prstGeom>
          <a:noFill/>
          <a:ln w="9525">
            <a:noFill/>
            <a:miter lim="800000"/>
            <a:headEnd/>
            <a:tailEnd/>
          </a:ln>
          <a:effectLst/>
        </p:spPr>
        <p:txBody>
          <a:bodyPr/>
          <a:lstStyle/>
          <a:p>
            <a:pPr marL="342900" indent="-342900">
              <a:spcBef>
                <a:spcPct val="20000"/>
              </a:spcBef>
              <a:buFontTx/>
              <a:buChar char="•"/>
              <a:defRPr/>
            </a:pPr>
            <a:endParaRPr lang="en-US" sz="2800" kern="0" dirty="0">
              <a:solidFill>
                <a:srgbClr val="333333"/>
              </a:solidFill>
              <a:latin typeface="+mn-lt"/>
            </a:endParaRPr>
          </a:p>
          <a:p>
            <a:pPr marL="342900" indent="-342900">
              <a:spcBef>
                <a:spcPct val="20000"/>
              </a:spcBef>
              <a:buFontTx/>
              <a:buChar char="•"/>
              <a:defRPr/>
            </a:pPr>
            <a:endParaRPr lang="en-US" sz="2800" kern="0" dirty="0">
              <a:solidFill>
                <a:srgbClr val="333333"/>
              </a:solidFill>
              <a:latin typeface="+mn-lt"/>
            </a:endParaRPr>
          </a:p>
          <a:p>
            <a:pPr marL="342900" indent="-342900">
              <a:spcBef>
                <a:spcPct val="20000"/>
              </a:spcBef>
              <a:buFontTx/>
              <a:buChar char="•"/>
              <a:defRPr/>
            </a:pPr>
            <a:endParaRPr lang="en-US" sz="2800" kern="0" dirty="0">
              <a:solidFill>
                <a:srgbClr val="333333"/>
              </a:solidFill>
              <a:latin typeface="+mn-lt"/>
            </a:endParaRPr>
          </a:p>
          <a:p>
            <a:pPr marL="342900" indent="-342900">
              <a:spcBef>
                <a:spcPct val="20000"/>
              </a:spcBef>
              <a:buFontTx/>
              <a:buChar char="•"/>
              <a:defRPr/>
            </a:pPr>
            <a:endParaRPr lang="en-US" sz="2800" kern="0" dirty="0">
              <a:solidFill>
                <a:srgbClr val="333333"/>
              </a:solidFill>
              <a:latin typeface="+mn-lt"/>
            </a:endParaRPr>
          </a:p>
          <a:p>
            <a:pPr marL="342900" indent="-342900">
              <a:spcBef>
                <a:spcPct val="20000"/>
              </a:spcBef>
              <a:buFontTx/>
              <a:buChar char="•"/>
              <a:defRPr/>
            </a:pPr>
            <a:endParaRPr lang="en-US" sz="2800" kern="0" dirty="0">
              <a:solidFill>
                <a:srgbClr val="333333"/>
              </a:solidFill>
              <a:latin typeface="+mn-lt"/>
            </a:endParaRPr>
          </a:p>
          <a:p>
            <a:pPr marL="342900" indent="-342900">
              <a:spcBef>
                <a:spcPct val="20000"/>
              </a:spcBef>
              <a:buFontTx/>
              <a:buChar char="•"/>
              <a:defRPr/>
            </a:pPr>
            <a:endParaRPr lang="en-US" sz="1600" kern="0" dirty="0">
              <a:solidFill>
                <a:srgbClr val="333333"/>
              </a:solidFill>
              <a:latin typeface="+mn-lt"/>
            </a:endParaRPr>
          </a:p>
          <a:p>
            <a:pPr marL="342900" indent="-342900">
              <a:spcBef>
                <a:spcPct val="20000"/>
              </a:spcBef>
              <a:buFontTx/>
              <a:buChar char="•"/>
              <a:defRPr/>
            </a:pPr>
            <a:r>
              <a:rPr lang="en-US" sz="2800" kern="0" dirty="0">
                <a:solidFill>
                  <a:srgbClr val="333333"/>
                </a:solidFill>
                <a:latin typeface="+mn-lt"/>
              </a:rPr>
              <a:t>Tourists are required to know where they want to go or must follow a pre-determined schedule.</a:t>
            </a:r>
          </a:p>
        </p:txBody>
      </p:sp>
      <p:pic>
        <p:nvPicPr>
          <p:cNvPr id="16389" name="Picture 2"/>
          <p:cNvPicPr>
            <a:picLocks noChangeAspect="1" noChangeArrowheads="1"/>
          </p:cNvPicPr>
          <p:nvPr/>
        </p:nvPicPr>
        <p:blipFill>
          <a:blip r:embed="rId4" cstate="print"/>
          <a:srcRect/>
          <a:stretch>
            <a:fillRect/>
          </a:stretch>
        </p:blipFill>
        <p:spPr bwMode="auto">
          <a:xfrm>
            <a:off x="6477000" y="1828800"/>
            <a:ext cx="2176463" cy="1582738"/>
          </a:xfrm>
          <a:prstGeom prst="rect">
            <a:avLst/>
          </a:prstGeom>
          <a:noFill/>
          <a:ln w="9525">
            <a:noFill/>
            <a:miter lim="800000"/>
            <a:headEnd/>
            <a:tailEnd/>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2"/>
          <p:cNvSpPr>
            <a:spLocks noGrp="1" noChangeArrowheads="1"/>
          </p:cNvSpPr>
          <p:nvPr>
            <p:ph type="title"/>
          </p:nvPr>
        </p:nvSpPr>
        <p:spPr/>
        <p:txBody>
          <a:bodyPr/>
          <a:lstStyle/>
          <a:p>
            <a:pPr eaLnBrk="1" hangingPunct="1"/>
            <a:r>
              <a:rPr lang="en-US"/>
              <a:t>The Service</a:t>
            </a:r>
          </a:p>
        </p:txBody>
      </p:sp>
      <p:sp>
        <p:nvSpPr>
          <p:cNvPr id="18434" name="Rectangle 3"/>
          <p:cNvSpPr>
            <a:spLocks noGrp="1" noChangeArrowheads="1"/>
          </p:cNvSpPr>
          <p:nvPr>
            <p:ph type="body" idx="1"/>
          </p:nvPr>
        </p:nvSpPr>
        <p:spPr/>
        <p:txBody>
          <a:bodyPr/>
          <a:lstStyle/>
          <a:p>
            <a:pPr eaLnBrk="1" hangingPunct="1"/>
            <a:r>
              <a:rPr lang="en-US"/>
              <a:t>3 Double Decker Buses</a:t>
            </a:r>
          </a:p>
          <a:p>
            <a:pPr eaLnBrk="1" hangingPunct="1"/>
            <a:r>
              <a:rPr lang="en-US"/>
              <a:t>9 Stops</a:t>
            </a:r>
          </a:p>
          <a:p>
            <a:pPr eaLnBrk="1" hangingPunct="1"/>
            <a:r>
              <a:rPr lang="en-US"/>
              <a:t>2-Hour Route</a:t>
            </a:r>
          </a:p>
          <a:p>
            <a:pPr eaLnBrk="1" hangingPunct="1"/>
            <a:r>
              <a:rPr lang="en-US"/>
              <a:t>Audio Tour</a:t>
            </a:r>
          </a:p>
          <a:p>
            <a:pPr eaLnBrk="1" hangingPunct="1">
              <a:buFontTx/>
              <a:buNone/>
            </a:pPr>
            <a:r>
              <a:rPr lang="en-US"/>
              <a:t>	in 11 Languages</a:t>
            </a:r>
          </a:p>
        </p:txBody>
      </p:sp>
      <p:pic>
        <p:nvPicPr>
          <p:cNvPr id="18435" name="Picture 4"/>
          <p:cNvPicPr>
            <a:picLocks noChangeAspect="1" noChangeArrowheads="1"/>
          </p:cNvPicPr>
          <p:nvPr/>
        </p:nvPicPr>
        <p:blipFill>
          <a:blip r:embed="rId3" cstate="print"/>
          <a:srcRect/>
          <a:stretch>
            <a:fillRect/>
          </a:stretch>
        </p:blipFill>
        <p:spPr bwMode="auto">
          <a:xfrm>
            <a:off x="3581400" y="4589463"/>
            <a:ext cx="5486400" cy="2192337"/>
          </a:xfrm>
          <a:prstGeom prst="rect">
            <a:avLst/>
          </a:prstGeom>
          <a:noFill/>
          <a:ln w="9525">
            <a:noFill/>
            <a:miter lim="800000"/>
            <a:headEnd/>
            <a:tailEnd/>
          </a:ln>
        </p:spPr>
      </p:pic>
      <p:pic>
        <p:nvPicPr>
          <p:cNvPr id="18436" name="Picture 6" descr="casco-closer"/>
          <p:cNvPicPr>
            <a:picLocks noChangeAspect="1" noChangeArrowheads="1"/>
          </p:cNvPicPr>
          <p:nvPr/>
        </p:nvPicPr>
        <p:blipFill>
          <a:blip r:embed="rId4" cstate="print"/>
          <a:srcRect/>
          <a:stretch>
            <a:fillRect/>
          </a:stretch>
        </p:blipFill>
        <p:spPr bwMode="auto">
          <a:xfrm>
            <a:off x="152400" y="4794250"/>
            <a:ext cx="3124200" cy="1911350"/>
          </a:xfrm>
          <a:prstGeom prst="rect">
            <a:avLst/>
          </a:prstGeom>
          <a:noFill/>
          <a:ln w="9525">
            <a:noFill/>
            <a:miter lim="800000"/>
            <a:headEnd/>
            <a:tailEnd/>
          </a:ln>
        </p:spPr>
      </p:pic>
      <p:pic>
        <p:nvPicPr>
          <p:cNvPr id="18437" name="Picture 8" descr="DD%20red%20_resize_small">
            <a:hlinkClick r:id="rId5"/>
          </p:cNvPr>
          <p:cNvPicPr>
            <a:picLocks noChangeAspect="1" noChangeArrowheads="1"/>
          </p:cNvPicPr>
          <p:nvPr/>
        </p:nvPicPr>
        <p:blipFill>
          <a:blip r:embed="rId6" cstate="print"/>
          <a:srcRect/>
          <a:stretch>
            <a:fillRect/>
          </a:stretch>
        </p:blipFill>
        <p:spPr bwMode="auto">
          <a:xfrm>
            <a:off x="6019800" y="1447800"/>
            <a:ext cx="2743200" cy="2057400"/>
          </a:xfrm>
          <a:prstGeom prst="rect">
            <a:avLst/>
          </a:prstGeom>
          <a:noFill/>
          <a:ln w="9525">
            <a:noFill/>
            <a:miter lim="800000"/>
            <a:headEnd/>
            <a:tailEnd/>
          </a:ln>
        </p:spPr>
      </p:pic>
      <p:pic>
        <p:nvPicPr>
          <p:cNvPr id="18438" name="Picture 9" descr="AMADOR"/>
          <p:cNvPicPr>
            <a:picLocks noChangeAspect="1" noChangeArrowheads="1"/>
          </p:cNvPicPr>
          <p:nvPr/>
        </p:nvPicPr>
        <p:blipFill>
          <a:blip r:embed="rId7" cstate="print"/>
          <a:srcRect/>
          <a:stretch>
            <a:fillRect/>
          </a:stretch>
        </p:blipFill>
        <p:spPr bwMode="auto">
          <a:xfrm>
            <a:off x="152400" y="1371600"/>
            <a:ext cx="1679575" cy="2638425"/>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p:txBody>
          <a:bodyPr/>
          <a:lstStyle/>
          <a:p>
            <a:pPr eaLnBrk="1" hangingPunct="1"/>
            <a:r>
              <a:rPr lang="en-US"/>
              <a:t>The Market</a:t>
            </a:r>
          </a:p>
        </p:txBody>
      </p:sp>
      <p:sp>
        <p:nvSpPr>
          <p:cNvPr id="3" name="Content Placeholder 2"/>
          <p:cNvSpPr>
            <a:spLocks noGrp="1"/>
          </p:cNvSpPr>
          <p:nvPr>
            <p:ph idx="1"/>
          </p:nvPr>
        </p:nvSpPr>
        <p:spPr/>
        <p:txBody>
          <a:bodyPr/>
          <a:lstStyle/>
          <a:p>
            <a:pPr eaLnBrk="1" hangingPunct="1"/>
            <a:r>
              <a:rPr lang="en-US" dirty="0"/>
              <a:t>Panama is the </a:t>
            </a:r>
            <a:r>
              <a:rPr lang="en-US" dirty="0">
                <a:solidFill>
                  <a:srgbClr val="0033CC"/>
                </a:solidFill>
              </a:rPr>
              <a:t>fastest growing </a:t>
            </a:r>
            <a:r>
              <a:rPr lang="en-US" dirty="0"/>
              <a:t>tourism market in Latin America.</a:t>
            </a:r>
          </a:p>
          <a:p>
            <a:pPr eaLnBrk="1" hangingPunct="1"/>
            <a:endParaRPr lang="en-US" sz="1600" dirty="0"/>
          </a:p>
          <a:p>
            <a:pPr eaLnBrk="1" hangingPunct="1"/>
            <a:r>
              <a:rPr lang="en-US" dirty="0"/>
              <a:t>Tourists contributed over </a:t>
            </a:r>
            <a:r>
              <a:rPr lang="en-US" dirty="0">
                <a:solidFill>
                  <a:srgbClr val="0033CC"/>
                </a:solidFill>
              </a:rPr>
              <a:t>$1.3 billion </a:t>
            </a:r>
            <a:r>
              <a:rPr lang="en-US" dirty="0"/>
              <a:t>to Panamanian economy during 2009.</a:t>
            </a:r>
            <a:endParaRPr lang="en-US" sz="1600" dirty="0"/>
          </a:p>
          <a:p>
            <a:pPr lvl="1" eaLnBrk="1" hangingPunct="1"/>
            <a:r>
              <a:rPr lang="en-US" dirty="0"/>
              <a:t>Recreational Visitors</a:t>
            </a:r>
          </a:p>
          <a:p>
            <a:pPr lvl="1" eaLnBrk="1" hangingPunct="1"/>
            <a:r>
              <a:rPr lang="en-US" dirty="0"/>
              <a:t>Cruise Ship Tourists</a:t>
            </a:r>
            <a:endParaRPr lang="en-US" sz="1000" dirty="0"/>
          </a:p>
          <a:p>
            <a:pPr lvl="1" eaLnBrk="1" hangingPunct="1"/>
            <a:r>
              <a:rPr lang="en-US" dirty="0"/>
              <a:t>Business Visitors</a:t>
            </a:r>
            <a:endParaRPr lang="en-US" sz="1000" dirty="0"/>
          </a:p>
          <a:p>
            <a:pPr lvl="1" eaLnBrk="1" hangingPunct="1"/>
            <a:r>
              <a:rPr lang="en-US" dirty="0"/>
              <a:t>Tourists Visiting Family </a:t>
            </a:r>
          </a:p>
          <a:p>
            <a:pPr lvl="1" eaLnBrk="1" hangingPunct="1">
              <a:buFontTx/>
              <a:buNone/>
            </a:pPr>
            <a:r>
              <a:rPr lang="en-US" dirty="0"/>
              <a:t>	and Friends</a:t>
            </a:r>
          </a:p>
          <a:p>
            <a:pPr eaLnBrk="1" hangingPunct="1"/>
            <a:endParaRPr lang="en-US" dirty="0"/>
          </a:p>
        </p:txBody>
      </p:sp>
      <p:pic>
        <p:nvPicPr>
          <p:cNvPr id="20483" name="Picture 3" descr="Untitled-1.jpg"/>
          <p:cNvPicPr>
            <a:picLocks noChangeAspect="1"/>
          </p:cNvPicPr>
          <p:nvPr/>
        </p:nvPicPr>
        <p:blipFill>
          <a:blip r:embed="rId3" cstate="print"/>
          <a:srcRect/>
          <a:stretch>
            <a:fillRect/>
          </a:stretch>
        </p:blipFill>
        <p:spPr bwMode="auto">
          <a:xfrm>
            <a:off x="0" y="0"/>
            <a:ext cx="1828800" cy="1893888"/>
          </a:xfrm>
          <a:prstGeom prst="rect">
            <a:avLst/>
          </a:prstGeom>
          <a:noFill/>
          <a:ln w="9525">
            <a:noFill/>
            <a:miter lim="800000"/>
            <a:headEnd/>
            <a:tailEnd/>
          </a:ln>
        </p:spPr>
      </p:pic>
      <p:graphicFrame>
        <p:nvGraphicFramePr>
          <p:cNvPr id="5" name="Chart 4"/>
          <p:cNvGraphicFramePr/>
          <p:nvPr/>
        </p:nvGraphicFramePr>
        <p:xfrm>
          <a:off x="5333999" y="3962400"/>
          <a:ext cx="3810001" cy="2895600"/>
        </p:xfrm>
        <a:graphic>
          <a:graphicData uri="http://schemas.openxmlformats.org/drawingml/2006/chart">
            <c:chart xmlns:c="http://schemas.openxmlformats.org/drawingml/2006/chart" xmlns:r="http://schemas.openxmlformats.org/officeDocument/2006/relationships" r:id="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 calcmode="lin" valueType="num">
                                      <p:cBhvr additive="base">
                                        <p:cTn id="1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anim calcmode="lin" valueType="num">
                                      <p:cBhvr additive="base">
                                        <p:cTn id="2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 calcmode="lin" valueType="num">
                                      <p:cBhvr additive="base">
                                        <p:cTn id="2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7" end="7"/>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500" fill="hold"/>
                                        <p:tgtEl>
                                          <p:spTgt spid="5"/>
                                        </p:tgtEl>
                                        <p:attrNameLst>
                                          <p:attrName>ppt_x</p:attrName>
                                        </p:attrNameLst>
                                      </p:cBhvr>
                                      <p:tavLst>
                                        <p:tav tm="0">
                                          <p:val>
                                            <p:strVal val="#ppt_x"/>
                                          </p:val>
                                        </p:tav>
                                        <p:tav tm="100000">
                                          <p:val>
                                            <p:strVal val="#ppt_x"/>
                                          </p:val>
                                        </p:tav>
                                      </p:tavLst>
                                    </p:anim>
                                    <p:anim calcmode="lin" valueType="num">
                                      <p:cBhvr additive="base">
                                        <p:cTn id="32"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idx="4294967295"/>
          </p:nvPr>
        </p:nvSpPr>
        <p:spPr/>
        <p:txBody>
          <a:bodyPr/>
          <a:lstStyle/>
          <a:p>
            <a:pPr eaLnBrk="1" hangingPunct="1"/>
            <a:r>
              <a:rPr lang="en-US"/>
              <a:t>The Competition</a:t>
            </a:r>
          </a:p>
        </p:txBody>
      </p:sp>
      <p:pic>
        <p:nvPicPr>
          <p:cNvPr id="4099" name="Picture 3" descr="Untitled-1.jpg"/>
          <p:cNvPicPr>
            <a:picLocks noChangeAspect="1"/>
          </p:cNvPicPr>
          <p:nvPr/>
        </p:nvPicPr>
        <p:blipFill>
          <a:blip r:embed="rId3" cstate="print"/>
          <a:srcRect/>
          <a:stretch>
            <a:fillRect/>
          </a:stretch>
        </p:blipFill>
        <p:spPr bwMode="auto">
          <a:xfrm>
            <a:off x="0" y="0"/>
            <a:ext cx="1828800" cy="1893888"/>
          </a:xfrm>
          <a:prstGeom prst="rect">
            <a:avLst/>
          </a:prstGeom>
          <a:noFill/>
          <a:ln w="9525">
            <a:noFill/>
            <a:miter lim="800000"/>
            <a:headEnd/>
            <a:tailEnd/>
          </a:ln>
        </p:spPr>
      </p:pic>
      <p:pic>
        <p:nvPicPr>
          <p:cNvPr id="4100" name="Picture 16" descr="Panama_Chicken"/>
          <p:cNvPicPr>
            <a:picLocks noChangeAspect="1" noChangeArrowheads="1"/>
          </p:cNvPicPr>
          <p:nvPr/>
        </p:nvPicPr>
        <p:blipFill>
          <a:blip r:embed="rId4" cstate="print"/>
          <a:srcRect/>
          <a:stretch>
            <a:fillRect/>
          </a:stretch>
        </p:blipFill>
        <p:spPr bwMode="auto">
          <a:xfrm>
            <a:off x="4953000" y="1219200"/>
            <a:ext cx="1295400" cy="855663"/>
          </a:xfrm>
          <a:prstGeom prst="rect">
            <a:avLst/>
          </a:prstGeom>
          <a:noFill/>
          <a:ln w="9525">
            <a:noFill/>
            <a:miter lim="800000"/>
            <a:headEnd/>
            <a:tailEnd/>
          </a:ln>
        </p:spPr>
      </p:pic>
      <p:pic>
        <p:nvPicPr>
          <p:cNvPr id="4101" name="Picture 18" descr="TAXtaxiE1"/>
          <p:cNvPicPr>
            <a:picLocks noChangeAspect="1" noChangeArrowheads="1"/>
          </p:cNvPicPr>
          <p:nvPr/>
        </p:nvPicPr>
        <p:blipFill>
          <a:blip r:embed="rId5" cstate="print"/>
          <a:srcRect/>
          <a:stretch>
            <a:fillRect/>
          </a:stretch>
        </p:blipFill>
        <p:spPr bwMode="auto">
          <a:xfrm>
            <a:off x="7848600" y="1219200"/>
            <a:ext cx="1136650" cy="869950"/>
          </a:xfrm>
          <a:prstGeom prst="rect">
            <a:avLst/>
          </a:prstGeom>
          <a:noFill/>
          <a:ln w="9525">
            <a:noFill/>
            <a:miter lim="800000"/>
            <a:headEnd/>
            <a:tailEnd/>
          </a:ln>
        </p:spPr>
      </p:pic>
      <p:pic>
        <p:nvPicPr>
          <p:cNvPr id="4102" name="Picture 24" descr="apr09_03"/>
          <p:cNvPicPr>
            <a:picLocks noChangeAspect="1" noChangeArrowheads="1"/>
          </p:cNvPicPr>
          <p:nvPr/>
        </p:nvPicPr>
        <p:blipFill>
          <a:blip r:embed="rId6" cstate="print"/>
          <a:srcRect/>
          <a:stretch>
            <a:fillRect/>
          </a:stretch>
        </p:blipFill>
        <p:spPr bwMode="auto">
          <a:xfrm>
            <a:off x="6553200" y="1219200"/>
            <a:ext cx="1143000" cy="857250"/>
          </a:xfrm>
          <a:prstGeom prst="rect">
            <a:avLst/>
          </a:prstGeom>
          <a:noFill/>
          <a:ln w="9525">
            <a:noFill/>
            <a:miter lim="800000"/>
            <a:headEnd/>
            <a:tailEnd/>
          </a:ln>
        </p:spPr>
      </p:pic>
      <p:pic>
        <p:nvPicPr>
          <p:cNvPr id="4103" name="Picture 26" descr="See full size image">
            <a:hlinkClick r:id="rId7"/>
          </p:cNvPr>
          <p:cNvPicPr>
            <a:picLocks noChangeAspect="1" noChangeArrowheads="1"/>
          </p:cNvPicPr>
          <p:nvPr/>
        </p:nvPicPr>
        <p:blipFill>
          <a:blip r:embed="rId8" cstate="print"/>
          <a:srcRect/>
          <a:stretch>
            <a:fillRect/>
          </a:stretch>
        </p:blipFill>
        <p:spPr bwMode="auto">
          <a:xfrm>
            <a:off x="3581400" y="1225550"/>
            <a:ext cx="1143000" cy="831850"/>
          </a:xfrm>
          <a:prstGeom prst="rect">
            <a:avLst/>
          </a:prstGeom>
          <a:noFill/>
          <a:ln w="9525">
            <a:noFill/>
            <a:miter lim="800000"/>
            <a:headEnd/>
            <a:tailEnd/>
          </a:ln>
        </p:spPr>
      </p:pic>
      <p:pic>
        <p:nvPicPr>
          <p:cNvPr id="4104" name="Picture 29" descr="10113-3"/>
          <p:cNvPicPr>
            <a:picLocks noChangeAspect="1" noChangeArrowheads="1"/>
          </p:cNvPicPr>
          <p:nvPr/>
        </p:nvPicPr>
        <p:blipFill>
          <a:blip r:embed="rId9" cstate="print"/>
          <a:srcRect/>
          <a:stretch>
            <a:fillRect/>
          </a:stretch>
        </p:blipFill>
        <p:spPr bwMode="auto">
          <a:xfrm>
            <a:off x="2133600" y="1219200"/>
            <a:ext cx="1219200" cy="838200"/>
          </a:xfrm>
          <a:prstGeom prst="rect">
            <a:avLst/>
          </a:prstGeom>
          <a:noFill/>
          <a:ln w="9525">
            <a:noFill/>
            <a:miter lim="800000"/>
            <a:headEnd/>
            <a:tailEnd/>
          </a:ln>
        </p:spPr>
      </p:pic>
      <p:graphicFrame>
        <p:nvGraphicFramePr>
          <p:cNvPr id="4105" name="Group 9"/>
          <p:cNvGraphicFramePr>
            <a:graphicFrameLocks noGrp="1"/>
          </p:cNvGraphicFramePr>
          <p:nvPr/>
        </p:nvGraphicFramePr>
        <p:xfrm>
          <a:off x="76200" y="2209800"/>
          <a:ext cx="8991600" cy="3726180"/>
        </p:xfrm>
        <a:graphic>
          <a:graphicData uri="http://schemas.openxmlformats.org/drawingml/2006/table">
            <a:tbl>
              <a:tblPr/>
              <a:tblGrid>
                <a:gridCol w="198120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716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gridCol w="1219200">
                  <a:extLst>
                    <a:ext uri="{9D8B030D-6E8A-4147-A177-3AD203B41FA5}">
                      <a16:colId xmlns:a16="http://schemas.microsoft.com/office/drawing/2014/main" val="20005"/>
                    </a:ext>
                  </a:extLst>
                </a:gridCol>
              </a:tblGrid>
              <a:tr h="344488">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1" i="0" u="none" strike="noStrike" cap="none" normalizeH="0" baseline="0">
                        <a:ln>
                          <a:noFill/>
                        </a:ln>
                        <a:solidFill>
                          <a:srgbClr val="0D0D0D"/>
                        </a:solidFill>
                        <a:effectLst/>
                        <a:latin typeface="Times New Roman" pitchFamily="112" charset="0"/>
                        <a:ea typeface="ＭＳ Ｐゴシック" pitchFamily="112"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D0D0D"/>
                          </a:solidFill>
                          <a:effectLst/>
                          <a:latin typeface="Times New Roman" pitchFamily="112" charset="0"/>
                          <a:ea typeface="ＭＳ Ｐゴシック" pitchFamily="112" charset="-128"/>
                        </a:rPr>
                        <a:t>Xplore</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D0D0D"/>
                          </a:solidFill>
                          <a:effectLst/>
                          <a:latin typeface="Times New Roman" pitchFamily="112" charset="0"/>
                          <a:ea typeface="ＭＳ Ｐゴシック" pitchFamily="112" charset="-128"/>
                        </a:rPr>
                        <a:t>Rental Car</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D0D0D"/>
                          </a:solidFill>
                          <a:effectLst/>
                          <a:latin typeface="Times New Roman" pitchFamily="112" charset="0"/>
                          <a:ea typeface="ＭＳ Ｐゴシック" pitchFamily="112" charset="-128"/>
                        </a:rPr>
                        <a:t>Public Bus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D0D0D"/>
                          </a:solidFill>
                          <a:effectLst/>
                          <a:latin typeface="Times New Roman" pitchFamily="112" charset="0"/>
                          <a:ea typeface="ＭＳ Ｐゴシック" pitchFamily="112" charset="-128"/>
                        </a:rPr>
                        <a:t>Tour Guides</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D0D0D"/>
                          </a:solidFill>
                          <a:effectLst/>
                          <a:latin typeface="Times New Roman" pitchFamily="112" charset="0"/>
                          <a:ea typeface="ＭＳ Ｐゴシック" pitchFamily="112" charset="-128"/>
                        </a:rPr>
                        <a:t>Taxi</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72BFC5"/>
                    </a:solidFill>
                  </a:tcPr>
                </a:tc>
                <a:extLst>
                  <a:ext uri="{0D108BD9-81ED-4DB2-BD59-A6C34878D82A}">
                    <a16:rowId xmlns:a16="http://schemas.microsoft.com/office/drawing/2014/main" val="10000"/>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Open Top</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Commentary in native language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Limited languages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Hop-on, hop-off</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Safe &amp; Comfortable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Online Ticketing</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3444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800 &amp; Customer Care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1F7FF"/>
                    </a:solidFill>
                  </a:tcPr>
                </a:tc>
                <a:extLst>
                  <a:ext uri="{0D108BD9-81ED-4DB2-BD59-A6C34878D82A}">
                    <a16:rowId xmlns:a16="http://schemas.microsoft.com/office/drawing/2014/main" val="10006"/>
                  </a:ext>
                </a:extLst>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Partnership with agencies, cruise lines</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rgbClr val="0D0D0D"/>
                        </a:solidFill>
                        <a:effectLst/>
                        <a:latin typeface="Times New Roman" pitchFamily="112" charset="0"/>
                        <a:ea typeface="ＭＳ Ｐゴシック" pitchFamily="112" charset="-128"/>
                      </a:endParaRP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7"/>
                  </a:ext>
                </a:extLst>
              </a:tr>
              <a:tr h="3429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Price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$25</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$160~200/wk</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$.5/ride</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a:ln>
                            <a:noFill/>
                          </a:ln>
                          <a:solidFill>
                            <a:srgbClr val="0D0D0D"/>
                          </a:solidFill>
                          <a:effectLst/>
                          <a:latin typeface="Times New Roman" pitchFamily="112" charset="0"/>
                          <a:ea typeface="ＭＳ Ｐゴシック" pitchFamily="112" charset="-128"/>
                        </a:rPr>
                        <a:t>$75~100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a:ln>
                            <a:noFill/>
                          </a:ln>
                          <a:solidFill>
                            <a:srgbClr val="0D0D0D"/>
                          </a:solidFill>
                          <a:effectLst/>
                          <a:latin typeface="Times New Roman" pitchFamily="112" charset="0"/>
                          <a:ea typeface="ＭＳ Ｐゴシック" pitchFamily="112" charset="-128"/>
                        </a:rPr>
                        <a:t>$3~20</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8"/>
                  </a:ext>
                </a:extLst>
              </a:tr>
            </a:tbl>
          </a:graphicData>
        </a:graphic>
      </p:graphicFrame>
      <p:pic>
        <p:nvPicPr>
          <p:cNvPr id="4177"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2605088"/>
            <a:ext cx="346075" cy="352425"/>
          </a:xfrm>
          <a:prstGeom prst="rect">
            <a:avLst/>
          </a:prstGeom>
          <a:noFill/>
          <a:ln w="9525">
            <a:noFill/>
            <a:miter lim="800000"/>
            <a:headEnd/>
            <a:tailEnd/>
          </a:ln>
        </p:spPr>
      </p:pic>
      <p:pic>
        <p:nvPicPr>
          <p:cNvPr id="4178"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3124200"/>
            <a:ext cx="346075" cy="352425"/>
          </a:xfrm>
          <a:prstGeom prst="rect">
            <a:avLst/>
          </a:prstGeom>
          <a:noFill/>
          <a:ln w="9525">
            <a:noFill/>
            <a:miter lim="800000"/>
            <a:headEnd/>
            <a:tailEnd/>
          </a:ln>
        </p:spPr>
      </p:pic>
      <p:pic>
        <p:nvPicPr>
          <p:cNvPr id="4179"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3581400"/>
            <a:ext cx="346075" cy="352425"/>
          </a:xfrm>
          <a:prstGeom prst="rect">
            <a:avLst/>
          </a:prstGeom>
          <a:noFill/>
          <a:ln w="9525">
            <a:noFill/>
            <a:miter lim="800000"/>
            <a:headEnd/>
            <a:tailEnd/>
          </a:ln>
        </p:spPr>
      </p:pic>
      <p:pic>
        <p:nvPicPr>
          <p:cNvPr id="4180"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3935413"/>
            <a:ext cx="346075" cy="352425"/>
          </a:xfrm>
          <a:prstGeom prst="rect">
            <a:avLst/>
          </a:prstGeom>
          <a:noFill/>
          <a:ln w="9525">
            <a:noFill/>
            <a:miter lim="800000"/>
            <a:headEnd/>
            <a:tailEnd/>
          </a:ln>
        </p:spPr>
      </p:pic>
      <p:pic>
        <p:nvPicPr>
          <p:cNvPr id="4181"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5126038"/>
            <a:ext cx="346075" cy="352425"/>
          </a:xfrm>
          <a:prstGeom prst="rect">
            <a:avLst/>
          </a:prstGeom>
          <a:noFill/>
          <a:ln w="9525">
            <a:noFill/>
            <a:miter lim="800000"/>
            <a:headEnd/>
            <a:tailEnd/>
          </a:ln>
        </p:spPr>
      </p:pic>
      <p:pic>
        <p:nvPicPr>
          <p:cNvPr id="4182"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5257800" y="3570288"/>
            <a:ext cx="346075" cy="352425"/>
          </a:xfrm>
          <a:prstGeom prst="rect">
            <a:avLst/>
          </a:prstGeom>
          <a:noFill/>
          <a:ln w="9525">
            <a:noFill/>
            <a:miter lim="800000"/>
            <a:headEnd/>
            <a:tailEnd/>
          </a:ln>
        </p:spPr>
      </p:pic>
      <p:pic>
        <p:nvPicPr>
          <p:cNvPr id="4183"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6781800" y="2971800"/>
            <a:ext cx="346075" cy="352425"/>
          </a:xfrm>
          <a:prstGeom prst="rect">
            <a:avLst/>
          </a:prstGeom>
          <a:noFill/>
          <a:ln w="9525">
            <a:noFill/>
            <a:miter lim="800000"/>
            <a:headEnd/>
            <a:tailEnd/>
          </a:ln>
        </p:spPr>
      </p:pic>
      <p:pic>
        <p:nvPicPr>
          <p:cNvPr id="4184"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8305800" y="3572275"/>
            <a:ext cx="346075" cy="352425"/>
          </a:xfrm>
          <a:prstGeom prst="rect">
            <a:avLst/>
          </a:prstGeom>
          <a:noFill/>
          <a:ln w="9525">
            <a:noFill/>
            <a:miter lim="800000"/>
            <a:headEnd/>
            <a:tailEnd/>
          </a:ln>
        </p:spPr>
      </p:pic>
      <p:pic>
        <p:nvPicPr>
          <p:cNvPr id="4185"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6781800" y="4279900"/>
            <a:ext cx="346075" cy="352425"/>
          </a:xfrm>
          <a:prstGeom prst="rect">
            <a:avLst/>
          </a:prstGeom>
          <a:noFill/>
          <a:ln w="9525">
            <a:noFill/>
            <a:miter lim="800000"/>
            <a:headEnd/>
            <a:tailEnd/>
          </a:ln>
        </p:spPr>
      </p:pic>
      <p:pic>
        <p:nvPicPr>
          <p:cNvPr id="4186"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6781800" y="5126038"/>
            <a:ext cx="346075" cy="352425"/>
          </a:xfrm>
          <a:prstGeom prst="rect">
            <a:avLst/>
          </a:prstGeom>
          <a:noFill/>
          <a:ln w="9525">
            <a:noFill/>
            <a:miter lim="800000"/>
            <a:headEnd/>
            <a:tailEnd/>
          </a:ln>
        </p:spPr>
      </p:pic>
      <p:pic>
        <p:nvPicPr>
          <p:cNvPr id="4187"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4287838"/>
            <a:ext cx="346075" cy="352425"/>
          </a:xfrm>
          <a:prstGeom prst="rect">
            <a:avLst/>
          </a:prstGeom>
          <a:noFill/>
          <a:ln w="9525">
            <a:noFill/>
            <a:miter lim="800000"/>
            <a:headEnd/>
            <a:tailEnd/>
          </a:ln>
        </p:spPr>
      </p:pic>
      <p:pic>
        <p:nvPicPr>
          <p:cNvPr id="4188"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2576513" y="4668838"/>
            <a:ext cx="346075" cy="352425"/>
          </a:xfrm>
          <a:prstGeom prst="rect">
            <a:avLst/>
          </a:prstGeom>
          <a:noFill/>
          <a:ln w="9525">
            <a:noFill/>
            <a:miter lim="800000"/>
            <a:headEnd/>
            <a:tailEnd/>
          </a:ln>
        </p:spPr>
      </p:pic>
      <p:pic>
        <p:nvPicPr>
          <p:cNvPr id="4189"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6781800" y="4654550"/>
            <a:ext cx="346075" cy="352425"/>
          </a:xfrm>
          <a:prstGeom prst="rect">
            <a:avLst/>
          </a:prstGeom>
          <a:noFill/>
          <a:ln w="9525">
            <a:noFill/>
            <a:miter lim="800000"/>
            <a:headEnd/>
            <a:tailEnd/>
          </a:ln>
        </p:spPr>
      </p:pic>
      <p:pic>
        <p:nvPicPr>
          <p:cNvPr id="4190"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3962400" y="4670425"/>
            <a:ext cx="346075" cy="352425"/>
          </a:xfrm>
          <a:prstGeom prst="rect">
            <a:avLst/>
          </a:prstGeom>
          <a:noFill/>
          <a:ln w="9525">
            <a:noFill/>
            <a:miter lim="800000"/>
            <a:headEnd/>
            <a:tailEnd/>
          </a:ln>
        </p:spPr>
      </p:pic>
      <p:pic>
        <p:nvPicPr>
          <p:cNvPr id="4191"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3962400" y="4287838"/>
            <a:ext cx="346075" cy="352425"/>
          </a:xfrm>
          <a:prstGeom prst="rect">
            <a:avLst/>
          </a:prstGeom>
          <a:noFill/>
          <a:ln w="9525">
            <a:noFill/>
            <a:miter lim="800000"/>
            <a:headEnd/>
            <a:tailEnd/>
          </a:ln>
        </p:spPr>
      </p:pic>
      <p:pic>
        <p:nvPicPr>
          <p:cNvPr id="4192" name="Picture 5" descr="E:\Users\Outlaw\AppData\Local\Microsoft\Windows\Temporary Internet Files\Content.IE5\702FS5KN\MCj04421390000[1].png"/>
          <p:cNvPicPr>
            <a:picLocks noChangeAspect="1" noChangeArrowheads="1"/>
          </p:cNvPicPr>
          <p:nvPr/>
        </p:nvPicPr>
        <p:blipFill>
          <a:blip r:embed="rId10" cstate="print"/>
          <a:srcRect/>
          <a:stretch>
            <a:fillRect/>
          </a:stretch>
        </p:blipFill>
        <p:spPr bwMode="auto">
          <a:xfrm>
            <a:off x="3962400" y="3581400"/>
            <a:ext cx="346075" cy="352425"/>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Customer</a:t>
            </a:r>
          </a:p>
        </p:txBody>
      </p:sp>
      <p:sp>
        <p:nvSpPr>
          <p:cNvPr id="3" name="Content Placeholder 2"/>
          <p:cNvSpPr>
            <a:spLocks noGrp="1"/>
          </p:cNvSpPr>
          <p:nvPr>
            <p:ph idx="1"/>
          </p:nvPr>
        </p:nvSpPr>
        <p:spPr>
          <a:xfrm>
            <a:off x="1905000" y="1447800"/>
            <a:ext cx="6781800" cy="4648200"/>
          </a:xfrm>
        </p:spPr>
        <p:txBody>
          <a:bodyPr/>
          <a:lstStyle/>
          <a:p>
            <a:r>
              <a:rPr lang="en-US" sz="2500" dirty="0">
                <a:solidFill>
                  <a:srgbClr val="0033CC"/>
                </a:solidFill>
              </a:rPr>
              <a:t>69%</a:t>
            </a:r>
            <a:r>
              <a:rPr lang="en-US" sz="2500" dirty="0"/>
              <a:t> Visit for Scenery</a:t>
            </a:r>
          </a:p>
          <a:p>
            <a:endParaRPr lang="en-US" sz="1200" dirty="0"/>
          </a:p>
          <a:p>
            <a:r>
              <a:rPr lang="en-US" sz="2500" dirty="0">
                <a:solidFill>
                  <a:srgbClr val="0033CC"/>
                </a:solidFill>
              </a:rPr>
              <a:t>62%</a:t>
            </a:r>
            <a:r>
              <a:rPr lang="en-US" sz="2500" dirty="0"/>
              <a:t> Value a 2-hour Tour at </a:t>
            </a:r>
            <a:r>
              <a:rPr lang="en-US" sz="2500" b="1" i="1" dirty="0"/>
              <a:t>$20</a:t>
            </a:r>
            <a:r>
              <a:rPr lang="en-US" sz="2500" dirty="0"/>
              <a:t>; </a:t>
            </a:r>
            <a:r>
              <a:rPr lang="en-US" sz="2500" dirty="0">
                <a:solidFill>
                  <a:srgbClr val="0033CC"/>
                </a:solidFill>
              </a:rPr>
              <a:t>36% </a:t>
            </a:r>
            <a:r>
              <a:rPr lang="en-US" sz="2500" dirty="0"/>
              <a:t>will pay more than </a:t>
            </a:r>
            <a:r>
              <a:rPr lang="en-US" sz="2500" b="1" i="1" dirty="0"/>
              <a:t>$30</a:t>
            </a:r>
          </a:p>
          <a:p>
            <a:endParaRPr lang="en-US" sz="1200" b="1" i="1" dirty="0"/>
          </a:p>
          <a:p>
            <a:r>
              <a:rPr lang="en-US" sz="2500" dirty="0">
                <a:solidFill>
                  <a:srgbClr val="0033CC"/>
                </a:solidFill>
              </a:rPr>
              <a:t>55%</a:t>
            </a:r>
            <a:r>
              <a:rPr lang="en-US" sz="2500" dirty="0"/>
              <a:t> Utilize Internet; </a:t>
            </a:r>
            <a:r>
              <a:rPr lang="en-US" sz="2500" dirty="0">
                <a:solidFill>
                  <a:srgbClr val="0033CC"/>
                </a:solidFill>
              </a:rPr>
              <a:t>22% </a:t>
            </a:r>
            <a:r>
              <a:rPr lang="en-US" sz="2500" dirty="0"/>
              <a:t>Utilize Travel Agent and </a:t>
            </a:r>
            <a:r>
              <a:rPr lang="en-US" sz="2500" dirty="0">
                <a:solidFill>
                  <a:srgbClr val="0033CC"/>
                </a:solidFill>
              </a:rPr>
              <a:t>17%</a:t>
            </a:r>
            <a:r>
              <a:rPr lang="en-US" sz="2500" dirty="0"/>
              <a:t> Utilize Hotel Bellhop</a:t>
            </a:r>
          </a:p>
          <a:p>
            <a:endParaRPr lang="en-US" sz="1200" dirty="0"/>
          </a:p>
          <a:p>
            <a:r>
              <a:rPr lang="en-US" sz="2500" dirty="0">
                <a:solidFill>
                  <a:srgbClr val="0033CC"/>
                </a:solidFill>
              </a:rPr>
              <a:t>78% </a:t>
            </a:r>
            <a:r>
              <a:rPr lang="en-US" sz="2500" dirty="0"/>
              <a:t>Stay in Panama for 1+ Days</a:t>
            </a:r>
          </a:p>
          <a:p>
            <a:endParaRPr lang="en-US" sz="1200" dirty="0"/>
          </a:p>
          <a:p>
            <a:r>
              <a:rPr lang="en-US" sz="2500" dirty="0">
                <a:solidFill>
                  <a:srgbClr val="0033CC"/>
                </a:solidFill>
              </a:rPr>
              <a:t>39% </a:t>
            </a:r>
            <a:r>
              <a:rPr lang="en-US" sz="2500" dirty="0"/>
              <a:t>Have Cruise Stop in Panama</a:t>
            </a:r>
          </a:p>
        </p:txBody>
      </p:sp>
      <p:pic>
        <p:nvPicPr>
          <p:cNvPr id="4"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pic>
        <p:nvPicPr>
          <p:cNvPr id="5" name="Picture 12" descr="Panama Canal Visitors by celerystx."/>
          <p:cNvPicPr>
            <a:picLocks noChangeAspect="1" noChangeArrowheads="1"/>
          </p:cNvPicPr>
          <p:nvPr/>
        </p:nvPicPr>
        <p:blipFill>
          <a:blip r:embed="rId3" cstate="print"/>
          <a:srcRect/>
          <a:stretch>
            <a:fillRect/>
          </a:stretch>
        </p:blipFill>
        <p:spPr bwMode="auto">
          <a:xfrm>
            <a:off x="103905" y="2324226"/>
            <a:ext cx="1695450" cy="1271588"/>
          </a:xfrm>
          <a:prstGeom prst="rect">
            <a:avLst/>
          </a:prstGeom>
          <a:noFill/>
        </p:spPr>
      </p:pic>
      <p:pic>
        <p:nvPicPr>
          <p:cNvPr id="6" name="Picture 3"/>
          <p:cNvPicPr>
            <a:picLocks noChangeAspect="1" noChangeArrowheads="1"/>
          </p:cNvPicPr>
          <p:nvPr/>
        </p:nvPicPr>
        <p:blipFill>
          <a:blip r:embed="rId4" cstate="print"/>
          <a:srcRect/>
          <a:stretch>
            <a:fillRect/>
          </a:stretch>
        </p:blipFill>
        <p:spPr bwMode="auto">
          <a:xfrm>
            <a:off x="75758" y="3882866"/>
            <a:ext cx="1739187" cy="1451134"/>
          </a:xfrm>
          <a:prstGeom prst="rect">
            <a:avLst/>
          </a:prstGeom>
          <a:noFill/>
          <a:ln w="9525">
            <a:noFill/>
            <a:miter lim="800000"/>
            <a:headEnd/>
            <a:tailEnd/>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a:t>Marketing Strategy</a:t>
            </a:r>
          </a:p>
        </p:txBody>
      </p:sp>
      <p:sp>
        <p:nvSpPr>
          <p:cNvPr id="25602" name="Content Placeholder 2"/>
          <p:cNvSpPr>
            <a:spLocks noGrp="1"/>
          </p:cNvSpPr>
          <p:nvPr>
            <p:ph idx="1"/>
          </p:nvPr>
        </p:nvSpPr>
        <p:spPr>
          <a:xfrm>
            <a:off x="1905000" y="1143000"/>
            <a:ext cx="6781800" cy="4953000"/>
          </a:xfrm>
        </p:spPr>
        <p:txBody>
          <a:bodyPr/>
          <a:lstStyle/>
          <a:p>
            <a:r>
              <a:rPr lang="en-US" b="1" dirty="0"/>
              <a:t>Internet Marketing</a:t>
            </a:r>
          </a:p>
          <a:p>
            <a:pPr lvl="1"/>
            <a:r>
              <a:rPr lang="en-US" dirty="0"/>
              <a:t>55% Search Tour Information on Internet</a:t>
            </a:r>
          </a:p>
          <a:p>
            <a:pPr lvl="1"/>
            <a:r>
              <a:rPr lang="en-US" dirty="0">
                <a:hlinkClick r:id="rId2"/>
              </a:rPr>
              <a:t>www.xplorepanama.com</a:t>
            </a:r>
            <a:endParaRPr lang="en-US" dirty="0"/>
          </a:p>
          <a:p>
            <a:pPr lvl="1"/>
            <a:r>
              <a:rPr lang="en-US" dirty="0"/>
              <a:t>Online ads on discussion boards</a:t>
            </a:r>
          </a:p>
          <a:p>
            <a:r>
              <a:rPr lang="en-US" b="1" dirty="0"/>
              <a:t>General Tourists</a:t>
            </a:r>
          </a:p>
          <a:p>
            <a:pPr lvl="1"/>
            <a:r>
              <a:rPr lang="en-US" dirty="0"/>
              <a:t>Billboard Ads and handout brochures at customs and borders</a:t>
            </a:r>
          </a:p>
          <a:p>
            <a:pPr lvl="1"/>
            <a:r>
              <a:rPr lang="en-US" dirty="0"/>
              <a:t>Eye-Catching Logos on the Bus and Bus Stop</a:t>
            </a:r>
          </a:p>
          <a:p>
            <a:r>
              <a:rPr lang="en-US" b="1" dirty="0"/>
              <a:t>Partnership</a:t>
            </a:r>
          </a:p>
          <a:p>
            <a:pPr lvl="1"/>
            <a:r>
              <a:rPr lang="en-US" dirty="0"/>
              <a:t>Incentive Program with Hotels, Cruise Lines, and Travel Agencies</a:t>
            </a:r>
          </a:p>
          <a:p>
            <a:pPr lvl="1"/>
            <a:endParaRPr lang="en-US" dirty="0"/>
          </a:p>
        </p:txBody>
      </p:sp>
      <p:pic>
        <p:nvPicPr>
          <p:cNvPr id="25603" name="Picture 3" descr="Untitled-1.jpg"/>
          <p:cNvPicPr>
            <a:picLocks noChangeAspect="1"/>
          </p:cNvPicPr>
          <p:nvPr/>
        </p:nvPicPr>
        <p:blipFill>
          <a:blip r:embed="rId3" cstate="print"/>
          <a:srcRect/>
          <a:stretch>
            <a:fillRect/>
          </a:stretch>
        </p:blipFill>
        <p:spPr bwMode="auto">
          <a:xfrm>
            <a:off x="0" y="0"/>
            <a:ext cx="1828800" cy="18938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5602">
                                            <p:txEl>
                                              <p:pRg st="4" end="4"/>
                                            </p:txEl>
                                          </p:spTgt>
                                        </p:tgtEl>
                                        <p:attrNameLst>
                                          <p:attrName>style.visibility</p:attrName>
                                        </p:attrNameLst>
                                      </p:cBhvr>
                                      <p:to>
                                        <p:strVal val="visible"/>
                                      </p:to>
                                    </p:set>
                                    <p:animEffect transition="in" filter="wipe(down)">
                                      <p:cBhvr>
                                        <p:cTn id="7" dur="500"/>
                                        <p:tgtEl>
                                          <p:spTgt spid="25602">
                                            <p:txEl>
                                              <p:pRg st="4" end="4"/>
                                            </p:txEl>
                                          </p:spTgt>
                                        </p:tgtEl>
                                      </p:cBhvr>
                                    </p:animEffect>
                                  </p:childTnLst>
                                </p:cTn>
                              </p:par>
                              <p:par>
                                <p:cTn id="8" presetID="22" presetClass="entr" presetSubtype="4" fill="hold" nodeType="withEffect">
                                  <p:stCondLst>
                                    <p:cond delay="0"/>
                                  </p:stCondLst>
                                  <p:childTnLst>
                                    <p:set>
                                      <p:cBhvr>
                                        <p:cTn id="9" dur="1" fill="hold">
                                          <p:stCondLst>
                                            <p:cond delay="0"/>
                                          </p:stCondLst>
                                        </p:cTn>
                                        <p:tgtEl>
                                          <p:spTgt spid="25602">
                                            <p:txEl>
                                              <p:pRg st="5" end="5"/>
                                            </p:txEl>
                                          </p:spTgt>
                                        </p:tgtEl>
                                        <p:attrNameLst>
                                          <p:attrName>style.visibility</p:attrName>
                                        </p:attrNameLst>
                                      </p:cBhvr>
                                      <p:to>
                                        <p:strVal val="visible"/>
                                      </p:to>
                                    </p:set>
                                    <p:animEffect transition="in" filter="wipe(down)">
                                      <p:cBhvr>
                                        <p:cTn id="10" dur="500"/>
                                        <p:tgtEl>
                                          <p:spTgt spid="25602">
                                            <p:txEl>
                                              <p:pRg st="5" end="5"/>
                                            </p:txEl>
                                          </p:spTgt>
                                        </p:tgtEl>
                                      </p:cBhvr>
                                    </p:animEffect>
                                  </p:childTnLst>
                                </p:cTn>
                              </p:par>
                              <p:par>
                                <p:cTn id="11" presetID="22" presetClass="entr" presetSubtype="4" fill="hold" nodeType="withEffect">
                                  <p:stCondLst>
                                    <p:cond delay="0"/>
                                  </p:stCondLst>
                                  <p:childTnLst>
                                    <p:set>
                                      <p:cBhvr>
                                        <p:cTn id="12" dur="1" fill="hold">
                                          <p:stCondLst>
                                            <p:cond delay="0"/>
                                          </p:stCondLst>
                                        </p:cTn>
                                        <p:tgtEl>
                                          <p:spTgt spid="25602">
                                            <p:txEl>
                                              <p:pRg st="6" end="6"/>
                                            </p:txEl>
                                          </p:spTgt>
                                        </p:tgtEl>
                                        <p:attrNameLst>
                                          <p:attrName>style.visibility</p:attrName>
                                        </p:attrNameLst>
                                      </p:cBhvr>
                                      <p:to>
                                        <p:strVal val="visible"/>
                                      </p:to>
                                    </p:set>
                                    <p:animEffect transition="in" filter="wipe(down)">
                                      <p:cBhvr>
                                        <p:cTn id="13" dur="500"/>
                                        <p:tgtEl>
                                          <p:spTgt spid="25602">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5602">
                                            <p:txEl>
                                              <p:pRg st="7" end="7"/>
                                            </p:txEl>
                                          </p:spTgt>
                                        </p:tgtEl>
                                        <p:attrNameLst>
                                          <p:attrName>style.visibility</p:attrName>
                                        </p:attrNameLst>
                                      </p:cBhvr>
                                      <p:to>
                                        <p:strVal val="visible"/>
                                      </p:to>
                                    </p:set>
                                    <p:animEffect transition="in" filter="wipe(down)">
                                      <p:cBhvr>
                                        <p:cTn id="18" dur="500"/>
                                        <p:tgtEl>
                                          <p:spTgt spid="25602">
                                            <p:txEl>
                                              <p:pRg st="7" end="7"/>
                                            </p:txEl>
                                          </p:spTgt>
                                        </p:tgtEl>
                                      </p:cBhvr>
                                    </p:animEffect>
                                  </p:childTnLst>
                                </p:cTn>
                              </p:par>
                              <p:par>
                                <p:cTn id="19" presetID="22" presetClass="entr" presetSubtype="4" fill="hold" nodeType="withEffect">
                                  <p:stCondLst>
                                    <p:cond delay="0"/>
                                  </p:stCondLst>
                                  <p:childTnLst>
                                    <p:set>
                                      <p:cBhvr>
                                        <p:cTn id="20" dur="1" fill="hold">
                                          <p:stCondLst>
                                            <p:cond delay="0"/>
                                          </p:stCondLst>
                                        </p:cTn>
                                        <p:tgtEl>
                                          <p:spTgt spid="25602">
                                            <p:txEl>
                                              <p:pRg st="8" end="8"/>
                                            </p:txEl>
                                          </p:spTgt>
                                        </p:tgtEl>
                                        <p:attrNameLst>
                                          <p:attrName>style.visibility</p:attrName>
                                        </p:attrNameLst>
                                      </p:cBhvr>
                                      <p:to>
                                        <p:strVal val="visible"/>
                                      </p:to>
                                    </p:set>
                                    <p:animEffect transition="in" filter="wipe(down)">
                                      <p:cBhvr>
                                        <p:cTn id="21" dur="500"/>
                                        <p:tgtEl>
                                          <p:spTgt spid="2560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a:t>Advertising Strategy</a:t>
            </a:r>
          </a:p>
        </p:txBody>
      </p:sp>
      <p:sp>
        <p:nvSpPr>
          <p:cNvPr id="27650" name="Content Placeholder 2"/>
          <p:cNvSpPr>
            <a:spLocks noGrp="1"/>
          </p:cNvSpPr>
          <p:nvPr>
            <p:ph idx="1"/>
          </p:nvPr>
        </p:nvSpPr>
        <p:spPr/>
        <p:txBody>
          <a:bodyPr/>
          <a:lstStyle/>
          <a:p>
            <a:r>
              <a:rPr lang="en-US" b="1" dirty="0"/>
              <a:t>Partners and Referrals</a:t>
            </a:r>
          </a:p>
          <a:p>
            <a:r>
              <a:rPr lang="en-US" b="1" dirty="0"/>
              <a:t>Billboards</a:t>
            </a:r>
            <a:endParaRPr lang="en-US" dirty="0"/>
          </a:p>
          <a:p>
            <a:r>
              <a:rPr lang="en-US" b="1" dirty="0"/>
              <a:t>Printed Logo on Bus</a:t>
            </a:r>
          </a:p>
          <a:p>
            <a:r>
              <a:rPr lang="en-US" b="1" dirty="0"/>
              <a:t>Bus Stops</a:t>
            </a:r>
          </a:p>
          <a:p>
            <a:r>
              <a:rPr lang="en-US" b="1" dirty="0"/>
              <a:t>Tri-fold Brochures</a:t>
            </a:r>
            <a:endParaRPr lang="en-US" dirty="0"/>
          </a:p>
          <a:p>
            <a:pPr lvl="1"/>
            <a:endParaRPr lang="en-US" dirty="0"/>
          </a:p>
        </p:txBody>
      </p:sp>
      <p:pic>
        <p:nvPicPr>
          <p:cNvPr id="27651" name="Picture 3" descr="Untitled-1.jpg"/>
          <p:cNvPicPr>
            <a:picLocks noChangeAspect="1"/>
          </p:cNvPicPr>
          <p:nvPr/>
        </p:nvPicPr>
        <p:blipFill>
          <a:blip r:embed="rId2" cstate="print"/>
          <a:srcRect/>
          <a:stretch>
            <a:fillRect/>
          </a:stretch>
        </p:blipFill>
        <p:spPr bwMode="auto">
          <a:xfrm>
            <a:off x="0" y="0"/>
            <a:ext cx="1828800" cy="1893888"/>
          </a:xfrm>
          <a:prstGeom prst="rect">
            <a:avLst/>
          </a:prstGeom>
          <a:noFill/>
          <a:ln w="9525">
            <a:noFill/>
            <a:miter lim="800000"/>
            <a:headEnd/>
            <a:tailEnd/>
          </a:ln>
        </p:spPr>
      </p:pic>
      <p:grpSp>
        <p:nvGrpSpPr>
          <p:cNvPr id="16" name="Group 15"/>
          <p:cNvGrpSpPr/>
          <p:nvPr/>
        </p:nvGrpSpPr>
        <p:grpSpPr>
          <a:xfrm>
            <a:off x="0" y="4038600"/>
            <a:ext cx="4038600" cy="2819400"/>
            <a:chOff x="4800600" y="3657600"/>
            <a:chExt cx="4343400" cy="3200400"/>
          </a:xfrm>
        </p:grpSpPr>
        <p:pic>
          <p:nvPicPr>
            <p:cNvPr id="1029" name="Picture 5"/>
            <p:cNvPicPr>
              <a:picLocks noChangeAspect="1" noChangeArrowheads="1"/>
            </p:cNvPicPr>
            <p:nvPr/>
          </p:nvPicPr>
          <p:blipFill>
            <a:blip r:embed="rId3" cstate="print"/>
            <a:srcRect/>
            <a:stretch>
              <a:fillRect/>
            </a:stretch>
          </p:blipFill>
          <p:spPr bwMode="auto">
            <a:xfrm>
              <a:off x="4800600" y="3657600"/>
              <a:ext cx="4343400" cy="3200400"/>
            </a:xfrm>
            <a:prstGeom prst="rect">
              <a:avLst/>
            </a:prstGeom>
            <a:noFill/>
            <a:ln w="9525">
              <a:noFill/>
              <a:miter lim="800000"/>
              <a:headEnd/>
              <a:tailEnd/>
            </a:ln>
          </p:spPr>
        </p:pic>
        <p:sp>
          <p:nvSpPr>
            <p:cNvPr id="27654" name="TextBox 8"/>
            <p:cNvSpPr txBox="1">
              <a:spLocks noChangeArrowheads="1"/>
            </p:cNvSpPr>
            <p:nvPr/>
          </p:nvSpPr>
          <p:spPr bwMode="auto">
            <a:xfrm>
              <a:off x="5500255" y="4294910"/>
              <a:ext cx="2971800" cy="369332"/>
            </a:xfrm>
            <a:prstGeom prst="rect">
              <a:avLst/>
            </a:prstGeom>
            <a:noFill/>
            <a:ln w="9525">
              <a:noFill/>
              <a:miter lim="800000"/>
              <a:headEnd/>
              <a:tailEnd/>
            </a:ln>
          </p:spPr>
          <p:txBody>
            <a:bodyPr wrap="square">
              <a:spAutoFit/>
            </a:bodyPr>
            <a:lstStyle/>
            <a:p>
              <a:pPr algn="ctr"/>
              <a:r>
                <a:rPr lang="en-US" dirty="0">
                  <a:latin typeface="Bauhaus 93" pitchFamily="82" charset="0"/>
                </a:rPr>
                <a:t>Time to Xplore Panama!</a:t>
              </a:r>
            </a:p>
          </p:txBody>
        </p:sp>
        <p:pic>
          <p:nvPicPr>
            <p:cNvPr id="10" name="Content Placeholder 18" descr="Picture2.jpg"/>
            <p:cNvPicPr>
              <a:picLocks noChangeAspect="1"/>
            </p:cNvPicPr>
            <p:nvPr/>
          </p:nvPicPr>
          <p:blipFill>
            <a:blip r:embed="rId4" cstate="print"/>
            <a:srcRect/>
            <a:stretch>
              <a:fillRect/>
            </a:stretch>
          </p:blipFill>
          <p:spPr bwMode="auto">
            <a:xfrm>
              <a:off x="7391400" y="4572000"/>
              <a:ext cx="778261" cy="829399"/>
            </a:xfrm>
            <a:prstGeom prst="rect">
              <a:avLst/>
            </a:prstGeom>
            <a:noFill/>
            <a:ln w="9525">
              <a:noFill/>
              <a:miter lim="800000"/>
              <a:headEnd/>
              <a:tailEnd/>
            </a:ln>
            <a:effectLst>
              <a:softEdge rad="112500"/>
            </a:effectLst>
          </p:spPr>
        </p:pic>
        <p:pic>
          <p:nvPicPr>
            <p:cNvPr id="1026" name="Picture 10" descr="Altstadt von Panama City 'Casco Viejo'"/>
            <p:cNvPicPr>
              <a:picLocks noChangeAspect="1" noChangeArrowheads="1"/>
            </p:cNvPicPr>
            <p:nvPr/>
          </p:nvPicPr>
          <p:blipFill>
            <a:blip r:embed="rId5" cstate="print"/>
            <a:srcRect/>
            <a:stretch>
              <a:fillRect/>
            </a:stretch>
          </p:blipFill>
          <p:spPr bwMode="auto">
            <a:xfrm>
              <a:off x="6248400" y="4648200"/>
              <a:ext cx="1048129" cy="685799"/>
            </a:xfrm>
            <a:prstGeom prst="rect">
              <a:avLst/>
            </a:prstGeom>
            <a:noFill/>
            <a:ln w="9525">
              <a:noFill/>
              <a:miter lim="800000"/>
              <a:headEnd/>
              <a:tailEnd/>
            </a:ln>
          </p:spPr>
        </p:pic>
        <p:pic>
          <p:nvPicPr>
            <p:cNvPr id="1027" name="Picture 17" descr="panama_la_vieja1"/>
            <p:cNvPicPr>
              <a:picLocks noChangeAspect="1" noChangeArrowheads="1"/>
            </p:cNvPicPr>
            <p:nvPr/>
          </p:nvPicPr>
          <p:blipFill>
            <a:blip r:embed="rId6" cstate="print"/>
            <a:srcRect/>
            <a:stretch>
              <a:fillRect/>
            </a:stretch>
          </p:blipFill>
          <p:spPr bwMode="auto">
            <a:xfrm rot="20618703">
              <a:off x="5772829" y="4879610"/>
              <a:ext cx="633280" cy="501746"/>
            </a:xfrm>
            <a:prstGeom prst="rect">
              <a:avLst/>
            </a:prstGeom>
            <a:noFill/>
            <a:ln w="9525">
              <a:noFill/>
              <a:miter lim="800000"/>
              <a:headEnd/>
              <a:tailEnd/>
            </a:ln>
          </p:spPr>
        </p:pic>
      </p:grpSp>
      <p:grpSp>
        <p:nvGrpSpPr>
          <p:cNvPr id="17" name="Group 16"/>
          <p:cNvGrpSpPr/>
          <p:nvPr/>
        </p:nvGrpSpPr>
        <p:grpSpPr>
          <a:xfrm>
            <a:off x="6807200" y="3810000"/>
            <a:ext cx="2336800" cy="3048000"/>
            <a:chOff x="6807200" y="3810000"/>
            <a:chExt cx="2336800" cy="3048000"/>
          </a:xfrm>
        </p:grpSpPr>
        <p:pic>
          <p:nvPicPr>
            <p:cNvPr id="1031" name="Picture 7"/>
            <p:cNvPicPr>
              <a:picLocks noChangeAspect="1" noChangeArrowheads="1"/>
            </p:cNvPicPr>
            <p:nvPr/>
          </p:nvPicPr>
          <p:blipFill>
            <a:blip r:embed="rId7" cstate="print"/>
            <a:srcRect/>
            <a:stretch>
              <a:fillRect/>
            </a:stretch>
          </p:blipFill>
          <p:spPr bwMode="auto">
            <a:xfrm>
              <a:off x="6807200" y="3810000"/>
              <a:ext cx="2336800" cy="3048000"/>
            </a:xfrm>
            <a:prstGeom prst="rect">
              <a:avLst/>
            </a:prstGeom>
            <a:noFill/>
            <a:ln w="9525">
              <a:noFill/>
              <a:miter lim="800000"/>
              <a:headEnd/>
              <a:tailEnd/>
            </a:ln>
          </p:spPr>
        </p:pic>
        <p:pic>
          <p:nvPicPr>
            <p:cNvPr id="21" name="Content Placeholder 18" descr="Picture2.jpg"/>
            <p:cNvPicPr>
              <a:picLocks noChangeAspect="1"/>
            </p:cNvPicPr>
            <p:nvPr/>
          </p:nvPicPr>
          <p:blipFill>
            <a:blip r:embed="rId8" cstate="print"/>
            <a:srcRect/>
            <a:stretch>
              <a:fillRect/>
            </a:stretch>
          </p:blipFill>
          <p:spPr bwMode="auto">
            <a:xfrm>
              <a:off x="7848600" y="4876800"/>
              <a:ext cx="1031501" cy="1295400"/>
            </a:xfrm>
            <a:prstGeom prst="rect">
              <a:avLst/>
            </a:prstGeom>
            <a:noFill/>
            <a:ln w="9525">
              <a:noFill/>
              <a:miter lim="800000"/>
              <a:headEnd/>
              <a:tailEnd/>
            </a:ln>
            <a:effectLst>
              <a:softEdge rad="112500"/>
            </a:effectLst>
          </p:spPr>
        </p:pic>
        <p:sp>
          <p:nvSpPr>
            <p:cNvPr id="22" name="Rectangle 21"/>
            <p:cNvSpPr/>
            <p:nvPr/>
          </p:nvSpPr>
          <p:spPr>
            <a:xfrm>
              <a:off x="7924800" y="4599710"/>
              <a:ext cx="830677" cy="369332"/>
            </a:xfrm>
            <a:prstGeom prst="rect">
              <a:avLst/>
            </a:prstGeom>
          </p:spPr>
          <p:txBody>
            <a:bodyPr wrap="none">
              <a:spAutoFit/>
            </a:bodyPr>
            <a:lstStyle/>
            <a:p>
              <a:r>
                <a:rPr lang="en-US" dirty="0">
                  <a:solidFill>
                    <a:schemeClr val="bg1"/>
                  </a:solidFill>
                  <a:latin typeface="Bauhaus 93" pitchFamily="82" charset="0"/>
                </a:rPr>
                <a:t>Xplore</a:t>
              </a:r>
              <a:endParaRPr lang="en-US" dirty="0">
                <a:solidFill>
                  <a:schemeClr val="bg1"/>
                </a:solidFill>
              </a:endParaRPr>
            </a:p>
          </p:txBody>
        </p:sp>
      </p:grpSp>
      <p:pic>
        <p:nvPicPr>
          <p:cNvPr id="1033" name="Picture 9"/>
          <p:cNvPicPr>
            <a:picLocks noChangeAspect="1" noChangeArrowheads="1"/>
          </p:cNvPicPr>
          <p:nvPr/>
        </p:nvPicPr>
        <p:blipFill>
          <a:blip r:embed="rId9" cstate="print"/>
          <a:srcRect/>
          <a:stretch>
            <a:fillRect/>
          </a:stretch>
        </p:blipFill>
        <p:spPr bwMode="auto">
          <a:xfrm>
            <a:off x="6477000" y="1828800"/>
            <a:ext cx="2047875" cy="1590675"/>
          </a:xfrm>
          <a:prstGeom prst="rect">
            <a:avLst/>
          </a:prstGeom>
          <a:noFill/>
          <a:ln w="9525">
            <a:noFill/>
            <a:miter lim="800000"/>
            <a:headEnd/>
            <a:tailEnd/>
          </a:ln>
        </p:spPr>
      </p:pic>
      <p:pic>
        <p:nvPicPr>
          <p:cNvPr id="1034" name="Picture 10"/>
          <p:cNvPicPr>
            <a:picLocks noChangeAspect="1" noChangeArrowheads="1"/>
          </p:cNvPicPr>
          <p:nvPr/>
        </p:nvPicPr>
        <p:blipFill>
          <a:blip r:embed="rId10" cstate="print"/>
          <a:srcRect/>
          <a:stretch>
            <a:fillRect/>
          </a:stretch>
        </p:blipFill>
        <p:spPr bwMode="auto">
          <a:xfrm>
            <a:off x="4648200" y="4038600"/>
            <a:ext cx="1692448" cy="2609850"/>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afterEffect">
                                  <p:stCondLst>
                                    <p:cond delay="0"/>
                                  </p:stCondLst>
                                  <p:childTnLst>
                                    <p:set>
                                      <p:cBhvr>
                                        <p:cTn id="6" dur="1" fill="hold">
                                          <p:stCondLst>
                                            <p:cond delay="0"/>
                                          </p:stCondLst>
                                        </p:cTn>
                                        <p:tgtEl>
                                          <p:spTgt spid="1033"/>
                                        </p:tgtEl>
                                        <p:attrNameLst>
                                          <p:attrName>style.visibility</p:attrName>
                                        </p:attrNameLst>
                                      </p:cBhvr>
                                      <p:to>
                                        <p:strVal val="visible"/>
                                      </p:to>
                                    </p:set>
                                    <p:animEffect transition="in" filter="box(in)">
                                      <p:cBhvr>
                                        <p:cTn id="7" dur="500"/>
                                        <p:tgtEl>
                                          <p:spTgt spid="1033"/>
                                        </p:tgtEl>
                                      </p:cBhvr>
                                    </p:animEffect>
                                  </p:childTnLst>
                                </p:cTn>
                              </p:par>
                            </p:childTnLst>
                          </p:cTn>
                        </p:par>
                        <p:par>
                          <p:cTn id="8" fill="hold">
                            <p:stCondLst>
                              <p:cond delay="500"/>
                            </p:stCondLst>
                            <p:childTnLst>
                              <p:par>
                                <p:cTn id="9" presetID="4" presetClass="entr" presetSubtype="16" fill="hold" nodeType="afterEffect">
                                  <p:stCondLst>
                                    <p:cond delay="0"/>
                                  </p:stCondLst>
                                  <p:childTnLst>
                                    <p:set>
                                      <p:cBhvr>
                                        <p:cTn id="10" dur="1" fill="hold">
                                          <p:stCondLst>
                                            <p:cond delay="0"/>
                                          </p:stCondLst>
                                        </p:cTn>
                                        <p:tgtEl>
                                          <p:spTgt spid="17"/>
                                        </p:tgtEl>
                                        <p:attrNameLst>
                                          <p:attrName>style.visibility</p:attrName>
                                        </p:attrNameLst>
                                      </p:cBhvr>
                                      <p:to>
                                        <p:strVal val="visible"/>
                                      </p:to>
                                    </p:set>
                                    <p:animEffect transition="in" filter="box(in)">
                                      <p:cBhvr>
                                        <p:cTn id="11" dur="500"/>
                                        <p:tgtEl>
                                          <p:spTgt spid="17"/>
                                        </p:tgtEl>
                                      </p:cBhvr>
                                    </p:animEffect>
                                  </p:childTnLst>
                                </p:cTn>
                              </p:par>
                            </p:childTnLst>
                          </p:cTn>
                        </p:par>
                        <p:par>
                          <p:cTn id="12" fill="hold">
                            <p:stCondLst>
                              <p:cond delay="1000"/>
                            </p:stCondLst>
                            <p:childTnLst>
                              <p:par>
                                <p:cTn id="13" presetID="4" presetClass="entr" presetSubtype="16" fill="hold" nodeType="afterEffect">
                                  <p:stCondLst>
                                    <p:cond delay="0"/>
                                  </p:stCondLst>
                                  <p:childTnLst>
                                    <p:set>
                                      <p:cBhvr>
                                        <p:cTn id="14" dur="1" fill="hold">
                                          <p:stCondLst>
                                            <p:cond delay="0"/>
                                          </p:stCondLst>
                                        </p:cTn>
                                        <p:tgtEl>
                                          <p:spTgt spid="1034"/>
                                        </p:tgtEl>
                                        <p:attrNameLst>
                                          <p:attrName>style.visibility</p:attrName>
                                        </p:attrNameLst>
                                      </p:cBhvr>
                                      <p:to>
                                        <p:strVal val="visible"/>
                                      </p:to>
                                    </p:set>
                                    <p:animEffect transition="in" filter="box(in)">
                                      <p:cBhvr>
                                        <p:cTn id="15" dur="500"/>
                                        <p:tgtEl>
                                          <p:spTgt spid="1034"/>
                                        </p:tgtEl>
                                      </p:cBhvr>
                                    </p:animEffect>
                                  </p:childTnLst>
                                </p:cTn>
                              </p:par>
                            </p:childTnLst>
                          </p:cTn>
                        </p:par>
                        <p:par>
                          <p:cTn id="16" fill="hold">
                            <p:stCondLst>
                              <p:cond delay="1500"/>
                            </p:stCondLst>
                            <p:childTnLst>
                              <p:par>
                                <p:cTn id="17" presetID="4" presetClass="entr" presetSubtype="16" fill="hold" nodeType="after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box(in)">
                                      <p:cBhvr>
                                        <p:cTn id="19"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ity_planner">
  <a:themeElements>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Theme">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1407</TotalTime>
  <Words>960</Words>
  <Application>Microsoft Office PowerPoint</Application>
  <PresentationFormat>On-screen Show (4:3)</PresentationFormat>
  <Paragraphs>305</Paragraphs>
  <Slides>17</Slides>
  <Notes>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Bauhaus 93</vt:lpstr>
      <vt:lpstr>Calibri</vt:lpstr>
      <vt:lpstr>Tekton Pro Ext</vt:lpstr>
      <vt:lpstr>Times New Roman</vt:lpstr>
      <vt:lpstr>city_planner</vt:lpstr>
      <vt:lpstr>Xplore Group</vt:lpstr>
      <vt:lpstr>The Company</vt:lpstr>
      <vt:lpstr>Problem &amp; Need</vt:lpstr>
      <vt:lpstr>The Service</vt:lpstr>
      <vt:lpstr>The Market</vt:lpstr>
      <vt:lpstr>The Competition</vt:lpstr>
      <vt:lpstr>The Customer</vt:lpstr>
      <vt:lpstr>Marketing Strategy</vt:lpstr>
      <vt:lpstr>Advertising Strategy</vt:lpstr>
      <vt:lpstr>Pricing Strategy</vt:lpstr>
      <vt:lpstr>Resources and Ops</vt:lpstr>
      <vt:lpstr>Timeline of Events</vt:lpstr>
      <vt:lpstr>Financials</vt:lpstr>
      <vt:lpstr>Financials</vt:lpstr>
      <vt:lpstr>Financials</vt:lpstr>
      <vt:lpstr>Funding and Offering</vt:lpstr>
      <vt:lpstr>Xplore Group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City Planner</dc:title>
  <dc:creator>knpatel</dc:creator>
  <cp:lastModifiedBy>Kimzey, Jackie</cp:lastModifiedBy>
  <cp:revision>122</cp:revision>
  <dcterms:created xsi:type="dcterms:W3CDTF">2010-02-27T21:01:11Z</dcterms:created>
  <dcterms:modified xsi:type="dcterms:W3CDTF">2022-08-22T23:18:52Z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flag">
    <vt:lpwstr>1272311963</vt:lpwstr>
  </property>
</Properties>
</file>