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31"/>
  </p:notesMasterIdLst>
  <p:sldIdLst>
    <p:sldId id="395" r:id="rId2"/>
    <p:sldId id="317" r:id="rId3"/>
    <p:sldId id="363" r:id="rId4"/>
    <p:sldId id="383" r:id="rId5"/>
    <p:sldId id="385" r:id="rId6"/>
    <p:sldId id="364" r:id="rId7"/>
    <p:sldId id="365" r:id="rId8"/>
    <p:sldId id="366" r:id="rId9"/>
    <p:sldId id="367" r:id="rId10"/>
    <p:sldId id="368" r:id="rId11"/>
    <p:sldId id="369" r:id="rId12"/>
    <p:sldId id="392" r:id="rId13"/>
    <p:sldId id="370" r:id="rId14"/>
    <p:sldId id="384" r:id="rId15"/>
    <p:sldId id="402" r:id="rId16"/>
    <p:sldId id="403" r:id="rId17"/>
    <p:sldId id="372" r:id="rId18"/>
    <p:sldId id="373" r:id="rId19"/>
    <p:sldId id="376" r:id="rId20"/>
    <p:sldId id="381" r:id="rId21"/>
    <p:sldId id="394" r:id="rId22"/>
    <p:sldId id="396" r:id="rId23"/>
    <p:sldId id="386" r:id="rId24"/>
    <p:sldId id="374" r:id="rId25"/>
    <p:sldId id="388" r:id="rId26"/>
    <p:sldId id="389" r:id="rId27"/>
    <p:sldId id="390" r:id="rId28"/>
    <p:sldId id="404" r:id="rId29"/>
    <p:sldId id="382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6666"/>
    <a:srgbClr val="336699"/>
    <a:srgbClr val="003366"/>
    <a:srgbClr val="FFFFCC"/>
    <a:srgbClr val="333399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 autoAdjust="0"/>
    <p:restoredTop sz="87755" autoAdjust="0"/>
  </p:normalViewPr>
  <p:slideViewPr>
    <p:cSldViewPr>
      <p:cViewPr>
        <p:scale>
          <a:sx n="75" d="100"/>
          <a:sy n="75" d="100"/>
        </p:scale>
        <p:origin x="460" y="-7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6A36E-19C4-4BB5-967B-526894FD4E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87F3D9-67CF-4749-B1F4-FEC137D65455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9F381CF0-F5C2-4232-9D63-B40BB55BC01C}" type="parTrans" cxnId="{8907E680-1122-4C8E-AAED-29DC095B769C}">
      <dgm:prSet/>
      <dgm:spPr/>
      <dgm:t>
        <a:bodyPr/>
        <a:lstStyle/>
        <a:p>
          <a:endParaRPr lang="en-US"/>
        </a:p>
      </dgm:t>
    </dgm:pt>
    <dgm:pt modelId="{D7F6F1B5-1892-48F8-AAC0-FA7E4795A6F0}" type="sibTrans" cxnId="{8907E680-1122-4C8E-AAED-29DC095B769C}">
      <dgm:prSet/>
      <dgm:spPr/>
      <dgm:t>
        <a:bodyPr/>
        <a:lstStyle/>
        <a:p>
          <a:endParaRPr lang="en-US"/>
        </a:p>
      </dgm:t>
    </dgm:pt>
    <dgm:pt modelId="{1BE0E971-3B65-4025-9E11-20AD81398970}">
      <dgm:prSet phldrT="[Text]" custT="1"/>
      <dgm:spPr/>
      <dgm:t>
        <a:bodyPr/>
        <a:lstStyle/>
        <a:p>
          <a:r>
            <a:rPr lang="en-US" sz="1600" dirty="0"/>
            <a:t>Business Case</a:t>
          </a:r>
        </a:p>
      </dgm:t>
    </dgm:pt>
    <dgm:pt modelId="{4DFA39F6-17FB-436B-9E33-4E4D60C44CB7}" type="parTrans" cxnId="{6352D87D-FB2F-4348-9A03-0C589E4C69A0}">
      <dgm:prSet/>
      <dgm:spPr/>
      <dgm:t>
        <a:bodyPr/>
        <a:lstStyle/>
        <a:p>
          <a:endParaRPr lang="en-US"/>
        </a:p>
      </dgm:t>
    </dgm:pt>
    <dgm:pt modelId="{736BE041-E33D-4534-A7F2-0DCF0DAF5761}" type="sibTrans" cxnId="{6352D87D-FB2F-4348-9A03-0C589E4C69A0}">
      <dgm:prSet/>
      <dgm:spPr/>
      <dgm:t>
        <a:bodyPr/>
        <a:lstStyle/>
        <a:p>
          <a:endParaRPr lang="en-US"/>
        </a:p>
      </dgm:t>
    </dgm:pt>
    <dgm:pt modelId="{DB6E4B7B-A2ED-4ED3-A2EB-D708D70A7A96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984E9470-E6A7-46B3-A9F8-9E2E9293F211}" type="parTrans" cxnId="{2A8F5D3E-8A3F-4E63-A546-8732BE088A07}">
      <dgm:prSet/>
      <dgm:spPr/>
      <dgm:t>
        <a:bodyPr/>
        <a:lstStyle/>
        <a:p>
          <a:endParaRPr lang="en-US"/>
        </a:p>
      </dgm:t>
    </dgm:pt>
    <dgm:pt modelId="{887379EA-4DF9-4603-B467-745BAA7B977D}" type="sibTrans" cxnId="{2A8F5D3E-8A3F-4E63-A546-8732BE088A07}">
      <dgm:prSet/>
      <dgm:spPr/>
      <dgm:t>
        <a:bodyPr/>
        <a:lstStyle/>
        <a:p>
          <a:endParaRPr lang="en-US"/>
        </a:p>
      </dgm:t>
    </dgm:pt>
    <dgm:pt modelId="{7D93C8D3-CB19-421F-A923-BEF48617A8D2}">
      <dgm:prSet phldrT="[Text]" custT="1"/>
      <dgm:spPr/>
      <dgm:t>
        <a:bodyPr/>
        <a:lstStyle/>
        <a:p>
          <a:r>
            <a:rPr lang="en-US" sz="1600" dirty="0"/>
            <a:t>Expert Judgment</a:t>
          </a:r>
        </a:p>
      </dgm:t>
    </dgm:pt>
    <dgm:pt modelId="{CE248E69-0C9A-4036-B806-C35F4671BF1B}" type="parTrans" cxnId="{39A8981E-19B6-4947-94A6-B551A724DBA2}">
      <dgm:prSet/>
      <dgm:spPr/>
      <dgm:t>
        <a:bodyPr/>
        <a:lstStyle/>
        <a:p>
          <a:endParaRPr lang="en-US"/>
        </a:p>
      </dgm:t>
    </dgm:pt>
    <dgm:pt modelId="{66E9C613-78BE-4D00-ABB2-A66C953A090E}" type="sibTrans" cxnId="{39A8981E-19B6-4947-94A6-B551A724DBA2}">
      <dgm:prSet/>
      <dgm:spPr/>
      <dgm:t>
        <a:bodyPr/>
        <a:lstStyle/>
        <a:p>
          <a:endParaRPr lang="en-US"/>
        </a:p>
      </dgm:t>
    </dgm:pt>
    <dgm:pt modelId="{AB1279BE-4759-41AB-90E1-79D6438F0BB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4E6AA074-C6BD-488B-9328-FB9351C8096F}" type="parTrans" cxnId="{D7AE1D2A-223D-4CEB-9703-E409DDA1F588}">
      <dgm:prSet/>
      <dgm:spPr/>
      <dgm:t>
        <a:bodyPr/>
        <a:lstStyle/>
        <a:p>
          <a:endParaRPr lang="en-US"/>
        </a:p>
      </dgm:t>
    </dgm:pt>
    <dgm:pt modelId="{5E15B551-7F9F-4A76-B349-D8EFAAF932C7}" type="sibTrans" cxnId="{D7AE1D2A-223D-4CEB-9703-E409DDA1F588}">
      <dgm:prSet/>
      <dgm:spPr/>
      <dgm:t>
        <a:bodyPr/>
        <a:lstStyle/>
        <a:p>
          <a:endParaRPr lang="en-US"/>
        </a:p>
      </dgm:t>
    </dgm:pt>
    <dgm:pt modelId="{420B4E90-73B7-4976-B345-3E9A516DAB9C}">
      <dgm:prSet phldrT="[Text]" custT="1"/>
      <dgm:spPr/>
      <dgm:t>
        <a:bodyPr/>
        <a:lstStyle/>
        <a:p>
          <a:r>
            <a:rPr lang="en-US" sz="1600" dirty="0"/>
            <a:t>Project Charter</a:t>
          </a:r>
        </a:p>
      </dgm:t>
    </dgm:pt>
    <dgm:pt modelId="{9BBE8579-18F9-41D8-B02C-6A821E01DC58}" type="parTrans" cxnId="{86F67B98-30C5-41A0-9212-3F7402B067DD}">
      <dgm:prSet/>
      <dgm:spPr/>
      <dgm:t>
        <a:bodyPr/>
        <a:lstStyle/>
        <a:p>
          <a:endParaRPr lang="en-US"/>
        </a:p>
      </dgm:t>
    </dgm:pt>
    <dgm:pt modelId="{88D6E459-C783-452B-A88F-CBD9F1BF265A}" type="sibTrans" cxnId="{86F67B98-30C5-41A0-9212-3F7402B067DD}">
      <dgm:prSet/>
      <dgm:spPr/>
      <dgm:t>
        <a:bodyPr/>
        <a:lstStyle/>
        <a:p>
          <a:endParaRPr lang="en-US"/>
        </a:p>
      </dgm:t>
    </dgm:pt>
    <dgm:pt modelId="{F7B60160-28E1-4CC8-B940-8752A6081A48}">
      <dgm:prSet phldrT="[Text]" custT="1"/>
      <dgm:spPr/>
      <dgm:t>
        <a:bodyPr/>
        <a:lstStyle/>
        <a:p>
          <a:r>
            <a:rPr lang="en-US" sz="1600" dirty="0"/>
            <a:t>Contract</a:t>
          </a:r>
        </a:p>
      </dgm:t>
    </dgm:pt>
    <dgm:pt modelId="{D6EEB8E6-7CF8-4177-B83F-E20B57FFC616}" type="parTrans" cxnId="{9BDC266D-01A0-4210-A858-B5C5E8415E66}">
      <dgm:prSet/>
      <dgm:spPr/>
      <dgm:t>
        <a:bodyPr/>
        <a:lstStyle/>
        <a:p>
          <a:endParaRPr lang="en-US"/>
        </a:p>
      </dgm:t>
    </dgm:pt>
    <dgm:pt modelId="{5F322FE1-1FA8-48D2-87EB-C3005BABF6D9}" type="sibTrans" cxnId="{9BDC266D-01A0-4210-A858-B5C5E8415E66}">
      <dgm:prSet/>
      <dgm:spPr/>
      <dgm:t>
        <a:bodyPr/>
        <a:lstStyle/>
        <a:p>
          <a:endParaRPr lang="en-US"/>
        </a:p>
      </dgm:t>
    </dgm:pt>
    <dgm:pt modelId="{CB4494E0-529F-4EA8-9375-DEE5F2B2187D}">
      <dgm:prSet phldrT="[Text]" custT="1"/>
      <dgm:spPr/>
      <dgm:t>
        <a:bodyPr/>
        <a:lstStyle/>
        <a:p>
          <a:r>
            <a:rPr lang="en-US" sz="1600" dirty="0"/>
            <a:t>Enterprise Environmental Factors</a:t>
          </a:r>
        </a:p>
      </dgm:t>
    </dgm:pt>
    <dgm:pt modelId="{135E5A77-7CEB-404E-B1B2-5CF9E0E895DD}" type="parTrans" cxnId="{6AA259C4-17AB-4287-A6EC-CC415C97FCF8}">
      <dgm:prSet/>
      <dgm:spPr/>
      <dgm:t>
        <a:bodyPr/>
        <a:lstStyle/>
        <a:p>
          <a:endParaRPr lang="en-US"/>
        </a:p>
      </dgm:t>
    </dgm:pt>
    <dgm:pt modelId="{DF3B5C07-1825-4A51-A897-8C92E10F8DAC}" type="sibTrans" cxnId="{6AA259C4-17AB-4287-A6EC-CC415C97FCF8}">
      <dgm:prSet/>
      <dgm:spPr/>
      <dgm:t>
        <a:bodyPr/>
        <a:lstStyle/>
        <a:p>
          <a:endParaRPr lang="en-US"/>
        </a:p>
      </dgm:t>
    </dgm:pt>
    <dgm:pt modelId="{98D9C0DC-FEA2-4FE0-9D5A-7C3862C297AA}">
      <dgm:prSet phldrT="[Text]" custT="1"/>
      <dgm:spPr/>
      <dgm:t>
        <a:bodyPr/>
        <a:lstStyle/>
        <a:p>
          <a:r>
            <a:rPr lang="en-US" sz="1600" dirty="0"/>
            <a:t>Organizational Process Assets</a:t>
          </a:r>
        </a:p>
      </dgm:t>
    </dgm:pt>
    <dgm:pt modelId="{969B6A1A-3166-480B-9309-A8AEC138F809}" type="parTrans" cxnId="{6F0E6BD9-9421-4176-B4B7-D4095A538BC6}">
      <dgm:prSet/>
      <dgm:spPr/>
      <dgm:t>
        <a:bodyPr/>
        <a:lstStyle/>
        <a:p>
          <a:endParaRPr lang="en-US"/>
        </a:p>
      </dgm:t>
    </dgm:pt>
    <dgm:pt modelId="{62CC3582-C3D0-4C05-B7EE-A39AA4F9E792}" type="sibTrans" cxnId="{6F0E6BD9-9421-4176-B4B7-D4095A538BC6}">
      <dgm:prSet/>
      <dgm:spPr/>
      <dgm:t>
        <a:bodyPr/>
        <a:lstStyle/>
        <a:p>
          <a:endParaRPr lang="en-US"/>
        </a:p>
      </dgm:t>
    </dgm:pt>
    <dgm:pt modelId="{FC4E5E1C-BC39-4F61-8BE8-2113451FECEA}">
      <dgm:prSet phldrT="[Text]" custT="1"/>
      <dgm:spPr/>
      <dgm:t>
        <a:bodyPr/>
        <a:lstStyle/>
        <a:p>
          <a:r>
            <a:rPr lang="en-US" sz="1600" dirty="0"/>
            <a:t>Statement of Work</a:t>
          </a:r>
        </a:p>
      </dgm:t>
    </dgm:pt>
    <dgm:pt modelId="{8AD8D229-74E4-48A5-9063-E9AD426F3D6F}" type="sibTrans" cxnId="{83D27BB7-B9A1-4495-97E4-556FBBCCF134}">
      <dgm:prSet/>
      <dgm:spPr/>
      <dgm:t>
        <a:bodyPr/>
        <a:lstStyle/>
        <a:p>
          <a:endParaRPr lang="en-US"/>
        </a:p>
      </dgm:t>
    </dgm:pt>
    <dgm:pt modelId="{9D473F9C-D21E-44D3-A150-5D003F894F66}" type="parTrans" cxnId="{83D27BB7-B9A1-4495-97E4-556FBBCCF134}">
      <dgm:prSet/>
      <dgm:spPr/>
      <dgm:t>
        <a:bodyPr/>
        <a:lstStyle/>
        <a:p>
          <a:endParaRPr lang="en-US"/>
        </a:p>
      </dgm:t>
    </dgm:pt>
    <dgm:pt modelId="{7A4DDD29-2941-4107-8E5F-20110281C6CA}" type="pres">
      <dgm:prSet presAssocID="{BEC6A36E-19C4-4BB5-967B-526894FD4E1C}" presName="Name0" presStyleCnt="0">
        <dgm:presLayoutVars>
          <dgm:dir/>
          <dgm:animLvl val="lvl"/>
          <dgm:resizeHandles val="exact"/>
        </dgm:presLayoutVars>
      </dgm:prSet>
      <dgm:spPr/>
    </dgm:pt>
    <dgm:pt modelId="{3F955614-B8BF-4D84-941B-8BE71BA2A050}" type="pres">
      <dgm:prSet presAssocID="{2B87F3D9-67CF-4749-B1F4-FEC137D65455}" presName="composite" presStyleCnt="0"/>
      <dgm:spPr/>
    </dgm:pt>
    <dgm:pt modelId="{1A235A19-DC6E-4008-8EF1-9BC35D9863DC}" type="pres">
      <dgm:prSet presAssocID="{2B87F3D9-67CF-4749-B1F4-FEC137D654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E4F2A8F-3027-43D5-B739-B3EDB9EB19D7}" type="pres">
      <dgm:prSet presAssocID="{2B87F3D9-67CF-4749-B1F4-FEC137D65455}" presName="desTx" presStyleLbl="alignAccFollowNode1" presStyleIdx="0" presStyleCnt="3">
        <dgm:presLayoutVars>
          <dgm:bulletEnabled val="1"/>
        </dgm:presLayoutVars>
      </dgm:prSet>
      <dgm:spPr/>
    </dgm:pt>
    <dgm:pt modelId="{C1729AEA-1A9C-47BF-A825-8A380926FFEA}" type="pres">
      <dgm:prSet presAssocID="{D7F6F1B5-1892-48F8-AAC0-FA7E4795A6F0}" presName="space" presStyleCnt="0"/>
      <dgm:spPr/>
    </dgm:pt>
    <dgm:pt modelId="{F1AB106D-640A-40AA-AD44-0CF28E525F39}" type="pres">
      <dgm:prSet presAssocID="{DB6E4B7B-A2ED-4ED3-A2EB-D708D70A7A96}" presName="composite" presStyleCnt="0"/>
      <dgm:spPr/>
    </dgm:pt>
    <dgm:pt modelId="{DF525D92-E88D-40BC-9696-E2CA77C94EDA}" type="pres">
      <dgm:prSet presAssocID="{DB6E4B7B-A2ED-4ED3-A2EB-D708D70A7A9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094A946-501F-425E-A310-0C6C3EB752A0}" type="pres">
      <dgm:prSet presAssocID="{DB6E4B7B-A2ED-4ED3-A2EB-D708D70A7A96}" presName="desTx" presStyleLbl="alignAccFollowNode1" presStyleIdx="1" presStyleCnt="3">
        <dgm:presLayoutVars>
          <dgm:bulletEnabled val="1"/>
        </dgm:presLayoutVars>
      </dgm:prSet>
      <dgm:spPr/>
    </dgm:pt>
    <dgm:pt modelId="{7A4EFD12-A7E2-433D-9AEC-E24036187CEF}" type="pres">
      <dgm:prSet presAssocID="{887379EA-4DF9-4603-B467-745BAA7B977D}" presName="space" presStyleCnt="0"/>
      <dgm:spPr/>
    </dgm:pt>
    <dgm:pt modelId="{7AD6CD94-C6DA-4F59-AAE0-58D7F64B9E66}" type="pres">
      <dgm:prSet presAssocID="{AB1279BE-4759-41AB-90E1-79D6438F0BBE}" presName="composite" presStyleCnt="0"/>
      <dgm:spPr/>
    </dgm:pt>
    <dgm:pt modelId="{6077F9F3-63AB-4558-8881-A53B1FCF3A89}" type="pres">
      <dgm:prSet presAssocID="{AB1279BE-4759-41AB-90E1-79D6438F0BB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35FDF9F-EB89-497F-80C4-4BD9987653AB}" type="pres">
      <dgm:prSet presAssocID="{AB1279BE-4759-41AB-90E1-79D6438F0BB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14BC04-D14C-9E43-9A71-826BA6A78961}" type="presOf" srcId="{F7B60160-28E1-4CC8-B940-8752A6081A48}" destId="{4E4F2A8F-3027-43D5-B739-B3EDB9EB19D7}" srcOrd="0" destOrd="2" presId="urn:microsoft.com/office/officeart/2005/8/layout/hList1"/>
    <dgm:cxn modelId="{39A8981E-19B6-4947-94A6-B551A724DBA2}" srcId="{DB6E4B7B-A2ED-4ED3-A2EB-D708D70A7A96}" destId="{7D93C8D3-CB19-421F-A923-BEF48617A8D2}" srcOrd="0" destOrd="0" parTransId="{CE248E69-0C9A-4036-B806-C35F4671BF1B}" sibTransId="{66E9C613-78BE-4D00-ABB2-A66C953A090E}"/>
    <dgm:cxn modelId="{C58CF31E-DAEA-F749-A7D0-C46F667B6E52}" type="presOf" srcId="{CB4494E0-529F-4EA8-9375-DEE5F2B2187D}" destId="{4E4F2A8F-3027-43D5-B739-B3EDB9EB19D7}" srcOrd="0" destOrd="3" presId="urn:microsoft.com/office/officeart/2005/8/layout/hList1"/>
    <dgm:cxn modelId="{D7AE1D2A-223D-4CEB-9703-E409DDA1F588}" srcId="{BEC6A36E-19C4-4BB5-967B-526894FD4E1C}" destId="{AB1279BE-4759-41AB-90E1-79D6438F0BBE}" srcOrd="2" destOrd="0" parTransId="{4E6AA074-C6BD-488B-9328-FB9351C8096F}" sibTransId="{5E15B551-7F9F-4A76-B349-D8EFAAF932C7}"/>
    <dgm:cxn modelId="{3FCE0F3E-C2A3-1D46-B475-8C390A9E0F47}" type="presOf" srcId="{420B4E90-73B7-4976-B345-3E9A516DAB9C}" destId="{C35FDF9F-EB89-497F-80C4-4BD9987653AB}" srcOrd="0" destOrd="0" presId="urn:microsoft.com/office/officeart/2005/8/layout/hList1"/>
    <dgm:cxn modelId="{2A8F5D3E-8A3F-4E63-A546-8732BE088A07}" srcId="{BEC6A36E-19C4-4BB5-967B-526894FD4E1C}" destId="{DB6E4B7B-A2ED-4ED3-A2EB-D708D70A7A96}" srcOrd="1" destOrd="0" parTransId="{984E9470-E6A7-46B3-A9F8-9E2E9293F211}" sibTransId="{887379EA-4DF9-4603-B467-745BAA7B977D}"/>
    <dgm:cxn modelId="{C2E8C75F-0A31-424A-B540-05ECDAE4CDB3}" type="presOf" srcId="{1BE0E971-3B65-4025-9E11-20AD81398970}" destId="{4E4F2A8F-3027-43D5-B739-B3EDB9EB19D7}" srcOrd="0" destOrd="0" presId="urn:microsoft.com/office/officeart/2005/8/layout/hList1"/>
    <dgm:cxn modelId="{E072676B-B9D9-3846-A4B4-FC9FC6D08407}" type="presOf" srcId="{7D93C8D3-CB19-421F-A923-BEF48617A8D2}" destId="{B094A946-501F-425E-A310-0C6C3EB752A0}" srcOrd="0" destOrd="0" presId="urn:microsoft.com/office/officeart/2005/8/layout/hList1"/>
    <dgm:cxn modelId="{9BDC266D-01A0-4210-A858-B5C5E8415E66}" srcId="{2B87F3D9-67CF-4749-B1F4-FEC137D65455}" destId="{F7B60160-28E1-4CC8-B940-8752A6081A48}" srcOrd="2" destOrd="0" parTransId="{D6EEB8E6-7CF8-4177-B83F-E20B57FFC616}" sibTransId="{5F322FE1-1FA8-48D2-87EB-C3005BABF6D9}"/>
    <dgm:cxn modelId="{0313A758-53AA-3B4C-B978-5AD9828120C2}" type="presOf" srcId="{FC4E5E1C-BC39-4F61-8BE8-2113451FECEA}" destId="{4E4F2A8F-3027-43D5-B739-B3EDB9EB19D7}" srcOrd="0" destOrd="1" presId="urn:microsoft.com/office/officeart/2005/8/layout/hList1"/>
    <dgm:cxn modelId="{6352D87D-FB2F-4348-9A03-0C589E4C69A0}" srcId="{2B87F3D9-67CF-4749-B1F4-FEC137D65455}" destId="{1BE0E971-3B65-4025-9E11-20AD81398970}" srcOrd="0" destOrd="0" parTransId="{4DFA39F6-17FB-436B-9E33-4E4D60C44CB7}" sibTransId="{736BE041-E33D-4534-A7F2-0DCF0DAF5761}"/>
    <dgm:cxn modelId="{8907E680-1122-4C8E-AAED-29DC095B769C}" srcId="{BEC6A36E-19C4-4BB5-967B-526894FD4E1C}" destId="{2B87F3D9-67CF-4749-B1F4-FEC137D65455}" srcOrd="0" destOrd="0" parTransId="{9F381CF0-F5C2-4232-9D63-B40BB55BC01C}" sibTransId="{D7F6F1B5-1892-48F8-AAC0-FA7E4795A6F0}"/>
    <dgm:cxn modelId="{FC14648D-10F1-4244-89B2-10CDD6512EA6}" type="presOf" srcId="{2B87F3D9-67CF-4749-B1F4-FEC137D65455}" destId="{1A235A19-DC6E-4008-8EF1-9BC35D9863DC}" srcOrd="0" destOrd="0" presId="urn:microsoft.com/office/officeart/2005/8/layout/hList1"/>
    <dgm:cxn modelId="{86F67B98-30C5-41A0-9212-3F7402B067DD}" srcId="{AB1279BE-4759-41AB-90E1-79D6438F0BBE}" destId="{420B4E90-73B7-4976-B345-3E9A516DAB9C}" srcOrd="0" destOrd="0" parTransId="{9BBE8579-18F9-41D8-B02C-6A821E01DC58}" sibTransId="{88D6E459-C783-452B-A88F-CBD9F1BF265A}"/>
    <dgm:cxn modelId="{58180899-4534-EA4C-8F13-5DE528123899}" type="presOf" srcId="{DB6E4B7B-A2ED-4ED3-A2EB-D708D70A7A96}" destId="{DF525D92-E88D-40BC-9696-E2CA77C94EDA}" srcOrd="0" destOrd="0" presId="urn:microsoft.com/office/officeart/2005/8/layout/hList1"/>
    <dgm:cxn modelId="{83D27BB7-B9A1-4495-97E4-556FBBCCF134}" srcId="{2B87F3D9-67CF-4749-B1F4-FEC137D65455}" destId="{FC4E5E1C-BC39-4F61-8BE8-2113451FECEA}" srcOrd="1" destOrd="0" parTransId="{9D473F9C-D21E-44D3-A150-5D003F894F66}" sibTransId="{8AD8D229-74E4-48A5-9063-E9AD426F3D6F}"/>
    <dgm:cxn modelId="{1B272CBB-362C-CA42-B343-3A93107D8D48}" type="presOf" srcId="{BEC6A36E-19C4-4BB5-967B-526894FD4E1C}" destId="{7A4DDD29-2941-4107-8E5F-20110281C6CA}" srcOrd="0" destOrd="0" presId="urn:microsoft.com/office/officeart/2005/8/layout/hList1"/>
    <dgm:cxn modelId="{6AA259C4-17AB-4287-A6EC-CC415C97FCF8}" srcId="{2B87F3D9-67CF-4749-B1F4-FEC137D65455}" destId="{CB4494E0-529F-4EA8-9375-DEE5F2B2187D}" srcOrd="3" destOrd="0" parTransId="{135E5A77-7CEB-404E-B1B2-5CF9E0E895DD}" sibTransId="{DF3B5C07-1825-4A51-A897-8C92E10F8DAC}"/>
    <dgm:cxn modelId="{F78C39D3-F108-2F48-BEC4-3527ADA4899F}" type="presOf" srcId="{AB1279BE-4759-41AB-90E1-79D6438F0BBE}" destId="{6077F9F3-63AB-4558-8881-A53B1FCF3A89}" srcOrd="0" destOrd="0" presId="urn:microsoft.com/office/officeart/2005/8/layout/hList1"/>
    <dgm:cxn modelId="{6F0E6BD9-9421-4176-B4B7-D4095A538BC6}" srcId="{2B87F3D9-67CF-4749-B1F4-FEC137D65455}" destId="{98D9C0DC-FEA2-4FE0-9D5A-7C3862C297AA}" srcOrd="4" destOrd="0" parTransId="{969B6A1A-3166-480B-9309-A8AEC138F809}" sibTransId="{62CC3582-C3D0-4C05-B7EE-A39AA4F9E792}"/>
    <dgm:cxn modelId="{572C0DFA-90B5-DA4A-98A5-AADCFE7F7136}" type="presOf" srcId="{98D9C0DC-FEA2-4FE0-9D5A-7C3862C297AA}" destId="{4E4F2A8F-3027-43D5-B739-B3EDB9EB19D7}" srcOrd="0" destOrd="4" presId="urn:microsoft.com/office/officeart/2005/8/layout/hList1"/>
    <dgm:cxn modelId="{5D991738-6991-A34C-8E1A-C54175302716}" type="presParOf" srcId="{7A4DDD29-2941-4107-8E5F-20110281C6CA}" destId="{3F955614-B8BF-4D84-941B-8BE71BA2A050}" srcOrd="0" destOrd="0" presId="urn:microsoft.com/office/officeart/2005/8/layout/hList1"/>
    <dgm:cxn modelId="{DE1AF328-2B25-D645-9B6D-B83C5CB7EC13}" type="presParOf" srcId="{3F955614-B8BF-4D84-941B-8BE71BA2A050}" destId="{1A235A19-DC6E-4008-8EF1-9BC35D9863DC}" srcOrd="0" destOrd="0" presId="urn:microsoft.com/office/officeart/2005/8/layout/hList1"/>
    <dgm:cxn modelId="{BF1D52C0-4800-0D42-961D-E0DE1C89A996}" type="presParOf" srcId="{3F955614-B8BF-4D84-941B-8BE71BA2A050}" destId="{4E4F2A8F-3027-43D5-B739-B3EDB9EB19D7}" srcOrd="1" destOrd="0" presId="urn:microsoft.com/office/officeart/2005/8/layout/hList1"/>
    <dgm:cxn modelId="{F7E79040-8B62-D14B-BF05-9DA15882780C}" type="presParOf" srcId="{7A4DDD29-2941-4107-8E5F-20110281C6CA}" destId="{C1729AEA-1A9C-47BF-A825-8A380926FFEA}" srcOrd="1" destOrd="0" presId="urn:microsoft.com/office/officeart/2005/8/layout/hList1"/>
    <dgm:cxn modelId="{FFB45408-579B-874C-B109-0E81888C53EE}" type="presParOf" srcId="{7A4DDD29-2941-4107-8E5F-20110281C6CA}" destId="{F1AB106D-640A-40AA-AD44-0CF28E525F39}" srcOrd="2" destOrd="0" presId="urn:microsoft.com/office/officeart/2005/8/layout/hList1"/>
    <dgm:cxn modelId="{61458B0B-A0E7-8B4C-B282-D2E1012C4F0D}" type="presParOf" srcId="{F1AB106D-640A-40AA-AD44-0CF28E525F39}" destId="{DF525D92-E88D-40BC-9696-E2CA77C94EDA}" srcOrd="0" destOrd="0" presId="urn:microsoft.com/office/officeart/2005/8/layout/hList1"/>
    <dgm:cxn modelId="{77C9B50F-1998-3A4A-93AF-6BFF111D5133}" type="presParOf" srcId="{F1AB106D-640A-40AA-AD44-0CF28E525F39}" destId="{B094A946-501F-425E-A310-0C6C3EB752A0}" srcOrd="1" destOrd="0" presId="urn:microsoft.com/office/officeart/2005/8/layout/hList1"/>
    <dgm:cxn modelId="{D3800866-E8A6-D84A-98A5-7B8C447D940E}" type="presParOf" srcId="{7A4DDD29-2941-4107-8E5F-20110281C6CA}" destId="{7A4EFD12-A7E2-433D-9AEC-E24036187CEF}" srcOrd="3" destOrd="0" presId="urn:microsoft.com/office/officeart/2005/8/layout/hList1"/>
    <dgm:cxn modelId="{45FB282A-2CDA-3A4B-9301-7A3FF584DD07}" type="presParOf" srcId="{7A4DDD29-2941-4107-8E5F-20110281C6CA}" destId="{7AD6CD94-C6DA-4F59-AAE0-58D7F64B9E66}" srcOrd="4" destOrd="0" presId="urn:microsoft.com/office/officeart/2005/8/layout/hList1"/>
    <dgm:cxn modelId="{28AADB61-ED48-424E-83D9-40BAAE4B2531}" type="presParOf" srcId="{7AD6CD94-C6DA-4F59-AAE0-58D7F64B9E66}" destId="{6077F9F3-63AB-4558-8881-A53B1FCF3A89}" srcOrd="0" destOrd="0" presId="urn:microsoft.com/office/officeart/2005/8/layout/hList1"/>
    <dgm:cxn modelId="{ADEEC5A3-C3C1-A045-B182-2D5E1943AA18}" type="presParOf" srcId="{7AD6CD94-C6DA-4F59-AAE0-58D7F64B9E66}" destId="{C35FDF9F-EB89-497F-80C4-4BD9987653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35A19-DC6E-4008-8EF1-9BC35D9863DC}">
      <dsp:nvSpPr>
        <dsp:cNvPr id="0" name=""/>
        <dsp:cNvSpPr/>
      </dsp:nvSpPr>
      <dsp:spPr>
        <a:xfrm>
          <a:off x="2357" y="591040"/>
          <a:ext cx="2298501" cy="900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Input</a:t>
          </a:r>
        </a:p>
      </dsp:txBody>
      <dsp:txXfrm>
        <a:off x="2357" y="591040"/>
        <a:ext cx="2298501" cy="900706"/>
      </dsp:txXfrm>
    </dsp:sp>
    <dsp:sp modelId="{4E4F2A8F-3027-43D5-B739-B3EDB9EB19D7}">
      <dsp:nvSpPr>
        <dsp:cNvPr id="0" name=""/>
        <dsp:cNvSpPr/>
      </dsp:nvSpPr>
      <dsp:spPr>
        <a:xfrm>
          <a:off x="2357" y="1491747"/>
          <a:ext cx="2298501" cy="19558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Business Case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Statement of 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Contract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Enterprise Environmental Factors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Organizational Process Assets</a:t>
          </a:r>
        </a:p>
      </dsp:txBody>
      <dsp:txXfrm>
        <a:off x="2357" y="1491747"/>
        <a:ext cx="2298501" cy="1955812"/>
      </dsp:txXfrm>
    </dsp:sp>
    <dsp:sp modelId="{DF525D92-E88D-40BC-9696-E2CA77C94EDA}">
      <dsp:nvSpPr>
        <dsp:cNvPr id="0" name=""/>
        <dsp:cNvSpPr/>
      </dsp:nvSpPr>
      <dsp:spPr>
        <a:xfrm>
          <a:off x="2622649" y="591040"/>
          <a:ext cx="2298501" cy="900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Tools and Techniques</a:t>
          </a:r>
        </a:p>
      </dsp:txBody>
      <dsp:txXfrm>
        <a:off x="2622649" y="591040"/>
        <a:ext cx="2298501" cy="900706"/>
      </dsp:txXfrm>
    </dsp:sp>
    <dsp:sp modelId="{B094A946-501F-425E-A310-0C6C3EB752A0}">
      <dsp:nvSpPr>
        <dsp:cNvPr id="0" name=""/>
        <dsp:cNvSpPr/>
      </dsp:nvSpPr>
      <dsp:spPr>
        <a:xfrm>
          <a:off x="2622649" y="1491747"/>
          <a:ext cx="2298501" cy="19558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Expert Judgment</a:t>
          </a:r>
        </a:p>
      </dsp:txBody>
      <dsp:txXfrm>
        <a:off x="2622649" y="1491747"/>
        <a:ext cx="2298501" cy="1955812"/>
      </dsp:txXfrm>
    </dsp:sp>
    <dsp:sp modelId="{6077F9F3-63AB-4558-8881-A53B1FCF3A89}">
      <dsp:nvSpPr>
        <dsp:cNvPr id="0" name=""/>
        <dsp:cNvSpPr/>
      </dsp:nvSpPr>
      <dsp:spPr>
        <a:xfrm>
          <a:off x="5242941" y="591040"/>
          <a:ext cx="2298501" cy="900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Output</a:t>
          </a:r>
        </a:p>
      </dsp:txBody>
      <dsp:txXfrm>
        <a:off x="5242941" y="591040"/>
        <a:ext cx="2298501" cy="900706"/>
      </dsp:txXfrm>
    </dsp:sp>
    <dsp:sp modelId="{C35FDF9F-EB89-497F-80C4-4BD9987653AB}">
      <dsp:nvSpPr>
        <dsp:cNvPr id="0" name=""/>
        <dsp:cNvSpPr/>
      </dsp:nvSpPr>
      <dsp:spPr>
        <a:xfrm>
          <a:off x="5242941" y="1491747"/>
          <a:ext cx="2298501" cy="19558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 Charter</a:t>
          </a:r>
        </a:p>
      </dsp:txBody>
      <dsp:txXfrm>
        <a:off x="5242941" y="1491747"/>
        <a:ext cx="2298501" cy="1955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A966A-273B-4458-BDCF-D1D7F0C68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A82CC-37F8-E79C-4391-F29D17780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8E18E-7986-631B-5E6F-7218A77EB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B0B625-6E5C-FA77-3B50-D8E5310D3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B606-982F-BC4E-DAD7-4E0FE865B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6A966A-273B-4458-BDCF-D1D7F0C68C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28B4A-572A-4632-8517-AAB2D2802815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4409AB6D-4A1E-4B34-B71F-DA52E47398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75BD-DB5F-424C-BA16-6D9E4812CCD8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EC534568-CFBD-4604-BF30-D43473254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D960F4-A6D3-43B8-A5A7-8A6A8FBE359C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B42FD2FD-B0E6-4CD4-9F34-4EB60E14CD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F0279-D5C1-47CB-A68D-BE3383CC6A23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869D0-A74B-3A4C-AE41-67B028673C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9FB45-F901-4645-9BE7-462AD20E8296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8444B58B-A90C-4ADF-8E91-345ABBED9F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36388-7416-4B04-B1FC-5ED35E67C0FD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13377A8C-B1AA-4EDA-A752-048A38D1BD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9D212-4EA5-42CE-8EE9-35B88092F07D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178215D6-9BC6-4DB3-AFB3-FFB0FF6A3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3B002-1CD3-4E69-BC36-304586DC7506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9917A1B8-E521-4852-BC99-EEE73BDD6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B3DB8-5108-444F-94F9-78A5A95D41DF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D2A252C0-D0E2-4C35-8537-7EB14D4A0D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6EEF3-DEC3-496A-93F4-AB9E88F3D71F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C209EE6B-D2D9-4301-8471-22A5A1BAAE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A6ECB-085E-44BA-A1D4-B69E29C32F38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6B9A5D18-CBE4-442A-8A45-0618FAB84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A7658D-ECF9-4907-865D-6B7139C5D541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>
                <a:cs typeface="Arial" charset="0"/>
              </a:rPr>
              <a:t>© </a:t>
            </a:r>
            <a:r>
              <a:rPr lang="en-US"/>
              <a:t>2006 The McGraw-Hill Companies.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McGraw-Hill/Irwin  1</a:t>
            </a:r>
            <a:r>
              <a:rPr lang="en-US">
                <a:cs typeface="Times New Roman" pitchFamily="18" charset="0"/>
              </a:rPr>
              <a:t>–</a:t>
            </a:r>
            <a:fld id="{9B225C7B-636A-46D6-AC28-F430702BF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o.ca.gov/Government/IT_Policy/SIMM_17/" TargetMode="External"/><Relationship Id="rId2" Type="http://schemas.openxmlformats.org/officeDocument/2006/relationships/hyperlink" Target="https://projectresources.cdt.ca.gov/agile/the-agile-project-chart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martsheet.com/blog/project-charter-templates-and-guidelines-every-business-need" TargetMode="External"/><Relationship Id="rId4" Type="http://schemas.openxmlformats.org/officeDocument/2006/relationships/hyperlink" Target="https://www.latimes.com/california/story/2021-01-25/california-unemployment-fraud-11-billion-investigation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MIS 6360 Agile Project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Initiation and the </a:t>
            </a:r>
            <a:r>
              <a:rPr lang="en-US"/>
              <a:t>Project Charter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2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 Benefits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38200" y="1676370"/>
            <a:ext cx="8302625" cy="4495800"/>
          </a:xfrm>
        </p:spPr>
        <p:txBody>
          <a:bodyPr/>
          <a:lstStyle/>
          <a:p>
            <a:pPr eaLnBrk="1" hangingPunct="1"/>
            <a:r>
              <a:rPr lang="en-US" dirty="0"/>
              <a:t>Tangible Benefits</a:t>
            </a:r>
          </a:p>
          <a:p>
            <a:pPr lvl="1" eaLnBrk="1" hangingPunct="1"/>
            <a:r>
              <a:rPr lang="en-US" sz="1800" dirty="0"/>
              <a:t>Increases in revenue</a:t>
            </a:r>
          </a:p>
          <a:p>
            <a:pPr lvl="1" eaLnBrk="1" hangingPunct="1"/>
            <a:r>
              <a:rPr lang="en-US" sz="1800" dirty="0"/>
              <a:t>Reduction in labor costs</a:t>
            </a:r>
          </a:p>
          <a:p>
            <a:pPr lvl="1" eaLnBrk="1" hangingPunct="1"/>
            <a:r>
              <a:rPr lang="en-US" sz="1800" dirty="0"/>
              <a:t>Reduction in supplies needed</a:t>
            </a:r>
          </a:p>
          <a:p>
            <a:pPr lvl="1" eaLnBrk="1" hangingPunct="1"/>
            <a:r>
              <a:rPr lang="en-US" sz="1800" dirty="0"/>
              <a:t>Reduction in maintenance costs</a:t>
            </a:r>
          </a:p>
          <a:p>
            <a:pPr eaLnBrk="1" hangingPunct="1"/>
            <a:r>
              <a:rPr lang="en-US" sz="2400" dirty="0"/>
              <a:t>Intangible Benefits (Difficult to Measure and Quantify)</a:t>
            </a:r>
          </a:p>
          <a:p>
            <a:pPr lvl="1" eaLnBrk="1" hangingPunct="1"/>
            <a:r>
              <a:rPr lang="en-US" sz="1800" dirty="0"/>
              <a:t>Improvements in decision making</a:t>
            </a:r>
          </a:p>
          <a:p>
            <a:pPr lvl="1" eaLnBrk="1" hangingPunct="1"/>
            <a:r>
              <a:rPr lang="en-US" sz="1800" dirty="0"/>
              <a:t>Improvements in communication</a:t>
            </a:r>
          </a:p>
          <a:p>
            <a:pPr lvl="1" eaLnBrk="1" hangingPunct="1"/>
            <a:r>
              <a:rPr lang="en-US" sz="1800" dirty="0"/>
              <a:t>Improvements in compliance</a:t>
            </a:r>
          </a:p>
          <a:p>
            <a:pPr lvl="1" eaLnBrk="1" hangingPunct="1"/>
            <a:r>
              <a:rPr lang="en-US" sz="1800" dirty="0"/>
              <a:t>Improvements in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64261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 Costs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</a:t>
            </a:r>
          </a:p>
          <a:p>
            <a:pPr eaLnBrk="1" hangingPunct="1"/>
            <a:r>
              <a:rPr lang="en-US" dirty="0"/>
              <a:t>Software</a:t>
            </a:r>
          </a:p>
          <a:p>
            <a:pPr eaLnBrk="1" hangingPunct="1"/>
            <a:r>
              <a:rPr lang="en-US" dirty="0"/>
              <a:t>Communication</a:t>
            </a:r>
          </a:p>
          <a:p>
            <a:pPr eaLnBrk="1" hangingPunct="1"/>
            <a:r>
              <a:rPr lang="en-US" dirty="0"/>
              <a:t>Labor</a:t>
            </a:r>
          </a:p>
          <a:p>
            <a:pPr eaLnBrk="1" hangingPunct="1"/>
            <a:r>
              <a:rPr lang="en-US" dirty="0"/>
              <a:t>Education and Training</a:t>
            </a:r>
          </a:p>
        </p:txBody>
      </p:sp>
    </p:spTree>
    <p:extLst>
      <p:ext uri="{BB962C8B-B14F-4D97-AF65-F5344CB8AC3E}">
        <p14:creationId xmlns:p14="http://schemas.microsoft.com/office/powerpoint/2010/main" val="332820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Identification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Identify a software development project that you think would be beneficial for UT Dallas to undertake.  Provide a short 2 – 3 sentence description of the project highlighting the proposed value and benefits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4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Project Selection Benefit Measurement</a:t>
            </a:r>
            <a:endParaRPr lang="en-US" sz="22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783098"/>
            <a:ext cx="10104067" cy="4495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Return on Investment (ROI)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Ignoring the time value of money, the percentage of profit from the project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ROI = (Benefits – Costs) / Costs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Internal Rate of Return (IRR)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Translates yearly cost/benefit amounts to an interest rate over the life of the project 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Excel IRR function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Net Present Value (NPV)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The present value of future cash inflows (benefits) minus the present value of future cash outflows (costs)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Excel NPV Function</a:t>
            </a:r>
          </a:p>
          <a:p>
            <a:pPr lvl="1">
              <a:buClr>
                <a:schemeClr val="tx1"/>
              </a:buClr>
            </a:pPr>
            <a:r>
              <a:rPr lang="en-US" sz="1800" dirty="0"/>
              <a:t>Present Value Discount Factor = 1/(1 + r)^t where r = interest rate and t = time</a:t>
            </a:r>
          </a:p>
        </p:txBody>
      </p:sp>
    </p:spTree>
    <p:extLst>
      <p:ext uri="{BB962C8B-B14F-4D97-AF65-F5344CB8AC3E}">
        <p14:creationId xmlns:p14="http://schemas.microsoft.com/office/powerpoint/2010/main" val="89956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2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Calculate the ROI, NPV, and IRR of the following project.  Where appropriate, assume a 10% discount rate.  Should you move forward with the project?</a:t>
            </a:r>
          </a:p>
          <a:p>
            <a:endParaRPr lang="en-US" sz="2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F504A-3B79-2743-B1C6-9AB654F9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3609"/>
              </p:ext>
            </p:extLst>
          </p:nvPr>
        </p:nvGraphicFramePr>
        <p:xfrm>
          <a:off x="1981245" y="2606049"/>
          <a:ext cx="795519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31">
                  <a:extLst>
                    <a:ext uri="{9D8B030D-6E8A-4147-A177-3AD203B41FA5}">
                      <a16:colId xmlns:a16="http://schemas.microsoft.com/office/drawing/2014/main" val="4139451076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2701491199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3303081915"/>
                    </a:ext>
                  </a:extLst>
                </a:gridCol>
              </a:tblGrid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4874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566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6176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66349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6337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01255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1953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2181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94400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40836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3807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3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2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Calculate the ROI, NPV, and IRR of the following project.  Where appropriate, assume a 10% discount rate.  Should you move forward with the project?</a:t>
            </a:r>
          </a:p>
          <a:p>
            <a:endParaRPr lang="en-US" sz="2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F504A-3B79-2743-B1C6-9AB654F9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99567"/>
              </p:ext>
            </p:extLst>
          </p:nvPr>
        </p:nvGraphicFramePr>
        <p:xfrm>
          <a:off x="1889806" y="2606049"/>
          <a:ext cx="795519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31">
                  <a:extLst>
                    <a:ext uri="{9D8B030D-6E8A-4147-A177-3AD203B41FA5}">
                      <a16:colId xmlns:a16="http://schemas.microsoft.com/office/drawing/2014/main" val="4139451076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2701491199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3303081915"/>
                    </a:ext>
                  </a:extLst>
                </a:gridCol>
              </a:tblGrid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4874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566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6176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66349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6337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01255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1953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2181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94400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40836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3807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4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2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Conduct an interest rate sensitivity analysis for the following project by calculating the NPV for all discount rates between 2% and 18% in 1% increments.  Should you move forward with the project?</a:t>
            </a:r>
          </a:p>
          <a:p>
            <a:endParaRPr lang="en-US" sz="2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F504A-3B79-2743-B1C6-9AB654F951CC}"/>
              </a:ext>
            </a:extLst>
          </p:cNvPr>
          <p:cNvGraphicFramePr>
            <a:graphicFrameLocks noGrp="1"/>
          </p:cNvGraphicFramePr>
          <p:nvPr/>
        </p:nvGraphicFramePr>
        <p:xfrm>
          <a:off x="1889806" y="2606049"/>
          <a:ext cx="795519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31">
                  <a:extLst>
                    <a:ext uri="{9D8B030D-6E8A-4147-A177-3AD203B41FA5}">
                      <a16:colId xmlns:a16="http://schemas.microsoft.com/office/drawing/2014/main" val="4139451076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2701491199"/>
                    </a:ext>
                  </a:extLst>
                </a:gridCol>
                <a:gridCol w="2651731">
                  <a:extLst>
                    <a:ext uri="{9D8B030D-6E8A-4147-A177-3AD203B41FA5}">
                      <a16:colId xmlns:a16="http://schemas.microsoft.com/office/drawing/2014/main" val="3303081915"/>
                    </a:ext>
                  </a:extLst>
                </a:gridCol>
              </a:tblGrid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4874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566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6176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66349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63372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01255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19533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82181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94400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40836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13807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6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Selection Expert Judgment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Expert Judgment</a:t>
            </a:r>
          </a:p>
        </p:txBody>
      </p:sp>
    </p:spTree>
    <p:extLst>
      <p:ext uri="{BB962C8B-B14F-4D97-AF65-F5344CB8AC3E}">
        <p14:creationId xmlns:p14="http://schemas.microsoft.com/office/powerpoint/2010/main" val="299190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Developing the Project Charter</a:t>
            </a:r>
          </a:p>
        </p:txBody>
      </p:sp>
    </p:spTree>
    <p:extLst>
      <p:ext uri="{BB962C8B-B14F-4D97-AF65-F5344CB8AC3E}">
        <p14:creationId xmlns:p14="http://schemas.microsoft.com/office/powerpoint/2010/main" val="174863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Developing the Project Charter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Formally Authorizes the Project and Identifies a Project Manager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798638" y="6477001"/>
            <a:ext cx="8596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PMP in Depth: Project Management Professional Study Guide for PMP and CAPM Exams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73342653"/>
              </p:ext>
            </p:extLst>
          </p:nvPr>
        </p:nvGraphicFramePr>
        <p:xfrm>
          <a:off x="2362200" y="2133600"/>
          <a:ext cx="7543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387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Agenda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Administrative</a:t>
            </a:r>
          </a:p>
          <a:p>
            <a:pPr lvl="1"/>
            <a:r>
              <a:rPr lang="en-US" sz="1800" dirty="0"/>
              <a:t>Poll Everywhere</a:t>
            </a:r>
          </a:p>
          <a:p>
            <a:pPr eaLnBrk="1" hangingPunct="1"/>
            <a:r>
              <a:rPr lang="en-US" dirty="0"/>
              <a:t>Initiating the Project</a:t>
            </a:r>
          </a:p>
          <a:p>
            <a:pPr eaLnBrk="1" hangingPunct="1"/>
            <a:r>
              <a:rPr lang="en-US" dirty="0"/>
              <a:t>The Project Charter</a:t>
            </a:r>
          </a:p>
          <a:p>
            <a:pPr eaLnBrk="1" hangingPunct="1"/>
            <a:r>
              <a:rPr lang="en-US" dirty="0"/>
              <a:t>Stakeholder Management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798638" y="6477001"/>
            <a:ext cx="8596312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Output of Developing the Project Charter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Project purpose or justification</a:t>
            </a:r>
          </a:p>
          <a:p>
            <a:pPr eaLnBrk="1" hangingPunct="1"/>
            <a:r>
              <a:rPr lang="en-US" sz="2400" dirty="0"/>
              <a:t>Measurable project objectives and related success criteria</a:t>
            </a:r>
          </a:p>
          <a:p>
            <a:pPr eaLnBrk="1" hangingPunct="1"/>
            <a:r>
              <a:rPr lang="en-US" sz="2400" dirty="0"/>
              <a:t>High-level requirements</a:t>
            </a:r>
          </a:p>
          <a:p>
            <a:pPr eaLnBrk="1" hangingPunct="1"/>
            <a:r>
              <a:rPr lang="en-US" sz="2400" dirty="0"/>
              <a:t>High-level project description</a:t>
            </a:r>
          </a:p>
          <a:p>
            <a:pPr eaLnBrk="1" hangingPunct="1"/>
            <a:r>
              <a:rPr lang="en-US" sz="2400" dirty="0"/>
              <a:t>High-level risks</a:t>
            </a:r>
          </a:p>
          <a:p>
            <a:pPr eaLnBrk="1" hangingPunct="1"/>
            <a:r>
              <a:rPr lang="en-US" sz="2400" dirty="0"/>
              <a:t>Summary milestone schedule</a:t>
            </a:r>
          </a:p>
          <a:p>
            <a:pPr eaLnBrk="1" hangingPunct="1"/>
            <a:r>
              <a:rPr lang="en-US" sz="2400" dirty="0"/>
              <a:t>Summary budget</a:t>
            </a:r>
          </a:p>
          <a:p>
            <a:pPr eaLnBrk="1" hangingPunct="1"/>
            <a:r>
              <a:rPr lang="en-US" sz="2400" dirty="0"/>
              <a:t>Project approval requirements</a:t>
            </a:r>
          </a:p>
          <a:p>
            <a:pPr eaLnBrk="1" hangingPunct="1"/>
            <a:r>
              <a:rPr lang="en-US" sz="2400" dirty="0"/>
              <a:t>Assigned project manager</a:t>
            </a:r>
          </a:p>
          <a:p>
            <a:pPr eaLnBrk="1" hangingPunct="1"/>
            <a:r>
              <a:rPr lang="en-US" sz="2400" dirty="0"/>
              <a:t>Name and authority of the sponsor</a:t>
            </a:r>
          </a:p>
        </p:txBody>
      </p:sp>
    </p:spTree>
    <p:extLst>
      <p:ext uri="{BB962C8B-B14F-4D97-AF65-F5344CB8AC3E}">
        <p14:creationId xmlns:p14="http://schemas.microsoft.com/office/powerpoint/2010/main" val="8287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California Department of Technology Agile Project Charter</a:t>
            </a:r>
            <a:endParaRPr lang="en-US" dirty="0">
              <a:hlinkClick r:id="rId3"/>
            </a:endParaRPr>
          </a:p>
          <a:p>
            <a:pPr lvl="1"/>
            <a:r>
              <a:rPr lang="en-US" sz="1800" dirty="0">
                <a:hlinkClick r:id="rId3"/>
              </a:rPr>
              <a:t>California Project Management Methodology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Not Perfect</a:t>
            </a:r>
            <a:endParaRPr lang="en-US" sz="1800" dirty="0"/>
          </a:p>
          <a:p>
            <a:r>
              <a:rPr lang="en-US" dirty="0">
                <a:hlinkClick r:id="rId5"/>
              </a:rPr>
              <a:t>Smart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9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project you previously identified, create a draft project charter covering the following items.</a:t>
            </a:r>
          </a:p>
          <a:p>
            <a:pPr lvl="1"/>
            <a:r>
              <a:rPr lang="en-US" sz="1600" dirty="0"/>
              <a:t>Project Name</a:t>
            </a:r>
          </a:p>
          <a:p>
            <a:pPr lvl="1"/>
            <a:r>
              <a:rPr lang="en-US" sz="1600" dirty="0"/>
              <a:t>High-level project description including the purpose of the project</a:t>
            </a:r>
          </a:p>
          <a:p>
            <a:pPr lvl="1"/>
            <a:r>
              <a:rPr lang="en-US" sz="1600" dirty="0"/>
              <a:t>Success criteria including measurable project objectives</a:t>
            </a:r>
          </a:p>
          <a:p>
            <a:pPr lvl="1"/>
            <a:r>
              <a:rPr lang="en-US" sz="1600" dirty="0"/>
              <a:t>High-level requirements</a:t>
            </a:r>
          </a:p>
          <a:p>
            <a:pPr lvl="1"/>
            <a:r>
              <a:rPr lang="en-US" sz="1600" dirty="0"/>
              <a:t>Summary milestone schedule</a:t>
            </a:r>
          </a:p>
          <a:p>
            <a:pPr lvl="1"/>
            <a:r>
              <a:rPr lang="en-US" sz="1600" dirty="0"/>
              <a:t>Summary budget</a:t>
            </a:r>
          </a:p>
          <a:p>
            <a:pPr lvl="1"/>
            <a:r>
              <a:rPr lang="en-US" sz="1600" dirty="0"/>
              <a:t>Names of project sponsor, project manager, and product manager</a:t>
            </a:r>
          </a:p>
        </p:txBody>
      </p:sp>
    </p:spTree>
    <p:extLst>
      <p:ext uri="{BB962C8B-B14F-4D97-AF65-F5344CB8AC3E}">
        <p14:creationId xmlns:p14="http://schemas.microsoft.com/office/powerpoint/2010/main" val="134947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Identifying the Project Stakeholders</a:t>
            </a:r>
          </a:p>
        </p:txBody>
      </p:sp>
    </p:spTree>
    <p:extLst>
      <p:ext uri="{BB962C8B-B14F-4D97-AF65-F5344CB8AC3E}">
        <p14:creationId xmlns:p14="http://schemas.microsoft.com/office/powerpoint/2010/main" val="8566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Identifying Project Stakeholders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Manager</a:t>
            </a:r>
          </a:p>
          <a:p>
            <a:pPr eaLnBrk="1" hangingPunct="1"/>
            <a:r>
              <a:rPr lang="en-US" dirty="0"/>
              <a:t>Project Management Office</a:t>
            </a:r>
          </a:p>
          <a:p>
            <a:pPr eaLnBrk="1" hangingPunct="1"/>
            <a:r>
              <a:rPr lang="en-US" dirty="0"/>
              <a:t>Project Management Team</a:t>
            </a:r>
          </a:p>
          <a:p>
            <a:pPr eaLnBrk="1" hangingPunct="1"/>
            <a:r>
              <a:rPr lang="en-US" dirty="0"/>
              <a:t>Project Team Members</a:t>
            </a:r>
          </a:p>
          <a:p>
            <a:pPr eaLnBrk="1" hangingPunct="1"/>
            <a:r>
              <a:rPr lang="en-US" dirty="0"/>
              <a:t>Performing Organizations</a:t>
            </a:r>
          </a:p>
          <a:p>
            <a:pPr eaLnBrk="1" hangingPunct="1"/>
            <a:r>
              <a:rPr lang="en-US" dirty="0"/>
              <a:t>Customer/user</a:t>
            </a:r>
          </a:p>
          <a:p>
            <a:pPr eaLnBrk="1" hangingPunct="1"/>
            <a:r>
              <a:rPr lang="en-US" dirty="0"/>
              <a:t>Project Sponsor</a:t>
            </a:r>
          </a:p>
          <a:p>
            <a:pPr eaLnBrk="1" hangingPunct="1"/>
            <a:r>
              <a:rPr lang="en-US" dirty="0"/>
              <a:t>Influencers</a:t>
            </a:r>
          </a:p>
        </p:txBody>
      </p:sp>
    </p:spTree>
    <p:extLst>
      <p:ext uri="{BB962C8B-B14F-4D97-AF65-F5344CB8AC3E}">
        <p14:creationId xmlns:p14="http://schemas.microsoft.com/office/powerpoint/2010/main" val="71215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used to store information about stakeholders</a:t>
            </a:r>
          </a:p>
          <a:p>
            <a:pPr lvl="1"/>
            <a:r>
              <a:rPr lang="en-US" sz="1800" dirty="0"/>
              <a:t>Identification – name, location, title, project role, contact information</a:t>
            </a:r>
          </a:p>
          <a:p>
            <a:pPr lvl="1"/>
            <a:r>
              <a:rPr lang="en-US" sz="1800" dirty="0"/>
              <a:t>Assessment – list of how the stakeholder will react to different scenarios</a:t>
            </a:r>
          </a:p>
          <a:p>
            <a:pPr lvl="1"/>
            <a:r>
              <a:rPr lang="en-US" sz="1800" dirty="0"/>
              <a:t>Classification – power/interest grid, power involvement/grid, involvement/impact grid, salience model </a:t>
            </a:r>
          </a:p>
        </p:txBody>
      </p:sp>
    </p:spTree>
    <p:extLst>
      <p:ext uri="{BB962C8B-B14F-4D97-AF65-F5344CB8AC3E}">
        <p14:creationId xmlns:p14="http://schemas.microsoft.com/office/powerpoint/2010/main" val="100952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developed to deal with the stakeholders in the best interests of the project</a:t>
            </a:r>
          </a:p>
          <a:p>
            <a:pPr lvl="1"/>
            <a:r>
              <a:rPr lang="en-US" sz="1800" dirty="0"/>
              <a:t>How will individual stakeholders be managed?</a:t>
            </a:r>
          </a:p>
          <a:p>
            <a:pPr lvl="1"/>
            <a:r>
              <a:rPr lang="en-US" sz="1800" dirty="0"/>
              <a:t>How ill groups of stakeholders be managed?</a:t>
            </a:r>
          </a:p>
        </p:txBody>
      </p:sp>
    </p:spTree>
    <p:extLst>
      <p:ext uri="{BB962C8B-B14F-4D97-AF65-F5344CB8AC3E}">
        <p14:creationId xmlns:p14="http://schemas.microsoft.com/office/powerpoint/2010/main" val="59809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Power/Interest Grid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104506"/>
              </p:ext>
            </p:extLst>
          </p:nvPr>
        </p:nvGraphicFramePr>
        <p:xfrm>
          <a:off x="2152650" y="1825625"/>
          <a:ext cx="7886700" cy="44805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0266">
                <a:tc>
                  <a:txBody>
                    <a:bodyPr/>
                    <a:lstStyle/>
                    <a:p>
                      <a:r>
                        <a:rPr lang="en-US" b="0" dirty="0"/>
                        <a:t>Monitor Closely</a:t>
                      </a:r>
                    </a:p>
                  </a:txBody>
                  <a:tcPr marL="88449" marR="88449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Manage with maximum</a:t>
                      </a:r>
                      <a:r>
                        <a:rPr lang="en-US" b="0" baseline="0" dirty="0"/>
                        <a:t> effort</a:t>
                      </a:r>
                      <a:endParaRPr lang="en-US" b="0" dirty="0"/>
                    </a:p>
                  </a:txBody>
                  <a:tcPr marL="88449" marR="884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66">
                <a:tc>
                  <a:txBody>
                    <a:bodyPr/>
                    <a:lstStyle/>
                    <a:p>
                      <a:r>
                        <a:rPr lang="en-US" b="0" dirty="0"/>
                        <a:t>Monitor</a:t>
                      </a:r>
                    </a:p>
                  </a:txBody>
                  <a:tcPr marL="88449" marR="8844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Keep informed</a:t>
                      </a:r>
                    </a:p>
                  </a:txBody>
                  <a:tcPr marL="88449" marR="8844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889806" y="5989293"/>
            <a:ext cx="8320948" cy="4571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Interest Level</a:t>
            </a:r>
          </a:p>
        </p:txBody>
      </p:sp>
      <p:sp>
        <p:nvSpPr>
          <p:cNvPr id="8" name="Up Arrow 7"/>
          <p:cNvSpPr/>
          <p:nvPr/>
        </p:nvSpPr>
        <p:spPr>
          <a:xfrm>
            <a:off x="1706929" y="1508781"/>
            <a:ext cx="548634" cy="475482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/>
              <a:t>Authority Level</a:t>
            </a:r>
          </a:p>
        </p:txBody>
      </p:sp>
      <p:sp>
        <p:nvSpPr>
          <p:cNvPr id="9" name="Oval 8"/>
          <p:cNvSpPr/>
          <p:nvPr/>
        </p:nvSpPr>
        <p:spPr>
          <a:xfrm>
            <a:off x="6827512" y="214885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9</a:t>
            </a:r>
          </a:p>
        </p:txBody>
      </p:sp>
      <p:sp>
        <p:nvSpPr>
          <p:cNvPr id="11" name="Oval 10"/>
          <p:cNvSpPr/>
          <p:nvPr/>
        </p:nvSpPr>
        <p:spPr>
          <a:xfrm>
            <a:off x="7467585" y="2880366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11</a:t>
            </a:r>
          </a:p>
        </p:txBody>
      </p:sp>
      <p:sp>
        <p:nvSpPr>
          <p:cNvPr id="12" name="Oval 11"/>
          <p:cNvSpPr/>
          <p:nvPr/>
        </p:nvSpPr>
        <p:spPr>
          <a:xfrm>
            <a:off x="8381975" y="214885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10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20" y="214885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6</a:t>
            </a:r>
          </a:p>
        </p:txBody>
      </p:sp>
      <p:sp>
        <p:nvSpPr>
          <p:cNvPr id="14" name="Oval 13"/>
          <p:cNvSpPr/>
          <p:nvPr/>
        </p:nvSpPr>
        <p:spPr>
          <a:xfrm>
            <a:off x="2438440" y="214885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4</a:t>
            </a:r>
          </a:p>
        </p:txBody>
      </p:sp>
      <p:sp>
        <p:nvSpPr>
          <p:cNvPr id="16" name="Oval 15"/>
          <p:cNvSpPr/>
          <p:nvPr/>
        </p:nvSpPr>
        <p:spPr>
          <a:xfrm>
            <a:off x="3352830" y="5166341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2</a:t>
            </a:r>
          </a:p>
        </p:txBody>
      </p:sp>
      <p:sp>
        <p:nvSpPr>
          <p:cNvPr id="17" name="Oval 16"/>
          <p:cNvSpPr/>
          <p:nvPr/>
        </p:nvSpPr>
        <p:spPr>
          <a:xfrm>
            <a:off x="8267589" y="4639959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8</a:t>
            </a:r>
          </a:p>
        </p:txBody>
      </p:sp>
      <p:sp>
        <p:nvSpPr>
          <p:cNvPr id="18" name="Oval 17"/>
          <p:cNvSpPr/>
          <p:nvPr/>
        </p:nvSpPr>
        <p:spPr>
          <a:xfrm>
            <a:off x="6541722" y="463824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7</a:t>
            </a:r>
          </a:p>
        </p:txBody>
      </p:sp>
      <p:sp>
        <p:nvSpPr>
          <p:cNvPr id="19" name="Oval 18"/>
          <p:cNvSpPr/>
          <p:nvPr/>
        </p:nvSpPr>
        <p:spPr>
          <a:xfrm>
            <a:off x="4382061" y="4434830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3</a:t>
            </a:r>
          </a:p>
        </p:txBody>
      </p:sp>
      <p:sp>
        <p:nvSpPr>
          <p:cNvPr id="20" name="Oval 19"/>
          <p:cNvSpPr/>
          <p:nvPr/>
        </p:nvSpPr>
        <p:spPr>
          <a:xfrm>
            <a:off x="2438440" y="4434830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1</a:t>
            </a:r>
          </a:p>
        </p:txBody>
      </p:sp>
      <p:sp>
        <p:nvSpPr>
          <p:cNvPr id="21" name="Oval 20"/>
          <p:cNvSpPr/>
          <p:nvPr/>
        </p:nvSpPr>
        <p:spPr>
          <a:xfrm>
            <a:off x="3352830" y="2971805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Stakeholder 5</a:t>
            </a:r>
          </a:p>
        </p:txBody>
      </p:sp>
    </p:spTree>
    <p:extLst>
      <p:ext uri="{BB962C8B-B14F-4D97-AF65-F5344CB8AC3E}">
        <p14:creationId xmlns:p14="http://schemas.microsoft.com/office/powerpoint/2010/main" val="880772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8E72C-7A3A-0608-5AA9-C3E17F2B6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4CF8-5E1D-C3CB-46F7-F1F0106B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Power/Interest Grid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0BD171-AC84-4CE5-A5FA-A20CEEF2A8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4805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0266">
                <a:tc>
                  <a:txBody>
                    <a:bodyPr/>
                    <a:lstStyle/>
                    <a:p>
                      <a:r>
                        <a:rPr lang="en-US" b="0" dirty="0"/>
                        <a:t>Monitor Closely</a:t>
                      </a:r>
                    </a:p>
                  </a:txBody>
                  <a:tcPr marL="88449" marR="88449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Manage with maximum</a:t>
                      </a:r>
                      <a:r>
                        <a:rPr lang="en-US" b="0" baseline="0" dirty="0"/>
                        <a:t> effort</a:t>
                      </a:r>
                      <a:endParaRPr lang="en-US" b="0" dirty="0"/>
                    </a:p>
                  </a:txBody>
                  <a:tcPr marL="88449" marR="884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66">
                <a:tc>
                  <a:txBody>
                    <a:bodyPr/>
                    <a:lstStyle/>
                    <a:p>
                      <a:r>
                        <a:rPr lang="en-US" b="0" dirty="0"/>
                        <a:t>Monitor</a:t>
                      </a:r>
                    </a:p>
                  </a:txBody>
                  <a:tcPr marL="88449" marR="8844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Keep informed</a:t>
                      </a:r>
                    </a:p>
                  </a:txBody>
                  <a:tcPr marL="88449" marR="8844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4F906BBA-9DCB-140A-E2F5-64F38F98E0FB}"/>
              </a:ext>
            </a:extLst>
          </p:cNvPr>
          <p:cNvSpPr/>
          <p:nvPr/>
        </p:nvSpPr>
        <p:spPr>
          <a:xfrm>
            <a:off x="1889806" y="5989293"/>
            <a:ext cx="8320948" cy="4571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Interest Level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BEBDFF14-AD03-D107-7686-47EF52325EAF}"/>
              </a:ext>
            </a:extLst>
          </p:cNvPr>
          <p:cNvSpPr/>
          <p:nvPr/>
        </p:nvSpPr>
        <p:spPr>
          <a:xfrm>
            <a:off x="1706929" y="1508781"/>
            <a:ext cx="548634" cy="475482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/>
              <a:t>Authority Level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20B369-E42F-9788-22A2-C1D5DB5AF064}"/>
              </a:ext>
            </a:extLst>
          </p:cNvPr>
          <p:cNvSpPr/>
          <p:nvPr/>
        </p:nvSpPr>
        <p:spPr>
          <a:xfrm>
            <a:off x="6219601" y="2219029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Office of Budget &amp; Finance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D845FE-284A-6FDB-1069-FB1E45B77EF9}"/>
              </a:ext>
            </a:extLst>
          </p:cNvPr>
          <p:cNvSpPr/>
          <p:nvPr/>
        </p:nvSpPr>
        <p:spPr>
          <a:xfrm>
            <a:off x="2518407" y="2373309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Office of Campus Resources and Support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BB6A68-8AFF-85B4-535B-921BB8F093E1}"/>
              </a:ext>
            </a:extLst>
          </p:cNvPr>
          <p:cNvSpPr/>
          <p:nvPr/>
        </p:nvSpPr>
        <p:spPr>
          <a:xfrm>
            <a:off x="7991395" y="2159537"/>
            <a:ext cx="1395329" cy="9639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Office of Facilities and Economic Development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BB360A-4696-A890-AE45-8BDB77D66F3B}"/>
              </a:ext>
            </a:extLst>
          </p:cNvPr>
          <p:cNvSpPr/>
          <p:nvPr/>
        </p:nvSpPr>
        <p:spPr>
          <a:xfrm>
            <a:off x="7128462" y="2665601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Student Affairs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DD1043-FD6F-9BD9-6402-D74F79B9FA59}"/>
              </a:ext>
            </a:extLst>
          </p:cNvPr>
          <p:cNvSpPr/>
          <p:nvPr/>
        </p:nvSpPr>
        <p:spPr>
          <a:xfrm>
            <a:off x="3078513" y="5166341"/>
            <a:ext cx="1828780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Office of Communications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58E54C-C29E-7143-46E1-F8661F538A6F}"/>
              </a:ext>
            </a:extLst>
          </p:cNvPr>
          <p:cNvSpPr/>
          <p:nvPr/>
        </p:nvSpPr>
        <p:spPr>
          <a:xfrm>
            <a:off x="8478464" y="4343390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735CB3-3790-C267-0D1D-E9F2F58CCA80}"/>
              </a:ext>
            </a:extLst>
          </p:cNvPr>
          <p:cNvSpPr/>
          <p:nvPr/>
        </p:nvSpPr>
        <p:spPr>
          <a:xfrm>
            <a:off x="6541722" y="4638244"/>
            <a:ext cx="1280146" cy="731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University President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65CE20-E120-24EB-6BE6-4984D0CA822D}"/>
              </a:ext>
            </a:extLst>
          </p:cNvPr>
          <p:cNvSpPr/>
          <p:nvPr/>
        </p:nvSpPr>
        <p:spPr>
          <a:xfrm>
            <a:off x="4382060" y="4434830"/>
            <a:ext cx="1636121" cy="9349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Office of the Research and Innovation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82E63B-D06B-2687-0420-79E21D282C35}"/>
              </a:ext>
            </a:extLst>
          </p:cNvPr>
          <p:cNvSpPr/>
          <p:nvPr/>
        </p:nvSpPr>
        <p:spPr>
          <a:xfrm>
            <a:off x="2164123" y="4477378"/>
            <a:ext cx="1949151" cy="6889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Office of Government and Community Relations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B684CF-E15B-D9F6-3223-0C1CA49C38B9}"/>
              </a:ext>
            </a:extLst>
          </p:cNvPr>
          <p:cNvSpPr/>
          <p:nvPr/>
        </p:nvSpPr>
        <p:spPr>
          <a:xfrm>
            <a:off x="4171768" y="2316139"/>
            <a:ext cx="1440166" cy="8229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Office of Development and Alumni Relation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E33C3C-F27F-BB9F-7DB3-0FE973D6996E}"/>
              </a:ext>
            </a:extLst>
          </p:cNvPr>
          <p:cNvSpPr/>
          <p:nvPr/>
        </p:nvSpPr>
        <p:spPr>
          <a:xfrm>
            <a:off x="7444638" y="5229406"/>
            <a:ext cx="1577410" cy="9002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Office of Academic Affairs and Provost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FB7CD-B7B4-55A3-7C6E-68508FA0FCB4}"/>
              </a:ext>
            </a:extLst>
          </p:cNvPr>
          <p:cNvSpPr/>
          <p:nvPr/>
        </p:nvSpPr>
        <p:spPr>
          <a:xfrm>
            <a:off x="7965770" y="3123463"/>
            <a:ext cx="1395329" cy="9639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Office of Information Technology </a:t>
            </a:r>
          </a:p>
        </p:txBody>
      </p:sp>
    </p:spTree>
    <p:extLst>
      <p:ext uri="{BB962C8B-B14F-4D97-AF65-F5344CB8AC3E}">
        <p14:creationId xmlns:p14="http://schemas.microsoft.com/office/powerpoint/2010/main" val="102211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stakeholder register for the project you identified in the </a:t>
            </a:r>
            <a:r>
              <a:rPr lang="en-US"/>
              <a:t>previous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Initiating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29884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104067" cy="86933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Understanding the Project Lifecycle</a:t>
            </a:r>
          </a:p>
        </p:txBody>
      </p:sp>
      <p:pic>
        <p:nvPicPr>
          <p:cNvPr id="24582" name="Picture 4" descr="Fig01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922" y="2096466"/>
            <a:ext cx="327660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1798638" y="6315076"/>
            <a:ext cx="8596312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PMP in Depth: Project Management Professional Study Guide for PMP and CAPM Exams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3C535-2729-3D4D-BAA2-36BF2746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79" y="1666895"/>
            <a:ext cx="3076303" cy="4281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FBF98-4F08-B748-A731-56D9344A998E}"/>
              </a:ext>
            </a:extLst>
          </p:cNvPr>
          <p:cNvSpPr txBox="1"/>
          <p:nvPr/>
        </p:nvSpPr>
        <p:spPr>
          <a:xfrm>
            <a:off x="1088020" y="140053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Planned – PMBOK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102C8-B2A6-964A-97ED-100F2AAA9238}"/>
              </a:ext>
            </a:extLst>
          </p:cNvPr>
          <p:cNvSpPr txBox="1"/>
          <p:nvPr/>
        </p:nvSpPr>
        <p:spPr>
          <a:xfrm>
            <a:off x="6400168" y="139865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Adaptive - Scrum/Agile</a:t>
            </a:r>
          </a:p>
        </p:txBody>
      </p:sp>
    </p:spTree>
    <p:extLst>
      <p:ext uri="{BB962C8B-B14F-4D97-AF65-F5344CB8AC3E}">
        <p14:creationId xmlns:p14="http://schemas.microsoft.com/office/powerpoint/2010/main" val="62019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580"/>
            <a:ext cx="10515600" cy="1325563"/>
          </a:xfrm>
        </p:spPr>
        <p:txBody>
          <a:bodyPr/>
          <a:lstStyle/>
          <a:p>
            <a:r>
              <a:rPr lang="en-US" dirty="0"/>
              <a:t>Initiating the Project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6A46FF-12D7-EA48-9A8F-584A0676071B}"/>
              </a:ext>
            </a:extLst>
          </p:cNvPr>
          <p:cNvSpPr/>
          <p:nvPr/>
        </p:nvSpPr>
        <p:spPr>
          <a:xfrm>
            <a:off x="424008" y="1545143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Business Mission, Vision and Strategy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54AED91-3755-F744-889D-51AA8ECC257A}"/>
              </a:ext>
            </a:extLst>
          </p:cNvPr>
          <p:cNvSpPr/>
          <p:nvPr/>
        </p:nvSpPr>
        <p:spPr>
          <a:xfrm>
            <a:off x="2621318" y="2482393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Business Goals and Objectives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DEE6F26-B78B-4D42-8E2C-0F2F24CD2FAE}"/>
              </a:ext>
            </a:extLst>
          </p:cNvPr>
          <p:cNvSpPr/>
          <p:nvPr/>
        </p:nvSpPr>
        <p:spPr>
          <a:xfrm>
            <a:off x="4818628" y="3337561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Business Need/ Opportunity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A6983F8-E3CE-4E4B-B3FD-DB969B4B72B4}"/>
              </a:ext>
            </a:extLst>
          </p:cNvPr>
          <p:cNvSpPr/>
          <p:nvPr/>
        </p:nvSpPr>
        <p:spPr>
          <a:xfrm>
            <a:off x="7284707" y="4267074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Business Case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94563A1-EAD7-2B4B-BAFE-EBC7B5A25C2E}"/>
              </a:ext>
            </a:extLst>
          </p:cNvPr>
          <p:cNvSpPr/>
          <p:nvPr/>
        </p:nvSpPr>
        <p:spPr>
          <a:xfrm>
            <a:off x="9750786" y="5204324"/>
            <a:ext cx="1783053" cy="937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Project Charter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79CBB5F-A6DB-8143-A0A0-D43088FD5ECC}"/>
              </a:ext>
            </a:extLst>
          </p:cNvPr>
          <p:cNvCxnSpPr>
            <a:cxnSpLocks/>
            <a:stCxn id="15" idx="3"/>
            <a:endCxn id="21" idx="0"/>
          </p:cNvCxnSpPr>
          <p:nvPr/>
        </p:nvCxnSpPr>
        <p:spPr>
          <a:xfrm>
            <a:off x="2207061" y="2013768"/>
            <a:ext cx="1305784" cy="468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A6D2C4D-CCC2-CD4B-97F1-65039DA00E88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4404371" y="2951018"/>
            <a:ext cx="1305784" cy="386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3DCE66-58E8-134B-AC60-23E6B1C1CA8A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6601681" y="3806186"/>
            <a:ext cx="1574553" cy="460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025BB01-7898-4E42-9033-5BA1B9339B63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9067760" y="4735699"/>
            <a:ext cx="1574553" cy="468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4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411513"/>
            <a:ext cx="8717228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Identifying Business Needs and Opportunities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Business Requirements </a:t>
            </a:r>
          </a:p>
          <a:p>
            <a:pPr lvl="1" eaLnBrk="1" hangingPunct="1"/>
            <a:r>
              <a:rPr lang="en-US" sz="1800" dirty="0"/>
              <a:t>Legal or Regulatory</a:t>
            </a:r>
          </a:p>
          <a:p>
            <a:pPr eaLnBrk="1" hangingPunct="1"/>
            <a:r>
              <a:rPr lang="en-US" dirty="0"/>
              <a:t>Opportunities</a:t>
            </a:r>
          </a:p>
          <a:p>
            <a:pPr lvl="1" eaLnBrk="1" hangingPunct="1"/>
            <a:r>
              <a:rPr lang="en-US" sz="1800" dirty="0"/>
              <a:t>Customer Requests</a:t>
            </a:r>
          </a:p>
          <a:p>
            <a:pPr lvl="1" eaLnBrk="1" hangingPunct="1"/>
            <a:r>
              <a:rPr lang="en-US" sz="1800" dirty="0"/>
              <a:t>Market Demand</a:t>
            </a:r>
          </a:p>
          <a:p>
            <a:pPr lvl="1" eaLnBrk="1" hangingPunct="1"/>
            <a:r>
              <a:rPr lang="en-US" sz="1800" dirty="0"/>
              <a:t>New Technology</a:t>
            </a:r>
          </a:p>
          <a:p>
            <a:pPr eaLnBrk="1" hangingPunct="1"/>
            <a:r>
              <a:rPr lang="en-US" dirty="0"/>
              <a:t>Problems</a:t>
            </a:r>
          </a:p>
          <a:p>
            <a:pPr lvl="1" eaLnBrk="1" hangingPunct="1"/>
            <a:r>
              <a:rPr lang="en-US" sz="1800" dirty="0"/>
              <a:t>Address specific Problem Areas</a:t>
            </a:r>
          </a:p>
        </p:txBody>
      </p:sp>
    </p:spTree>
    <p:extLst>
      <p:ext uri="{BB962C8B-B14F-4D97-AF65-F5344CB8AC3E}">
        <p14:creationId xmlns:p14="http://schemas.microsoft.com/office/powerpoint/2010/main" val="337068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Times New Roman" pitchFamily="18" charset="0"/>
              </a:rPr>
              <a:t>Project Selection Methods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Scoring models using weighted criteria</a:t>
            </a:r>
          </a:p>
          <a:p>
            <a:pPr>
              <a:buClr>
                <a:schemeClr val="tx1"/>
              </a:buClr>
            </a:pPr>
            <a:r>
              <a:rPr lang="en-US" dirty="0"/>
              <a:t>Cost Benefit Analysis</a:t>
            </a:r>
          </a:p>
          <a:p>
            <a:r>
              <a:rPr lang="en-US" dirty="0"/>
              <a:t>Expert Judgment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133600" y="6248400"/>
            <a:ext cx="7315200" cy="381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PMP In Depth: Project Management Professional Study Guide for PMP and CAPM Exams</a:t>
            </a:r>
          </a:p>
        </p:txBody>
      </p:sp>
    </p:spTree>
    <p:extLst>
      <p:ext uri="{BB962C8B-B14F-4D97-AF65-F5344CB8AC3E}">
        <p14:creationId xmlns:p14="http://schemas.microsoft.com/office/powerpoint/2010/main" val="122796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Models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8638" y="6505576"/>
            <a:ext cx="8596312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Source: Adapted from Project Management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Tw Cen MT" pitchFamily="34" charset="0"/>
              </a:rPr>
              <a:t>by Gray and Larson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69396"/>
              </p:ext>
            </p:extLst>
          </p:nvPr>
        </p:nvGraphicFramePr>
        <p:xfrm>
          <a:off x="838200" y="1874537"/>
          <a:ext cx="10687789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6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</a:t>
                      </a:r>
                      <a:r>
                        <a:rPr lang="en-US" baseline="0" dirty="0"/>
                        <a:t>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 Customer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 of 18%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Regulatory</a:t>
                      </a:r>
                      <a:r>
                        <a:rPr lang="en-US" baseline="0" dirty="0"/>
                        <a:t> Compliance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Weighted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</a:t>
                      </a:r>
                    </a:p>
                    <a:p>
                      <a:pPr algn="ctr"/>
                      <a:r>
                        <a:rPr lang="en-US" sz="600" b="1" dirty="0"/>
                        <a:t>.</a:t>
                      </a:r>
                    </a:p>
                    <a:p>
                      <a:pPr algn="ctr"/>
                      <a:r>
                        <a:rPr lang="en-US" sz="6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40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Cost Benefit Analysis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Cost, Revenue, and Project Savings </a:t>
            </a:r>
          </a:p>
          <a:p>
            <a:pPr lvl="1" eaLnBrk="1" hangingPunct="1"/>
            <a:r>
              <a:rPr lang="en-US" sz="1800" dirty="0"/>
              <a:t>Can be hard to quantify value of intangibles</a:t>
            </a:r>
          </a:p>
        </p:txBody>
      </p:sp>
    </p:spTree>
    <p:extLst>
      <p:ext uri="{BB962C8B-B14F-4D97-AF65-F5344CB8AC3E}">
        <p14:creationId xmlns:p14="http://schemas.microsoft.com/office/powerpoint/2010/main" val="225077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4613</TotalTime>
  <Words>1033</Words>
  <Application>Microsoft Office PowerPoint</Application>
  <PresentationFormat>Widescreen</PresentationFormat>
  <Paragraphs>331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Tw Cen MT</vt:lpstr>
      <vt:lpstr>Office Theme</vt:lpstr>
      <vt:lpstr>MIS 6360 Agile Project Management</vt:lpstr>
      <vt:lpstr>Agenda</vt:lpstr>
      <vt:lpstr>Initiating the Project</vt:lpstr>
      <vt:lpstr>Understanding the Project Lifecycle</vt:lpstr>
      <vt:lpstr>Initiating the Project</vt:lpstr>
      <vt:lpstr>Identifying Business Needs and Opportunities</vt:lpstr>
      <vt:lpstr>Project Selection Methods</vt:lpstr>
      <vt:lpstr>Scoring Models</vt:lpstr>
      <vt:lpstr>Cost Benefit Analysis</vt:lpstr>
      <vt:lpstr>IT Benefits</vt:lpstr>
      <vt:lpstr>IT Costs</vt:lpstr>
      <vt:lpstr>Project Identification Exercise</vt:lpstr>
      <vt:lpstr>Project Selection Benefit Measurement</vt:lpstr>
      <vt:lpstr>Exercise</vt:lpstr>
      <vt:lpstr>Exercise</vt:lpstr>
      <vt:lpstr>Exercise – Sensitivity Analysis</vt:lpstr>
      <vt:lpstr>Project Selection Expert Judgment</vt:lpstr>
      <vt:lpstr>Developing the Project Charter</vt:lpstr>
      <vt:lpstr>Developing the Project Charter</vt:lpstr>
      <vt:lpstr>Output of Developing the Project Charter</vt:lpstr>
      <vt:lpstr>Project Charter Templates</vt:lpstr>
      <vt:lpstr>Exercise</vt:lpstr>
      <vt:lpstr>Identifying the Project Stakeholders</vt:lpstr>
      <vt:lpstr>Identifying Project Stakeholders</vt:lpstr>
      <vt:lpstr>Stakeholder Register</vt:lpstr>
      <vt:lpstr>Stakeholder Management</vt:lpstr>
      <vt:lpstr>Power/Interest Grid</vt:lpstr>
      <vt:lpstr>Power/Interest Grid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 Management</dc:title>
  <dc:subject/>
  <dc:creator>Mark F. Thouin</dc:creator>
  <cp:keywords/>
  <dc:description/>
  <cp:lastModifiedBy>Rahul Kotian</cp:lastModifiedBy>
  <cp:revision>288</cp:revision>
  <cp:lastPrinted>1601-01-01T00:00:00Z</cp:lastPrinted>
  <dcterms:created xsi:type="dcterms:W3CDTF">2004-08-11T05:34:57Z</dcterms:created>
  <dcterms:modified xsi:type="dcterms:W3CDTF">2024-02-02T18:17:20Z</dcterms:modified>
  <cp:category/>
</cp:coreProperties>
</file>