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31"/>
  </p:notesMasterIdLst>
  <p:sldIdLst>
    <p:sldId id="317" r:id="rId2"/>
    <p:sldId id="402" r:id="rId3"/>
    <p:sldId id="399" r:id="rId4"/>
    <p:sldId id="413" r:id="rId5"/>
    <p:sldId id="357" r:id="rId6"/>
    <p:sldId id="392" r:id="rId7"/>
    <p:sldId id="393" r:id="rId8"/>
    <p:sldId id="303" r:id="rId9"/>
    <p:sldId id="404" r:id="rId10"/>
    <p:sldId id="415" r:id="rId11"/>
    <p:sldId id="358" r:id="rId12"/>
    <p:sldId id="417" r:id="rId13"/>
    <p:sldId id="429" r:id="rId14"/>
    <p:sldId id="422" r:id="rId15"/>
    <p:sldId id="424" r:id="rId16"/>
    <p:sldId id="426" r:id="rId17"/>
    <p:sldId id="430" r:id="rId18"/>
    <p:sldId id="383" r:id="rId19"/>
    <p:sldId id="398" r:id="rId20"/>
    <p:sldId id="405" r:id="rId21"/>
    <p:sldId id="409" r:id="rId22"/>
    <p:sldId id="410" r:id="rId23"/>
    <p:sldId id="400" r:id="rId24"/>
    <p:sldId id="418" r:id="rId25"/>
    <p:sldId id="403" r:id="rId26"/>
    <p:sldId id="359" r:id="rId27"/>
    <p:sldId id="416" r:id="rId28"/>
    <p:sldId id="397" r:id="rId29"/>
    <p:sldId id="389" r:id="rId3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66"/>
    <a:srgbClr val="336699"/>
    <a:srgbClr val="003366"/>
    <a:srgbClr val="FFFFCC"/>
    <a:srgbClr val="333399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0" autoAdjust="0"/>
    <p:restoredTop sz="87768" autoAdjust="0"/>
  </p:normalViewPr>
  <p:slideViewPr>
    <p:cSldViewPr>
      <p:cViewPr varScale="1">
        <p:scale>
          <a:sx n="171" d="100"/>
          <a:sy n="171" d="100"/>
        </p:scale>
        <p:origin x="176" y="92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FF088-FB4C-45A5-BCD5-9B0C64370D9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4EB353-5B2A-434E-837E-735A8B7EA3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Administrative</a:t>
          </a:r>
        </a:p>
      </dgm:t>
    </dgm:pt>
    <dgm:pt modelId="{A7D35E08-76A8-4DCF-948D-DEE2333D884C}" type="parTrans" cxnId="{76F99834-81BF-412A-A0C9-C7F467824071}">
      <dgm:prSet/>
      <dgm:spPr/>
      <dgm:t>
        <a:bodyPr/>
        <a:lstStyle/>
        <a:p>
          <a:endParaRPr lang="en-US"/>
        </a:p>
      </dgm:t>
    </dgm:pt>
    <dgm:pt modelId="{3587B84C-C84F-4847-856A-5F4AC48DF5A5}" type="sibTrans" cxnId="{76F99834-81BF-412A-A0C9-C7F467824071}">
      <dgm:prSet/>
      <dgm:spPr/>
      <dgm:t>
        <a:bodyPr/>
        <a:lstStyle/>
        <a:p>
          <a:endParaRPr lang="en-US"/>
        </a:p>
      </dgm:t>
    </dgm:pt>
    <dgm:pt modelId="{C15E0FB2-E2FD-4D34-A580-4B76798CF7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Introduction to Agile Project Management</a:t>
          </a:r>
        </a:p>
      </dgm:t>
    </dgm:pt>
    <dgm:pt modelId="{101176BF-1970-4BD3-B6B6-5F5302A95269}" type="parTrans" cxnId="{489397EC-8345-4FF9-8BCF-CEFED1785809}">
      <dgm:prSet/>
      <dgm:spPr/>
      <dgm:t>
        <a:bodyPr/>
        <a:lstStyle/>
        <a:p>
          <a:endParaRPr lang="en-US"/>
        </a:p>
      </dgm:t>
    </dgm:pt>
    <dgm:pt modelId="{311EB9B7-057B-4E1E-86CC-94A54417CDD2}" type="sibTrans" cxnId="{489397EC-8345-4FF9-8BCF-CEFED1785809}">
      <dgm:prSet/>
      <dgm:spPr/>
      <dgm:t>
        <a:bodyPr/>
        <a:lstStyle/>
        <a:p>
          <a:endParaRPr lang="en-US"/>
        </a:p>
      </dgm:t>
    </dgm:pt>
    <dgm:pt modelId="{2C854B8F-D0BC-422F-85AB-85C619115E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Syllabus</a:t>
          </a:r>
        </a:p>
      </dgm:t>
    </dgm:pt>
    <dgm:pt modelId="{F558822B-2B63-47A5-8CB4-9003F6B25AFF}" type="sibTrans" cxnId="{30915609-BFBD-4C2A-9FF5-E19E92A7E7A7}">
      <dgm:prSet/>
      <dgm:spPr/>
      <dgm:t>
        <a:bodyPr/>
        <a:lstStyle/>
        <a:p>
          <a:endParaRPr lang="en-US"/>
        </a:p>
      </dgm:t>
    </dgm:pt>
    <dgm:pt modelId="{347F8C40-3AE4-4ABC-BA82-A7C283CF23AC}" type="parTrans" cxnId="{30915609-BFBD-4C2A-9FF5-E19E92A7E7A7}">
      <dgm:prSet/>
      <dgm:spPr/>
      <dgm:t>
        <a:bodyPr/>
        <a:lstStyle/>
        <a:p>
          <a:endParaRPr lang="en-US"/>
        </a:p>
      </dgm:t>
    </dgm:pt>
    <dgm:pt modelId="{514A79BF-094F-44E2-8C98-81FBCB1623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Poll Everywhere</a:t>
          </a:r>
        </a:p>
      </dgm:t>
    </dgm:pt>
    <dgm:pt modelId="{16529C3D-44B9-48EC-83D0-4B42122A9EA1}" type="sibTrans" cxnId="{A4D4AD4A-DF12-4F47-AB64-2397296EED38}">
      <dgm:prSet/>
      <dgm:spPr/>
      <dgm:t>
        <a:bodyPr/>
        <a:lstStyle/>
        <a:p>
          <a:endParaRPr lang="en-US"/>
        </a:p>
      </dgm:t>
    </dgm:pt>
    <dgm:pt modelId="{1EE68598-247A-4735-8857-5EF26E6FB74D}" type="parTrans" cxnId="{A4D4AD4A-DF12-4F47-AB64-2397296EED38}">
      <dgm:prSet/>
      <dgm:spPr/>
      <dgm:t>
        <a:bodyPr/>
        <a:lstStyle/>
        <a:p>
          <a:endParaRPr lang="en-US"/>
        </a:p>
      </dgm:t>
    </dgm:pt>
    <dgm:pt modelId="{5CCCB6EC-8F46-483F-A0AA-2DC91B56FDB7}" type="pres">
      <dgm:prSet presAssocID="{F50FF088-FB4C-45A5-BCD5-9B0C64370D98}" presName="root" presStyleCnt="0">
        <dgm:presLayoutVars>
          <dgm:dir/>
          <dgm:resizeHandles val="exact"/>
        </dgm:presLayoutVars>
      </dgm:prSet>
      <dgm:spPr/>
    </dgm:pt>
    <dgm:pt modelId="{9D6C07C8-55A8-4A6D-814E-58D2E421DF0C}" type="pres">
      <dgm:prSet presAssocID="{904EB353-5B2A-434E-837E-735A8B7EA3DE}" presName="compNode" presStyleCnt="0"/>
      <dgm:spPr/>
    </dgm:pt>
    <dgm:pt modelId="{F67BFBD5-5551-4F5B-AE09-593F00EE001F}" type="pres">
      <dgm:prSet presAssocID="{904EB353-5B2A-434E-837E-735A8B7EA3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D98578A-B9A8-4E2D-BD78-4F77572CF58E}" type="pres">
      <dgm:prSet presAssocID="{904EB353-5B2A-434E-837E-735A8B7EA3DE}" presName="iconSpace" presStyleCnt="0"/>
      <dgm:spPr/>
    </dgm:pt>
    <dgm:pt modelId="{E112B83F-16E6-4D36-8DD8-26B2EB2110D3}" type="pres">
      <dgm:prSet presAssocID="{904EB353-5B2A-434E-837E-735A8B7EA3DE}" presName="parTx" presStyleLbl="revTx" presStyleIdx="0" presStyleCnt="4">
        <dgm:presLayoutVars>
          <dgm:chMax val="0"/>
          <dgm:chPref val="0"/>
        </dgm:presLayoutVars>
      </dgm:prSet>
      <dgm:spPr/>
    </dgm:pt>
    <dgm:pt modelId="{25A74AA8-8526-4E02-9EDF-9A069E4D8084}" type="pres">
      <dgm:prSet presAssocID="{904EB353-5B2A-434E-837E-735A8B7EA3DE}" presName="txSpace" presStyleCnt="0"/>
      <dgm:spPr/>
    </dgm:pt>
    <dgm:pt modelId="{F5085786-6938-42FF-9276-EC2B6CE7B212}" type="pres">
      <dgm:prSet presAssocID="{904EB353-5B2A-434E-837E-735A8B7EA3DE}" presName="desTx" presStyleLbl="revTx" presStyleIdx="1" presStyleCnt="4">
        <dgm:presLayoutVars/>
      </dgm:prSet>
      <dgm:spPr/>
    </dgm:pt>
    <dgm:pt modelId="{322D4931-E198-4C54-9886-122FF93E614E}" type="pres">
      <dgm:prSet presAssocID="{3587B84C-C84F-4847-856A-5F4AC48DF5A5}" presName="sibTrans" presStyleCnt="0"/>
      <dgm:spPr/>
    </dgm:pt>
    <dgm:pt modelId="{66A4030A-5177-4CEA-9950-8F762F390517}" type="pres">
      <dgm:prSet presAssocID="{C15E0FB2-E2FD-4D34-A580-4B76798CF72A}" presName="compNode" presStyleCnt="0"/>
      <dgm:spPr/>
    </dgm:pt>
    <dgm:pt modelId="{7A29A059-B11D-4CA0-B463-261DD123A1C5}" type="pres">
      <dgm:prSet presAssocID="{C15E0FB2-E2FD-4D34-A580-4B76798CF7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2D2D190-B94D-4D40-A405-C7B9050231ED}" type="pres">
      <dgm:prSet presAssocID="{C15E0FB2-E2FD-4D34-A580-4B76798CF72A}" presName="iconSpace" presStyleCnt="0"/>
      <dgm:spPr/>
    </dgm:pt>
    <dgm:pt modelId="{8714072A-10BB-4A34-9EA3-056219BD5773}" type="pres">
      <dgm:prSet presAssocID="{C15E0FB2-E2FD-4D34-A580-4B76798CF72A}" presName="parTx" presStyleLbl="revTx" presStyleIdx="2" presStyleCnt="4">
        <dgm:presLayoutVars>
          <dgm:chMax val="0"/>
          <dgm:chPref val="0"/>
        </dgm:presLayoutVars>
      </dgm:prSet>
      <dgm:spPr/>
    </dgm:pt>
    <dgm:pt modelId="{D07B05D1-3C1F-424E-855E-5AD1468224A1}" type="pres">
      <dgm:prSet presAssocID="{C15E0FB2-E2FD-4D34-A580-4B76798CF72A}" presName="txSpace" presStyleCnt="0"/>
      <dgm:spPr/>
    </dgm:pt>
    <dgm:pt modelId="{2E84C5DD-7CFC-4236-BF26-EB395EC20EAD}" type="pres">
      <dgm:prSet presAssocID="{C15E0FB2-E2FD-4D34-A580-4B76798CF72A}" presName="desTx" presStyleLbl="revTx" presStyleIdx="3" presStyleCnt="4">
        <dgm:presLayoutVars/>
      </dgm:prSet>
      <dgm:spPr/>
    </dgm:pt>
  </dgm:ptLst>
  <dgm:cxnLst>
    <dgm:cxn modelId="{30915609-BFBD-4C2A-9FF5-E19E92A7E7A7}" srcId="{904EB353-5B2A-434E-837E-735A8B7EA3DE}" destId="{2C854B8F-D0BC-422F-85AB-85C619115EAB}" srcOrd="0" destOrd="0" parTransId="{347F8C40-3AE4-4ABC-BA82-A7C283CF23AC}" sibTransId="{F558822B-2B63-47A5-8CB4-9003F6B25AFF}"/>
    <dgm:cxn modelId="{1E5D4117-700E-8D4A-BDDF-8E299CE45A11}" type="presOf" srcId="{C15E0FB2-E2FD-4D34-A580-4B76798CF72A}" destId="{8714072A-10BB-4A34-9EA3-056219BD5773}" srcOrd="0" destOrd="0" presId="urn:microsoft.com/office/officeart/2018/5/layout/CenteredIconLabelDescriptionList"/>
    <dgm:cxn modelId="{76F99834-81BF-412A-A0C9-C7F467824071}" srcId="{F50FF088-FB4C-45A5-BCD5-9B0C64370D98}" destId="{904EB353-5B2A-434E-837E-735A8B7EA3DE}" srcOrd="0" destOrd="0" parTransId="{A7D35E08-76A8-4DCF-948D-DEE2333D884C}" sibTransId="{3587B84C-C84F-4847-856A-5F4AC48DF5A5}"/>
    <dgm:cxn modelId="{A4D4AD4A-DF12-4F47-AB64-2397296EED38}" srcId="{904EB353-5B2A-434E-837E-735A8B7EA3DE}" destId="{514A79BF-094F-44E2-8C98-81FBCB16236F}" srcOrd="1" destOrd="0" parTransId="{1EE68598-247A-4735-8857-5EF26E6FB74D}" sibTransId="{16529C3D-44B9-48EC-83D0-4B42122A9EA1}"/>
    <dgm:cxn modelId="{B974F4A3-0A91-CB4A-91D3-C4F21887D9A5}" type="presOf" srcId="{514A79BF-094F-44E2-8C98-81FBCB16236F}" destId="{F5085786-6938-42FF-9276-EC2B6CE7B212}" srcOrd="0" destOrd="1" presId="urn:microsoft.com/office/officeart/2018/5/layout/CenteredIconLabelDescriptionList"/>
    <dgm:cxn modelId="{3EB30AC3-CD7F-2C47-ABFE-95CC665CA4FB}" type="presOf" srcId="{904EB353-5B2A-434E-837E-735A8B7EA3DE}" destId="{E112B83F-16E6-4D36-8DD8-26B2EB2110D3}" srcOrd="0" destOrd="0" presId="urn:microsoft.com/office/officeart/2018/5/layout/CenteredIconLabelDescriptionList"/>
    <dgm:cxn modelId="{74C00ED2-D2D5-2840-AC91-B271A1539E67}" type="presOf" srcId="{2C854B8F-D0BC-422F-85AB-85C619115EAB}" destId="{F5085786-6938-42FF-9276-EC2B6CE7B212}" srcOrd="0" destOrd="0" presId="urn:microsoft.com/office/officeart/2018/5/layout/CenteredIconLabelDescriptionList"/>
    <dgm:cxn modelId="{489397EC-8345-4FF9-8BCF-CEFED1785809}" srcId="{F50FF088-FB4C-45A5-BCD5-9B0C64370D98}" destId="{C15E0FB2-E2FD-4D34-A580-4B76798CF72A}" srcOrd="1" destOrd="0" parTransId="{101176BF-1970-4BD3-B6B6-5F5302A95269}" sibTransId="{311EB9B7-057B-4E1E-86CC-94A54417CDD2}"/>
    <dgm:cxn modelId="{A29BEFF1-0D85-3745-8162-1EB1D6D9475E}" type="presOf" srcId="{F50FF088-FB4C-45A5-BCD5-9B0C64370D98}" destId="{5CCCB6EC-8F46-483F-A0AA-2DC91B56FDB7}" srcOrd="0" destOrd="0" presId="urn:microsoft.com/office/officeart/2018/5/layout/CenteredIconLabelDescriptionList"/>
    <dgm:cxn modelId="{070D9390-9F7B-BC49-AB2E-DA59B3356DD4}" type="presParOf" srcId="{5CCCB6EC-8F46-483F-A0AA-2DC91B56FDB7}" destId="{9D6C07C8-55A8-4A6D-814E-58D2E421DF0C}" srcOrd="0" destOrd="0" presId="urn:microsoft.com/office/officeart/2018/5/layout/CenteredIconLabelDescriptionList"/>
    <dgm:cxn modelId="{242E272F-A71F-F043-B3E4-4BBFC2546A75}" type="presParOf" srcId="{9D6C07C8-55A8-4A6D-814E-58D2E421DF0C}" destId="{F67BFBD5-5551-4F5B-AE09-593F00EE001F}" srcOrd="0" destOrd="0" presId="urn:microsoft.com/office/officeart/2018/5/layout/CenteredIconLabelDescriptionList"/>
    <dgm:cxn modelId="{F764BB5B-ED84-374C-A7BB-1C4BC487D0CA}" type="presParOf" srcId="{9D6C07C8-55A8-4A6D-814E-58D2E421DF0C}" destId="{FD98578A-B9A8-4E2D-BD78-4F77572CF58E}" srcOrd="1" destOrd="0" presId="urn:microsoft.com/office/officeart/2018/5/layout/CenteredIconLabelDescriptionList"/>
    <dgm:cxn modelId="{A684A1FA-6B07-C34A-94BB-65CE22C0E40A}" type="presParOf" srcId="{9D6C07C8-55A8-4A6D-814E-58D2E421DF0C}" destId="{E112B83F-16E6-4D36-8DD8-26B2EB2110D3}" srcOrd="2" destOrd="0" presId="urn:microsoft.com/office/officeart/2018/5/layout/CenteredIconLabelDescriptionList"/>
    <dgm:cxn modelId="{F25F2AE7-54FE-564B-A6F0-2D59388C830C}" type="presParOf" srcId="{9D6C07C8-55A8-4A6D-814E-58D2E421DF0C}" destId="{25A74AA8-8526-4E02-9EDF-9A069E4D8084}" srcOrd="3" destOrd="0" presId="urn:microsoft.com/office/officeart/2018/5/layout/CenteredIconLabelDescriptionList"/>
    <dgm:cxn modelId="{CCF11957-786D-CF41-B658-E2265B319BFC}" type="presParOf" srcId="{9D6C07C8-55A8-4A6D-814E-58D2E421DF0C}" destId="{F5085786-6938-42FF-9276-EC2B6CE7B212}" srcOrd="4" destOrd="0" presId="urn:microsoft.com/office/officeart/2018/5/layout/CenteredIconLabelDescriptionList"/>
    <dgm:cxn modelId="{CEA59131-1CF3-A84E-81A4-C53E0E4B65FB}" type="presParOf" srcId="{5CCCB6EC-8F46-483F-A0AA-2DC91B56FDB7}" destId="{322D4931-E198-4C54-9886-122FF93E614E}" srcOrd="1" destOrd="0" presId="urn:microsoft.com/office/officeart/2018/5/layout/CenteredIconLabelDescriptionList"/>
    <dgm:cxn modelId="{4BB22C82-44E2-3C4D-A329-8663E665D8F0}" type="presParOf" srcId="{5CCCB6EC-8F46-483F-A0AA-2DC91B56FDB7}" destId="{66A4030A-5177-4CEA-9950-8F762F390517}" srcOrd="2" destOrd="0" presId="urn:microsoft.com/office/officeart/2018/5/layout/CenteredIconLabelDescriptionList"/>
    <dgm:cxn modelId="{848A292B-AD27-2B4C-BC07-FB967B575F75}" type="presParOf" srcId="{66A4030A-5177-4CEA-9950-8F762F390517}" destId="{7A29A059-B11D-4CA0-B463-261DD123A1C5}" srcOrd="0" destOrd="0" presId="urn:microsoft.com/office/officeart/2018/5/layout/CenteredIconLabelDescriptionList"/>
    <dgm:cxn modelId="{F835432B-0430-084C-80A7-55A1E660C6E1}" type="presParOf" srcId="{66A4030A-5177-4CEA-9950-8F762F390517}" destId="{12D2D190-B94D-4D40-A405-C7B9050231ED}" srcOrd="1" destOrd="0" presId="urn:microsoft.com/office/officeart/2018/5/layout/CenteredIconLabelDescriptionList"/>
    <dgm:cxn modelId="{378DBCE8-1506-084B-9826-65A0A46BF82A}" type="presParOf" srcId="{66A4030A-5177-4CEA-9950-8F762F390517}" destId="{8714072A-10BB-4A34-9EA3-056219BD5773}" srcOrd="2" destOrd="0" presId="urn:microsoft.com/office/officeart/2018/5/layout/CenteredIconLabelDescriptionList"/>
    <dgm:cxn modelId="{0DDE10D7-8DDB-D54C-B21B-D6B0B199BD72}" type="presParOf" srcId="{66A4030A-5177-4CEA-9950-8F762F390517}" destId="{D07B05D1-3C1F-424E-855E-5AD1468224A1}" srcOrd="3" destOrd="0" presId="urn:microsoft.com/office/officeart/2018/5/layout/CenteredIconLabelDescriptionList"/>
    <dgm:cxn modelId="{1A7431E4-52C3-5647-BF46-73C42F5EED6C}" type="presParOf" srcId="{66A4030A-5177-4CEA-9950-8F762F390517}" destId="{2E84C5DD-7CFC-4236-BF26-EB395EC20EA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0637A-18F4-4277-873F-C45ED9342ED1}" type="doc">
      <dgm:prSet loTypeId="urn:microsoft.com/office/officeart/2005/8/layout/vList5" loCatId="list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48912DD-6C92-4FDA-9CF0-C8C637FD5C8C}">
      <dgm:prSet/>
      <dgm:spPr/>
      <dgm:t>
        <a:bodyPr/>
        <a:lstStyle/>
        <a:p>
          <a:pPr>
            <a:defRPr b="1"/>
          </a:pPr>
          <a:r>
            <a:rPr lang="en-US"/>
            <a:t>Detailed instructions available via eLearning</a:t>
          </a:r>
        </a:p>
      </dgm:t>
    </dgm:pt>
    <dgm:pt modelId="{45A9EC85-4460-4272-92CF-607EEA08B63E}" type="parTrans" cxnId="{9F67B610-F83D-4EEE-A15E-1C11A8A15F28}">
      <dgm:prSet/>
      <dgm:spPr/>
      <dgm:t>
        <a:bodyPr/>
        <a:lstStyle/>
        <a:p>
          <a:endParaRPr lang="en-US"/>
        </a:p>
      </dgm:t>
    </dgm:pt>
    <dgm:pt modelId="{66E25D3D-816E-42F8-830B-624668BF6AF7}" type="sibTrans" cxnId="{9F67B610-F83D-4EEE-A15E-1C11A8A15F28}">
      <dgm:prSet/>
      <dgm:spPr/>
      <dgm:t>
        <a:bodyPr/>
        <a:lstStyle/>
        <a:p>
          <a:endParaRPr lang="en-US"/>
        </a:p>
      </dgm:t>
    </dgm:pt>
    <dgm:pt modelId="{47EEF220-4FAD-44ED-9A3E-5BBD2ECA0334}">
      <dgm:prSet/>
      <dgm:spPr/>
      <dgm:t>
        <a:bodyPr/>
        <a:lstStyle/>
        <a:p>
          <a:r>
            <a:rPr lang="en-US"/>
            <a:t>Must create a registered account</a:t>
          </a:r>
        </a:p>
      </dgm:t>
    </dgm:pt>
    <dgm:pt modelId="{4880F953-AE3E-4D2D-A776-CBA9666059E1}" type="parTrans" cxnId="{CBD5649B-7896-47D2-800F-81AB2BCC5F83}">
      <dgm:prSet/>
      <dgm:spPr/>
      <dgm:t>
        <a:bodyPr/>
        <a:lstStyle/>
        <a:p>
          <a:endParaRPr lang="en-US"/>
        </a:p>
      </dgm:t>
    </dgm:pt>
    <dgm:pt modelId="{2BCC0332-17C1-4781-BABE-A7B6CE47ADC6}" type="sibTrans" cxnId="{CBD5649B-7896-47D2-800F-81AB2BCC5F83}">
      <dgm:prSet/>
      <dgm:spPr/>
      <dgm:t>
        <a:bodyPr/>
        <a:lstStyle/>
        <a:p>
          <a:endParaRPr lang="en-US"/>
        </a:p>
      </dgm:t>
    </dgm:pt>
    <dgm:pt modelId="{33A795CD-009D-41D3-9951-584366404BE4}">
      <dgm:prSet/>
      <dgm:spPr/>
      <dgm:t>
        <a:bodyPr/>
        <a:lstStyle/>
        <a:p>
          <a:r>
            <a:rPr lang="en-US"/>
            <a:t>Cost $14</a:t>
          </a:r>
        </a:p>
      </dgm:t>
    </dgm:pt>
    <dgm:pt modelId="{33B40A42-91A4-4C5B-AC81-A0FC16392D4D}" type="parTrans" cxnId="{243CF789-F215-4B8A-939D-7292C4936742}">
      <dgm:prSet/>
      <dgm:spPr/>
      <dgm:t>
        <a:bodyPr/>
        <a:lstStyle/>
        <a:p>
          <a:endParaRPr lang="en-US"/>
        </a:p>
      </dgm:t>
    </dgm:pt>
    <dgm:pt modelId="{324FB403-3E34-4CEB-85E9-5E04BEFEB77B}" type="sibTrans" cxnId="{243CF789-F215-4B8A-939D-7292C4936742}">
      <dgm:prSet/>
      <dgm:spPr/>
      <dgm:t>
        <a:bodyPr/>
        <a:lstStyle/>
        <a:p>
          <a:endParaRPr lang="en-US"/>
        </a:p>
      </dgm:t>
    </dgm:pt>
    <dgm:pt modelId="{F223BD45-C690-470E-836F-5B2B5DBF146F}">
      <dgm:prSet/>
      <dgm:spPr/>
      <dgm:t>
        <a:bodyPr/>
        <a:lstStyle/>
        <a:p>
          <a:pPr>
            <a:defRPr b="1"/>
          </a:pPr>
          <a:r>
            <a:rPr lang="en-US"/>
            <a:t>Respond via browser</a:t>
          </a:r>
        </a:p>
      </dgm:t>
    </dgm:pt>
    <dgm:pt modelId="{ABC1A10E-EE78-4ED0-920A-8239BCADDC41}" type="parTrans" cxnId="{0213284C-F27E-4011-88C7-BDB9AB0C4AD7}">
      <dgm:prSet/>
      <dgm:spPr/>
      <dgm:t>
        <a:bodyPr/>
        <a:lstStyle/>
        <a:p>
          <a:endParaRPr lang="en-US"/>
        </a:p>
      </dgm:t>
    </dgm:pt>
    <dgm:pt modelId="{851C2CAC-51D1-4D9D-AD9B-177D2418CE9E}" type="sibTrans" cxnId="{0213284C-F27E-4011-88C7-BDB9AB0C4AD7}">
      <dgm:prSet/>
      <dgm:spPr/>
      <dgm:t>
        <a:bodyPr/>
        <a:lstStyle/>
        <a:p>
          <a:endParaRPr lang="en-US"/>
        </a:p>
      </dgm:t>
    </dgm:pt>
    <dgm:pt modelId="{4A0A4352-C08C-4C3D-A8FB-39C38F02B743}">
      <dgm:prSet/>
      <dgm:spPr/>
      <dgm:t>
        <a:bodyPr/>
        <a:lstStyle/>
        <a:p>
          <a:r>
            <a:rPr lang="en-US"/>
            <a:t>www.pollev.com/thouin</a:t>
          </a:r>
        </a:p>
      </dgm:t>
    </dgm:pt>
    <dgm:pt modelId="{A1EBE9B0-E03E-4166-A149-A7670849CEED}" type="parTrans" cxnId="{00B28FF8-BB23-4F84-B145-43C90042F29E}">
      <dgm:prSet/>
      <dgm:spPr/>
      <dgm:t>
        <a:bodyPr/>
        <a:lstStyle/>
        <a:p>
          <a:endParaRPr lang="en-US"/>
        </a:p>
      </dgm:t>
    </dgm:pt>
    <dgm:pt modelId="{B24EF7DA-7042-4815-A2E8-38E97498F238}" type="sibTrans" cxnId="{00B28FF8-BB23-4F84-B145-43C90042F29E}">
      <dgm:prSet/>
      <dgm:spPr/>
      <dgm:t>
        <a:bodyPr/>
        <a:lstStyle/>
        <a:p>
          <a:endParaRPr lang="en-US"/>
        </a:p>
      </dgm:t>
    </dgm:pt>
    <dgm:pt modelId="{11CD4222-A06F-BE4C-B7EB-AE1DE4B31B2F}" type="pres">
      <dgm:prSet presAssocID="{4510637A-18F4-4277-873F-C45ED9342ED1}" presName="Name0" presStyleCnt="0">
        <dgm:presLayoutVars>
          <dgm:dir/>
          <dgm:animLvl val="lvl"/>
          <dgm:resizeHandles val="exact"/>
        </dgm:presLayoutVars>
      </dgm:prSet>
      <dgm:spPr/>
    </dgm:pt>
    <dgm:pt modelId="{CFF7A331-A072-684B-AE51-210909C03683}" type="pres">
      <dgm:prSet presAssocID="{348912DD-6C92-4FDA-9CF0-C8C637FD5C8C}" presName="linNode" presStyleCnt="0"/>
      <dgm:spPr/>
    </dgm:pt>
    <dgm:pt modelId="{7B5BF9AC-0A10-5F40-B954-46704DE79834}" type="pres">
      <dgm:prSet presAssocID="{348912DD-6C92-4FDA-9CF0-C8C637FD5C8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CECE750-EE53-7F4A-ADD4-BFC0E296CE38}" type="pres">
      <dgm:prSet presAssocID="{348912DD-6C92-4FDA-9CF0-C8C637FD5C8C}" presName="descendantText" presStyleLbl="alignAccFollowNode1" presStyleIdx="0" presStyleCnt="2">
        <dgm:presLayoutVars>
          <dgm:bulletEnabled val="1"/>
        </dgm:presLayoutVars>
      </dgm:prSet>
      <dgm:spPr/>
    </dgm:pt>
    <dgm:pt modelId="{724B0284-9C5B-5840-81A4-1FECF8EE2F85}" type="pres">
      <dgm:prSet presAssocID="{66E25D3D-816E-42F8-830B-624668BF6AF7}" presName="sp" presStyleCnt="0"/>
      <dgm:spPr/>
    </dgm:pt>
    <dgm:pt modelId="{2AB23B1E-131D-6841-B707-7848DCA0C008}" type="pres">
      <dgm:prSet presAssocID="{F223BD45-C690-470E-836F-5B2B5DBF146F}" presName="linNode" presStyleCnt="0"/>
      <dgm:spPr/>
    </dgm:pt>
    <dgm:pt modelId="{65DCFAE5-951D-404A-903D-D088CB058C82}" type="pres">
      <dgm:prSet presAssocID="{F223BD45-C690-470E-836F-5B2B5DBF146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D57B3DA-E9C4-8C43-B094-6C4FEFD265EE}" type="pres">
      <dgm:prSet presAssocID="{F223BD45-C690-470E-836F-5B2B5DBF146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F67B610-F83D-4EEE-A15E-1C11A8A15F28}" srcId="{4510637A-18F4-4277-873F-C45ED9342ED1}" destId="{348912DD-6C92-4FDA-9CF0-C8C637FD5C8C}" srcOrd="0" destOrd="0" parTransId="{45A9EC85-4460-4272-92CF-607EEA08B63E}" sibTransId="{66E25D3D-816E-42F8-830B-624668BF6AF7}"/>
    <dgm:cxn modelId="{0187C936-7166-EB4B-9A55-A6DB6C482096}" type="presOf" srcId="{33A795CD-009D-41D3-9951-584366404BE4}" destId="{CCECE750-EE53-7F4A-ADD4-BFC0E296CE38}" srcOrd="0" destOrd="1" presId="urn:microsoft.com/office/officeart/2005/8/layout/vList5"/>
    <dgm:cxn modelId="{0213284C-F27E-4011-88C7-BDB9AB0C4AD7}" srcId="{4510637A-18F4-4277-873F-C45ED9342ED1}" destId="{F223BD45-C690-470E-836F-5B2B5DBF146F}" srcOrd="1" destOrd="0" parTransId="{ABC1A10E-EE78-4ED0-920A-8239BCADDC41}" sibTransId="{851C2CAC-51D1-4D9D-AD9B-177D2418CE9E}"/>
    <dgm:cxn modelId="{3C80FE4E-BFFA-5947-8ECB-C21F4085827D}" type="presOf" srcId="{F223BD45-C690-470E-836F-5B2B5DBF146F}" destId="{65DCFAE5-951D-404A-903D-D088CB058C82}" srcOrd="0" destOrd="0" presId="urn:microsoft.com/office/officeart/2005/8/layout/vList5"/>
    <dgm:cxn modelId="{F92BB85B-F503-5E4C-BEEA-5D7409649BA1}" type="presOf" srcId="{348912DD-6C92-4FDA-9CF0-C8C637FD5C8C}" destId="{7B5BF9AC-0A10-5F40-B954-46704DE79834}" srcOrd="0" destOrd="0" presId="urn:microsoft.com/office/officeart/2005/8/layout/vList5"/>
    <dgm:cxn modelId="{243CF789-F215-4B8A-939D-7292C4936742}" srcId="{348912DD-6C92-4FDA-9CF0-C8C637FD5C8C}" destId="{33A795CD-009D-41D3-9951-584366404BE4}" srcOrd="1" destOrd="0" parTransId="{33B40A42-91A4-4C5B-AC81-A0FC16392D4D}" sibTransId="{324FB403-3E34-4CEB-85E9-5E04BEFEB77B}"/>
    <dgm:cxn modelId="{3B3B2D91-1A99-A841-9F81-C2E889DFBE57}" type="presOf" srcId="{4A0A4352-C08C-4C3D-A8FB-39C38F02B743}" destId="{1D57B3DA-E9C4-8C43-B094-6C4FEFD265EE}" srcOrd="0" destOrd="0" presId="urn:microsoft.com/office/officeart/2005/8/layout/vList5"/>
    <dgm:cxn modelId="{2E8F2A9B-A084-044F-8099-64573C4011D6}" type="presOf" srcId="{4510637A-18F4-4277-873F-C45ED9342ED1}" destId="{11CD4222-A06F-BE4C-B7EB-AE1DE4B31B2F}" srcOrd="0" destOrd="0" presId="urn:microsoft.com/office/officeart/2005/8/layout/vList5"/>
    <dgm:cxn modelId="{CBD5649B-7896-47D2-800F-81AB2BCC5F83}" srcId="{348912DD-6C92-4FDA-9CF0-C8C637FD5C8C}" destId="{47EEF220-4FAD-44ED-9A3E-5BBD2ECA0334}" srcOrd="0" destOrd="0" parTransId="{4880F953-AE3E-4D2D-A776-CBA9666059E1}" sibTransId="{2BCC0332-17C1-4781-BABE-A7B6CE47ADC6}"/>
    <dgm:cxn modelId="{8A91A5EA-5B4A-C241-B3BC-1AB61890C1DE}" type="presOf" srcId="{47EEF220-4FAD-44ED-9A3E-5BBD2ECA0334}" destId="{CCECE750-EE53-7F4A-ADD4-BFC0E296CE38}" srcOrd="0" destOrd="0" presId="urn:microsoft.com/office/officeart/2005/8/layout/vList5"/>
    <dgm:cxn modelId="{00B28FF8-BB23-4F84-B145-43C90042F29E}" srcId="{F223BD45-C690-470E-836F-5B2B5DBF146F}" destId="{4A0A4352-C08C-4C3D-A8FB-39C38F02B743}" srcOrd="0" destOrd="0" parTransId="{A1EBE9B0-E03E-4166-A149-A7670849CEED}" sibTransId="{B24EF7DA-7042-4815-A2E8-38E97498F238}"/>
    <dgm:cxn modelId="{1DD072ED-4A22-6E40-ABD0-01D8CABE2B12}" type="presParOf" srcId="{11CD4222-A06F-BE4C-B7EB-AE1DE4B31B2F}" destId="{CFF7A331-A072-684B-AE51-210909C03683}" srcOrd="0" destOrd="0" presId="urn:microsoft.com/office/officeart/2005/8/layout/vList5"/>
    <dgm:cxn modelId="{C47D3E9D-3B1F-9B4B-BC77-7808B83DC831}" type="presParOf" srcId="{CFF7A331-A072-684B-AE51-210909C03683}" destId="{7B5BF9AC-0A10-5F40-B954-46704DE79834}" srcOrd="0" destOrd="0" presId="urn:microsoft.com/office/officeart/2005/8/layout/vList5"/>
    <dgm:cxn modelId="{70ACC880-CD91-ED4F-97DB-B04414E8A434}" type="presParOf" srcId="{CFF7A331-A072-684B-AE51-210909C03683}" destId="{CCECE750-EE53-7F4A-ADD4-BFC0E296CE38}" srcOrd="1" destOrd="0" presId="urn:microsoft.com/office/officeart/2005/8/layout/vList5"/>
    <dgm:cxn modelId="{7B540667-EC14-7E4D-BBC2-75D77138E94F}" type="presParOf" srcId="{11CD4222-A06F-BE4C-B7EB-AE1DE4B31B2F}" destId="{724B0284-9C5B-5840-81A4-1FECF8EE2F85}" srcOrd="1" destOrd="0" presId="urn:microsoft.com/office/officeart/2005/8/layout/vList5"/>
    <dgm:cxn modelId="{55B54763-0FB7-8B4D-BF5D-4E0D68DB620A}" type="presParOf" srcId="{11CD4222-A06F-BE4C-B7EB-AE1DE4B31B2F}" destId="{2AB23B1E-131D-6841-B707-7848DCA0C008}" srcOrd="2" destOrd="0" presId="urn:microsoft.com/office/officeart/2005/8/layout/vList5"/>
    <dgm:cxn modelId="{D72068AD-50B3-F747-8132-04DE18B0F25E}" type="presParOf" srcId="{2AB23B1E-131D-6841-B707-7848DCA0C008}" destId="{65DCFAE5-951D-404A-903D-D088CB058C82}" srcOrd="0" destOrd="0" presId="urn:microsoft.com/office/officeart/2005/8/layout/vList5"/>
    <dgm:cxn modelId="{623C23E3-F0D9-B647-8733-57C9B5310F35}" type="presParOf" srcId="{2AB23B1E-131D-6841-B707-7848DCA0C008}" destId="{1D57B3DA-E9C4-8C43-B094-6C4FEFD265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7FC0E-B63D-4779-A140-05288C67F5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BAC00B-3891-474D-8A10-D409A171C8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Project Defined</a:t>
          </a:r>
        </a:p>
      </dgm:t>
    </dgm:pt>
    <dgm:pt modelId="{B71B21CA-5AC3-4357-8569-6C13ADDCB983}" type="parTrans" cxnId="{5C68225A-3FCB-47CE-A8DF-397F6A3F12B8}">
      <dgm:prSet/>
      <dgm:spPr/>
      <dgm:t>
        <a:bodyPr/>
        <a:lstStyle/>
        <a:p>
          <a:endParaRPr lang="en-US"/>
        </a:p>
      </dgm:t>
    </dgm:pt>
    <dgm:pt modelId="{55B14B4A-F1C5-49AE-B93A-C57EFEFECE6A}" type="sibTrans" cxnId="{5C68225A-3FCB-47CE-A8DF-397F6A3F12B8}">
      <dgm:prSet/>
      <dgm:spPr/>
      <dgm:t>
        <a:bodyPr/>
        <a:lstStyle/>
        <a:p>
          <a:endParaRPr lang="en-US"/>
        </a:p>
      </dgm:t>
    </dgm:pt>
    <dgm:pt modelId="{829C8EE1-02AE-493D-A0FF-76D47A621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complex, nonroutine, one-time effort limited by time, budget, resources, and performance specifications designed to meet customer needs.</a:t>
          </a:r>
        </a:p>
      </dgm:t>
    </dgm:pt>
    <dgm:pt modelId="{37759C2B-6F83-4E49-A2AF-7016DDE384E2}" type="parTrans" cxnId="{723CD859-7F02-4FEE-BA9C-F02522C7F82F}">
      <dgm:prSet/>
      <dgm:spPr/>
      <dgm:t>
        <a:bodyPr/>
        <a:lstStyle/>
        <a:p>
          <a:endParaRPr lang="en-US"/>
        </a:p>
      </dgm:t>
    </dgm:pt>
    <dgm:pt modelId="{FF45A06F-81E0-4ABD-9754-82D472B5BB37}" type="sibTrans" cxnId="{723CD859-7F02-4FEE-BA9C-F02522C7F82F}">
      <dgm:prSet/>
      <dgm:spPr/>
      <dgm:t>
        <a:bodyPr/>
        <a:lstStyle/>
        <a:p>
          <a:endParaRPr lang="en-US"/>
        </a:p>
      </dgm:t>
    </dgm:pt>
    <dgm:pt modelId="{4448A260-66E7-4401-981C-F95D154012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Major Characteristics of a Project</a:t>
          </a:r>
        </a:p>
      </dgm:t>
    </dgm:pt>
    <dgm:pt modelId="{4EDB76AB-7D67-4D41-B8DA-156A8DFCB926}" type="parTrans" cxnId="{6E46A2B3-1CCF-47F9-96D0-235BA8EAA3BA}">
      <dgm:prSet/>
      <dgm:spPr/>
      <dgm:t>
        <a:bodyPr/>
        <a:lstStyle/>
        <a:p>
          <a:endParaRPr lang="en-US"/>
        </a:p>
      </dgm:t>
    </dgm:pt>
    <dgm:pt modelId="{56B9E2B6-2E44-4613-8273-E0C57376FB66}" type="sibTrans" cxnId="{6E46A2B3-1CCF-47F9-96D0-235BA8EAA3BA}">
      <dgm:prSet/>
      <dgm:spPr/>
      <dgm:t>
        <a:bodyPr/>
        <a:lstStyle/>
        <a:p>
          <a:endParaRPr lang="en-US"/>
        </a:p>
      </dgm:t>
    </dgm:pt>
    <dgm:pt modelId="{626089E9-D6A0-4DD4-9C89-5DE9FB87A0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an established objective</a:t>
          </a:r>
        </a:p>
      </dgm:t>
    </dgm:pt>
    <dgm:pt modelId="{7AC23F81-FD39-49A2-BB08-593CEC415C9C}" type="parTrans" cxnId="{43FEFE60-6AC5-4175-B533-F5378C6BC3E5}">
      <dgm:prSet/>
      <dgm:spPr/>
      <dgm:t>
        <a:bodyPr/>
        <a:lstStyle/>
        <a:p>
          <a:endParaRPr lang="en-US"/>
        </a:p>
      </dgm:t>
    </dgm:pt>
    <dgm:pt modelId="{8D3226C4-655B-4BD6-BF68-4C37DC8DCCED}" type="sibTrans" cxnId="{43FEFE60-6AC5-4175-B533-F5378C6BC3E5}">
      <dgm:prSet/>
      <dgm:spPr/>
      <dgm:t>
        <a:bodyPr/>
        <a:lstStyle/>
        <a:p>
          <a:endParaRPr lang="en-US"/>
        </a:p>
      </dgm:t>
    </dgm:pt>
    <dgm:pt modelId="{B6E97CB6-889F-4E61-96D3-8D4028FB2A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a defined life span with a beginning and an end</a:t>
          </a:r>
        </a:p>
      </dgm:t>
    </dgm:pt>
    <dgm:pt modelId="{47B0C1AC-0915-4626-8426-484B1D68E5D2}" type="parTrans" cxnId="{DC8A054B-C99E-4E2E-86C5-6A1EB59D647C}">
      <dgm:prSet/>
      <dgm:spPr/>
      <dgm:t>
        <a:bodyPr/>
        <a:lstStyle/>
        <a:p>
          <a:endParaRPr lang="en-US"/>
        </a:p>
      </dgm:t>
    </dgm:pt>
    <dgm:pt modelId="{57A99323-202B-4D8E-90F4-6F764D0622C3}" type="sibTrans" cxnId="{DC8A054B-C99E-4E2E-86C5-6A1EB59D647C}">
      <dgm:prSet/>
      <dgm:spPr/>
      <dgm:t>
        <a:bodyPr/>
        <a:lstStyle/>
        <a:p>
          <a:endParaRPr lang="en-US"/>
        </a:p>
      </dgm:t>
    </dgm:pt>
    <dgm:pt modelId="{9B2A3AF5-1167-4060-9DB1-75F3311D8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across-the-organizational participation</a:t>
          </a:r>
        </a:p>
      </dgm:t>
    </dgm:pt>
    <dgm:pt modelId="{EE8E3787-6041-43FE-9476-494BEE3BDBDD}" type="parTrans" cxnId="{CF5EE68C-1E88-4A4D-883F-9DEB88D6B5BA}">
      <dgm:prSet/>
      <dgm:spPr/>
      <dgm:t>
        <a:bodyPr/>
        <a:lstStyle/>
        <a:p>
          <a:endParaRPr lang="en-US"/>
        </a:p>
      </dgm:t>
    </dgm:pt>
    <dgm:pt modelId="{96FEC19D-9EFB-47B5-BFD8-C7B671B780EF}" type="sibTrans" cxnId="{CF5EE68C-1E88-4A4D-883F-9DEB88D6B5BA}">
      <dgm:prSet/>
      <dgm:spPr/>
      <dgm:t>
        <a:bodyPr/>
        <a:lstStyle/>
        <a:p>
          <a:endParaRPr lang="en-US"/>
        </a:p>
      </dgm:t>
    </dgm:pt>
    <dgm:pt modelId="{4BA11A8C-E860-48CB-ACED-842FBE084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Involves doing something never been done before</a:t>
          </a:r>
        </a:p>
      </dgm:t>
    </dgm:pt>
    <dgm:pt modelId="{113607CF-2216-4B4D-A0EB-46404FCB643F}" type="parTrans" cxnId="{0CEC88D9-781F-4B79-AB9B-E54383A15D01}">
      <dgm:prSet/>
      <dgm:spPr/>
      <dgm:t>
        <a:bodyPr/>
        <a:lstStyle/>
        <a:p>
          <a:endParaRPr lang="en-US"/>
        </a:p>
      </dgm:t>
    </dgm:pt>
    <dgm:pt modelId="{87364855-9ADC-4F76-9691-00F28B01CC9C}" type="sibTrans" cxnId="{0CEC88D9-781F-4B79-AB9B-E54383A15D01}">
      <dgm:prSet/>
      <dgm:spPr/>
      <dgm:t>
        <a:bodyPr/>
        <a:lstStyle/>
        <a:p>
          <a:endParaRPr lang="en-US"/>
        </a:p>
      </dgm:t>
    </dgm:pt>
    <dgm:pt modelId="{64F03EFF-2261-462E-AE9A-FCCC1872E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specific time, cost, and performance requirements</a:t>
          </a:r>
        </a:p>
      </dgm:t>
    </dgm:pt>
    <dgm:pt modelId="{CBB193AB-7671-4311-B562-DBDA6ED34BE0}" type="parTrans" cxnId="{6135BDA2-E889-4171-92EC-F6D5DEC12203}">
      <dgm:prSet/>
      <dgm:spPr/>
      <dgm:t>
        <a:bodyPr/>
        <a:lstStyle/>
        <a:p>
          <a:endParaRPr lang="en-US"/>
        </a:p>
      </dgm:t>
    </dgm:pt>
    <dgm:pt modelId="{4573AFEC-8273-4CE9-B478-2B7AAA67A624}" type="sibTrans" cxnId="{6135BDA2-E889-4171-92EC-F6D5DEC12203}">
      <dgm:prSet/>
      <dgm:spPr/>
      <dgm:t>
        <a:bodyPr/>
        <a:lstStyle/>
        <a:p>
          <a:endParaRPr lang="en-US"/>
        </a:p>
      </dgm:t>
    </dgm:pt>
    <dgm:pt modelId="{01016C08-4F62-448B-8138-88C79157D5B8}" type="pres">
      <dgm:prSet presAssocID="{6D57FC0E-B63D-4779-A140-05288C67F5AF}" presName="root" presStyleCnt="0">
        <dgm:presLayoutVars>
          <dgm:dir/>
          <dgm:resizeHandles val="exact"/>
        </dgm:presLayoutVars>
      </dgm:prSet>
      <dgm:spPr/>
    </dgm:pt>
    <dgm:pt modelId="{623E56AE-6DEA-4AC9-B14E-03A4BFFA957E}" type="pres">
      <dgm:prSet presAssocID="{D5BAC00B-3891-474D-8A10-D409A171C81A}" presName="compNode" presStyleCnt="0"/>
      <dgm:spPr/>
    </dgm:pt>
    <dgm:pt modelId="{992BE7D0-F43E-4077-B9F8-7A86AB3196E2}" type="pres">
      <dgm:prSet presAssocID="{D5BAC00B-3891-474D-8A10-D409A171C8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6852B60-7876-4335-962F-D78A7E9CC57E}" type="pres">
      <dgm:prSet presAssocID="{D5BAC00B-3891-474D-8A10-D409A171C81A}" presName="iconSpace" presStyleCnt="0"/>
      <dgm:spPr/>
    </dgm:pt>
    <dgm:pt modelId="{11634992-7ACF-48A7-82A2-8689E508379D}" type="pres">
      <dgm:prSet presAssocID="{D5BAC00B-3891-474D-8A10-D409A171C81A}" presName="parTx" presStyleLbl="revTx" presStyleIdx="0" presStyleCnt="4">
        <dgm:presLayoutVars>
          <dgm:chMax val="0"/>
          <dgm:chPref val="0"/>
        </dgm:presLayoutVars>
      </dgm:prSet>
      <dgm:spPr/>
    </dgm:pt>
    <dgm:pt modelId="{C221F2FD-6CBB-48B8-B200-5AE78E1AB8D8}" type="pres">
      <dgm:prSet presAssocID="{D5BAC00B-3891-474D-8A10-D409A171C81A}" presName="txSpace" presStyleCnt="0"/>
      <dgm:spPr/>
    </dgm:pt>
    <dgm:pt modelId="{DC409A4B-9E8C-4F52-81E2-3DE3CBDA9696}" type="pres">
      <dgm:prSet presAssocID="{D5BAC00B-3891-474D-8A10-D409A171C81A}" presName="desTx" presStyleLbl="revTx" presStyleIdx="1" presStyleCnt="4">
        <dgm:presLayoutVars/>
      </dgm:prSet>
      <dgm:spPr/>
    </dgm:pt>
    <dgm:pt modelId="{EC125CAB-D329-4A11-B531-1EB2A0EA39B0}" type="pres">
      <dgm:prSet presAssocID="{55B14B4A-F1C5-49AE-B93A-C57EFEFECE6A}" presName="sibTrans" presStyleCnt="0"/>
      <dgm:spPr/>
    </dgm:pt>
    <dgm:pt modelId="{4FC81EA5-603B-41AA-B4C5-48C4F04D32E1}" type="pres">
      <dgm:prSet presAssocID="{4448A260-66E7-4401-981C-F95D154012F6}" presName="compNode" presStyleCnt="0"/>
      <dgm:spPr/>
    </dgm:pt>
    <dgm:pt modelId="{F4EB894A-3A21-439A-88BB-5FBD1C01416C}" type="pres">
      <dgm:prSet presAssocID="{4448A260-66E7-4401-981C-F95D154012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58917EF-7EAF-4B0E-8544-B1A4E534C3CD}" type="pres">
      <dgm:prSet presAssocID="{4448A260-66E7-4401-981C-F95D154012F6}" presName="iconSpace" presStyleCnt="0"/>
      <dgm:spPr/>
    </dgm:pt>
    <dgm:pt modelId="{85C7914B-648A-483A-85EA-43EA8553F5E1}" type="pres">
      <dgm:prSet presAssocID="{4448A260-66E7-4401-981C-F95D154012F6}" presName="parTx" presStyleLbl="revTx" presStyleIdx="2" presStyleCnt="4">
        <dgm:presLayoutVars>
          <dgm:chMax val="0"/>
          <dgm:chPref val="0"/>
        </dgm:presLayoutVars>
      </dgm:prSet>
      <dgm:spPr/>
    </dgm:pt>
    <dgm:pt modelId="{F7F69FC8-CF6B-48EB-A9E2-88766D533C13}" type="pres">
      <dgm:prSet presAssocID="{4448A260-66E7-4401-981C-F95D154012F6}" presName="txSpace" presStyleCnt="0"/>
      <dgm:spPr/>
    </dgm:pt>
    <dgm:pt modelId="{6B982B0A-E330-498F-B5E8-4434BB42DBBD}" type="pres">
      <dgm:prSet presAssocID="{4448A260-66E7-4401-981C-F95D154012F6}" presName="desTx" presStyleLbl="revTx" presStyleIdx="3" presStyleCnt="4">
        <dgm:presLayoutVars/>
      </dgm:prSet>
      <dgm:spPr/>
    </dgm:pt>
  </dgm:ptLst>
  <dgm:cxnLst>
    <dgm:cxn modelId="{44647435-6959-9544-98EF-F748BCF03089}" type="presOf" srcId="{D5BAC00B-3891-474D-8A10-D409A171C81A}" destId="{11634992-7ACF-48A7-82A2-8689E508379D}" srcOrd="0" destOrd="0" presId="urn:microsoft.com/office/officeart/2018/5/layout/CenteredIconLabelDescriptionList"/>
    <dgm:cxn modelId="{E41EFD3D-7E63-0F45-9714-3344D61C47DC}" type="presOf" srcId="{64F03EFF-2261-462E-AE9A-FCCC1872EF16}" destId="{6B982B0A-E330-498F-B5E8-4434BB42DBBD}" srcOrd="0" destOrd="4" presId="urn:microsoft.com/office/officeart/2018/5/layout/CenteredIconLabelDescriptionList"/>
    <dgm:cxn modelId="{DC8A054B-C99E-4E2E-86C5-6A1EB59D647C}" srcId="{4448A260-66E7-4401-981C-F95D154012F6}" destId="{B6E97CB6-889F-4E61-96D3-8D4028FB2A42}" srcOrd="1" destOrd="0" parTransId="{47B0C1AC-0915-4626-8426-484B1D68E5D2}" sibTransId="{57A99323-202B-4D8E-90F4-6F764D0622C3}"/>
    <dgm:cxn modelId="{098E1954-3650-4641-98AF-C5D79576FF69}" type="presOf" srcId="{626089E9-D6A0-4DD4-9C89-5DE9FB87A03A}" destId="{6B982B0A-E330-498F-B5E8-4434BB42DBBD}" srcOrd="0" destOrd="0" presId="urn:microsoft.com/office/officeart/2018/5/layout/CenteredIconLabelDescriptionList"/>
    <dgm:cxn modelId="{723CD859-7F02-4FEE-BA9C-F02522C7F82F}" srcId="{D5BAC00B-3891-474D-8A10-D409A171C81A}" destId="{829C8EE1-02AE-493D-A0FF-76D47A621E5F}" srcOrd="0" destOrd="0" parTransId="{37759C2B-6F83-4E49-A2AF-7016DDE384E2}" sibTransId="{FF45A06F-81E0-4ABD-9754-82D472B5BB37}"/>
    <dgm:cxn modelId="{5C68225A-3FCB-47CE-A8DF-397F6A3F12B8}" srcId="{6D57FC0E-B63D-4779-A140-05288C67F5AF}" destId="{D5BAC00B-3891-474D-8A10-D409A171C81A}" srcOrd="0" destOrd="0" parTransId="{B71B21CA-5AC3-4357-8569-6C13ADDCB983}" sibTransId="{55B14B4A-F1C5-49AE-B93A-C57EFEFECE6A}"/>
    <dgm:cxn modelId="{43FEFE60-6AC5-4175-B533-F5378C6BC3E5}" srcId="{4448A260-66E7-4401-981C-F95D154012F6}" destId="{626089E9-D6A0-4DD4-9C89-5DE9FB87A03A}" srcOrd="0" destOrd="0" parTransId="{7AC23F81-FD39-49A2-BB08-593CEC415C9C}" sibTransId="{8D3226C4-655B-4BD6-BF68-4C37DC8DCCED}"/>
    <dgm:cxn modelId="{E9EB6378-088D-9B44-8E17-B8D7E80368D0}" type="presOf" srcId="{829C8EE1-02AE-493D-A0FF-76D47A621E5F}" destId="{DC409A4B-9E8C-4F52-81E2-3DE3CBDA9696}" srcOrd="0" destOrd="0" presId="urn:microsoft.com/office/officeart/2018/5/layout/CenteredIconLabelDescriptionList"/>
    <dgm:cxn modelId="{08525879-515C-7E4A-9ADD-35ACD4437032}" type="presOf" srcId="{4448A260-66E7-4401-981C-F95D154012F6}" destId="{85C7914B-648A-483A-85EA-43EA8553F5E1}" srcOrd="0" destOrd="0" presId="urn:microsoft.com/office/officeart/2018/5/layout/CenteredIconLabelDescriptionList"/>
    <dgm:cxn modelId="{6715FC84-57A9-254E-8EC6-358BE743EC76}" type="presOf" srcId="{B6E97CB6-889F-4E61-96D3-8D4028FB2A42}" destId="{6B982B0A-E330-498F-B5E8-4434BB42DBBD}" srcOrd="0" destOrd="1" presId="urn:microsoft.com/office/officeart/2018/5/layout/CenteredIconLabelDescriptionList"/>
    <dgm:cxn modelId="{CF5EE68C-1E88-4A4D-883F-9DEB88D6B5BA}" srcId="{4448A260-66E7-4401-981C-F95D154012F6}" destId="{9B2A3AF5-1167-4060-9DB1-75F3311D8FF3}" srcOrd="2" destOrd="0" parTransId="{EE8E3787-6041-43FE-9476-494BEE3BDBDD}" sibTransId="{96FEC19D-9EFB-47B5-BFD8-C7B671B780EF}"/>
    <dgm:cxn modelId="{D484A79B-C356-BF40-8BAB-1B503DFD2EE1}" type="presOf" srcId="{4BA11A8C-E860-48CB-ACED-842FBE084949}" destId="{6B982B0A-E330-498F-B5E8-4434BB42DBBD}" srcOrd="0" destOrd="3" presId="urn:microsoft.com/office/officeart/2018/5/layout/CenteredIconLabelDescriptionList"/>
    <dgm:cxn modelId="{6135BDA2-E889-4171-92EC-F6D5DEC12203}" srcId="{4448A260-66E7-4401-981C-F95D154012F6}" destId="{64F03EFF-2261-462E-AE9A-FCCC1872EF16}" srcOrd="4" destOrd="0" parTransId="{CBB193AB-7671-4311-B562-DBDA6ED34BE0}" sibTransId="{4573AFEC-8273-4CE9-B478-2B7AAA67A624}"/>
    <dgm:cxn modelId="{7FF7F6A9-9C3E-B346-A959-0AB3F610503B}" type="presOf" srcId="{9B2A3AF5-1167-4060-9DB1-75F3311D8FF3}" destId="{6B982B0A-E330-498F-B5E8-4434BB42DBBD}" srcOrd="0" destOrd="2" presId="urn:microsoft.com/office/officeart/2018/5/layout/CenteredIconLabelDescriptionList"/>
    <dgm:cxn modelId="{6E46A2B3-1CCF-47F9-96D0-235BA8EAA3BA}" srcId="{6D57FC0E-B63D-4779-A140-05288C67F5AF}" destId="{4448A260-66E7-4401-981C-F95D154012F6}" srcOrd="1" destOrd="0" parTransId="{4EDB76AB-7D67-4D41-B8DA-156A8DFCB926}" sibTransId="{56B9E2B6-2E44-4613-8273-E0C57376FB66}"/>
    <dgm:cxn modelId="{0CEC88D9-781F-4B79-AB9B-E54383A15D01}" srcId="{4448A260-66E7-4401-981C-F95D154012F6}" destId="{4BA11A8C-E860-48CB-ACED-842FBE084949}" srcOrd="3" destOrd="0" parTransId="{113607CF-2216-4B4D-A0EB-46404FCB643F}" sibTransId="{87364855-9ADC-4F76-9691-00F28B01CC9C}"/>
    <dgm:cxn modelId="{217D18F7-4666-E748-80D8-47584365220F}" type="presOf" srcId="{6D57FC0E-B63D-4779-A140-05288C67F5AF}" destId="{01016C08-4F62-448B-8138-88C79157D5B8}" srcOrd="0" destOrd="0" presId="urn:microsoft.com/office/officeart/2018/5/layout/CenteredIconLabelDescriptionList"/>
    <dgm:cxn modelId="{60822F4E-E655-954D-B8AB-B2B5BE705F09}" type="presParOf" srcId="{01016C08-4F62-448B-8138-88C79157D5B8}" destId="{623E56AE-6DEA-4AC9-B14E-03A4BFFA957E}" srcOrd="0" destOrd="0" presId="urn:microsoft.com/office/officeart/2018/5/layout/CenteredIconLabelDescriptionList"/>
    <dgm:cxn modelId="{F1699FAE-134F-EC4F-B11A-9C117C811A56}" type="presParOf" srcId="{623E56AE-6DEA-4AC9-B14E-03A4BFFA957E}" destId="{992BE7D0-F43E-4077-B9F8-7A86AB3196E2}" srcOrd="0" destOrd="0" presId="urn:microsoft.com/office/officeart/2018/5/layout/CenteredIconLabelDescriptionList"/>
    <dgm:cxn modelId="{BEB587B1-6798-1249-A120-F09292F88EB8}" type="presParOf" srcId="{623E56AE-6DEA-4AC9-B14E-03A4BFFA957E}" destId="{A6852B60-7876-4335-962F-D78A7E9CC57E}" srcOrd="1" destOrd="0" presId="urn:microsoft.com/office/officeart/2018/5/layout/CenteredIconLabelDescriptionList"/>
    <dgm:cxn modelId="{362EE5AC-44A5-0345-9EC7-E50B73901F2E}" type="presParOf" srcId="{623E56AE-6DEA-4AC9-B14E-03A4BFFA957E}" destId="{11634992-7ACF-48A7-82A2-8689E508379D}" srcOrd="2" destOrd="0" presId="urn:microsoft.com/office/officeart/2018/5/layout/CenteredIconLabelDescriptionList"/>
    <dgm:cxn modelId="{E362EBB7-F0CD-0E49-B659-987643E1131E}" type="presParOf" srcId="{623E56AE-6DEA-4AC9-B14E-03A4BFFA957E}" destId="{C221F2FD-6CBB-48B8-B200-5AE78E1AB8D8}" srcOrd="3" destOrd="0" presId="urn:microsoft.com/office/officeart/2018/5/layout/CenteredIconLabelDescriptionList"/>
    <dgm:cxn modelId="{2FE3B66F-B54B-7A40-84F1-2B94D31F4677}" type="presParOf" srcId="{623E56AE-6DEA-4AC9-B14E-03A4BFFA957E}" destId="{DC409A4B-9E8C-4F52-81E2-3DE3CBDA9696}" srcOrd="4" destOrd="0" presId="urn:microsoft.com/office/officeart/2018/5/layout/CenteredIconLabelDescriptionList"/>
    <dgm:cxn modelId="{C5BC1A27-A639-A04D-9A62-F30DDA7B7E17}" type="presParOf" srcId="{01016C08-4F62-448B-8138-88C79157D5B8}" destId="{EC125CAB-D329-4A11-B531-1EB2A0EA39B0}" srcOrd="1" destOrd="0" presId="urn:microsoft.com/office/officeart/2018/5/layout/CenteredIconLabelDescriptionList"/>
    <dgm:cxn modelId="{8BC82E45-FCED-0B4B-BCE7-DBDCDC5DA384}" type="presParOf" srcId="{01016C08-4F62-448B-8138-88C79157D5B8}" destId="{4FC81EA5-603B-41AA-B4C5-48C4F04D32E1}" srcOrd="2" destOrd="0" presId="urn:microsoft.com/office/officeart/2018/5/layout/CenteredIconLabelDescriptionList"/>
    <dgm:cxn modelId="{A9325260-6BF2-914D-9AB8-1B80B9C52842}" type="presParOf" srcId="{4FC81EA5-603B-41AA-B4C5-48C4F04D32E1}" destId="{F4EB894A-3A21-439A-88BB-5FBD1C01416C}" srcOrd="0" destOrd="0" presId="urn:microsoft.com/office/officeart/2018/5/layout/CenteredIconLabelDescriptionList"/>
    <dgm:cxn modelId="{C554E05F-1A8D-9444-A2A7-B34D2BED0392}" type="presParOf" srcId="{4FC81EA5-603B-41AA-B4C5-48C4F04D32E1}" destId="{558917EF-7EAF-4B0E-8544-B1A4E534C3CD}" srcOrd="1" destOrd="0" presId="urn:microsoft.com/office/officeart/2018/5/layout/CenteredIconLabelDescriptionList"/>
    <dgm:cxn modelId="{0F504825-52A0-2C4D-A197-EDD1835C6AE1}" type="presParOf" srcId="{4FC81EA5-603B-41AA-B4C5-48C4F04D32E1}" destId="{85C7914B-648A-483A-85EA-43EA8553F5E1}" srcOrd="2" destOrd="0" presId="urn:microsoft.com/office/officeart/2018/5/layout/CenteredIconLabelDescriptionList"/>
    <dgm:cxn modelId="{4DA96A44-3ABE-C845-A2F1-643DDD229BB4}" type="presParOf" srcId="{4FC81EA5-603B-41AA-B4C5-48C4F04D32E1}" destId="{F7F69FC8-CF6B-48EB-A9E2-88766D533C13}" srcOrd="3" destOrd="0" presId="urn:microsoft.com/office/officeart/2018/5/layout/CenteredIconLabelDescriptionList"/>
    <dgm:cxn modelId="{8866BA65-9CD3-374F-BB11-3CC17DC614D4}" type="presParOf" srcId="{4FC81EA5-603B-41AA-B4C5-48C4F04D32E1}" destId="{6B982B0A-E330-498F-B5E8-4434BB42DB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BFBD5-5551-4F5B-AE09-593F00EE001F}">
      <dsp:nvSpPr>
        <dsp:cNvPr id="0" name=""/>
        <dsp:cNvSpPr/>
      </dsp:nvSpPr>
      <dsp:spPr>
        <a:xfrm>
          <a:off x="1225335" y="487932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B83F-16E6-4D36-8DD8-26B2EB2110D3}">
      <dsp:nvSpPr>
        <dsp:cNvPr id="0" name=""/>
        <dsp:cNvSpPr/>
      </dsp:nvSpPr>
      <dsp:spPr>
        <a:xfrm>
          <a:off x="949" y="191478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Administrative</a:t>
          </a:r>
        </a:p>
      </dsp:txBody>
      <dsp:txXfrm>
        <a:off x="949" y="1914782"/>
        <a:ext cx="3767343" cy="565101"/>
      </dsp:txXfrm>
    </dsp:sp>
    <dsp:sp modelId="{F5085786-6938-42FF-9276-EC2B6CE7B212}">
      <dsp:nvSpPr>
        <dsp:cNvPr id="0" name=""/>
        <dsp:cNvSpPr/>
      </dsp:nvSpPr>
      <dsp:spPr>
        <a:xfrm>
          <a:off x="949" y="2530246"/>
          <a:ext cx="3767343" cy="47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Syllabus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Poll Everywhere</a:t>
          </a:r>
        </a:p>
      </dsp:txBody>
      <dsp:txXfrm>
        <a:off x="949" y="2530246"/>
        <a:ext cx="3767343" cy="475824"/>
      </dsp:txXfrm>
    </dsp:sp>
    <dsp:sp modelId="{7A29A059-B11D-4CA0-B463-261DD123A1C5}">
      <dsp:nvSpPr>
        <dsp:cNvPr id="0" name=""/>
        <dsp:cNvSpPr/>
      </dsp:nvSpPr>
      <dsp:spPr>
        <a:xfrm>
          <a:off x="5651964" y="487932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4072A-10BB-4A34-9EA3-056219BD5773}">
      <dsp:nvSpPr>
        <dsp:cNvPr id="0" name=""/>
        <dsp:cNvSpPr/>
      </dsp:nvSpPr>
      <dsp:spPr>
        <a:xfrm>
          <a:off x="4427578" y="191478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Introduction to Agile Project Management</a:t>
          </a:r>
        </a:p>
      </dsp:txBody>
      <dsp:txXfrm>
        <a:off x="4427578" y="1914782"/>
        <a:ext cx="3767343" cy="565101"/>
      </dsp:txXfrm>
    </dsp:sp>
    <dsp:sp modelId="{2E84C5DD-7CFC-4236-BF26-EB395EC20EAD}">
      <dsp:nvSpPr>
        <dsp:cNvPr id="0" name=""/>
        <dsp:cNvSpPr/>
      </dsp:nvSpPr>
      <dsp:spPr>
        <a:xfrm>
          <a:off x="4427578" y="2530246"/>
          <a:ext cx="3767343" cy="47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CE750-EE53-7F4A-ADD4-BFC0E296CE38}">
      <dsp:nvSpPr>
        <dsp:cNvPr id="0" name=""/>
        <dsp:cNvSpPr/>
      </dsp:nvSpPr>
      <dsp:spPr>
        <a:xfrm rot="5400000">
          <a:off x="5110300" y="-1853355"/>
          <a:ext cx="1415034" cy="547559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Must create a registered account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Cost $14</a:t>
          </a:r>
        </a:p>
      </dsp:txBody>
      <dsp:txXfrm rot="-5400000">
        <a:off x="3080021" y="246000"/>
        <a:ext cx="5406517" cy="1276882"/>
      </dsp:txXfrm>
    </dsp:sp>
    <dsp:sp modelId="{7B5BF9AC-0A10-5F40-B954-46704DE79834}">
      <dsp:nvSpPr>
        <dsp:cNvPr id="0" name=""/>
        <dsp:cNvSpPr/>
      </dsp:nvSpPr>
      <dsp:spPr>
        <a:xfrm>
          <a:off x="0" y="44"/>
          <a:ext cx="3080021" cy="17687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Detailed instructions available via eLearning</a:t>
          </a:r>
        </a:p>
      </dsp:txBody>
      <dsp:txXfrm>
        <a:off x="86345" y="86389"/>
        <a:ext cx="2907331" cy="1596103"/>
      </dsp:txXfrm>
    </dsp:sp>
    <dsp:sp modelId="{1D57B3DA-E9C4-8C43-B094-6C4FEFD265EE}">
      <dsp:nvSpPr>
        <dsp:cNvPr id="0" name=""/>
        <dsp:cNvSpPr/>
      </dsp:nvSpPr>
      <dsp:spPr>
        <a:xfrm rot="5400000">
          <a:off x="5110300" y="3877"/>
          <a:ext cx="1415034" cy="5475593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www.pollev.com/thouin</a:t>
          </a:r>
        </a:p>
      </dsp:txBody>
      <dsp:txXfrm rot="-5400000">
        <a:off x="3080021" y="2103232"/>
        <a:ext cx="5406517" cy="1276882"/>
      </dsp:txXfrm>
    </dsp:sp>
    <dsp:sp modelId="{65DCFAE5-951D-404A-903D-D088CB058C82}">
      <dsp:nvSpPr>
        <dsp:cNvPr id="0" name=""/>
        <dsp:cNvSpPr/>
      </dsp:nvSpPr>
      <dsp:spPr>
        <a:xfrm>
          <a:off x="0" y="1857277"/>
          <a:ext cx="3080021" cy="176879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Respond via browser</a:t>
          </a:r>
        </a:p>
      </dsp:txBody>
      <dsp:txXfrm>
        <a:off x="86345" y="1943622"/>
        <a:ext cx="2907331" cy="1596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BE7D0-F43E-4077-B9F8-7A86AB3196E2}">
      <dsp:nvSpPr>
        <dsp:cNvPr id="0" name=""/>
        <dsp:cNvSpPr/>
      </dsp:nvSpPr>
      <dsp:spPr>
        <a:xfrm>
          <a:off x="1228141" y="451592"/>
          <a:ext cx="1317282" cy="976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34992-7ACF-48A7-82A2-8689E508379D}">
      <dsp:nvSpPr>
        <dsp:cNvPr id="0" name=""/>
        <dsp:cNvSpPr/>
      </dsp:nvSpPr>
      <dsp:spPr>
        <a:xfrm>
          <a:off x="4950" y="1539768"/>
          <a:ext cx="3763664" cy="41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Project Defined</a:t>
          </a:r>
        </a:p>
      </dsp:txBody>
      <dsp:txXfrm>
        <a:off x="4950" y="1539768"/>
        <a:ext cx="3763664" cy="418616"/>
      </dsp:txXfrm>
    </dsp:sp>
    <dsp:sp modelId="{DC409A4B-9E8C-4F52-81E2-3DE3CBDA9696}">
      <dsp:nvSpPr>
        <dsp:cNvPr id="0" name=""/>
        <dsp:cNvSpPr/>
      </dsp:nvSpPr>
      <dsp:spPr>
        <a:xfrm>
          <a:off x="4950" y="2010200"/>
          <a:ext cx="3763664" cy="1032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complex, nonroutine, one-time effort limited by time, budget, resources, and performance specifications designed to meet customer needs.</a:t>
          </a:r>
        </a:p>
      </dsp:txBody>
      <dsp:txXfrm>
        <a:off x="4950" y="2010200"/>
        <a:ext cx="3763664" cy="1032210"/>
      </dsp:txXfrm>
    </dsp:sp>
    <dsp:sp modelId="{F4EB894A-3A21-439A-88BB-5FBD1C01416C}">
      <dsp:nvSpPr>
        <dsp:cNvPr id="0" name=""/>
        <dsp:cNvSpPr/>
      </dsp:nvSpPr>
      <dsp:spPr>
        <a:xfrm>
          <a:off x="5650447" y="451592"/>
          <a:ext cx="1317282" cy="976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7914B-648A-483A-85EA-43EA8553F5E1}">
      <dsp:nvSpPr>
        <dsp:cNvPr id="0" name=""/>
        <dsp:cNvSpPr/>
      </dsp:nvSpPr>
      <dsp:spPr>
        <a:xfrm>
          <a:off x="4427256" y="1539768"/>
          <a:ext cx="3763664" cy="41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Major Characteristics of a Project</a:t>
          </a:r>
        </a:p>
      </dsp:txBody>
      <dsp:txXfrm>
        <a:off x="4427256" y="1539768"/>
        <a:ext cx="3763664" cy="418616"/>
      </dsp:txXfrm>
    </dsp:sp>
    <dsp:sp modelId="{6B982B0A-E330-498F-B5E8-4434BB42DBBD}">
      <dsp:nvSpPr>
        <dsp:cNvPr id="0" name=""/>
        <dsp:cNvSpPr/>
      </dsp:nvSpPr>
      <dsp:spPr>
        <a:xfrm>
          <a:off x="4427256" y="2010200"/>
          <a:ext cx="3763664" cy="1032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Has an established objective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Has a defined life span with a beginning and an end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Requires across-the-organizational participation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Involves doing something never been done before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Has specific time, cost, and performance requirements</a:t>
          </a:r>
        </a:p>
      </dsp:txBody>
      <dsp:txXfrm>
        <a:off x="4427256" y="2010200"/>
        <a:ext cx="3763664" cy="1032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6A966A-273B-4458-BDCF-D1D7F0C68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kinsey.com/insights/business_technology/delivering_large-scale_it_projects_on_time_on_budget_and_on_valu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a survey</a:t>
            </a:r>
            <a:r>
              <a:rPr lang="en-US" baseline="0" dirty="0"/>
              <a:t> of </a:t>
            </a:r>
            <a:r>
              <a:rPr lang="en-US" dirty="0"/>
              <a:t>5,400 IT projects with budgets greater than $15 million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“On average, large IT projects run 45 percent over budget and 7 percent over time, while delivering 56 percent less value than predicted. Software projects run the highest risk of cost and schedule overruns</a:t>
            </a:r>
            <a:r>
              <a:rPr kumimoji="1" lang="en-US" sz="1200" u="none" strike="noStrike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1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.” http://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www.mckinsey.com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/insights/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business_technology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/delivering_large-scale_it_projects_on_time_on_budget_and_on_value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do we define project success?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40,000 respondents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40,000 respondents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333" dirty="0"/>
              <a:t>5 Process Groups, 10 Knowledge Areas, 47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Agile software development emphasizes agility and the ability to adapt to changing conditions</a:t>
            </a:r>
          </a:p>
          <a:p>
            <a:pPr lvl="1" eaLnBrk="1" hangingPunct="1"/>
            <a:r>
              <a:rPr lang="en-US" sz="1900" dirty="0"/>
              <a:t>Time boxed deliverables</a:t>
            </a:r>
          </a:p>
          <a:p>
            <a:pPr lvl="1" eaLnBrk="1" hangingPunct="1"/>
            <a:r>
              <a:rPr lang="en-US" sz="1900" dirty="0"/>
              <a:t>Limited up-front planning, frequent product deliverables, limited documentation, and quick daily meetings with team and customers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C4C20-D111-443E-B1AD-F05AB790B93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AF35-6BC5-7641-80D9-C61FEDAAD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BE1A8-AE2A-6E4B-AA50-39A18E6D1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BFC2-9042-4745-9F33-4C3DEE3A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28B4A-572A-4632-8517-AAB2D2802815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82-B9E4-B640-8CF2-AA2EEF3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F27A-9CBB-8644-B732-7BFBAACF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4409AB6D-4A1E-4B34-B71F-DA52E47398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9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B1AF-073C-054F-BA2C-9AC3FC9A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AF8BB-DABB-E945-9FFC-73A8D5498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FA5C-8F91-1140-9C33-7A341C83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B75BD-DB5F-424C-BA16-6D9E4812CCD8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A183-6571-724B-A4E8-1C662BAB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F9E9-8ABE-394B-9D0D-9E5C399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EC534568-CFBD-4604-BF30-D43473254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2DBBD-CA18-6D41-B9AF-9E207A1A2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83A17-AEE4-3F48-81A2-535154C15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9292-58DC-6D45-9844-F9C04ACA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D960F4-A6D3-43B8-A5A7-8A6A8FBE359C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5DA5-6CBE-3F47-873D-4500FED1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79794-C703-C14E-86B4-49778EA8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B42FD2FD-B0E6-4CD4-9F34-4EB60E14CD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7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9605"/>
            <a:ext cx="8153400" cy="6865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016000"/>
            <a:ext cx="8077200" cy="406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8E596850-156E-4484-8B04-486A3AD9C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107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C0A-C31C-104E-B4DE-E3E07B16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A131-4A0B-0A40-96BD-BDA9DFE2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F642-1A17-EF49-9230-1E8A9EC6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F0279-D5C1-47CB-A68D-BE3383CC6A23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8BD0-1391-3D4B-817B-38EF838E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6DBB-0EC3-B14F-9C32-58D2BC5C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8A4D-D78A-DE43-AEC7-D512815D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8B5A-53AB-1F41-8C6F-D8EEE0F7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C982-AB19-5741-A8A7-2A2619EE1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A223-651E-824D-8088-2738E932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9FB45-F901-4645-9BE7-462AD20E8296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6C2FF-92A0-614F-852A-9276C611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6650-4F8E-BF47-A54F-C148C01E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8444B58B-A90C-4ADF-8E91-345ABBED9F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2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820D-7734-8641-9A5B-AC44C21C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60D2-E9DD-D548-8819-40C72993B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8C0E1-8A32-D043-8CB3-4E8F606A9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886C8-9810-2244-9E66-06349144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36388-7416-4B04-B1FC-5ED35E67C0FD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94C94-9FC1-7F4A-899E-E759EA14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C730-6D6F-1746-B982-83E6D961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13377A8C-B1AA-4EDA-A752-048A38D1BD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B58-47DC-4B4F-A70C-EAD6F9A8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36D7-3E68-5443-AB6E-F6BEFB9D3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4F3DD-BA7F-5244-A9D8-7313CDD8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F5767-B44C-1B4F-9781-0D2809580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9844A-9C97-1D43-B055-E76224346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D4A47-6347-3142-BD49-4350D0B9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9D212-4EA5-42CE-8EE9-35B88092F07D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90766-9755-A04E-BA48-9846C73D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55A1E-61CA-AA46-91A9-11C438CD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178215D6-9BC6-4DB3-AFB3-FFB0FF6A3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75F3-F75F-C447-AFA1-BDCF3B7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2EA4C-112A-F748-ACDA-204D7BD7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3B002-1CD3-4E69-BC36-304586DC7506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E89C9-5DFF-364F-AD8D-3B040CCE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3B0AC-EBA7-7E47-8D82-A4C0E59A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9917A1B8-E521-4852-BC99-EEE73BDD6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7FCDA-795E-DD48-B12D-FA21E730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B3DB8-5108-444F-94F9-78A5A95D41DF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96630-84AB-314E-9418-F78F569F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26C19-B625-C546-9850-851AD9CC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D2A252C0-D0E2-4C35-8537-7EB14D4A0D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11FD-09E2-CF4F-AAAC-38E39BBF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341A-CE09-6A49-BCB8-8E14368D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DC3EA-72E3-204B-81E0-A2F2C605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8650-DC58-D244-81A5-7A4493B6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06EEF3-DEC3-496A-93F4-AB9E88F3D71F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A87B-A9A0-7649-B3B1-E18310F5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04DD9-804C-B74F-AF12-7AF23082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C209EE6B-D2D9-4301-8471-22A5A1BAAE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40C9-4EFC-F044-9529-13AEDBDB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8002F-4F22-E24D-8D86-B0D74C30A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2ED6C-7553-D946-9C86-6EAA3F07B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00B7-E177-A140-BACE-793B729C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A6ECB-085E-44BA-A1D4-B69E29C32F38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B735-CE4D-6742-B412-E8C013F0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0F240-21DB-7F45-9096-16EF42DE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6B9A5D18-CBE4-442A-8A45-0618FAB84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03767-24B8-FD48-90AF-914C2584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B68E-7406-5148-B5EC-3A8CC89D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C7A9-71F7-A44C-BC00-E3BD86B99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A7658D-ECF9-4907-865D-6B7139C5D541}" type="datetimeFigureOut">
              <a:rPr lang="en-US" smtClean="0"/>
              <a:pPr>
                <a:defRPr/>
              </a:pPr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03E1-B8C4-E44B-A8F6-1C9914AC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5692-DDF6-8149-830F-0E9B5F27B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9B225C7B-636A-46D6-AC28-F430702BF1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leverywhere.com/" TargetMode="External"/><Relationship Id="rId2" Type="http://schemas.openxmlformats.org/officeDocument/2006/relationships/hyperlink" Target="https://e5.onthehub.com/WebStore/ProductsByMajorVersionList.aspx?cmi_cs=1&amp;cmi_mnuMain=bdba23cf-e05e-e011-971f-0030487d8897&amp;ws=978fd2c4-3c8b-e211-87e9-f04da23e67f4&amp;vsro=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31329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313676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15148" y="-3915148"/>
            <a:ext cx="131370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658" name="AutoShape 2"/>
          <p:cNvSpPr>
            <a:spLocks noGrp="1" noChangeArrowheads="1"/>
          </p:cNvSpPr>
          <p:nvPr>
            <p:ph type="title"/>
          </p:nvPr>
        </p:nvSpPr>
        <p:spPr>
          <a:xfrm>
            <a:off x="1028697" y="290720"/>
            <a:ext cx="7533018" cy="731441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990865" y="5397500"/>
            <a:ext cx="7163593" cy="2205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33"/>
          </a:p>
        </p:txBody>
      </p:sp>
      <p:graphicFrame>
        <p:nvGraphicFramePr>
          <p:cNvPr id="198660" name="Rectangle 3">
            <a:extLst>
              <a:ext uri="{FF2B5EF4-FFF2-40B4-BE49-F238E27FC236}">
                <a16:creationId xmlns:a16="http://schemas.microsoft.com/office/drawing/2014/main" id="{B2030FBB-A75E-4A3A-9BC7-602A5D510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96412"/>
              </p:ext>
            </p:extLst>
          </p:nvPr>
        </p:nvGraphicFramePr>
        <p:xfrm>
          <a:off x="483042" y="1760482"/>
          <a:ext cx="8195871" cy="349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32561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32561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325617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33119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45448"/>
            <a:ext cx="7421963" cy="86139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Project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931830"/>
            <a:ext cx="7293023" cy="306946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At or under budget</a:t>
            </a:r>
          </a:p>
          <a:p>
            <a:r>
              <a:rPr lang="en-US" sz="1600" dirty="0"/>
              <a:t>At or ahead of schedule</a:t>
            </a:r>
          </a:p>
          <a:p>
            <a:r>
              <a:rPr lang="en-US" sz="1600" dirty="0"/>
              <a:t>All required features and benefits</a:t>
            </a:r>
          </a:p>
          <a:p>
            <a:r>
              <a:rPr lang="en-US" sz="1600" i="1" dirty="0"/>
              <a:t>Stakeholder satisfaction</a:t>
            </a:r>
          </a:p>
          <a:p>
            <a:pPr lvl="1"/>
            <a:r>
              <a:rPr lang="en-US" sz="1300" i="1" dirty="0"/>
              <a:t>Importance of conversations with stakeholders</a:t>
            </a:r>
          </a:p>
          <a:p>
            <a:r>
              <a:rPr lang="en-US" sz="1600" i="1" dirty="0"/>
              <a:t>Achieves desired outcomes</a:t>
            </a:r>
          </a:p>
          <a:p>
            <a:r>
              <a:rPr lang="en-US" sz="1600" i="1" dirty="0"/>
              <a:t>Other?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5379525"/>
            <a:ext cx="334434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148A4D-D78A-DE43-AEC7-D512815D824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5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22" y="304800"/>
            <a:ext cx="7025402" cy="990600"/>
          </a:xfrm>
        </p:spPr>
        <p:txBody>
          <a:bodyPr>
            <a:normAutofit/>
          </a:bodyPr>
          <a:lstStyle/>
          <a:p>
            <a:r>
              <a:rPr lang="en-US"/>
              <a:t>Software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022" y="1813560"/>
            <a:ext cx="7025403" cy="3368040"/>
          </a:xfrm>
        </p:spPr>
        <p:txBody>
          <a:bodyPr anchor="t">
            <a:normAutofit/>
          </a:bodyPr>
          <a:lstStyle/>
          <a:p>
            <a:r>
              <a:rPr lang="en-US" sz="1900"/>
              <a:t>Project Management</a:t>
            </a:r>
          </a:p>
          <a:p>
            <a:pPr lvl="1"/>
            <a:r>
              <a:rPr lang="en-US" sz="1900"/>
              <a:t>PMI PMBOK Fifth Edition</a:t>
            </a:r>
          </a:p>
          <a:p>
            <a:pPr lvl="1"/>
            <a:r>
              <a:rPr lang="en-US" sz="1900"/>
              <a:t>5 Process Groups, 10 Knowledge Areas, 47 Processes</a:t>
            </a:r>
          </a:p>
          <a:p>
            <a:r>
              <a:rPr lang="en-US" sz="1900"/>
              <a:t>Project Delivery</a:t>
            </a:r>
          </a:p>
          <a:p>
            <a:pPr lvl="1"/>
            <a:r>
              <a:rPr lang="en-US" sz="1900"/>
              <a:t>Systems Development Lifecycles (SDLC)</a:t>
            </a:r>
          </a:p>
          <a:p>
            <a:pPr lvl="2"/>
            <a:r>
              <a:rPr lang="en-US" sz="1900"/>
              <a:t>Waterfall</a:t>
            </a:r>
          </a:p>
          <a:p>
            <a:pPr lvl="2"/>
            <a:r>
              <a:rPr lang="en-US" sz="1900"/>
              <a:t>Iterative</a:t>
            </a:r>
          </a:p>
          <a:p>
            <a:pPr lvl="2"/>
            <a:r>
              <a:rPr lang="en-US" sz="1900"/>
              <a:t>Agile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313705"/>
            <a:chOff x="0" y="0"/>
            <a:chExt cx="12192002" cy="15764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7F049B-C7EE-0C4B-9434-E3FB3735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266095"/>
            <a:ext cx="7108033" cy="858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dirty="0">
                <a:solidFill>
                  <a:srgbClr val="FFFFFF"/>
                </a:solidFill>
              </a:rPr>
              <a:t>15</a:t>
            </a:r>
            <a:r>
              <a:rPr lang="en-US" sz="3200" baseline="30000" dirty="0">
                <a:solidFill>
                  <a:srgbClr val="FFFFFF"/>
                </a:solidFill>
              </a:rPr>
              <a:t>th</a:t>
            </a:r>
            <a:r>
              <a:rPr lang="en-US" sz="3200" dirty="0">
                <a:solidFill>
                  <a:srgbClr val="FFFFFF"/>
                </a:solidFill>
              </a:rPr>
              <a:t> Annual State of Agile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AA7BA-955C-E748-98CC-97255B23D4AB}"/>
              </a:ext>
            </a:extLst>
          </p:cNvPr>
          <p:cNvSpPr txBox="1"/>
          <p:nvPr/>
        </p:nvSpPr>
        <p:spPr>
          <a:xfrm>
            <a:off x="182928" y="5296769"/>
            <a:ext cx="7122320" cy="3042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Source: </a:t>
            </a:r>
            <a:r>
              <a:rPr lang="en-US" sz="1600" dirty="0" err="1"/>
              <a:t>Digital.ai</a:t>
            </a:r>
            <a:r>
              <a:rPr lang="en-US" sz="1600" dirty="0"/>
              <a:t> </a:t>
            </a:r>
            <a:r>
              <a:rPr lang="en-US" sz="1600" dirty="0" err="1"/>
              <a:t>www.stateofagile.com</a:t>
            </a:r>
            <a:r>
              <a:rPr lang="en-US" sz="16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ABE58-3130-4446-AEFC-466F2DA5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5379720"/>
            <a:ext cx="336042" cy="3042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48A4D-D78A-DE43-AEC7-D512815D824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56DE0-AC22-BE4C-ACA7-4CB9BAEC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81" y="1390952"/>
            <a:ext cx="7589437" cy="39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313705"/>
            <a:chOff x="0" y="0"/>
            <a:chExt cx="12192002" cy="157644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7F049B-C7EE-0C4B-9434-E3FB3735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266095"/>
            <a:ext cx="7108033" cy="858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dirty="0">
                <a:solidFill>
                  <a:srgbClr val="FFFFFF"/>
                </a:solidFill>
              </a:rPr>
              <a:t>15</a:t>
            </a:r>
            <a:r>
              <a:rPr lang="en-US" sz="3200" baseline="30000" dirty="0">
                <a:solidFill>
                  <a:srgbClr val="FFFFFF"/>
                </a:solidFill>
              </a:rPr>
              <a:t>th</a:t>
            </a:r>
            <a:r>
              <a:rPr lang="en-US" sz="3200" dirty="0">
                <a:solidFill>
                  <a:srgbClr val="FFFFFF"/>
                </a:solidFill>
              </a:rPr>
              <a:t> Annual State of Agile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AA7BA-955C-E748-98CC-97255B23D4AB}"/>
              </a:ext>
            </a:extLst>
          </p:cNvPr>
          <p:cNvSpPr txBox="1"/>
          <p:nvPr/>
        </p:nvSpPr>
        <p:spPr>
          <a:xfrm>
            <a:off x="274367" y="5352607"/>
            <a:ext cx="7122320" cy="3042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Source: </a:t>
            </a:r>
            <a:r>
              <a:rPr lang="en-US" sz="1600" dirty="0" err="1"/>
              <a:t>Digital.ai</a:t>
            </a:r>
            <a:r>
              <a:rPr lang="en-US" sz="1600" dirty="0"/>
              <a:t> </a:t>
            </a:r>
            <a:r>
              <a:rPr lang="en-US" sz="1600" dirty="0" err="1"/>
              <a:t>www.stateofagile.com</a:t>
            </a:r>
            <a:r>
              <a:rPr lang="en-US" sz="16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ABE58-3130-4446-AEFC-466F2DA5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5379720"/>
            <a:ext cx="336042" cy="3042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48A4D-D78A-DE43-AEC7-D512815D824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08985-1863-6545-9368-0C4DFD96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06" y="1460359"/>
            <a:ext cx="5551472" cy="37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313705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7F049B-C7EE-0C4B-9434-E3FB3735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266095"/>
            <a:ext cx="7108033" cy="858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dirty="0">
                <a:solidFill>
                  <a:srgbClr val="FFFFFF"/>
                </a:solidFill>
              </a:rPr>
              <a:t>15</a:t>
            </a:r>
            <a:r>
              <a:rPr lang="en-US" sz="3200" baseline="30000" dirty="0">
                <a:solidFill>
                  <a:srgbClr val="FFFFFF"/>
                </a:solidFill>
              </a:rPr>
              <a:t>th</a:t>
            </a:r>
            <a:r>
              <a:rPr lang="en-US" sz="3200" dirty="0">
                <a:solidFill>
                  <a:srgbClr val="FFFFFF"/>
                </a:solidFill>
              </a:rPr>
              <a:t> Annual State of Agile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AA7BA-955C-E748-98CC-97255B23D4AB}"/>
              </a:ext>
            </a:extLst>
          </p:cNvPr>
          <p:cNvSpPr txBox="1"/>
          <p:nvPr/>
        </p:nvSpPr>
        <p:spPr>
          <a:xfrm>
            <a:off x="182928" y="5379720"/>
            <a:ext cx="7122320" cy="236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Source: </a:t>
            </a:r>
            <a:r>
              <a:rPr lang="en-US" sz="1600" dirty="0" err="1"/>
              <a:t>Digital.al</a:t>
            </a:r>
            <a:r>
              <a:rPr lang="en-US" sz="1600" dirty="0"/>
              <a:t> </a:t>
            </a:r>
            <a:r>
              <a:rPr lang="en-US" sz="1600" dirty="0" err="1"/>
              <a:t>www.stateofagile.com</a:t>
            </a:r>
            <a:r>
              <a:rPr lang="en-US" sz="16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ABE58-3130-4446-AEFC-466F2DA5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5379720"/>
            <a:ext cx="336042" cy="3042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48A4D-D78A-DE43-AEC7-D512815D824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17638-D91E-CC43-A42B-652F188B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3" y="1485914"/>
            <a:ext cx="8765574" cy="38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6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313705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7F049B-C7EE-0C4B-9434-E3FB3735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266095"/>
            <a:ext cx="7108033" cy="858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dirty="0">
                <a:solidFill>
                  <a:srgbClr val="FFFFFF"/>
                </a:solidFill>
              </a:rPr>
              <a:t>15</a:t>
            </a:r>
            <a:r>
              <a:rPr lang="en-US" sz="3200" baseline="30000" dirty="0">
                <a:solidFill>
                  <a:srgbClr val="FFFFFF"/>
                </a:solidFill>
              </a:rPr>
              <a:t>th</a:t>
            </a:r>
            <a:r>
              <a:rPr lang="en-US" sz="3200" dirty="0">
                <a:solidFill>
                  <a:srgbClr val="FFFFFF"/>
                </a:solidFill>
              </a:rPr>
              <a:t> Annual State of Agile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AA7BA-955C-E748-98CC-97255B23D4AB}"/>
              </a:ext>
            </a:extLst>
          </p:cNvPr>
          <p:cNvSpPr txBox="1"/>
          <p:nvPr/>
        </p:nvSpPr>
        <p:spPr>
          <a:xfrm>
            <a:off x="365806" y="5281283"/>
            <a:ext cx="7122320" cy="3042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Source: </a:t>
            </a:r>
            <a:r>
              <a:rPr lang="en-US" sz="1600" dirty="0" err="1"/>
              <a:t>Digital.al</a:t>
            </a:r>
            <a:r>
              <a:rPr lang="en-US" sz="1600" dirty="0"/>
              <a:t> </a:t>
            </a:r>
            <a:r>
              <a:rPr lang="en-US" sz="1600" dirty="0" err="1"/>
              <a:t>www.stateofagile.com</a:t>
            </a:r>
            <a:r>
              <a:rPr lang="en-US" sz="16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ABE58-3130-4446-AEFC-466F2DA5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5379720"/>
            <a:ext cx="336042" cy="3042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48A4D-D78A-DE43-AEC7-D512815D824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39C06-FF14-A841-B775-7913929E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443"/>
            <a:ext cx="9144000" cy="35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313705"/>
            <a:chOff x="0" y="0"/>
            <a:chExt cx="12192002" cy="15764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7F049B-C7EE-0C4B-9434-E3FB3735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39745"/>
            <a:ext cx="7293022" cy="69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dirty="0">
                <a:solidFill>
                  <a:srgbClr val="FFFFFF"/>
                </a:solidFill>
              </a:rPr>
              <a:t>15</a:t>
            </a:r>
            <a:r>
              <a:rPr lang="en-US" sz="3200" baseline="30000" dirty="0">
                <a:solidFill>
                  <a:srgbClr val="FFFFFF"/>
                </a:solidFill>
              </a:rPr>
              <a:t>th</a:t>
            </a:r>
            <a:r>
              <a:rPr lang="en-US" sz="3200" dirty="0">
                <a:solidFill>
                  <a:srgbClr val="FFFFFF"/>
                </a:solidFill>
              </a:rPr>
              <a:t> Annual State of Agile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AA7BA-955C-E748-98CC-97255B23D4AB}"/>
              </a:ext>
            </a:extLst>
          </p:cNvPr>
          <p:cNvSpPr txBox="1"/>
          <p:nvPr/>
        </p:nvSpPr>
        <p:spPr>
          <a:xfrm>
            <a:off x="274367" y="5394146"/>
            <a:ext cx="7086600" cy="230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Source: </a:t>
            </a:r>
            <a:r>
              <a:rPr lang="en-US" sz="1600" dirty="0" err="1"/>
              <a:t>Digital.al</a:t>
            </a:r>
            <a:r>
              <a:rPr lang="en-US" sz="1600" dirty="0"/>
              <a:t> </a:t>
            </a:r>
            <a:r>
              <a:rPr lang="en-US" sz="1600" dirty="0" err="1"/>
              <a:t>www.stateofagile.com</a:t>
            </a:r>
            <a:r>
              <a:rPr lang="en-US" sz="16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ABE58-3130-4446-AEFC-466F2DA5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5379720"/>
            <a:ext cx="336042" cy="3042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48A4D-D78A-DE43-AEC7-D512815D824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BC305-ECAE-C844-802E-55A7ED03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4" y="1312884"/>
            <a:ext cx="8046632" cy="41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0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606B-F4AD-184B-9659-937E7C2C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1078F-B3B0-0D4B-BF3E-15670AE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8A4D-D78A-DE43-AEC7-D512815D824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70BB8-4223-694D-A3EA-338A1702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748"/>
            <a:ext cx="9144000" cy="398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2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AutoShape 2"/>
          <p:cNvSpPr>
            <a:spLocks noGrp="1" noChangeArrowheads="1"/>
          </p:cNvSpPr>
          <p:nvPr>
            <p:ph type="title"/>
          </p:nvPr>
        </p:nvSpPr>
        <p:spPr>
          <a:xfrm>
            <a:off x="171451" y="391352"/>
            <a:ext cx="7578050" cy="65200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Understanding the Project Lifecycle</a:t>
            </a:r>
          </a:p>
        </p:txBody>
      </p:sp>
      <p:pic>
        <p:nvPicPr>
          <p:cNvPr id="24582" name="Picture 4" descr="Fig01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442" y="1858099"/>
            <a:ext cx="245745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348979" y="5022057"/>
            <a:ext cx="6447234" cy="207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50" dirty="0">
                <a:solidFill>
                  <a:schemeClr val="bg1">
                    <a:lumMod val="85000"/>
                  </a:schemeClr>
                </a:solidFill>
              </a:rPr>
              <a:t>PMP in Depth: Project Management Professional Study Guide for PMP and CAPM Exams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3C535-2729-3D4D-BAA2-36BF2746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10" y="1535922"/>
            <a:ext cx="2307227" cy="3211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FBF98-4F08-B748-A731-56D9344A998E}"/>
              </a:ext>
            </a:extLst>
          </p:cNvPr>
          <p:cNvSpPr txBox="1"/>
          <p:nvPr/>
        </p:nvSpPr>
        <p:spPr>
          <a:xfrm>
            <a:off x="816015" y="1336153"/>
            <a:ext cx="1992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Planned – PMI PMBOK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102C8-B2A6-964A-97ED-100F2AAA9238}"/>
              </a:ext>
            </a:extLst>
          </p:cNvPr>
          <p:cNvSpPr txBox="1"/>
          <p:nvPr/>
        </p:nvSpPr>
        <p:spPr>
          <a:xfrm>
            <a:off x="4800127" y="1334739"/>
            <a:ext cx="19447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Adaptive - Scrum/Agile</a:t>
            </a:r>
          </a:p>
        </p:txBody>
      </p:sp>
    </p:spTree>
    <p:extLst>
      <p:ext uri="{BB962C8B-B14F-4D97-AF65-F5344CB8AC3E}">
        <p14:creationId xmlns:p14="http://schemas.microsoft.com/office/powerpoint/2010/main" val="138708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AutoShape 2"/>
          <p:cNvSpPr>
            <a:spLocks noGrp="1" noChangeArrowheads="1"/>
          </p:cNvSpPr>
          <p:nvPr>
            <p:ph type="title"/>
          </p:nvPr>
        </p:nvSpPr>
        <p:spPr>
          <a:xfrm>
            <a:off x="628650" y="556980"/>
            <a:ext cx="7886700" cy="110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defRPr/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 - Process Groups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14546"/>
            <a:ext cx="3823335" cy="316312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900"/>
              <a:t>Initiating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900"/>
              <a:t>Planning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900"/>
              <a:t>Executing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900"/>
              <a:t>Monitoring/Controlling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900"/>
              <a:t>Closing</a:t>
            </a: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627914" y="5164177"/>
            <a:ext cx="6324022" cy="183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900" dirty="0">
                <a:latin typeface="+mn-lt"/>
              </a:rPr>
              <a:t>PMP in Depth: Project Management Professional Study Guide for PMP and CAPM Exams</a:t>
            </a:r>
          </a:p>
        </p:txBody>
      </p:sp>
    </p:spTree>
    <p:extLst>
      <p:ext uri="{BB962C8B-B14F-4D97-AF65-F5344CB8AC3E}">
        <p14:creationId xmlns:p14="http://schemas.microsoft.com/office/powerpoint/2010/main" val="352588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97429" y="267229"/>
            <a:ext cx="8555616" cy="1104636"/>
          </a:xfrm>
        </p:spPr>
        <p:txBody>
          <a:bodyPr>
            <a:normAutofit/>
          </a:bodyPr>
          <a:lstStyle/>
          <a:p>
            <a:r>
              <a:rPr lang="en-US" sz="4300">
                <a:latin typeface="+mn-lt"/>
              </a:rPr>
              <a:t>Poll Everywhere</a:t>
            </a:r>
          </a:p>
        </p:txBody>
      </p:sp>
      <p:graphicFrame>
        <p:nvGraphicFramePr>
          <p:cNvPr id="17412" name="Content Placeholder 2">
            <a:extLst>
              <a:ext uri="{FF2B5EF4-FFF2-40B4-BE49-F238E27FC236}">
                <a16:creationId xmlns:a16="http://schemas.microsoft.com/office/drawing/2014/main" id="{6E405994-5818-48BE-9EAA-F4F229150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702466"/>
              </p:ext>
            </p:extLst>
          </p:nvPr>
        </p:nvGraphicFramePr>
        <p:xfrm>
          <a:off x="297430" y="1521354"/>
          <a:ext cx="8555615" cy="3626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81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AutoShape 2"/>
          <p:cNvSpPr>
            <a:spLocks noGrp="1" noChangeArrowheads="1"/>
          </p:cNvSpPr>
          <p:nvPr>
            <p:ph type="title"/>
          </p:nvPr>
        </p:nvSpPr>
        <p:spPr>
          <a:xfrm>
            <a:off x="1153583" y="198438"/>
            <a:ext cx="6838157" cy="113506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/>
              <a:t>Project Management Process Groups</a:t>
            </a:r>
          </a:p>
        </p:txBody>
      </p:sp>
      <p:graphicFrame>
        <p:nvGraphicFramePr>
          <p:cNvPr id="213071" name="Group 7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04231793"/>
              </p:ext>
            </p:extLst>
          </p:nvPr>
        </p:nvGraphicFramePr>
        <p:xfrm>
          <a:off x="1219729" y="1554428"/>
          <a:ext cx="6731000" cy="324396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(Process Group)</a:t>
                      </a:r>
                    </a:p>
                  </a:txBody>
                  <a:tcPr marL="76200" marR="76200"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Main Goal</a:t>
                      </a:r>
                    </a:p>
                  </a:txBody>
                  <a:tcPr marL="76200" marR="76200"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Main Output</a:t>
                      </a:r>
                    </a:p>
                  </a:txBody>
                  <a:tcPr marL="76200" marR="76200"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Initiating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Authorize the Project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charter and stakeholder register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Planning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Plan and schedule the work to perform the project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management plan that contains subsidiary plans, such as scope management plan and schedule management plan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Executing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Perform the project work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deliverables: product, service, result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Monitoring and Controlling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Monitor the progress of the project to identify the variance from the plan and to correct it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 requests and recommendations for preventive and corrective action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Closing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Close the project formally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 acceptance and contract closure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548B72-28E7-BD46-B4BC-2B4B8E75A36A}"/>
              </a:ext>
            </a:extLst>
          </p:cNvPr>
          <p:cNvSpPr txBox="1"/>
          <p:nvPr/>
        </p:nvSpPr>
        <p:spPr>
          <a:xfrm>
            <a:off x="3899877" y="5353538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PMP in Depth</a:t>
            </a:r>
          </a:p>
        </p:txBody>
      </p:sp>
    </p:spTree>
    <p:extLst>
      <p:ext uri="{BB962C8B-B14F-4D97-AF65-F5344CB8AC3E}">
        <p14:creationId xmlns:p14="http://schemas.microsoft.com/office/powerpoint/2010/main" val="360842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Big Picture of Project Management</a:t>
            </a:r>
            <a:endParaRPr lang="en-US" dirty="0"/>
          </a:p>
        </p:txBody>
      </p:sp>
      <p:pic>
        <p:nvPicPr>
          <p:cNvPr id="33797" name="Picture 3" descr="Fig01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0196" y="1857662"/>
            <a:ext cx="6401593" cy="245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17537" y="2217430"/>
            <a:ext cx="0" cy="5486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0D2EADC-E414-DC40-9BE2-9CB09D11A8A6}"/>
              </a:ext>
            </a:extLst>
          </p:cNvPr>
          <p:cNvSpPr/>
          <p:nvPr/>
        </p:nvSpPr>
        <p:spPr>
          <a:xfrm>
            <a:off x="2468903" y="1851673"/>
            <a:ext cx="1097268" cy="365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Stakeholder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800">
                <a:solidFill>
                  <a:schemeClr val="tx1"/>
                </a:solidFill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21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AutoShape 2"/>
          <p:cNvSpPr>
            <a:spLocks noGrp="1" noChangeArrowheads="1"/>
          </p:cNvSpPr>
          <p:nvPr>
            <p:ph type="title"/>
          </p:nvPr>
        </p:nvSpPr>
        <p:spPr>
          <a:xfrm>
            <a:off x="628650" y="762000"/>
            <a:ext cx="3833622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defRPr/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Triple Constraint (The Iron Triangle)</a:t>
            </a:r>
          </a:p>
        </p:txBody>
      </p:sp>
      <p:pic>
        <p:nvPicPr>
          <p:cNvPr id="3277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735" y="1601702"/>
            <a:ext cx="3073160" cy="3062105"/>
          </a:xfrm>
          <a:prstGeom prst="rect">
            <a:avLst/>
          </a:prstGeom>
        </p:spPr>
      </p:pic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28649" y="1943100"/>
            <a:ext cx="3284982" cy="2956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+mn-lt"/>
              </a:rPr>
              <a:t>Quality Software Project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8F6D9-C9A4-5342-8678-C435E27A3F9E}"/>
              </a:ext>
            </a:extLst>
          </p:cNvPr>
          <p:cNvSpPr txBox="1"/>
          <p:nvPr/>
        </p:nvSpPr>
        <p:spPr>
          <a:xfrm>
            <a:off x="4086129" y="5278496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PMP in Depth</a:t>
            </a:r>
          </a:p>
        </p:txBody>
      </p:sp>
    </p:spTree>
    <p:extLst>
      <p:ext uri="{BB962C8B-B14F-4D97-AF65-F5344CB8AC3E}">
        <p14:creationId xmlns:p14="http://schemas.microsoft.com/office/powerpoint/2010/main" val="206336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Delivery - Waterfall SDLC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5029" y="1485916"/>
            <a:ext cx="1066788" cy="533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Requirements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18" y="2247907"/>
            <a:ext cx="1066788" cy="533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Design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6" y="3086098"/>
            <a:ext cx="1066788" cy="533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Develop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05394" y="4000488"/>
            <a:ext cx="1066788" cy="533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Test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72183" y="4838679"/>
            <a:ext cx="1066788" cy="533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Implement</a:t>
            </a:r>
          </a:p>
        </p:txBody>
      </p:sp>
      <p:cxnSp>
        <p:nvCxnSpPr>
          <p:cNvPr id="11" name="Elbow Connector 10"/>
          <p:cNvCxnSpPr>
            <a:stCxn id="5" idx="3"/>
            <a:endCxn id="6" idx="0"/>
          </p:cNvCxnSpPr>
          <p:nvPr/>
        </p:nvCxnSpPr>
        <p:spPr>
          <a:xfrm>
            <a:off x="2971818" y="1752613"/>
            <a:ext cx="533394" cy="4952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0"/>
          </p:cNvCxnSpPr>
          <p:nvPr/>
        </p:nvCxnSpPr>
        <p:spPr>
          <a:xfrm>
            <a:off x="4038606" y="2514604"/>
            <a:ext cx="533394" cy="5714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8" idx="0"/>
          </p:cNvCxnSpPr>
          <p:nvPr/>
        </p:nvCxnSpPr>
        <p:spPr>
          <a:xfrm>
            <a:off x="5105395" y="3352795"/>
            <a:ext cx="533394" cy="647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9" idx="0"/>
          </p:cNvCxnSpPr>
          <p:nvPr/>
        </p:nvCxnSpPr>
        <p:spPr>
          <a:xfrm>
            <a:off x="6172183" y="4267185"/>
            <a:ext cx="533394" cy="5714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DC0E-A38D-6345-9132-081EABD1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148"/>
            <a:ext cx="7886700" cy="53339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Delivery – Scrum SDLC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B83C7-0E87-034B-AF8D-8151372A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8A4D-D78A-DE43-AEC7-D512815D824E}" type="slidenum">
              <a:rPr lang="en-US" smtClean="0"/>
              <a:t>24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2D2A3A-57C3-BA47-BB1A-BCE64D64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9" y="754403"/>
            <a:ext cx="3493581" cy="48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2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Sprint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75" y="1374176"/>
            <a:ext cx="6499393" cy="3441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0675" y="5138792"/>
            <a:ext cx="5731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 Essential Scrum by Kenneth S. Rubin p. 17</a:t>
            </a:r>
            <a:r>
              <a:rPr lang="en-US" sz="83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400750"/>
      </p:ext>
    </p:extLst>
  </p:cSld>
  <p:clrMapOvr>
    <a:masterClrMapping/>
  </p:clrMapOvr>
  <p:transition advTm="17525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22" y="304800"/>
            <a:ext cx="7025402" cy="990600"/>
          </a:xfrm>
        </p:spPr>
        <p:txBody>
          <a:bodyPr>
            <a:normAutofit/>
          </a:bodyPr>
          <a:lstStyle/>
          <a:p>
            <a:r>
              <a:rPr lang="en-US"/>
              <a:t>The Project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022" y="1813560"/>
            <a:ext cx="7025403" cy="3368040"/>
          </a:xfrm>
        </p:spPr>
        <p:txBody>
          <a:bodyPr anchor="t">
            <a:normAutofit/>
          </a:bodyPr>
          <a:lstStyle/>
          <a:p>
            <a:r>
              <a:rPr lang="en-US" sz="1600" dirty="0"/>
              <a:t>Person responsible for achieving project objectives</a:t>
            </a:r>
          </a:p>
          <a:p>
            <a:pPr lvl="1"/>
            <a:r>
              <a:rPr lang="en-US" sz="1600" dirty="0"/>
              <a:t>Different from a functional manager</a:t>
            </a:r>
          </a:p>
          <a:p>
            <a:pPr lvl="1"/>
            <a:r>
              <a:rPr lang="en-US" sz="1600" dirty="0"/>
              <a:t>Different from a Scrum Master</a:t>
            </a:r>
          </a:p>
          <a:p>
            <a:pPr lvl="1"/>
            <a:r>
              <a:rPr lang="en-US" sz="1600" dirty="0"/>
              <a:t>Must be able to effectively use and apply project management principles</a:t>
            </a:r>
          </a:p>
          <a:p>
            <a:r>
              <a:rPr lang="en-US" sz="1600" dirty="0"/>
              <a:t>Interpersonal skills</a:t>
            </a:r>
          </a:p>
          <a:p>
            <a:pPr lvl="1"/>
            <a:r>
              <a:rPr lang="en-US" sz="1600" dirty="0"/>
              <a:t>Leadership			Political and cultural awareness</a:t>
            </a:r>
          </a:p>
          <a:p>
            <a:pPr lvl="1"/>
            <a:r>
              <a:rPr lang="en-US" sz="1600" dirty="0"/>
              <a:t>Team building			Negotiation</a:t>
            </a:r>
          </a:p>
          <a:p>
            <a:pPr lvl="1"/>
            <a:r>
              <a:rPr lang="en-US" sz="1600" dirty="0"/>
              <a:t>Motivation			Trust building</a:t>
            </a:r>
          </a:p>
          <a:p>
            <a:pPr lvl="1"/>
            <a:r>
              <a:rPr lang="en-US" sz="1600" dirty="0"/>
              <a:t>Communication			Conflict Management</a:t>
            </a:r>
          </a:p>
          <a:p>
            <a:pPr lvl="1"/>
            <a:r>
              <a:rPr lang="en-US" sz="1600" dirty="0"/>
              <a:t>Influencing			Coaching</a:t>
            </a:r>
          </a:p>
          <a:p>
            <a:pPr lvl="1"/>
            <a:r>
              <a:rPr lang="en-US" sz="1600" dirty="0"/>
              <a:t>Decision making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01743-7509-B846-99C5-19498B8FEEA0}"/>
              </a:ext>
            </a:extLst>
          </p:cNvPr>
          <p:cNvSpPr txBox="1"/>
          <p:nvPr/>
        </p:nvSpPr>
        <p:spPr>
          <a:xfrm>
            <a:off x="4086129" y="5240036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PMP in Depth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A0DA-B131-6749-837C-35CBC7C7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22" y="304800"/>
            <a:ext cx="7025402" cy="990600"/>
          </a:xfrm>
        </p:spPr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602D-7D10-AF4C-9AFA-0CEA786D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298" y="1485915"/>
            <a:ext cx="7025403" cy="3368040"/>
          </a:xfrm>
        </p:spPr>
        <p:txBody>
          <a:bodyPr anchor="t">
            <a:normAutofit/>
          </a:bodyPr>
          <a:lstStyle/>
          <a:p>
            <a:r>
              <a:rPr lang="en-US" sz="1900" dirty="0"/>
              <a:t>Scrum Master</a:t>
            </a:r>
          </a:p>
          <a:p>
            <a:pPr lvl="1"/>
            <a:r>
              <a:rPr lang="en-US" sz="1900" dirty="0"/>
              <a:t>Helps everyone involved understand Scrum values, principles and practices</a:t>
            </a:r>
          </a:p>
          <a:p>
            <a:pPr lvl="1"/>
            <a:r>
              <a:rPr lang="en-US" sz="1900" dirty="0"/>
              <a:t>Coach, servant leader, process authority, impediment remover, influencer</a:t>
            </a:r>
          </a:p>
          <a:p>
            <a:r>
              <a:rPr lang="en-US" sz="1900" dirty="0"/>
              <a:t>Product Owner</a:t>
            </a:r>
          </a:p>
          <a:p>
            <a:pPr lvl="1"/>
            <a:r>
              <a:rPr lang="en-US" sz="1900" dirty="0"/>
              <a:t>Single point of product leadership</a:t>
            </a:r>
          </a:p>
          <a:p>
            <a:r>
              <a:rPr lang="en-US" sz="1900" dirty="0"/>
              <a:t>Developers</a:t>
            </a:r>
          </a:p>
          <a:p>
            <a:pPr lvl="1"/>
            <a:r>
              <a:rPr lang="en-US" sz="1900" dirty="0"/>
              <a:t>Perform the work required to build the software product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5D881-4DE0-984B-881C-36DF636D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8386" y="5296958"/>
            <a:ext cx="1447038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148A4D-D78A-DE43-AEC7-D512815D824E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9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71507"/>
            <a:ext cx="6858000" cy="13039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289208"/>
            <a:ext cx="6858000" cy="4771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Bank</a:t>
            </a:r>
          </a:p>
        </p:txBody>
      </p:sp>
    </p:spTree>
    <p:extLst>
      <p:ext uri="{BB962C8B-B14F-4D97-AF65-F5344CB8AC3E}">
        <p14:creationId xmlns:p14="http://schemas.microsoft.com/office/powerpoint/2010/main" val="282188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22" y="304800"/>
            <a:ext cx="7025402" cy="990600"/>
          </a:xfrm>
        </p:spPr>
        <p:txBody>
          <a:bodyPr>
            <a:normAutofit/>
          </a:bodyPr>
          <a:lstStyle/>
          <a:p>
            <a:r>
              <a:rPr lang="en-US" dirty="0"/>
              <a:t>Group Project Signup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022" y="1813560"/>
            <a:ext cx="7025403" cy="3368040"/>
          </a:xfrm>
        </p:spPr>
        <p:txBody>
          <a:bodyPr anchor="t">
            <a:normAutofit/>
          </a:bodyPr>
          <a:lstStyle/>
          <a:p>
            <a:r>
              <a:rPr lang="en-US" sz="1900"/>
              <a:t>Group Projects</a:t>
            </a:r>
          </a:p>
          <a:p>
            <a:r>
              <a:rPr lang="en-US" sz="1900">
                <a:hlinkClick r:id="rId2"/>
              </a:rPr>
              <a:t>Microsoft Project Professional 2019</a:t>
            </a:r>
            <a:endParaRPr lang="en-US" sz="1900"/>
          </a:p>
          <a:p>
            <a:r>
              <a:rPr lang="en-US" sz="1900">
                <a:hlinkClick r:id="rId3"/>
              </a:rPr>
              <a:t>Poll Everywhere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0947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31329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313676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15148" y="-3915148"/>
            <a:ext cx="131370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88" name="AutoShape 16"/>
          <p:cNvSpPr>
            <a:spLocks noGrp="1" noChangeArrowheads="1"/>
          </p:cNvSpPr>
          <p:nvPr>
            <p:ph type="title"/>
          </p:nvPr>
        </p:nvSpPr>
        <p:spPr>
          <a:xfrm>
            <a:off x="1028697" y="290720"/>
            <a:ext cx="7533018" cy="731441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</a:rPr>
              <a:t>What is a Project?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653540"/>
            <a:ext cx="3086100" cy="30427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PMP in Depth</a:t>
            </a:r>
            <a:endParaRPr lang="en-US" i="0">
              <a:solidFill>
                <a:srgbClr val="FFFFFF"/>
              </a:solidFill>
            </a:endParaRPr>
          </a:p>
        </p:txBody>
      </p:sp>
      <p:graphicFrame>
        <p:nvGraphicFramePr>
          <p:cNvPr id="28690" name="Rectangle 17">
            <a:extLst>
              <a:ext uri="{FF2B5EF4-FFF2-40B4-BE49-F238E27FC236}">
                <a16:creationId xmlns:a16="http://schemas.microsoft.com/office/drawing/2014/main" id="{1F768602-78AC-4CE5-9876-82593EA03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939039"/>
              </p:ext>
            </p:extLst>
          </p:nvPr>
        </p:nvGraphicFramePr>
        <p:xfrm>
          <a:off x="474064" y="937281"/>
          <a:ext cx="8195871" cy="349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8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612588"/>
            <a:ext cx="7540322" cy="2440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047" y="388647"/>
            <a:ext cx="7504463" cy="12152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what conditions is a project deemed to have been successful? </a:t>
            </a:r>
          </a:p>
        </p:txBody>
      </p:sp>
    </p:spTree>
    <p:extLst>
      <p:ext uri="{BB962C8B-B14F-4D97-AF65-F5344CB8AC3E}">
        <p14:creationId xmlns:p14="http://schemas.microsoft.com/office/powerpoint/2010/main" val="70775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31329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312884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311925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06698"/>
            <a:ext cx="5297791" cy="96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Performance Varies Greatly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668780"/>
            <a:ext cx="3086100" cy="30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Bloch, M., Blumberg, S, and Laartz, J., Delivering large-scale IT projects on time, on budget, and on value, McKinsey &amp;Company, October 2012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283"/>
          <a:stretch/>
        </p:blipFill>
        <p:spPr>
          <a:xfrm>
            <a:off x="324168" y="1835541"/>
            <a:ext cx="8495662" cy="3316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31329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312884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311925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06698"/>
            <a:ext cx="5297791" cy="96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Causes of Cost Overruns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668780"/>
            <a:ext cx="3086100" cy="30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Bloch, M., Blumberg, S, and Laartz, J., Delivering large-scale IT projects on time, on budget, and on value, McKinsey &amp;Company, October 2012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92" y="1638577"/>
            <a:ext cx="5476213" cy="37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8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31329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312884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311925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06698"/>
            <a:ext cx="5297791" cy="96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Success Factors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668780"/>
            <a:ext cx="3086100" cy="30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Bloch, M., Blumberg, S, and Laartz, J., Delivering large-scale IT projects on time, on budget, and on value, McKinsey &amp;Company, October 2012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66" y="1534276"/>
            <a:ext cx="6387516" cy="37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0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Grp="1" noChangeArrowheads="1"/>
          </p:cNvSpPr>
          <p:nvPr>
            <p:ph type="title"/>
          </p:nvPr>
        </p:nvSpPr>
        <p:spPr>
          <a:xfrm>
            <a:off x="1240022" y="304800"/>
            <a:ext cx="7025402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What is Project Management?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914440" y="1485915"/>
            <a:ext cx="7025403" cy="336804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1900" dirty="0"/>
              <a:t>Project management is the application of knowledge, skills, tools and techniques to project activities to meet the project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0C432-00B8-764A-94E8-FDDF43454A9B}"/>
              </a:ext>
            </a:extLst>
          </p:cNvPr>
          <p:cNvSpPr txBox="1"/>
          <p:nvPr/>
        </p:nvSpPr>
        <p:spPr>
          <a:xfrm>
            <a:off x="4120819" y="525075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PMBOK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32561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32561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325617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33119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1028699" y="245448"/>
            <a:ext cx="7421963" cy="86139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</a:rPr>
              <a:t>Business Alignment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1028699" y="1931830"/>
            <a:ext cx="7293023" cy="306946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1500" dirty="0"/>
              <a:t>Organizational Mission, Vision, Core Values, Objectives</a:t>
            </a:r>
          </a:p>
          <a:p>
            <a:pPr lvl="1"/>
            <a:r>
              <a:rPr lang="en-US" sz="1500" dirty="0"/>
              <a:t>Organizations create strategic plans to achieve objectives</a:t>
            </a:r>
          </a:p>
          <a:p>
            <a:pPr lvl="1"/>
            <a:r>
              <a:rPr lang="en-US" sz="1500" dirty="0"/>
              <a:t>Portfolio, program and project management ensures alignment with strategic plan</a:t>
            </a:r>
          </a:p>
          <a:p>
            <a:r>
              <a:rPr lang="en-US" sz="1500" dirty="0"/>
              <a:t>Portfolio Management</a:t>
            </a:r>
          </a:p>
          <a:p>
            <a:pPr lvl="1"/>
            <a:r>
              <a:rPr lang="en-US" sz="1500" dirty="0"/>
              <a:t>Collection of programs that are grouped together to facility effective management and alignment with strategic plan (e.g. Microsoft Business Solutions)</a:t>
            </a:r>
          </a:p>
          <a:p>
            <a:pPr eaLnBrk="1" hangingPunct="1"/>
            <a:r>
              <a:rPr lang="en-US" sz="1500" dirty="0"/>
              <a:t>Program Management</a:t>
            </a:r>
          </a:p>
          <a:p>
            <a:pPr marL="514605" lvl="2" indent="-285750">
              <a:spcBef>
                <a:spcPts val="583"/>
              </a:spcBef>
              <a:buSzPct val="60000"/>
            </a:pPr>
            <a:r>
              <a:rPr lang="en-US" dirty="0"/>
              <a:t>Collection of projects that are grouped together to facility effective management and alignment with strategic plan (e.g. Microsoft Office 365)</a:t>
            </a:r>
          </a:p>
          <a:p>
            <a:pPr eaLnBrk="1" hangingPunct="1"/>
            <a:r>
              <a:rPr lang="en-US" sz="1500" dirty="0"/>
              <a:t>Project Management</a:t>
            </a:r>
          </a:p>
          <a:p>
            <a:pPr lvl="1"/>
            <a:r>
              <a:rPr lang="en-US" sz="1500" dirty="0"/>
              <a:t>Focus on achieving project objectives (e.g. Microsoft Word 365)</a:t>
            </a:r>
          </a:p>
        </p:txBody>
      </p:sp>
    </p:spTree>
    <p:extLst>
      <p:ext uri="{BB962C8B-B14F-4D97-AF65-F5344CB8AC3E}">
        <p14:creationId xmlns:p14="http://schemas.microsoft.com/office/powerpoint/2010/main" val="7212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992</Words>
  <Application>Microsoft Macintosh PowerPoint</Application>
  <PresentationFormat>On-screen Show (16:10)</PresentationFormat>
  <Paragraphs>168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Agenda</vt:lpstr>
      <vt:lpstr>Poll Everywhere</vt:lpstr>
      <vt:lpstr>What is a Project?</vt:lpstr>
      <vt:lpstr>Project Success</vt:lpstr>
      <vt:lpstr>Project Performance Varies Greatly</vt:lpstr>
      <vt:lpstr>Causes of Cost Overruns</vt:lpstr>
      <vt:lpstr>Project Success Factors</vt:lpstr>
      <vt:lpstr>What is Project Management?</vt:lpstr>
      <vt:lpstr>Business Alignment</vt:lpstr>
      <vt:lpstr>Project Success</vt:lpstr>
      <vt:lpstr>Software Project Management</vt:lpstr>
      <vt:lpstr>15th Annual State of Agile Survey</vt:lpstr>
      <vt:lpstr>15th Annual State of Agile Survey</vt:lpstr>
      <vt:lpstr>15th Annual State of Agile Survey</vt:lpstr>
      <vt:lpstr>15th Annual State of Agile Survey</vt:lpstr>
      <vt:lpstr>15th Annual State of Agile Survey</vt:lpstr>
      <vt:lpstr>PowerPoint Presentation</vt:lpstr>
      <vt:lpstr>Understanding the Project Lifecycle</vt:lpstr>
      <vt:lpstr>Project Management - Process Groups</vt:lpstr>
      <vt:lpstr>Project Management Process Groups</vt:lpstr>
      <vt:lpstr>Big Picture of Project Management</vt:lpstr>
      <vt:lpstr>The Triple Constraint (The Iron Triangle)</vt:lpstr>
      <vt:lpstr>Project Delivery - Waterfall SDLC</vt:lpstr>
      <vt:lpstr>Project Delivery – Scrum SDLC</vt:lpstr>
      <vt:lpstr>Scrum Sprint</vt:lpstr>
      <vt:lpstr>The Project Manager</vt:lpstr>
      <vt:lpstr>Scrum</vt:lpstr>
      <vt:lpstr>Exercise</vt:lpstr>
      <vt:lpstr>Group Project Signup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Mark Thouin</dc:creator>
  <cp:lastModifiedBy>Mark Thouin</cp:lastModifiedBy>
  <cp:revision>3</cp:revision>
  <dcterms:created xsi:type="dcterms:W3CDTF">2021-08-20T14:30:57Z</dcterms:created>
  <dcterms:modified xsi:type="dcterms:W3CDTF">2021-08-20T14:46:46Z</dcterms:modified>
</cp:coreProperties>
</file>