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4"/>
  </p:notesMasterIdLst>
  <p:sldIdLst>
    <p:sldId id="262" r:id="rId2"/>
    <p:sldId id="413" r:id="rId3"/>
    <p:sldId id="367" r:id="rId4"/>
    <p:sldId id="356" r:id="rId5"/>
    <p:sldId id="355" r:id="rId6"/>
    <p:sldId id="372" r:id="rId7"/>
    <p:sldId id="305" r:id="rId8"/>
    <p:sldId id="383" r:id="rId9"/>
    <p:sldId id="304" r:id="rId10"/>
    <p:sldId id="373" r:id="rId11"/>
    <p:sldId id="325" r:id="rId12"/>
    <p:sldId id="376" r:id="rId13"/>
    <p:sldId id="326" r:id="rId14"/>
    <p:sldId id="313" r:id="rId15"/>
    <p:sldId id="327" r:id="rId16"/>
    <p:sldId id="377" r:id="rId17"/>
    <p:sldId id="328" r:id="rId18"/>
    <p:sldId id="419" r:id="rId19"/>
    <p:sldId id="329" r:id="rId20"/>
    <p:sldId id="316" r:id="rId21"/>
    <p:sldId id="330" r:id="rId22"/>
    <p:sldId id="421" r:id="rId23"/>
    <p:sldId id="369" r:id="rId24"/>
    <p:sldId id="320" r:id="rId25"/>
    <p:sldId id="374" r:id="rId26"/>
    <p:sldId id="414" r:id="rId27"/>
    <p:sldId id="375" r:id="rId28"/>
    <p:sldId id="415" r:id="rId29"/>
    <p:sldId id="417" r:id="rId30"/>
    <p:sldId id="416" r:id="rId31"/>
    <p:sldId id="418" r:id="rId32"/>
    <p:sldId id="279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23" autoAdjust="0"/>
    <p:restoredTop sz="94903" autoAdjust="0"/>
  </p:normalViewPr>
  <p:slideViewPr>
    <p:cSldViewPr>
      <p:cViewPr varScale="1">
        <p:scale>
          <a:sx n="145" d="100"/>
          <a:sy n="145" d="100"/>
        </p:scale>
        <p:origin x="214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B92DC-3716-294E-B088-F2FBE3C2B69D}" type="doc">
      <dgm:prSet loTypeId="urn:microsoft.com/office/officeart/2005/8/layout/process3" loCatId="" qsTypeId="urn:microsoft.com/office/officeart/2005/8/quickstyle/3d1" qsCatId="3D" csTypeId="urn:microsoft.com/office/officeart/2005/8/colors/accent1_2" csCatId="accent1" phldr="1"/>
      <dgm:spPr/>
    </dgm:pt>
    <dgm:pt modelId="{B52ECF8E-1CFF-CB4D-B907-E6FDCD99490B}">
      <dgm:prSet phldrT="[Text]"/>
      <dgm:spPr/>
      <dgm:t>
        <a:bodyPr/>
        <a:lstStyle/>
        <a:p>
          <a:pPr algn="ctr"/>
          <a:r>
            <a:rPr lang="en-US" dirty="0"/>
            <a:t>To Do</a:t>
          </a:r>
        </a:p>
      </dgm:t>
    </dgm:pt>
    <dgm:pt modelId="{B19727D0-A889-B44B-955B-B74D7882D883}" type="parTrans" cxnId="{9B88C6E6-74CF-3648-BFD1-C423E916F1B9}">
      <dgm:prSet/>
      <dgm:spPr/>
      <dgm:t>
        <a:bodyPr/>
        <a:lstStyle/>
        <a:p>
          <a:endParaRPr lang="en-US"/>
        </a:p>
      </dgm:t>
    </dgm:pt>
    <dgm:pt modelId="{DFC18261-FEE4-1744-8C98-F443779D0336}" type="sibTrans" cxnId="{9B88C6E6-74CF-3648-BFD1-C423E916F1B9}">
      <dgm:prSet/>
      <dgm:spPr/>
      <dgm:t>
        <a:bodyPr/>
        <a:lstStyle/>
        <a:p>
          <a:endParaRPr lang="en-US"/>
        </a:p>
      </dgm:t>
    </dgm:pt>
    <dgm:pt modelId="{4972BCB8-6002-B441-8833-FF436D93CD21}">
      <dgm:prSet phldrT="[Text]"/>
      <dgm:spPr/>
      <dgm:t>
        <a:bodyPr/>
        <a:lstStyle/>
        <a:p>
          <a:pPr algn="ctr"/>
          <a:r>
            <a:rPr lang="en-US" dirty="0"/>
            <a:t>In Progress</a:t>
          </a:r>
        </a:p>
      </dgm:t>
    </dgm:pt>
    <dgm:pt modelId="{91F74838-DA99-2642-8CAB-DE6B51EF4A88}" type="parTrans" cxnId="{923A1551-84C5-C64C-8A25-A9ECF83144D9}">
      <dgm:prSet/>
      <dgm:spPr/>
      <dgm:t>
        <a:bodyPr/>
        <a:lstStyle/>
        <a:p>
          <a:endParaRPr lang="en-US"/>
        </a:p>
      </dgm:t>
    </dgm:pt>
    <dgm:pt modelId="{0A1A962F-6915-CF46-92A9-39D5D5F204CE}" type="sibTrans" cxnId="{923A1551-84C5-C64C-8A25-A9ECF83144D9}">
      <dgm:prSet/>
      <dgm:spPr/>
      <dgm:t>
        <a:bodyPr/>
        <a:lstStyle/>
        <a:p>
          <a:endParaRPr lang="en-US"/>
        </a:p>
      </dgm:t>
    </dgm:pt>
    <dgm:pt modelId="{46868491-C379-384C-87AC-674A28BF4453}">
      <dgm:prSet phldrT="[Text]"/>
      <dgm:spPr/>
      <dgm:t>
        <a:bodyPr/>
        <a:lstStyle/>
        <a:p>
          <a:pPr algn="ctr"/>
          <a:r>
            <a:rPr lang="en-US" dirty="0"/>
            <a:t>Done</a:t>
          </a:r>
        </a:p>
      </dgm:t>
    </dgm:pt>
    <dgm:pt modelId="{1197AA80-8864-2E43-AE64-4F4A915AE20E}" type="parTrans" cxnId="{E10CD46B-F869-184F-9C5C-528DE4CD913B}">
      <dgm:prSet/>
      <dgm:spPr/>
      <dgm:t>
        <a:bodyPr/>
        <a:lstStyle/>
        <a:p>
          <a:endParaRPr lang="en-US"/>
        </a:p>
      </dgm:t>
    </dgm:pt>
    <dgm:pt modelId="{2D906874-A848-6441-A0D3-1D1EE3DA4C0F}" type="sibTrans" cxnId="{E10CD46B-F869-184F-9C5C-528DE4CD913B}">
      <dgm:prSet/>
      <dgm:spPr/>
      <dgm:t>
        <a:bodyPr/>
        <a:lstStyle/>
        <a:p>
          <a:endParaRPr lang="en-US"/>
        </a:p>
      </dgm:t>
    </dgm:pt>
    <dgm:pt modelId="{B7CA5DC4-C01D-0F46-8C57-B6B44D2520B1}">
      <dgm:prSet phldrT="[Text]"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Sprint Backlog</a:t>
          </a:r>
        </a:p>
      </dgm:t>
    </dgm:pt>
    <dgm:pt modelId="{83631A0E-4D2E-0F4F-B94D-E4C4A084259B}" type="parTrans" cxnId="{A6D6685D-D37D-374F-BF67-DE35901C1910}">
      <dgm:prSet/>
      <dgm:spPr/>
      <dgm:t>
        <a:bodyPr/>
        <a:lstStyle/>
        <a:p>
          <a:endParaRPr lang="en-US"/>
        </a:p>
      </dgm:t>
    </dgm:pt>
    <dgm:pt modelId="{E2F7CD5E-0B55-3144-A888-4A8D5017D7E2}" type="sibTrans" cxnId="{A6D6685D-D37D-374F-BF67-DE35901C1910}">
      <dgm:prSet/>
      <dgm:spPr/>
      <dgm:t>
        <a:bodyPr/>
        <a:lstStyle/>
        <a:p>
          <a:endParaRPr lang="en-US"/>
        </a:p>
      </dgm:t>
    </dgm:pt>
    <dgm:pt modelId="{A667659E-AC52-4047-9F80-C7ED826489A9}">
      <dgm:prSet custT="1"/>
      <dgm:spPr/>
      <dgm:t>
        <a:bodyPr/>
        <a:lstStyle/>
        <a:p>
          <a:pPr>
            <a:buNone/>
          </a:pPr>
          <a:r>
            <a:rPr lang="en-US" sz="1800" dirty="0"/>
            <a:t>User Story 2</a:t>
          </a:r>
        </a:p>
      </dgm:t>
    </dgm:pt>
    <dgm:pt modelId="{1182262D-2DAB-794A-A6E1-01BC521F9A84}" type="parTrans" cxnId="{88596452-1B66-984C-9107-9664777E8260}">
      <dgm:prSet/>
      <dgm:spPr/>
      <dgm:t>
        <a:bodyPr/>
        <a:lstStyle/>
        <a:p>
          <a:endParaRPr lang="en-US"/>
        </a:p>
      </dgm:t>
    </dgm:pt>
    <dgm:pt modelId="{F95D0B1D-1488-7E42-82DE-2378FBF359F5}" type="sibTrans" cxnId="{88596452-1B66-984C-9107-9664777E8260}">
      <dgm:prSet/>
      <dgm:spPr/>
      <dgm:t>
        <a:bodyPr/>
        <a:lstStyle/>
        <a:p>
          <a:endParaRPr lang="en-US"/>
        </a:p>
      </dgm:t>
    </dgm:pt>
    <dgm:pt modelId="{C83582B5-DEFF-A14A-865C-949B9938C099}">
      <dgm:prSet custT="1"/>
      <dgm:spPr/>
      <dgm:t>
        <a:bodyPr/>
        <a:lstStyle/>
        <a:p>
          <a:pPr>
            <a:buNone/>
          </a:pPr>
          <a:r>
            <a:rPr lang="en-US" sz="1800" dirty="0"/>
            <a:t>User Story 3</a:t>
          </a:r>
        </a:p>
      </dgm:t>
    </dgm:pt>
    <dgm:pt modelId="{0161021E-E502-CA49-9B53-CE51C03346B0}" type="parTrans" cxnId="{FD83615D-A6A7-F840-B328-557C8F6642BC}">
      <dgm:prSet/>
      <dgm:spPr/>
      <dgm:t>
        <a:bodyPr/>
        <a:lstStyle/>
        <a:p>
          <a:endParaRPr lang="en-US"/>
        </a:p>
      </dgm:t>
    </dgm:pt>
    <dgm:pt modelId="{371195B4-8367-AB4B-8DD3-D8E5B2B0918B}" type="sibTrans" cxnId="{FD83615D-A6A7-F840-B328-557C8F6642BC}">
      <dgm:prSet/>
      <dgm:spPr/>
      <dgm:t>
        <a:bodyPr/>
        <a:lstStyle/>
        <a:p>
          <a:endParaRPr lang="en-US"/>
        </a:p>
      </dgm:t>
    </dgm:pt>
    <dgm:pt modelId="{6C93DC53-4B9F-B64B-8280-FA16B30F843D}">
      <dgm:prSet custT="1"/>
      <dgm:spPr/>
      <dgm:t>
        <a:bodyPr/>
        <a:lstStyle/>
        <a:p>
          <a:pPr>
            <a:buNone/>
          </a:pPr>
          <a:r>
            <a:rPr lang="en-US" sz="1800" dirty="0"/>
            <a:t>User Story 4</a:t>
          </a:r>
        </a:p>
      </dgm:t>
    </dgm:pt>
    <dgm:pt modelId="{BB721CC4-CA7E-EE4F-BC52-18FCEB83F8F6}" type="parTrans" cxnId="{C79F835A-44C9-784D-99A7-813474C598BC}">
      <dgm:prSet/>
      <dgm:spPr/>
      <dgm:t>
        <a:bodyPr/>
        <a:lstStyle/>
        <a:p>
          <a:endParaRPr lang="en-US"/>
        </a:p>
      </dgm:t>
    </dgm:pt>
    <dgm:pt modelId="{9B8BDC8E-1959-CF4C-81B7-2816549C68C8}" type="sibTrans" cxnId="{C79F835A-44C9-784D-99A7-813474C598BC}">
      <dgm:prSet/>
      <dgm:spPr/>
      <dgm:t>
        <a:bodyPr/>
        <a:lstStyle/>
        <a:p>
          <a:endParaRPr lang="en-US"/>
        </a:p>
      </dgm:t>
    </dgm:pt>
    <dgm:pt modelId="{E9A2334C-BD97-7F47-A6A9-A8638F1AE4F9}">
      <dgm:prSet custT="1"/>
      <dgm:spPr/>
      <dgm:t>
        <a:bodyPr/>
        <a:lstStyle/>
        <a:p>
          <a:r>
            <a:rPr lang="en-US" sz="1800" dirty="0"/>
            <a:t>User Story 1</a:t>
          </a:r>
        </a:p>
      </dgm:t>
    </dgm:pt>
    <dgm:pt modelId="{F59267A3-C143-974F-BC00-6D0F933B0F26}" type="parTrans" cxnId="{94634BBE-E046-9A4F-A12F-DE8403C7B1C9}">
      <dgm:prSet/>
      <dgm:spPr/>
      <dgm:t>
        <a:bodyPr/>
        <a:lstStyle/>
        <a:p>
          <a:endParaRPr lang="en-US"/>
        </a:p>
      </dgm:t>
    </dgm:pt>
    <dgm:pt modelId="{2822839F-47CD-7349-8331-B4F0992C01AF}" type="sibTrans" cxnId="{94634BBE-E046-9A4F-A12F-DE8403C7B1C9}">
      <dgm:prSet/>
      <dgm:spPr/>
      <dgm:t>
        <a:bodyPr/>
        <a:lstStyle/>
        <a:p>
          <a:endParaRPr lang="en-US"/>
        </a:p>
      </dgm:t>
    </dgm:pt>
    <dgm:pt modelId="{C3EC2B9F-2BE7-0840-9271-2D22D53684C1}" type="pres">
      <dgm:prSet presAssocID="{B25B92DC-3716-294E-B088-F2FBE3C2B69D}" presName="linearFlow" presStyleCnt="0">
        <dgm:presLayoutVars>
          <dgm:dir/>
          <dgm:animLvl val="lvl"/>
          <dgm:resizeHandles val="exact"/>
        </dgm:presLayoutVars>
      </dgm:prSet>
      <dgm:spPr/>
    </dgm:pt>
    <dgm:pt modelId="{D888A6A8-22C0-0049-A404-EB2CED2D5666}" type="pres">
      <dgm:prSet presAssocID="{B52ECF8E-1CFF-CB4D-B907-E6FDCD99490B}" presName="composite" presStyleCnt="0"/>
      <dgm:spPr/>
    </dgm:pt>
    <dgm:pt modelId="{503D27CD-B01B-DB49-81C3-34310AD5A65C}" type="pres">
      <dgm:prSet presAssocID="{B52ECF8E-1CFF-CB4D-B907-E6FDCD99490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170EDC-F55F-4242-8367-1EEF11F301D4}" type="pres">
      <dgm:prSet presAssocID="{B52ECF8E-1CFF-CB4D-B907-E6FDCD99490B}" presName="parSh" presStyleLbl="node1" presStyleIdx="0" presStyleCnt="3" custLinFactNeighborX="71" custLinFactNeighborY="-52392"/>
      <dgm:spPr/>
    </dgm:pt>
    <dgm:pt modelId="{B231E06D-0C35-3643-9D8D-A964B1F28E69}" type="pres">
      <dgm:prSet presAssocID="{B52ECF8E-1CFF-CB4D-B907-E6FDCD99490B}" presName="desTx" presStyleLbl="fgAcc1" presStyleIdx="0" presStyleCnt="3" custScaleY="156123" custLinFactNeighborX="-20702" custLinFactNeighborY="30971">
        <dgm:presLayoutVars>
          <dgm:bulletEnabled val="1"/>
        </dgm:presLayoutVars>
      </dgm:prSet>
      <dgm:spPr/>
    </dgm:pt>
    <dgm:pt modelId="{3CE07D46-750E-0148-978A-726E52095F4A}" type="pres">
      <dgm:prSet presAssocID="{DFC18261-FEE4-1744-8C98-F443779D0336}" presName="sibTrans" presStyleLbl="sibTrans2D1" presStyleIdx="0" presStyleCnt="2" custLinFactNeighborX="-2144" custLinFactNeighborY="47496"/>
      <dgm:spPr/>
    </dgm:pt>
    <dgm:pt modelId="{3A35286E-FFF6-8B4A-9546-BBF612737EBF}" type="pres">
      <dgm:prSet presAssocID="{DFC18261-FEE4-1744-8C98-F443779D0336}" presName="connTx" presStyleLbl="sibTrans2D1" presStyleIdx="0" presStyleCnt="2"/>
      <dgm:spPr/>
    </dgm:pt>
    <dgm:pt modelId="{46F81F01-31D9-D143-972E-CB8F5216B55D}" type="pres">
      <dgm:prSet presAssocID="{4972BCB8-6002-B441-8833-FF436D93CD21}" presName="composite" presStyleCnt="0"/>
      <dgm:spPr/>
    </dgm:pt>
    <dgm:pt modelId="{2A87F05B-1A95-DA4F-8C1B-58F56CB14F3B}" type="pres">
      <dgm:prSet presAssocID="{4972BCB8-6002-B441-8833-FF436D93CD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8BCBDDE-404E-F24A-AC09-83C830F55822}" type="pres">
      <dgm:prSet presAssocID="{4972BCB8-6002-B441-8833-FF436D93CD21}" presName="parSh" presStyleLbl="node1" presStyleIdx="1" presStyleCnt="3" custLinFactNeighborX="2563" custLinFactNeighborY="-52392"/>
      <dgm:spPr/>
    </dgm:pt>
    <dgm:pt modelId="{C2FA4AA5-1A21-2C40-90EC-6E26C7A2E271}" type="pres">
      <dgm:prSet presAssocID="{4972BCB8-6002-B441-8833-FF436D93CD21}" presName="desTx" presStyleLbl="fgAcc1" presStyleIdx="1" presStyleCnt="3" custScaleY="148106" custLinFactNeighborX="-17919" custLinFactNeighborY="22954">
        <dgm:presLayoutVars>
          <dgm:bulletEnabled val="1"/>
        </dgm:presLayoutVars>
      </dgm:prSet>
      <dgm:spPr/>
    </dgm:pt>
    <dgm:pt modelId="{0EDE78CD-FE71-D54B-B3F4-5206BC216258}" type="pres">
      <dgm:prSet presAssocID="{0A1A962F-6915-CF46-92A9-39D5D5F204CE}" presName="sibTrans" presStyleLbl="sibTrans2D1" presStyleIdx="1" presStyleCnt="2" custLinFactNeighborX="946" custLinFactNeighborY="47496"/>
      <dgm:spPr/>
    </dgm:pt>
    <dgm:pt modelId="{3651A92A-B26C-0E4E-BDB2-496B52265D5D}" type="pres">
      <dgm:prSet presAssocID="{0A1A962F-6915-CF46-92A9-39D5D5F204CE}" presName="connTx" presStyleLbl="sibTrans2D1" presStyleIdx="1" presStyleCnt="2"/>
      <dgm:spPr/>
    </dgm:pt>
    <dgm:pt modelId="{7573626B-70A5-5842-85E5-574129CED905}" type="pres">
      <dgm:prSet presAssocID="{46868491-C379-384C-87AC-674A28BF4453}" presName="composite" presStyleCnt="0"/>
      <dgm:spPr/>
    </dgm:pt>
    <dgm:pt modelId="{5E09B445-4630-134C-A3DE-D3BE15232446}" type="pres">
      <dgm:prSet presAssocID="{46868491-C379-384C-87AC-674A28BF445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2150591-8E99-1D47-8F40-24E9BA35B6B2}" type="pres">
      <dgm:prSet presAssocID="{46868491-C379-384C-87AC-674A28BF4453}" presName="parSh" presStyleLbl="node1" presStyleIdx="2" presStyleCnt="3" custLinFactNeighborX="2141" custLinFactNeighborY="-52392"/>
      <dgm:spPr/>
    </dgm:pt>
    <dgm:pt modelId="{F7D58E53-AE22-034C-920D-22E0F602B01F}" type="pres">
      <dgm:prSet presAssocID="{46868491-C379-384C-87AC-674A28BF4453}" presName="desTx" presStyleLbl="fgAcc1" presStyleIdx="2" presStyleCnt="3" custScaleY="148549" custLinFactNeighborX="-18341" custLinFactNeighborY="23286">
        <dgm:presLayoutVars>
          <dgm:bulletEnabled val="1"/>
        </dgm:presLayoutVars>
      </dgm:prSet>
      <dgm:spPr/>
    </dgm:pt>
  </dgm:ptLst>
  <dgm:cxnLst>
    <dgm:cxn modelId="{E7A64304-6977-5B4F-81FC-746747A1970C}" type="presOf" srcId="{B52ECF8E-1CFF-CB4D-B907-E6FDCD99490B}" destId="{D3170EDC-F55F-4242-8367-1EEF11F301D4}" srcOrd="1" destOrd="0" presId="urn:microsoft.com/office/officeart/2005/8/layout/process3"/>
    <dgm:cxn modelId="{A4C6A93C-7816-ED4A-9510-E1ACF76AAC59}" type="presOf" srcId="{4972BCB8-6002-B441-8833-FF436D93CD21}" destId="{2A87F05B-1A95-DA4F-8C1B-58F56CB14F3B}" srcOrd="0" destOrd="0" presId="urn:microsoft.com/office/officeart/2005/8/layout/process3"/>
    <dgm:cxn modelId="{923A1551-84C5-C64C-8A25-A9ECF83144D9}" srcId="{B25B92DC-3716-294E-B088-F2FBE3C2B69D}" destId="{4972BCB8-6002-B441-8833-FF436D93CD21}" srcOrd="1" destOrd="0" parTransId="{91F74838-DA99-2642-8CAB-DE6B51EF4A88}" sibTransId="{0A1A962F-6915-CF46-92A9-39D5D5F204CE}"/>
    <dgm:cxn modelId="{88596452-1B66-984C-9107-9664777E8260}" srcId="{4972BCB8-6002-B441-8833-FF436D93CD21}" destId="{A667659E-AC52-4047-9F80-C7ED826489A9}" srcOrd="0" destOrd="0" parTransId="{1182262D-2DAB-794A-A6E1-01BC521F9A84}" sibTransId="{F95D0B1D-1488-7E42-82DE-2378FBF359F5}"/>
    <dgm:cxn modelId="{C79F835A-44C9-784D-99A7-813474C598BC}" srcId="{4972BCB8-6002-B441-8833-FF436D93CD21}" destId="{6C93DC53-4B9F-B64B-8280-FA16B30F843D}" srcOrd="2" destOrd="0" parTransId="{BB721CC4-CA7E-EE4F-BC52-18FCEB83F8F6}" sibTransId="{9B8BDC8E-1959-CF4C-81B7-2816549C68C8}"/>
    <dgm:cxn modelId="{FD83615D-A6A7-F840-B328-557C8F6642BC}" srcId="{4972BCB8-6002-B441-8833-FF436D93CD21}" destId="{C83582B5-DEFF-A14A-865C-949B9938C099}" srcOrd="1" destOrd="0" parTransId="{0161021E-E502-CA49-9B53-CE51C03346B0}" sibTransId="{371195B4-8367-AB4B-8DD3-D8E5B2B0918B}"/>
    <dgm:cxn modelId="{A6D6685D-D37D-374F-BF67-DE35901C1910}" srcId="{B52ECF8E-1CFF-CB4D-B907-E6FDCD99490B}" destId="{B7CA5DC4-C01D-0F46-8C57-B6B44D2520B1}" srcOrd="0" destOrd="0" parTransId="{83631A0E-4D2E-0F4F-B94D-E4C4A084259B}" sibTransId="{E2F7CD5E-0B55-3144-A888-4A8D5017D7E2}"/>
    <dgm:cxn modelId="{45198260-91F8-8A4E-95CC-F10C31D6BC59}" type="presOf" srcId="{B25B92DC-3716-294E-B088-F2FBE3C2B69D}" destId="{C3EC2B9F-2BE7-0840-9271-2D22D53684C1}" srcOrd="0" destOrd="0" presId="urn:microsoft.com/office/officeart/2005/8/layout/process3"/>
    <dgm:cxn modelId="{E10CD46B-F869-184F-9C5C-528DE4CD913B}" srcId="{B25B92DC-3716-294E-B088-F2FBE3C2B69D}" destId="{46868491-C379-384C-87AC-674A28BF4453}" srcOrd="2" destOrd="0" parTransId="{1197AA80-8864-2E43-AE64-4F4A915AE20E}" sibTransId="{2D906874-A848-6441-A0D3-1D1EE3DA4C0F}"/>
    <dgm:cxn modelId="{DBBE1C72-C4B6-984F-9C35-4EC1BE8654F5}" type="presOf" srcId="{6C93DC53-4B9F-B64B-8280-FA16B30F843D}" destId="{C2FA4AA5-1A21-2C40-90EC-6E26C7A2E271}" srcOrd="0" destOrd="2" presId="urn:microsoft.com/office/officeart/2005/8/layout/process3"/>
    <dgm:cxn modelId="{45C9EE75-C124-0640-9D41-3E252E14EC9D}" type="presOf" srcId="{4972BCB8-6002-B441-8833-FF436D93CD21}" destId="{18BCBDDE-404E-F24A-AC09-83C830F55822}" srcOrd="1" destOrd="0" presId="urn:microsoft.com/office/officeart/2005/8/layout/process3"/>
    <dgm:cxn modelId="{276FBA89-E0FB-4E4B-8A27-1E49DC4AD93F}" type="presOf" srcId="{0A1A962F-6915-CF46-92A9-39D5D5F204CE}" destId="{3651A92A-B26C-0E4E-BDB2-496B52265D5D}" srcOrd="1" destOrd="0" presId="urn:microsoft.com/office/officeart/2005/8/layout/process3"/>
    <dgm:cxn modelId="{7CD5B89E-1C40-364A-9AC4-7165743650C5}" type="presOf" srcId="{B7CA5DC4-C01D-0F46-8C57-B6B44D2520B1}" destId="{B231E06D-0C35-3643-9D8D-A964B1F28E69}" srcOrd="0" destOrd="0" presId="urn:microsoft.com/office/officeart/2005/8/layout/process3"/>
    <dgm:cxn modelId="{CF0614A0-C7EE-FC4F-A554-E0918BBD5FCA}" type="presOf" srcId="{46868491-C379-384C-87AC-674A28BF4453}" destId="{52150591-8E99-1D47-8F40-24E9BA35B6B2}" srcOrd="1" destOrd="0" presId="urn:microsoft.com/office/officeart/2005/8/layout/process3"/>
    <dgm:cxn modelId="{422B53A9-A785-2F42-8482-F78993E82C12}" type="presOf" srcId="{C83582B5-DEFF-A14A-865C-949B9938C099}" destId="{C2FA4AA5-1A21-2C40-90EC-6E26C7A2E271}" srcOrd="0" destOrd="1" presId="urn:microsoft.com/office/officeart/2005/8/layout/process3"/>
    <dgm:cxn modelId="{89DC16B4-4266-F043-A6F3-439737962A4A}" type="presOf" srcId="{B52ECF8E-1CFF-CB4D-B907-E6FDCD99490B}" destId="{503D27CD-B01B-DB49-81C3-34310AD5A65C}" srcOrd="0" destOrd="0" presId="urn:microsoft.com/office/officeart/2005/8/layout/process3"/>
    <dgm:cxn modelId="{B79D33B9-C71A-B946-9347-B2E55730A976}" type="presOf" srcId="{DFC18261-FEE4-1744-8C98-F443779D0336}" destId="{3A35286E-FFF6-8B4A-9546-BBF612737EBF}" srcOrd="1" destOrd="0" presId="urn:microsoft.com/office/officeart/2005/8/layout/process3"/>
    <dgm:cxn modelId="{94634BBE-E046-9A4F-A12F-DE8403C7B1C9}" srcId="{46868491-C379-384C-87AC-674A28BF4453}" destId="{E9A2334C-BD97-7F47-A6A9-A8638F1AE4F9}" srcOrd="0" destOrd="0" parTransId="{F59267A3-C143-974F-BC00-6D0F933B0F26}" sibTransId="{2822839F-47CD-7349-8331-B4F0992C01AF}"/>
    <dgm:cxn modelId="{A8BF08C4-2D53-6442-9F0A-815905F21FC2}" type="presOf" srcId="{A667659E-AC52-4047-9F80-C7ED826489A9}" destId="{C2FA4AA5-1A21-2C40-90EC-6E26C7A2E271}" srcOrd="0" destOrd="0" presId="urn:microsoft.com/office/officeart/2005/8/layout/process3"/>
    <dgm:cxn modelId="{EC9AB7C7-878C-6E4B-95C6-5BE7F7F126BE}" type="presOf" srcId="{0A1A962F-6915-CF46-92A9-39D5D5F204CE}" destId="{0EDE78CD-FE71-D54B-B3F4-5206BC216258}" srcOrd="0" destOrd="0" presId="urn:microsoft.com/office/officeart/2005/8/layout/process3"/>
    <dgm:cxn modelId="{605DFFD6-DEF6-874C-92CE-B8C93B232AB1}" type="presOf" srcId="{46868491-C379-384C-87AC-674A28BF4453}" destId="{5E09B445-4630-134C-A3DE-D3BE15232446}" srcOrd="0" destOrd="0" presId="urn:microsoft.com/office/officeart/2005/8/layout/process3"/>
    <dgm:cxn modelId="{453D67E3-A784-9846-A464-2A2959583CCE}" type="presOf" srcId="{DFC18261-FEE4-1744-8C98-F443779D0336}" destId="{3CE07D46-750E-0148-978A-726E52095F4A}" srcOrd="0" destOrd="0" presId="urn:microsoft.com/office/officeart/2005/8/layout/process3"/>
    <dgm:cxn modelId="{9B88C6E6-74CF-3648-BFD1-C423E916F1B9}" srcId="{B25B92DC-3716-294E-B088-F2FBE3C2B69D}" destId="{B52ECF8E-1CFF-CB4D-B907-E6FDCD99490B}" srcOrd="0" destOrd="0" parTransId="{B19727D0-A889-B44B-955B-B74D7882D883}" sibTransId="{DFC18261-FEE4-1744-8C98-F443779D0336}"/>
    <dgm:cxn modelId="{B46003EF-EF48-E64A-9741-4A673E4DB956}" type="presOf" srcId="{E9A2334C-BD97-7F47-A6A9-A8638F1AE4F9}" destId="{F7D58E53-AE22-034C-920D-22E0F602B01F}" srcOrd="0" destOrd="0" presId="urn:microsoft.com/office/officeart/2005/8/layout/process3"/>
    <dgm:cxn modelId="{B50E1AE8-E7FC-C64A-BEDB-FFEF51F6F5C7}" type="presParOf" srcId="{C3EC2B9F-2BE7-0840-9271-2D22D53684C1}" destId="{D888A6A8-22C0-0049-A404-EB2CED2D5666}" srcOrd="0" destOrd="0" presId="urn:microsoft.com/office/officeart/2005/8/layout/process3"/>
    <dgm:cxn modelId="{AA849275-38B7-3C42-9E76-0DC6CF4F7B59}" type="presParOf" srcId="{D888A6A8-22C0-0049-A404-EB2CED2D5666}" destId="{503D27CD-B01B-DB49-81C3-34310AD5A65C}" srcOrd="0" destOrd="0" presId="urn:microsoft.com/office/officeart/2005/8/layout/process3"/>
    <dgm:cxn modelId="{A5010516-E202-DF4F-ABF2-53DC06F9810B}" type="presParOf" srcId="{D888A6A8-22C0-0049-A404-EB2CED2D5666}" destId="{D3170EDC-F55F-4242-8367-1EEF11F301D4}" srcOrd="1" destOrd="0" presId="urn:microsoft.com/office/officeart/2005/8/layout/process3"/>
    <dgm:cxn modelId="{5B223FA0-84FC-2A43-AB13-9B4E8180DD2B}" type="presParOf" srcId="{D888A6A8-22C0-0049-A404-EB2CED2D5666}" destId="{B231E06D-0C35-3643-9D8D-A964B1F28E69}" srcOrd="2" destOrd="0" presId="urn:microsoft.com/office/officeart/2005/8/layout/process3"/>
    <dgm:cxn modelId="{A50D4C5A-E31C-9747-9B24-D32F4F46DF7B}" type="presParOf" srcId="{C3EC2B9F-2BE7-0840-9271-2D22D53684C1}" destId="{3CE07D46-750E-0148-978A-726E52095F4A}" srcOrd="1" destOrd="0" presId="urn:microsoft.com/office/officeart/2005/8/layout/process3"/>
    <dgm:cxn modelId="{9B9EDF31-8BEB-0A41-97F5-91B2F0462000}" type="presParOf" srcId="{3CE07D46-750E-0148-978A-726E52095F4A}" destId="{3A35286E-FFF6-8B4A-9546-BBF612737EBF}" srcOrd="0" destOrd="0" presId="urn:microsoft.com/office/officeart/2005/8/layout/process3"/>
    <dgm:cxn modelId="{E329FCDE-E3E2-C643-A384-0E942E3168FE}" type="presParOf" srcId="{C3EC2B9F-2BE7-0840-9271-2D22D53684C1}" destId="{46F81F01-31D9-D143-972E-CB8F5216B55D}" srcOrd="2" destOrd="0" presId="urn:microsoft.com/office/officeart/2005/8/layout/process3"/>
    <dgm:cxn modelId="{A6AEAC76-A786-AD46-8BA8-3501BE1BE7AB}" type="presParOf" srcId="{46F81F01-31D9-D143-972E-CB8F5216B55D}" destId="{2A87F05B-1A95-DA4F-8C1B-58F56CB14F3B}" srcOrd="0" destOrd="0" presId="urn:microsoft.com/office/officeart/2005/8/layout/process3"/>
    <dgm:cxn modelId="{B1FEC732-DCEA-D841-A407-3063D2C47338}" type="presParOf" srcId="{46F81F01-31D9-D143-972E-CB8F5216B55D}" destId="{18BCBDDE-404E-F24A-AC09-83C830F55822}" srcOrd="1" destOrd="0" presId="urn:microsoft.com/office/officeart/2005/8/layout/process3"/>
    <dgm:cxn modelId="{9FB1D9D1-A37B-F742-B11F-3C493410B65E}" type="presParOf" srcId="{46F81F01-31D9-D143-972E-CB8F5216B55D}" destId="{C2FA4AA5-1A21-2C40-90EC-6E26C7A2E271}" srcOrd="2" destOrd="0" presId="urn:microsoft.com/office/officeart/2005/8/layout/process3"/>
    <dgm:cxn modelId="{3CF53F37-F87D-C24B-BC42-D656DF4ECA7C}" type="presParOf" srcId="{C3EC2B9F-2BE7-0840-9271-2D22D53684C1}" destId="{0EDE78CD-FE71-D54B-B3F4-5206BC216258}" srcOrd="3" destOrd="0" presId="urn:microsoft.com/office/officeart/2005/8/layout/process3"/>
    <dgm:cxn modelId="{2EFBC776-42BE-2345-841B-C0603B5DFF85}" type="presParOf" srcId="{0EDE78CD-FE71-D54B-B3F4-5206BC216258}" destId="{3651A92A-B26C-0E4E-BDB2-496B52265D5D}" srcOrd="0" destOrd="0" presId="urn:microsoft.com/office/officeart/2005/8/layout/process3"/>
    <dgm:cxn modelId="{C8C8733E-C89D-674C-9FD6-B790AC57D2E3}" type="presParOf" srcId="{C3EC2B9F-2BE7-0840-9271-2D22D53684C1}" destId="{7573626B-70A5-5842-85E5-574129CED905}" srcOrd="4" destOrd="0" presId="urn:microsoft.com/office/officeart/2005/8/layout/process3"/>
    <dgm:cxn modelId="{EE09C55E-479D-4B44-BDC2-0CBD0D1469F6}" type="presParOf" srcId="{7573626B-70A5-5842-85E5-574129CED905}" destId="{5E09B445-4630-134C-A3DE-D3BE15232446}" srcOrd="0" destOrd="0" presId="urn:microsoft.com/office/officeart/2005/8/layout/process3"/>
    <dgm:cxn modelId="{C776E903-9A57-4748-BFFF-32D210856FDD}" type="presParOf" srcId="{7573626B-70A5-5842-85E5-574129CED905}" destId="{52150591-8E99-1D47-8F40-24E9BA35B6B2}" srcOrd="1" destOrd="0" presId="urn:microsoft.com/office/officeart/2005/8/layout/process3"/>
    <dgm:cxn modelId="{F7B50596-5B5F-2346-837E-1F286C2FE368}" type="presParOf" srcId="{7573626B-70A5-5842-85E5-574129CED905}" destId="{F7D58E53-AE22-034C-920D-22E0F602B01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70EDC-F55F-4242-8367-1EEF11F301D4}">
      <dsp:nvSpPr>
        <dsp:cNvPr id="0" name=""/>
        <dsp:cNvSpPr/>
      </dsp:nvSpPr>
      <dsp:spPr>
        <a:xfrm>
          <a:off x="6918" y="0"/>
          <a:ext cx="2378024" cy="1425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 Do</a:t>
          </a:r>
        </a:p>
      </dsp:txBody>
      <dsp:txXfrm>
        <a:off x="6918" y="0"/>
        <a:ext cx="2378024" cy="950400"/>
      </dsp:txXfrm>
    </dsp:sp>
    <dsp:sp modelId="{B231E06D-0C35-3643-9D8D-A964B1F28E69}">
      <dsp:nvSpPr>
        <dsp:cNvPr id="0" name=""/>
        <dsp:cNvSpPr/>
      </dsp:nvSpPr>
      <dsp:spPr>
        <a:xfrm>
          <a:off x="0" y="1383752"/>
          <a:ext cx="2378024" cy="29675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 dirty="0"/>
            <a:t>Sprint Backlog</a:t>
          </a:r>
        </a:p>
      </dsp:txBody>
      <dsp:txXfrm>
        <a:off x="69650" y="1453402"/>
        <a:ext cx="2238724" cy="2828285"/>
      </dsp:txXfrm>
    </dsp:sp>
    <dsp:sp modelId="{3CE07D46-750E-0148-978A-726E52095F4A}">
      <dsp:nvSpPr>
        <dsp:cNvPr id="0" name=""/>
        <dsp:cNvSpPr/>
      </dsp:nvSpPr>
      <dsp:spPr>
        <a:xfrm>
          <a:off x="2743199" y="460374"/>
          <a:ext cx="795667" cy="5920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743199" y="578786"/>
        <a:ext cx="618049" cy="355235"/>
      </dsp:txXfrm>
    </dsp:sp>
    <dsp:sp modelId="{18BCBDDE-404E-F24A-AC09-83C830F55822}">
      <dsp:nvSpPr>
        <dsp:cNvPr id="0" name=""/>
        <dsp:cNvSpPr/>
      </dsp:nvSpPr>
      <dsp:spPr>
        <a:xfrm>
          <a:off x="3886203" y="0"/>
          <a:ext cx="2378024" cy="1425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 Progress</a:t>
          </a:r>
        </a:p>
      </dsp:txBody>
      <dsp:txXfrm>
        <a:off x="3886203" y="0"/>
        <a:ext cx="2378024" cy="950400"/>
      </dsp:txXfrm>
    </dsp:sp>
    <dsp:sp modelId="{C2FA4AA5-1A21-2C40-90EC-6E26C7A2E271}">
      <dsp:nvSpPr>
        <dsp:cNvPr id="0" name=""/>
        <dsp:cNvSpPr/>
      </dsp:nvSpPr>
      <dsp:spPr>
        <a:xfrm>
          <a:off x="3886201" y="1450979"/>
          <a:ext cx="2378024" cy="28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User Story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User Story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User Story 4</a:t>
          </a:r>
        </a:p>
      </dsp:txBody>
      <dsp:txXfrm>
        <a:off x="3955851" y="1520629"/>
        <a:ext cx="2238724" cy="2675898"/>
      </dsp:txXfrm>
    </dsp:sp>
    <dsp:sp modelId="{0EDE78CD-FE71-D54B-B3F4-5206BC216258}">
      <dsp:nvSpPr>
        <dsp:cNvPr id="0" name=""/>
        <dsp:cNvSpPr/>
      </dsp:nvSpPr>
      <dsp:spPr>
        <a:xfrm>
          <a:off x="6629399" y="460374"/>
          <a:ext cx="758941" cy="5920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629399" y="578786"/>
        <a:ext cx="581323" cy="355235"/>
      </dsp:txXfrm>
    </dsp:sp>
    <dsp:sp modelId="{52150591-8E99-1D47-8F40-24E9BA35B6B2}">
      <dsp:nvSpPr>
        <dsp:cNvPr id="0" name=""/>
        <dsp:cNvSpPr/>
      </dsp:nvSpPr>
      <dsp:spPr>
        <a:xfrm>
          <a:off x="7696193" y="0"/>
          <a:ext cx="2378024" cy="1425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Done</a:t>
          </a:r>
        </a:p>
      </dsp:txBody>
      <dsp:txXfrm>
        <a:off x="7696193" y="0"/>
        <a:ext cx="2378024" cy="950400"/>
      </dsp:txXfrm>
    </dsp:sp>
    <dsp:sp modelId="{F7D58E53-AE22-034C-920D-22E0F602B01F}">
      <dsp:nvSpPr>
        <dsp:cNvPr id="0" name=""/>
        <dsp:cNvSpPr/>
      </dsp:nvSpPr>
      <dsp:spPr>
        <a:xfrm>
          <a:off x="7696191" y="1450974"/>
          <a:ext cx="2378024" cy="2823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User Story 1</a:t>
          </a:r>
        </a:p>
      </dsp:txBody>
      <dsp:txXfrm>
        <a:off x="7765841" y="1520624"/>
        <a:ext cx="2238724" cy="2684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331B7A1-2520-4295-90AC-693DC4585D0F}" type="datetimeFigureOut">
              <a:rPr lang="en-US"/>
              <a:pPr>
                <a:defRPr/>
              </a:pPr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BC4C20-D111-443E-B1AD-F05AB790B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017AF-A36D-49AD-9DE8-F425540DAD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79817-B50F-4630-8B08-BCD6ED3C83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79817-B50F-4630-8B08-BCD6ED3C83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017AF-A36D-49AD-9DE8-F425540DAD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C4C20-D111-443E-B1AD-F05AB790B9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F2E8CE-EBBD-47A1-AAA5-939E7F237E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C4C20-D111-443E-B1AD-F05AB790B9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9040F1-AA65-4FD9-84A7-D2ADD919C7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Agile software development emphasizes agility and the ability to adapt to changing conditions</a:t>
            </a:r>
          </a:p>
          <a:p>
            <a:pPr lvl="1" eaLnBrk="1" hangingPunct="1"/>
            <a:r>
              <a:rPr lang="en-US" sz="1900" dirty="0"/>
              <a:t>Time boxed deliverables</a:t>
            </a:r>
          </a:p>
          <a:p>
            <a:pPr lvl="1" eaLnBrk="1" hangingPunct="1"/>
            <a:r>
              <a:rPr lang="en-US" sz="1900" dirty="0"/>
              <a:t>Limited up-front planning, frequent product deliverables, limited documentation, and quick daily meetings with team and customers</a:t>
            </a:r>
          </a:p>
          <a:p>
            <a:pPr lvl="1" eaLnBrk="1" hangingPunct="1"/>
            <a:r>
              <a:rPr lang="en-US" sz="1900" dirty="0">
                <a:hlinkClick r:id="rId3"/>
              </a:rPr>
              <a:t>Agile Manifesto</a:t>
            </a:r>
            <a:endParaRPr lang="en-US" sz="1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C4C20-D111-443E-B1AD-F05AB790B93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8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79817-B50F-4630-8B08-BCD6ED3C83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28B4A-572A-4632-8517-AAB2D2802815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7B0C8-401F-4B00-8102-BAF2A1A6D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75BD-DB5F-424C-BA16-6D9E4812CCD8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6CC47-6986-48EB-A38A-32821F89FB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960F4-A6D3-43B8-A5A7-8A6A8FBE359C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0D865-3FD4-4DDA-A0A0-EEBF101A40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F0279-D5C1-47CB-A68D-BE3383CC6A23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024A2-5A8E-44F4-B439-22B53F7119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9FB45-F901-4645-9BE7-462AD20E8296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72FFB-F657-4F89-A59A-D41D605CA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36388-7416-4B04-B1FC-5ED35E67C0FD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1DC17-0EDE-4CA3-BE4A-5D16F1087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9D212-4EA5-42CE-8EE9-35B88092F07D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547DB-FC34-401A-9533-126F7802D4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3B002-1CD3-4E69-BC36-304586DC7506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BD631-133C-4A18-A1C1-170107B27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B3DB8-5108-444F-94F9-78A5A95D41DF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A2475-6373-4F56-8916-CE58A85324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EEF3-DEC3-496A-93F4-AB9E88F3D71F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1E620-D72F-4F8B-A331-A58C26F04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A6ECB-085E-44BA-A1D4-B69E29C32F38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BFFFF-0809-4E13-97D0-2115538AD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A7658D-ECF9-4907-865D-6B7139C5D541}" type="datetimeFigureOut">
              <a:rPr lang="en-US" smtClean="0"/>
              <a:pPr>
                <a:defRPr/>
              </a:pPr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C4D9E6-6219-42A5-8FFE-80B6D37E6B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dagileframework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mi.org/disciplined-agile/introduction-to-disciplined-agil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" TargetMode="External"/><Relationship Id="rId2" Type="http://schemas.openxmlformats.org/officeDocument/2006/relationships/hyperlink" Target="http://www.agilemanifesto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book.cio.gov/" TargetMode="External"/><Relationship Id="rId5" Type="http://schemas.openxmlformats.org/officeDocument/2006/relationships/hyperlink" Target="http://gettingreal.37signals.com/" TargetMode="External"/><Relationship Id="rId4" Type="http://schemas.openxmlformats.org/officeDocument/2006/relationships/hyperlink" Target="https://agilemanifesto.org/principle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914400" y="3048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5240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Project Management Methodology</a:t>
            </a:r>
          </a:p>
          <a:p>
            <a:pPr eaLnBrk="1" hangingPunct="1"/>
            <a:r>
              <a:rPr lang="en-US" dirty="0"/>
              <a:t>Systems Development Lifecycles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Waterfall Model with Feedback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654462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Concept Exploration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2227867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System Exploration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079012" y="4922773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Operations and Support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350414" y="5419701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621816" y="6019800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Retirement</a:t>
            </a:r>
            <a:endParaRPr lang="en-US" sz="1400" dirty="0"/>
          </a:p>
        </p:txBody>
      </p:sp>
      <p:cxnSp>
        <p:nvCxnSpPr>
          <p:cNvPr id="11" name="Elbow Connector 10"/>
          <p:cNvCxnSpPr>
            <a:cxnSpLocks/>
            <a:stCxn id="5" idx="3"/>
            <a:endCxn id="6" idx="0"/>
          </p:cNvCxnSpPr>
          <p:nvPr/>
        </p:nvCxnSpPr>
        <p:spPr>
          <a:xfrm>
            <a:off x="1584946" y="1974499"/>
            <a:ext cx="693427" cy="2533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16" idx="0"/>
          </p:cNvCxnSpPr>
          <p:nvPr/>
        </p:nvCxnSpPr>
        <p:spPr>
          <a:xfrm>
            <a:off x="2880346" y="2547904"/>
            <a:ext cx="693427" cy="2681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8" idx="0"/>
          </p:cNvCxnSpPr>
          <p:nvPr/>
        </p:nvCxnSpPr>
        <p:spPr>
          <a:xfrm>
            <a:off x="9282958" y="5242810"/>
            <a:ext cx="669429" cy="1768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9" idx="0"/>
          </p:cNvCxnSpPr>
          <p:nvPr/>
        </p:nvCxnSpPr>
        <p:spPr>
          <a:xfrm>
            <a:off x="10554360" y="5739738"/>
            <a:ext cx="669429" cy="2800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71800" y="2816057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60954" y="3336102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9936" y="3869099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Implementation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807610" y="4419353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Installation</a:t>
            </a:r>
          </a:p>
        </p:txBody>
      </p:sp>
      <p:cxnSp>
        <p:nvCxnSpPr>
          <p:cNvPr id="43" name="Elbow Connector 42"/>
          <p:cNvCxnSpPr>
            <a:stCxn id="18" idx="3"/>
            <a:endCxn id="20" idx="0"/>
          </p:cNvCxnSpPr>
          <p:nvPr/>
        </p:nvCxnSpPr>
        <p:spPr>
          <a:xfrm>
            <a:off x="6773882" y="4189136"/>
            <a:ext cx="635701" cy="2302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3"/>
            <a:endCxn id="18" idx="0"/>
          </p:cNvCxnSpPr>
          <p:nvPr/>
        </p:nvCxnSpPr>
        <p:spPr>
          <a:xfrm>
            <a:off x="5464900" y="3656139"/>
            <a:ext cx="707009" cy="2129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" idx="3"/>
            <a:endCxn id="17" idx="0"/>
          </p:cNvCxnSpPr>
          <p:nvPr/>
        </p:nvCxnSpPr>
        <p:spPr>
          <a:xfrm>
            <a:off x="4175746" y="3136094"/>
            <a:ext cx="687181" cy="2000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1"/>
            <a:endCxn id="5" idx="2"/>
          </p:cNvCxnSpPr>
          <p:nvPr/>
        </p:nvCxnSpPr>
        <p:spPr>
          <a:xfrm rot="10800000">
            <a:off x="982974" y="2294536"/>
            <a:ext cx="693427" cy="2533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7" idx="1"/>
            <a:endCxn id="16" idx="2"/>
          </p:cNvCxnSpPr>
          <p:nvPr/>
        </p:nvCxnSpPr>
        <p:spPr>
          <a:xfrm rot="10800000">
            <a:off x="3573774" y="3456131"/>
            <a:ext cx="687181" cy="2000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1"/>
            <a:endCxn id="6" idx="2"/>
          </p:cNvCxnSpPr>
          <p:nvPr/>
        </p:nvCxnSpPr>
        <p:spPr>
          <a:xfrm rot="10800000">
            <a:off x="2278374" y="2867940"/>
            <a:ext cx="693427" cy="2681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3"/>
            <a:endCxn id="7" idx="0"/>
          </p:cNvCxnSpPr>
          <p:nvPr/>
        </p:nvCxnSpPr>
        <p:spPr>
          <a:xfrm>
            <a:off x="8011556" y="4739390"/>
            <a:ext cx="669429" cy="1833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8" idx="1"/>
            <a:endCxn id="7" idx="2"/>
          </p:cNvCxnSpPr>
          <p:nvPr/>
        </p:nvCxnSpPr>
        <p:spPr>
          <a:xfrm rot="10800000">
            <a:off x="8680986" y="5562846"/>
            <a:ext cx="669429" cy="1768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" idx="1"/>
            <a:endCxn id="20" idx="2"/>
          </p:cNvCxnSpPr>
          <p:nvPr/>
        </p:nvCxnSpPr>
        <p:spPr>
          <a:xfrm rot="10800000">
            <a:off x="7409584" y="5059426"/>
            <a:ext cx="669429" cy="1833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0" idx="1"/>
            <a:endCxn id="18" idx="2"/>
          </p:cNvCxnSpPr>
          <p:nvPr/>
        </p:nvCxnSpPr>
        <p:spPr>
          <a:xfrm rot="10800000">
            <a:off x="6171910" y="4509172"/>
            <a:ext cx="635701" cy="2302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8" idx="1"/>
            <a:endCxn id="17" idx="2"/>
          </p:cNvCxnSpPr>
          <p:nvPr/>
        </p:nvCxnSpPr>
        <p:spPr>
          <a:xfrm rot="10800000">
            <a:off x="4862928" y="3976176"/>
            <a:ext cx="707009" cy="2129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" idx="1"/>
            <a:endCxn id="8" idx="2"/>
          </p:cNvCxnSpPr>
          <p:nvPr/>
        </p:nvCxnSpPr>
        <p:spPr>
          <a:xfrm rot="10800000">
            <a:off x="9952388" y="6059775"/>
            <a:ext cx="669429" cy="2800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381000" y="6430074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Source: Adapted from Quality Software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Futrell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, Shafer, and Shafer</a:t>
            </a:r>
          </a:p>
        </p:txBody>
      </p:sp>
    </p:spTree>
    <p:extLst>
      <p:ext uri="{BB962C8B-B14F-4D97-AF65-F5344CB8AC3E}">
        <p14:creationId xmlns:p14="http://schemas.microsoft.com/office/powerpoint/2010/main" val="87897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Waterfall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Strengths</a:t>
            </a:r>
            <a:endParaRPr lang="en-US" dirty="0"/>
          </a:p>
          <a:p>
            <a:pPr lvl="1" eaLnBrk="1" hangingPunct="1"/>
            <a:r>
              <a:rPr lang="en-US" sz="1800" dirty="0"/>
              <a:t>Well known</a:t>
            </a:r>
          </a:p>
          <a:p>
            <a:pPr lvl="1" eaLnBrk="1" hangingPunct="1"/>
            <a:r>
              <a:rPr lang="en-US" sz="1800" dirty="0"/>
              <a:t>Ordered approach for handling complexity</a:t>
            </a:r>
          </a:p>
          <a:p>
            <a:pPr lvl="1" eaLnBrk="1" hangingPunct="1"/>
            <a:r>
              <a:rPr lang="en-US" sz="1800" dirty="0"/>
              <a:t>Milestones</a:t>
            </a:r>
          </a:p>
          <a:p>
            <a:pPr eaLnBrk="1" hangingPunct="1"/>
            <a:r>
              <a:rPr lang="en-US" sz="2800" dirty="0"/>
              <a:t>Weaknesses</a:t>
            </a:r>
            <a:endParaRPr lang="en-US" dirty="0"/>
          </a:p>
          <a:p>
            <a:pPr lvl="1" eaLnBrk="1" hangingPunct="1"/>
            <a:r>
              <a:rPr lang="en-US" sz="1800" dirty="0"/>
              <a:t>Linearity – hard to go back</a:t>
            </a:r>
          </a:p>
          <a:p>
            <a:pPr lvl="1" eaLnBrk="1" hangingPunct="1"/>
            <a:r>
              <a:rPr lang="en-US" sz="1800" dirty="0"/>
              <a:t>Lack of user involvement</a:t>
            </a:r>
          </a:p>
          <a:p>
            <a:pPr lvl="1" eaLnBrk="1" hangingPunct="1"/>
            <a:r>
              <a:rPr lang="en-US" sz="1800" dirty="0"/>
              <a:t>Excessive documentation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3FCE-A761-FE44-939F-F605FA99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V-Shaped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59EF9E-5603-F141-A96B-D2B048136706}"/>
              </a:ext>
            </a:extLst>
          </p:cNvPr>
          <p:cNvSpPr/>
          <p:nvPr/>
        </p:nvSpPr>
        <p:spPr>
          <a:xfrm>
            <a:off x="1132896" y="1654461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Project and Requirements Planning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547E1C-5C60-F145-933E-ACCA35BCEE90}"/>
              </a:ext>
            </a:extLst>
          </p:cNvPr>
          <p:cNvSpPr/>
          <p:nvPr/>
        </p:nvSpPr>
        <p:spPr>
          <a:xfrm>
            <a:off x="2000666" y="2748105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Requirements and Specifications Analysis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1C676-69AB-6F45-9EB2-F1A84C9B8B61}"/>
              </a:ext>
            </a:extLst>
          </p:cNvPr>
          <p:cNvSpPr/>
          <p:nvPr/>
        </p:nvSpPr>
        <p:spPr>
          <a:xfrm>
            <a:off x="7457089" y="3815496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and Testing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274D10-6A10-F149-AEEC-FA4576FBAA0B}"/>
              </a:ext>
            </a:extLst>
          </p:cNvPr>
          <p:cNvSpPr/>
          <p:nvPr/>
        </p:nvSpPr>
        <p:spPr>
          <a:xfrm>
            <a:off x="8534400" y="2748106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and Acceptance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C8A316-2BCF-F14F-A5DF-188E542F4A04}"/>
              </a:ext>
            </a:extLst>
          </p:cNvPr>
          <p:cNvSpPr/>
          <p:nvPr/>
        </p:nvSpPr>
        <p:spPr>
          <a:xfrm>
            <a:off x="9272983" y="1654460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Production Operation and Maintenance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E83A2A9-EC37-5F48-86F2-DC25B41EF27F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480963" y="2548439"/>
            <a:ext cx="773608" cy="265797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1CB930-62DE-974A-8381-6854E67AB4E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04612" y="3068142"/>
            <a:ext cx="5329788" cy="1"/>
          </a:xfrm>
          <a:prstGeom prst="bentConnector3">
            <a:avLst>
              <a:gd name="adj1" fmla="val 50000"/>
            </a:avLst>
          </a:prstGeom>
          <a:ln w="254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2194926-5D0B-3B46-9212-D7D54FE68DA0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9738346" y="2294533"/>
            <a:ext cx="136610" cy="773610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D2ACE2B-57CB-FA48-8152-57036A34C6F2}"/>
              </a:ext>
            </a:extLst>
          </p:cNvPr>
          <p:cNvSpPr/>
          <p:nvPr/>
        </p:nvSpPr>
        <p:spPr>
          <a:xfrm>
            <a:off x="2927946" y="3812115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Architecture of High Level Design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298916-4B13-0E44-B6C3-0A6D89F2AC95}"/>
              </a:ext>
            </a:extLst>
          </p:cNvPr>
          <p:cNvSpPr/>
          <p:nvPr/>
        </p:nvSpPr>
        <p:spPr>
          <a:xfrm>
            <a:off x="3796517" y="4749206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Detailed Design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A6A411-B378-8647-A65A-548248490A81}"/>
              </a:ext>
            </a:extLst>
          </p:cNvPr>
          <p:cNvSpPr/>
          <p:nvPr/>
        </p:nvSpPr>
        <p:spPr>
          <a:xfrm>
            <a:off x="5049197" y="5505690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Coding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0FD5BB-F0F9-9346-83D0-75C3AFA1E3BE}"/>
              </a:ext>
            </a:extLst>
          </p:cNvPr>
          <p:cNvSpPr/>
          <p:nvPr/>
        </p:nvSpPr>
        <p:spPr>
          <a:xfrm>
            <a:off x="6253143" y="4748934"/>
            <a:ext cx="1203946" cy="64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Unit Testing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5AF02A2-0412-0B49-8CB1-DD9C096B6ADD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253143" y="5389007"/>
            <a:ext cx="601973" cy="436720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81C31A6-DFE9-CD41-8B99-BF002E1CA63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000463" y="5068971"/>
            <a:ext cx="1252680" cy="272"/>
          </a:xfrm>
          <a:prstGeom prst="bentConnector3">
            <a:avLst>
              <a:gd name="adj1" fmla="val 50000"/>
            </a:avLst>
          </a:prstGeom>
          <a:ln w="254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201417-667F-D54F-8760-C759314F9D8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131892" y="4132152"/>
            <a:ext cx="3325197" cy="3381"/>
          </a:xfrm>
          <a:prstGeom prst="bentConnector3">
            <a:avLst>
              <a:gd name="adj1" fmla="val 50000"/>
            </a:avLst>
          </a:prstGeom>
          <a:ln w="254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62970C0-0198-5447-864E-5DF768FB435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3354691" y="4627416"/>
            <a:ext cx="617055" cy="266598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7CC389-48F7-0A41-999D-E04E780D0667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2393305" y="3597511"/>
            <a:ext cx="743974" cy="325307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9BDA22-4207-DF4B-84B1-E1126BFA4000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7457089" y="4455569"/>
            <a:ext cx="601973" cy="613402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6061149-02D1-0C4C-A012-9C37C22A905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8661035" y="3388179"/>
            <a:ext cx="475338" cy="747354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412896-0BF0-D648-9903-4170EC8AD4B9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4505619" y="5282149"/>
            <a:ext cx="436448" cy="650707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9A39E07-9896-B44E-8190-83F69F33610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2336843" y="1974496"/>
            <a:ext cx="6936141" cy="1"/>
          </a:xfrm>
          <a:prstGeom prst="bentConnector3">
            <a:avLst>
              <a:gd name="adj1" fmla="val 50000"/>
            </a:avLst>
          </a:prstGeom>
          <a:ln w="254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4">
            <a:extLst>
              <a:ext uri="{FF2B5EF4-FFF2-40B4-BE49-F238E27FC236}">
                <a16:creationId xmlns:a16="http://schemas.microsoft.com/office/drawing/2014/main" id="{9D030E5A-381D-F641-9CBD-8276076AC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30074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Source: Adapted from Quality Software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Futrell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, Shafer, and Shafer</a:t>
            </a:r>
          </a:p>
        </p:txBody>
      </p:sp>
    </p:spTree>
    <p:extLst>
      <p:ext uri="{BB962C8B-B14F-4D97-AF65-F5344CB8AC3E}">
        <p14:creationId xmlns:p14="http://schemas.microsoft.com/office/powerpoint/2010/main" val="344367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V-Shaped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Strengths</a:t>
            </a:r>
          </a:p>
          <a:p>
            <a:pPr lvl="1" eaLnBrk="1" hangingPunct="1"/>
            <a:r>
              <a:rPr lang="en-US" sz="1800" dirty="0"/>
              <a:t>Emphasizes verification and validation of all deliverables</a:t>
            </a:r>
          </a:p>
          <a:p>
            <a:pPr eaLnBrk="1" hangingPunct="1"/>
            <a:r>
              <a:rPr lang="en-US" dirty="0"/>
              <a:t>Weaknesses</a:t>
            </a:r>
          </a:p>
          <a:p>
            <a:pPr lvl="1" eaLnBrk="1" hangingPunct="1"/>
            <a:r>
              <a:rPr lang="en-US" sz="1800" dirty="0"/>
              <a:t>Does not handle iterations</a:t>
            </a:r>
          </a:p>
          <a:p>
            <a:pPr lvl="1" eaLnBrk="1" hangingPunct="1"/>
            <a:r>
              <a:rPr lang="en-US" sz="1800" dirty="0"/>
              <a:t>Hard to handle changes in requirements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Prototyping</a:t>
            </a:r>
          </a:p>
        </p:txBody>
      </p:sp>
      <p:pic>
        <p:nvPicPr>
          <p:cNvPr id="57347" name="Content Placeholder 3" descr="f 4-11.bmp"/>
          <p:cNvPicPr>
            <a:picLocks noGrp="1" noChangeAspect="1"/>
          </p:cNvPicPr>
          <p:nvPr>
            <p:ph idx="1"/>
          </p:nvPr>
        </p:nvPicPr>
        <p:blipFill>
          <a:blip r:embed="rId3"/>
          <a:srcRect t="5981"/>
          <a:stretch>
            <a:fillRect/>
          </a:stretch>
        </p:blipFill>
        <p:spPr>
          <a:xfrm>
            <a:off x="2895600" y="1550988"/>
            <a:ext cx="6172200" cy="4621212"/>
          </a:xfrm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798638" y="6505576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Quality Software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Futrell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, Shafer, and Shafer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Prototyping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Strengths</a:t>
            </a:r>
            <a:endParaRPr lang="en-US" dirty="0"/>
          </a:p>
          <a:p>
            <a:pPr lvl="1" eaLnBrk="1" hangingPunct="1"/>
            <a:r>
              <a:rPr lang="en-US" sz="1800" dirty="0"/>
              <a:t>End user can see the system requirements</a:t>
            </a:r>
          </a:p>
          <a:p>
            <a:pPr lvl="1" eaLnBrk="1" hangingPunct="1"/>
            <a:r>
              <a:rPr lang="en-US" sz="1800" dirty="0"/>
              <a:t>End user provides feedback</a:t>
            </a:r>
          </a:p>
          <a:p>
            <a:pPr lvl="1" eaLnBrk="1" hangingPunct="1"/>
            <a:r>
              <a:rPr lang="en-US" sz="1800" dirty="0"/>
              <a:t>Helps avoid miscommunication</a:t>
            </a:r>
          </a:p>
          <a:p>
            <a:pPr eaLnBrk="1" hangingPunct="1"/>
            <a:r>
              <a:rPr lang="en-US" sz="2800" dirty="0"/>
              <a:t>Weaknesses</a:t>
            </a:r>
            <a:endParaRPr lang="en-US" dirty="0"/>
          </a:p>
          <a:p>
            <a:pPr lvl="1" eaLnBrk="1" hangingPunct="1"/>
            <a:r>
              <a:rPr lang="en-US" sz="1800" dirty="0"/>
              <a:t>System performance may suffer</a:t>
            </a:r>
          </a:p>
          <a:p>
            <a:pPr lvl="1" eaLnBrk="1" hangingPunct="1"/>
            <a:r>
              <a:rPr lang="en-US" sz="1800" dirty="0"/>
              <a:t>May continue indefinitely</a:t>
            </a:r>
          </a:p>
          <a:p>
            <a:pPr lvl="1" eaLnBrk="1" hangingPunct="1"/>
            <a:r>
              <a:rPr lang="en-US" sz="1800" dirty="0"/>
              <a:t>Poor documentation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99EA-4F34-834B-B21D-6F51404B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04"/>
            <a:ext cx="10515600" cy="1325563"/>
          </a:xfrm>
        </p:spPr>
        <p:txBody>
          <a:bodyPr/>
          <a:lstStyle/>
          <a:p>
            <a:r>
              <a:rPr lang="en-US" dirty="0"/>
              <a:t>Rapid Application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DA9EF-A473-2440-89F5-F13C2661B2A8}"/>
              </a:ext>
            </a:extLst>
          </p:cNvPr>
          <p:cNvSpPr/>
          <p:nvPr/>
        </p:nvSpPr>
        <p:spPr>
          <a:xfrm>
            <a:off x="2514600" y="1524000"/>
            <a:ext cx="6858000" cy="46339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FC0B9-C582-7C4A-9DE9-BFE9AF3763CC}"/>
              </a:ext>
            </a:extLst>
          </p:cNvPr>
          <p:cNvSpPr/>
          <p:nvPr/>
        </p:nvSpPr>
        <p:spPr>
          <a:xfrm>
            <a:off x="2514600" y="4938712"/>
            <a:ext cx="1600200" cy="1219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 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C6222-5A02-8641-8C75-D54B0C605ACD}"/>
              </a:ext>
            </a:extLst>
          </p:cNvPr>
          <p:cNvSpPr/>
          <p:nvPr/>
        </p:nvSpPr>
        <p:spPr>
          <a:xfrm>
            <a:off x="4038600" y="4252912"/>
            <a:ext cx="16002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42597-3BFD-F149-9E84-077FA9DD60BD}"/>
              </a:ext>
            </a:extLst>
          </p:cNvPr>
          <p:cNvSpPr/>
          <p:nvPr/>
        </p:nvSpPr>
        <p:spPr>
          <a:xfrm>
            <a:off x="5629940" y="3338512"/>
            <a:ext cx="2752062" cy="2819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2A394-6313-5F42-8144-7B30A7AB1BFE}"/>
              </a:ext>
            </a:extLst>
          </p:cNvPr>
          <p:cNvSpPr/>
          <p:nvPr/>
        </p:nvSpPr>
        <p:spPr>
          <a:xfrm>
            <a:off x="8382002" y="4922837"/>
            <a:ext cx="990598" cy="12350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Cutover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CD966E-0984-5A4C-944C-A1CD6325E4E7}"/>
              </a:ext>
            </a:extLst>
          </p:cNvPr>
          <p:cNvCxnSpPr>
            <a:cxnSpLocks/>
          </p:cNvCxnSpPr>
          <p:nvPr/>
        </p:nvCxnSpPr>
        <p:spPr>
          <a:xfrm>
            <a:off x="3200400" y="6386512"/>
            <a:ext cx="6172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1AA6F3-5999-5F46-A89E-8CC4AF3236B5}"/>
              </a:ext>
            </a:extLst>
          </p:cNvPr>
          <p:cNvSpPr txBox="1"/>
          <p:nvPr/>
        </p:nvSpPr>
        <p:spPr>
          <a:xfrm>
            <a:off x="2514600" y="620184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7E246-2E4A-4546-BCF5-90E9995B8940}"/>
              </a:ext>
            </a:extLst>
          </p:cNvPr>
          <p:cNvSpPr txBox="1"/>
          <p:nvPr/>
        </p:nvSpPr>
        <p:spPr>
          <a:xfrm rot="16200000">
            <a:off x="1020875" y="3766973"/>
            <a:ext cx="22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Effort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4EAB532-92D4-3141-9AA3-A3BD01EC69FF}"/>
              </a:ext>
            </a:extLst>
          </p:cNvPr>
          <p:cNvSpPr/>
          <p:nvPr/>
        </p:nvSpPr>
        <p:spPr>
          <a:xfrm>
            <a:off x="2541181" y="2333718"/>
            <a:ext cx="6826103" cy="1992878"/>
          </a:xfrm>
          <a:custGeom>
            <a:avLst/>
            <a:gdLst>
              <a:gd name="connsiteX0" fmla="*/ 0 w 6826103"/>
              <a:gd name="connsiteY0" fmla="*/ 1472738 h 1992878"/>
              <a:gd name="connsiteX1" fmla="*/ 2498652 w 6826103"/>
              <a:gd name="connsiteY1" fmla="*/ 5445 h 1992878"/>
              <a:gd name="connsiteX2" fmla="*/ 3466214 w 6826103"/>
              <a:gd name="connsiteY2" fmla="*/ 1940570 h 1992878"/>
              <a:gd name="connsiteX3" fmla="*/ 5667154 w 6826103"/>
              <a:gd name="connsiteY3" fmla="*/ 1462105 h 1992878"/>
              <a:gd name="connsiteX4" fmla="*/ 6826103 w 6826103"/>
              <a:gd name="connsiteY4" fmla="*/ 1685389 h 199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6103" h="1992878">
                <a:moveTo>
                  <a:pt x="0" y="1472738"/>
                </a:moveTo>
                <a:cubicBezTo>
                  <a:pt x="960475" y="700105"/>
                  <a:pt x="1920950" y="-72527"/>
                  <a:pt x="2498652" y="5445"/>
                </a:cubicBezTo>
                <a:cubicBezTo>
                  <a:pt x="3076354" y="83417"/>
                  <a:pt x="2938130" y="1697793"/>
                  <a:pt x="3466214" y="1940570"/>
                </a:cubicBezTo>
                <a:cubicBezTo>
                  <a:pt x="3994298" y="2183347"/>
                  <a:pt x="5107173" y="1504635"/>
                  <a:pt x="5667154" y="1462105"/>
                </a:cubicBezTo>
                <a:cubicBezTo>
                  <a:pt x="6227136" y="1419575"/>
                  <a:pt x="6526619" y="1552482"/>
                  <a:pt x="6826103" y="1685389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6FD233-F926-8F45-BD5D-42A6199E5FB0}"/>
              </a:ext>
            </a:extLst>
          </p:cNvPr>
          <p:cNvSpPr txBox="1"/>
          <p:nvPr/>
        </p:nvSpPr>
        <p:spPr>
          <a:xfrm>
            <a:off x="5867400" y="1905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of User Involvement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5E1335-0687-9D44-8CB4-5AAF80B84781}"/>
              </a:ext>
            </a:extLst>
          </p:cNvPr>
          <p:cNvCxnSpPr>
            <a:stCxn id="45" idx="1"/>
            <a:endCxn id="44" idx="1"/>
          </p:cNvCxnSpPr>
          <p:nvPr/>
        </p:nvCxnSpPr>
        <p:spPr>
          <a:xfrm flipH="1">
            <a:off x="5039833" y="2228166"/>
            <a:ext cx="827567" cy="1109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">
            <a:extLst>
              <a:ext uri="{FF2B5EF4-FFF2-40B4-BE49-F238E27FC236}">
                <a16:creationId xmlns:a16="http://schemas.microsoft.com/office/drawing/2014/main" id="{C883EBFA-D4E2-634E-95D5-436238F7D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7" y="6538912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Quality Software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Futrell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, Shafer, and Shafer</a:t>
            </a:r>
          </a:p>
        </p:txBody>
      </p:sp>
    </p:spTree>
    <p:extLst>
      <p:ext uri="{BB962C8B-B14F-4D97-AF65-F5344CB8AC3E}">
        <p14:creationId xmlns:p14="http://schemas.microsoft.com/office/powerpoint/2010/main" val="64362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Rapid Application Development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Strengths</a:t>
            </a:r>
            <a:endParaRPr lang="en-US" dirty="0"/>
          </a:p>
          <a:p>
            <a:pPr lvl="1" eaLnBrk="1" hangingPunct="1"/>
            <a:r>
              <a:rPr lang="en-US" sz="1800" dirty="0"/>
              <a:t>Reduced cycle time – 60 days or less</a:t>
            </a:r>
          </a:p>
          <a:p>
            <a:pPr lvl="1" eaLnBrk="1" hangingPunct="1"/>
            <a:r>
              <a:rPr lang="en-US" sz="1800" dirty="0"/>
              <a:t>Increased customer involvement and feedback</a:t>
            </a:r>
          </a:p>
          <a:p>
            <a:pPr lvl="1" eaLnBrk="1" hangingPunct="1"/>
            <a:r>
              <a:rPr lang="en-US" sz="1800" dirty="0"/>
              <a:t>Reuse</a:t>
            </a:r>
          </a:p>
          <a:p>
            <a:pPr eaLnBrk="1" hangingPunct="1"/>
            <a:r>
              <a:rPr lang="en-US" sz="2800" dirty="0"/>
              <a:t>Weaknesses</a:t>
            </a:r>
            <a:endParaRPr lang="en-US" dirty="0"/>
          </a:p>
          <a:p>
            <a:pPr lvl="1" eaLnBrk="1" hangingPunct="1"/>
            <a:r>
              <a:rPr lang="en-US" sz="1800" dirty="0"/>
              <a:t>Requires high skill-level</a:t>
            </a:r>
          </a:p>
          <a:p>
            <a:pPr lvl="1" eaLnBrk="1" hangingPunct="1"/>
            <a:r>
              <a:rPr lang="en-US" sz="1800" dirty="0"/>
              <a:t>System must be modular</a:t>
            </a:r>
          </a:p>
          <a:p>
            <a:pPr lvl="1" eaLnBrk="1" hangingPunct="1"/>
            <a:r>
              <a:rPr lang="en-US" sz="1800" dirty="0"/>
              <a:t>Cost and completion date are not known up-front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18EA5E7-A0C9-2840-BF3D-16D6CBCAE3A3}"/>
              </a:ext>
            </a:extLst>
          </p:cNvPr>
          <p:cNvCxnSpPr>
            <a:cxnSpLocks/>
            <a:stCxn id="147" idx="1"/>
          </p:cNvCxnSpPr>
          <p:nvPr/>
        </p:nvCxnSpPr>
        <p:spPr>
          <a:xfrm>
            <a:off x="4902717" y="2247459"/>
            <a:ext cx="1577837" cy="1760467"/>
          </a:xfrm>
          <a:prstGeom prst="straightConnector1">
            <a:avLst/>
          </a:prstGeom>
          <a:ln w="254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F93FCE-A761-FE44-939F-F605FA99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89" y="96148"/>
            <a:ext cx="10515600" cy="754615"/>
          </a:xfrm>
        </p:spPr>
        <p:txBody>
          <a:bodyPr>
            <a:normAutofit/>
          </a:bodyPr>
          <a:lstStyle/>
          <a:p>
            <a:r>
              <a:rPr lang="en-US" sz="3600" dirty="0"/>
              <a:t>The Incremental/Iterative Model</a:t>
            </a: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9D030E5A-381D-F641-9CBD-8276076AC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33" y="6542778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Source: Adapted from Quality Software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Futrell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, Shafer, and Shafer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C3DA4CC-214B-0F4F-A455-5BDE7CC98B9D}"/>
              </a:ext>
            </a:extLst>
          </p:cNvPr>
          <p:cNvGrpSpPr/>
          <p:nvPr/>
        </p:nvGrpSpPr>
        <p:grpSpPr>
          <a:xfrm>
            <a:off x="305289" y="1110226"/>
            <a:ext cx="3611838" cy="1880236"/>
            <a:chOff x="578481" y="1246301"/>
            <a:chExt cx="3611838" cy="188023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A59EF9E-5603-F141-A96B-D2B048136706}"/>
                </a:ext>
              </a:extLst>
            </p:cNvPr>
            <p:cNvSpPr/>
            <p:nvPr/>
          </p:nvSpPr>
          <p:spPr>
            <a:xfrm>
              <a:off x="578481" y="1246301"/>
              <a:ext cx="1203946" cy="6400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System Feasibility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4547E1C-5C60-F145-933E-ACCA35BCEE90}"/>
                </a:ext>
              </a:extLst>
            </p:cNvPr>
            <p:cNvSpPr/>
            <p:nvPr/>
          </p:nvSpPr>
          <p:spPr>
            <a:xfrm>
              <a:off x="1782427" y="1886374"/>
              <a:ext cx="1203946" cy="6400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Software Requirements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1E83A2A9-EC37-5F48-86F2-DC25B41EF27F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>
              <a:off x="1782427" y="1566338"/>
              <a:ext cx="601973" cy="320036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D2ACE2B-57CB-FA48-8152-57036A34C6F2}"/>
                </a:ext>
              </a:extLst>
            </p:cNvPr>
            <p:cNvSpPr/>
            <p:nvPr/>
          </p:nvSpPr>
          <p:spPr>
            <a:xfrm>
              <a:off x="2986373" y="2486464"/>
              <a:ext cx="1203946" cy="6400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Product Design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62970C0-0198-5447-864E-5DF768FB4358}"/>
                </a:ext>
              </a:extLst>
            </p:cNvPr>
            <p:cNvCxnSpPr>
              <a:cxnSpLocks/>
              <a:stCxn id="13" idx="1"/>
              <a:endCxn id="5" idx="2"/>
            </p:cNvCxnSpPr>
            <p:nvPr/>
          </p:nvCxnSpPr>
          <p:spPr>
            <a:xfrm rot="10800000">
              <a:off x="2384401" y="2526447"/>
              <a:ext cx="601973" cy="28005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2D7CC389-48F7-0A41-999D-E04E780D0667}"/>
                </a:ext>
              </a:extLst>
            </p:cNvPr>
            <p:cNvCxnSpPr>
              <a:cxnSpLocks/>
              <a:stCxn id="5" idx="1"/>
              <a:endCxn id="4" idx="2"/>
            </p:cNvCxnSpPr>
            <p:nvPr/>
          </p:nvCxnSpPr>
          <p:spPr>
            <a:xfrm rot="10800000">
              <a:off x="1180455" y="1886375"/>
              <a:ext cx="601973" cy="320037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F033A95E-F9E7-1040-A1FB-570CFB12393D}"/>
                </a:ext>
              </a:extLst>
            </p:cNvPr>
            <p:cNvCxnSpPr>
              <a:cxnSpLocks/>
              <a:stCxn id="5" idx="3"/>
              <a:endCxn id="13" idx="0"/>
            </p:cNvCxnSpPr>
            <p:nvPr/>
          </p:nvCxnSpPr>
          <p:spPr>
            <a:xfrm>
              <a:off x="2986373" y="2206411"/>
              <a:ext cx="601973" cy="28005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9DADDE-FAED-9A4C-9776-B76C1B8609E0}"/>
              </a:ext>
            </a:extLst>
          </p:cNvPr>
          <p:cNvGrpSpPr/>
          <p:nvPr/>
        </p:nvGrpSpPr>
        <p:grpSpPr>
          <a:xfrm>
            <a:off x="6094128" y="831532"/>
            <a:ext cx="5295900" cy="2778773"/>
            <a:chOff x="6005202" y="1279431"/>
            <a:chExt cx="5295900" cy="277877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71C676-69AB-6F45-9EB2-F1A84C9B8B61}"/>
                </a:ext>
              </a:extLst>
            </p:cNvPr>
            <p:cNvSpPr/>
            <p:nvPr/>
          </p:nvSpPr>
          <p:spPr>
            <a:xfrm>
              <a:off x="8176902" y="2528890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Integration</a:t>
              </a:r>
              <a:endParaRPr lang="en-US" sz="12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C8A316-2BCF-F14F-A5DF-188E542F4A04}"/>
                </a:ext>
              </a:extLst>
            </p:cNvPr>
            <p:cNvSpPr/>
            <p:nvPr/>
          </p:nvSpPr>
          <p:spPr>
            <a:xfrm>
              <a:off x="10347636" y="3451154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Operation and Maintenance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2298916-4B13-0E44-B6C3-0A6D89F2AC95}"/>
                </a:ext>
              </a:extLst>
            </p:cNvPr>
            <p:cNvSpPr/>
            <p:nvPr/>
          </p:nvSpPr>
          <p:spPr>
            <a:xfrm>
              <a:off x="6043302" y="1612313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Detailed Design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EA6A411-B378-8647-A65A-548248490A81}"/>
                </a:ext>
              </a:extLst>
            </p:cNvPr>
            <p:cNvSpPr/>
            <p:nvPr/>
          </p:nvSpPr>
          <p:spPr>
            <a:xfrm>
              <a:off x="7110102" y="2072944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Coding</a:t>
              </a:r>
              <a:endParaRPr lang="en-US" sz="11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C0FD5BB-F0F9-9346-83D0-75C3AFA1E3BE}"/>
                </a:ext>
              </a:extLst>
            </p:cNvPr>
            <p:cNvSpPr/>
            <p:nvPr/>
          </p:nvSpPr>
          <p:spPr>
            <a:xfrm>
              <a:off x="9243702" y="2983841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Implementation</a:t>
              </a:r>
              <a:endParaRPr lang="en-US" sz="1050" dirty="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55AF02A2-0412-0B49-8CB1-DD9C096B6ADD}"/>
                </a:ext>
              </a:extLst>
            </p:cNvPr>
            <p:cNvCxnSpPr>
              <a:cxnSpLocks/>
              <a:stCxn id="15" idx="3"/>
              <a:endCxn id="6" idx="0"/>
            </p:cNvCxnSpPr>
            <p:nvPr/>
          </p:nvCxnSpPr>
          <p:spPr>
            <a:xfrm>
              <a:off x="7948302" y="2341393"/>
              <a:ext cx="647700" cy="187497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1D412896-0BF0-D648-9903-4170EC8AD4B9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>
              <a:off x="6881502" y="1880762"/>
              <a:ext cx="647700" cy="192182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3EA4027E-0906-B849-B613-BD42C6A2B1E0}"/>
                </a:ext>
              </a:extLst>
            </p:cNvPr>
            <p:cNvCxnSpPr>
              <a:cxnSpLocks/>
              <a:stCxn id="6" idx="3"/>
              <a:endCxn id="16" idx="0"/>
            </p:cNvCxnSpPr>
            <p:nvPr/>
          </p:nvCxnSpPr>
          <p:spPr>
            <a:xfrm>
              <a:off x="9015102" y="2797339"/>
              <a:ext cx="647700" cy="186502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46D10AE7-2C6A-9F45-BEC2-BE8928B0F54E}"/>
                </a:ext>
              </a:extLst>
            </p:cNvPr>
            <p:cNvCxnSpPr>
              <a:cxnSpLocks/>
              <a:stCxn id="16" idx="3"/>
              <a:endCxn id="8" idx="0"/>
            </p:cNvCxnSpPr>
            <p:nvPr/>
          </p:nvCxnSpPr>
          <p:spPr>
            <a:xfrm>
              <a:off x="10081902" y="3252290"/>
              <a:ext cx="684834" cy="19886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CCACC0F-E352-ED48-828F-FD3333C61D0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6462402" y="2149211"/>
              <a:ext cx="647700" cy="1921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06970B3D-72D0-F84A-BE20-76BF42EB3C16}"/>
                </a:ext>
              </a:extLst>
            </p:cNvPr>
            <p:cNvCxnSpPr>
              <a:cxnSpLocks/>
              <a:stCxn id="8" idx="1"/>
              <a:endCxn id="16" idx="2"/>
            </p:cNvCxnSpPr>
            <p:nvPr/>
          </p:nvCxnSpPr>
          <p:spPr>
            <a:xfrm rot="10800000">
              <a:off x="9662802" y="3520739"/>
              <a:ext cx="684834" cy="198865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6B2EB632-84A7-7F46-B291-BE02235826ED}"/>
                </a:ext>
              </a:extLst>
            </p:cNvPr>
            <p:cNvCxnSpPr>
              <a:cxnSpLocks/>
              <a:stCxn id="6" idx="1"/>
              <a:endCxn id="15" idx="2"/>
            </p:cNvCxnSpPr>
            <p:nvPr/>
          </p:nvCxnSpPr>
          <p:spPr>
            <a:xfrm rot="10800000">
              <a:off x="7529202" y="2609841"/>
              <a:ext cx="647700" cy="18749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FEA1C68A-3E3F-6E4A-BD27-DD46327810B0}"/>
                </a:ext>
              </a:extLst>
            </p:cNvPr>
            <p:cNvCxnSpPr>
              <a:cxnSpLocks/>
              <a:stCxn id="16" idx="1"/>
              <a:endCxn id="6" idx="2"/>
            </p:cNvCxnSpPr>
            <p:nvPr/>
          </p:nvCxnSpPr>
          <p:spPr>
            <a:xfrm rot="10800000">
              <a:off x="8596002" y="3065788"/>
              <a:ext cx="647700" cy="18650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F5F98E-EA04-F345-A411-AC1D08FF183A}"/>
                </a:ext>
              </a:extLst>
            </p:cNvPr>
            <p:cNvSpPr txBox="1"/>
            <p:nvPr/>
          </p:nvSpPr>
          <p:spPr>
            <a:xfrm>
              <a:off x="6022636" y="1279431"/>
              <a:ext cx="2756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Increment 1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8B9C616-2D4D-F048-A008-9A5DB7E55EA4}"/>
                </a:ext>
              </a:extLst>
            </p:cNvPr>
            <p:cNvSpPr/>
            <p:nvPr/>
          </p:nvSpPr>
          <p:spPr>
            <a:xfrm>
              <a:off x="6005202" y="1299309"/>
              <a:ext cx="5295900" cy="27588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60D0C07-0480-394F-B37E-DE40A565AAE2}"/>
              </a:ext>
            </a:extLst>
          </p:cNvPr>
          <p:cNvGrpSpPr/>
          <p:nvPr/>
        </p:nvGrpSpPr>
        <p:grpSpPr>
          <a:xfrm>
            <a:off x="287855" y="3406595"/>
            <a:ext cx="5295900" cy="2778773"/>
            <a:chOff x="6005202" y="1279431"/>
            <a:chExt cx="5295900" cy="2778773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D2088BB3-B910-D947-9F3F-D5E5C1F33D74}"/>
                </a:ext>
              </a:extLst>
            </p:cNvPr>
            <p:cNvSpPr/>
            <p:nvPr/>
          </p:nvSpPr>
          <p:spPr>
            <a:xfrm>
              <a:off x="8176902" y="2528890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Integration</a:t>
              </a:r>
              <a:endParaRPr lang="en-US" sz="1200" dirty="0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39AE0714-51B5-ED48-8F0B-D4824D5C3377}"/>
                </a:ext>
              </a:extLst>
            </p:cNvPr>
            <p:cNvSpPr/>
            <p:nvPr/>
          </p:nvSpPr>
          <p:spPr>
            <a:xfrm>
              <a:off x="10347636" y="3451154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Operation and Maintenance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8BB10879-7563-E249-8FB4-4D3AC65BA1A6}"/>
                </a:ext>
              </a:extLst>
            </p:cNvPr>
            <p:cNvSpPr/>
            <p:nvPr/>
          </p:nvSpPr>
          <p:spPr>
            <a:xfrm>
              <a:off x="6043302" y="1612313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Detailed Design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B823400A-357F-744F-9947-5921D2A35203}"/>
                </a:ext>
              </a:extLst>
            </p:cNvPr>
            <p:cNvSpPr/>
            <p:nvPr/>
          </p:nvSpPr>
          <p:spPr>
            <a:xfrm>
              <a:off x="7110102" y="2072944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Coding</a:t>
              </a:r>
              <a:endParaRPr lang="en-US" sz="1100" dirty="0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986FD0B5-FE4F-4B4E-9947-1CF23888301D}"/>
                </a:ext>
              </a:extLst>
            </p:cNvPr>
            <p:cNvSpPr/>
            <p:nvPr/>
          </p:nvSpPr>
          <p:spPr>
            <a:xfrm>
              <a:off x="9243702" y="2983841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Implementation</a:t>
              </a:r>
              <a:endParaRPr lang="en-US" sz="1050" dirty="0"/>
            </a:p>
          </p:txBody>
        </p:sp>
        <p:cxnSp>
          <p:nvCxnSpPr>
            <p:cNvPr id="121" name="Elbow Connector 120">
              <a:extLst>
                <a:ext uri="{FF2B5EF4-FFF2-40B4-BE49-F238E27FC236}">
                  <a16:creationId xmlns:a16="http://schemas.microsoft.com/office/drawing/2014/main" id="{63480733-5457-6249-B249-6D3630E41897}"/>
                </a:ext>
              </a:extLst>
            </p:cNvPr>
            <p:cNvCxnSpPr>
              <a:cxnSpLocks/>
              <a:stCxn id="119" idx="3"/>
              <a:endCxn id="116" idx="0"/>
            </p:cNvCxnSpPr>
            <p:nvPr/>
          </p:nvCxnSpPr>
          <p:spPr>
            <a:xfrm>
              <a:off x="7948302" y="2341393"/>
              <a:ext cx="647700" cy="187497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E51FE32D-0F56-AB4B-8875-BFD69DC10BE1}"/>
                </a:ext>
              </a:extLst>
            </p:cNvPr>
            <p:cNvCxnSpPr>
              <a:cxnSpLocks/>
              <a:stCxn id="118" idx="3"/>
              <a:endCxn id="119" idx="0"/>
            </p:cNvCxnSpPr>
            <p:nvPr/>
          </p:nvCxnSpPr>
          <p:spPr>
            <a:xfrm>
              <a:off x="6881502" y="1880762"/>
              <a:ext cx="647700" cy="192182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>
              <a:extLst>
                <a:ext uri="{FF2B5EF4-FFF2-40B4-BE49-F238E27FC236}">
                  <a16:creationId xmlns:a16="http://schemas.microsoft.com/office/drawing/2014/main" id="{35C4438F-ACC9-3241-ADF5-48D00D6AF7E7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>
            <a:xfrm>
              <a:off x="9015102" y="2797339"/>
              <a:ext cx="647700" cy="186502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0337DAEC-186A-7B40-AE05-3CF560A4B2A5}"/>
                </a:ext>
              </a:extLst>
            </p:cNvPr>
            <p:cNvCxnSpPr>
              <a:cxnSpLocks/>
              <a:stCxn id="120" idx="3"/>
              <a:endCxn id="117" idx="0"/>
            </p:cNvCxnSpPr>
            <p:nvPr/>
          </p:nvCxnSpPr>
          <p:spPr>
            <a:xfrm>
              <a:off x="10081902" y="3252290"/>
              <a:ext cx="684834" cy="19886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B3DD1D1A-157D-9049-8AC0-71E23DA1D97F}"/>
                </a:ext>
              </a:extLst>
            </p:cNvPr>
            <p:cNvCxnSpPr>
              <a:cxnSpLocks/>
              <a:stCxn id="119" idx="1"/>
              <a:endCxn id="118" idx="2"/>
            </p:cNvCxnSpPr>
            <p:nvPr/>
          </p:nvCxnSpPr>
          <p:spPr>
            <a:xfrm rot="10800000">
              <a:off x="6462402" y="2149211"/>
              <a:ext cx="647700" cy="1921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B38284C7-6639-DC41-8811-8DF67A2841E4}"/>
                </a:ext>
              </a:extLst>
            </p:cNvPr>
            <p:cNvCxnSpPr>
              <a:cxnSpLocks/>
              <a:stCxn id="117" idx="1"/>
              <a:endCxn id="120" idx="2"/>
            </p:cNvCxnSpPr>
            <p:nvPr/>
          </p:nvCxnSpPr>
          <p:spPr>
            <a:xfrm rot="10800000">
              <a:off x="9662802" y="3520739"/>
              <a:ext cx="684834" cy="198865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258F0809-FAA0-9043-B8F4-9AFD7A555F14}"/>
                </a:ext>
              </a:extLst>
            </p:cNvPr>
            <p:cNvCxnSpPr>
              <a:cxnSpLocks/>
              <a:stCxn id="116" idx="1"/>
              <a:endCxn id="119" idx="2"/>
            </p:cNvCxnSpPr>
            <p:nvPr/>
          </p:nvCxnSpPr>
          <p:spPr>
            <a:xfrm rot="10800000">
              <a:off x="7529202" y="2609841"/>
              <a:ext cx="647700" cy="18749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01DE0AE6-8393-824F-B8EA-11EA309367E4}"/>
                </a:ext>
              </a:extLst>
            </p:cNvPr>
            <p:cNvCxnSpPr>
              <a:cxnSpLocks/>
              <a:stCxn id="120" idx="1"/>
              <a:endCxn id="116" idx="2"/>
            </p:cNvCxnSpPr>
            <p:nvPr/>
          </p:nvCxnSpPr>
          <p:spPr>
            <a:xfrm rot="10800000">
              <a:off x="8596002" y="3065788"/>
              <a:ext cx="647700" cy="18650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9510D5F-9AA6-D540-A736-4D6F140BB715}"/>
                </a:ext>
              </a:extLst>
            </p:cNvPr>
            <p:cNvSpPr txBox="1"/>
            <p:nvPr/>
          </p:nvSpPr>
          <p:spPr>
            <a:xfrm>
              <a:off x="6022636" y="1279431"/>
              <a:ext cx="2756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Increment 2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961CBEC-A6CA-E243-9523-229283ACCE51}"/>
                </a:ext>
              </a:extLst>
            </p:cNvPr>
            <p:cNvSpPr/>
            <p:nvPr/>
          </p:nvSpPr>
          <p:spPr>
            <a:xfrm>
              <a:off x="6005202" y="1299309"/>
              <a:ext cx="5295900" cy="27588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30B86E7-292B-7F41-A880-92D35B936BC9}"/>
              </a:ext>
            </a:extLst>
          </p:cNvPr>
          <p:cNvGrpSpPr/>
          <p:nvPr/>
        </p:nvGrpSpPr>
        <p:grpSpPr>
          <a:xfrm>
            <a:off x="6480554" y="3867061"/>
            <a:ext cx="5295900" cy="2778773"/>
            <a:chOff x="6005202" y="1279431"/>
            <a:chExt cx="5295900" cy="2778773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53DDDD72-0F63-034C-8773-54DE90718914}"/>
                </a:ext>
              </a:extLst>
            </p:cNvPr>
            <p:cNvSpPr/>
            <p:nvPr/>
          </p:nvSpPr>
          <p:spPr>
            <a:xfrm>
              <a:off x="8176902" y="2528890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Integration</a:t>
              </a:r>
              <a:endParaRPr lang="en-US" sz="1200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9A466E8-4430-8345-A130-A3ED2B31A9E7}"/>
                </a:ext>
              </a:extLst>
            </p:cNvPr>
            <p:cNvSpPr/>
            <p:nvPr/>
          </p:nvSpPr>
          <p:spPr>
            <a:xfrm>
              <a:off x="10347636" y="3451154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Operation and Maintenance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86DAB92F-E2A6-4E47-8CF0-2D1BF2C77503}"/>
                </a:ext>
              </a:extLst>
            </p:cNvPr>
            <p:cNvSpPr/>
            <p:nvPr/>
          </p:nvSpPr>
          <p:spPr>
            <a:xfrm>
              <a:off x="6043302" y="1612313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Detailed Design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8CFA9152-B98C-A24A-A79D-5F8FD3565D91}"/>
                </a:ext>
              </a:extLst>
            </p:cNvPr>
            <p:cNvSpPr/>
            <p:nvPr/>
          </p:nvSpPr>
          <p:spPr>
            <a:xfrm>
              <a:off x="7110102" y="2072944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Coding</a:t>
              </a:r>
              <a:endParaRPr lang="en-US" sz="1100" dirty="0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BAED549-F50D-3B47-9C08-2C18E708AB84}"/>
                </a:ext>
              </a:extLst>
            </p:cNvPr>
            <p:cNvSpPr/>
            <p:nvPr/>
          </p:nvSpPr>
          <p:spPr>
            <a:xfrm>
              <a:off x="9243702" y="2983841"/>
              <a:ext cx="838200" cy="536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Implementation</a:t>
              </a:r>
              <a:endParaRPr lang="en-US" sz="1050" dirty="0"/>
            </a:p>
          </p:txBody>
        </p: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EED56234-448A-CF40-965F-7A7A1AE7F2A2}"/>
                </a:ext>
              </a:extLst>
            </p:cNvPr>
            <p:cNvCxnSpPr>
              <a:cxnSpLocks/>
              <a:stCxn id="135" idx="3"/>
              <a:endCxn id="132" idx="0"/>
            </p:cNvCxnSpPr>
            <p:nvPr/>
          </p:nvCxnSpPr>
          <p:spPr>
            <a:xfrm>
              <a:off x="7948302" y="2341393"/>
              <a:ext cx="647700" cy="187497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id="{7EF50C35-0DB4-0744-9091-E64798EA9A2F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>
              <a:off x="6881502" y="1880762"/>
              <a:ext cx="647700" cy="192182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283F3D3F-D77C-0F42-B543-AAB06F2D1F60}"/>
                </a:ext>
              </a:extLst>
            </p:cNvPr>
            <p:cNvCxnSpPr>
              <a:cxnSpLocks/>
              <a:stCxn id="132" idx="3"/>
              <a:endCxn id="136" idx="0"/>
            </p:cNvCxnSpPr>
            <p:nvPr/>
          </p:nvCxnSpPr>
          <p:spPr>
            <a:xfrm>
              <a:off x="9015102" y="2797339"/>
              <a:ext cx="647700" cy="186502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>
              <a:extLst>
                <a:ext uri="{FF2B5EF4-FFF2-40B4-BE49-F238E27FC236}">
                  <a16:creationId xmlns:a16="http://schemas.microsoft.com/office/drawing/2014/main" id="{F754E084-86FB-9449-A003-1AC2E91B3FD9}"/>
                </a:ext>
              </a:extLst>
            </p:cNvPr>
            <p:cNvCxnSpPr>
              <a:cxnSpLocks/>
              <a:stCxn id="136" idx="3"/>
              <a:endCxn id="133" idx="0"/>
            </p:cNvCxnSpPr>
            <p:nvPr/>
          </p:nvCxnSpPr>
          <p:spPr>
            <a:xfrm>
              <a:off x="10081902" y="3252290"/>
              <a:ext cx="684834" cy="19886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71F6C60F-06BF-BC44-9997-DED35DC821D8}"/>
                </a:ext>
              </a:extLst>
            </p:cNvPr>
            <p:cNvCxnSpPr>
              <a:cxnSpLocks/>
              <a:stCxn id="135" idx="1"/>
              <a:endCxn id="134" idx="2"/>
            </p:cNvCxnSpPr>
            <p:nvPr/>
          </p:nvCxnSpPr>
          <p:spPr>
            <a:xfrm rot="10800000">
              <a:off x="6462402" y="2149211"/>
              <a:ext cx="647700" cy="1921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6D300981-A97D-D24A-9170-42AFF90DA66C}"/>
                </a:ext>
              </a:extLst>
            </p:cNvPr>
            <p:cNvCxnSpPr>
              <a:cxnSpLocks/>
              <a:stCxn id="133" idx="1"/>
              <a:endCxn id="136" idx="2"/>
            </p:cNvCxnSpPr>
            <p:nvPr/>
          </p:nvCxnSpPr>
          <p:spPr>
            <a:xfrm rot="10800000">
              <a:off x="9662802" y="3520739"/>
              <a:ext cx="684834" cy="198865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9C155952-6BBA-F043-BC54-DC062858F90D}"/>
                </a:ext>
              </a:extLst>
            </p:cNvPr>
            <p:cNvCxnSpPr>
              <a:cxnSpLocks/>
              <a:stCxn id="132" idx="1"/>
              <a:endCxn id="135" idx="2"/>
            </p:cNvCxnSpPr>
            <p:nvPr/>
          </p:nvCxnSpPr>
          <p:spPr>
            <a:xfrm rot="10800000">
              <a:off x="7529202" y="2609841"/>
              <a:ext cx="647700" cy="18749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>
              <a:extLst>
                <a:ext uri="{FF2B5EF4-FFF2-40B4-BE49-F238E27FC236}">
                  <a16:creationId xmlns:a16="http://schemas.microsoft.com/office/drawing/2014/main" id="{EE8EEBE4-6712-D74C-9AD5-AB8E8DC8424C}"/>
                </a:ext>
              </a:extLst>
            </p:cNvPr>
            <p:cNvCxnSpPr>
              <a:cxnSpLocks/>
              <a:stCxn id="136" idx="1"/>
              <a:endCxn id="132" idx="2"/>
            </p:cNvCxnSpPr>
            <p:nvPr/>
          </p:nvCxnSpPr>
          <p:spPr>
            <a:xfrm rot="10800000">
              <a:off x="8596002" y="3065788"/>
              <a:ext cx="647700" cy="18650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55C43F-DC7F-114D-BFB1-9EC552A6DB40}"/>
                </a:ext>
              </a:extLst>
            </p:cNvPr>
            <p:cNvSpPr txBox="1"/>
            <p:nvPr/>
          </p:nvSpPr>
          <p:spPr>
            <a:xfrm>
              <a:off x="6022636" y="1279431"/>
              <a:ext cx="2756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Increment 3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64FF00A-535F-284E-A582-9CE6CC2E6D45}"/>
                </a:ext>
              </a:extLst>
            </p:cNvPr>
            <p:cNvSpPr/>
            <p:nvPr/>
          </p:nvSpPr>
          <p:spPr>
            <a:xfrm>
              <a:off x="6005202" y="1299309"/>
              <a:ext cx="5295900" cy="27588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riangle 146">
            <a:extLst>
              <a:ext uri="{FF2B5EF4-FFF2-40B4-BE49-F238E27FC236}">
                <a16:creationId xmlns:a16="http://schemas.microsoft.com/office/drawing/2014/main" id="{3D7B5061-844D-3B49-93B3-41A8D9362EB4}"/>
              </a:ext>
            </a:extLst>
          </p:cNvPr>
          <p:cNvSpPr/>
          <p:nvPr/>
        </p:nvSpPr>
        <p:spPr>
          <a:xfrm>
            <a:off x="4821754" y="2069297"/>
            <a:ext cx="323851" cy="3563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B2E36802-9B4A-A348-94D1-0F5F788E5415}"/>
              </a:ext>
            </a:extLst>
          </p:cNvPr>
          <p:cNvCxnSpPr>
            <a:cxnSpLocks/>
            <a:stCxn id="13" idx="3"/>
            <a:endCxn id="147" idx="1"/>
          </p:cNvCxnSpPr>
          <p:nvPr/>
        </p:nvCxnSpPr>
        <p:spPr>
          <a:xfrm flipV="1">
            <a:off x="3917127" y="2247459"/>
            <a:ext cx="985590" cy="42296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0525675-613F-1E4D-AEE1-ECFE3831C786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4983680" y="1087237"/>
            <a:ext cx="962508" cy="1338384"/>
          </a:xfrm>
          <a:prstGeom prst="straightConnector1">
            <a:avLst/>
          </a:prstGeom>
          <a:ln w="254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1CE15D1-2709-ED47-B037-1FE313CEFBDF}"/>
              </a:ext>
            </a:extLst>
          </p:cNvPr>
          <p:cNvCxnSpPr>
            <a:cxnSpLocks/>
            <a:stCxn id="147" idx="5"/>
          </p:cNvCxnSpPr>
          <p:nvPr/>
        </p:nvCxnSpPr>
        <p:spPr>
          <a:xfrm flipH="1">
            <a:off x="4364558" y="2247459"/>
            <a:ext cx="700084" cy="1179014"/>
          </a:xfrm>
          <a:prstGeom prst="straightConnector1">
            <a:avLst/>
          </a:prstGeom>
          <a:ln w="254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E29F438-1C9F-6946-92D2-EDED9FD4F80B}"/>
              </a:ext>
            </a:extLst>
          </p:cNvPr>
          <p:cNvSpPr txBox="1"/>
          <p:nvPr/>
        </p:nvSpPr>
        <p:spPr>
          <a:xfrm>
            <a:off x="4190319" y="1763056"/>
            <a:ext cx="275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73095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Incremental/Iterative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Strengths</a:t>
            </a:r>
            <a:endParaRPr lang="en-US" dirty="0"/>
          </a:p>
          <a:p>
            <a:pPr lvl="1" eaLnBrk="1" hangingPunct="1"/>
            <a:r>
              <a:rPr lang="en-US" sz="1800" dirty="0"/>
              <a:t>Operational product delivered with each increment</a:t>
            </a:r>
          </a:p>
          <a:p>
            <a:pPr lvl="1" eaLnBrk="1" hangingPunct="1"/>
            <a:r>
              <a:rPr lang="en-US" sz="1800" dirty="0"/>
              <a:t>Divide and conquer</a:t>
            </a:r>
          </a:p>
          <a:p>
            <a:pPr lvl="1" eaLnBrk="1" hangingPunct="1"/>
            <a:r>
              <a:rPr lang="en-US" sz="1800" dirty="0"/>
              <a:t>User feedback and involvement</a:t>
            </a:r>
          </a:p>
          <a:p>
            <a:pPr eaLnBrk="1" hangingPunct="1"/>
            <a:r>
              <a:rPr lang="en-US" sz="2800" dirty="0"/>
              <a:t>Weaknesses</a:t>
            </a:r>
            <a:endParaRPr lang="en-US" dirty="0"/>
          </a:p>
          <a:p>
            <a:pPr lvl="1" eaLnBrk="1" hangingPunct="1"/>
            <a:r>
              <a:rPr lang="en-US" sz="1800" dirty="0"/>
              <a:t>Requires good planning and design</a:t>
            </a:r>
          </a:p>
          <a:p>
            <a:pPr lvl="1" eaLnBrk="1" hangingPunct="1"/>
            <a:r>
              <a:rPr lang="en-US" sz="1800" dirty="0"/>
              <a:t>Need well defined interfaces</a:t>
            </a:r>
          </a:p>
          <a:p>
            <a:pPr lvl="1" eaLnBrk="1" hangingPunct="1"/>
            <a:r>
              <a:rPr lang="en-US" sz="1800" dirty="0"/>
              <a:t>Tendency to push hard problems until 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what conditions is a project deemed to have been successful? </a:t>
            </a:r>
          </a:p>
          <a:p>
            <a:pPr lvl="1"/>
            <a:r>
              <a:rPr lang="en-US" dirty="0"/>
              <a:t>At or under budget</a:t>
            </a:r>
          </a:p>
          <a:p>
            <a:pPr lvl="1"/>
            <a:r>
              <a:rPr lang="en-US" dirty="0"/>
              <a:t>At or ahead of schedule</a:t>
            </a:r>
          </a:p>
          <a:p>
            <a:pPr lvl="1"/>
            <a:r>
              <a:rPr lang="en-US" dirty="0"/>
              <a:t>All required features and benefits</a:t>
            </a:r>
          </a:p>
          <a:p>
            <a:pPr lvl="1"/>
            <a:r>
              <a:rPr lang="en-US" i="1" dirty="0"/>
              <a:t>Stakeholder satisfaction</a:t>
            </a:r>
          </a:p>
          <a:p>
            <a:pPr lvl="1"/>
            <a:r>
              <a:rPr lang="en-US" i="1" dirty="0"/>
              <a:t>Project outcomes achieved</a:t>
            </a:r>
          </a:p>
          <a:p>
            <a:pPr lvl="1"/>
            <a:r>
              <a:rPr lang="en-US" i="1" dirty="0"/>
              <a:t>Other?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The Spiral Model</a:t>
            </a:r>
          </a:p>
        </p:txBody>
      </p:sp>
      <p:pic>
        <p:nvPicPr>
          <p:cNvPr id="63491" name="Content Placeholder 3" descr="f 4-14.bmp"/>
          <p:cNvPicPr>
            <a:picLocks noGrp="1" noChangeAspect="1"/>
          </p:cNvPicPr>
          <p:nvPr>
            <p:ph idx="1"/>
          </p:nvPr>
        </p:nvPicPr>
        <p:blipFill>
          <a:blip r:embed="rId3"/>
          <a:srcRect t="4408"/>
          <a:stretch>
            <a:fillRect/>
          </a:stretch>
        </p:blipFill>
        <p:spPr>
          <a:xfrm>
            <a:off x="3143251" y="1676400"/>
            <a:ext cx="5865813" cy="4800600"/>
          </a:xfrm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798638" y="6505576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Quality Software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Futrell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, Shafer, and Shafer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Spiral Model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/>
              <a:t>Strengths</a:t>
            </a:r>
          </a:p>
          <a:p>
            <a:pPr lvl="1" eaLnBrk="1" hangingPunct="1"/>
            <a:r>
              <a:rPr lang="en-US" sz="1800" dirty="0"/>
              <a:t>Identifies risks early</a:t>
            </a:r>
          </a:p>
          <a:p>
            <a:pPr lvl="1" eaLnBrk="1" hangingPunct="1"/>
            <a:r>
              <a:rPr lang="en-US" sz="1800" dirty="0"/>
              <a:t>Users feedback and involvement</a:t>
            </a:r>
          </a:p>
          <a:p>
            <a:pPr lvl="1" eaLnBrk="1" hangingPunct="1"/>
            <a:r>
              <a:rPr lang="en-US" sz="1800" dirty="0"/>
              <a:t>High risk functions implemented first</a:t>
            </a:r>
          </a:p>
          <a:p>
            <a:pPr eaLnBrk="1" hangingPunct="1"/>
            <a:r>
              <a:rPr lang="en-US" sz="2800" dirty="0"/>
              <a:t>Weaknesses</a:t>
            </a:r>
            <a:endParaRPr lang="en-US" dirty="0"/>
          </a:p>
          <a:p>
            <a:pPr lvl="1" eaLnBrk="1" hangingPunct="1"/>
            <a:r>
              <a:rPr lang="en-US" sz="1800" dirty="0"/>
              <a:t>Expensive for low risk projects</a:t>
            </a:r>
          </a:p>
          <a:p>
            <a:pPr lvl="1" eaLnBrk="1" hangingPunct="1"/>
            <a:r>
              <a:rPr lang="en-US" sz="1800" dirty="0"/>
              <a:t>Risk assessment expertise required</a:t>
            </a:r>
          </a:p>
          <a:p>
            <a:pPr lvl="1" eaLnBrk="1" hangingPunct="1"/>
            <a:r>
              <a:rPr lang="en-US" sz="1800" dirty="0"/>
              <a:t>May continue indefinitely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403530"/>
            <a:ext cx="10104067" cy="8693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C535-2729-3D4D-BAA2-36BF2746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47700"/>
            <a:ext cx="3996513" cy="556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7AA320-B0F0-784D-9730-BF47BF73F1F4}"/>
              </a:ext>
            </a:extLst>
          </p:cNvPr>
          <p:cNvSpPr txBox="1"/>
          <p:nvPr/>
        </p:nvSpPr>
        <p:spPr>
          <a:xfrm>
            <a:off x="7620000" y="2895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Timebox (typically 2 weeks)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0C350-5013-8143-8913-4AEE80C89F35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86600" y="3080266"/>
            <a:ext cx="533400" cy="577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3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Sprint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10" y="1649012"/>
            <a:ext cx="7799272" cy="413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8410" y="6166550"/>
            <a:ext cx="687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Essential Scrum by Kenneth S. Rubin p. 17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5"/>
    </mc:Choice>
    <mc:Fallback xmlns="">
      <p:transition xmlns:p14="http://schemas.microsoft.com/office/powerpoint/2010/main" spd="slow" advTm="1752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Scrum</a:t>
            </a:r>
          </a:p>
        </p:txBody>
      </p:sp>
      <p:sp>
        <p:nvSpPr>
          <p:cNvPr id="65539" name="Content Placeholder 4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Strengths</a:t>
            </a:r>
          </a:p>
          <a:p>
            <a:pPr lvl="1" eaLnBrk="1" hangingPunct="1"/>
            <a:r>
              <a:rPr lang="en-US" sz="1800" dirty="0"/>
              <a:t>Ability to adapt to change</a:t>
            </a:r>
          </a:p>
          <a:p>
            <a:pPr lvl="1" eaLnBrk="1" hangingPunct="1"/>
            <a:r>
              <a:rPr lang="en-US" sz="1800" dirty="0"/>
              <a:t>User involvement and feedback</a:t>
            </a:r>
          </a:p>
          <a:p>
            <a:pPr lvl="1" eaLnBrk="1" hangingPunct="1"/>
            <a:r>
              <a:rPr lang="en-US" sz="1800" dirty="0"/>
              <a:t>Collaboration</a:t>
            </a:r>
          </a:p>
          <a:p>
            <a:pPr lvl="1" eaLnBrk="1" hangingPunct="1"/>
            <a:r>
              <a:rPr lang="en-US" sz="1800" dirty="0"/>
              <a:t>Time boxed deliverables – 1 week to 30 days</a:t>
            </a:r>
          </a:p>
          <a:p>
            <a:pPr lvl="1" eaLnBrk="1" hangingPunct="1"/>
            <a:r>
              <a:rPr lang="en-US" sz="1800" dirty="0"/>
              <a:t>Focus on idle work not idle workers</a:t>
            </a:r>
          </a:p>
          <a:p>
            <a:pPr eaLnBrk="1" hangingPunct="1"/>
            <a:r>
              <a:rPr lang="en-US" dirty="0"/>
              <a:t>Weaknesses</a:t>
            </a:r>
          </a:p>
          <a:p>
            <a:pPr lvl="1" eaLnBrk="1" hangingPunct="1"/>
            <a:r>
              <a:rPr lang="en-US" sz="1800" dirty="0"/>
              <a:t>May not be suited for large development teams</a:t>
            </a:r>
          </a:p>
          <a:p>
            <a:pPr lvl="1" eaLnBrk="1" hangingPunct="1"/>
            <a:r>
              <a:rPr lang="en-US" sz="1800" dirty="0"/>
              <a:t>Limited documentation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710B-056C-0749-B56C-13D7C84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5"/>
            <a:ext cx="10515600" cy="1325563"/>
          </a:xfrm>
        </p:spPr>
        <p:txBody>
          <a:bodyPr/>
          <a:lstStyle/>
          <a:p>
            <a:r>
              <a:rPr lang="en-US" dirty="0"/>
              <a:t>Scaled Agile Framework (</a:t>
            </a:r>
            <a:r>
              <a:rPr lang="en-US" dirty="0" err="1"/>
              <a:t>SAFe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32EE3-1920-A946-84CF-33B05BB8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9684767" cy="534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909F2-404E-514C-986B-00C0DE91716A}"/>
              </a:ext>
            </a:extLst>
          </p:cNvPr>
          <p:cNvSpPr txBox="1"/>
          <p:nvPr/>
        </p:nvSpPr>
        <p:spPr>
          <a:xfrm>
            <a:off x="533400" y="6400800"/>
            <a:ext cx="708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https://www.scaledagileframework.com/#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0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err="1"/>
              <a:t>SAFe</a:t>
            </a:r>
            <a:endParaRPr lang="en-US" dirty="0"/>
          </a:p>
        </p:txBody>
      </p:sp>
      <p:sp>
        <p:nvSpPr>
          <p:cNvPr id="65539" name="Content Placeholder 4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Strengths</a:t>
            </a:r>
          </a:p>
          <a:p>
            <a:pPr lvl="1" eaLnBrk="1" hangingPunct="1"/>
            <a:r>
              <a:rPr lang="en-US" sz="1800" dirty="0"/>
              <a:t>Designed with the enterprise in mind</a:t>
            </a:r>
          </a:p>
          <a:p>
            <a:pPr lvl="1" eaLnBrk="1" hangingPunct="1"/>
            <a:r>
              <a:rPr lang="en-US" sz="1800" dirty="0"/>
              <a:t>Ability to adapt to change</a:t>
            </a:r>
          </a:p>
          <a:p>
            <a:pPr lvl="1" eaLnBrk="1" hangingPunct="1"/>
            <a:r>
              <a:rPr lang="en-US" sz="1800" dirty="0"/>
              <a:t>User involvement and feedback</a:t>
            </a:r>
          </a:p>
          <a:p>
            <a:pPr lvl="1" eaLnBrk="1" hangingPunct="1"/>
            <a:r>
              <a:rPr lang="en-US" sz="1800" dirty="0"/>
              <a:t>Collaboration</a:t>
            </a:r>
          </a:p>
          <a:p>
            <a:pPr lvl="1" eaLnBrk="1" hangingPunct="1"/>
            <a:r>
              <a:rPr lang="en-US" sz="1800" dirty="0"/>
              <a:t>Time boxed deliverables – 1 week to 30 days</a:t>
            </a:r>
          </a:p>
          <a:p>
            <a:pPr lvl="1" eaLnBrk="1" hangingPunct="1"/>
            <a:r>
              <a:rPr lang="en-US" sz="1800" dirty="0"/>
              <a:t>Focus on idle work not idle workers</a:t>
            </a:r>
          </a:p>
          <a:p>
            <a:pPr eaLnBrk="1" hangingPunct="1"/>
            <a:r>
              <a:rPr lang="en-US" dirty="0"/>
              <a:t>Weaknesses</a:t>
            </a:r>
          </a:p>
          <a:p>
            <a:pPr lvl="1" eaLnBrk="1" hangingPunct="1"/>
            <a:r>
              <a:rPr lang="en-US" sz="1800" dirty="0"/>
              <a:t>Limited documentation</a:t>
            </a:r>
          </a:p>
          <a:p>
            <a:pPr lvl="1" eaLnBrk="1" hangingPunct="1"/>
            <a:r>
              <a:rPr lang="en-US" sz="1800" dirty="0"/>
              <a:t>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40016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AD31-335B-D349-B8BB-202BF94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7400B5-1F1D-4C40-8022-AAF2EE185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765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451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Kanban Board</a:t>
            </a:r>
          </a:p>
        </p:txBody>
      </p:sp>
      <p:sp>
        <p:nvSpPr>
          <p:cNvPr id="65539" name="Content Placeholder 4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Strengths</a:t>
            </a:r>
          </a:p>
          <a:p>
            <a:pPr lvl="1" eaLnBrk="1" hangingPunct="1"/>
            <a:r>
              <a:rPr lang="en-US" sz="1800" dirty="0"/>
              <a:t>Helps </a:t>
            </a:r>
            <a:r>
              <a:rPr lang="en-US" sz="1800"/>
              <a:t>a team Focus </a:t>
            </a:r>
            <a:r>
              <a:rPr lang="en-US" sz="1800" dirty="0"/>
              <a:t>on what is important</a:t>
            </a:r>
          </a:p>
          <a:p>
            <a:pPr eaLnBrk="1" hangingPunct="1"/>
            <a:r>
              <a:rPr lang="en-US" dirty="0"/>
              <a:t>Weaknesses</a:t>
            </a:r>
          </a:p>
          <a:p>
            <a:pPr lvl="1" eaLnBrk="1" hangingPunct="1"/>
            <a:r>
              <a:rPr lang="en-US" sz="1800" dirty="0"/>
              <a:t>Not a formal methodology but a tracking tool instead</a:t>
            </a:r>
          </a:p>
        </p:txBody>
      </p:sp>
    </p:spTree>
    <p:extLst>
      <p:ext uri="{BB962C8B-B14F-4D97-AF65-F5344CB8AC3E}">
        <p14:creationId xmlns:p14="http://schemas.microsoft.com/office/powerpoint/2010/main" val="2922583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0E59-04AD-2547-ACD2-5E8C8AE8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Disciplined Agile Development (DAD)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53E4-0AFC-6749-AE2B-A3F816F3566E}"/>
              </a:ext>
            </a:extLst>
          </p:cNvPr>
          <p:cNvSpPr txBox="1"/>
          <p:nvPr/>
        </p:nvSpPr>
        <p:spPr>
          <a:xfrm>
            <a:off x="403123" y="6548284"/>
            <a:ext cx="4774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www.pmi.org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/disciplined-agile/introduction-to-disciplined-agile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DA660-4989-B349-BCBE-0718D6EF68B2}"/>
              </a:ext>
            </a:extLst>
          </p:cNvPr>
          <p:cNvSpPr txBox="1"/>
          <p:nvPr/>
        </p:nvSpPr>
        <p:spPr>
          <a:xfrm>
            <a:off x="1676400" y="2209800"/>
            <a:ext cx="8409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Organized into 4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Foundation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Disciplined 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Disciplined Agile Enterprise</a:t>
            </a:r>
          </a:p>
        </p:txBody>
      </p:sp>
    </p:spTree>
    <p:extLst>
      <p:ext uri="{BB962C8B-B14F-4D97-AF65-F5344CB8AC3E}">
        <p14:creationId xmlns:p14="http://schemas.microsoft.com/office/powerpoint/2010/main" val="163411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Management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1088570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0E59-04AD-2547-ACD2-5E8C8AE8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Disciplined Agile Development (DA)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D3471-385C-6C48-A220-CFE67557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7480896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553E4-0AFC-6749-AE2B-A3F816F3566E}"/>
              </a:ext>
            </a:extLst>
          </p:cNvPr>
          <p:cNvSpPr txBox="1"/>
          <p:nvPr/>
        </p:nvSpPr>
        <p:spPr>
          <a:xfrm>
            <a:off x="403123" y="6548284"/>
            <a:ext cx="4774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www.pmi.org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/disciplined-agile/introduction-to-disciplined-agile</a:t>
            </a:r>
          </a:p>
        </p:txBody>
      </p:sp>
    </p:spTree>
    <p:extLst>
      <p:ext uri="{BB962C8B-B14F-4D97-AF65-F5344CB8AC3E}">
        <p14:creationId xmlns:p14="http://schemas.microsoft.com/office/powerpoint/2010/main" val="2555020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6ACC-0B3B-B448-B077-D1891FFE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AD3E-CA5C-B84A-B27C-5275850A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Organized approach to agile across the enterprise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Too much structure</a:t>
            </a:r>
          </a:p>
          <a:p>
            <a:pPr lvl="1"/>
            <a:r>
              <a:rPr lang="en-US" dirty="0"/>
              <a:t>Doesn’t always follow agile principles (e.g. lightweight documentation, focus on writing code, short timeboxes, embrace change and uncertainty, self management)</a:t>
            </a:r>
          </a:p>
        </p:txBody>
      </p:sp>
    </p:spTree>
    <p:extLst>
      <p:ext uri="{BB962C8B-B14F-4D97-AF65-F5344CB8AC3E}">
        <p14:creationId xmlns:p14="http://schemas.microsoft.com/office/powerpoint/2010/main" val="386994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Selecting an Appropriate Systems Development Lifecycle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methodology describes the </a:t>
            </a:r>
            <a:r>
              <a:rPr lang="en-US" sz="2800" i="1" dirty="0"/>
              <a:t>methods</a:t>
            </a:r>
            <a:r>
              <a:rPr lang="en-US" sz="2800" dirty="0"/>
              <a:t>, </a:t>
            </a:r>
            <a:r>
              <a:rPr lang="en-US" sz="2800" i="1" dirty="0"/>
              <a:t>tools</a:t>
            </a:r>
            <a:r>
              <a:rPr lang="en-US" sz="2800" dirty="0"/>
              <a:t>, and </a:t>
            </a:r>
            <a:r>
              <a:rPr lang="en-US" sz="2800" i="1" dirty="0"/>
              <a:t>techniques</a:t>
            </a:r>
            <a:r>
              <a:rPr lang="en-US" sz="2800" dirty="0"/>
              <a:t> used by an organization to manage its projects from beginning to end</a:t>
            </a:r>
          </a:p>
          <a:p>
            <a:pPr lvl="1"/>
            <a:r>
              <a:rPr lang="en-US" sz="1800" dirty="0"/>
              <a:t>Draws upon internal and external process assets</a:t>
            </a:r>
          </a:p>
          <a:p>
            <a:pPr lvl="1"/>
            <a:r>
              <a:rPr lang="en-US" sz="1800" dirty="0"/>
              <a:t>Project Management Office (PMO)</a:t>
            </a:r>
          </a:p>
          <a:p>
            <a:r>
              <a:rPr lang="en-US" sz="2800" dirty="0"/>
              <a:t>Different for every organization</a:t>
            </a:r>
          </a:p>
          <a:p>
            <a:pPr lvl="1"/>
            <a:r>
              <a:rPr lang="en-US" sz="1800" dirty="0"/>
              <a:t>Typically includes organizational roles and responsibilities (e.g. Sales)</a:t>
            </a:r>
          </a:p>
          <a:p>
            <a:pPr lvl="1"/>
            <a:r>
              <a:rPr lang="en-US" sz="1800" dirty="0"/>
              <a:t>Identifies a step by step approach for managing organizational projects</a:t>
            </a:r>
          </a:p>
        </p:txBody>
      </p:sp>
    </p:spTree>
    <p:extLst>
      <p:ext uri="{BB962C8B-B14F-4D97-AF65-F5344CB8AC3E}">
        <p14:creationId xmlns:p14="http://schemas.microsoft.com/office/powerpoint/2010/main" val="303480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/>
              <a:t>project management plan </a:t>
            </a:r>
            <a:r>
              <a:rPr lang="en-US" sz="2800" dirty="0"/>
              <a:t>defines how a project is executed, monitored/controlled, and closed. </a:t>
            </a:r>
          </a:p>
          <a:p>
            <a:r>
              <a:rPr lang="en-US" sz="2800" dirty="0"/>
              <a:t>Defines the methods, tools and techniques </a:t>
            </a:r>
            <a:r>
              <a:rPr lang="en-US" sz="2800" i="1" dirty="0"/>
              <a:t>used by an organization</a:t>
            </a:r>
            <a:r>
              <a:rPr lang="en-US" sz="2800" dirty="0"/>
              <a:t> to manage a </a:t>
            </a:r>
            <a:r>
              <a:rPr lang="en-US" sz="2800" i="1" dirty="0"/>
              <a:t>single</a:t>
            </a:r>
            <a:r>
              <a:rPr lang="en-US" sz="2800" dirty="0"/>
              <a:t> project</a:t>
            </a:r>
          </a:p>
          <a:p>
            <a:pPr lvl="1"/>
            <a:r>
              <a:rPr lang="en-US" sz="1800" dirty="0"/>
              <a:t>Describes how the work will be performed</a:t>
            </a:r>
          </a:p>
        </p:txBody>
      </p:sp>
    </p:spTree>
    <p:extLst>
      <p:ext uri="{BB962C8B-B14F-4D97-AF65-F5344CB8AC3E}">
        <p14:creationId xmlns:p14="http://schemas.microsoft.com/office/powerpoint/2010/main" val="393788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Development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876800"/>
          </a:xfrm>
        </p:spPr>
        <p:txBody>
          <a:bodyPr/>
          <a:lstStyle/>
          <a:p>
            <a:r>
              <a:rPr lang="en-US" sz="2400" dirty="0"/>
              <a:t>Planned Approach</a:t>
            </a:r>
          </a:p>
          <a:p>
            <a:pPr lvl="1"/>
            <a:r>
              <a:rPr lang="en-US" sz="1800" dirty="0"/>
              <a:t>Sequential approach whereby a detailed plan and product specification for creating the entire finished product are developed up-front</a:t>
            </a:r>
          </a:p>
          <a:p>
            <a:pPr lvl="1"/>
            <a:r>
              <a:rPr lang="en-US" sz="1800" dirty="0"/>
              <a:t>Good for stable environment with well known requirements</a:t>
            </a:r>
          </a:p>
          <a:p>
            <a:r>
              <a:rPr lang="en-US" sz="2400" dirty="0"/>
              <a:t>Iterative/Hybrid</a:t>
            </a:r>
          </a:p>
          <a:p>
            <a:pPr lvl="1"/>
            <a:r>
              <a:rPr lang="en-US" sz="1800" dirty="0"/>
              <a:t>Moderately adaptive approach with requirements defined up-front creating the entire finished product are developed up-front</a:t>
            </a:r>
          </a:p>
          <a:p>
            <a:pPr lvl="1"/>
            <a:r>
              <a:rPr lang="en-US" sz="1800" dirty="0"/>
              <a:t>Good for environments with moderate levels of change and some known requirements</a:t>
            </a:r>
          </a:p>
          <a:p>
            <a:r>
              <a:rPr lang="en-US" sz="2400" dirty="0"/>
              <a:t>Agile</a:t>
            </a:r>
            <a:endParaRPr lang="en-US" sz="2400" dirty="0">
              <a:hlinkClick r:id="rId2"/>
            </a:endParaRPr>
          </a:p>
          <a:p>
            <a:pPr lvl="1"/>
            <a:r>
              <a:rPr lang="en-US" sz="1800" dirty="0"/>
              <a:t>Highly adaptive approach whereby the emphasis is on delivering finished, working software in time intervals no greater than 30 days</a:t>
            </a:r>
          </a:p>
          <a:p>
            <a:pPr lvl="1"/>
            <a:r>
              <a:rPr lang="en-US" sz="1800" dirty="0"/>
              <a:t>Good for rapidly changing environments with few known requirements</a:t>
            </a:r>
            <a:endParaRPr lang="en-US" sz="1800" dirty="0">
              <a:hlinkClick r:id="rId3"/>
            </a:endParaRPr>
          </a:p>
          <a:p>
            <a:pPr lvl="1"/>
            <a:r>
              <a:rPr lang="en-US" sz="1800" dirty="0">
                <a:hlinkClick r:id="rId4"/>
              </a:rPr>
              <a:t>Agile Manifesto</a:t>
            </a:r>
            <a:r>
              <a:rPr lang="en-US" sz="1800" dirty="0"/>
              <a:t>, </a:t>
            </a:r>
            <a:r>
              <a:rPr lang="en-US" sz="1800" dirty="0">
                <a:hlinkClick r:id="rId5"/>
              </a:rPr>
              <a:t>Getting Real</a:t>
            </a:r>
            <a:r>
              <a:rPr lang="en-US" sz="1800" dirty="0"/>
              <a:t>, </a:t>
            </a:r>
            <a:r>
              <a:rPr lang="en-US" sz="1800" dirty="0">
                <a:hlinkClick r:id="rId6"/>
              </a:rPr>
              <a:t>US Digital Services Playbook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34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Development Life Cycles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140802"/>
            <a:ext cx="10104067" cy="8693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Understanding the Project Lifecycle</a:t>
            </a:r>
          </a:p>
        </p:txBody>
      </p:sp>
      <p:pic>
        <p:nvPicPr>
          <p:cNvPr id="24582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922" y="2096466"/>
            <a:ext cx="32766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798638" y="6315076"/>
            <a:ext cx="8596312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C535-2729-3D4D-BAA2-36BF2746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79" y="1666895"/>
            <a:ext cx="3076303" cy="428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FBF98-4F08-B748-A731-56D9344A998E}"/>
              </a:ext>
            </a:extLst>
          </p:cNvPr>
          <p:cNvSpPr txBox="1"/>
          <p:nvPr/>
        </p:nvSpPr>
        <p:spPr>
          <a:xfrm>
            <a:off x="1088020" y="140053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Planned – PMI PMBOK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102C8-B2A6-964A-97ED-100F2AAA9238}"/>
              </a:ext>
            </a:extLst>
          </p:cNvPr>
          <p:cNvSpPr txBox="1"/>
          <p:nvPr/>
        </p:nvSpPr>
        <p:spPr>
          <a:xfrm>
            <a:off x="6400168" y="13986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Adaptive - Scrum/Agile</a:t>
            </a:r>
          </a:p>
        </p:txBody>
      </p:sp>
    </p:spTree>
    <p:extLst>
      <p:ext uri="{BB962C8B-B14F-4D97-AF65-F5344CB8AC3E}">
        <p14:creationId xmlns:p14="http://schemas.microsoft.com/office/powerpoint/2010/main" val="114224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/>
              <a:t>Systems Development Lifecycles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Planned</a:t>
            </a:r>
            <a:endParaRPr lang="en-US" sz="3200" dirty="0"/>
          </a:p>
          <a:p>
            <a:pPr lvl="1" eaLnBrk="1" hangingPunct="1"/>
            <a:r>
              <a:rPr lang="en-US" sz="1800" dirty="0"/>
              <a:t>Waterfall</a:t>
            </a:r>
          </a:p>
          <a:p>
            <a:pPr lvl="1" eaLnBrk="1" hangingPunct="1"/>
            <a:r>
              <a:rPr lang="en-US" sz="1800" dirty="0"/>
              <a:t>V-Shaped</a:t>
            </a:r>
          </a:p>
          <a:p>
            <a:pPr eaLnBrk="1" hangingPunct="1"/>
            <a:r>
              <a:rPr lang="en-US" sz="2800" dirty="0"/>
              <a:t>Iterative</a:t>
            </a:r>
            <a:endParaRPr lang="en-US" sz="2100" dirty="0"/>
          </a:p>
          <a:p>
            <a:pPr lvl="1" eaLnBrk="1" hangingPunct="1"/>
            <a:r>
              <a:rPr lang="en-US" sz="1800" dirty="0"/>
              <a:t>Prototype</a:t>
            </a:r>
          </a:p>
          <a:p>
            <a:pPr lvl="1" eaLnBrk="1" hangingPunct="1"/>
            <a:r>
              <a:rPr lang="en-US" sz="1800" dirty="0"/>
              <a:t>RAD</a:t>
            </a:r>
          </a:p>
          <a:p>
            <a:pPr lvl="1" eaLnBrk="1" hangingPunct="1"/>
            <a:r>
              <a:rPr lang="en-US" sz="1800" dirty="0"/>
              <a:t>Incremental</a:t>
            </a:r>
          </a:p>
          <a:p>
            <a:pPr lvl="1" eaLnBrk="1" hangingPunct="1"/>
            <a:r>
              <a:rPr lang="en-US" sz="1800" dirty="0"/>
              <a:t>Spiral</a:t>
            </a:r>
          </a:p>
          <a:p>
            <a:pPr eaLnBrk="1" hangingPunct="1"/>
            <a:r>
              <a:rPr lang="en-US" sz="2800" dirty="0"/>
              <a:t>Agile</a:t>
            </a:r>
            <a:endParaRPr lang="en-US" sz="2100" dirty="0"/>
          </a:p>
          <a:p>
            <a:pPr lvl="1" eaLnBrk="1" hangingPunct="1"/>
            <a:r>
              <a:rPr lang="en-US" sz="1800" dirty="0"/>
              <a:t>Scrum</a:t>
            </a:r>
          </a:p>
          <a:p>
            <a:pPr lvl="1" eaLnBrk="1" hangingPunct="1"/>
            <a:r>
              <a:rPr lang="en-US" sz="1800" dirty="0" err="1"/>
              <a:t>SAFe</a:t>
            </a:r>
            <a:r>
              <a:rPr lang="en-US" sz="1800" dirty="0"/>
              <a:t> (Scaled Agile Framework)</a:t>
            </a:r>
          </a:p>
          <a:p>
            <a:pPr lvl="1"/>
            <a:r>
              <a:rPr lang="en-US" sz="1800" dirty="0"/>
              <a:t>Kanban</a:t>
            </a:r>
          </a:p>
          <a:p>
            <a:pPr lvl="1"/>
            <a:r>
              <a:rPr lang="en-US" sz="1800" dirty="0"/>
              <a:t>Disciplined Agile Development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4753</TotalTime>
  <Words>970</Words>
  <Application>Microsoft Macintosh PowerPoint</Application>
  <PresentationFormat>Widescreen</PresentationFormat>
  <Paragraphs>236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Tw Cen MT</vt:lpstr>
      <vt:lpstr>Office Theme</vt:lpstr>
      <vt:lpstr>Agenda</vt:lpstr>
      <vt:lpstr>Project Success</vt:lpstr>
      <vt:lpstr>Project Management Methodology</vt:lpstr>
      <vt:lpstr>Project Management Methodology</vt:lpstr>
      <vt:lpstr>Project Management Plan</vt:lpstr>
      <vt:lpstr>Systems Development Lifecycles</vt:lpstr>
      <vt:lpstr>Systems Development Life Cycles</vt:lpstr>
      <vt:lpstr>Understanding the Project Lifecycle</vt:lpstr>
      <vt:lpstr>Systems Development Lifecycles</vt:lpstr>
      <vt:lpstr>Class Waterfall Model with Feedback</vt:lpstr>
      <vt:lpstr>Waterfall</vt:lpstr>
      <vt:lpstr>V-Shaped</vt:lpstr>
      <vt:lpstr>V-Shaped</vt:lpstr>
      <vt:lpstr>Prototyping</vt:lpstr>
      <vt:lpstr>Prototyping</vt:lpstr>
      <vt:lpstr>Rapid Application Development</vt:lpstr>
      <vt:lpstr>Rapid Application Development</vt:lpstr>
      <vt:lpstr>The Incremental/Iterative Model</vt:lpstr>
      <vt:lpstr>Incremental/Iterative</vt:lpstr>
      <vt:lpstr>The Spiral Model</vt:lpstr>
      <vt:lpstr>Spiral Model</vt:lpstr>
      <vt:lpstr>Scrum</vt:lpstr>
      <vt:lpstr>Scrum Sprint</vt:lpstr>
      <vt:lpstr>Scrum</vt:lpstr>
      <vt:lpstr>Scaled Agile Framework (SAFe)</vt:lpstr>
      <vt:lpstr>SAFe</vt:lpstr>
      <vt:lpstr>Kanban Board</vt:lpstr>
      <vt:lpstr>Kanban Board</vt:lpstr>
      <vt:lpstr>Disciplined Agile Development (DAD)</vt:lpstr>
      <vt:lpstr>Disciplined Agile Development (DA)</vt:lpstr>
      <vt:lpstr>DA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2 - Agenda</dc:title>
  <dc:creator/>
  <cp:lastModifiedBy>Thouin, Mark</cp:lastModifiedBy>
  <cp:revision>133</cp:revision>
  <cp:lastPrinted>2020-01-18T18:50:05Z</cp:lastPrinted>
  <dcterms:created xsi:type="dcterms:W3CDTF">2006-08-16T00:00:00Z</dcterms:created>
  <dcterms:modified xsi:type="dcterms:W3CDTF">2021-09-07T16:28:54Z</dcterms:modified>
</cp:coreProperties>
</file>