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383" r:id="rId4"/>
    <p:sldId id="293" r:id="rId5"/>
    <p:sldId id="257" r:id="rId6"/>
    <p:sldId id="258" r:id="rId7"/>
    <p:sldId id="266" r:id="rId8"/>
    <p:sldId id="261" r:id="rId9"/>
    <p:sldId id="269" r:id="rId10"/>
    <p:sldId id="270" r:id="rId11"/>
    <p:sldId id="303" r:id="rId12"/>
    <p:sldId id="267" r:id="rId13"/>
    <p:sldId id="265" r:id="rId14"/>
    <p:sldId id="273" r:id="rId15"/>
    <p:sldId id="262" r:id="rId16"/>
    <p:sldId id="274" r:id="rId17"/>
    <p:sldId id="277" r:id="rId18"/>
    <p:sldId id="275" r:id="rId19"/>
    <p:sldId id="276" r:id="rId20"/>
    <p:sldId id="294" r:id="rId21"/>
    <p:sldId id="295" r:id="rId22"/>
    <p:sldId id="292" r:id="rId23"/>
    <p:sldId id="300" r:id="rId24"/>
    <p:sldId id="301" r:id="rId25"/>
    <p:sldId id="298" r:id="rId26"/>
    <p:sldId id="290" r:id="rId27"/>
    <p:sldId id="297" r:id="rId28"/>
    <p:sldId id="291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74"/>
  </p:normalViewPr>
  <p:slideViewPr>
    <p:cSldViewPr snapToGrid="0" snapToObjects="1">
      <p:cViewPr varScale="1">
        <p:scale>
          <a:sx n="145" d="100"/>
          <a:sy n="145" d="100"/>
        </p:scale>
        <p:origin x="262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34803-6EDE-024C-A1EA-212D1B56C12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16EF5-7984-7345-BEE8-1DE9FDF9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0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C0522-2872-45C3-AAB8-A8B2D88439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Checklist items</a:t>
            </a:r>
            <a:r>
              <a:rPr lang="en-US" baseline="0" dirty="0"/>
              <a:t> - </a:t>
            </a:r>
            <a:r>
              <a:rPr lang="en-US" dirty="0"/>
              <a:t>Design reviewed, code completed, end user documentation updated, tested, zero know defects, acceptance tested, Live on production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16EF5-7984-7345-BEE8-1DE9FDF962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C0522-2872-45C3-AAB8-A8B2D88439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3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7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4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4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3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0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DFFD-7EC5-7D41-83F3-362F2CF7E91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BBED8-932D-8544-9156-59C10C6A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blog/introducing-azure-devop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IYFTSCoBjg&amp;feature=youtu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407735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Responsible for performing the development work</a:t>
            </a:r>
          </a:p>
          <a:p>
            <a:pPr lvl="1"/>
            <a:r>
              <a:rPr lang="en-US" sz="1800" dirty="0"/>
              <a:t>Self organizing and the team decides the best approach</a:t>
            </a:r>
          </a:p>
          <a:p>
            <a:pPr lvl="1"/>
            <a:r>
              <a:rPr lang="en-US" sz="1800" dirty="0"/>
              <a:t>No project manager to direct the team on how to perform the work</a:t>
            </a:r>
          </a:p>
          <a:p>
            <a:r>
              <a:rPr lang="en-US" sz="2800" dirty="0"/>
              <a:t>Cross-functional Skills</a:t>
            </a:r>
          </a:p>
          <a:p>
            <a:pPr lvl="1"/>
            <a:r>
              <a:rPr lang="en-US" sz="1800" dirty="0"/>
              <a:t>Diverse range of skills</a:t>
            </a:r>
          </a:p>
          <a:p>
            <a:r>
              <a:rPr lang="en-US" sz="2800" dirty="0"/>
              <a:t>T-shaped skills</a:t>
            </a:r>
          </a:p>
          <a:p>
            <a:pPr lvl="1"/>
            <a:r>
              <a:rPr lang="en-US" sz="1800" dirty="0"/>
              <a:t>Deep knowledge in one area and shallow knowledge in many areas</a:t>
            </a:r>
          </a:p>
          <a:p>
            <a:r>
              <a:rPr lang="en-US" sz="2800" dirty="0"/>
              <a:t>Musketeer attitude</a:t>
            </a:r>
          </a:p>
          <a:p>
            <a:pPr lvl="1"/>
            <a:r>
              <a:rPr lang="en-US" sz="1800" dirty="0"/>
              <a:t>All for one and one for all</a:t>
            </a:r>
          </a:p>
          <a:p>
            <a:r>
              <a:rPr lang="en-US" sz="2800" dirty="0"/>
              <a:t>Right sized</a:t>
            </a:r>
          </a:p>
          <a:p>
            <a:pPr lvl="1"/>
            <a:r>
              <a:rPr lang="en-US" sz="1800" dirty="0"/>
              <a:t>5 to 9 team members</a:t>
            </a:r>
          </a:p>
          <a:p>
            <a:r>
              <a:rPr lang="en-US" sz="2800" dirty="0"/>
              <a:t>Communication</a:t>
            </a:r>
          </a:p>
          <a:p>
            <a:pPr lvl="1"/>
            <a:r>
              <a:rPr lang="en-US" sz="1800" dirty="0"/>
              <a:t>Transparent and high bandwidth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31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3D5B96-4393-9D4F-A630-C30F3979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498600"/>
            <a:ext cx="112141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Activities</a:t>
            </a:r>
          </a:p>
        </p:txBody>
      </p:sp>
    </p:spTree>
    <p:extLst>
      <p:ext uri="{BB962C8B-B14F-4D97-AF65-F5344CB8AC3E}">
        <p14:creationId xmlns:p14="http://schemas.microsoft.com/office/powerpoint/2010/main" val="321715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sprint is a short duration development activity resulting in something of tangible value to the customer or user</a:t>
            </a:r>
            <a:r>
              <a:rPr lang="en-US" sz="2700" dirty="0"/>
              <a:t> </a:t>
            </a:r>
          </a:p>
          <a:p>
            <a:pPr lvl="1"/>
            <a:r>
              <a:rPr lang="en-US" sz="1800" dirty="0" err="1"/>
              <a:t>Timeboxed</a:t>
            </a:r>
            <a:r>
              <a:rPr lang="en-US" sz="1800" dirty="0"/>
              <a:t> lasting between 1 week to 30 days</a:t>
            </a:r>
          </a:p>
          <a:p>
            <a:pPr lvl="1"/>
            <a:r>
              <a:rPr lang="en-US" sz="1800" dirty="0"/>
              <a:t>Fixed scope - Goal altering changes are not allowed</a:t>
            </a:r>
          </a:p>
          <a:p>
            <a:pPr lvl="1"/>
            <a:r>
              <a:rPr lang="en-US" sz="1800" dirty="0"/>
              <a:t>Central development unit around which much of the scrum planning process takes place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79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034261"/>
          </a:xfrm>
        </p:spPr>
        <p:txBody>
          <a:bodyPr/>
          <a:lstStyle/>
          <a:p>
            <a:r>
              <a:rPr lang="en-US" dirty="0"/>
              <a:t>Sprint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60" y="1308900"/>
            <a:ext cx="6270440" cy="4687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 p. 41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129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Establishes the content for the next sprint</a:t>
            </a:r>
          </a:p>
          <a:p>
            <a:pPr lvl="1"/>
            <a:r>
              <a:rPr lang="en-US" sz="1800" dirty="0"/>
              <a:t>During sprint planning, the product owner and development team agree upon a sprint goal that defines what the upcoming sprint is supposed to achieve</a:t>
            </a:r>
          </a:p>
          <a:p>
            <a:pPr lvl="1"/>
            <a:r>
              <a:rPr lang="en-US" sz="1800" dirty="0"/>
              <a:t>Review product backlog to determine high priority items that can be accomplished in the upcoming sprint </a:t>
            </a:r>
          </a:p>
          <a:p>
            <a:pPr lvl="1"/>
            <a:r>
              <a:rPr lang="en-US" sz="1800" dirty="0"/>
              <a:t>Features are broken out into sets of tasks</a:t>
            </a:r>
          </a:p>
          <a:p>
            <a:pPr lvl="1"/>
            <a:r>
              <a:rPr lang="en-US" sz="1800" dirty="0"/>
              <a:t>Referred to as a sprint backlog</a:t>
            </a:r>
          </a:p>
          <a:p>
            <a:pPr lvl="1"/>
            <a:r>
              <a:rPr lang="en-US" sz="1800" dirty="0"/>
              <a:t>An estimate of the effort required to complete each is provided</a:t>
            </a:r>
          </a:p>
          <a:p>
            <a:pPr lvl="1"/>
            <a:r>
              <a:rPr lang="en-US" sz="1800" dirty="0"/>
              <a:t>Spring planning is typically performed in 4 to 8 hours</a:t>
            </a:r>
          </a:p>
          <a:p>
            <a:r>
              <a:rPr lang="en-US" sz="2400" dirty="0"/>
              <a:t>Derived from the Product Backlog that may contain weeks or months of work</a:t>
            </a:r>
          </a:p>
          <a:p>
            <a:pPr lvl="1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95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Development team performs all of the task-level work necessary to get the features done</a:t>
            </a:r>
          </a:p>
          <a:p>
            <a:pPr lvl="1"/>
            <a:r>
              <a:rPr lang="en-US" sz="1800" dirty="0"/>
              <a:t>Development team self organizes in any manner to achieve sprint goal</a:t>
            </a:r>
          </a:p>
          <a:p>
            <a:r>
              <a:rPr lang="en-US" sz="2800" dirty="0"/>
              <a:t>Daily scrum</a:t>
            </a:r>
          </a:p>
          <a:p>
            <a:pPr lvl="1"/>
            <a:r>
              <a:rPr lang="en-US" sz="1800" dirty="0"/>
              <a:t>What did I accomplish since the last daily scrum</a:t>
            </a:r>
          </a:p>
          <a:p>
            <a:pPr lvl="1"/>
            <a:r>
              <a:rPr lang="en-US" sz="1800" dirty="0"/>
              <a:t>What do I plan to work on by the next daily scrum</a:t>
            </a:r>
          </a:p>
          <a:p>
            <a:pPr lvl="1"/>
            <a:r>
              <a:rPr lang="en-US" sz="1800" dirty="0"/>
              <a:t>What are the obstacles or impediments that are preventing me from making progress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7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potentially shippable product increment</a:t>
            </a:r>
          </a:p>
          <a:p>
            <a:pPr lvl="1"/>
            <a:r>
              <a:rPr lang="en-US" sz="1800" dirty="0"/>
              <a:t>A complete slice of product functionality, on the has been designed, built, integrated, tested, and documented and would deliver validated customer value</a:t>
            </a:r>
          </a:p>
          <a:p>
            <a:r>
              <a:rPr lang="en-US" sz="2800" dirty="0"/>
              <a:t>Definition of Done Varies Depending on</a:t>
            </a:r>
          </a:p>
          <a:p>
            <a:pPr lvl="1"/>
            <a:r>
              <a:rPr lang="en-US" sz="1800" dirty="0"/>
              <a:t>The nature of the product being built</a:t>
            </a:r>
          </a:p>
          <a:p>
            <a:pPr lvl="1"/>
            <a:r>
              <a:rPr lang="en-US" sz="1800" dirty="0"/>
              <a:t>The technologies being used to build it</a:t>
            </a:r>
          </a:p>
          <a:p>
            <a:pPr lvl="1"/>
            <a:r>
              <a:rPr lang="en-US" sz="1800" dirty="0"/>
              <a:t>The organization that is building it</a:t>
            </a:r>
          </a:p>
          <a:p>
            <a:pPr lvl="1"/>
            <a:r>
              <a:rPr lang="en-US" sz="1800" dirty="0"/>
              <a:t>The current impediments that affect what is possible</a:t>
            </a:r>
          </a:p>
          <a:p>
            <a:r>
              <a:rPr lang="en-US" sz="2800" dirty="0"/>
              <a:t>Useful to have a Checklist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54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inspect and adapt the product that is being built</a:t>
            </a:r>
          </a:p>
          <a:p>
            <a:pPr lvl="1"/>
            <a:r>
              <a:rPr lang="en-US" sz="1800" dirty="0"/>
              <a:t>Focus on reviewing the just completed features in the context of the overall development effort</a:t>
            </a:r>
          </a:p>
          <a:p>
            <a:pPr lvl="1"/>
            <a:r>
              <a:rPr lang="en-US" sz="1800" dirty="0"/>
              <a:t>Communication intensive activity among all stakeholders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03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8444345" cy="4525963"/>
          </a:xfrm>
        </p:spPr>
        <p:txBody>
          <a:bodyPr/>
          <a:lstStyle/>
          <a:p>
            <a:r>
              <a:rPr lang="en-US" sz="2800" dirty="0"/>
              <a:t>Focus on the scrum process and process improvement</a:t>
            </a:r>
          </a:p>
          <a:p>
            <a:pPr lvl="1"/>
            <a:r>
              <a:rPr lang="en-US" sz="1800" dirty="0"/>
              <a:t>Development team, product owner, and scrum master come together to discuss what is working and not working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2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Overview </a:t>
            </a:r>
          </a:p>
          <a:p>
            <a:r>
              <a:rPr lang="en-US" dirty="0"/>
              <a:t>Scrum Team</a:t>
            </a:r>
          </a:p>
          <a:p>
            <a:r>
              <a:rPr lang="en-US" dirty="0"/>
              <a:t>Scrum Sprints</a:t>
            </a:r>
          </a:p>
          <a:p>
            <a:r>
              <a:rPr lang="en-US" dirty="0"/>
              <a:t>DevOps</a:t>
            </a:r>
          </a:p>
          <a:p>
            <a:r>
              <a:rPr lang="en-US" dirty="0" err="1"/>
              <a:t>SAFe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00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Charter</a:t>
            </a:r>
          </a:p>
          <a:p>
            <a:pPr lvl="1"/>
            <a:r>
              <a:rPr lang="en-US" sz="1800" dirty="0"/>
              <a:t>Business case, high level project scope, major milestones, product vision</a:t>
            </a:r>
          </a:p>
          <a:p>
            <a:r>
              <a:rPr lang="en-US" dirty="0"/>
              <a:t>User Story Development</a:t>
            </a:r>
          </a:p>
          <a:p>
            <a:pPr lvl="1"/>
            <a:r>
              <a:rPr lang="en-US" sz="1800" dirty="0"/>
              <a:t>Story writing workshops</a:t>
            </a:r>
          </a:p>
          <a:p>
            <a:r>
              <a:rPr lang="en-US" dirty="0"/>
              <a:t>Product Roadmap and Release Plan</a:t>
            </a:r>
          </a:p>
          <a:p>
            <a:pPr lvl="1"/>
            <a:r>
              <a:rPr lang="en-US" sz="1800" dirty="0"/>
              <a:t>Product backlog grooming</a:t>
            </a:r>
            <a:endParaRPr lang="en-US" dirty="0"/>
          </a:p>
          <a:p>
            <a:r>
              <a:rPr lang="en-US" dirty="0"/>
              <a:t>Sprint Execution</a:t>
            </a:r>
          </a:p>
          <a:p>
            <a:pPr lvl="1"/>
            <a:r>
              <a:rPr lang="en-US" sz="1800" dirty="0"/>
              <a:t>Multiple iterations</a:t>
            </a:r>
          </a:p>
          <a:p>
            <a:r>
              <a:rPr lang="en-US" b="1" dirty="0"/>
              <a:t>Release Software</a:t>
            </a:r>
          </a:p>
          <a:p>
            <a:pPr lvl="1"/>
            <a:r>
              <a:rPr lang="en-US" sz="1800" b="1" dirty="0"/>
              <a:t>Deploy software to operational environment</a:t>
            </a:r>
          </a:p>
          <a:p>
            <a:r>
              <a:rPr lang="en-US" dirty="0"/>
              <a:t>Project Close</a:t>
            </a:r>
          </a:p>
        </p:txBody>
      </p:sp>
    </p:spTree>
    <p:extLst>
      <p:ext uri="{BB962C8B-B14F-4D97-AF65-F5344CB8AC3E}">
        <p14:creationId xmlns:p14="http://schemas.microsoft.com/office/powerpoint/2010/main" val="3027879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EE0305-9389-3C44-BE04-D7BB7B67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61523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D327-3E27-E742-873A-FA6C6438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99BF-0567-BC4C-8511-CCAEB631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DevOps</a:t>
            </a:r>
          </a:p>
          <a:p>
            <a:pPr lvl="1"/>
            <a:r>
              <a:rPr lang="en-US" sz="1900" dirty="0"/>
              <a:t>Contraction of Development and Operations</a:t>
            </a:r>
          </a:p>
          <a:p>
            <a:r>
              <a:rPr lang="en-US" dirty="0"/>
              <a:t>Once working software has been developed, need to release the software into production</a:t>
            </a:r>
          </a:p>
          <a:p>
            <a:pPr lvl="1"/>
            <a:r>
              <a:rPr lang="en-US" sz="1800" dirty="0"/>
              <a:t>Integration testing</a:t>
            </a:r>
          </a:p>
          <a:p>
            <a:pPr lvl="1"/>
            <a:r>
              <a:rPr lang="en-US" sz="1800" dirty="0"/>
              <a:t>Scale to meet projected demand</a:t>
            </a:r>
          </a:p>
          <a:p>
            <a:pPr lvl="1"/>
            <a:r>
              <a:rPr lang="en-US" sz="1800" dirty="0"/>
              <a:t>Deploy to production operational environment</a:t>
            </a:r>
          </a:p>
          <a:p>
            <a:r>
              <a:rPr lang="en-US" dirty="0"/>
              <a:t>DevOps refers to the process of releasing into production the work completed by the development team</a:t>
            </a:r>
          </a:p>
          <a:p>
            <a:pPr lvl="1"/>
            <a:r>
              <a:rPr lang="en-US" sz="1800" dirty="0"/>
              <a:t>Emphasizes continuous delivery rather than phased delivery</a:t>
            </a:r>
          </a:p>
          <a:p>
            <a:pPr lvl="1"/>
            <a:r>
              <a:rPr lang="en-US" sz="1800" dirty="0"/>
              <a:t>Ensures quality</a:t>
            </a:r>
          </a:p>
          <a:p>
            <a:pPr lvl="1"/>
            <a:r>
              <a:rPr lang="en-US" sz="1800" dirty="0"/>
              <a:t>Reduces time to rollout new features</a:t>
            </a:r>
          </a:p>
          <a:p>
            <a:pPr lvl="1"/>
            <a:r>
              <a:rPr lang="en-US" sz="1800" dirty="0"/>
              <a:t>Continuous deployment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2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6C74-D48F-B341-83F1-8C3D58D4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Azure </a:t>
            </a:r>
            <a:r>
              <a:rPr lang="en-US" dirty="0" err="1">
                <a:hlinkClick r:id="rId2"/>
              </a:rPr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EBEC-BF6E-254F-A0F2-A32F7B46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Boards</a:t>
            </a:r>
          </a:p>
          <a:p>
            <a:pPr lvl="1"/>
            <a:r>
              <a:rPr lang="en-US" sz="2100" dirty="0"/>
              <a:t>Kanban board for tracking to do, in progress and complete</a:t>
            </a:r>
          </a:p>
          <a:p>
            <a:pPr lvl="1"/>
            <a:r>
              <a:rPr lang="en-US" sz="2100" dirty="0"/>
              <a:t>Based on Scrum and includes sprint planning and product backlog grooming</a:t>
            </a:r>
          </a:p>
          <a:p>
            <a:r>
              <a:rPr lang="en-US" dirty="0"/>
              <a:t>Pipelines</a:t>
            </a:r>
          </a:p>
          <a:p>
            <a:pPr lvl="1"/>
            <a:r>
              <a:rPr lang="en-US" sz="2100" dirty="0"/>
              <a:t>Automates deployment of new code to production environment</a:t>
            </a:r>
          </a:p>
          <a:p>
            <a:pPr lvl="1"/>
            <a:r>
              <a:rPr lang="en-US" sz="2100" dirty="0"/>
              <a:t>Continuous integration/continuous delivery</a:t>
            </a:r>
          </a:p>
          <a:p>
            <a:r>
              <a:rPr lang="en-US" dirty="0"/>
              <a:t>Repos</a:t>
            </a:r>
          </a:p>
          <a:p>
            <a:pPr lvl="1"/>
            <a:r>
              <a:rPr lang="en-US" sz="2100" dirty="0"/>
              <a:t>Code repository used to store source code</a:t>
            </a:r>
          </a:p>
          <a:p>
            <a:pPr lvl="1"/>
            <a:r>
              <a:rPr lang="en-US" sz="2100" dirty="0"/>
              <a:t>GitHub</a:t>
            </a:r>
          </a:p>
          <a:p>
            <a:pPr lvl="1"/>
            <a:r>
              <a:rPr lang="en-US" sz="2100" dirty="0"/>
              <a:t>Includes version control</a:t>
            </a:r>
          </a:p>
          <a:p>
            <a:r>
              <a:rPr lang="en-US" dirty="0"/>
              <a:t>Test Plans</a:t>
            </a:r>
          </a:p>
          <a:p>
            <a:pPr lvl="1"/>
            <a:r>
              <a:rPr lang="en-US" sz="2100" dirty="0"/>
              <a:t>Automatically execute tests on new software revisions</a:t>
            </a:r>
          </a:p>
          <a:p>
            <a:r>
              <a:rPr lang="en-US" dirty="0"/>
              <a:t>Artifacts</a:t>
            </a:r>
          </a:p>
          <a:p>
            <a:pPr lvl="1"/>
            <a:r>
              <a:rPr lang="en-US" sz="2100" dirty="0"/>
              <a:t>Fully integrated 3</a:t>
            </a:r>
            <a:r>
              <a:rPr lang="en-US" sz="2100" baseline="30000" dirty="0"/>
              <a:t>rd</a:t>
            </a:r>
            <a:r>
              <a:rPr lang="en-US" sz="2100" dirty="0"/>
              <a:t> party package management</a:t>
            </a:r>
          </a:p>
          <a:p>
            <a:pPr lvl="1"/>
            <a:r>
              <a:rPr lang="en-US" sz="2100" dirty="0"/>
              <a:t>Connect with 3</a:t>
            </a:r>
            <a:r>
              <a:rPr lang="en-US" sz="2100" baseline="30000" dirty="0"/>
              <a:t>rd</a:t>
            </a:r>
            <a:r>
              <a:rPr lang="en-US" sz="2100" dirty="0"/>
              <a:t> party libraries and package repositories (</a:t>
            </a:r>
            <a:r>
              <a:rPr lang="en-US" sz="2100" dirty="0" err="1"/>
              <a:t>npm</a:t>
            </a:r>
            <a:r>
              <a:rPr lang="en-US" sz="2100" dirty="0"/>
              <a:t> Node.js, Python, etc.)</a:t>
            </a:r>
          </a:p>
        </p:txBody>
      </p:sp>
    </p:spTree>
    <p:extLst>
      <p:ext uri="{BB962C8B-B14F-4D97-AF65-F5344CB8AC3E}">
        <p14:creationId xmlns:p14="http://schemas.microsoft.com/office/powerpoint/2010/main" val="388692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3D27-2460-5942-956F-22AB2F95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D582-F59C-3342-95C3-5D9FAEB2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https://azure.microsoft.com/en-us/blog/introducing-azure-devops/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4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EE0305-9389-3C44-BE04-D7BB7B67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SAFe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C82432-F1AD-3C4D-AC6F-B4D0AC381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5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1F4-5518-0145-B8B6-1E153B12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BC39-A221-DD47-B0CF-8DB28239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Scaled Agile Framework</a:t>
            </a:r>
          </a:p>
          <a:p>
            <a:pPr lvl="1"/>
            <a:r>
              <a:rPr lang="en-US" sz="2400" dirty="0"/>
              <a:t>End to end methodology for scaling Scrum across the Enterprise</a:t>
            </a:r>
          </a:p>
          <a:p>
            <a:pPr lvl="1"/>
            <a:r>
              <a:rPr lang="en-US" sz="2400" dirty="0"/>
              <a:t>Promotes and encourages business alignment</a:t>
            </a:r>
          </a:p>
          <a:p>
            <a:pPr lvl="1"/>
            <a:r>
              <a:rPr lang="en-US" sz="2400" dirty="0"/>
              <a:t>Integrates DevOps with Development</a:t>
            </a:r>
          </a:p>
        </p:txBody>
      </p:sp>
    </p:spTree>
    <p:extLst>
      <p:ext uri="{BB962C8B-B14F-4D97-AF65-F5344CB8AC3E}">
        <p14:creationId xmlns:p14="http://schemas.microsoft.com/office/powerpoint/2010/main" val="318194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9370-6F4A-DB48-8845-485BE3AB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Around Five Core Competencies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F3C7-9567-5345-88BB-02B1ABD4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Agile Leadership</a:t>
            </a:r>
          </a:p>
          <a:p>
            <a:r>
              <a:rPr lang="en-US" dirty="0"/>
              <a:t>Team and Technical Agility</a:t>
            </a:r>
          </a:p>
          <a:p>
            <a:r>
              <a:rPr lang="en-US" dirty="0"/>
              <a:t>DevOps and Release on Demand</a:t>
            </a:r>
          </a:p>
          <a:p>
            <a:r>
              <a:rPr lang="en-US" dirty="0"/>
              <a:t>Business Solutions and Lean Systems Engineering</a:t>
            </a:r>
          </a:p>
          <a:p>
            <a:r>
              <a:rPr lang="en-US" dirty="0"/>
              <a:t>Lean Portfolio Management</a:t>
            </a:r>
          </a:p>
        </p:txBody>
      </p:sp>
    </p:spTree>
    <p:extLst>
      <p:ext uri="{BB962C8B-B14F-4D97-AF65-F5344CB8AC3E}">
        <p14:creationId xmlns:p14="http://schemas.microsoft.com/office/powerpoint/2010/main" val="4202993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BBBE-9BDB-4B4D-9DF4-039C227A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Primary Versions of </a:t>
            </a:r>
            <a:r>
              <a:rPr lang="en-US" dirty="0" err="1"/>
              <a:t>SAFe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E0C8-DBCF-B64F-9890-768D3C22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</a:t>
            </a:r>
            <a:r>
              <a:rPr lang="en-US" dirty="0" err="1"/>
              <a:t>SAFe</a:t>
            </a:r>
            <a:endParaRPr lang="en-US" dirty="0"/>
          </a:p>
          <a:p>
            <a:pPr lvl="1"/>
            <a:r>
              <a:rPr lang="en-US" sz="1800" dirty="0"/>
              <a:t>Works well for small to medium sized project</a:t>
            </a:r>
          </a:p>
          <a:p>
            <a:pPr lvl="1"/>
            <a:r>
              <a:rPr lang="en-US" sz="1800" dirty="0"/>
              <a:t>Aligns DevOps and Scrum</a:t>
            </a:r>
          </a:p>
          <a:p>
            <a:r>
              <a:rPr lang="en-US" dirty="0"/>
              <a:t>Large Solution </a:t>
            </a:r>
            <a:r>
              <a:rPr lang="en-US" dirty="0" err="1"/>
              <a:t>SAFe</a:t>
            </a:r>
            <a:endParaRPr lang="en-US" dirty="0"/>
          </a:p>
          <a:p>
            <a:pPr lvl="1"/>
            <a:r>
              <a:rPr lang="en-US" sz="1800" dirty="0"/>
              <a:t>Designed to be used for large, complex projects</a:t>
            </a:r>
          </a:p>
          <a:p>
            <a:r>
              <a:rPr lang="en-US" dirty="0"/>
              <a:t>Portfolio </a:t>
            </a:r>
            <a:r>
              <a:rPr lang="en-US" dirty="0" err="1"/>
              <a:t>SAFe</a:t>
            </a:r>
            <a:endParaRPr lang="en-US" dirty="0"/>
          </a:p>
          <a:p>
            <a:pPr lvl="1"/>
            <a:r>
              <a:rPr lang="en-US" sz="1800" dirty="0"/>
              <a:t>Used when alignment of multiple projects is required</a:t>
            </a:r>
          </a:p>
          <a:p>
            <a:r>
              <a:rPr lang="en-US" dirty="0"/>
              <a:t>Full </a:t>
            </a:r>
            <a:r>
              <a:rPr lang="en-US" dirty="0" err="1"/>
              <a:t>SAFe</a:t>
            </a:r>
            <a:endParaRPr lang="en-US" dirty="0"/>
          </a:p>
          <a:p>
            <a:pPr lvl="1"/>
            <a:r>
              <a:rPr lang="en-US" sz="1800" dirty="0"/>
              <a:t>Supports use of agile and Scrum across the enterprise</a:t>
            </a:r>
          </a:p>
        </p:txBody>
      </p:sp>
    </p:spTree>
    <p:extLst>
      <p:ext uri="{BB962C8B-B14F-4D97-AF65-F5344CB8AC3E}">
        <p14:creationId xmlns:p14="http://schemas.microsoft.com/office/powerpoint/2010/main" val="2323373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D593-DE73-934E-A4AF-0E581D4B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1419-6DF0-8445-939A-E8F1DBEB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Scaled Agile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https://www.youtube.com/watch?v=8IYFTSCoBjg&amp;feature=youtu.be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2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104067" cy="86933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Understanding the Project Lifecycle</a:t>
            </a:r>
          </a:p>
        </p:txBody>
      </p:sp>
      <p:pic>
        <p:nvPicPr>
          <p:cNvPr id="24582" name="Picture 4" descr="Fig01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922" y="2096466"/>
            <a:ext cx="327660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1798638" y="6315076"/>
            <a:ext cx="8596312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PMP in Depth: Project Management Professional Study Guide for PMP and CAPM Exams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3C535-2729-3D4D-BAA2-36BF2746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79" y="1666895"/>
            <a:ext cx="3076303" cy="4281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FBF98-4F08-B748-A731-56D9344A998E}"/>
              </a:ext>
            </a:extLst>
          </p:cNvPr>
          <p:cNvSpPr txBox="1"/>
          <p:nvPr/>
        </p:nvSpPr>
        <p:spPr>
          <a:xfrm>
            <a:off x="1088020" y="140053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Planned – PMBOK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102C8-B2A6-964A-97ED-100F2AAA9238}"/>
              </a:ext>
            </a:extLst>
          </p:cNvPr>
          <p:cNvSpPr txBox="1"/>
          <p:nvPr/>
        </p:nvSpPr>
        <p:spPr>
          <a:xfrm>
            <a:off x="6400168" y="139865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Adaptive - Scrum/Agile</a:t>
            </a:r>
          </a:p>
        </p:txBody>
      </p:sp>
    </p:spTree>
    <p:extLst>
      <p:ext uri="{BB962C8B-B14F-4D97-AF65-F5344CB8AC3E}">
        <p14:creationId xmlns:p14="http://schemas.microsoft.com/office/powerpoint/2010/main" val="42182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Charter</a:t>
            </a:r>
          </a:p>
          <a:p>
            <a:pPr lvl="1"/>
            <a:r>
              <a:rPr lang="en-US" sz="1800" dirty="0"/>
              <a:t>Business case, high level project scope, major milestones, product vision</a:t>
            </a:r>
          </a:p>
          <a:p>
            <a:r>
              <a:rPr lang="en-US" dirty="0"/>
              <a:t>Story Writing</a:t>
            </a:r>
          </a:p>
          <a:p>
            <a:pPr lvl="1"/>
            <a:r>
              <a:rPr lang="en-US" sz="1800" dirty="0"/>
              <a:t>User Story Development and Story Writing Workshops</a:t>
            </a:r>
          </a:p>
          <a:p>
            <a:r>
              <a:rPr lang="en-US" dirty="0"/>
              <a:t>Release Plan and Product Roadmap</a:t>
            </a:r>
          </a:p>
          <a:p>
            <a:pPr lvl="1"/>
            <a:r>
              <a:rPr lang="en-US" sz="1800" dirty="0"/>
              <a:t>Product backlog grooming</a:t>
            </a:r>
            <a:endParaRPr lang="en-US" dirty="0"/>
          </a:p>
          <a:p>
            <a:r>
              <a:rPr lang="en-US" dirty="0"/>
              <a:t>Sprint Execution</a:t>
            </a:r>
          </a:p>
          <a:p>
            <a:pPr lvl="1"/>
            <a:r>
              <a:rPr lang="en-US" sz="1800" dirty="0"/>
              <a:t>Multiple iterations</a:t>
            </a:r>
          </a:p>
          <a:p>
            <a:r>
              <a:rPr lang="en-US" dirty="0"/>
              <a:t>Release Software</a:t>
            </a:r>
          </a:p>
          <a:p>
            <a:pPr lvl="1"/>
            <a:r>
              <a:rPr lang="en-US" sz="1800" dirty="0"/>
              <a:t>Deploy software to operational environment</a:t>
            </a:r>
          </a:p>
          <a:p>
            <a:r>
              <a:rPr lang="en-US" dirty="0"/>
              <a:t>Project Close</a:t>
            </a:r>
          </a:p>
        </p:txBody>
      </p:sp>
    </p:spTree>
    <p:extLst>
      <p:ext uri="{BB962C8B-B14F-4D97-AF65-F5344CB8AC3E}">
        <p14:creationId xmlns:p14="http://schemas.microsoft.com/office/powerpoint/2010/main" val="52436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focused</a:t>
            </a:r>
          </a:p>
          <a:p>
            <a:r>
              <a:rPr lang="en-US" dirty="0" err="1"/>
              <a:t>Timeboxed</a:t>
            </a:r>
            <a:r>
              <a:rPr lang="en-US" dirty="0"/>
              <a:t> (Iterative)</a:t>
            </a:r>
          </a:p>
          <a:p>
            <a:r>
              <a:rPr lang="en-US" dirty="0"/>
              <a:t>Embrace Change and Uncertainty</a:t>
            </a:r>
          </a:p>
        </p:txBody>
      </p:sp>
    </p:spTree>
    <p:extLst>
      <p:ext uri="{BB962C8B-B14F-4D97-AF65-F5344CB8AC3E}">
        <p14:creationId xmlns:p14="http://schemas.microsoft.com/office/powerpoint/2010/main" val="223163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10" y="1649012"/>
            <a:ext cx="7799272" cy="413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 p. 17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875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25"/>
    </mc:Choice>
    <mc:Fallback xmlns="">
      <p:transition xmlns:p14="http://schemas.microsoft.com/office/powerpoint/2010/main" spd="slow" advTm="175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Team</a:t>
            </a:r>
          </a:p>
        </p:txBody>
      </p:sp>
    </p:spTree>
    <p:extLst>
      <p:ext uri="{BB962C8B-B14F-4D97-AF65-F5344CB8AC3E}">
        <p14:creationId xmlns:p14="http://schemas.microsoft.com/office/powerpoint/2010/main" val="33481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6"/>
    </mc:Choice>
    <mc:Fallback xmlns="">
      <p:transition xmlns:p14="http://schemas.microsoft.com/office/powerpoint/2010/main" spd="slow" advTm="73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Central Point of Product Leadership</a:t>
            </a:r>
          </a:p>
          <a:p>
            <a:pPr lvl="1"/>
            <a:r>
              <a:rPr lang="en-US" sz="1800" dirty="0"/>
              <a:t>Manage product economics</a:t>
            </a:r>
          </a:p>
          <a:p>
            <a:pPr lvl="1"/>
            <a:r>
              <a:rPr lang="en-US" sz="1800" dirty="0"/>
              <a:t>Cost benefit analysis of product backlog</a:t>
            </a:r>
          </a:p>
          <a:p>
            <a:r>
              <a:rPr lang="en-US" sz="2800" dirty="0"/>
              <a:t>Groom the product backlog</a:t>
            </a:r>
          </a:p>
          <a:p>
            <a:pPr lvl="1"/>
            <a:r>
              <a:rPr lang="en-US" sz="1800" dirty="0"/>
              <a:t>Prioritize product backlog requests</a:t>
            </a:r>
          </a:p>
          <a:p>
            <a:pPr lvl="1"/>
            <a:r>
              <a:rPr lang="en-US" sz="1800" dirty="0"/>
              <a:t>Define acceptance criteria</a:t>
            </a:r>
          </a:p>
          <a:p>
            <a:r>
              <a:rPr lang="en-US" sz="2800" dirty="0"/>
              <a:t>Collaborate with the development team</a:t>
            </a:r>
          </a:p>
          <a:p>
            <a:pPr lvl="1"/>
            <a:r>
              <a:rPr lang="en-US" sz="1800" dirty="0"/>
              <a:t>Frequent communication</a:t>
            </a:r>
          </a:p>
          <a:p>
            <a:r>
              <a:rPr lang="en-US" sz="2800" dirty="0"/>
              <a:t>Collaborate with stakeholders</a:t>
            </a:r>
          </a:p>
          <a:p>
            <a:pPr lvl="1"/>
            <a:r>
              <a:rPr lang="en-US" sz="1800" dirty="0"/>
              <a:t>Primary interface with all external stakeholders who have an interest in the product</a:t>
            </a:r>
          </a:p>
          <a:p>
            <a:pPr lvl="1"/>
            <a:r>
              <a:rPr lang="en-US" sz="1800" dirty="0"/>
              <a:t>Voice of the customer</a:t>
            </a:r>
          </a:p>
          <a:p>
            <a:pPr lvl="1"/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30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Helps everyone involved understand Scrum values, principles and practices</a:t>
            </a:r>
          </a:p>
          <a:p>
            <a:pPr lvl="1"/>
            <a:r>
              <a:rPr lang="en-US" sz="1800" dirty="0"/>
              <a:t>Coach</a:t>
            </a:r>
          </a:p>
          <a:p>
            <a:pPr lvl="1"/>
            <a:r>
              <a:rPr lang="en-US" sz="1800" dirty="0"/>
              <a:t>Servant leader</a:t>
            </a:r>
          </a:p>
          <a:p>
            <a:pPr lvl="1"/>
            <a:r>
              <a:rPr lang="en-US" sz="1800" dirty="0"/>
              <a:t>Process authority</a:t>
            </a:r>
          </a:p>
          <a:p>
            <a:pPr lvl="1"/>
            <a:r>
              <a:rPr lang="en-US" sz="1800" dirty="0"/>
              <a:t>Impediment remover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31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1066</Words>
  <Application>Microsoft Macintosh PowerPoint</Application>
  <PresentationFormat>Widescreen</PresentationFormat>
  <Paragraphs>184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Scrum</vt:lpstr>
      <vt:lpstr>Agenda</vt:lpstr>
      <vt:lpstr>Understanding the Project Lifecycle</vt:lpstr>
      <vt:lpstr>Scrum Flow</vt:lpstr>
      <vt:lpstr>Scrum Approach</vt:lpstr>
      <vt:lpstr>Sprint Overview</vt:lpstr>
      <vt:lpstr>Scrum Team</vt:lpstr>
      <vt:lpstr>Product Owner</vt:lpstr>
      <vt:lpstr>Scrum Master</vt:lpstr>
      <vt:lpstr>Development Team</vt:lpstr>
      <vt:lpstr>PowerPoint Presentation</vt:lpstr>
      <vt:lpstr>Scrum Activities</vt:lpstr>
      <vt:lpstr>Sprint</vt:lpstr>
      <vt:lpstr>Sprint</vt:lpstr>
      <vt:lpstr>Sprint Planning</vt:lpstr>
      <vt:lpstr>Sprint Execution</vt:lpstr>
      <vt:lpstr>Sprint Done</vt:lpstr>
      <vt:lpstr>Sprint Review</vt:lpstr>
      <vt:lpstr>Sprint Retrospective</vt:lpstr>
      <vt:lpstr>Scrum Flow</vt:lpstr>
      <vt:lpstr>DevOps</vt:lpstr>
      <vt:lpstr>DevOps</vt:lpstr>
      <vt:lpstr>Azure Devops</vt:lpstr>
      <vt:lpstr>Devops Video</vt:lpstr>
      <vt:lpstr>SAFe</vt:lpstr>
      <vt:lpstr>SAFe</vt:lpstr>
      <vt:lpstr>Built Around Five Core Competencies</vt:lpstr>
      <vt:lpstr>Four Primary Versions of SAFe</vt:lpstr>
      <vt:lpstr>SAFe</vt:lpstr>
    </vt:vector>
  </TitlesOfParts>
  <Company>The 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Mark Thouin</dc:creator>
  <cp:lastModifiedBy>Thouin, Mark</cp:lastModifiedBy>
  <cp:revision>66</cp:revision>
  <dcterms:created xsi:type="dcterms:W3CDTF">2013-09-05T18:34:17Z</dcterms:created>
  <dcterms:modified xsi:type="dcterms:W3CDTF">2021-09-27T15:23:12Z</dcterms:modified>
</cp:coreProperties>
</file>