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2" r:id="rId2"/>
    <p:sldId id="293" r:id="rId3"/>
    <p:sldId id="258" r:id="rId4"/>
    <p:sldId id="284" r:id="rId5"/>
    <p:sldId id="292" r:id="rId6"/>
    <p:sldId id="263" r:id="rId7"/>
    <p:sldId id="279" r:id="rId8"/>
    <p:sldId id="302" r:id="rId9"/>
    <p:sldId id="305" r:id="rId10"/>
    <p:sldId id="303" r:id="rId11"/>
    <p:sldId id="295" r:id="rId12"/>
    <p:sldId id="298" r:id="rId13"/>
    <p:sldId id="278" r:id="rId14"/>
    <p:sldId id="300" r:id="rId15"/>
    <p:sldId id="29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3"/>
    <p:restoredTop sz="94694"/>
  </p:normalViewPr>
  <p:slideViewPr>
    <p:cSldViewPr snapToGrid="0" snapToObjects="1">
      <p:cViewPr varScale="1">
        <p:scale>
          <a:sx n="192" d="100"/>
          <a:sy n="192" d="100"/>
        </p:scale>
        <p:origin x="208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34803-6EDE-024C-A1EA-212D1B56C128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16EF5-7984-7345-BEE8-1DE9FDF962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0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C0522-2872-45C3-AAB8-A8B2D88439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4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7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9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8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8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3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7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2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4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4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3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FFD-7EC5-7D41-83F3-362F2CF7E911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BED8-932D-8544-9156-59C10C6A8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0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DFFD-7EC5-7D41-83F3-362F2CF7E911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BBED8-932D-8544-9156-59C10C6A8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ise.com/" TargetMode="External"/><Relationship Id="rId7" Type="http://schemas.openxmlformats.org/officeDocument/2006/relationships/hyperlink" Target="https://azure.microsoft.com/en-us/services/devops/" TargetMode="External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versionone.com/VersionOne-Lifecycle/Lifecycle_Basics/Getting_Started_with_Lifecycle/Videos" TargetMode="External"/><Relationship Id="rId5" Type="http://schemas.openxmlformats.org/officeDocument/2006/relationships/hyperlink" Target="http://www.versionone.com/" TargetMode="External"/><Relationship Id="rId4" Type="http://schemas.openxmlformats.org/officeDocument/2006/relationships/hyperlink" Target="https://www.irise.com/features/integr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fluidproject.org/download/attachments/3904542/scenarios.pdf?version=1&amp;modificationDate=1220027723000&amp;api=v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untaingoatsoftware.com/uploads/documents/example-user-storie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Define the user roles for one a project discussed in a previous class</a:t>
            </a:r>
          </a:p>
          <a:p>
            <a:r>
              <a:rPr lang="en-US" sz="2800" dirty="0"/>
              <a:t>For each user role, define the following</a:t>
            </a:r>
            <a:endParaRPr lang="en-US" sz="2800" baseline="30000" dirty="0"/>
          </a:p>
          <a:p>
            <a:pPr lvl="1"/>
            <a:r>
              <a:rPr lang="en-US" sz="1800" dirty="0"/>
              <a:t>Define the goal of the user when using the application</a:t>
            </a:r>
          </a:p>
          <a:p>
            <a:pPr lvl="1"/>
            <a:r>
              <a:rPr lang="en-US" sz="1800" dirty="0"/>
              <a:t>List two or three examples of common tasks performed by the user</a:t>
            </a:r>
          </a:p>
          <a:p>
            <a:pPr lvl="1"/>
            <a:r>
              <a:rPr lang="en-US" sz="1800" dirty="0"/>
              <a:t>Define the benefit of using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9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User Story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Stories should be independent from one another</a:t>
            </a:r>
          </a:p>
          <a:p>
            <a:pPr lvl="1"/>
            <a:r>
              <a:rPr lang="en-US" sz="1800" dirty="0"/>
              <a:t>Not always possible, but is a good goal</a:t>
            </a:r>
          </a:p>
          <a:p>
            <a:pPr lvl="1"/>
            <a:r>
              <a:rPr lang="en-US" sz="1800" dirty="0"/>
              <a:t>Allows development to occur in any order</a:t>
            </a:r>
          </a:p>
          <a:p>
            <a:r>
              <a:rPr lang="en-US" sz="2800" dirty="0"/>
              <a:t>Story details are negotiated between stakeholders with the the product owner having the final say</a:t>
            </a:r>
          </a:p>
          <a:p>
            <a:pPr lvl="1"/>
            <a:r>
              <a:rPr lang="en-US" sz="1800" dirty="0"/>
              <a:t>Avoid too much detail for each story as it can obscure the meaning of the story</a:t>
            </a:r>
          </a:p>
          <a:p>
            <a:pPr lvl="1"/>
            <a:r>
              <a:rPr lang="en-US" sz="1800" dirty="0"/>
              <a:t>Conversations are designed to capture the detail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4034" y="6126164"/>
            <a:ext cx="729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User Stories Applied: For Agile Software Development by Mike Cohn</a:t>
            </a:r>
          </a:p>
        </p:txBody>
      </p:sp>
    </p:spTree>
    <p:extLst>
      <p:ext uri="{BB962C8B-B14F-4D97-AF65-F5344CB8AC3E}">
        <p14:creationId xmlns:p14="http://schemas.microsoft.com/office/powerpoint/2010/main" val="32936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are good user stories?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user can run the system on desktop and mobile devices.</a:t>
            </a:r>
          </a:p>
          <a:p>
            <a:r>
              <a:rPr lang="en-US" sz="2400" dirty="0"/>
              <a:t>All graphing and charting will be done using Tableau.</a:t>
            </a:r>
          </a:p>
          <a:p>
            <a:r>
              <a:rPr lang="en-US" sz="2400" dirty="0"/>
              <a:t>The user can undo up to fifty commands.</a:t>
            </a:r>
          </a:p>
          <a:p>
            <a:r>
              <a:rPr lang="en-US" sz="2400" dirty="0"/>
              <a:t>The software will be released by June 30.</a:t>
            </a:r>
          </a:p>
          <a:p>
            <a:r>
              <a:rPr lang="en-US" sz="2400" dirty="0"/>
              <a:t>The software will be written in Java.</a:t>
            </a:r>
          </a:p>
          <a:p>
            <a:r>
              <a:rPr lang="en-US" sz="2400" dirty="0"/>
              <a:t>The user can select her country from a drop-down list.</a:t>
            </a:r>
          </a:p>
          <a:p>
            <a:r>
              <a:rPr lang="en-US" sz="2400" dirty="0"/>
              <a:t>The user will be prompted to save her work if she hasn't saved it for 15 minutes.</a:t>
            </a:r>
          </a:p>
          <a:p>
            <a:r>
              <a:rPr lang="en-US" sz="2400" dirty="0"/>
              <a:t>The user can export data to XML.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0384" y="6240464"/>
            <a:ext cx="729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Adapted from User Stories Applied: For Agile Software Development by Mike Cohn</a:t>
            </a:r>
          </a:p>
        </p:txBody>
      </p:sp>
    </p:spTree>
    <p:extLst>
      <p:ext uri="{BB962C8B-B14F-4D97-AF65-F5344CB8AC3E}">
        <p14:creationId xmlns:p14="http://schemas.microsoft.com/office/powerpoint/2010/main" val="197675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92" y="1600201"/>
            <a:ext cx="949161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Prioritized list of product functionality</a:t>
            </a:r>
          </a:p>
          <a:p>
            <a:pPr lvl="1"/>
            <a:r>
              <a:rPr lang="en-US" sz="1600" dirty="0"/>
              <a:t>Provides shared understanding of what to build and is the heart of the scrum framework</a:t>
            </a:r>
          </a:p>
          <a:p>
            <a:pPr lvl="1"/>
            <a:r>
              <a:rPr lang="en-US" sz="1600" dirty="0"/>
              <a:t>Is composed of Product Backlog Items (PBIs)</a:t>
            </a:r>
          </a:p>
          <a:p>
            <a:pPr lvl="1"/>
            <a:r>
              <a:rPr lang="en-US" sz="1600" dirty="0"/>
              <a:t>PBIs may include new features, bug fixes, technical work, and knowledge acquisition</a:t>
            </a:r>
          </a:p>
          <a:p>
            <a:r>
              <a:rPr lang="en-US" sz="2800" dirty="0"/>
              <a:t>PBI Characteristics</a:t>
            </a:r>
            <a:endParaRPr lang="en-US" sz="2000" dirty="0"/>
          </a:p>
          <a:p>
            <a:pPr lvl="1"/>
            <a:r>
              <a:rPr lang="en-US" sz="1600" dirty="0"/>
              <a:t>Detailed appropriately, emerge over time, able to estimate, prioritized</a:t>
            </a:r>
          </a:p>
          <a:p>
            <a:pPr lvl="1"/>
            <a:r>
              <a:rPr lang="en-US" sz="1600" dirty="0"/>
              <a:t>Estimated using ideal days (ideal effort hours) or story points (size and complexity of story)</a:t>
            </a:r>
          </a:p>
          <a:p>
            <a:r>
              <a:rPr lang="en-US" sz="2800" dirty="0"/>
              <a:t>Grooming</a:t>
            </a:r>
            <a:endParaRPr lang="en-US" sz="2000" dirty="0"/>
          </a:p>
          <a:p>
            <a:pPr lvl="1"/>
            <a:r>
              <a:rPr lang="en-US" sz="1600" dirty="0"/>
              <a:t>The process of prioritizing, estimating, crafting and refining the product backlog</a:t>
            </a:r>
          </a:p>
          <a:p>
            <a:r>
              <a:rPr lang="en-US" sz="2800" dirty="0"/>
              <a:t>Flow management</a:t>
            </a:r>
          </a:p>
          <a:p>
            <a:pPr lvl="1"/>
            <a:r>
              <a:rPr lang="en-US" sz="1600" dirty="0"/>
              <a:t>Process of deciding how much to include in a sprint</a:t>
            </a:r>
          </a:p>
          <a:p>
            <a:pPr lvl="1"/>
            <a:r>
              <a:rPr lang="en-US" sz="1600" dirty="0"/>
              <a:t>Often categorized by “must have”, “nice to have” and “won’t have” features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58410" y="6166550"/>
            <a:ext cx="68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Essential Scrum by Kenneth S. Rubin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481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Management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Elicitation</a:t>
            </a:r>
          </a:p>
          <a:p>
            <a:pPr lvl="1"/>
            <a:r>
              <a:rPr lang="en-US" sz="1800" dirty="0"/>
              <a:t>How will requirements be identified?</a:t>
            </a:r>
          </a:p>
          <a:p>
            <a:pPr lvl="1"/>
            <a:r>
              <a:rPr lang="en-US" sz="1800" dirty="0"/>
              <a:t>User interviews, surveys, competitor analysis, wireframe prototyping</a:t>
            </a:r>
          </a:p>
          <a:p>
            <a:r>
              <a:rPr lang="en-US" dirty="0"/>
              <a:t>Representation</a:t>
            </a:r>
          </a:p>
          <a:p>
            <a:pPr lvl="1"/>
            <a:r>
              <a:rPr lang="en-US" sz="1800" dirty="0"/>
              <a:t>How will requirements be documented?</a:t>
            </a:r>
          </a:p>
          <a:p>
            <a:pPr lvl="1"/>
            <a:r>
              <a:rPr lang="en-US" sz="1800" dirty="0"/>
              <a:t>User stories, use cases, prototypes, personas</a:t>
            </a:r>
          </a:p>
          <a:p>
            <a:r>
              <a:rPr lang="en-US" dirty="0"/>
              <a:t>Validation</a:t>
            </a:r>
          </a:p>
          <a:p>
            <a:pPr lvl="1"/>
            <a:r>
              <a:rPr lang="en-US" sz="1800" dirty="0"/>
              <a:t>How will requirements be validated?</a:t>
            </a:r>
          </a:p>
          <a:p>
            <a:pPr lvl="1"/>
            <a:r>
              <a:rPr lang="en-US" sz="1800" dirty="0"/>
              <a:t>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171080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Development Management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JIRA</a:t>
            </a:r>
            <a:r>
              <a:rPr lang="en-US" dirty="0"/>
              <a:t> Software </a:t>
            </a:r>
          </a:p>
          <a:p>
            <a:pPr lvl="1"/>
            <a:r>
              <a:rPr lang="en-US" sz="1400" dirty="0"/>
              <a:t>https://</a:t>
            </a:r>
            <a:r>
              <a:rPr lang="en-US" sz="1400" dirty="0" err="1"/>
              <a:t>www.atlassian.com</a:t>
            </a:r>
            <a:r>
              <a:rPr lang="en-US" sz="1400" dirty="0"/>
              <a:t>/software/</a:t>
            </a:r>
            <a:r>
              <a:rPr lang="en-US" sz="1400" dirty="0" err="1"/>
              <a:t>jira</a:t>
            </a:r>
            <a:r>
              <a:rPr lang="en-US" sz="1400" dirty="0"/>
              <a:t>/demo</a:t>
            </a:r>
          </a:p>
          <a:p>
            <a:r>
              <a:rPr lang="en-US" dirty="0">
                <a:hlinkClick r:id="rId3"/>
              </a:rPr>
              <a:t>iRise</a:t>
            </a:r>
            <a:r>
              <a:rPr lang="en-US" dirty="0"/>
              <a:t> (Elicitation)</a:t>
            </a:r>
          </a:p>
          <a:p>
            <a:pPr lvl="1"/>
            <a:r>
              <a:rPr lang="en-US" sz="1200" dirty="0" err="1">
                <a:hlinkClick r:id="rId4"/>
              </a:rPr>
              <a:t>iRise</a:t>
            </a:r>
            <a:r>
              <a:rPr lang="en-US" sz="1200" dirty="0">
                <a:hlinkClick r:id="rId4"/>
              </a:rPr>
              <a:t> integration with Jira and Azure DevOps</a:t>
            </a:r>
            <a:endParaRPr lang="en-US" sz="1200" dirty="0"/>
          </a:p>
          <a:p>
            <a:r>
              <a:rPr lang="en-US" dirty="0">
                <a:hlinkClick r:id="rId5"/>
              </a:rPr>
              <a:t>VersionOne</a:t>
            </a:r>
            <a:endParaRPr lang="en-US" dirty="0"/>
          </a:p>
          <a:p>
            <a:pPr lvl="1"/>
            <a:r>
              <a:rPr lang="en-US" sz="1100" dirty="0">
                <a:hlinkClick r:id="rId6"/>
              </a:rPr>
              <a:t>https://community.versionone.com/VersionOne-Lifecycle/Lifecycle_Basics/Getting_Started_with_Lifecycle/Videos</a:t>
            </a:r>
            <a:r>
              <a:rPr lang="en-US" sz="1100" dirty="0"/>
              <a:t> </a:t>
            </a:r>
          </a:p>
          <a:p>
            <a:r>
              <a:rPr lang="en-US" dirty="0">
                <a:hlinkClick r:id="rId7"/>
              </a:rPr>
              <a:t>Microsoft Azure 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1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Charter</a:t>
            </a:r>
          </a:p>
          <a:p>
            <a:pPr lvl="1"/>
            <a:r>
              <a:rPr lang="en-US" sz="1800" dirty="0"/>
              <a:t>Business case, high level project scope, major milestones, product vision</a:t>
            </a:r>
          </a:p>
          <a:p>
            <a:r>
              <a:rPr lang="en-US" dirty="0"/>
              <a:t>User Story Development</a:t>
            </a:r>
          </a:p>
          <a:p>
            <a:pPr lvl="1"/>
            <a:r>
              <a:rPr lang="en-US" sz="1800" dirty="0"/>
              <a:t>Story writing workshops</a:t>
            </a:r>
          </a:p>
          <a:p>
            <a:r>
              <a:rPr lang="en-US" dirty="0"/>
              <a:t>Product Roadmap and Release Plan</a:t>
            </a:r>
          </a:p>
          <a:p>
            <a:pPr lvl="1"/>
            <a:r>
              <a:rPr lang="en-US" sz="1800" dirty="0"/>
              <a:t>Product backlog grooming</a:t>
            </a:r>
            <a:endParaRPr lang="en-US" dirty="0"/>
          </a:p>
          <a:p>
            <a:r>
              <a:rPr lang="en-US" dirty="0"/>
              <a:t>Sprint Execution</a:t>
            </a:r>
          </a:p>
          <a:p>
            <a:pPr lvl="1"/>
            <a:r>
              <a:rPr lang="en-US" sz="1800" dirty="0"/>
              <a:t>Multiple iterations</a:t>
            </a:r>
          </a:p>
          <a:p>
            <a:r>
              <a:rPr lang="en-US" dirty="0"/>
              <a:t>Release Software</a:t>
            </a:r>
          </a:p>
          <a:p>
            <a:pPr lvl="1"/>
            <a:r>
              <a:rPr lang="en-US" sz="1800" dirty="0"/>
              <a:t>Deploy software to operational environment</a:t>
            </a:r>
          </a:p>
          <a:p>
            <a:r>
              <a:rPr lang="en-US" dirty="0"/>
              <a:t>Project Close</a:t>
            </a:r>
          </a:p>
        </p:txBody>
      </p:sp>
    </p:spTree>
    <p:extLst>
      <p:ext uri="{BB962C8B-B14F-4D97-AF65-F5344CB8AC3E}">
        <p14:creationId xmlns:p14="http://schemas.microsoft.com/office/powerpoint/2010/main" val="45447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10" y="1649012"/>
            <a:ext cx="7799272" cy="4130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8410" y="6166550"/>
            <a:ext cx="68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Essential Scrum by Kenneth S. Rubin p. 17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875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25"/>
    </mc:Choice>
    <mc:Fallback xmlns="">
      <p:transition xmlns:p14="http://schemas.microsoft.com/office/powerpoint/2010/main" spd="slow" advTm="1752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development</a:t>
            </a:r>
          </a:p>
        </p:txBody>
      </p:sp>
    </p:spTree>
    <p:extLst>
      <p:ext uri="{BB962C8B-B14F-4D97-AF65-F5344CB8AC3E}">
        <p14:creationId xmlns:p14="http://schemas.microsoft.com/office/powerpoint/2010/main" val="244713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Story writing workshops</a:t>
            </a:r>
          </a:p>
          <a:p>
            <a:pPr lvl="1"/>
            <a:r>
              <a:rPr lang="en-US" sz="1900" dirty="0"/>
              <a:t>Team based approach for creating user stories</a:t>
            </a:r>
          </a:p>
          <a:p>
            <a:pPr lvl="1"/>
            <a:r>
              <a:rPr lang="en-US" sz="1900" dirty="0"/>
              <a:t>Product owner, developers, and other stakeholders meet to discuss and write user stories</a:t>
            </a:r>
          </a:p>
          <a:p>
            <a:pPr lvl="1"/>
            <a:r>
              <a:rPr lang="en-US" sz="1900" dirty="0"/>
              <a:t>Product owner drives the workshop and may serve as a proxy for the customer</a:t>
            </a:r>
          </a:p>
          <a:p>
            <a:r>
              <a:rPr lang="en-US" sz="2800" dirty="0"/>
              <a:t>Goal of the workshop is to create user stories for the product backlog</a:t>
            </a:r>
          </a:p>
          <a:p>
            <a:pPr lvl="1"/>
            <a:r>
              <a:rPr lang="en-US" sz="1800" dirty="0"/>
              <a:t>Items in the product backlog are called Product Backlog Items (PBIs)</a:t>
            </a:r>
          </a:p>
          <a:p>
            <a:pPr lvl="1"/>
            <a:r>
              <a:rPr lang="en-US" sz="1800" dirty="0"/>
              <a:t>Stories may be hierarchical and written at different levels of detail e.g. epic, theme, story</a:t>
            </a:r>
          </a:p>
        </p:txBody>
      </p:sp>
    </p:spTree>
    <p:extLst>
      <p:ext uri="{BB962C8B-B14F-4D97-AF65-F5344CB8AC3E}">
        <p14:creationId xmlns:p14="http://schemas.microsoft.com/office/powerpoint/2010/main" val="40560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9601200" cy="46343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Specify a class of user (the user role), what that class of user wants to achieve (the goal), and the benefit expected as a result (the benefit)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Provide details for the story based on discussions with stakeholders, product owner and development team.  This conversation is a critical component of the process.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Define the acceptance criteria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8410" y="6166550"/>
            <a:ext cx="68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Essential Scrum by Kenneth S. Rubin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21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417638"/>
            <a:ext cx="7886700" cy="256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4052102"/>
            <a:ext cx="7721600" cy="2527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58410" y="6351216"/>
            <a:ext cx="68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Essential Scrum by Kenneth S. Rubin, page 83 and page 85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14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Writing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Identify and define users and user roles</a:t>
            </a:r>
          </a:p>
          <a:p>
            <a:r>
              <a:rPr lang="en-US" sz="2800" dirty="0"/>
              <a:t>Create </a:t>
            </a:r>
            <a:r>
              <a:rPr lang="en-US" sz="2800" dirty="0">
                <a:hlinkClick r:id="rId2"/>
              </a:rPr>
              <a:t>personas</a:t>
            </a:r>
            <a:r>
              <a:rPr lang="en-US" sz="2800" dirty="0"/>
              <a:t> for key user roles</a:t>
            </a:r>
          </a:p>
          <a:p>
            <a:r>
              <a:rPr lang="en-US" sz="2800" dirty="0"/>
              <a:t>For each user role, follow the template to write stories describing how they will use the system</a:t>
            </a:r>
          </a:p>
          <a:p>
            <a:r>
              <a:rPr lang="en-US" sz="2800" dirty="0"/>
              <a:t>For each user story, the product owner, developers and stakeholders discuss the user story to reach a shared understanding</a:t>
            </a:r>
          </a:p>
          <a:p>
            <a:r>
              <a:rPr lang="en-US" sz="2800" dirty="0"/>
              <a:t>Acceptance test criteria for each user story is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6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15A0-BADB-0C47-99E8-9A7F473E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362E-3918-3C46-9A38-55FE64A14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Scrum Alliance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0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785</Words>
  <Application>Microsoft Macintosh PowerPoint</Application>
  <PresentationFormat>Widescreen</PresentationFormat>
  <Paragraphs>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Agenda</vt:lpstr>
      <vt:lpstr>Scrum Flow</vt:lpstr>
      <vt:lpstr>Scrum Framework</vt:lpstr>
      <vt:lpstr>User Story development</vt:lpstr>
      <vt:lpstr>User Story Development</vt:lpstr>
      <vt:lpstr>User Story Components</vt:lpstr>
      <vt:lpstr>User Story Example</vt:lpstr>
      <vt:lpstr>Story Writing Workshop</vt:lpstr>
      <vt:lpstr>Examples</vt:lpstr>
      <vt:lpstr>Exercise</vt:lpstr>
      <vt:lpstr>Additional User Story Comments</vt:lpstr>
      <vt:lpstr>Which of the following are good user stories?</vt:lpstr>
      <vt:lpstr>Product Backlog</vt:lpstr>
      <vt:lpstr>Requirements Management and Development</vt:lpstr>
      <vt:lpstr>Agile Development Management Tools</vt:lpstr>
    </vt:vector>
  </TitlesOfParts>
  <Company>The 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Mark Thouin</dc:creator>
  <cp:lastModifiedBy>Mark Thouin</cp:lastModifiedBy>
  <cp:revision>83</cp:revision>
  <dcterms:created xsi:type="dcterms:W3CDTF">2013-09-05T18:34:17Z</dcterms:created>
  <dcterms:modified xsi:type="dcterms:W3CDTF">2021-10-04T17:58:57Z</dcterms:modified>
</cp:coreProperties>
</file>