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58" r:id="rId3"/>
    <p:sldId id="293" r:id="rId4"/>
    <p:sldId id="259" r:id="rId5"/>
    <p:sldId id="260" r:id="rId6"/>
    <p:sldId id="261" r:id="rId7"/>
    <p:sldId id="266" r:id="rId8"/>
    <p:sldId id="275" r:id="rId9"/>
    <p:sldId id="276" r:id="rId10"/>
    <p:sldId id="277" r:id="rId11"/>
    <p:sldId id="278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3"/>
    <p:restoredTop sz="96322"/>
  </p:normalViewPr>
  <p:slideViewPr>
    <p:cSldViewPr snapToGrid="0" snapToObjects="1">
      <p:cViewPr varScale="1">
        <p:scale>
          <a:sx n="195" d="100"/>
          <a:sy n="195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0ED13-3AAC-4945-98C3-181C32181149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C0522-2872-45C3-AAB8-A8B2D884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C0522-2872-45C3-AAB8-A8B2D8843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C0522-2872-45C3-AAB8-A8B2D88439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C0522-2872-45C3-AAB8-A8B2D8843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C0522-2872-45C3-AAB8-A8B2D88439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8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95127D-C5BD-49E7-B272-D5A6B59A47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3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263E88-9E9C-4DEB-9428-FD59F327AB8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4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95127D-C5BD-49E7-B272-D5A6B59A47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95127D-C5BD-49E7-B272-D5A6B59A47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1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95127D-C5BD-49E7-B272-D5A6B59A47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5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8EB4-DFF1-2B4D-BDDC-506D3390403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F5C2-70EC-B94F-BA94-110019C8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rIZMuvjT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anningpok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agile/scrum/product-backlog/exam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rumallianc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Backlog Grooming </a:t>
            </a:r>
          </a:p>
          <a:p>
            <a:r>
              <a:rPr lang="en-US" dirty="0"/>
              <a:t>Estimation</a:t>
            </a:r>
          </a:p>
          <a:p>
            <a:r>
              <a:rPr lang="en-US"/>
              <a:t>Exam Reminder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0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Analogous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May be top-down or bottom-up</a:t>
            </a:r>
          </a:p>
          <a:p>
            <a:r>
              <a:rPr lang="en-US" sz="2400" dirty="0"/>
              <a:t>Find similar projects and/or activities and see how long they took</a:t>
            </a:r>
          </a:p>
          <a:p>
            <a:r>
              <a:rPr lang="en-US" sz="2400" dirty="0"/>
              <a:t>May require minimal effort and can be a good sanity check</a:t>
            </a:r>
          </a:p>
        </p:txBody>
      </p:sp>
    </p:spTree>
    <p:extLst>
      <p:ext uri="{BB962C8B-B14F-4D97-AF65-F5344CB8AC3E}">
        <p14:creationId xmlns:p14="http://schemas.microsoft.com/office/powerpoint/2010/main" val="8231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Common scrum technique for estimating prioritized list of Product Backlog Items</a:t>
            </a:r>
          </a:p>
          <a:p>
            <a:pPr lvl="1"/>
            <a:r>
              <a:rPr lang="en-US" sz="1800" dirty="0"/>
              <a:t>Estimate in Story Points or Ideal Days</a:t>
            </a:r>
          </a:p>
          <a:p>
            <a:r>
              <a:rPr lang="en-US" dirty="0"/>
              <a:t>Scrum Backlog Typically Contains</a:t>
            </a:r>
          </a:p>
          <a:p>
            <a:pPr lvl="1"/>
            <a:r>
              <a:rPr lang="en-US" sz="1800" dirty="0"/>
              <a:t>Features</a:t>
            </a:r>
          </a:p>
          <a:p>
            <a:pPr lvl="1"/>
            <a:r>
              <a:rPr lang="en-US" sz="1800" dirty="0"/>
              <a:t>Bugs</a:t>
            </a:r>
          </a:p>
          <a:p>
            <a:pPr lvl="1"/>
            <a:r>
              <a:rPr lang="en-US" sz="1800" dirty="0"/>
              <a:t>Technical Work</a:t>
            </a:r>
          </a:p>
          <a:p>
            <a:pPr lvl="1"/>
            <a:r>
              <a:rPr lang="en-US" sz="1800" dirty="0"/>
              <a:t>Knowledge Acquisition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6172201"/>
            <a:ext cx="7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www.mountaingoatsoftware.com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/agile/scrum/product-backlog</a:t>
            </a:r>
          </a:p>
        </p:txBody>
      </p:sp>
    </p:spTree>
    <p:extLst>
      <p:ext uri="{BB962C8B-B14F-4D97-AF65-F5344CB8AC3E}">
        <p14:creationId xmlns:p14="http://schemas.microsoft.com/office/powerpoint/2010/main" val="43451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378952" cy="4495800"/>
          </a:xfrm>
        </p:spPr>
        <p:txBody>
          <a:bodyPr/>
          <a:lstStyle/>
          <a:p>
            <a:r>
              <a:rPr lang="en-US" dirty="0"/>
              <a:t>Scrum Technique</a:t>
            </a:r>
          </a:p>
          <a:p>
            <a:pPr lvl="1"/>
            <a:r>
              <a:rPr lang="en-US" sz="2000" dirty="0"/>
              <a:t>Very similar to Delphi Approach</a:t>
            </a:r>
          </a:p>
          <a:p>
            <a:r>
              <a:rPr lang="en-US" dirty="0"/>
              <a:t>Scrum team estimates PBIs using a set of playing cards</a:t>
            </a:r>
          </a:p>
          <a:p>
            <a:pPr lvl="1"/>
            <a:r>
              <a:rPr lang="en-US" sz="1800" dirty="0"/>
              <a:t>Cards have numbers corresponding to size of estimate</a:t>
            </a:r>
          </a:p>
          <a:p>
            <a:r>
              <a:rPr lang="en-US" dirty="0"/>
              <a:t>Numbers are typically are not sequential</a:t>
            </a:r>
          </a:p>
          <a:p>
            <a:pPr lvl="1"/>
            <a:r>
              <a:rPr lang="en-US" sz="1800" dirty="0"/>
              <a:t>0, ½, 1, 2, 3, 5, 8, 13, 20, 40, 100</a:t>
            </a:r>
          </a:p>
          <a:p>
            <a:r>
              <a:rPr lang="en-US" dirty="0"/>
              <a:t>Relative Measure of Size</a:t>
            </a:r>
          </a:p>
          <a:p>
            <a:pPr lvl="1"/>
            <a:r>
              <a:rPr lang="en-US" sz="1800" dirty="0"/>
              <a:t>Tiny = ½, Small = 1, 2, 3, Medium = 5, 8, 13, Large = 20, 40, Epic = 100</a:t>
            </a:r>
          </a:p>
          <a:p>
            <a:r>
              <a:rPr lang="en-US" dirty="0"/>
              <a:t>Special Cards</a:t>
            </a:r>
          </a:p>
          <a:p>
            <a:pPr lvl="1"/>
            <a:r>
              <a:rPr lang="en-US" sz="1800" dirty="0"/>
              <a:t>Infinity, ?, pi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6798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Poker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product owner selects a PBI to be estimated and reads the item to the 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Development team members discuss the item and ask clarifying questions to the product owner, who answers the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Each estimator privately selects a card representing his estimate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Once each estimator has made a private selection, all private estimates are simultaneously exposed to all estimators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everyone selects the same card, we have consensus, and that consensus number becomes the PBI estimate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the estimates are not the same, the team members engage in a focused discussion to expose assumptions and misunderstandings.  Typically, we start by asking the high and low estimators to explain or justify their estimates.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After the discussion, we return to step 3 and repeat until consensus is reached.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40476"/>
            <a:ext cx="8534400" cy="365125"/>
          </a:xfrm>
        </p:spPr>
        <p:txBody>
          <a:bodyPr anchorCtr="0"/>
          <a:lstStyle/>
          <a:p>
            <a:pPr algn="l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Source: Essential Scrum p. 132-133</a:t>
            </a:r>
          </a:p>
        </p:txBody>
      </p:sp>
    </p:spTree>
    <p:extLst>
      <p:ext uri="{BB962C8B-B14F-4D97-AF65-F5344CB8AC3E}">
        <p14:creationId xmlns:p14="http://schemas.microsoft.com/office/powerpoint/2010/main" val="14614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Agile Estimating and Planning</a:t>
            </a:r>
            <a:endParaRPr lang="en-US" dirty="0"/>
          </a:p>
          <a:p>
            <a:r>
              <a:rPr lang="en-US" dirty="0" err="1">
                <a:hlinkClick r:id="rId4"/>
              </a:rPr>
              <a:t>PlanningPoker.com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Component of the Scrum Process</a:t>
            </a:r>
          </a:p>
          <a:p>
            <a:pPr lvl="1"/>
            <a:r>
              <a:rPr lang="en-US" sz="1800" dirty="0"/>
              <a:t>Contains all desired product functionality</a:t>
            </a:r>
          </a:p>
          <a:p>
            <a:r>
              <a:rPr lang="en-US" dirty="0"/>
              <a:t>Initially developed as part of user story workshops done at the beginning of the project</a:t>
            </a:r>
          </a:p>
          <a:p>
            <a:pPr lvl="1"/>
            <a:r>
              <a:rPr lang="en-US" sz="1800" dirty="0"/>
              <a:t>User stories become product backlog items</a:t>
            </a:r>
          </a:p>
          <a:p>
            <a:r>
              <a:rPr lang="en-US" dirty="0"/>
              <a:t>Product backlog items may be features, defects, technical work, or knowledge acquisition</a:t>
            </a:r>
          </a:p>
          <a:p>
            <a:r>
              <a:rPr lang="en-US" dirty="0">
                <a:hlinkClick r:id="rId3"/>
              </a:rPr>
              <a:t>Product Backlog Example</a:t>
            </a:r>
            <a:endParaRPr lang="en-US" dirty="0"/>
          </a:p>
          <a:p>
            <a:pPr lvl="1"/>
            <a:r>
              <a:rPr lang="en-US" sz="1800" dirty="0">
                <a:hlinkClick r:id="rId4"/>
              </a:rPr>
              <a:t>Development of Scrum Alliance Website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18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Charter</a:t>
            </a:r>
          </a:p>
          <a:p>
            <a:pPr lvl="1"/>
            <a:r>
              <a:rPr lang="en-US" sz="1800" dirty="0"/>
              <a:t>Business case, high level project scope, major milestones, product vision</a:t>
            </a:r>
          </a:p>
          <a:p>
            <a:r>
              <a:rPr lang="en-US" dirty="0"/>
              <a:t>User Story Development</a:t>
            </a:r>
          </a:p>
          <a:p>
            <a:pPr lvl="1"/>
            <a:r>
              <a:rPr lang="en-US" sz="1800" dirty="0"/>
              <a:t>Story writing workshops</a:t>
            </a:r>
          </a:p>
          <a:p>
            <a:r>
              <a:rPr lang="en-US" dirty="0"/>
              <a:t>Product Roadmap and Release Plan</a:t>
            </a:r>
          </a:p>
          <a:p>
            <a:pPr lvl="1"/>
            <a:r>
              <a:rPr lang="en-US" sz="1800" dirty="0"/>
              <a:t>Product backlog grooming</a:t>
            </a:r>
            <a:endParaRPr lang="en-US" dirty="0"/>
          </a:p>
          <a:p>
            <a:r>
              <a:rPr lang="en-US" dirty="0"/>
              <a:t>Sprint Execution</a:t>
            </a:r>
          </a:p>
          <a:p>
            <a:pPr lvl="1"/>
            <a:r>
              <a:rPr lang="en-US" sz="1800" dirty="0"/>
              <a:t>Multiple iterations</a:t>
            </a:r>
          </a:p>
          <a:p>
            <a:r>
              <a:rPr lang="en-US" dirty="0"/>
              <a:t>Release Software</a:t>
            </a:r>
          </a:p>
          <a:p>
            <a:pPr lvl="1"/>
            <a:r>
              <a:rPr lang="en-US" sz="1800" dirty="0"/>
              <a:t>Deploy software to operational environment</a:t>
            </a:r>
          </a:p>
          <a:p>
            <a:r>
              <a:rPr lang="en-US" dirty="0"/>
              <a:t>Project Close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0D2F0-7EEF-B848-98F8-DE734525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97" y="1690688"/>
            <a:ext cx="3076303" cy="42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Grooming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elaborating on and prioritizing product backlog items</a:t>
            </a:r>
          </a:p>
          <a:p>
            <a:pPr lvl="1"/>
            <a:r>
              <a:rPr lang="en-US" sz="1800" dirty="0"/>
              <a:t>The product backlog is refined over time</a:t>
            </a:r>
          </a:p>
          <a:p>
            <a:r>
              <a:rPr lang="en-US" dirty="0"/>
              <a:t>Product backlog contains user stories at varying degrees of detail (epic, theme, story)</a:t>
            </a:r>
          </a:p>
          <a:p>
            <a:pPr lvl="1"/>
            <a:r>
              <a:rPr lang="en-US" sz="1800" dirty="0"/>
              <a:t>Lower priority items have fewer details</a:t>
            </a:r>
          </a:p>
          <a:p>
            <a:pPr lvl="1"/>
            <a:r>
              <a:rPr lang="en-US" sz="1800" dirty="0"/>
              <a:t>Progressive elaboration adds detail as we move forward with the process</a:t>
            </a:r>
          </a:p>
          <a:p>
            <a:r>
              <a:rPr lang="en-US" dirty="0"/>
              <a:t>Scrum is an agile process so we embrace and expect changes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Changes may occur during sprint planning or any other phase of the scrum process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Sprint backlog does not change once a sprint is started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52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8" y="1903445"/>
            <a:ext cx="3920254" cy="4506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758" y="2009905"/>
            <a:ext cx="3398171" cy="4506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028" y="1903445"/>
            <a:ext cx="3941907" cy="47196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Product Backlog Grooming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5849" y="6516591"/>
            <a:ext cx="302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Source: Essential Scrum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7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58297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8305800" cy="381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http://www.stellman-greene.com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4082C56-A840-4672-B85C-63102CEE9A8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/>
              <a:t>What is estimation?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dirty="0"/>
              <a:t>Estimates set </a:t>
            </a:r>
            <a:r>
              <a:rPr lang="en-US" b="1" i="1" dirty="0"/>
              <a:t>expectations</a:t>
            </a:r>
            <a:r>
              <a:rPr lang="en-US" dirty="0"/>
              <a:t> about the time required to complete the software</a:t>
            </a:r>
          </a:p>
          <a:p>
            <a:pPr lvl="1"/>
            <a:r>
              <a:rPr lang="en-US" sz="1800" dirty="0"/>
              <a:t>Stakeholders</a:t>
            </a:r>
          </a:p>
          <a:p>
            <a:pPr lvl="1"/>
            <a:r>
              <a:rPr lang="en-US" sz="1800" dirty="0"/>
              <a:t>Team</a:t>
            </a:r>
          </a:p>
          <a:p>
            <a:pPr lvl="1"/>
            <a:r>
              <a:rPr lang="en-US" sz="1800" dirty="0"/>
              <a:t>Organization’s management</a:t>
            </a:r>
          </a:p>
          <a:p>
            <a:r>
              <a:rPr lang="en-US" dirty="0"/>
              <a:t>If expectations are not realistic from the beginning of the project, the stakeholders will not trust the team or the project manager</a:t>
            </a:r>
          </a:p>
          <a:p>
            <a:pPr lvl="1"/>
            <a:r>
              <a:rPr lang="en-US" sz="1800" dirty="0"/>
              <a:t>“Unrealistic expectations based on inaccurate estimates are the single largest cause of IT project failure”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Futrell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, Shafer and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Shaefer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, QSPM as quoted in Nelson and Morris MISQE 2014)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/>
              <a:t>Estimation Techniques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dirty="0"/>
              <a:t>Three Point Estimation</a:t>
            </a:r>
          </a:p>
          <a:p>
            <a:r>
              <a:rPr lang="en-US" dirty="0"/>
              <a:t>Analogous Estimation</a:t>
            </a:r>
          </a:p>
          <a:p>
            <a:r>
              <a:rPr lang="en-US" dirty="0"/>
              <a:t>Planning Poker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5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Point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Each Project Activity or PBI is Given Three Estimates</a:t>
            </a:r>
          </a:p>
          <a:p>
            <a:pPr lvl="1"/>
            <a:r>
              <a:rPr lang="en-US" sz="1600" dirty="0"/>
              <a:t>Most Likely Scenario</a:t>
            </a:r>
          </a:p>
          <a:p>
            <a:pPr lvl="1"/>
            <a:r>
              <a:rPr lang="en-US" sz="1600" dirty="0"/>
              <a:t>Optimistic Scenario</a:t>
            </a:r>
          </a:p>
          <a:p>
            <a:pPr lvl="1"/>
            <a:r>
              <a:rPr lang="en-US" sz="1600" dirty="0"/>
              <a:t>Pessimistic Scenario</a:t>
            </a:r>
          </a:p>
          <a:p>
            <a:r>
              <a:rPr lang="en-US" sz="2400" dirty="0"/>
              <a:t>Bottom-up approach where project delivery dates are calculated by rolling-up individual activity estimates</a:t>
            </a:r>
          </a:p>
          <a:p>
            <a:r>
              <a:rPr lang="en-US" sz="2400" dirty="0"/>
              <a:t>Indicates the level of uncertainty for each activity</a:t>
            </a:r>
          </a:p>
          <a:p>
            <a:r>
              <a:rPr lang="en-US" sz="2400" dirty="0"/>
              <a:t>Requires additional effort to provide 3 estimates for each activity</a:t>
            </a:r>
          </a:p>
          <a:p>
            <a:r>
              <a:rPr lang="en-US" sz="2400" dirty="0"/>
              <a:t>PERT</a:t>
            </a:r>
          </a:p>
          <a:p>
            <a:pPr lvl="1"/>
            <a:r>
              <a:rPr lang="en-US" sz="2100" dirty="0" err="1"/>
              <a:t>t</a:t>
            </a:r>
            <a:r>
              <a:rPr lang="en-US" sz="2100" baseline="-25000" dirty="0" err="1"/>
              <a:t>e</a:t>
            </a:r>
            <a:r>
              <a:rPr lang="en-US" sz="2100" dirty="0"/>
              <a:t> = (</a:t>
            </a:r>
            <a:r>
              <a:rPr lang="en-US" sz="2100" dirty="0" err="1"/>
              <a:t>nt</a:t>
            </a:r>
            <a:r>
              <a:rPr lang="en-US" sz="2100" baseline="-25000" dirty="0" err="1"/>
              <a:t>m</a:t>
            </a:r>
            <a:r>
              <a:rPr lang="en-US" sz="2100" dirty="0"/>
              <a:t> + t</a:t>
            </a:r>
            <a:r>
              <a:rPr lang="en-US" sz="2100" baseline="-25000" dirty="0"/>
              <a:t>o</a:t>
            </a:r>
            <a:r>
              <a:rPr lang="en-US" sz="2100" dirty="0"/>
              <a:t> + </a:t>
            </a:r>
            <a:r>
              <a:rPr lang="en-US" sz="2100" dirty="0" err="1"/>
              <a:t>t</a:t>
            </a:r>
            <a:r>
              <a:rPr lang="en-US" sz="2100" baseline="-25000" dirty="0" err="1"/>
              <a:t>p</a:t>
            </a:r>
            <a:r>
              <a:rPr lang="en-US" sz="2100" dirty="0"/>
              <a:t>)/(n+2) where t</a:t>
            </a:r>
            <a:r>
              <a:rPr lang="en-US" sz="2100" baseline="-25000" dirty="0"/>
              <a:t>m</a:t>
            </a:r>
            <a:r>
              <a:rPr lang="en-US" sz="2100" dirty="0"/>
              <a:t>= most likely estimate, t</a:t>
            </a:r>
            <a:r>
              <a:rPr lang="en-US" sz="2100" baseline="-25000" dirty="0"/>
              <a:t>o</a:t>
            </a:r>
            <a:r>
              <a:rPr lang="en-US" sz="2100" dirty="0"/>
              <a:t>= optimistic estimate, and </a:t>
            </a:r>
            <a:r>
              <a:rPr lang="en-US" sz="2100" dirty="0" err="1"/>
              <a:t>t</a:t>
            </a:r>
            <a:r>
              <a:rPr lang="en-US" sz="2100" baseline="-25000" dirty="0" err="1"/>
              <a:t>p</a:t>
            </a:r>
            <a:r>
              <a:rPr lang="en-US" sz="2100" dirty="0"/>
              <a:t> = pessimistic estimate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711</Words>
  <Application>Microsoft Macintosh PowerPoint</Application>
  <PresentationFormat>Widescreen</PresentationFormat>
  <Paragraphs>104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Agenda</vt:lpstr>
      <vt:lpstr>Product Backlog</vt:lpstr>
      <vt:lpstr>Scrum Flow</vt:lpstr>
      <vt:lpstr>Product Backlog Grooming</vt:lpstr>
      <vt:lpstr>Product Backlog Grooming</vt:lpstr>
      <vt:lpstr>Estimation</vt:lpstr>
      <vt:lpstr>What is estimation?</vt:lpstr>
      <vt:lpstr>Estimation Techniques</vt:lpstr>
      <vt:lpstr>Three Point Estimation</vt:lpstr>
      <vt:lpstr>Analogous Estimation</vt:lpstr>
      <vt:lpstr>Planning Poker</vt:lpstr>
      <vt:lpstr>Planning Poker</vt:lpstr>
      <vt:lpstr>Planning Poker Protocol</vt:lpstr>
      <vt:lpstr>Planning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Thouin</dc:creator>
  <cp:lastModifiedBy>Mark Thouin</cp:lastModifiedBy>
  <cp:revision>18</cp:revision>
  <dcterms:created xsi:type="dcterms:W3CDTF">2016-05-24T16:10:46Z</dcterms:created>
  <dcterms:modified xsi:type="dcterms:W3CDTF">2021-10-11T17:07:30Z</dcterms:modified>
</cp:coreProperties>
</file>