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85" r:id="rId15"/>
    <p:sldId id="271" r:id="rId16"/>
    <p:sldId id="275" r:id="rId17"/>
    <p:sldId id="276" r:id="rId18"/>
    <p:sldId id="277" r:id="rId19"/>
    <p:sldId id="278" r:id="rId20"/>
    <p:sldId id="279" r:id="rId21"/>
    <p:sldId id="280" r:id="rId22"/>
    <p:sldId id="281" r:id="rId23"/>
    <p:sldId id="282"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8"/>
    <p:restoredTop sz="94674"/>
  </p:normalViewPr>
  <p:slideViewPr>
    <p:cSldViewPr snapToGrid="0" snapToObjects="1">
      <p:cViewPr varScale="1">
        <p:scale>
          <a:sx n="203" d="100"/>
          <a:sy n="203" d="100"/>
        </p:scale>
        <p:origin x="1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90BBB-EF8F-344A-9EE2-886333CFEE2B}" type="datetimeFigureOut">
              <a:rPr lang="en-US" smtClean="0"/>
              <a:t>10/25/21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73383-14DB-A44B-BCB4-1802DE4BB685}" type="slidenum">
              <a:rPr lang="en-US" smtClean="0"/>
              <a:t>‹#›</a:t>
            </a:fld>
            <a:endParaRPr lang="en-US"/>
          </a:p>
        </p:txBody>
      </p:sp>
    </p:spTree>
    <p:extLst>
      <p:ext uri="{BB962C8B-B14F-4D97-AF65-F5344CB8AC3E}">
        <p14:creationId xmlns:p14="http://schemas.microsoft.com/office/powerpoint/2010/main" val="209411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222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00100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D7FAB848-FA1E-4BF9-9784-9728A4FEB879}" type="slidenum">
              <a:rPr lang="en-US" smtClean="0"/>
              <a:pPr>
                <a:defRPr/>
              </a:pPr>
              <a:t>16</a:t>
            </a:fld>
            <a:endParaRPr lang="en-US"/>
          </a:p>
        </p:txBody>
      </p:sp>
    </p:spTree>
    <p:extLst>
      <p:ext uri="{BB962C8B-B14F-4D97-AF65-F5344CB8AC3E}">
        <p14:creationId xmlns:p14="http://schemas.microsoft.com/office/powerpoint/2010/main" val="205605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97936-A308-1F4D-AAE5-FAD810037B54}" type="datetimeFigureOut">
              <a:rPr lang="en-US" smtClean="0"/>
              <a:t>10/25/21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140719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97936-A308-1F4D-AAE5-FAD810037B54}" type="datetimeFigureOut">
              <a:rPr lang="en-US" smtClean="0"/>
              <a:t>10/25/21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150710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97936-A308-1F4D-AAE5-FAD810037B54}" type="datetimeFigureOut">
              <a:rPr lang="en-US" smtClean="0"/>
              <a:t>10/25/21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39186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97936-A308-1F4D-AAE5-FAD810037B54}" type="datetimeFigureOut">
              <a:rPr lang="en-US" smtClean="0"/>
              <a:t>10/25/21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533616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897936-A308-1F4D-AAE5-FAD810037B54}" type="datetimeFigureOut">
              <a:rPr lang="en-US" smtClean="0"/>
              <a:t>10/25/21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60564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97936-A308-1F4D-AAE5-FAD810037B54}" type="datetimeFigureOut">
              <a:rPr lang="en-US" smtClean="0"/>
              <a:t>10/25/21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2057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97936-A308-1F4D-AAE5-FAD810037B54}" type="datetimeFigureOut">
              <a:rPr lang="en-US" smtClean="0"/>
              <a:t>10/25/21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5458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97936-A308-1F4D-AAE5-FAD810037B54}" type="datetimeFigureOut">
              <a:rPr lang="en-US" smtClean="0"/>
              <a:t>10/25/21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45691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97936-A308-1F4D-AAE5-FAD810037B54}" type="datetimeFigureOut">
              <a:rPr lang="en-US" smtClean="0"/>
              <a:t>10/25/21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210349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97936-A308-1F4D-AAE5-FAD810037B54}" type="datetimeFigureOut">
              <a:rPr lang="en-US" smtClean="0"/>
              <a:t>10/25/21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152791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97936-A308-1F4D-AAE5-FAD810037B54}" type="datetimeFigureOut">
              <a:rPr lang="en-US" smtClean="0"/>
              <a:t>10/25/21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26CC4-C9C9-0649-8BBC-2AEB7D9E0058}" type="slidenum">
              <a:rPr lang="en-US" smtClean="0"/>
              <a:t>‹#›</a:t>
            </a:fld>
            <a:endParaRPr lang="en-US"/>
          </a:p>
        </p:txBody>
      </p:sp>
    </p:spTree>
    <p:extLst>
      <p:ext uri="{BB962C8B-B14F-4D97-AF65-F5344CB8AC3E}">
        <p14:creationId xmlns:p14="http://schemas.microsoft.com/office/powerpoint/2010/main" val="214118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97936-A308-1F4D-AAE5-FAD810037B54}" type="datetimeFigureOut">
              <a:rPr lang="en-US" smtClean="0"/>
              <a:t>10/25/21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26CC4-C9C9-0649-8BBC-2AEB7D9E0058}" type="slidenum">
              <a:rPr lang="en-US" smtClean="0"/>
              <a:t>‹#›</a:t>
            </a:fld>
            <a:endParaRPr lang="en-US"/>
          </a:p>
        </p:txBody>
      </p:sp>
    </p:spTree>
    <p:extLst>
      <p:ext uri="{BB962C8B-B14F-4D97-AF65-F5344CB8AC3E}">
        <p14:creationId xmlns:p14="http://schemas.microsoft.com/office/powerpoint/2010/main" val="48637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99226" y="335605"/>
            <a:ext cx="8153400" cy="990600"/>
          </a:xfrm>
        </p:spPr>
        <p:txBody>
          <a:bodyPr/>
          <a:lstStyle/>
          <a:p>
            <a:pPr eaLnBrk="1" hangingPunct="1"/>
            <a:r>
              <a:rPr lang="en-US" dirty="0"/>
              <a:t>Agenda</a:t>
            </a:r>
          </a:p>
        </p:txBody>
      </p:sp>
      <p:sp>
        <p:nvSpPr>
          <p:cNvPr id="10243" name="Content Placeholder 2"/>
          <p:cNvSpPr>
            <a:spLocks noGrp="1"/>
          </p:cNvSpPr>
          <p:nvPr>
            <p:ph sz="quarter" idx="1"/>
          </p:nvPr>
        </p:nvSpPr>
        <p:spPr>
          <a:xfrm>
            <a:off x="1099226" y="1600200"/>
            <a:ext cx="9190949" cy="4495800"/>
          </a:xfrm>
        </p:spPr>
        <p:txBody>
          <a:bodyPr/>
          <a:lstStyle/>
          <a:p>
            <a:pPr eaLnBrk="1" hangingPunct="1"/>
            <a:r>
              <a:rPr lang="en-US" sz="2400"/>
              <a:t>Administrative </a:t>
            </a:r>
            <a:endParaRPr lang="en-US" dirty="0"/>
          </a:p>
          <a:p>
            <a:r>
              <a:rPr lang="en-US" sz="2400" dirty="0"/>
              <a:t>Earned Value Management (EVM)</a:t>
            </a:r>
          </a:p>
        </p:txBody>
      </p:sp>
    </p:spTree>
    <p:extLst>
      <p:ext uri="{BB962C8B-B14F-4D97-AF65-F5344CB8AC3E}">
        <p14:creationId xmlns:p14="http://schemas.microsoft.com/office/powerpoint/2010/main" val="1678185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a:t>
            </a:r>
          </a:p>
        </p:txBody>
      </p:sp>
      <p:sp>
        <p:nvSpPr>
          <p:cNvPr id="3" name="Content Placeholder 2"/>
          <p:cNvSpPr>
            <a:spLocks noGrp="1"/>
          </p:cNvSpPr>
          <p:nvPr>
            <p:ph sz="quarter" idx="1"/>
          </p:nvPr>
        </p:nvSpPr>
        <p:spPr/>
        <p:txBody>
          <a:bodyPr/>
          <a:lstStyle/>
          <a:p>
            <a:pPr marL="0" indent="0">
              <a:buNone/>
            </a:pPr>
            <a:r>
              <a:rPr lang="en-US" sz="2000" dirty="0"/>
              <a:t>Assume that you are the project manager for the construction of a 15-mile road.  Further, assume that the work is uniformly distributed over 12 weeks.  The total approved budget for the project is $600,000.  At the end of the first three weeks of work, $160,000 has been spent, and five miles of road have been completed.  What is the planned value of the project at the end of the first three weeks?</a:t>
            </a:r>
          </a:p>
          <a:p>
            <a:pPr lvl="1">
              <a:buNone/>
            </a:pPr>
            <a:r>
              <a:rPr lang="en-US" sz="1800" dirty="0"/>
              <a:t>A. $160,000</a:t>
            </a:r>
          </a:p>
          <a:p>
            <a:pPr lvl="1">
              <a:buNone/>
            </a:pPr>
            <a:r>
              <a:rPr lang="en-US" sz="1800" dirty="0"/>
              <a:t>B. $200,000</a:t>
            </a:r>
          </a:p>
          <a:p>
            <a:pPr lvl="1">
              <a:buNone/>
            </a:pPr>
            <a:r>
              <a:rPr lang="en-US" sz="1800" dirty="0"/>
              <a:t>C. $150,000</a:t>
            </a:r>
          </a:p>
          <a:p>
            <a:pPr lvl="1">
              <a:buNone/>
            </a:pPr>
            <a:r>
              <a:rPr lang="en-US" sz="1800" dirty="0"/>
              <a:t>D. $600,000</a:t>
            </a:r>
          </a:p>
        </p:txBody>
      </p:sp>
    </p:spTree>
    <p:extLst>
      <p:ext uri="{BB962C8B-B14F-4D97-AF65-F5344CB8AC3E}">
        <p14:creationId xmlns:p14="http://schemas.microsoft.com/office/powerpoint/2010/main" val="18379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a:t>
            </a:r>
          </a:p>
        </p:txBody>
      </p:sp>
      <p:sp>
        <p:nvSpPr>
          <p:cNvPr id="3" name="Content Placeholder 2"/>
          <p:cNvSpPr>
            <a:spLocks noGrp="1"/>
          </p:cNvSpPr>
          <p:nvPr>
            <p:ph sz="quarter" idx="1"/>
          </p:nvPr>
        </p:nvSpPr>
        <p:spPr/>
        <p:txBody>
          <a:bodyPr/>
          <a:lstStyle/>
          <a:p>
            <a:pPr marL="0" indent="0">
              <a:buNone/>
            </a:pPr>
            <a:r>
              <a:rPr lang="en-US" sz="2000" dirty="0"/>
              <a:t>Assume that you are the project manager for the construction of a 15-mile road.  Further, assume that the work is uniformly distributed over 12 weeks.  The total approved budget for the project is $600,000.  At the end of the first three weeks of work, $160,000 has been spent, and five miles of road have been completed.  What is the cost variance?</a:t>
            </a:r>
          </a:p>
          <a:p>
            <a:pPr lvl="1">
              <a:buNone/>
            </a:pPr>
            <a:r>
              <a:rPr lang="en-US" sz="1800" dirty="0"/>
              <a:t>A. $40,000</a:t>
            </a:r>
          </a:p>
          <a:p>
            <a:pPr lvl="1">
              <a:buNone/>
            </a:pPr>
            <a:r>
              <a:rPr lang="en-US" sz="1800" dirty="0"/>
              <a:t>B. $50,000</a:t>
            </a:r>
          </a:p>
          <a:p>
            <a:pPr lvl="1">
              <a:buNone/>
            </a:pPr>
            <a:r>
              <a:rPr lang="en-US" sz="1800" dirty="0"/>
              <a:t>C. -$40,000</a:t>
            </a:r>
          </a:p>
          <a:p>
            <a:pPr lvl="1">
              <a:buNone/>
            </a:pPr>
            <a:r>
              <a:rPr lang="en-US" sz="1800" dirty="0"/>
              <a:t>D. $120,000</a:t>
            </a:r>
          </a:p>
          <a:p>
            <a:pPr lvl="1">
              <a:buNone/>
            </a:pPr>
            <a:r>
              <a:rPr lang="en-US" sz="1800" dirty="0"/>
              <a:t>E. -$10,000</a:t>
            </a:r>
          </a:p>
        </p:txBody>
      </p:sp>
    </p:spTree>
    <p:extLst>
      <p:ext uri="{BB962C8B-B14F-4D97-AF65-F5344CB8AC3E}">
        <p14:creationId xmlns:p14="http://schemas.microsoft.com/office/powerpoint/2010/main" val="79088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a:t>
            </a:r>
          </a:p>
        </p:txBody>
      </p:sp>
      <p:sp>
        <p:nvSpPr>
          <p:cNvPr id="3" name="Content Placeholder 2"/>
          <p:cNvSpPr>
            <a:spLocks noGrp="1"/>
          </p:cNvSpPr>
          <p:nvPr>
            <p:ph sz="quarter" idx="1"/>
          </p:nvPr>
        </p:nvSpPr>
        <p:spPr/>
        <p:txBody>
          <a:bodyPr/>
          <a:lstStyle/>
          <a:p>
            <a:pPr marL="0" indent="0">
              <a:buNone/>
            </a:pPr>
            <a:r>
              <a:rPr lang="en-US" sz="2000" dirty="0"/>
              <a:t>Assume that you are the project manager for the construction of a 15-mile road.  Further, assume that the work is uniformly distributed over 12 weeks.  The total approved budget for the project is $600,000.  At the end of the first three weeks of work, $160,000 has been spent, and five miles of road have been completed.  What is the schedule variance?</a:t>
            </a:r>
          </a:p>
          <a:p>
            <a:pPr lvl="1">
              <a:buNone/>
            </a:pPr>
            <a:r>
              <a:rPr lang="en-US" sz="1800" dirty="0"/>
              <a:t>A. $40,000</a:t>
            </a:r>
          </a:p>
          <a:p>
            <a:pPr lvl="1">
              <a:buNone/>
            </a:pPr>
            <a:r>
              <a:rPr lang="en-US" sz="1800" dirty="0"/>
              <a:t>B. $50,000</a:t>
            </a:r>
          </a:p>
          <a:p>
            <a:pPr lvl="1">
              <a:buNone/>
            </a:pPr>
            <a:r>
              <a:rPr lang="en-US" sz="1800" dirty="0"/>
              <a:t>C. Three weeks</a:t>
            </a:r>
          </a:p>
          <a:p>
            <a:pPr lvl="1">
              <a:buNone/>
            </a:pPr>
            <a:r>
              <a:rPr lang="en-US" sz="1800" dirty="0"/>
              <a:t>D. Twelve weeks </a:t>
            </a:r>
          </a:p>
        </p:txBody>
      </p:sp>
    </p:spTree>
    <p:extLst>
      <p:ext uri="{BB962C8B-B14F-4D97-AF65-F5344CB8AC3E}">
        <p14:creationId xmlns:p14="http://schemas.microsoft.com/office/powerpoint/2010/main" val="1620575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a:t>
            </a:r>
          </a:p>
        </p:txBody>
      </p:sp>
      <p:sp>
        <p:nvSpPr>
          <p:cNvPr id="3" name="Content Placeholder 2"/>
          <p:cNvSpPr>
            <a:spLocks noGrp="1"/>
          </p:cNvSpPr>
          <p:nvPr>
            <p:ph sz="quarter" idx="1"/>
          </p:nvPr>
        </p:nvSpPr>
        <p:spPr/>
        <p:txBody>
          <a:bodyPr/>
          <a:lstStyle/>
          <a:p>
            <a:pPr marL="0" indent="0">
              <a:buNone/>
            </a:pPr>
            <a:r>
              <a:rPr lang="en-US" sz="2000" dirty="0"/>
              <a:t>Assume that you are the project manager for the construction of a 15-mile road.  Further, assume that the work is uniformly distributed over 12 weeks.  The total approved budget for the project is $600,000.  At the end of the first three weeks of work, $160,000 has been spent, and five miles of road have been completed.  What is the Estimated Time at Completion (ETAC)?</a:t>
            </a:r>
          </a:p>
          <a:p>
            <a:pPr lvl="1">
              <a:buNone/>
            </a:pPr>
            <a:r>
              <a:rPr lang="en-US" sz="1800" dirty="0"/>
              <a:t>A. $40,000</a:t>
            </a:r>
          </a:p>
          <a:p>
            <a:pPr lvl="1">
              <a:buNone/>
            </a:pPr>
            <a:r>
              <a:rPr lang="en-US" sz="1800" dirty="0"/>
              <a:t>B. $50,000</a:t>
            </a:r>
          </a:p>
          <a:p>
            <a:pPr lvl="1">
              <a:buNone/>
            </a:pPr>
            <a:r>
              <a:rPr lang="en-US" sz="1800" dirty="0"/>
              <a:t>C. Three weeks</a:t>
            </a:r>
          </a:p>
          <a:p>
            <a:pPr lvl="1">
              <a:buNone/>
            </a:pPr>
            <a:r>
              <a:rPr lang="en-US" sz="1800" dirty="0"/>
              <a:t>D. Nine weeks</a:t>
            </a:r>
          </a:p>
          <a:p>
            <a:pPr lvl="1">
              <a:buNone/>
            </a:pPr>
            <a:r>
              <a:rPr lang="en-US" sz="1800" dirty="0"/>
              <a:t>E. Twelve weeks</a:t>
            </a:r>
          </a:p>
        </p:txBody>
      </p:sp>
    </p:spTree>
    <p:extLst>
      <p:ext uri="{BB962C8B-B14F-4D97-AF65-F5344CB8AC3E}">
        <p14:creationId xmlns:p14="http://schemas.microsoft.com/office/powerpoint/2010/main" val="48346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a:t>
            </a:r>
          </a:p>
        </p:txBody>
      </p:sp>
      <p:sp>
        <p:nvSpPr>
          <p:cNvPr id="3" name="Content Placeholder 2"/>
          <p:cNvSpPr>
            <a:spLocks noGrp="1"/>
          </p:cNvSpPr>
          <p:nvPr>
            <p:ph sz="quarter" idx="1"/>
          </p:nvPr>
        </p:nvSpPr>
        <p:spPr/>
        <p:txBody>
          <a:bodyPr/>
          <a:lstStyle/>
          <a:p>
            <a:pPr marL="0" indent="0">
              <a:buNone/>
            </a:pPr>
            <a:r>
              <a:rPr lang="en-US" sz="2000" dirty="0"/>
              <a:t>Assume that you are the project manager for the construction of a 15-mile road.  Further, assume that the work is uniformly distributed over 12 weeks.  The total approved budget for the project is $600,000.  At the end of the first three weeks of work, $160,000 has been spent, and five miles of road have been completed.  What is the Estimated Cost at Completion (ECAC)?</a:t>
            </a:r>
          </a:p>
          <a:p>
            <a:pPr lvl="1">
              <a:buNone/>
            </a:pPr>
            <a:r>
              <a:rPr lang="en-US" sz="1800" dirty="0"/>
              <a:t>A. $150,000</a:t>
            </a:r>
          </a:p>
          <a:p>
            <a:pPr lvl="1">
              <a:buNone/>
            </a:pPr>
            <a:r>
              <a:rPr lang="en-US" sz="1800" dirty="0"/>
              <a:t>B. $200,000</a:t>
            </a:r>
          </a:p>
          <a:p>
            <a:pPr lvl="1">
              <a:buNone/>
            </a:pPr>
            <a:r>
              <a:rPr lang="en-US" sz="1800" dirty="0"/>
              <a:t>C. $480,000</a:t>
            </a:r>
          </a:p>
          <a:p>
            <a:pPr lvl="1">
              <a:buNone/>
            </a:pPr>
            <a:r>
              <a:rPr lang="en-US" sz="1800" dirty="0"/>
              <a:t>D. $600,000</a:t>
            </a:r>
          </a:p>
          <a:p>
            <a:pPr lvl="1">
              <a:buNone/>
            </a:pPr>
            <a:r>
              <a:rPr lang="en-US" sz="1800" dirty="0"/>
              <a:t>E. $750,000</a:t>
            </a:r>
          </a:p>
        </p:txBody>
      </p:sp>
    </p:spTree>
    <p:extLst>
      <p:ext uri="{BB962C8B-B14F-4D97-AF65-F5344CB8AC3E}">
        <p14:creationId xmlns:p14="http://schemas.microsoft.com/office/powerpoint/2010/main" val="422532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a:xfrm>
            <a:off x="2136648" y="1600200"/>
            <a:ext cx="8153400" cy="4372337"/>
          </a:xfrm>
        </p:spPr>
        <p:txBody>
          <a:bodyPr/>
          <a:lstStyle/>
          <a:p>
            <a:r>
              <a:rPr lang="en-US" sz="2000" dirty="0"/>
              <a:t>You have a project to build a new fence.  The fence is a four sided square.  Each side is to take one day to build and is budgeted for $1,000 per side.  The sides are planned to be completed one after the other.  Today is the end of day three.  </a:t>
            </a:r>
          </a:p>
          <a:p>
            <a:r>
              <a:rPr lang="en-US" sz="2000" dirty="0"/>
              <a:t>Using the project status chart listed below, calculate PV, EV, AC, BAC, CV, SV, ECAC, ETAC, Cost Variance at Completion, Schedule Variance at Completion</a:t>
            </a:r>
          </a:p>
        </p:txBody>
      </p:sp>
      <p:graphicFrame>
        <p:nvGraphicFramePr>
          <p:cNvPr id="4" name="Table 3"/>
          <p:cNvGraphicFramePr>
            <a:graphicFrameLocks noGrp="1"/>
          </p:cNvGraphicFramePr>
          <p:nvPr/>
        </p:nvGraphicFramePr>
        <p:xfrm>
          <a:off x="3008308" y="4095554"/>
          <a:ext cx="6096000" cy="185420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b="1" dirty="0"/>
                        <a:t>Activity</a:t>
                      </a:r>
                    </a:p>
                  </a:txBody>
                  <a:tcPr/>
                </a:tc>
                <a:tc>
                  <a:txBody>
                    <a:bodyPr/>
                    <a:lstStyle/>
                    <a:p>
                      <a:pPr algn="ctr"/>
                      <a:r>
                        <a:rPr lang="en-US" b="1" dirty="0"/>
                        <a:t>Status at End of Day 3</a:t>
                      </a:r>
                    </a:p>
                  </a:txBody>
                  <a:tcPr/>
                </a:tc>
                <a:extLst>
                  <a:ext uri="{0D108BD9-81ED-4DB2-BD59-A6C34878D82A}">
                    <a16:rowId xmlns:a16="http://schemas.microsoft.com/office/drawing/2014/main" val="10000"/>
                  </a:ext>
                </a:extLst>
              </a:tr>
              <a:tr h="370840">
                <a:tc>
                  <a:txBody>
                    <a:bodyPr/>
                    <a:lstStyle/>
                    <a:p>
                      <a:r>
                        <a:rPr lang="en-US" dirty="0"/>
                        <a:t>Side 1</a:t>
                      </a:r>
                    </a:p>
                  </a:txBody>
                  <a:tcPr/>
                </a:tc>
                <a:tc>
                  <a:txBody>
                    <a:bodyPr/>
                    <a:lstStyle/>
                    <a:p>
                      <a:r>
                        <a:rPr lang="en-US" dirty="0"/>
                        <a:t>Complete, spent $1,000</a:t>
                      </a:r>
                    </a:p>
                  </a:txBody>
                  <a:tcPr/>
                </a:tc>
                <a:extLst>
                  <a:ext uri="{0D108BD9-81ED-4DB2-BD59-A6C34878D82A}">
                    <a16:rowId xmlns:a16="http://schemas.microsoft.com/office/drawing/2014/main" val="10001"/>
                  </a:ext>
                </a:extLst>
              </a:tr>
              <a:tr h="370840">
                <a:tc>
                  <a:txBody>
                    <a:bodyPr/>
                    <a:lstStyle/>
                    <a:p>
                      <a:r>
                        <a:rPr lang="en-US" dirty="0"/>
                        <a:t>Side 2</a:t>
                      </a:r>
                    </a:p>
                  </a:txBody>
                  <a:tcPr/>
                </a:tc>
                <a:tc>
                  <a:txBody>
                    <a:bodyPr/>
                    <a:lstStyle/>
                    <a:p>
                      <a:r>
                        <a:rPr lang="en-US" dirty="0"/>
                        <a:t>Complete, spent $1,200</a:t>
                      </a:r>
                    </a:p>
                  </a:txBody>
                  <a:tcPr/>
                </a:tc>
                <a:extLst>
                  <a:ext uri="{0D108BD9-81ED-4DB2-BD59-A6C34878D82A}">
                    <a16:rowId xmlns:a16="http://schemas.microsoft.com/office/drawing/2014/main" val="10002"/>
                  </a:ext>
                </a:extLst>
              </a:tr>
              <a:tr h="370840">
                <a:tc>
                  <a:txBody>
                    <a:bodyPr/>
                    <a:lstStyle/>
                    <a:p>
                      <a:r>
                        <a:rPr lang="en-US" dirty="0"/>
                        <a:t>Side 3</a:t>
                      </a:r>
                    </a:p>
                  </a:txBody>
                  <a:tcPr/>
                </a:tc>
                <a:tc>
                  <a:txBody>
                    <a:bodyPr/>
                    <a:lstStyle/>
                    <a:p>
                      <a:r>
                        <a:rPr lang="en-US" dirty="0"/>
                        <a:t>50% done, spent $600</a:t>
                      </a:r>
                    </a:p>
                  </a:txBody>
                  <a:tcPr/>
                </a:tc>
                <a:extLst>
                  <a:ext uri="{0D108BD9-81ED-4DB2-BD59-A6C34878D82A}">
                    <a16:rowId xmlns:a16="http://schemas.microsoft.com/office/drawing/2014/main" val="10003"/>
                  </a:ext>
                </a:extLst>
              </a:tr>
              <a:tr h="370840">
                <a:tc>
                  <a:txBody>
                    <a:bodyPr/>
                    <a:lstStyle/>
                    <a:p>
                      <a:r>
                        <a:rPr lang="en-US" dirty="0"/>
                        <a:t>Side 4</a:t>
                      </a:r>
                    </a:p>
                  </a:txBody>
                  <a:tcPr/>
                </a:tc>
                <a:tc>
                  <a:txBody>
                    <a:bodyPr/>
                    <a:lstStyle/>
                    <a:p>
                      <a:r>
                        <a:rPr lang="en-US" dirty="0"/>
                        <a:t>Not yet started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0315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136775" y="228600"/>
            <a:ext cx="8153400" cy="990600"/>
          </a:xfrm>
        </p:spPr>
        <p:txBody>
          <a:bodyPr/>
          <a:lstStyle/>
          <a:p>
            <a:r>
              <a:rPr lang="en-US" sz="4000"/>
              <a:t>Example Showing All EVM Calculations</a:t>
            </a:r>
          </a:p>
        </p:txBody>
      </p:sp>
      <p:pic>
        <p:nvPicPr>
          <p:cNvPr id="22531" name="Picture 2"/>
          <p:cNvPicPr>
            <a:picLocks noChangeAspect="1" noChangeArrowheads="1"/>
          </p:cNvPicPr>
          <p:nvPr/>
        </p:nvPicPr>
        <p:blipFill>
          <a:blip r:embed="rId3"/>
          <a:srcRect t="6889"/>
          <a:stretch>
            <a:fillRect/>
          </a:stretch>
        </p:blipFill>
        <p:spPr bwMode="auto">
          <a:xfrm>
            <a:off x="2362200" y="1981201"/>
            <a:ext cx="7162800" cy="4119563"/>
          </a:xfrm>
          <a:prstGeom prst="rect">
            <a:avLst/>
          </a:prstGeom>
          <a:noFill/>
          <a:ln w="9525">
            <a:noFill/>
            <a:miter lim="800000"/>
            <a:headEnd/>
            <a:tailEnd/>
          </a:ln>
        </p:spPr>
      </p:pic>
      <p:sp>
        <p:nvSpPr>
          <p:cNvPr id="4" name="Footer Placeholder 3"/>
          <p:cNvSpPr>
            <a:spLocks noGrp="1"/>
          </p:cNvSpPr>
          <p:nvPr>
            <p:ph type="ftr" sz="quarter" idx="11"/>
          </p:nvPr>
        </p:nvSpPr>
        <p:spPr>
          <a:xfrm>
            <a:off x="1752600" y="6356351"/>
            <a:ext cx="8534400" cy="365125"/>
          </a:xfrm>
        </p:spPr>
        <p:txBody>
          <a:bodyPr anchorCtr="0"/>
          <a:lstStyle/>
          <a:p>
            <a:pPr algn="l">
              <a:defRPr/>
            </a:pPr>
            <a:r>
              <a:rPr lang="en-US" dirty="0">
                <a:solidFill>
                  <a:schemeClr val="bg1">
                    <a:lumMod val="85000"/>
                  </a:schemeClr>
                </a:solidFill>
              </a:rPr>
              <a:t>Quality Software Project Management by </a:t>
            </a:r>
            <a:r>
              <a:rPr lang="en-US" dirty="0" err="1">
                <a:solidFill>
                  <a:schemeClr val="bg1">
                    <a:lumMod val="85000"/>
                  </a:schemeClr>
                </a:solidFill>
              </a:rPr>
              <a:t>Futrell</a:t>
            </a:r>
            <a:r>
              <a:rPr lang="en-US" dirty="0">
                <a:solidFill>
                  <a:schemeClr val="bg1">
                    <a:lumMod val="85000"/>
                  </a:schemeClr>
                </a:solidFill>
              </a:rPr>
              <a:t>, Shafer, and Shafer</a:t>
            </a:r>
          </a:p>
        </p:txBody>
      </p:sp>
      <p:sp>
        <p:nvSpPr>
          <p:cNvPr id="5" name="TextBox 4"/>
          <p:cNvSpPr txBox="1"/>
          <p:nvPr/>
        </p:nvSpPr>
        <p:spPr>
          <a:xfrm>
            <a:off x="8686842" y="2117823"/>
            <a:ext cx="509724" cy="646331"/>
          </a:xfrm>
          <a:prstGeom prst="rect">
            <a:avLst/>
          </a:prstGeom>
          <a:solidFill>
            <a:schemeClr val="bg1"/>
          </a:solidFill>
        </p:spPr>
        <p:txBody>
          <a:bodyPr wrap="square" lIns="0" tIns="0" rIns="0" bIns="0" rtlCol="0">
            <a:spAutoFit/>
          </a:bodyPr>
          <a:lstStyle/>
          <a:p>
            <a:r>
              <a:rPr lang="en-US" sz="1400" dirty="0"/>
              <a:t>PV</a:t>
            </a:r>
          </a:p>
          <a:p>
            <a:r>
              <a:rPr lang="en-US" sz="1400" dirty="0"/>
              <a:t>AC</a:t>
            </a:r>
          </a:p>
          <a:p>
            <a:r>
              <a:rPr lang="en-US" sz="1400" dirty="0"/>
              <a:t>EV</a:t>
            </a:r>
          </a:p>
        </p:txBody>
      </p:sp>
      <p:sp>
        <p:nvSpPr>
          <p:cNvPr id="6" name="TextBox 5"/>
          <p:cNvSpPr txBox="1"/>
          <p:nvPr/>
        </p:nvSpPr>
        <p:spPr>
          <a:xfrm>
            <a:off x="6936856" y="4120041"/>
            <a:ext cx="514980" cy="646331"/>
          </a:xfrm>
          <a:prstGeom prst="rect">
            <a:avLst/>
          </a:prstGeom>
          <a:solidFill>
            <a:schemeClr val="bg1"/>
          </a:solidFill>
        </p:spPr>
        <p:txBody>
          <a:bodyPr wrap="square" lIns="0" tIns="0" rIns="0" bIns="0" rtlCol="0">
            <a:spAutoFit/>
          </a:bodyPr>
          <a:lstStyle/>
          <a:p>
            <a:pPr algn="ctr"/>
            <a:r>
              <a:rPr lang="en-US" sz="1400" dirty="0"/>
              <a:t>PV</a:t>
            </a:r>
          </a:p>
          <a:p>
            <a:pPr algn="ctr"/>
            <a:r>
              <a:rPr lang="en-US" sz="1400" dirty="0"/>
              <a:t>AC</a:t>
            </a:r>
          </a:p>
          <a:p>
            <a:pPr algn="ctr"/>
            <a:r>
              <a:rPr lang="en-US" sz="1400" dirty="0"/>
              <a:t>EV</a:t>
            </a:r>
          </a:p>
        </p:txBody>
      </p:sp>
      <p:sp>
        <p:nvSpPr>
          <p:cNvPr id="7" name="TextBox 6"/>
          <p:cNvSpPr txBox="1"/>
          <p:nvPr/>
        </p:nvSpPr>
        <p:spPr>
          <a:xfrm>
            <a:off x="3810031" y="3809988"/>
            <a:ext cx="572787" cy="215444"/>
          </a:xfrm>
          <a:prstGeom prst="rect">
            <a:avLst/>
          </a:prstGeom>
          <a:solidFill>
            <a:schemeClr val="bg1"/>
          </a:solidFill>
        </p:spPr>
        <p:txBody>
          <a:bodyPr wrap="square" lIns="0" tIns="0" rIns="0" bIns="0" rtlCol="0">
            <a:spAutoFit/>
          </a:bodyPr>
          <a:lstStyle/>
          <a:p>
            <a:pPr algn="ctr"/>
            <a:r>
              <a:rPr lang="en-US" sz="1400" dirty="0"/>
              <a:t>PV</a:t>
            </a:r>
          </a:p>
        </p:txBody>
      </p:sp>
      <p:sp>
        <p:nvSpPr>
          <p:cNvPr id="8" name="TextBox 7"/>
          <p:cNvSpPr txBox="1"/>
          <p:nvPr/>
        </p:nvSpPr>
        <p:spPr>
          <a:xfrm>
            <a:off x="3773245" y="3478912"/>
            <a:ext cx="572787" cy="215444"/>
          </a:xfrm>
          <a:prstGeom prst="rect">
            <a:avLst/>
          </a:prstGeom>
          <a:solidFill>
            <a:schemeClr val="bg1"/>
          </a:solidFill>
        </p:spPr>
        <p:txBody>
          <a:bodyPr wrap="square" lIns="0" tIns="0" rIns="0" bIns="0" rtlCol="0">
            <a:spAutoFit/>
          </a:bodyPr>
          <a:lstStyle/>
          <a:p>
            <a:pPr algn="ctr"/>
            <a:r>
              <a:rPr lang="en-US" sz="1400" dirty="0"/>
              <a:t>AC</a:t>
            </a:r>
          </a:p>
        </p:txBody>
      </p:sp>
      <p:sp>
        <p:nvSpPr>
          <p:cNvPr id="9" name="TextBox 8"/>
          <p:cNvSpPr txBox="1"/>
          <p:nvPr/>
        </p:nvSpPr>
        <p:spPr>
          <a:xfrm>
            <a:off x="3662888" y="4324995"/>
            <a:ext cx="572787" cy="215444"/>
          </a:xfrm>
          <a:prstGeom prst="rect">
            <a:avLst/>
          </a:prstGeom>
          <a:solidFill>
            <a:schemeClr val="bg1"/>
          </a:solidFill>
        </p:spPr>
        <p:txBody>
          <a:bodyPr wrap="square" lIns="0" tIns="0" rIns="0" bIns="0" rtlCol="0">
            <a:spAutoFit/>
          </a:bodyPr>
          <a:lstStyle/>
          <a:p>
            <a:pPr algn="ctr"/>
            <a:r>
              <a:rPr lang="en-US" sz="1400" dirty="0"/>
              <a:t>EV</a:t>
            </a:r>
          </a:p>
        </p:txBody>
      </p:sp>
      <p:sp>
        <p:nvSpPr>
          <p:cNvPr id="10" name="TextBox 9"/>
          <p:cNvSpPr txBox="1"/>
          <p:nvPr/>
        </p:nvSpPr>
        <p:spPr>
          <a:xfrm>
            <a:off x="5412828" y="3584017"/>
            <a:ext cx="1345324" cy="1508105"/>
          </a:xfrm>
          <a:prstGeom prst="rect">
            <a:avLst/>
          </a:prstGeom>
          <a:solidFill>
            <a:schemeClr val="bg1"/>
          </a:solidFill>
        </p:spPr>
        <p:txBody>
          <a:bodyPr wrap="square" lIns="0" tIns="0" rIns="0" bIns="0" rtlCol="0">
            <a:spAutoFit/>
          </a:bodyPr>
          <a:lstStyle/>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sp>
        <p:nvSpPr>
          <p:cNvPr id="11" name="TextBox 10"/>
          <p:cNvSpPr txBox="1"/>
          <p:nvPr/>
        </p:nvSpPr>
        <p:spPr>
          <a:xfrm>
            <a:off x="7604237" y="4997657"/>
            <a:ext cx="1571295" cy="861774"/>
          </a:xfrm>
          <a:prstGeom prst="rect">
            <a:avLst/>
          </a:prstGeom>
          <a:solidFill>
            <a:schemeClr val="bg1"/>
          </a:solidFill>
        </p:spPr>
        <p:txBody>
          <a:bodyPr wrap="square" lIns="0" tIns="0" rIns="0" bIns="0" rtlCol="0">
            <a:spAutoFit/>
          </a:bodyPr>
          <a:lstStyle/>
          <a:p>
            <a:pPr algn="ctr"/>
            <a:endParaRPr lang="en-US" sz="1400" dirty="0"/>
          </a:p>
          <a:p>
            <a:pPr algn="ctr"/>
            <a:endParaRPr lang="en-US" sz="1400" dirty="0"/>
          </a:p>
          <a:p>
            <a:pPr algn="ctr"/>
            <a:endParaRPr lang="en-US" sz="1400" dirty="0"/>
          </a:p>
          <a:p>
            <a:pPr algn="ctr"/>
            <a:endParaRPr lang="en-US" sz="1400" dirty="0"/>
          </a:p>
        </p:txBody>
      </p:sp>
    </p:spTree>
    <p:extLst>
      <p:ext uri="{BB962C8B-B14F-4D97-AF65-F5344CB8AC3E}">
        <p14:creationId xmlns:p14="http://schemas.microsoft.com/office/powerpoint/2010/main" val="748745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Day 15, how is the project performing?</a:t>
            </a:r>
          </a:p>
        </p:txBody>
      </p:sp>
      <p:pic>
        <p:nvPicPr>
          <p:cNvPr id="3" name="Picture 2"/>
          <p:cNvPicPr>
            <a:picLocks noChangeAspect="1"/>
          </p:cNvPicPr>
          <p:nvPr/>
        </p:nvPicPr>
        <p:blipFill>
          <a:blip r:embed="rId2"/>
          <a:stretch>
            <a:fillRect/>
          </a:stretch>
        </p:blipFill>
        <p:spPr>
          <a:xfrm>
            <a:off x="2141562" y="1682005"/>
            <a:ext cx="8037049" cy="5017556"/>
          </a:xfrm>
          <a:prstGeom prst="rect">
            <a:avLst/>
          </a:prstGeom>
        </p:spPr>
      </p:pic>
    </p:spTree>
    <p:extLst>
      <p:ext uri="{BB962C8B-B14F-4D97-AF65-F5344CB8AC3E}">
        <p14:creationId xmlns:p14="http://schemas.microsoft.com/office/powerpoint/2010/main" val="98609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day 15, how is the project performing?</a:t>
            </a:r>
          </a:p>
        </p:txBody>
      </p:sp>
      <p:pic>
        <p:nvPicPr>
          <p:cNvPr id="3" name="Picture 2"/>
          <p:cNvPicPr>
            <a:picLocks noChangeAspect="1"/>
          </p:cNvPicPr>
          <p:nvPr/>
        </p:nvPicPr>
        <p:blipFill>
          <a:blip r:embed="rId2"/>
          <a:stretch>
            <a:fillRect/>
          </a:stretch>
        </p:blipFill>
        <p:spPr>
          <a:xfrm>
            <a:off x="2141563" y="1584078"/>
            <a:ext cx="8067042" cy="5045274"/>
          </a:xfrm>
          <a:prstGeom prst="rect">
            <a:avLst/>
          </a:prstGeom>
        </p:spPr>
      </p:pic>
    </p:spTree>
    <p:extLst>
      <p:ext uri="{BB962C8B-B14F-4D97-AF65-F5344CB8AC3E}">
        <p14:creationId xmlns:p14="http://schemas.microsoft.com/office/powerpoint/2010/main" val="1204891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day 45, how is the project performing?</a:t>
            </a:r>
          </a:p>
        </p:txBody>
      </p:sp>
      <p:pic>
        <p:nvPicPr>
          <p:cNvPr id="8" name="Picture 7"/>
          <p:cNvPicPr>
            <a:picLocks noChangeAspect="1"/>
          </p:cNvPicPr>
          <p:nvPr/>
        </p:nvPicPr>
        <p:blipFill>
          <a:blip r:embed="rId2"/>
          <a:stretch>
            <a:fillRect/>
          </a:stretch>
        </p:blipFill>
        <p:spPr>
          <a:xfrm>
            <a:off x="2327997" y="1584520"/>
            <a:ext cx="7764380" cy="4870069"/>
          </a:xfrm>
          <a:prstGeom prst="rect">
            <a:avLst/>
          </a:prstGeom>
        </p:spPr>
      </p:pic>
    </p:spTree>
    <p:extLst>
      <p:ext uri="{BB962C8B-B14F-4D97-AF65-F5344CB8AC3E}">
        <p14:creationId xmlns:p14="http://schemas.microsoft.com/office/powerpoint/2010/main" val="198194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4"/>
          <p:cNvSpPr>
            <a:spLocks noGrp="1"/>
          </p:cNvSpPr>
          <p:nvPr>
            <p:ph type="body" idx="1"/>
          </p:nvPr>
        </p:nvSpPr>
        <p:spPr/>
        <p:txBody>
          <a:bodyPr/>
          <a:lstStyle/>
          <a:p>
            <a:r>
              <a:rPr lang="en-US" dirty="0"/>
              <a:t>Earned Value Management (EVM) </a:t>
            </a:r>
          </a:p>
          <a:p>
            <a:endParaRPr lang="en-US" dirty="0"/>
          </a:p>
        </p:txBody>
      </p:sp>
      <p:sp>
        <p:nvSpPr>
          <p:cNvPr id="11267" name="Title 3"/>
          <p:cNvSpPr>
            <a:spLocks noGrp="1"/>
          </p:cNvSpPr>
          <p:nvPr>
            <p:ph type="title"/>
          </p:nvPr>
        </p:nvSpPr>
        <p:spPr/>
        <p:txBody>
          <a:bodyPr/>
          <a:lstStyle/>
          <a:p>
            <a:r>
              <a:rPr lang="en-US" sz="3600"/>
              <a:t>Monitoring and Controlling the Project</a:t>
            </a:r>
          </a:p>
        </p:txBody>
      </p:sp>
    </p:spTree>
    <p:extLst>
      <p:ext uri="{BB962C8B-B14F-4D97-AF65-F5344CB8AC3E}">
        <p14:creationId xmlns:p14="http://schemas.microsoft.com/office/powerpoint/2010/main" val="1232752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or Bad?</a:t>
            </a:r>
          </a:p>
        </p:txBody>
      </p:sp>
      <p:pic>
        <p:nvPicPr>
          <p:cNvPr id="3" name="Picture 2"/>
          <p:cNvPicPr>
            <a:picLocks noChangeAspect="1"/>
          </p:cNvPicPr>
          <p:nvPr/>
        </p:nvPicPr>
        <p:blipFill>
          <a:blip r:embed="rId2"/>
          <a:stretch>
            <a:fillRect/>
          </a:stretch>
        </p:blipFill>
        <p:spPr>
          <a:xfrm>
            <a:off x="2176519" y="1664598"/>
            <a:ext cx="7862267" cy="4924910"/>
          </a:xfrm>
          <a:prstGeom prst="rect">
            <a:avLst/>
          </a:prstGeom>
        </p:spPr>
      </p:pic>
    </p:spTree>
    <p:extLst>
      <p:ext uri="{BB962C8B-B14F-4D97-AF65-F5344CB8AC3E}">
        <p14:creationId xmlns:p14="http://schemas.microsoft.com/office/powerpoint/2010/main" val="980531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or Bad?</a:t>
            </a:r>
          </a:p>
        </p:txBody>
      </p:sp>
      <p:pic>
        <p:nvPicPr>
          <p:cNvPr id="4" name="Picture 3"/>
          <p:cNvPicPr>
            <a:picLocks noChangeAspect="1"/>
          </p:cNvPicPr>
          <p:nvPr/>
        </p:nvPicPr>
        <p:blipFill>
          <a:blip r:embed="rId2"/>
          <a:stretch>
            <a:fillRect/>
          </a:stretch>
        </p:blipFill>
        <p:spPr>
          <a:xfrm>
            <a:off x="2141562" y="1665551"/>
            <a:ext cx="7780262" cy="4882245"/>
          </a:xfrm>
          <a:prstGeom prst="rect">
            <a:avLst/>
          </a:prstGeom>
        </p:spPr>
      </p:pic>
    </p:spTree>
    <p:extLst>
      <p:ext uri="{BB962C8B-B14F-4D97-AF65-F5344CB8AC3E}">
        <p14:creationId xmlns:p14="http://schemas.microsoft.com/office/powerpoint/2010/main" val="1030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Earning Rules</a:t>
            </a:r>
          </a:p>
        </p:txBody>
      </p:sp>
      <p:sp>
        <p:nvSpPr>
          <p:cNvPr id="3" name="Content Placeholder 2"/>
          <p:cNvSpPr>
            <a:spLocks noGrp="1"/>
          </p:cNvSpPr>
          <p:nvPr>
            <p:ph sz="quarter" idx="1"/>
          </p:nvPr>
        </p:nvSpPr>
        <p:spPr/>
        <p:txBody>
          <a:bodyPr/>
          <a:lstStyle/>
          <a:p>
            <a:r>
              <a:rPr lang="en-US" dirty="0"/>
              <a:t>0/100</a:t>
            </a:r>
          </a:p>
          <a:p>
            <a:pPr lvl="1"/>
            <a:r>
              <a:rPr lang="en-US" sz="1800" dirty="0"/>
              <a:t>0% of value is earned when activity is started</a:t>
            </a:r>
          </a:p>
          <a:p>
            <a:pPr lvl="1"/>
            <a:r>
              <a:rPr lang="en-US" sz="1800" dirty="0"/>
              <a:t>100% of value is earned when activity is completed</a:t>
            </a:r>
          </a:p>
          <a:p>
            <a:r>
              <a:rPr lang="en-US" dirty="0"/>
              <a:t>50/50</a:t>
            </a:r>
          </a:p>
          <a:p>
            <a:pPr lvl="1"/>
            <a:r>
              <a:rPr lang="en-US" sz="1800" dirty="0"/>
              <a:t>50% of value is earned when activity is started</a:t>
            </a:r>
          </a:p>
          <a:p>
            <a:pPr lvl="1"/>
            <a:r>
              <a:rPr lang="en-US" sz="1800" dirty="0"/>
              <a:t>50% of value is earned when activity is completed</a:t>
            </a:r>
          </a:p>
          <a:p>
            <a:r>
              <a:rPr lang="en-US" dirty="0"/>
              <a:t>Proportionality Rule</a:t>
            </a:r>
          </a:p>
          <a:p>
            <a:pPr lvl="1"/>
            <a:r>
              <a:rPr lang="en-US" sz="1800" dirty="0"/>
              <a:t>Divides actual task time-to-date by the scheduled time for the task [or actual task cost-to-date by total budgeted task cost] to calculate percent complete </a:t>
            </a:r>
          </a:p>
        </p:txBody>
      </p:sp>
    </p:spTree>
    <p:extLst>
      <p:ext uri="{BB962C8B-B14F-4D97-AF65-F5344CB8AC3E}">
        <p14:creationId xmlns:p14="http://schemas.microsoft.com/office/powerpoint/2010/main" val="1385543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50/50 Rule</a:t>
            </a:r>
          </a:p>
        </p:txBody>
      </p:sp>
      <p:graphicFrame>
        <p:nvGraphicFramePr>
          <p:cNvPr id="6" name="Table 5"/>
          <p:cNvGraphicFramePr>
            <a:graphicFrameLocks noGrp="1"/>
          </p:cNvGraphicFramePr>
          <p:nvPr/>
        </p:nvGraphicFramePr>
        <p:xfrm>
          <a:off x="2415099" y="2257289"/>
          <a:ext cx="7781562" cy="2494280"/>
        </p:xfrm>
        <a:graphic>
          <a:graphicData uri="http://schemas.openxmlformats.org/drawingml/2006/table">
            <a:tbl>
              <a:tblPr firstRow="1" bandRow="1">
                <a:tableStyleId>{793D81CF-94F2-401A-BA57-92F5A7B2D0C5}</a:tableStyleId>
              </a:tblPr>
              <a:tblGrid>
                <a:gridCol w="835797">
                  <a:extLst>
                    <a:ext uri="{9D8B030D-6E8A-4147-A177-3AD203B41FA5}">
                      <a16:colId xmlns:a16="http://schemas.microsoft.com/office/drawing/2014/main" val="20000"/>
                    </a:ext>
                  </a:extLst>
                </a:gridCol>
                <a:gridCol w="1197977">
                  <a:extLst>
                    <a:ext uri="{9D8B030D-6E8A-4147-A177-3AD203B41FA5}">
                      <a16:colId xmlns:a16="http://schemas.microsoft.com/office/drawing/2014/main" val="20001"/>
                    </a:ext>
                  </a:extLst>
                </a:gridCol>
                <a:gridCol w="1281556">
                  <a:extLst>
                    <a:ext uri="{9D8B030D-6E8A-4147-A177-3AD203B41FA5}">
                      <a16:colId xmlns:a16="http://schemas.microsoft.com/office/drawing/2014/main" val="20002"/>
                    </a:ext>
                  </a:extLst>
                </a:gridCol>
                <a:gridCol w="1105110">
                  <a:extLst>
                    <a:ext uri="{9D8B030D-6E8A-4147-A177-3AD203B41FA5}">
                      <a16:colId xmlns:a16="http://schemas.microsoft.com/office/drawing/2014/main" val="20003"/>
                    </a:ext>
                  </a:extLst>
                </a:gridCol>
                <a:gridCol w="1282204">
                  <a:extLst>
                    <a:ext uri="{9D8B030D-6E8A-4147-A177-3AD203B41FA5}">
                      <a16:colId xmlns:a16="http://schemas.microsoft.com/office/drawing/2014/main" val="20004"/>
                    </a:ext>
                  </a:extLst>
                </a:gridCol>
                <a:gridCol w="1039459">
                  <a:extLst>
                    <a:ext uri="{9D8B030D-6E8A-4147-A177-3AD203B41FA5}">
                      <a16:colId xmlns:a16="http://schemas.microsoft.com/office/drawing/2014/main" val="20005"/>
                    </a:ext>
                  </a:extLst>
                </a:gridCol>
                <a:gridCol w="1039459">
                  <a:extLst>
                    <a:ext uri="{9D8B030D-6E8A-4147-A177-3AD203B41FA5}">
                      <a16:colId xmlns:a16="http://schemas.microsoft.com/office/drawing/2014/main" val="20006"/>
                    </a:ext>
                  </a:extLst>
                </a:gridCol>
              </a:tblGrid>
              <a:tr h="370840">
                <a:tc>
                  <a:txBody>
                    <a:bodyPr/>
                    <a:lstStyle/>
                    <a:p>
                      <a:pPr algn="ctr"/>
                      <a:r>
                        <a:rPr lang="en-US" dirty="0"/>
                        <a:t>Task</a:t>
                      </a:r>
                    </a:p>
                  </a:txBody>
                  <a:tcPr/>
                </a:tc>
                <a:tc>
                  <a:txBody>
                    <a:bodyPr/>
                    <a:lstStyle/>
                    <a:p>
                      <a:pPr algn="ctr"/>
                      <a:r>
                        <a:rPr lang="en-US" dirty="0"/>
                        <a:t>Predecessor</a:t>
                      </a:r>
                    </a:p>
                  </a:txBody>
                  <a:tcPr/>
                </a:tc>
                <a:tc>
                  <a:txBody>
                    <a:bodyPr/>
                    <a:lstStyle/>
                    <a:p>
                      <a:pPr algn="ctr"/>
                      <a:r>
                        <a:rPr lang="en-US" dirty="0"/>
                        <a:t>Budget</a:t>
                      </a:r>
                    </a:p>
                  </a:txBody>
                  <a:tcPr/>
                </a:tc>
                <a:tc>
                  <a:txBody>
                    <a:bodyPr/>
                    <a:lstStyle/>
                    <a:p>
                      <a:pPr algn="ctr"/>
                      <a:r>
                        <a:rPr lang="en-US" dirty="0"/>
                        <a:t>Duration</a:t>
                      </a:r>
                    </a:p>
                    <a:p>
                      <a:pPr algn="ctr"/>
                      <a:r>
                        <a:rPr lang="en-US" dirty="0"/>
                        <a:t>(Weeks)</a:t>
                      </a:r>
                    </a:p>
                  </a:txBody>
                  <a:tcPr/>
                </a:tc>
                <a:tc>
                  <a:txBody>
                    <a:bodyPr/>
                    <a:lstStyle/>
                    <a:p>
                      <a:pPr algn="ctr"/>
                      <a:r>
                        <a:rPr lang="en-US" dirty="0"/>
                        <a:t>Actual Cost</a:t>
                      </a:r>
                    </a:p>
                  </a:txBody>
                  <a:tcPr/>
                </a:tc>
                <a:tc>
                  <a:txBody>
                    <a:bodyPr/>
                    <a:lstStyle/>
                    <a:p>
                      <a:pPr algn="ctr"/>
                      <a:r>
                        <a:rPr lang="en-US" dirty="0"/>
                        <a:t>Task</a:t>
                      </a:r>
                      <a:r>
                        <a:rPr lang="en-US" baseline="0" dirty="0"/>
                        <a:t> Started</a:t>
                      </a:r>
                      <a:endParaRPr lang="en-US" dirty="0"/>
                    </a:p>
                  </a:txBody>
                  <a:tcPr/>
                </a:tc>
                <a:tc>
                  <a:txBody>
                    <a:bodyPr/>
                    <a:lstStyle/>
                    <a:p>
                      <a:pPr algn="ctr"/>
                      <a:r>
                        <a:rPr lang="en-US" dirty="0"/>
                        <a:t>Task Finished</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algn="ctr"/>
                      <a:r>
                        <a:rPr lang="en-US" dirty="0"/>
                        <a:t>-</a:t>
                      </a:r>
                    </a:p>
                  </a:txBody>
                  <a:tcPr/>
                </a:tc>
                <a:tc>
                  <a:txBody>
                    <a:bodyPr/>
                    <a:lstStyle/>
                    <a:p>
                      <a:pPr algn="r"/>
                      <a:r>
                        <a:rPr lang="en-US" dirty="0"/>
                        <a:t>$4,000</a:t>
                      </a:r>
                    </a:p>
                  </a:txBody>
                  <a:tcPr/>
                </a:tc>
                <a:tc>
                  <a:txBody>
                    <a:bodyPr/>
                    <a:lstStyle/>
                    <a:p>
                      <a:pPr algn="ctr"/>
                      <a:r>
                        <a:rPr lang="en-US" dirty="0"/>
                        <a:t>2</a:t>
                      </a:r>
                    </a:p>
                  </a:txBody>
                  <a:tcPr/>
                </a:tc>
                <a:tc>
                  <a:txBody>
                    <a:bodyPr/>
                    <a:lstStyle/>
                    <a:p>
                      <a:pPr algn="r"/>
                      <a:r>
                        <a:rPr lang="en-US" dirty="0"/>
                        <a:t>$4,000</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algn="ctr"/>
                      <a:r>
                        <a:rPr lang="en-US" dirty="0"/>
                        <a:t>A</a:t>
                      </a:r>
                    </a:p>
                  </a:txBody>
                  <a:tcPr/>
                </a:tc>
                <a:tc>
                  <a:txBody>
                    <a:bodyPr/>
                    <a:lstStyle/>
                    <a:p>
                      <a:pPr algn="r"/>
                      <a:r>
                        <a:rPr lang="en-US" dirty="0"/>
                        <a:t>$8,000</a:t>
                      </a:r>
                    </a:p>
                  </a:txBody>
                  <a:tcPr/>
                </a:tc>
                <a:tc>
                  <a:txBody>
                    <a:bodyPr/>
                    <a:lstStyle/>
                    <a:p>
                      <a:pPr algn="ctr"/>
                      <a:r>
                        <a:rPr lang="en-US" dirty="0"/>
                        <a:t>4</a:t>
                      </a:r>
                    </a:p>
                  </a:txBody>
                  <a:tcPr/>
                </a:tc>
                <a:tc>
                  <a:txBody>
                    <a:bodyPr/>
                    <a:lstStyle/>
                    <a:p>
                      <a:pPr algn="r"/>
                      <a:r>
                        <a:rPr lang="en-US" dirty="0"/>
                        <a:t>$8,000</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0002"/>
                  </a:ext>
                </a:extLst>
              </a:tr>
              <a:tr h="370840">
                <a:tc>
                  <a:txBody>
                    <a:bodyPr/>
                    <a:lstStyle/>
                    <a:p>
                      <a:pPr algn="ctr"/>
                      <a:r>
                        <a:rPr lang="en-US" dirty="0"/>
                        <a:t>C</a:t>
                      </a:r>
                    </a:p>
                  </a:txBody>
                  <a:tcPr/>
                </a:tc>
                <a:tc>
                  <a:txBody>
                    <a:bodyPr/>
                    <a:lstStyle/>
                    <a:p>
                      <a:pPr algn="ctr"/>
                      <a:r>
                        <a:rPr lang="en-US" dirty="0"/>
                        <a:t>A</a:t>
                      </a:r>
                    </a:p>
                  </a:txBody>
                  <a:tcPr/>
                </a:tc>
                <a:tc>
                  <a:txBody>
                    <a:bodyPr/>
                    <a:lstStyle/>
                    <a:p>
                      <a:pPr algn="r"/>
                      <a:r>
                        <a:rPr lang="en-US" dirty="0"/>
                        <a:t>$15,000</a:t>
                      </a:r>
                    </a:p>
                  </a:txBody>
                  <a:tcPr/>
                </a:tc>
                <a:tc>
                  <a:txBody>
                    <a:bodyPr/>
                    <a:lstStyle/>
                    <a:p>
                      <a:pPr algn="ctr"/>
                      <a:r>
                        <a:rPr lang="en-US" dirty="0"/>
                        <a:t>3</a:t>
                      </a:r>
                    </a:p>
                  </a:txBody>
                  <a:tcPr/>
                </a:tc>
                <a:tc>
                  <a:txBody>
                    <a:bodyPr/>
                    <a:lstStyle/>
                    <a:p>
                      <a:pPr algn="r"/>
                      <a:r>
                        <a:rPr lang="en-US" dirty="0"/>
                        <a:t>$15,000</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0003"/>
                  </a:ext>
                </a:extLst>
              </a:tr>
              <a:tr h="370840">
                <a:tc>
                  <a:txBody>
                    <a:bodyPr/>
                    <a:lstStyle/>
                    <a:p>
                      <a:pPr algn="ctr"/>
                      <a:r>
                        <a:rPr lang="en-US" dirty="0"/>
                        <a:t>D</a:t>
                      </a:r>
                    </a:p>
                  </a:txBody>
                  <a:tcPr/>
                </a:tc>
                <a:tc>
                  <a:txBody>
                    <a:bodyPr/>
                    <a:lstStyle/>
                    <a:p>
                      <a:pPr algn="ctr"/>
                      <a:r>
                        <a:rPr lang="en-US" dirty="0"/>
                        <a:t>C</a:t>
                      </a:r>
                    </a:p>
                  </a:txBody>
                  <a:tcPr/>
                </a:tc>
                <a:tc>
                  <a:txBody>
                    <a:bodyPr/>
                    <a:lstStyle/>
                    <a:p>
                      <a:pPr algn="r"/>
                      <a:r>
                        <a:rPr lang="en-US" dirty="0"/>
                        <a:t>$10,000</a:t>
                      </a:r>
                    </a:p>
                  </a:txBody>
                  <a:tcPr/>
                </a:tc>
                <a:tc>
                  <a:txBody>
                    <a:bodyPr/>
                    <a:lstStyle/>
                    <a:p>
                      <a:pPr algn="ctr"/>
                      <a:r>
                        <a:rPr lang="en-US" dirty="0"/>
                        <a:t>2</a:t>
                      </a:r>
                    </a:p>
                  </a:txBody>
                  <a:tcPr/>
                </a:tc>
                <a:tc>
                  <a:txBody>
                    <a:bodyPr/>
                    <a:lstStyle/>
                    <a:p>
                      <a:pPr algn="r"/>
                      <a:r>
                        <a:rPr lang="en-US" dirty="0"/>
                        <a:t>$0</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10004"/>
                  </a:ext>
                </a:extLst>
              </a:tr>
              <a:tr h="370840">
                <a:tc>
                  <a:txBody>
                    <a:bodyPr/>
                    <a:lstStyle/>
                    <a:p>
                      <a:pPr algn="ctr"/>
                      <a:r>
                        <a:rPr lang="en-US" dirty="0"/>
                        <a:t>E</a:t>
                      </a:r>
                    </a:p>
                  </a:txBody>
                  <a:tcPr/>
                </a:tc>
                <a:tc>
                  <a:txBody>
                    <a:bodyPr/>
                    <a:lstStyle/>
                    <a:p>
                      <a:pPr algn="ctr"/>
                      <a:r>
                        <a:rPr lang="en-US" dirty="0"/>
                        <a:t>B, D</a:t>
                      </a:r>
                    </a:p>
                  </a:txBody>
                  <a:tcPr/>
                </a:tc>
                <a:tc>
                  <a:txBody>
                    <a:bodyPr/>
                    <a:lstStyle/>
                    <a:p>
                      <a:pPr algn="r"/>
                      <a:r>
                        <a:rPr lang="en-US" dirty="0"/>
                        <a:t>$12,000</a:t>
                      </a:r>
                    </a:p>
                  </a:txBody>
                  <a:tcPr/>
                </a:tc>
                <a:tc>
                  <a:txBody>
                    <a:bodyPr/>
                    <a:lstStyle/>
                    <a:p>
                      <a:pPr algn="ctr"/>
                      <a:r>
                        <a:rPr lang="en-US" dirty="0"/>
                        <a:t>5</a:t>
                      </a:r>
                    </a:p>
                  </a:txBody>
                  <a:tcPr/>
                </a:tc>
                <a:tc>
                  <a:txBody>
                    <a:bodyPr/>
                    <a:lstStyle/>
                    <a:p>
                      <a:pPr algn="r"/>
                      <a:r>
                        <a:rPr lang="en-US" dirty="0"/>
                        <a:t>$0</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2415098" y="5284642"/>
            <a:ext cx="7538487" cy="1077218"/>
          </a:xfrm>
          <a:prstGeom prst="rect">
            <a:avLst/>
          </a:prstGeom>
          <a:noFill/>
        </p:spPr>
        <p:txBody>
          <a:bodyPr wrap="square" rtlCol="0">
            <a:spAutoFit/>
          </a:bodyPr>
          <a:lstStyle/>
          <a:p>
            <a:r>
              <a:rPr lang="en-US" sz="1600" dirty="0"/>
              <a:t>The following project is at the end of its 3</a:t>
            </a:r>
            <a:r>
              <a:rPr lang="en-US" sz="1600" baseline="30000" dirty="0"/>
              <a:t>rd</a:t>
            </a:r>
            <a:r>
              <a:rPr lang="en-US" sz="1600" dirty="0"/>
              <a:t> week.  Using the 50/50 rule calculate PV, AC, EV, SV and CV.  Assume all tasks were planned to start as soon as possible and the the “% Complete” values for EV are from the workers actually doing the tasks. </a:t>
            </a:r>
          </a:p>
        </p:txBody>
      </p:sp>
    </p:spTree>
    <p:extLst>
      <p:ext uri="{BB962C8B-B14F-4D97-AF65-F5344CB8AC3E}">
        <p14:creationId xmlns:p14="http://schemas.microsoft.com/office/powerpoint/2010/main" val="167087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Proportionality Rule</a:t>
            </a:r>
          </a:p>
        </p:txBody>
      </p:sp>
      <p:graphicFrame>
        <p:nvGraphicFramePr>
          <p:cNvPr id="6" name="Table 5"/>
          <p:cNvGraphicFramePr>
            <a:graphicFrameLocks noGrp="1"/>
          </p:cNvGraphicFramePr>
          <p:nvPr/>
        </p:nvGraphicFramePr>
        <p:xfrm>
          <a:off x="2415100" y="2257289"/>
          <a:ext cx="7436061" cy="2494280"/>
        </p:xfrm>
        <a:graphic>
          <a:graphicData uri="http://schemas.openxmlformats.org/drawingml/2006/table">
            <a:tbl>
              <a:tblPr firstRow="1" bandRow="1">
                <a:tableStyleId>{793D81CF-94F2-401A-BA57-92F5A7B2D0C5}</a:tableStyleId>
              </a:tblPr>
              <a:tblGrid>
                <a:gridCol w="921825">
                  <a:extLst>
                    <a:ext uri="{9D8B030D-6E8A-4147-A177-3AD203B41FA5}">
                      <a16:colId xmlns:a16="http://schemas.microsoft.com/office/drawing/2014/main" val="20000"/>
                    </a:ext>
                  </a:extLst>
                </a:gridCol>
                <a:gridCol w="1321284">
                  <a:extLst>
                    <a:ext uri="{9D8B030D-6E8A-4147-A177-3AD203B41FA5}">
                      <a16:colId xmlns:a16="http://schemas.microsoft.com/office/drawing/2014/main" val="20001"/>
                    </a:ext>
                  </a:extLst>
                </a:gridCol>
                <a:gridCol w="1413465">
                  <a:extLst>
                    <a:ext uri="{9D8B030D-6E8A-4147-A177-3AD203B41FA5}">
                      <a16:colId xmlns:a16="http://schemas.microsoft.com/office/drawing/2014/main" val="20002"/>
                    </a:ext>
                  </a:extLst>
                </a:gridCol>
                <a:gridCol w="1218858">
                  <a:extLst>
                    <a:ext uri="{9D8B030D-6E8A-4147-A177-3AD203B41FA5}">
                      <a16:colId xmlns:a16="http://schemas.microsoft.com/office/drawing/2014/main" val="20003"/>
                    </a:ext>
                  </a:extLst>
                </a:gridCol>
                <a:gridCol w="1414180">
                  <a:extLst>
                    <a:ext uri="{9D8B030D-6E8A-4147-A177-3AD203B41FA5}">
                      <a16:colId xmlns:a16="http://schemas.microsoft.com/office/drawing/2014/main" val="20004"/>
                    </a:ext>
                  </a:extLst>
                </a:gridCol>
                <a:gridCol w="1146449">
                  <a:extLst>
                    <a:ext uri="{9D8B030D-6E8A-4147-A177-3AD203B41FA5}">
                      <a16:colId xmlns:a16="http://schemas.microsoft.com/office/drawing/2014/main" val="20005"/>
                    </a:ext>
                  </a:extLst>
                </a:gridCol>
              </a:tblGrid>
              <a:tr h="370840">
                <a:tc>
                  <a:txBody>
                    <a:bodyPr/>
                    <a:lstStyle/>
                    <a:p>
                      <a:pPr algn="ctr"/>
                      <a:r>
                        <a:rPr lang="en-US" dirty="0"/>
                        <a:t>Task</a:t>
                      </a:r>
                    </a:p>
                  </a:txBody>
                  <a:tcPr/>
                </a:tc>
                <a:tc>
                  <a:txBody>
                    <a:bodyPr/>
                    <a:lstStyle/>
                    <a:p>
                      <a:pPr algn="ctr"/>
                      <a:r>
                        <a:rPr lang="en-US" dirty="0"/>
                        <a:t>Predecessor</a:t>
                      </a:r>
                    </a:p>
                  </a:txBody>
                  <a:tcPr/>
                </a:tc>
                <a:tc>
                  <a:txBody>
                    <a:bodyPr/>
                    <a:lstStyle/>
                    <a:p>
                      <a:pPr algn="ctr"/>
                      <a:r>
                        <a:rPr lang="en-US" dirty="0"/>
                        <a:t>Budget</a:t>
                      </a:r>
                    </a:p>
                  </a:txBody>
                  <a:tcPr/>
                </a:tc>
                <a:tc>
                  <a:txBody>
                    <a:bodyPr/>
                    <a:lstStyle/>
                    <a:p>
                      <a:pPr algn="ctr"/>
                      <a:r>
                        <a:rPr lang="en-US" dirty="0"/>
                        <a:t>Duration</a:t>
                      </a:r>
                    </a:p>
                    <a:p>
                      <a:pPr algn="ctr"/>
                      <a:r>
                        <a:rPr lang="en-US" dirty="0"/>
                        <a:t>(Weeks)</a:t>
                      </a:r>
                    </a:p>
                  </a:txBody>
                  <a:tcPr/>
                </a:tc>
                <a:tc>
                  <a:txBody>
                    <a:bodyPr/>
                    <a:lstStyle/>
                    <a:p>
                      <a:pPr algn="ctr"/>
                      <a:r>
                        <a:rPr lang="en-US" dirty="0"/>
                        <a:t>Actual Cost</a:t>
                      </a:r>
                    </a:p>
                  </a:txBody>
                  <a:tcPr/>
                </a:tc>
                <a:tc>
                  <a:txBody>
                    <a:bodyPr/>
                    <a:lstStyle/>
                    <a:p>
                      <a:pPr algn="ctr"/>
                      <a:r>
                        <a:rPr lang="en-US" dirty="0"/>
                        <a:t>% Complete</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algn="ctr"/>
                      <a:r>
                        <a:rPr lang="en-US" dirty="0"/>
                        <a:t>-</a:t>
                      </a:r>
                    </a:p>
                  </a:txBody>
                  <a:tcPr/>
                </a:tc>
                <a:tc>
                  <a:txBody>
                    <a:bodyPr/>
                    <a:lstStyle/>
                    <a:p>
                      <a:pPr algn="r"/>
                      <a:r>
                        <a:rPr lang="en-US" dirty="0"/>
                        <a:t>$4,000</a:t>
                      </a:r>
                    </a:p>
                  </a:txBody>
                  <a:tcPr/>
                </a:tc>
                <a:tc>
                  <a:txBody>
                    <a:bodyPr/>
                    <a:lstStyle/>
                    <a:p>
                      <a:pPr algn="ctr"/>
                      <a:r>
                        <a:rPr lang="en-US" dirty="0"/>
                        <a:t>2</a:t>
                      </a:r>
                    </a:p>
                  </a:txBody>
                  <a:tcPr/>
                </a:tc>
                <a:tc>
                  <a:txBody>
                    <a:bodyPr/>
                    <a:lstStyle/>
                    <a:p>
                      <a:pPr algn="r"/>
                      <a:r>
                        <a:rPr lang="en-US" dirty="0"/>
                        <a:t>$4,000</a:t>
                      </a:r>
                    </a:p>
                  </a:txBody>
                  <a:tcPr/>
                </a:tc>
                <a:tc>
                  <a:txBody>
                    <a:bodyPr/>
                    <a:lstStyle/>
                    <a:p>
                      <a:pPr algn="ctr"/>
                      <a:r>
                        <a:rPr lang="en-US" dirty="0"/>
                        <a:t>100%</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algn="ctr"/>
                      <a:r>
                        <a:rPr lang="en-US" dirty="0"/>
                        <a:t>A</a:t>
                      </a:r>
                    </a:p>
                  </a:txBody>
                  <a:tcPr/>
                </a:tc>
                <a:tc>
                  <a:txBody>
                    <a:bodyPr/>
                    <a:lstStyle/>
                    <a:p>
                      <a:pPr algn="r"/>
                      <a:r>
                        <a:rPr lang="en-US" dirty="0"/>
                        <a:t>$8,000</a:t>
                      </a:r>
                    </a:p>
                  </a:txBody>
                  <a:tcPr/>
                </a:tc>
                <a:tc>
                  <a:txBody>
                    <a:bodyPr/>
                    <a:lstStyle/>
                    <a:p>
                      <a:pPr algn="ctr"/>
                      <a:r>
                        <a:rPr lang="en-US" dirty="0"/>
                        <a:t>4</a:t>
                      </a:r>
                    </a:p>
                  </a:txBody>
                  <a:tcPr/>
                </a:tc>
                <a:tc>
                  <a:txBody>
                    <a:bodyPr/>
                    <a:lstStyle/>
                    <a:p>
                      <a:pPr algn="r"/>
                      <a:r>
                        <a:rPr lang="en-US" dirty="0"/>
                        <a:t>$8,000</a:t>
                      </a:r>
                    </a:p>
                  </a:txBody>
                  <a:tcPr/>
                </a:tc>
                <a:tc>
                  <a:txBody>
                    <a:bodyPr/>
                    <a:lstStyle/>
                    <a:p>
                      <a:pPr algn="ctr"/>
                      <a:r>
                        <a:rPr lang="en-US" dirty="0"/>
                        <a:t>50%</a:t>
                      </a:r>
                    </a:p>
                  </a:txBody>
                  <a:tcPr/>
                </a:tc>
                <a:extLst>
                  <a:ext uri="{0D108BD9-81ED-4DB2-BD59-A6C34878D82A}">
                    <a16:rowId xmlns:a16="http://schemas.microsoft.com/office/drawing/2014/main" val="10002"/>
                  </a:ext>
                </a:extLst>
              </a:tr>
              <a:tr h="370840">
                <a:tc>
                  <a:txBody>
                    <a:bodyPr/>
                    <a:lstStyle/>
                    <a:p>
                      <a:pPr algn="ctr"/>
                      <a:r>
                        <a:rPr lang="en-US" dirty="0"/>
                        <a:t>C</a:t>
                      </a:r>
                    </a:p>
                  </a:txBody>
                  <a:tcPr/>
                </a:tc>
                <a:tc>
                  <a:txBody>
                    <a:bodyPr/>
                    <a:lstStyle/>
                    <a:p>
                      <a:pPr algn="ctr"/>
                      <a:r>
                        <a:rPr lang="en-US" dirty="0"/>
                        <a:t>A</a:t>
                      </a:r>
                    </a:p>
                  </a:txBody>
                  <a:tcPr/>
                </a:tc>
                <a:tc>
                  <a:txBody>
                    <a:bodyPr/>
                    <a:lstStyle/>
                    <a:p>
                      <a:pPr algn="r"/>
                      <a:r>
                        <a:rPr lang="en-US" dirty="0"/>
                        <a:t>$15,000</a:t>
                      </a:r>
                    </a:p>
                  </a:txBody>
                  <a:tcPr/>
                </a:tc>
                <a:tc>
                  <a:txBody>
                    <a:bodyPr/>
                    <a:lstStyle/>
                    <a:p>
                      <a:pPr algn="ctr"/>
                      <a:r>
                        <a:rPr lang="en-US" dirty="0"/>
                        <a:t>3</a:t>
                      </a:r>
                    </a:p>
                  </a:txBody>
                  <a:tcPr/>
                </a:tc>
                <a:tc>
                  <a:txBody>
                    <a:bodyPr/>
                    <a:lstStyle/>
                    <a:p>
                      <a:pPr algn="r"/>
                      <a:r>
                        <a:rPr lang="en-US" dirty="0"/>
                        <a:t>$15,000</a:t>
                      </a:r>
                    </a:p>
                  </a:txBody>
                  <a:tcPr/>
                </a:tc>
                <a:tc>
                  <a:txBody>
                    <a:bodyPr/>
                    <a:lstStyle/>
                    <a:p>
                      <a:pPr algn="ctr"/>
                      <a:r>
                        <a:rPr lang="en-US" dirty="0"/>
                        <a:t>33%</a:t>
                      </a:r>
                    </a:p>
                  </a:txBody>
                  <a:tcPr/>
                </a:tc>
                <a:extLst>
                  <a:ext uri="{0D108BD9-81ED-4DB2-BD59-A6C34878D82A}">
                    <a16:rowId xmlns:a16="http://schemas.microsoft.com/office/drawing/2014/main" val="10003"/>
                  </a:ext>
                </a:extLst>
              </a:tr>
              <a:tr h="370840">
                <a:tc>
                  <a:txBody>
                    <a:bodyPr/>
                    <a:lstStyle/>
                    <a:p>
                      <a:pPr algn="ctr"/>
                      <a:r>
                        <a:rPr lang="en-US" dirty="0"/>
                        <a:t>D</a:t>
                      </a:r>
                    </a:p>
                  </a:txBody>
                  <a:tcPr/>
                </a:tc>
                <a:tc>
                  <a:txBody>
                    <a:bodyPr/>
                    <a:lstStyle/>
                    <a:p>
                      <a:pPr algn="ctr"/>
                      <a:r>
                        <a:rPr lang="en-US" dirty="0"/>
                        <a:t>C</a:t>
                      </a:r>
                    </a:p>
                  </a:txBody>
                  <a:tcPr/>
                </a:tc>
                <a:tc>
                  <a:txBody>
                    <a:bodyPr/>
                    <a:lstStyle/>
                    <a:p>
                      <a:pPr algn="r"/>
                      <a:r>
                        <a:rPr lang="en-US" dirty="0"/>
                        <a:t>$10,000</a:t>
                      </a:r>
                    </a:p>
                  </a:txBody>
                  <a:tcPr/>
                </a:tc>
                <a:tc>
                  <a:txBody>
                    <a:bodyPr/>
                    <a:lstStyle/>
                    <a:p>
                      <a:pPr algn="ctr"/>
                      <a:r>
                        <a:rPr lang="en-US" dirty="0"/>
                        <a:t>2</a:t>
                      </a:r>
                    </a:p>
                  </a:txBody>
                  <a:tcPr/>
                </a:tc>
                <a:tc>
                  <a:txBody>
                    <a:bodyPr/>
                    <a:lstStyle/>
                    <a:p>
                      <a:pPr algn="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E</a:t>
                      </a:r>
                    </a:p>
                  </a:txBody>
                  <a:tcPr/>
                </a:tc>
                <a:tc>
                  <a:txBody>
                    <a:bodyPr/>
                    <a:lstStyle/>
                    <a:p>
                      <a:pPr algn="ctr"/>
                      <a:r>
                        <a:rPr lang="en-US" dirty="0"/>
                        <a:t>B, D</a:t>
                      </a:r>
                    </a:p>
                  </a:txBody>
                  <a:tcPr/>
                </a:tc>
                <a:tc>
                  <a:txBody>
                    <a:bodyPr/>
                    <a:lstStyle/>
                    <a:p>
                      <a:pPr algn="r"/>
                      <a:r>
                        <a:rPr lang="en-US" dirty="0"/>
                        <a:t>$12,000</a:t>
                      </a:r>
                    </a:p>
                  </a:txBody>
                  <a:tcPr/>
                </a:tc>
                <a:tc>
                  <a:txBody>
                    <a:bodyPr/>
                    <a:lstStyle/>
                    <a:p>
                      <a:pPr algn="ctr"/>
                      <a:r>
                        <a:rPr lang="en-US" dirty="0"/>
                        <a:t>5</a:t>
                      </a:r>
                    </a:p>
                  </a:txBody>
                  <a:tcPr/>
                </a:tc>
                <a:tc>
                  <a:txBody>
                    <a:bodyPr/>
                    <a:lstStyle/>
                    <a:p>
                      <a:pPr algn="r"/>
                      <a:r>
                        <a:rPr lang="en-US" dirty="0"/>
                        <a:t>$0</a:t>
                      </a:r>
                    </a:p>
                  </a:txBody>
                  <a:tcPr/>
                </a:tc>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2415098" y="5284642"/>
            <a:ext cx="7538487" cy="1077218"/>
          </a:xfrm>
          <a:prstGeom prst="rect">
            <a:avLst/>
          </a:prstGeom>
          <a:noFill/>
        </p:spPr>
        <p:txBody>
          <a:bodyPr wrap="square" rtlCol="0">
            <a:spAutoFit/>
          </a:bodyPr>
          <a:lstStyle/>
          <a:p>
            <a:r>
              <a:rPr lang="en-US" sz="1600" dirty="0"/>
              <a:t>The following project is at the end of its 3</a:t>
            </a:r>
            <a:r>
              <a:rPr lang="en-US" sz="1600" baseline="30000" dirty="0"/>
              <a:t>rd</a:t>
            </a:r>
            <a:r>
              <a:rPr lang="en-US" sz="1600" dirty="0"/>
              <a:t> week.  Using the proportionality rule (actual task time-to-date by the scheduled time) calculate PV, AC, EV, SV and CV.  Assume all tasks were planned to start as soon as possible and the the “% Complete” values for EV are from the workers actually doing the tasks. </a:t>
            </a:r>
          </a:p>
        </p:txBody>
      </p:sp>
    </p:spTree>
    <p:extLst>
      <p:ext uri="{BB962C8B-B14F-4D97-AF65-F5344CB8AC3E}">
        <p14:creationId xmlns:p14="http://schemas.microsoft.com/office/powerpoint/2010/main" val="1882595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MS Project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11811103"/>
              </p:ext>
            </p:extLst>
          </p:nvPr>
        </p:nvGraphicFramePr>
        <p:xfrm>
          <a:off x="2415099" y="2257289"/>
          <a:ext cx="7602948" cy="2494280"/>
        </p:xfrm>
        <a:graphic>
          <a:graphicData uri="http://schemas.openxmlformats.org/drawingml/2006/table">
            <a:tbl>
              <a:tblPr firstRow="1" bandRow="1">
                <a:tableStyleId>{793D81CF-94F2-401A-BA57-92F5A7B2D0C5}</a:tableStyleId>
              </a:tblPr>
              <a:tblGrid>
                <a:gridCol w="791910">
                  <a:extLst>
                    <a:ext uri="{9D8B030D-6E8A-4147-A177-3AD203B41FA5}">
                      <a16:colId xmlns:a16="http://schemas.microsoft.com/office/drawing/2014/main" val="20000"/>
                    </a:ext>
                  </a:extLst>
                </a:gridCol>
                <a:gridCol w="1135071">
                  <a:extLst>
                    <a:ext uri="{9D8B030D-6E8A-4147-A177-3AD203B41FA5}">
                      <a16:colId xmlns:a16="http://schemas.microsoft.com/office/drawing/2014/main" val="20001"/>
                    </a:ext>
                  </a:extLst>
                </a:gridCol>
                <a:gridCol w="1214260">
                  <a:extLst>
                    <a:ext uri="{9D8B030D-6E8A-4147-A177-3AD203B41FA5}">
                      <a16:colId xmlns:a16="http://schemas.microsoft.com/office/drawing/2014/main" val="20002"/>
                    </a:ext>
                  </a:extLst>
                </a:gridCol>
                <a:gridCol w="1047081">
                  <a:extLst>
                    <a:ext uri="{9D8B030D-6E8A-4147-A177-3AD203B41FA5}">
                      <a16:colId xmlns:a16="http://schemas.microsoft.com/office/drawing/2014/main" val="20003"/>
                    </a:ext>
                  </a:extLst>
                </a:gridCol>
                <a:gridCol w="1052963">
                  <a:extLst>
                    <a:ext uri="{9D8B030D-6E8A-4147-A177-3AD203B41FA5}">
                      <a16:colId xmlns:a16="http://schemas.microsoft.com/office/drawing/2014/main" val="20004"/>
                    </a:ext>
                  </a:extLst>
                </a:gridCol>
                <a:gridCol w="1170908">
                  <a:extLst>
                    <a:ext uri="{9D8B030D-6E8A-4147-A177-3AD203B41FA5}">
                      <a16:colId xmlns:a16="http://schemas.microsoft.com/office/drawing/2014/main" val="20005"/>
                    </a:ext>
                  </a:extLst>
                </a:gridCol>
                <a:gridCol w="1190755">
                  <a:extLst>
                    <a:ext uri="{9D8B030D-6E8A-4147-A177-3AD203B41FA5}">
                      <a16:colId xmlns:a16="http://schemas.microsoft.com/office/drawing/2014/main" val="20006"/>
                    </a:ext>
                  </a:extLst>
                </a:gridCol>
              </a:tblGrid>
              <a:tr h="370840">
                <a:tc>
                  <a:txBody>
                    <a:bodyPr/>
                    <a:lstStyle/>
                    <a:p>
                      <a:pPr algn="ctr"/>
                      <a:r>
                        <a:rPr lang="en-US" dirty="0"/>
                        <a:t>Task</a:t>
                      </a:r>
                    </a:p>
                  </a:txBody>
                  <a:tcPr/>
                </a:tc>
                <a:tc>
                  <a:txBody>
                    <a:bodyPr/>
                    <a:lstStyle/>
                    <a:p>
                      <a:pPr algn="ctr"/>
                      <a:r>
                        <a:rPr lang="en-US" dirty="0"/>
                        <a:t>Predecessor</a:t>
                      </a:r>
                    </a:p>
                  </a:txBody>
                  <a:tcPr/>
                </a:tc>
                <a:tc>
                  <a:txBody>
                    <a:bodyPr/>
                    <a:lstStyle/>
                    <a:p>
                      <a:pPr algn="ctr"/>
                      <a:r>
                        <a:rPr lang="en-US" dirty="0"/>
                        <a:t>Budget</a:t>
                      </a:r>
                    </a:p>
                  </a:txBody>
                  <a:tcPr/>
                </a:tc>
                <a:tc>
                  <a:txBody>
                    <a:bodyPr/>
                    <a:lstStyle/>
                    <a:p>
                      <a:pPr algn="ctr"/>
                      <a:r>
                        <a:rPr lang="en-US" dirty="0"/>
                        <a:t>Duration</a:t>
                      </a:r>
                    </a:p>
                    <a:p>
                      <a:pPr algn="ctr"/>
                      <a:r>
                        <a:rPr lang="en-US" dirty="0"/>
                        <a:t>(Weeks)</a:t>
                      </a:r>
                    </a:p>
                  </a:txBody>
                  <a:tcPr/>
                </a:tc>
                <a:tc>
                  <a:txBody>
                    <a:bodyPr/>
                    <a:lstStyle/>
                    <a:p>
                      <a:pPr algn="ctr"/>
                      <a:r>
                        <a:rPr lang="en-US" dirty="0"/>
                        <a:t>Actual Duration</a:t>
                      </a:r>
                    </a:p>
                  </a:txBody>
                  <a:tcPr/>
                </a:tc>
                <a:tc>
                  <a:txBody>
                    <a:bodyPr/>
                    <a:lstStyle/>
                    <a:p>
                      <a:pPr algn="ctr"/>
                      <a:r>
                        <a:rPr lang="en-US" dirty="0"/>
                        <a:t>Actual Cost</a:t>
                      </a:r>
                    </a:p>
                  </a:txBody>
                  <a:tcPr/>
                </a:tc>
                <a:tc>
                  <a:txBody>
                    <a:bodyPr/>
                    <a:lstStyle/>
                    <a:p>
                      <a:pPr algn="ctr"/>
                      <a:r>
                        <a:rPr lang="en-US" dirty="0"/>
                        <a:t>% Complete</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algn="ctr"/>
                      <a:r>
                        <a:rPr lang="en-US" dirty="0"/>
                        <a:t>-</a:t>
                      </a:r>
                    </a:p>
                  </a:txBody>
                  <a:tcPr/>
                </a:tc>
                <a:tc>
                  <a:txBody>
                    <a:bodyPr/>
                    <a:lstStyle/>
                    <a:p>
                      <a:pPr algn="r"/>
                      <a:r>
                        <a:rPr lang="en-US" dirty="0"/>
                        <a:t>$4,000</a:t>
                      </a:r>
                    </a:p>
                  </a:txBody>
                  <a:tcPr/>
                </a:tc>
                <a:tc>
                  <a:txBody>
                    <a:bodyPr/>
                    <a:lstStyle/>
                    <a:p>
                      <a:pPr algn="ctr"/>
                      <a:r>
                        <a:rPr lang="en-US" dirty="0"/>
                        <a:t>2</a:t>
                      </a:r>
                    </a:p>
                  </a:txBody>
                  <a:tcPr/>
                </a:tc>
                <a:tc>
                  <a:txBody>
                    <a:bodyPr/>
                    <a:lstStyle/>
                    <a:p>
                      <a:pPr algn="ctr"/>
                      <a:r>
                        <a:rPr lang="en-US" dirty="0"/>
                        <a:t>2</a:t>
                      </a:r>
                    </a:p>
                  </a:txBody>
                  <a:tcPr/>
                </a:tc>
                <a:tc>
                  <a:txBody>
                    <a:bodyPr/>
                    <a:lstStyle/>
                    <a:p>
                      <a:pPr algn="r"/>
                      <a:r>
                        <a:rPr lang="en-US" dirty="0"/>
                        <a:t>$4,000</a:t>
                      </a:r>
                    </a:p>
                  </a:txBody>
                  <a:tcPr/>
                </a:tc>
                <a:tc>
                  <a:txBody>
                    <a:bodyPr/>
                    <a:lstStyle/>
                    <a:p>
                      <a:pPr algn="ctr"/>
                      <a:r>
                        <a:rPr lang="en-US" dirty="0"/>
                        <a:t>100%</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algn="ctr"/>
                      <a:r>
                        <a:rPr lang="en-US" dirty="0"/>
                        <a:t>A</a:t>
                      </a:r>
                    </a:p>
                  </a:txBody>
                  <a:tcPr/>
                </a:tc>
                <a:tc>
                  <a:txBody>
                    <a:bodyPr/>
                    <a:lstStyle/>
                    <a:p>
                      <a:pPr algn="r"/>
                      <a:r>
                        <a:rPr lang="en-US" dirty="0"/>
                        <a:t>$8,000</a:t>
                      </a:r>
                    </a:p>
                  </a:txBody>
                  <a:tcPr/>
                </a:tc>
                <a:tc>
                  <a:txBody>
                    <a:bodyPr/>
                    <a:lstStyle/>
                    <a:p>
                      <a:pPr algn="ctr"/>
                      <a:r>
                        <a:rPr lang="en-US" dirty="0"/>
                        <a:t>4</a:t>
                      </a:r>
                    </a:p>
                  </a:txBody>
                  <a:tcPr/>
                </a:tc>
                <a:tc>
                  <a:txBody>
                    <a:bodyPr/>
                    <a:lstStyle/>
                    <a:p>
                      <a:pPr algn="ctr"/>
                      <a:r>
                        <a:rPr lang="en-US" dirty="0"/>
                        <a:t>6</a:t>
                      </a:r>
                    </a:p>
                  </a:txBody>
                  <a:tcPr/>
                </a:tc>
                <a:tc>
                  <a:txBody>
                    <a:bodyPr/>
                    <a:lstStyle/>
                    <a:p>
                      <a:pPr algn="r"/>
                      <a:r>
                        <a:rPr lang="en-US" dirty="0"/>
                        <a:t>$12,000</a:t>
                      </a:r>
                    </a:p>
                  </a:txBody>
                  <a:tcPr/>
                </a:tc>
                <a:tc>
                  <a:txBody>
                    <a:bodyPr/>
                    <a:lstStyle/>
                    <a:p>
                      <a:pPr algn="ctr"/>
                      <a:r>
                        <a:rPr lang="en-US" dirty="0"/>
                        <a:t>100%</a:t>
                      </a:r>
                    </a:p>
                  </a:txBody>
                  <a:tcPr/>
                </a:tc>
                <a:extLst>
                  <a:ext uri="{0D108BD9-81ED-4DB2-BD59-A6C34878D82A}">
                    <a16:rowId xmlns:a16="http://schemas.microsoft.com/office/drawing/2014/main" val="10002"/>
                  </a:ext>
                </a:extLst>
              </a:tr>
              <a:tr h="370840">
                <a:tc>
                  <a:txBody>
                    <a:bodyPr/>
                    <a:lstStyle/>
                    <a:p>
                      <a:pPr algn="ctr"/>
                      <a:r>
                        <a:rPr lang="en-US" dirty="0"/>
                        <a:t>C</a:t>
                      </a:r>
                    </a:p>
                  </a:txBody>
                  <a:tcPr/>
                </a:tc>
                <a:tc>
                  <a:txBody>
                    <a:bodyPr/>
                    <a:lstStyle/>
                    <a:p>
                      <a:pPr algn="ctr"/>
                      <a:r>
                        <a:rPr lang="en-US" dirty="0"/>
                        <a:t>A</a:t>
                      </a:r>
                    </a:p>
                  </a:txBody>
                  <a:tcPr/>
                </a:tc>
                <a:tc>
                  <a:txBody>
                    <a:bodyPr/>
                    <a:lstStyle/>
                    <a:p>
                      <a:pPr algn="r"/>
                      <a:r>
                        <a:rPr lang="en-US" dirty="0"/>
                        <a:t>$15,000</a:t>
                      </a:r>
                    </a:p>
                  </a:txBody>
                  <a:tcPr/>
                </a:tc>
                <a:tc>
                  <a:txBody>
                    <a:bodyPr/>
                    <a:lstStyle/>
                    <a:p>
                      <a:pPr algn="ctr"/>
                      <a:r>
                        <a:rPr lang="en-US" dirty="0"/>
                        <a:t>3</a:t>
                      </a:r>
                    </a:p>
                  </a:txBody>
                  <a:tcPr/>
                </a:tc>
                <a:tc>
                  <a:txBody>
                    <a:bodyPr/>
                    <a:lstStyle/>
                    <a:p>
                      <a:pPr algn="ctr"/>
                      <a:r>
                        <a:rPr lang="en-US" dirty="0"/>
                        <a:t>6</a:t>
                      </a:r>
                    </a:p>
                  </a:txBody>
                  <a:tcPr/>
                </a:tc>
                <a:tc>
                  <a:txBody>
                    <a:bodyPr/>
                    <a:lstStyle/>
                    <a:p>
                      <a:pPr algn="r"/>
                      <a:r>
                        <a:rPr lang="en-US" dirty="0"/>
                        <a:t>$30,000</a:t>
                      </a:r>
                    </a:p>
                  </a:txBody>
                  <a:tcPr/>
                </a:tc>
                <a:tc>
                  <a:txBody>
                    <a:bodyPr/>
                    <a:lstStyle/>
                    <a:p>
                      <a:pPr algn="ctr"/>
                      <a:r>
                        <a:rPr lang="en-US" dirty="0"/>
                        <a:t>100%</a:t>
                      </a:r>
                    </a:p>
                  </a:txBody>
                  <a:tcPr/>
                </a:tc>
                <a:extLst>
                  <a:ext uri="{0D108BD9-81ED-4DB2-BD59-A6C34878D82A}">
                    <a16:rowId xmlns:a16="http://schemas.microsoft.com/office/drawing/2014/main" val="10003"/>
                  </a:ext>
                </a:extLst>
              </a:tr>
              <a:tr h="370840">
                <a:tc>
                  <a:txBody>
                    <a:bodyPr/>
                    <a:lstStyle/>
                    <a:p>
                      <a:pPr algn="ctr"/>
                      <a:r>
                        <a:rPr lang="en-US" dirty="0"/>
                        <a:t>D</a:t>
                      </a:r>
                    </a:p>
                  </a:txBody>
                  <a:tcPr/>
                </a:tc>
                <a:tc>
                  <a:txBody>
                    <a:bodyPr/>
                    <a:lstStyle/>
                    <a:p>
                      <a:pPr algn="ctr"/>
                      <a:r>
                        <a:rPr lang="en-US" dirty="0"/>
                        <a:t>C</a:t>
                      </a:r>
                    </a:p>
                  </a:txBody>
                  <a:tcPr/>
                </a:tc>
                <a:tc>
                  <a:txBody>
                    <a:bodyPr/>
                    <a:lstStyle/>
                    <a:p>
                      <a:pPr algn="r"/>
                      <a:r>
                        <a:rPr lang="en-US" dirty="0"/>
                        <a:t>$10,000</a:t>
                      </a:r>
                    </a:p>
                  </a:txBody>
                  <a:tcPr/>
                </a:tc>
                <a:tc>
                  <a:txBody>
                    <a:bodyPr/>
                    <a:lstStyle/>
                    <a:p>
                      <a:pPr algn="ctr"/>
                      <a:r>
                        <a:rPr lang="en-US" dirty="0"/>
                        <a:t>2</a:t>
                      </a:r>
                    </a:p>
                  </a:txBody>
                  <a:tcPr/>
                </a:tc>
                <a:tc>
                  <a:txBody>
                    <a:bodyPr/>
                    <a:lstStyle/>
                    <a:p>
                      <a:pPr algn="ctr"/>
                      <a:r>
                        <a:rPr lang="en-US" dirty="0"/>
                        <a:t>1</a:t>
                      </a:r>
                    </a:p>
                  </a:txBody>
                  <a:tcPr/>
                </a:tc>
                <a:tc>
                  <a:txBody>
                    <a:bodyPr/>
                    <a:lstStyle/>
                    <a:p>
                      <a:pPr algn="r"/>
                      <a:r>
                        <a:rPr lang="en-US"/>
                        <a:t>$5,000</a:t>
                      </a:r>
                      <a:endParaRPr lang="en-US" dirty="0"/>
                    </a:p>
                  </a:txBody>
                  <a:tcPr/>
                </a:tc>
                <a:tc>
                  <a:txBody>
                    <a:bodyPr/>
                    <a:lstStyle/>
                    <a:p>
                      <a:pPr algn="ctr"/>
                      <a:r>
                        <a:rPr lang="en-US" dirty="0"/>
                        <a:t>10%</a:t>
                      </a:r>
                    </a:p>
                  </a:txBody>
                  <a:tcPr/>
                </a:tc>
                <a:extLst>
                  <a:ext uri="{0D108BD9-81ED-4DB2-BD59-A6C34878D82A}">
                    <a16:rowId xmlns:a16="http://schemas.microsoft.com/office/drawing/2014/main" val="10004"/>
                  </a:ext>
                </a:extLst>
              </a:tr>
              <a:tr h="370840">
                <a:tc>
                  <a:txBody>
                    <a:bodyPr/>
                    <a:lstStyle/>
                    <a:p>
                      <a:pPr algn="ctr"/>
                      <a:r>
                        <a:rPr lang="en-US" dirty="0"/>
                        <a:t>E</a:t>
                      </a:r>
                    </a:p>
                  </a:txBody>
                  <a:tcPr/>
                </a:tc>
                <a:tc>
                  <a:txBody>
                    <a:bodyPr/>
                    <a:lstStyle/>
                    <a:p>
                      <a:pPr algn="ctr"/>
                      <a:r>
                        <a:rPr lang="en-US" dirty="0"/>
                        <a:t>B, D</a:t>
                      </a:r>
                    </a:p>
                  </a:txBody>
                  <a:tcPr/>
                </a:tc>
                <a:tc>
                  <a:txBody>
                    <a:bodyPr/>
                    <a:lstStyle/>
                    <a:p>
                      <a:pPr algn="r"/>
                      <a:r>
                        <a:rPr lang="en-US" dirty="0"/>
                        <a:t>$12,000</a:t>
                      </a:r>
                    </a:p>
                  </a:txBody>
                  <a:tcPr/>
                </a:tc>
                <a:tc>
                  <a:txBody>
                    <a:bodyPr/>
                    <a:lstStyle/>
                    <a:p>
                      <a:pPr algn="ctr"/>
                      <a:r>
                        <a:rPr lang="en-US" dirty="0"/>
                        <a:t>5</a:t>
                      </a:r>
                    </a:p>
                  </a:txBody>
                  <a:tcPr/>
                </a:tc>
                <a:tc>
                  <a:txBody>
                    <a:bodyPr/>
                    <a:lstStyle/>
                    <a:p>
                      <a:pPr algn="ctr"/>
                      <a:endParaRPr lang="en-US" dirty="0"/>
                    </a:p>
                  </a:txBody>
                  <a:tcPr/>
                </a:tc>
                <a:tc>
                  <a:txBody>
                    <a:bodyPr/>
                    <a:lstStyle/>
                    <a:p>
                      <a:pPr algn="r"/>
                      <a:r>
                        <a:rPr lang="en-US" dirty="0"/>
                        <a:t>$0</a:t>
                      </a:r>
                    </a:p>
                  </a:txBody>
                  <a:tcPr/>
                </a:tc>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2415098" y="5284642"/>
            <a:ext cx="7538487" cy="1077218"/>
          </a:xfrm>
          <a:prstGeom prst="rect">
            <a:avLst/>
          </a:prstGeom>
          <a:noFill/>
        </p:spPr>
        <p:txBody>
          <a:bodyPr wrap="square" rtlCol="0">
            <a:spAutoFit/>
          </a:bodyPr>
          <a:lstStyle/>
          <a:p>
            <a:r>
              <a:rPr lang="en-US" sz="1600" dirty="0"/>
              <a:t>The following project is at the end of its 9th week.  Using MS Project calculate PV, AC, EV, SV and CV.  Assume all tasks were planned to start as soon as possible and the the “% Complete” values for EV are from the workers actually doing the tasks. </a:t>
            </a:r>
          </a:p>
        </p:txBody>
      </p:sp>
    </p:spTree>
    <p:extLst>
      <p:ext uri="{BB962C8B-B14F-4D97-AF65-F5344CB8AC3E}">
        <p14:creationId xmlns:p14="http://schemas.microsoft.com/office/powerpoint/2010/main" val="190090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44283" y="434164"/>
            <a:ext cx="8153400" cy="990600"/>
          </a:xfrm>
        </p:spPr>
        <p:txBody>
          <a:bodyPr/>
          <a:lstStyle/>
          <a:p>
            <a:r>
              <a:rPr lang="en-US" sz="4000" dirty="0"/>
              <a:t>Monitoring and Controlling the Project</a:t>
            </a:r>
          </a:p>
        </p:txBody>
      </p:sp>
      <p:sp>
        <p:nvSpPr>
          <p:cNvPr id="12291" name="Content Placeholder 2"/>
          <p:cNvSpPr>
            <a:spLocks noGrp="1"/>
          </p:cNvSpPr>
          <p:nvPr>
            <p:ph sz="quarter" idx="1"/>
          </p:nvPr>
        </p:nvSpPr>
        <p:spPr>
          <a:xfrm>
            <a:off x="1044283" y="1805764"/>
            <a:ext cx="8153400" cy="4495800"/>
          </a:xfrm>
        </p:spPr>
        <p:txBody>
          <a:bodyPr/>
          <a:lstStyle/>
          <a:p>
            <a:r>
              <a:rPr lang="en-US" dirty="0"/>
              <a:t>Initiating</a:t>
            </a:r>
          </a:p>
          <a:p>
            <a:r>
              <a:rPr lang="en-US" dirty="0"/>
              <a:t>Planning</a:t>
            </a:r>
          </a:p>
          <a:p>
            <a:r>
              <a:rPr lang="en-US" dirty="0"/>
              <a:t>Executing</a:t>
            </a:r>
          </a:p>
          <a:p>
            <a:r>
              <a:rPr lang="en-US" b="1" dirty="0"/>
              <a:t>Monitoring and Controlling</a:t>
            </a:r>
          </a:p>
          <a:p>
            <a:r>
              <a:rPr lang="en-US" dirty="0"/>
              <a:t>Closing </a:t>
            </a:r>
          </a:p>
        </p:txBody>
      </p:sp>
    </p:spTree>
    <p:extLst>
      <p:ext uri="{BB962C8B-B14F-4D97-AF65-F5344CB8AC3E}">
        <p14:creationId xmlns:p14="http://schemas.microsoft.com/office/powerpoint/2010/main" val="209097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98212" y="425719"/>
            <a:ext cx="8153400" cy="990600"/>
          </a:xfrm>
        </p:spPr>
        <p:txBody>
          <a:bodyPr/>
          <a:lstStyle/>
          <a:p>
            <a:r>
              <a:rPr lang="en-US"/>
              <a:t>Generic Project Control Process</a:t>
            </a:r>
          </a:p>
        </p:txBody>
      </p:sp>
      <p:sp>
        <p:nvSpPr>
          <p:cNvPr id="13315" name="Content Placeholder 2"/>
          <p:cNvSpPr>
            <a:spLocks noGrp="1"/>
          </p:cNvSpPr>
          <p:nvPr>
            <p:ph sz="quarter" idx="1"/>
          </p:nvPr>
        </p:nvSpPr>
        <p:spPr>
          <a:xfrm>
            <a:off x="998212" y="1797319"/>
            <a:ext cx="8153400" cy="4495800"/>
          </a:xfrm>
        </p:spPr>
        <p:txBody>
          <a:bodyPr/>
          <a:lstStyle/>
          <a:p>
            <a:pPr>
              <a:buFont typeface="Wingdings" pitchFamily="2" charset="2"/>
              <a:buNone/>
            </a:pPr>
            <a:r>
              <a:rPr lang="en-US" dirty="0"/>
              <a:t>1. Set a </a:t>
            </a:r>
            <a:r>
              <a:rPr lang="en-US"/>
              <a:t>Baseline Plan </a:t>
            </a:r>
            <a:endParaRPr lang="en-US" dirty="0"/>
          </a:p>
          <a:p>
            <a:pPr>
              <a:buFont typeface="Wingdings" pitchFamily="2" charset="2"/>
              <a:buNone/>
            </a:pPr>
            <a:r>
              <a:rPr lang="en-US" dirty="0"/>
              <a:t>2. Measure Progress and Performance</a:t>
            </a:r>
          </a:p>
          <a:p>
            <a:pPr>
              <a:buFont typeface="Wingdings" pitchFamily="2" charset="2"/>
              <a:buNone/>
            </a:pPr>
            <a:r>
              <a:rPr lang="en-US" dirty="0"/>
              <a:t>3. Compare Actual against Plan</a:t>
            </a:r>
          </a:p>
          <a:p>
            <a:pPr>
              <a:buFont typeface="Wingdings" pitchFamily="2" charset="2"/>
              <a:buNone/>
            </a:pPr>
            <a:r>
              <a:rPr lang="en-US" dirty="0"/>
              <a:t>4. Take Action</a:t>
            </a:r>
          </a:p>
        </p:txBody>
      </p:sp>
      <p:sp>
        <p:nvSpPr>
          <p:cNvPr id="4" name="Footer Placeholder 3"/>
          <p:cNvSpPr>
            <a:spLocks noGrp="1"/>
          </p:cNvSpPr>
          <p:nvPr>
            <p:ph type="ftr" sz="quarter" idx="11"/>
          </p:nvPr>
        </p:nvSpPr>
        <p:spPr>
          <a:xfrm>
            <a:off x="1752600" y="6400801"/>
            <a:ext cx="8534400" cy="365125"/>
          </a:xfrm>
        </p:spPr>
        <p:txBody>
          <a:bodyPr anchorCtr="0"/>
          <a:lstStyle/>
          <a:p>
            <a:pPr algn="l">
              <a:defRPr/>
            </a:pPr>
            <a:r>
              <a:rPr lang="en-US" i="1" dirty="0">
                <a:solidFill>
                  <a:schemeClr val="bg1">
                    <a:lumMod val="85000"/>
                  </a:schemeClr>
                </a:solidFill>
              </a:rPr>
              <a:t>Project Management </a:t>
            </a:r>
            <a:r>
              <a:rPr lang="en-US" dirty="0">
                <a:solidFill>
                  <a:schemeClr val="bg1">
                    <a:lumMod val="85000"/>
                  </a:schemeClr>
                </a:solidFill>
              </a:rPr>
              <a:t>by Gray and Larson</a:t>
            </a:r>
          </a:p>
        </p:txBody>
      </p:sp>
    </p:spTree>
    <p:extLst>
      <p:ext uri="{BB962C8B-B14F-4D97-AF65-F5344CB8AC3E}">
        <p14:creationId xmlns:p14="http://schemas.microsoft.com/office/powerpoint/2010/main" val="165461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5"/>
          <p:cNvSpPr>
            <a:spLocks noGrp="1"/>
          </p:cNvSpPr>
          <p:nvPr>
            <p:ph type="title"/>
          </p:nvPr>
        </p:nvSpPr>
        <p:spPr>
          <a:xfrm>
            <a:off x="1021407" y="359228"/>
            <a:ext cx="8153400" cy="990600"/>
          </a:xfrm>
        </p:spPr>
        <p:txBody>
          <a:bodyPr/>
          <a:lstStyle/>
          <a:p>
            <a:r>
              <a:rPr lang="en-US"/>
              <a:t>Measuring Project Performance</a:t>
            </a:r>
          </a:p>
        </p:txBody>
      </p:sp>
      <p:sp>
        <p:nvSpPr>
          <p:cNvPr id="14339" name="Content Placeholder 6"/>
          <p:cNvSpPr>
            <a:spLocks noGrp="1"/>
          </p:cNvSpPr>
          <p:nvPr>
            <p:ph sz="quarter" idx="1"/>
          </p:nvPr>
        </p:nvSpPr>
        <p:spPr>
          <a:xfrm>
            <a:off x="1021407" y="1730828"/>
            <a:ext cx="8153400" cy="4495800"/>
          </a:xfrm>
        </p:spPr>
        <p:txBody>
          <a:bodyPr/>
          <a:lstStyle/>
          <a:p>
            <a:r>
              <a:rPr lang="en-US" dirty="0"/>
              <a:t>Performance is Measured against Baselines</a:t>
            </a:r>
          </a:p>
          <a:p>
            <a:pPr lvl="1"/>
            <a:r>
              <a:rPr lang="en-US" sz="1800" dirty="0"/>
              <a:t>Schedule</a:t>
            </a:r>
          </a:p>
          <a:p>
            <a:pPr lvl="1"/>
            <a:r>
              <a:rPr lang="en-US" sz="1800" dirty="0"/>
              <a:t>Cost</a:t>
            </a:r>
          </a:p>
          <a:p>
            <a:pPr lvl="1"/>
            <a:r>
              <a:rPr lang="en-US" sz="1800" dirty="0"/>
              <a:t>Scope</a:t>
            </a:r>
          </a:p>
          <a:p>
            <a:r>
              <a:rPr lang="en-US" dirty="0"/>
              <a:t>Measurement in Isolation is Problematic</a:t>
            </a:r>
          </a:p>
          <a:p>
            <a:pPr lvl="1"/>
            <a:r>
              <a:rPr lang="en-US" sz="1800"/>
              <a:t>Why? </a:t>
            </a:r>
          </a:p>
          <a:p>
            <a:pPr lvl="1"/>
            <a:endParaRPr lang="en-US" dirty="0"/>
          </a:p>
        </p:txBody>
      </p:sp>
    </p:spTree>
    <p:extLst>
      <p:ext uri="{BB962C8B-B14F-4D97-AF65-F5344CB8AC3E}">
        <p14:creationId xmlns:p14="http://schemas.microsoft.com/office/powerpoint/2010/main" val="128736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5"/>
          <p:cNvSpPr>
            <a:spLocks noGrp="1"/>
          </p:cNvSpPr>
          <p:nvPr>
            <p:ph type="title"/>
          </p:nvPr>
        </p:nvSpPr>
        <p:spPr>
          <a:xfrm>
            <a:off x="1011360" y="278842"/>
            <a:ext cx="8153400" cy="990600"/>
          </a:xfrm>
        </p:spPr>
        <p:txBody>
          <a:bodyPr/>
          <a:lstStyle/>
          <a:p>
            <a:r>
              <a:rPr lang="en-US"/>
              <a:t>Earned Value Management (EVM)</a:t>
            </a:r>
          </a:p>
        </p:txBody>
      </p:sp>
      <p:sp>
        <p:nvSpPr>
          <p:cNvPr id="15363" name="Content Placeholder 6"/>
          <p:cNvSpPr>
            <a:spLocks noGrp="1"/>
          </p:cNvSpPr>
          <p:nvPr>
            <p:ph sz="quarter" idx="1"/>
          </p:nvPr>
        </p:nvSpPr>
        <p:spPr>
          <a:xfrm>
            <a:off x="1011359" y="1650442"/>
            <a:ext cx="9639893" cy="4495800"/>
          </a:xfrm>
        </p:spPr>
        <p:txBody>
          <a:bodyPr/>
          <a:lstStyle/>
          <a:p>
            <a:r>
              <a:rPr lang="en-US"/>
              <a:t>Realistic Estimate of Performance against a time-phased budget</a:t>
            </a:r>
          </a:p>
          <a:p>
            <a:pPr lvl="1"/>
            <a:r>
              <a:rPr lang="en-US" sz="1800" dirty="0"/>
              <a:t>Measures how much </a:t>
            </a:r>
            <a:r>
              <a:rPr lang="en-US" sz="1800" i="1" dirty="0"/>
              <a:t>real</a:t>
            </a:r>
            <a:r>
              <a:rPr lang="en-US" sz="1800" dirty="0"/>
              <a:t> progress is made, not just how much </a:t>
            </a:r>
            <a:r>
              <a:rPr lang="en-US" sz="1800" i="1" dirty="0"/>
              <a:t>effort</a:t>
            </a:r>
            <a:r>
              <a:rPr lang="en-US" sz="1800" dirty="0"/>
              <a:t> is expended</a:t>
            </a:r>
          </a:p>
          <a:p>
            <a:r>
              <a:rPr lang="en-US" dirty="0"/>
              <a:t>Earned Value Management Criteria</a:t>
            </a:r>
          </a:p>
          <a:p>
            <a:pPr lvl="1">
              <a:buFont typeface="Wingdings 2" pitchFamily="18" charset="2"/>
              <a:buNone/>
            </a:pPr>
            <a:r>
              <a:rPr lang="en-US" sz="1800" dirty="0"/>
              <a:t>1. Define the Project Scope (WBS)</a:t>
            </a:r>
          </a:p>
          <a:p>
            <a:pPr lvl="1">
              <a:buFont typeface="Wingdings 2" pitchFamily="18" charset="2"/>
              <a:buNone/>
            </a:pPr>
            <a:r>
              <a:rPr lang="en-US" sz="1800" dirty="0"/>
              <a:t>2. Plan and schedule the project (CPM)</a:t>
            </a:r>
          </a:p>
          <a:p>
            <a:pPr lvl="1">
              <a:buFont typeface="Wingdings 2" pitchFamily="18" charset="2"/>
              <a:buNone/>
            </a:pPr>
            <a:r>
              <a:rPr lang="en-US" sz="1800" dirty="0"/>
              <a:t>3. Form cost account plans and budget them to specific functions</a:t>
            </a:r>
          </a:p>
          <a:p>
            <a:pPr lvl="1">
              <a:buFont typeface="Wingdings 2" pitchFamily="18" charset="2"/>
              <a:buNone/>
            </a:pPr>
            <a:r>
              <a:rPr lang="en-US" sz="1800" dirty="0"/>
              <a:t>4. Establish and maintain a performance measurement baseline (cost baseline)</a:t>
            </a:r>
          </a:p>
          <a:p>
            <a:pPr lvl="1">
              <a:buFont typeface="Wingdings 2" pitchFamily="18" charset="2"/>
              <a:buNone/>
            </a:pPr>
            <a:r>
              <a:rPr lang="en-US" sz="1800" dirty="0"/>
              <a:t>5. Monitor project performance and forecast the final results (earned value analysis)</a:t>
            </a:r>
          </a:p>
        </p:txBody>
      </p:sp>
      <p:sp>
        <p:nvSpPr>
          <p:cNvPr id="4" name="Footer Placeholder 3"/>
          <p:cNvSpPr>
            <a:spLocks noGrp="1"/>
          </p:cNvSpPr>
          <p:nvPr>
            <p:ph type="ftr" sz="quarter" idx="11"/>
          </p:nvPr>
        </p:nvSpPr>
        <p:spPr>
          <a:xfrm>
            <a:off x="1752600" y="6400801"/>
            <a:ext cx="8534400" cy="365125"/>
          </a:xfrm>
        </p:spPr>
        <p:txBody>
          <a:bodyPr anchorCtr="0"/>
          <a:lstStyle/>
          <a:p>
            <a:pPr algn="l">
              <a:defRPr/>
            </a:pPr>
            <a:r>
              <a:rPr lang="en-US" i="1" dirty="0">
                <a:solidFill>
                  <a:schemeClr val="bg1">
                    <a:lumMod val="85000"/>
                  </a:schemeClr>
                </a:solidFill>
              </a:rPr>
              <a:t>Quality Software Project Management </a:t>
            </a:r>
            <a:r>
              <a:rPr lang="en-US" dirty="0">
                <a:solidFill>
                  <a:schemeClr val="bg1">
                    <a:lumMod val="85000"/>
                  </a:schemeClr>
                </a:solidFill>
              </a:rPr>
              <a:t>by </a:t>
            </a:r>
            <a:r>
              <a:rPr lang="en-US" dirty="0" err="1">
                <a:solidFill>
                  <a:schemeClr val="bg1">
                    <a:lumMod val="85000"/>
                  </a:schemeClr>
                </a:solidFill>
              </a:rPr>
              <a:t>Futrell</a:t>
            </a:r>
            <a:r>
              <a:rPr lang="en-US" dirty="0">
                <a:solidFill>
                  <a:schemeClr val="bg1">
                    <a:lumMod val="85000"/>
                  </a:schemeClr>
                </a:solidFill>
              </a:rPr>
              <a:t>, Shafer, and Shafer</a:t>
            </a:r>
          </a:p>
        </p:txBody>
      </p:sp>
    </p:spTree>
    <p:extLst>
      <p:ext uri="{BB962C8B-B14F-4D97-AF65-F5344CB8AC3E}">
        <p14:creationId xmlns:p14="http://schemas.microsoft.com/office/powerpoint/2010/main" val="85774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021408" y="308986"/>
            <a:ext cx="8153400" cy="990600"/>
          </a:xfrm>
        </p:spPr>
        <p:txBody>
          <a:bodyPr/>
          <a:lstStyle/>
          <a:p>
            <a:r>
              <a:rPr lang="en-US"/>
              <a:t>Three Major Components of EVM</a:t>
            </a:r>
          </a:p>
        </p:txBody>
      </p:sp>
      <p:sp>
        <p:nvSpPr>
          <p:cNvPr id="16387" name="Content Placeholder 2"/>
          <p:cNvSpPr>
            <a:spLocks noGrp="1"/>
          </p:cNvSpPr>
          <p:nvPr>
            <p:ph sz="quarter" idx="1"/>
          </p:nvPr>
        </p:nvSpPr>
        <p:spPr>
          <a:xfrm>
            <a:off x="1021407" y="1596506"/>
            <a:ext cx="10222697" cy="4495800"/>
          </a:xfrm>
        </p:spPr>
        <p:txBody>
          <a:bodyPr>
            <a:normAutofit/>
          </a:bodyPr>
          <a:lstStyle/>
          <a:p>
            <a:r>
              <a:rPr lang="en-US" sz="2800" dirty="0"/>
              <a:t>Planned Value (PV)</a:t>
            </a:r>
          </a:p>
          <a:p>
            <a:pPr lvl="1"/>
            <a:r>
              <a:rPr lang="en-US" sz="1800" dirty="0"/>
              <a:t>Authorized cost for the scheduled work on the project or a project activity up to a given point on the timescale.  Also called Budgeted Cost of Work Scheduled (BCWS)</a:t>
            </a:r>
          </a:p>
          <a:p>
            <a:pPr lvl="1"/>
            <a:r>
              <a:rPr lang="en-US" sz="1800" dirty="0"/>
              <a:t>Cost Baseline</a:t>
            </a:r>
          </a:p>
          <a:p>
            <a:r>
              <a:rPr lang="en-US" sz="2800" dirty="0"/>
              <a:t>Earned Value (EV)</a:t>
            </a:r>
          </a:p>
          <a:p>
            <a:pPr lvl="1"/>
            <a:r>
              <a:rPr lang="en-US" sz="1800" dirty="0"/>
              <a:t>The value of the actually performed work expressed in terms of the approved budget for a project or a project activity for a given time period.  Also called Budgeted Cost of Work Performed (BCWP).</a:t>
            </a:r>
          </a:p>
          <a:p>
            <a:pPr lvl="1"/>
            <a:r>
              <a:rPr lang="en-US" sz="1800" dirty="0"/>
              <a:t>What the project really accomplished</a:t>
            </a:r>
          </a:p>
          <a:p>
            <a:r>
              <a:rPr lang="en-US" sz="2800" dirty="0"/>
              <a:t>Actual Cost (AC)</a:t>
            </a:r>
          </a:p>
          <a:p>
            <a:pPr lvl="1"/>
            <a:r>
              <a:rPr lang="en-US" sz="1800" dirty="0"/>
              <a:t>Total cost actually incurred until a specific point on the timescale in performing the work on a project.  Actual Cost of Work Performed (ACWP).</a:t>
            </a:r>
          </a:p>
          <a:p>
            <a:pPr lvl="1"/>
            <a:r>
              <a:rPr lang="en-US" sz="1800" dirty="0"/>
              <a:t>What the project spent or burned to accomplish what it did</a:t>
            </a:r>
          </a:p>
        </p:txBody>
      </p:sp>
      <p:sp>
        <p:nvSpPr>
          <p:cNvPr id="4" name="Footer Placeholder 3"/>
          <p:cNvSpPr>
            <a:spLocks noGrp="1"/>
          </p:cNvSpPr>
          <p:nvPr>
            <p:ph type="ftr" sz="quarter" idx="11"/>
          </p:nvPr>
        </p:nvSpPr>
        <p:spPr>
          <a:xfrm>
            <a:off x="1752600" y="6432551"/>
            <a:ext cx="8534400" cy="365125"/>
          </a:xfrm>
        </p:spPr>
        <p:txBody>
          <a:bodyPr anchorCtr="0"/>
          <a:lstStyle/>
          <a:p>
            <a:pPr algn="l">
              <a:defRPr/>
            </a:pPr>
            <a:r>
              <a:rPr lang="en-US" i="1" dirty="0">
                <a:solidFill>
                  <a:schemeClr val="bg1">
                    <a:lumMod val="85000"/>
                  </a:schemeClr>
                </a:solidFill>
              </a:rPr>
              <a:t>Quality Software Project Management </a:t>
            </a:r>
            <a:r>
              <a:rPr lang="en-US" dirty="0">
                <a:solidFill>
                  <a:schemeClr val="bg1">
                    <a:lumMod val="85000"/>
                  </a:schemeClr>
                </a:solidFill>
              </a:rPr>
              <a:t>by </a:t>
            </a:r>
            <a:r>
              <a:rPr lang="en-US" dirty="0" err="1">
                <a:solidFill>
                  <a:schemeClr val="bg1">
                    <a:lumMod val="85000"/>
                  </a:schemeClr>
                </a:solidFill>
              </a:rPr>
              <a:t>Futrell</a:t>
            </a:r>
            <a:r>
              <a:rPr lang="en-US" dirty="0">
                <a:solidFill>
                  <a:schemeClr val="bg1">
                    <a:lumMod val="85000"/>
                  </a:schemeClr>
                </a:solidFill>
              </a:rPr>
              <a:t>, Shafer, and Shafer</a:t>
            </a:r>
          </a:p>
        </p:txBody>
      </p:sp>
    </p:spTree>
    <p:extLst>
      <p:ext uri="{BB962C8B-B14F-4D97-AF65-F5344CB8AC3E}">
        <p14:creationId xmlns:p14="http://schemas.microsoft.com/office/powerpoint/2010/main" val="5316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31456" y="249621"/>
            <a:ext cx="8153400" cy="990600"/>
          </a:xfrm>
        </p:spPr>
        <p:txBody>
          <a:bodyPr/>
          <a:lstStyle/>
          <a:p>
            <a:r>
              <a:rPr lang="en-US" dirty="0"/>
              <a:t>EVM Measures</a:t>
            </a:r>
          </a:p>
        </p:txBody>
      </p:sp>
      <p:sp>
        <p:nvSpPr>
          <p:cNvPr id="17411" name="Content Placeholder 2"/>
          <p:cNvSpPr>
            <a:spLocks noGrp="1"/>
          </p:cNvSpPr>
          <p:nvPr>
            <p:ph sz="quarter" idx="1"/>
          </p:nvPr>
        </p:nvSpPr>
        <p:spPr>
          <a:xfrm>
            <a:off x="1031456" y="1621221"/>
            <a:ext cx="8153400" cy="4495800"/>
          </a:xfrm>
        </p:spPr>
        <p:txBody>
          <a:bodyPr/>
          <a:lstStyle/>
          <a:p>
            <a:r>
              <a:rPr lang="en-US" sz="2000" dirty="0"/>
              <a:t>Budget at Completion (BAC) = Planned Budget</a:t>
            </a:r>
          </a:p>
          <a:p>
            <a:r>
              <a:rPr lang="en-US" sz="2000" dirty="0"/>
              <a:t>Earned Value (EV) = BAC * (work completed / total work required)</a:t>
            </a:r>
            <a:r>
              <a:rPr lang="en-US" sz="2000" baseline="30000" dirty="0"/>
              <a:t>1</a:t>
            </a:r>
          </a:p>
          <a:p>
            <a:r>
              <a:rPr lang="en-US" sz="2000" dirty="0"/>
              <a:t>Planned Value (PV) = BAC * (time passed / total schedule time)</a:t>
            </a:r>
            <a:r>
              <a:rPr lang="en-US" sz="2000" baseline="30000" dirty="0"/>
              <a:t>1</a:t>
            </a:r>
          </a:p>
          <a:p>
            <a:r>
              <a:rPr lang="en-US" sz="2000" dirty="0"/>
              <a:t>Cost Variance (CV) = EV - AC</a:t>
            </a:r>
          </a:p>
          <a:p>
            <a:r>
              <a:rPr lang="en-US" sz="2000" dirty="0"/>
              <a:t>Schedule Variance (SV) = EV – PV</a:t>
            </a:r>
          </a:p>
          <a:p>
            <a:r>
              <a:rPr lang="en-US" sz="2000" dirty="0"/>
              <a:t>Estimated Cost at Completion (ECAC) = BAC *( AC / EV)</a:t>
            </a:r>
          </a:p>
          <a:p>
            <a:r>
              <a:rPr lang="en-US" sz="2000" dirty="0"/>
              <a:t>Estimated Time at Completion (ETAC) = Original Time * (PV/ EV)</a:t>
            </a:r>
          </a:p>
          <a:p>
            <a:r>
              <a:rPr lang="en-US" sz="2000" dirty="0"/>
              <a:t>Cost Performance Index (CPI) = (EV / AC)</a:t>
            </a:r>
          </a:p>
          <a:p>
            <a:r>
              <a:rPr lang="en-US" sz="2000" dirty="0"/>
              <a:t>Schedule Performance Index (SPI) = (EV / PV)</a:t>
            </a:r>
          </a:p>
          <a:p>
            <a:r>
              <a:rPr lang="en-US" sz="2000" dirty="0"/>
              <a:t>Critical Ratio (CR) = SPI x CPI</a:t>
            </a:r>
          </a:p>
        </p:txBody>
      </p:sp>
      <p:sp>
        <p:nvSpPr>
          <p:cNvPr id="4" name="Footer Placeholder 3"/>
          <p:cNvSpPr>
            <a:spLocks noGrp="1"/>
          </p:cNvSpPr>
          <p:nvPr>
            <p:ph type="ftr" sz="quarter" idx="11"/>
          </p:nvPr>
        </p:nvSpPr>
        <p:spPr>
          <a:xfrm>
            <a:off x="1752600" y="6416676"/>
            <a:ext cx="8534400" cy="365125"/>
          </a:xfrm>
        </p:spPr>
        <p:txBody>
          <a:bodyPr anchorCtr="0"/>
          <a:lstStyle/>
          <a:p>
            <a:pPr algn="l">
              <a:defRPr/>
            </a:pPr>
            <a:r>
              <a:rPr lang="en-US" i="1" dirty="0">
                <a:solidFill>
                  <a:schemeClr val="bg1">
                    <a:lumMod val="85000"/>
                  </a:schemeClr>
                </a:solidFill>
              </a:rPr>
              <a:t>Quality Software Project Management </a:t>
            </a:r>
            <a:r>
              <a:rPr lang="en-US" dirty="0">
                <a:solidFill>
                  <a:schemeClr val="bg1">
                    <a:lumMod val="85000"/>
                  </a:schemeClr>
                </a:solidFill>
              </a:rPr>
              <a:t>by </a:t>
            </a:r>
            <a:r>
              <a:rPr lang="en-US" dirty="0" err="1">
                <a:solidFill>
                  <a:schemeClr val="bg1">
                    <a:lumMod val="85000"/>
                  </a:schemeClr>
                </a:solidFill>
              </a:rPr>
              <a:t>Futrell</a:t>
            </a:r>
            <a:r>
              <a:rPr lang="en-US" dirty="0">
                <a:solidFill>
                  <a:schemeClr val="bg1">
                    <a:lumMod val="85000"/>
                  </a:schemeClr>
                </a:solidFill>
              </a:rPr>
              <a:t>, Shafer, and Shafer</a:t>
            </a:r>
          </a:p>
        </p:txBody>
      </p:sp>
      <p:sp>
        <p:nvSpPr>
          <p:cNvPr id="5" name="TextBox 4"/>
          <p:cNvSpPr txBox="1"/>
          <p:nvPr/>
        </p:nvSpPr>
        <p:spPr>
          <a:xfrm>
            <a:off x="1891862" y="6117021"/>
            <a:ext cx="7136524" cy="338554"/>
          </a:xfrm>
          <a:prstGeom prst="rect">
            <a:avLst/>
          </a:prstGeom>
          <a:noFill/>
        </p:spPr>
        <p:txBody>
          <a:bodyPr wrap="square" rtlCol="0">
            <a:spAutoFit/>
          </a:bodyPr>
          <a:lstStyle/>
          <a:p>
            <a:r>
              <a:rPr lang="en-US" sz="2400" baseline="30000" dirty="0"/>
              <a:t>1 </a:t>
            </a:r>
            <a:r>
              <a:rPr lang="en-US" sz="1400" dirty="0"/>
              <a:t>Assumes uniform distribution of work. </a:t>
            </a:r>
          </a:p>
        </p:txBody>
      </p:sp>
    </p:spTree>
    <p:extLst>
      <p:ext uri="{BB962C8B-B14F-4D97-AF65-F5344CB8AC3E}">
        <p14:creationId xmlns:p14="http://schemas.microsoft.com/office/powerpoint/2010/main" val="18766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a:t>
            </a:r>
          </a:p>
        </p:txBody>
      </p:sp>
      <p:sp>
        <p:nvSpPr>
          <p:cNvPr id="3" name="Content Placeholder 2"/>
          <p:cNvSpPr>
            <a:spLocks noGrp="1"/>
          </p:cNvSpPr>
          <p:nvPr>
            <p:ph sz="quarter" idx="1"/>
          </p:nvPr>
        </p:nvSpPr>
        <p:spPr/>
        <p:txBody>
          <a:bodyPr/>
          <a:lstStyle/>
          <a:p>
            <a:pPr marL="0" indent="0">
              <a:buNone/>
            </a:pPr>
            <a:r>
              <a:rPr lang="en-US" sz="2000" dirty="0"/>
              <a:t>Assume that you are the project manager for the construction of a 15-mile road.  Further, assume that the work is uniformly distributed over 12 weeks.  The total approved budget for the project is $600,000.  At the end of the first three weeks of work, $160,000 has been spent, and five miles of road have been completed.  What is the earned value of the project at the end of the first three weeks?</a:t>
            </a:r>
          </a:p>
          <a:p>
            <a:pPr lvl="1">
              <a:buNone/>
            </a:pPr>
            <a:r>
              <a:rPr lang="en-US" sz="1800" dirty="0"/>
              <a:t>A. $160,000</a:t>
            </a:r>
          </a:p>
          <a:p>
            <a:pPr lvl="1">
              <a:buNone/>
            </a:pPr>
            <a:r>
              <a:rPr lang="en-US" sz="1800" dirty="0"/>
              <a:t>B. $200,000</a:t>
            </a:r>
          </a:p>
          <a:p>
            <a:pPr lvl="1">
              <a:buNone/>
            </a:pPr>
            <a:r>
              <a:rPr lang="en-US" sz="1800" dirty="0"/>
              <a:t>C. $150,000</a:t>
            </a:r>
          </a:p>
          <a:p>
            <a:pPr lvl="1">
              <a:buNone/>
            </a:pPr>
            <a:r>
              <a:rPr lang="en-US" sz="1800" dirty="0"/>
              <a:t>D. $600,000</a:t>
            </a:r>
          </a:p>
        </p:txBody>
      </p:sp>
    </p:spTree>
    <p:extLst>
      <p:ext uri="{BB962C8B-B14F-4D97-AF65-F5344CB8AC3E}">
        <p14:creationId xmlns:p14="http://schemas.microsoft.com/office/powerpoint/2010/main" val="1557408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1675</Words>
  <Application>Microsoft Macintosh PowerPoint</Application>
  <PresentationFormat>Widescreen</PresentationFormat>
  <Paragraphs>271</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Wingdings</vt:lpstr>
      <vt:lpstr>Wingdings 2</vt:lpstr>
      <vt:lpstr>Office Theme</vt:lpstr>
      <vt:lpstr>Agenda</vt:lpstr>
      <vt:lpstr>Monitoring and Controlling the Project</vt:lpstr>
      <vt:lpstr>Monitoring and Controlling the Project</vt:lpstr>
      <vt:lpstr>Generic Project Control Process</vt:lpstr>
      <vt:lpstr>Measuring Project Performance</vt:lpstr>
      <vt:lpstr>Earned Value Management (EVM)</vt:lpstr>
      <vt:lpstr>Three Major Components of EVM</vt:lpstr>
      <vt:lpstr>EVM Measures</vt:lpstr>
      <vt:lpstr>Practice Problem</vt:lpstr>
      <vt:lpstr>Practice Problem</vt:lpstr>
      <vt:lpstr>Practice Problem</vt:lpstr>
      <vt:lpstr>Practice Problem</vt:lpstr>
      <vt:lpstr>Practice Problem</vt:lpstr>
      <vt:lpstr>Practice Problem</vt:lpstr>
      <vt:lpstr>Exercise</vt:lpstr>
      <vt:lpstr>Example Showing All EVM Calculations</vt:lpstr>
      <vt:lpstr>At Day 15, how is the project performing?</vt:lpstr>
      <vt:lpstr>At day 15, how is the project performing?</vt:lpstr>
      <vt:lpstr>At day 45, how is the project performing?</vt:lpstr>
      <vt:lpstr>Good or Bad?</vt:lpstr>
      <vt:lpstr>Good or Bad?</vt:lpstr>
      <vt:lpstr>Earning Rules</vt:lpstr>
      <vt:lpstr>50/50 Rule</vt:lpstr>
      <vt:lpstr>Proportionality Rule</vt:lpstr>
      <vt:lpstr>MS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Mark Thouin</dc:creator>
  <cp:lastModifiedBy>Mark Thouin</cp:lastModifiedBy>
  <cp:revision>9</cp:revision>
  <dcterms:created xsi:type="dcterms:W3CDTF">2017-10-31T15:32:28Z</dcterms:created>
  <dcterms:modified xsi:type="dcterms:W3CDTF">2021-10-25T19:38:37Z</dcterms:modified>
</cp:coreProperties>
</file>