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83" r:id="rId3"/>
    <p:sldId id="293" r:id="rId4"/>
    <p:sldId id="263" r:id="rId5"/>
    <p:sldId id="849" r:id="rId6"/>
    <p:sldId id="854" r:id="rId7"/>
    <p:sldId id="855" r:id="rId8"/>
    <p:sldId id="262" r:id="rId9"/>
    <p:sldId id="259" r:id="rId10"/>
    <p:sldId id="264" r:id="rId11"/>
    <p:sldId id="271" r:id="rId12"/>
    <p:sldId id="257" r:id="rId13"/>
    <p:sldId id="265" r:id="rId14"/>
    <p:sldId id="276" r:id="rId15"/>
    <p:sldId id="273" r:id="rId16"/>
    <p:sldId id="268" r:id="rId17"/>
    <p:sldId id="267" r:id="rId18"/>
    <p:sldId id="266" r:id="rId19"/>
    <p:sldId id="269" r:id="rId20"/>
    <p:sldId id="27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0"/>
    <p:restoredTop sz="94694"/>
  </p:normalViewPr>
  <p:slideViewPr>
    <p:cSldViewPr snapToGrid="0" snapToObjects="1">
      <p:cViewPr varScale="1">
        <p:scale>
          <a:sx n="117" d="100"/>
          <a:sy n="117" d="100"/>
        </p:scale>
        <p:origin x="55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FBC7D-81B1-4752-B686-EA1303758DCD}" type="datetimeFigureOut">
              <a:rPr lang="en-US" smtClean="0"/>
              <a:t>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E4F9D-CBDA-48C7-BFE3-559C4E2EBE4A}" type="slidenum">
              <a:rPr lang="en-US" smtClean="0"/>
              <a:t>‹#›</a:t>
            </a:fld>
            <a:endParaRPr lang="en-US"/>
          </a:p>
        </p:txBody>
      </p:sp>
    </p:spTree>
    <p:extLst>
      <p:ext uri="{BB962C8B-B14F-4D97-AF65-F5344CB8AC3E}">
        <p14:creationId xmlns:p14="http://schemas.microsoft.com/office/powerpoint/2010/main" val="269503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a:t>
            </a:fld>
            <a:endParaRPr lang="en-US"/>
          </a:p>
        </p:txBody>
      </p:sp>
    </p:spTree>
    <p:extLst>
      <p:ext uri="{BB962C8B-B14F-4D97-AF65-F5344CB8AC3E}">
        <p14:creationId xmlns:p14="http://schemas.microsoft.com/office/powerpoint/2010/main" val="74682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12</a:t>
            </a:fld>
            <a:endParaRPr lang="en-US"/>
          </a:p>
        </p:txBody>
      </p:sp>
    </p:spTree>
    <p:extLst>
      <p:ext uri="{BB962C8B-B14F-4D97-AF65-F5344CB8AC3E}">
        <p14:creationId xmlns:p14="http://schemas.microsoft.com/office/powerpoint/2010/main" val="185643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13</a:t>
            </a:fld>
            <a:endParaRPr lang="en-US"/>
          </a:p>
        </p:txBody>
      </p:sp>
    </p:spTree>
    <p:extLst>
      <p:ext uri="{BB962C8B-B14F-4D97-AF65-F5344CB8AC3E}">
        <p14:creationId xmlns:p14="http://schemas.microsoft.com/office/powerpoint/2010/main" val="33553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15</a:t>
            </a:fld>
            <a:endParaRPr lang="en-US"/>
          </a:p>
        </p:txBody>
      </p:sp>
    </p:spTree>
    <p:extLst>
      <p:ext uri="{BB962C8B-B14F-4D97-AF65-F5344CB8AC3E}">
        <p14:creationId xmlns:p14="http://schemas.microsoft.com/office/powerpoint/2010/main" val="64708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16</a:t>
            </a:fld>
            <a:endParaRPr lang="en-US"/>
          </a:p>
        </p:txBody>
      </p:sp>
    </p:spTree>
    <p:extLst>
      <p:ext uri="{BB962C8B-B14F-4D97-AF65-F5344CB8AC3E}">
        <p14:creationId xmlns:p14="http://schemas.microsoft.com/office/powerpoint/2010/main" val="86203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17</a:t>
            </a:fld>
            <a:endParaRPr lang="en-US"/>
          </a:p>
        </p:txBody>
      </p:sp>
    </p:spTree>
    <p:extLst>
      <p:ext uri="{BB962C8B-B14F-4D97-AF65-F5344CB8AC3E}">
        <p14:creationId xmlns:p14="http://schemas.microsoft.com/office/powerpoint/2010/main" val="3516742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18</a:t>
            </a:fld>
            <a:endParaRPr lang="en-US"/>
          </a:p>
        </p:txBody>
      </p:sp>
    </p:spTree>
    <p:extLst>
      <p:ext uri="{BB962C8B-B14F-4D97-AF65-F5344CB8AC3E}">
        <p14:creationId xmlns:p14="http://schemas.microsoft.com/office/powerpoint/2010/main" val="81930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19</a:t>
            </a:fld>
            <a:endParaRPr lang="en-US"/>
          </a:p>
        </p:txBody>
      </p:sp>
    </p:spTree>
    <p:extLst>
      <p:ext uri="{BB962C8B-B14F-4D97-AF65-F5344CB8AC3E}">
        <p14:creationId xmlns:p14="http://schemas.microsoft.com/office/powerpoint/2010/main" val="634015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20</a:t>
            </a:fld>
            <a:endParaRPr lang="en-US"/>
          </a:p>
        </p:txBody>
      </p:sp>
    </p:spTree>
    <p:extLst>
      <p:ext uri="{BB962C8B-B14F-4D97-AF65-F5344CB8AC3E}">
        <p14:creationId xmlns:p14="http://schemas.microsoft.com/office/powerpoint/2010/main" val="6208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1C0522-2872-45C3-AAB8-A8B2D88439AE}" type="slidenum">
              <a:rPr lang="en-US" smtClean="0"/>
              <a:t>3</a:t>
            </a:fld>
            <a:endParaRPr lang="en-US"/>
          </a:p>
        </p:txBody>
      </p:sp>
    </p:spTree>
    <p:extLst>
      <p:ext uri="{BB962C8B-B14F-4D97-AF65-F5344CB8AC3E}">
        <p14:creationId xmlns:p14="http://schemas.microsoft.com/office/powerpoint/2010/main" val="382091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4</a:t>
            </a:fld>
            <a:endParaRPr lang="en-US"/>
          </a:p>
        </p:txBody>
      </p:sp>
    </p:spTree>
    <p:extLst>
      <p:ext uri="{BB962C8B-B14F-4D97-AF65-F5344CB8AC3E}">
        <p14:creationId xmlns:p14="http://schemas.microsoft.com/office/powerpoint/2010/main" val="283980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Walt Disney</a:t>
            </a:r>
          </a:p>
          <a:p>
            <a:pPr lvl="1"/>
            <a:r>
              <a:rPr lang="en-US" sz="1800" dirty="0"/>
              <a:t>No cynicism</a:t>
            </a:r>
          </a:p>
          <a:p>
            <a:pPr lvl="1"/>
            <a:r>
              <a:rPr lang="en-US" sz="1800" dirty="0"/>
              <a:t>Nurturing and promulgation of wholesome values</a:t>
            </a:r>
          </a:p>
          <a:p>
            <a:pPr lvl="1"/>
            <a:r>
              <a:rPr lang="en-US" sz="1800" dirty="0"/>
              <a:t>Creativity, dreams, and imagination</a:t>
            </a:r>
          </a:p>
          <a:p>
            <a:pPr lvl="1"/>
            <a:r>
              <a:rPr lang="en-US" sz="1800" dirty="0"/>
              <a:t>Fanatical attention to consistency and detail</a:t>
            </a:r>
          </a:p>
          <a:p>
            <a:pPr lvl="1"/>
            <a:r>
              <a:rPr lang="en-US" sz="1800" dirty="0"/>
              <a:t>Preservation and control of the Disney magic</a:t>
            </a:r>
          </a:p>
          <a:p>
            <a:endParaRPr lang="en-US" dirty="0"/>
          </a:p>
        </p:txBody>
      </p:sp>
      <p:sp>
        <p:nvSpPr>
          <p:cNvPr id="4" name="Slide Number Placeholder 3"/>
          <p:cNvSpPr>
            <a:spLocks noGrp="1"/>
          </p:cNvSpPr>
          <p:nvPr>
            <p:ph type="sldNum" sz="quarter" idx="10"/>
          </p:nvPr>
        </p:nvSpPr>
        <p:spPr/>
        <p:txBody>
          <a:bodyPr/>
          <a:lstStyle/>
          <a:p>
            <a:pPr>
              <a:defRPr/>
            </a:pPr>
            <a:fld id="{49A2C057-C732-48A2-8680-ECE7A648A7F4}" type="slidenum">
              <a:rPr lang="en-US" smtClean="0"/>
              <a:pPr>
                <a:defRPr/>
              </a:pPr>
              <a:t>5</a:t>
            </a:fld>
            <a:endParaRPr lang="en-US" dirty="0"/>
          </a:p>
        </p:txBody>
      </p:sp>
    </p:spTree>
    <p:extLst>
      <p:ext uri="{BB962C8B-B14F-4D97-AF65-F5344CB8AC3E}">
        <p14:creationId xmlns:p14="http://schemas.microsoft.com/office/powerpoint/2010/main" val="217981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7</a:t>
            </a:fld>
            <a:endParaRPr lang="en-US"/>
          </a:p>
        </p:txBody>
      </p:sp>
    </p:spTree>
    <p:extLst>
      <p:ext uri="{BB962C8B-B14F-4D97-AF65-F5344CB8AC3E}">
        <p14:creationId xmlns:p14="http://schemas.microsoft.com/office/powerpoint/2010/main" val="128552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8</a:t>
            </a:fld>
            <a:endParaRPr lang="en-US"/>
          </a:p>
        </p:txBody>
      </p:sp>
    </p:spTree>
    <p:extLst>
      <p:ext uri="{BB962C8B-B14F-4D97-AF65-F5344CB8AC3E}">
        <p14:creationId xmlns:p14="http://schemas.microsoft.com/office/powerpoint/2010/main" val="340057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9</a:t>
            </a:fld>
            <a:endParaRPr lang="en-US"/>
          </a:p>
        </p:txBody>
      </p:sp>
    </p:spTree>
    <p:extLst>
      <p:ext uri="{BB962C8B-B14F-4D97-AF65-F5344CB8AC3E}">
        <p14:creationId xmlns:p14="http://schemas.microsoft.com/office/powerpoint/2010/main" val="28742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10</a:t>
            </a:fld>
            <a:endParaRPr lang="en-US"/>
          </a:p>
        </p:txBody>
      </p:sp>
    </p:spTree>
    <p:extLst>
      <p:ext uri="{BB962C8B-B14F-4D97-AF65-F5344CB8AC3E}">
        <p14:creationId xmlns:p14="http://schemas.microsoft.com/office/powerpoint/2010/main" val="256784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EE4F9D-CBDA-48C7-BFE3-559C4E2EBE4A}" type="slidenum">
              <a:rPr lang="en-US" smtClean="0"/>
              <a:t>11</a:t>
            </a:fld>
            <a:endParaRPr lang="en-US"/>
          </a:p>
        </p:txBody>
      </p:sp>
    </p:spTree>
    <p:extLst>
      <p:ext uri="{BB962C8B-B14F-4D97-AF65-F5344CB8AC3E}">
        <p14:creationId xmlns:p14="http://schemas.microsoft.com/office/powerpoint/2010/main" val="306698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DB75BE-7852-9E41-8FDA-65859D0BB82E}" type="datetimeFigureOut">
              <a:rPr lang="en-US" smtClean="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95808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B75BE-7852-9E41-8FDA-65859D0BB82E}" type="datetimeFigureOut">
              <a:rPr lang="en-US" smtClean="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5824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B75BE-7852-9E41-8FDA-65859D0BB82E}" type="datetimeFigureOut">
              <a:rPr lang="en-US" smtClean="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02887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B75BE-7852-9E41-8FDA-65859D0BB82E}" type="datetimeFigureOut">
              <a:rPr lang="en-US" smtClean="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882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B75BE-7852-9E41-8FDA-65859D0BB82E}" type="datetimeFigureOut">
              <a:rPr lang="en-US" smtClean="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40330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DB75BE-7852-9E41-8FDA-65859D0BB82E}" type="datetimeFigureOut">
              <a:rPr lang="en-US" smtClean="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62703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DB75BE-7852-9E41-8FDA-65859D0BB82E}" type="datetimeFigureOut">
              <a:rPr lang="en-US" smtClean="0"/>
              <a:t>11/1/21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64558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DB75BE-7852-9E41-8FDA-65859D0BB82E}" type="datetimeFigureOut">
              <a:rPr lang="en-US" smtClean="0"/>
              <a:t>11/1/21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9825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B75BE-7852-9E41-8FDA-65859D0BB82E}" type="datetimeFigureOut">
              <a:rPr lang="en-US" smtClean="0"/>
              <a:t>11/1/21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99996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B75BE-7852-9E41-8FDA-65859D0BB82E}" type="datetimeFigureOut">
              <a:rPr lang="en-US" smtClean="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01381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B75BE-7852-9E41-8FDA-65859D0BB82E}" type="datetimeFigureOut">
              <a:rPr lang="en-US" smtClean="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1B9254-1CB3-614E-BA7E-4E50D0FC3042}" type="slidenum">
              <a:rPr lang="en-US" smtClean="0"/>
              <a:t>‹#›</a:t>
            </a:fld>
            <a:endParaRPr lang="en-US" dirty="0"/>
          </a:p>
        </p:txBody>
      </p:sp>
    </p:spTree>
    <p:extLst>
      <p:ext uri="{BB962C8B-B14F-4D97-AF65-F5344CB8AC3E}">
        <p14:creationId xmlns:p14="http://schemas.microsoft.com/office/powerpoint/2010/main" val="10242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B75BE-7852-9E41-8FDA-65859D0BB82E}" type="datetimeFigureOut">
              <a:rPr lang="en-US" smtClean="0"/>
              <a:t>11/1/21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B9254-1CB3-614E-BA7E-4E50D0FC3042}" type="slidenum">
              <a:rPr lang="en-US" smtClean="0"/>
              <a:t>‹#›</a:t>
            </a:fld>
            <a:endParaRPr lang="en-US" dirty="0"/>
          </a:p>
        </p:txBody>
      </p:sp>
    </p:spTree>
    <p:extLst>
      <p:ext uri="{BB962C8B-B14F-4D97-AF65-F5344CB8AC3E}">
        <p14:creationId xmlns:p14="http://schemas.microsoft.com/office/powerpoint/2010/main" val="1876593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Product Planning with Scrum</a:t>
            </a:r>
          </a:p>
        </p:txBody>
      </p:sp>
    </p:spTree>
    <p:extLst>
      <p:ext uri="{BB962C8B-B14F-4D97-AF65-F5344CB8AC3E}">
        <p14:creationId xmlns:p14="http://schemas.microsoft.com/office/powerpoint/2010/main" val="142759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p>
        </p:txBody>
      </p:sp>
      <p:sp>
        <p:nvSpPr>
          <p:cNvPr id="3" name="Content Placeholder 2"/>
          <p:cNvSpPr>
            <a:spLocks noGrp="1"/>
          </p:cNvSpPr>
          <p:nvPr>
            <p:ph idx="1"/>
          </p:nvPr>
        </p:nvSpPr>
        <p:spPr/>
        <p:txBody>
          <a:bodyPr>
            <a:normAutofit/>
          </a:bodyPr>
          <a:lstStyle/>
          <a:p>
            <a:r>
              <a:rPr lang="en-US" sz="3200" dirty="0"/>
              <a:t>Velocity is the amount of work completed each sprint</a:t>
            </a:r>
          </a:p>
          <a:p>
            <a:pPr lvl="1"/>
            <a:r>
              <a:rPr lang="en-US" sz="1800" dirty="0"/>
              <a:t>Typically measured in story points</a:t>
            </a:r>
          </a:p>
          <a:p>
            <a:r>
              <a:rPr lang="en-US" sz="3200" dirty="0"/>
              <a:t>Essential component of product planning</a:t>
            </a:r>
          </a:p>
          <a:p>
            <a:pPr lvl="1"/>
            <a:r>
              <a:rPr lang="en-US" sz="1800" dirty="0"/>
              <a:t>It tells one how much work can be completed each sprint</a:t>
            </a:r>
          </a:p>
          <a:p>
            <a:r>
              <a:rPr lang="en-US" sz="3200" dirty="0"/>
              <a:t>May be used as a diagnostic</a:t>
            </a:r>
          </a:p>
          <a:p>
            <a:pPr lvl="1"/>
            <a:r>
              <a:rPr lang="en-US" sz="1800" dirty="0"/>
              <a:t>Track velocity over time for each sprint and look for differences</a:t>
            </a:r>
          </a:p>
        </p:txBody>
      </p:sp>
    </p:spTree>
    <p:extLst>
      <p:ext uri="{BB962C8B-B14F-4D97-AF65-F5344CB8AC3E}">
        <p14:creationId xmlns:p14="http://schemas.microsoft.com/office/powerpoint/2010/main" val="40971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Release Planning </a:t>
            </a:r>
          </a:p>
        </p:txBody>
      </p:sp>
    </p:spTree>
    <p:extLst>
      <p:ext uri="{BB962C8B-B14F-4D97-AF65-F5344CB8AC3E}">
        <p14:creationId xmlns:p14="http://schemas.microsoft.com/office/powerpoint/2010/main" val="43244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3233" y="6527519"/>
            <a:ext cx="2048767" cy="330481"/>
          </a:xfrm>
        </p:spPr>
        <p:txBody>
          <a:bodyPr/>
          <a:lstStyle/>
          <a:p>
            <a:r>
              <a:rPr lang="en-US" sz="1100" dirty="0">
                <a:solidFill>
                  <a:schemeClr val="bg1">
                    <a:lumMod val="75000"/>
                  </a:schemeClr>
                </a:solidFill>
              </a:rPr>
              <a:t>(Source: Essential Scrum, p. 310)</a:t>
            </a:r>
            <a:endParaRPr lang="en-US" dirty="0">
              <a:solidFill>
                <a:schemeClr val="bg1">
                  <a:lumMod val="75000"/>
                </a:schemeClr>
              </a:solidFill>
            </a:endParaRPr>
          </a:p>
        </p:txBody>
      </p:sp>
      <p:pic>
        <p:nvPicPr>
          <p:cNvPr id="4" name="Picture 3"/>
          <p:cNvPicPr>
            <a:picLocks noChangeAspect="1"/>
          </p:cNvPicPr>
          <p:nvPr/>
        </p:nvPicPr>
        <p:blipFill>
          <a:blip r:embed="rId3"/>
          <a:stretch>
            <a:fillRect/>
          </a:stretch>
        </p:blipFill>
        <p:spPr>
          <a:xfrm>
            <a:off x="2598109" y="46037"/>
            <a:ext cx="7305000" cy="6811963"/>
          </a:xfrm>
          <a:prstGeom prst="rect">
            <a:avLst/>
          </a:prstGeom>
        </p:spPr>
      </p:pic>
    </p:spTree>
    <p:extLst>
      <p:ext uri="{BB962C8B-B14F-4D97-AF65-F5344CB8AC3E}">
        <p14:creationId xmlns:p14="http://schemas.microsoft.com/office/powerpoint/2010/main" val="59781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Velocity to Plan Release Schedule</a:t>
            </a:r>
          </a:p>
        </p:txBody>
      </p:sp>
      <p:pic>
        <p:nvPicPr>
          <p:cNvPr id="4" name="Picture 3"/>
          <p:cNvPicPr>
            <a:picLocks noChangeAspect="1"/>
          </p:cNvPicPr>
          <p:nvPr/>
        </p:nvPicPr>
        <p:blipFill>
          <a:blip r:embed="rId3"/>
          <a:stretch>
            <a:fillRect/>
          </a:stretch>
        </p:blipFill>
        <p:spPr>
          <a:xfrm>
            <a:off x="2793066" y="1870849"/>
            <a:ext cx="6605868" cy="4613622"/>
          </a:xfrm>
          <a:prstGeom prst="rect">
            <a:avLst/>
          </a:prstGeom>
        </p:spPr>
      </p:pic>
      <p:sp>
        <p:nvSpPr>
          <p:cNvPr id="5" name="Title 1"/>
          <p:cNvSpPr txBox="1">
            <a:spLocks/>
          </p:cNvSpPr>
          <p:nvPr/>
        </p:nvSpPr>
        <p:spPr>
          <a:xfrm>
            <a:off x="10143233" y="6527519"/>
            <a:ext cx="2048767" cy="330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00" dirty="0">
                <a:solidFill>
                  <a:schemeClr val="bg1">
                    <a:lumMod val="75000"/>
                  </a:schemeClr>
                </a:solidFill>
              </a:rPr>
              <a:t>(Source: Essential Scrum, p. 134)</a:t>
            </a:r>
            <a:endParaRPr lang="en-US" dirty="0">
              <a:solidFill>
                <a:schemeClr val="bg1">
                  <a:lumMod val="75000"/>
                </a:schemeClr>
              </a:solidFill>
            </a:endParaRPr>
          </a:p>
        </p:txBody>
      </p:sp>
    </p:spTree>
    <p:extLst>
      <p:ext uri="{BB962C8B-B14F-4D97-AF65-F5344CB8AC3E}">
        <p14:creationId xmlns:p14="http://schemas.microsoft.com/office/powerpoint/2010/main" val="161264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Exercise</a:t>
            </a:r>
            <a:endParaRPr lang="en-US" dirty="0"/>
          </a:p>
        </p:txBody>
      </p:sp>
      <p:sp>
        <p:nvSpPr>
          <p:cNvPr id="3" name="Content Placeholder 2"/>
          <p:cNvSpPr>
            <a:spLocks noGrp="1"/>
          </p:cNvSpPr>
          <p:nvPr>
            <p:ph idx="1"/>
          </p:nvPr>
        </p:nvSpPr>
        <p:spPr/>
        <p:txBody>
          <a:bodyPr/>
          <a:lstStyle/>
          <a:p>
            <a:r>
              <a:rPr lang="en-US" dirty="0"/>
              <a:t>Assume MVP contains 410 story points of work.  How long will it take to deliver MVP if velocity is 18 story points per sprint and each sprint is two weeks in duration?</a:t>
            </a:r>
          </a:p>
        </p:txBody>
      </p:sp>
    </p:spTree>
    <p:extLst>
      <p:ext uri="{BB962C8B-B14F-4D97-AF65-F5344CB8AC3E}">
        <p14:creationId xmlns:p14="http://schemas.microsoft.com/office/powerpoint/2010/main" val="5300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Sprint </a:t>
            </a:r>
            <a:r>
              <a:rPr lang="en-US" dirty="0"/>
              <a:t>Planning and Sprint Execution</a:t>
            </a:r>
          </a:p>
        </p:txBody>
      </p:sp>
    </p:spTree>
    <p:extLst>
      <p:ext uri="{BB962C8B-B14F-4D97-AF65-F5344CB8AC3E}">
        <p14:creationId xmlns:p14="http://schemas.microsoft.com/office/powerpoint/2010/main" val="209313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lstStyle/>
          <a:p>
            <a:r>
              <a:rPr lang="en-US" dirty="0"/>
              <a:t>Decide which product backlog items to work on in a given sprint</a:t>
            </a:r>
          </a:p>
          <a:p>
            <a:pPr lvl="1"/>
            <a:r>
              <a:rPr lang="en-US" sz="1800" dirty="0"/>
              <a:t>Requires an understanding of capacity/velocity</a:t>
            </a:r>
          </a:p>
          <a:p>
            <a:pPr lvl="1"/>
            <a:r>
              <a:rPr lang="en-US" sz="1800" dirty="0"/>
              <a:t>Serves as a feasibility check</a:t>
            </a:r>
          </a:p>
          <a:p>
            <a:r>
              <a:rPr lang="en-US" dirty="0"/>
              <a:t>Output is sprint backlog containing detailed tasks for each PBI</a:t>
            </a:r>
          </a:p>
          <a:p>
            <a:pPr lvl="1"/>
            <a:r>
              <a:rPr lang="en-US" sz="1800" dirty="0"/>
              <a:t>Useful for communication and tracking</a:t>
            </a:r>
          </a:p>
          <a:p>
            <a:pPr lvl="1"/>
            <a:endParaRPr lang="en-US" dirty="0"/>
          </a:p>
        </p:txBody>
      </p:sp>
    </p:spTree>
    <p:extLst>
      <p:ext uri="{BB962C8B-B14F-4D97-AF65-F5344CB8AC3E}">
        <p14:creationId xmlns:p14="http://schemas.microsoft.com/office/powerpoint/2010/main" val="61780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pic>
        <p:nvPicPr>
          <p:cNvPr id="4" name="Picture 3"/>
          <p:cNvPicPr>
            <a:picLocks noChangeAspect="1"/>
          </p:cNvPicPr>
          <p:nvPr/>
        </p:nvPicPr>
        <p:blipFill rotWithShape="1">
          <a:blip r:embed="rId3"/>
          <a:srcRect t="9101"/>
          <a:stretch/>
        </p:blipFill>
        <p:spPr>
          <a:xfrm>
            <a:off x="838200" y="1726580"/>
            <a:ext cx="9305033" cy="4980114"/>
          </a:xfrm>
          <a:prstGeom prst="rect">
            <a:avLst/>
          </a:prstGeom>
        </p:spPr>
      </p:pic>
      <p:sp>
        <p:nvSpPr>
          <p:cNvPr id="5" name="Title 1"/>
          <p:cNvSpPr txBox="1">
            <a:spLocks/>
          </p:cNvSpPr>
          <p:nvPr/>
        </p:nvSpPr>
        <p:spPr>
          <a:xfrm>
            <a:off x="10143233" y="6527519"/>
            <a:ext cx="2048767" cy="330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00" dirty="0">
                <a:solidFill>
                  <a:schemeClr val="bg1">
                    <a:lumMod val="75000"/>
                  </a:schemeClr>
                </a:solidFill>
              </a:rPr>
              <a:t>(Source: Essential Scrum, p. 345)</a:t>
            </a:r>
            <a:endParaRPr lang="en-US" dirty="0">
              <a:solidFill>
                <a:schemeClr val="bg1">
                  <a:lumMod val="75000"/>
                </a:schemeClr>
              </a:solidFill>
            </a:endParaRPr>
          </a:p>
        </p:txBody>
      </p:sp>
    </p:spTree>
    <p:extLst>
      <p:ext uri="{BB962C8B-B14F-4D97-AF65-F5344CB8AC3E}">
        <p14:creationId xmlns:p14="http://schemas.microsoft.com/office/powerpoint/2010/main" val="39881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Using Velocity as a Diagnostic During Sprint Execution</a:t>
            </a:r>
          </a:p>
        </p:txBody>
      </p:sp>
      <p:sp>
        <p:nvSpPr>
          <p:cNvPr id="5" name="Title 1"/>
          <p:cNvSpPr txBox="1">
            <a:spLocks/>
          </p:cNvSpPr>
          <p:nvPr/>
        </p:nvSpPr>
        <p:spPr>
          <a:xfrm>
            <a:off x="10143233" y="6527519"/>
            <a:ext cx="2048767" cy="330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00" dirty="0">
                <a:solidFill>
                  <a:schemeClr val="bg1">
                    <a:lumMod val="75000"/>
                  </a:schemeClr>
                </a:solidFill>
              </a:rPr>
              <a:t>(Source: Essential Scrum, p. 359)</a:t>
            </a:r>
            <a:endParaRPr lang="en-US" dirty="0">
              <a:solidFill>
                <a:schemeClr val="bg1">
                  <a:lumMod val="75000"/>
                </a:schemeClr>
              </a:solidFill>
            </a:endParaRPr>
          </a:p>
        </p:txBody>
      </p:sp>
      <p:pic>
        <p:nvPicPr>
          <p:cNvPr id="26" name="Picture 25"/>
          <p:cNvPicPr>
            <a:picLocks noChangeAspect="1"/>
          </p:cNvPicPr>
          <p:nvPr/>
        </p:nvPicPr>
        <p:blipFill>
          <a:blip r:embed="rId3"/>
          <a:stretch>
            <a:fillRect/>
          </a:stretch>
        </p:blipFill>
        <p:spPr>
          <a:xfrm>
            <a:off x="2388208" y="1690688"/>
            <a:ext cx="7415583" cy="4836831"/>
          </a:xfrm>
          <a:prstGeom prst="rect">
            <a:avLst/>
          </a:prstGeom>
        </p:spPr>
      </p:pic>
    </p:spTree>
    <p:extLst>
      <p:ext uri="{BB962C8B-B14F-4D97-AF65-F5344CB8AC3E}">
        <p14:creationId xmlns:p14="http://schemas.microsoft.com/office/powerpoint/2010/main" val="134279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rn-Down-Earn-Up.jpg"/>
          <p:cNvPicPr>
            <a:picLocks noChangeAspect="1"/>
          </p:cNvPicPr>
          <p:nvPr/>
        </p:nvPicPr>
        <p:blipFill>
          <a:blip r:embed="rId3" cstate="print"/>
          <a:stretch>
            <a:fillRect/>
          </a:stretch>
        </p:blipFill>
        <p:spPr>
          <a:xfrm>
            <a:off x="1524000" y="0"/>
            <a:ext cx="9144000" cy="6858000"/>
          </a:xfrm>
          <a:prstGeom prst="rect">
            <a:avLst/>
          </a:prstGeom>
        </p:spPr>
      </p:pic>
      <p:cxnSp>
        <p:nvCxnSpPr>
          <p:cNvPr id="4" name="Straight Connector 3"/>
          <p:cNvCxnSpPr/>
          <p:nvPr/>
        </p:nvCxnSpPr>
        <p:spPr>
          <a:xfrm>
            <a:off x="2362200" y="914400"/>
            <a:ext cx="762000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7626" y="676937"/>
            <a:ext cx="3209260" cy="646331"/>
          </a:xfrm>
          <a:prstGeom prst="rect">
            <a:avLst/>
          </a:prstGeom>
          <a:noFill/>
        </p:spPr>
        <p:txBody>
          <a:bodyPr wrap="square" rtlCol="0">
            <a:spAutoFit/>
          </a:bodyPr>
          <a:lstStyle/>
          <a:p>
            <a:r>
              <a:rPr lang="en-US" b="1" dirty="0">
                <a:solidFill>
                  <a:srgbClr val="0070C0"/>
                </a:solidFill>
              </a:rPr>
              <a:t>Total hours of all user stories at the beginning of the sprint</a:t>
            </a:r>
          </a:p>
        </p:txBody>
      </p:sp>
      <p:cxnSp>
        <p:nvCxnSpPr>
          <p:cNvPr id="8" name="Straight Arrow Connector 7"/>
          <p:cNvCxnSpPr/>
          <p:nvPr/>
        </p:nvCxnSpPr>
        <p:spPr>
          <a:xfrm flipH="1" flipV="1">
            <a:off x="2438400" y="914400"/>
            <a:ext cx="609600" cy="322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2373086" y="925286"/>
            <a:ext cx="3789589" cy="2465614"/>
          </a:xfrm>
          <a:custGeom>
            <a:avLst/>
            <a:gdLst>
              <a:gd name="connsiteX0" fmla="*/ 0 w 3429000"/>
              <a:gd name="connsiteY0" fmla="*/ 0 h 2253343"/>
              <a:gd name="connsiteX1" fmla="*/ 413657 w 3429000"/>
              <a:gd name="connsiteY1" fmla="*/ 195943 h 2253343"/>
              <a:gd name="connsiteX2" fmla="*/ 794657 w 3429000"/>
              <a:gd name="connsiteY2" fmla="*/ 370114 h 2253343"/>
              <a:gd name="connsiteX3" fmla="*/ 1164771 w 3429000"/>
              <a:gd name="connsiteY3" fmla="*/ 598714 h 2253343"/>
              <a:gd name="connsiteX4" fmla="*/ 1534885 w 3429000"/>
              <a:gd name="connsiteY4" fmla="*/ 783771 h 2253343"/>
              <a:gd name="connsiteX5" fmla="*/ 1905000 w 3429000"/>
              <a:gd name="connsiteY5" fmla="*/ 1143000 h 2253343"/>
              <a:gd name="connsiteX6" fmla="*/ 2307771 w 3429000"/>
              <a:gd name="connsiteY6" fmla="*/ 1480457 h 2253343"/>
              <a:gd name="connsiteX7" fmla="*/ 2656114 w 3429000"/>
              <a:gd name="connsiteY7" fmla="*/ 1861457 h 2253343"/>
              <a:gd name="connsiteX8" fmla="*/ 3069771 w 3429000"/>
              <a:gd name="connsiteY8" fmla="*/ 1992085 h 2253343"/>
              <a:gd name="connsiteX9" fmla="*/ 3429000 w 3429000"/>
              <a:gd name="connsiteY9" fmla="*/ 2253343 h 2253343"/>
              <a:gd name="connsiteX10" fmla="*/ 3429000 w 3429000"/>
              <a:gd name="connsiteY10" fmla="*/ 2253343 h 2253343"/>
              <a:gd name="connsiteX11" fmla="*/ 3429000 w 3429000"/>
              <a:gd name="connsiteY11" fmla="*/ 2253343 h 225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2253343">
                <a:moveTo>
                  <a:pt x="0" y="0"/>
                </a:moveTo>
                <a:lnTo>
                  <a:pt x="413657" y="195943"/>
                </a:lnTo>
                <a:cubicBezTo>
                  <a:pt x="546100" y="257629"/>
                  <a:pt x="669471" y="302986"/>
                  <a:pt x="794657" y="370114"/>
                </a:cubicBezTo>
                <a:cubicBezTo>
                  <a:pt x="919843" y="437242"/>
                  <a:pt x="1041400" y="529771"/>
                  <a:pt x="1164771" y="598714"/>
                </a:cubicBezTo>
                <a:cubicBezTo>
                  <a:pt x="1288142" y="667657"/>
                  <a:pt x="1411514" y="693057"/>
                  <a:pt x="1534885" y="783771"/>
                </a:cubicBezTo>
                <a:cubicBezTo>
                  <a:pt x="1658256" y="874485"/>
                  <a:pt x="1776186" y="1026886"/>
                  <a:pt x="1905000" y="1143000"/>
                </a:cubicBezTo>
                <a:cubicBezTo>
                  <a:pt x="2033814" y="1259114"/>
                  <a:pt x="2182585" y="1360714"/>
                  <a:pt x="2307771" y="1480457"/>
                </a:cubicBezTo>
                <a:cubicBezTo>
                  <a:pt x="2432957" y="1600200"/>
                  <a:pt x="2529114" y="1776186"/>
                  <a:pt x="2656114" y="1861457"/>
                </a:cubicBezTo>
                <a:cubicBezTo>
                  <a:pt x="2783114" y="1946728"/>
                  <a:pt x="2940957" y="1926771"/>
                  <a:pt x="3069771" y="1992085"/>
                </a:cubicBezTo>
                <a:cubicBezTo>
                  <a:pt x="3198585" y="2057399"/>
                  <a:pt x="3429000" y="2253343"/>
                  <a:pt x="3429000" y="2253343"/>
                </a:cubicBezTo>
                <a:lnTo>
                  <a:pt x="3429000" y="2253343"/>
                </a:lnTo>
                <a:lnTo>
                  <a:pt x="3429000" y="2253343"/>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p:cNvSpPr txBox="1"/>
          <p:nvPr/>
        </p:nvSpPr>
        <p:spPr>
          <a:xfrm>
            <a:off x="4648201" y="1752601"/>
            <a:ext cx="3159642" cy="646331"/>
          </a:xfrm>
          <a:prstGeom prst="rect">
            <a:avLst/>
          </a:prstGeom>
          <a:noFill/>
          <a:ln>
            <a:noFill/>
          </a:ln>
        </p:spPr>
        <p:txBody>
          <a:bodyPr wrap="square" rtlCol="0">
            <a:spAutoFit/>
          </a:bodyPr>
          <a:lstStyle/>
          <a:p>
            <a:r>
              <a:rPr lang="en-US" b="1" dirty="0">
                <a:solidFill>
                  <a:srgbClr val="FF0000"/>
                </a:solidFill>
              </a:rPr>
              <a:t>Remaining hours of all user stories at the end of each day</a:t>
            </a:r>
          </a:p>
        </p:txBody>
      </p:sp>
      <p:cxnSp>
        <p:nvCxnSpPr>
          <p:cNvPr id="12" name="Straight Arrow Connector 11"/>
          <p:cNvCxnSpPr/>
          <p:nvPr/>
        </p:nvCxnSpPr>
        <p:spPr>
          <a:xfrm flipH="1" flipV="1">
            <a:off x="4114800" y="1905000"/>
            <a:ext cx="609600" cy="322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18858" y="5725886"/>
            <a:ext cx="350761" cy="4354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281715" y="5900057"/>
            <a:ext cx="374953" cy="2636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671182" y="5491239"/>
            <a:ext cx="355599" cy="66765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36458" y="5493658"/>
            <a:ext cx="384631" cy="667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435601" y="5058230"/>
            <a:ext cx="343505" cy="110066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5791202" y="5237239"/>
            <a:ext cx="374951" cy="9240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390019" y="6410279"/>
            <a:ext cx="125792" cy="1380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918857" y="6408057"/>
            <a:ext cx="130625" cy="1427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505076" y="4448175"/>
            <a:ext cx="2809875" cy="923330"/>
          </a:xfrm>
          <a:prstGeom prst="rect">
            <a:avLst/>
          </a:prstGeom>
          <a:noFill/>
        </p:spPr>
        <p:txBody>
          <a:bodyPr wrap="square" rtlCol="0">
            <a:spAutoFit/>
          </a:bodyPr>
          <a:lstStyle/>
          <a:p>
            <a:r>
              <a:rPr lang="en-US" b="1" dirty="0">
                <a:solidFill>
                  <a:srgbClr val="7030A0"/>
                </a:solidFill>
              </a:rPr>
              <a:t>Cumulative total of business value points</a:t>
            </a:r>
          </a:p>
          <a:p>
            <a:r>
              <a:rPr lang="en-US" b="1" dirty="0">
                <a:solidFill>
                  <a:srgbClr val="7030A0"/>
                </a:solidFill>
              </a:rPr>
              <a:t>earned to date </a:t>
            </a:r>
          </a:p>
        </p:txBody>
      </p:sp>
      <p:cxnSp>
        <p:nvCxnSpPr>
          <p:cNvPr id="21" name="Straight Arrow Connector 20"/>
          <p:cNvCxnSpPr/>
          <p:nvPr/>
        </p:nvCxnSpPr>
        <p:spPr>
          <a:xfrm>
            <a:off x="4648200" y="4981576"/>
            <a:ext cx="762000" cy="11430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29426" y="5057775"/>
            <a:ext cx="2362200" cy="923330"/>
          </a:xfrm>
          <a:prstGeom prst="rect">
            <a:avLst/>
          </a:prstGeom>
          <a:noFill/>
        </p:spPr>
        <p:txBody>
          <a:bodyPr wrap="square" rtlCol="0">
            <a:spAutoFit/>
          </a:bodyPr>
          <a:lstStyle/>
          <a:p>
            <a:r>
              <a:rPr lang="en-US" b="1" dirty="0">
                <a:solidFill>
                  <a:srgbClr val="00B050"/>
                </a:solidFill>
              </a:rPr>
              <a:t>Cumulative total of user story points</a:t>
            </a:r>
          </a:p>
          <a:p>
            <a:r>
              <a:rPr lang="en-US" b="1" dirty="0">
                <a:solidFill>
                  <a:srgbClr val="00B050"/>
                </a:solidFill>
              </a:rPr>
              <a:t>earned to date </a:t>
            </a:r>
          </a:p>
        </p:txBody>
      </p:sp>
      <p:cxnSp>
        <p:nvCxnSpPr>
          <p:cNvPr id="25" name="Straight Arrow Connector 24"/>
          <p:cNvCxnSpPr>
            <a:stCxn id="24" idx="1"/>
          </p:cNvCxnSpPr>
          <p:nvPr/>
        </p:nvCxnSpPr>
        <p:spPr>
          <a:xfrm flipH="1" flipV="1">
            <a:off x="6210302" y="5343526"/>
            <a:ext cx="619125" cy="17591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3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AutoShape 2"/>
          <p:cNvSpPr>
            <a:spLocks noGrp="1" noChangeArrowheads="1"/>
          </p:cNvSpPr>
          <p:nvPr>
            <p:ph type="title"/>
          </p:nvPr>
        </p:nvSpPr>
        <p:spPr>
          <a:xfrm>
            <a:off x="838200" y="365125"/>
            <a:ext cx="10104067" cy="869339"/>
          </a:xfrm>
        </p:spPr>
        <p:txBody>
          <a:bodyPr/>
          <a:lstStyle/>
          <a:p>
            <a:pPr eaLnBrk="1" hangingPunct="1">
              <a:defRPr/>
            </a:pPr>
            <a:r>
              <a:rPr lang="en-US" dirty="0"/>
              <a:t>The Project Lifecycle</a:t>
            </a:r>
          </a:p>
        </p:txBody>
      </p:sp>
      <p:pic>
        <p:nvPicPr>
          <p:cNvPr id="24582" name="Picture 4" descr="Fig01_02"/>
          <p:cNvPicPr>
            <a:picLocks noChangeAspect="1" noChangeArrowheads="1"/>
          </p:cNvPicPr>
          <p:nvPr/>
        </p:nvPicPr>
        <p:blipFill>
          <a:blip r:embed="rId2"/>
          <a:srcRect/>
          <a:stretch>
            <a:fillRect/>
          </a:stretch>
        </p:blipFill>
        <p:spPr bwMode="auto">
          <a:xfrm>
            <a:off x="1521922" y="2096466"/>
            <a:ext cx="3276600" cy="3422650"/>
          </a:xfrm>
          <a:prstGeom prst="rect">
            <a:avLst/>
          </a:prstGeom>
          <a:noFill/>
          <a:ln w="9525">
            <a:noFill/>
            <a:miter lim="800000"/>
            <a:headEnd/>
            <a:tailEnd/>
          </a:ln>
        </p:spPr>
      </p:pic>
      <p:sp>
        <p:nvSpPr>
          <p:cNvPr id="24583" name="Text Box 5"/>
          <p:cNvSpPr txBox="1">
            <a:spLocks noChangeArrowheads="1"/>
          </p:cNvSpPr>
          <p:nvPr/>
        </p:nvSpPr>
        <p:spPr bwMode="auto">
          <a:xfrm>
            <a:off x="1798638" y="6315076"/>
            <a:ext cx="8596312" cy="244475"/>
          </a:xfrm>
          <a:prstGeom prst="rect">
            <a:avLst/>
          </a:prstGeom>
          <a:solidFill>
            <a:schemeClr val="bg1"/>
          </a:solidFill>
          <a:ln w="9525">
            <a:noFill/>
            <a:miter lim="800000"/>
            <a:headEnd/>
            <a:tailEnd/>
          </a:ln>
        </p:spPr>
        <p:txBody>
          <a:bodyPr>
            <a:spAutoFit/>
          </a:bodyPr>
          <a:lstStyle/>
          <a:p>
            <a:pPr>
              <a:spcBef>
                <a:spcPct val="50000"/>
              </a:spcBef>
            </a:pPr>
            <a:r>
              <a:rPr lang="en-US" dirty="0">
                <a:solidFill>
                  <a:schemeClr val="bg1">
                    <a:lumMod val="85000"/>
                  </a:schemeClr>
                </a:solidFill>
              </a:rPr>
              <a:t>PMP in Depth: Project Management Professional Study Guide for PMP and CAPM Exams</a:t>
            </a:r>
          </a:p>
        </p:txBody>
      </p:sp>
      <p:pic>
        <p:nvPicPr>
          <p:cNvPr id="4" name="Picture 3">
            <a:extLst>
              <a:ext uri="{FF2B5EF4-FFF2-40B4-BE49-F238E27FC236}">
                <a16:creationId xmlns:a16="http://schemas.microsoft.com/office/drawing/2014/main" id="{B0E3C535-2729-3D4D-BAA2-36BF27468C74}"/>
              </a:ext>
            </a:extLst>
          </p:cNvPr>
          <p:cNvPicPr>
            <a:picLocks noChangeAspect="1"/>
          </p:cNvPicPr>
          <p:nvPr/>
        </p:nvPicPr>
        <p:blipFill>
          <a:blip r:embed="rId3"/>
          <a:stretch>
            <a:fillRect/>
          </a:stretch>
        </p:blipFill>
        <p:spPr>
          <a:xfrm>
            <a:off x="7393479" y="1666895"/>
            <a:ext cx="3076303" cy="4281793"/>
          </a:xfrm>
          <a:prstGeom prst="rect">
            <a:avLst/>
          </a:prstGeom>
        </p:spPr>
      </p:pic>
      <p:sp>
        <p:nvSpPr>
          <p:cNvPr id="5" name="TextBox 4">
            <a:extLst>
              <a:ext uri="{FF2B5EF4-FFF2-40B4-BE49-F238E27FC236}">
                <a16:creationId xmlns:a16="http://schemas.microsoft.com/office/drawing/2014/main" id="{380FBF98-4F08-B748-A731-56D9344A998E}"/>
              </a:ext>
            </a:extLst>
          </p:cNvPr>
          <p:cNvSpPr txBox="1"/>
          <p:nvPr/>
        </p:nvSpPr>
        <p:spPr>
          <a:xfrm>
            <a:off x="1088020" y="1400537"/>
            <a:ext cx="2121093" cy="369332"/>
          </a:xfrm>
          <a:prstGeom prst="rect">
            <a:avLst/>
          </a:prstGeom>
          <a:noFill/>
        </p:spPr>
        <p:txBody>
          <a:bodyPr wrap="none" rtlCol="0">
            <a:spAutoFit/>
          </a:bodyPr>
          <a:lstStyle/>
          <a:p>
            <a:r>
              <a:rPr lang="en-US" sz="1800" dirty="0"/>
              <a:t>Planned – PMBOK</a:t>
            </a:r>
          </a:p>
        </p:txBody>
      </p:sp>
      <p:sp>
        <p:nvSpPr>
          <p:cNvPr id="20" name="TextBox 19">
            <a:extLst>
              <a:ext uri="{FF2B5EF4-FFF2-40B4-BE49-F238E27FC236}">
                <a16:creationId xmlns:a16="http://schemas.microsoft.com/office/drawing/2014/main" id="{ACD102C8-B2A6-964A-97ED-100F2AAA9238}"/>
              </a:ext>
            </a:extLst>
          </p:cNvPr>
          <p:cNvSpPr txBox="1"/>
          <p:nvPr/>
        </p:nvSpPr>
        <p:spPr>
          <a:xfrm>
            <a:off x="6400168" y="1398652"/>
            <a:ext cx="2531462" cy="369332"/>
          </a:xfrm>
          <a:prstGeom prst="rect">
            <a:avLst/>
          </a:prstGeom>
          <a:noFill/>
        </p:spPr>
        <p:txBody>
          <a:bodyPr wrap="none" rtlCol="0">
            <a:spAutoFit/>
          </a:bodyPr>
          <a:lstStyle/>
          <a:p>
            <a:r>
              <a:rPr lang="en-US" sz="1800" dirty="0"/>
              <a:t>Adaptive - Scrum/Agile</a:t>
            </a:r>
          </a:p>
        </p:txBody>
      </p:sp>
    </p:spTree>
    <p:extLst>
      <p:ext uri="{BB962C8B-B14F-4D97-AF65-F5344CB8AC3E}">
        <p14:creationId xmlns:p14="http://schemas.microsoft.com/office/powerpoint/2010/main" val="371550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Velocity as a Diagnostic </a:t>
            </a:r>
          </a:p>
        </p:txBody>
      </p:sp>
      <p:sp>
        <p:nvSpPr>
          <p:cNvPr id="3" name="Content Placeholder 2"/>
          <p:cNvSpPr>
            <a:spLocks noGrp="1"/>
          </p:cNvSpPr>
          <p:nvPr>
            <p:ph idx="1"/>
          </p:nvPr>
        </p:nvSpPr>
        <p:spPr/>
        <p:txBody>
          <a:bodyPr/>
          <a:lstStyle/>
          <a:p>
            <a:r>
              <a:rPr lang="en-US" dirty="0"/>
              <a:t>Useful for comparing output of multiple sprints</a:t>
            </a:r>
          </a:p>
          <a:p>
            <a:r>
              <a:rPr lang="en-US" dirty="0"/>
              <a:t>Useful for release planning</a:t>
            </a:r>
          </a:p>
          <a:p>
            <a:r>
              <a:rPr lang="en-US" dirty="0"/>
              <a:t>Should not be used to assess performance</a:t>
            </a:r>
          </a:p>
          <a:p>
            <a:r>
              <a:rPr lang="en-US" dirty="0"/>
              <a:t>Difficult to use </a:t>
            </a:r>
            <a:r>
              <a:rPr lang="en-US"/>
              <a:t>between Scrum </a:t>
            </a:r>
            <a:r>
              <a:rPr lang="en-US" dirty="0"/>
              <a:t>teams</a:t>
            </a:r>
          </a:p>
          <a:p>
            <a:endParaRPr lang="en-US" dirty="0"/>
          </a:p>
        </p:txBody>
      </p:sp>
    </p:spTree>
    <p:extLst>
      <p:ext uri="{BB962C8B-B14F-4D97-AF65-F5344CB8AC3E}">
        <p14:creationId xmlns:p14="http://schemas.microsoft.com/office/powerpoint/2010/main" val="200269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 Software Tools</a:t>
            </a:r>
          </a:p>
        </p:txBody>
      </p:sp>
      <p:sp>
        <p:nvSpPr>
          <p:cNvPr id="3" name="Content Placeholder 2"/>
          <p:cNvSpPr>
            <a:spLocks noGrp="1"/>
          </p:cNvSpPr>
          <p:nvPr>
            <p:ph idx="1"/>
          </p:nvPr>
        </p:nvSpPr>
        <p:spPr/>
        <p:txBody>
          <a:bodyPr/>
          <a:lstStyle/>
          <a:p>
            <a:r>
              <a:rPr lang="en-US" dirty="0"/>
              <a:t>Version One</a:t>
            </a:r>
          </a:p>
          <a:p>
            <a:r>
              <a:rPr lang="en-US" dirty="0"/>
              <a:t>Scaled Agile Framework</a:t>
            </a:r>
          </a:p>
          <a:p>
            <a:r>
              <a:rPr lang="en-US" dirty="0"/>
              <a:t>Jira Software</a:t>
            </a:r>
          </a:p>
          <a:p>
            <a:r>
              <a:rPr lang="en-US" dirty="0"/>
              <a:t>Azure DevOps</a:t>
            </a:r>
          </a:p>
        </p:txBody>
      </p:sp>
    </p:spTree>
    <p:extLst>
      <p:ext uri="{BB962C8B-B14F-4D97-AF65-F5344CB8AC3E}">
        <p14:creationId xmlns:p14="http://schemas.microsoft.com/office/powerpoint/2010/main" val="405776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Flow</a:t>
            </a:r>
          </a:p>
        </p:txBody>
      </p:sp>
      <p:sp>
        <p:nvSpPr>
          <p:cNvPr id="3" name="Content Placeholder 2"/>
          <p:cNvSpPr>
            <a:spLocks noGrp="1"/>
          </p:cNvSpPr>
          <p:nvPr>
            <p:ph idx="1"/>
          </p:nvPr>
        </p:nvSpPr>
        <p:spPr/>
        <p:txBody>
          <a:bodyPr>
            <a:normAutofit lnSpcReduction="10000"/>
          </a:bodyPr>
          <a:lstStyle/>
          <a:p>
            <a:r>
              <a:rPr lang="en-US" dirty="0"/>
              <a:t>Project Charter</a:t>
            </a:r>
          </a:p>
          <a:p>
            <a:pPr lvl="1"/>
            <a:r>
              <a:rPr lang="en-US" sz="1800" dirty="0"/>
              <a:t>Business case, high level project scope, major milestones, product vision</a:t>
            </a:r>
          </a:p>
          <a:p>
            <a:r>
              <a:rPr lang="en-US" dirty="0"/>
              <a:t>User Story Development</a:t>
            </a:r>
          </a:p>
          <a:p>
            <a:pPr lvl="1"/>
            <a:r>
              <a:rPr lang="en-US" sz="1800" dirty="0"/>
              <a:t>Story writing workshops</a:t>
            </a:r>
          </a:p>
          <a:p>
            <a:r>
              <a:rPr lang="en-US" dirty="0"/>
              <a:t>Product Roadmap and Release Plan</a:t>
            </a:r>
          </a:p>
          <a:p>
            <a:pPr lvl="1"/>
            <a:r>
              <a:rPr lang="en-US" sz="1800" dirty="0"/>
              <a:t>Product backlog grooming</a:t>
            </a:r>
            <a:endParaRPr lang="en-US" dirty="0"/>
          </a:p>
          <a:p>
            <a:r>
              <a:rPr lang="en-US" dirty="0"/>
              <a:t>Sprint Execution</a:t>
            </a:r>
          </a:p>
          <a:p>
            <a:pPr lvl="1"/>
            <a:r>
              <a:rPr lang="en-US" sz="1800" dirty="0"/>
              <a:t>Multiple iterations</a:t>
            </a:r>
          </a:p>
          <a:p>
            <a:r>
              <a:rPr lang="en-US"/>
              <a:t>Release Software</a:t>
            </a:r>
            <a:endParaRPr lang="en-US" dirty="0"/>
          </a:p>
          <a:p>
            <a:pPr lvl="1"/>
            <a:r>
              <a:rPr lang="en-US" sz="1800" dirty="0"/>
              <a:t>Deploy software to operational environment</a:t>
            </a:r>
          </a:p>
          <a:p>
            <a:r>
              <a:rPr lang="en-US" dirty="0"/>
              <a:t>Project Close</a:t>
            </a:r>
          </a:p>
        </p:txBody>
      </p:sp>
    </p:spTree>
    <p:extLst>
      <p:ext uri="{BB962C8B-B14F-4D97-AF65-F5344CB8AC3E}">
        <p14:creationId xmlns:p14="http://schemas.microsoft.com/office/powerpoint/2010/main" val="274784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Vision</a:t>
            </a:r>
          </a:p>
        </p:txBody>
      </p:sp>
      <p:sp>
        <p:nvSpPr>
          <p:cNvPr id="3" name="Content Placeholder 2"/>
          <p:cNvSpPr>
            <a:spLocks noGrp="1"/>
          </p:cNvSpPr>
          <p:nvPr>
            <p:ph idx="1"/>
          </p:nvPr>
        </p:nvSpPr>
        <p:spPr/>
        <p:txBody>
          <a:bodyPr/>
          <a:lstStyle/>
          <a:p>
            <a:r>
              <a:rPr lang="en-US" dirty="0"/>
              <a:t>Clear, concise description of product and product value statement</a:t>
            </a:r>
          </a:p>
        </p:txBody>
      </p:sp>
    </p:spTree>
    <p:extLst>
      <p:ext uri="{BB962C8B-B14F-4D97-AF65-F5344CB8AC3E}">
        <p14:creationId xmlns:p14="http://schemas.microsoft.com/office/powerpoint/2010/main" val="212199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dirty="0"/>
              <a:t>A “Vision” contains two major components</a:t>
            </a:r>
          </a:p>
        </p:txBody>
      </p:sp>
      <p:sp>
        <p:nvSpPr>
          <p:cNvPr id="34819" name="Content Placeholder 2"/>
          <p:cNvSpPr>
            <a:spLocks noGrp="1"/>
          </p:cNvSpPr>
          <p:nvPr>
            <p:ph idx="1"/>
          </p:nvPr>
        </p:nvSpPr>
        <p:spPr/>
        <p:txBody>
          <a:bodyPr/>
          <a:lstStyle/>
          <a:p>
            <a:r>
              <a:rPr lang="en-US" dirty="0"/>
              <a:t>Envisioned future</a:t>
            </a:r>
          </a:p>
          <a:p>
            <a:pPr lvl="1"/>
            <a:r>
              <a:rPr lang="en-US" sz="1800" dirty="0"/>
              <a:t>Contains Core Values and Purpose</a:t>
            </a:r>
          </a:p>
          <a:p>
            <a:pPr lvl="1"/>
            <a:r>
              <a:rPr lang="en-US" sz="1800" dirty="0"/>
              <a:t>10 – 30 year audacious goal with a vivid description</a:t>
            </a:r>
          </a:p>
          <a:p>
            <a:r>
              <a:rPr lang="en-US" dirty="0"/>
              <a:t>Core values and vision rarely change</a:t>
            </a:r>
          </a:p>
        </p:txBody>
      </p:sp>
      <p:sp>
        <p:nvSpPr>
          <p:cNvPr id="4" name="TextBox 3"/>
          <p:cNvSpPr txBox="1"/>
          <p:nvPr/>
        </p:nvSpPr>
        <p:spPr>
          <a:xfrm>
            <a:off x="2255838" y="6308726"/>
            <a:ext cx="7924800" cy="277813"/>
          </a:xfrm>
          <a:prstGeom prst="rect">
            <a:avLst/>
          </a:prstGeom>
          <a:noFill/>
        </p:spPr>
        <p:txBody>
          <a:bodyPr>
            <a:spAutoFit/>
          </a:bodyPr>
          <a:lstStyle/>
          <a:p>
            <a:pPr>
              <a:defRPr/>
            </a:pPr>
            <a:r>
              <a:rPr lang="en-US" sz="1200" i="1" dirty="0">
                <a:solidFill>
                  <a:schemeClr val="bg1">
                    <a:lumMod val="85000"/>
                  </a:schemeClr>
                </a:solidFill>
                <a:latin typeface="+mj-lt"/>
              </a:rPr>
              <a:t>Building Your Company’s Vision, </a:t>
            </a:r>
            <a:r>
              <a:rPr lang="en-US" sz="1200" dirty="0">
                <a:solidFill>
                  <a:schemeClr val="bg1">
                    <a:lumMod val="85000"/>
                  </a:schemeClr>
                </a:solidFill>
                <a:latin typeface="+mj-lt"/>
              </a:rPr>
              <a:t>Collins and </a:t>
            </a:r>
            <a:r>
              <a:rPr lang="en-US" sz="1200" dirty="0" err="1">
                <a:solidFill>
                  <a:schemeClr val="bg1">
                    <a:lumMod val="85000"/>
                  </a:schemeClr>
                </a:solidFill>
                <a:latin typeface="+mj-lt"/>
              </a:rPr>
              <a:t>Porras</a:t>
            </a:r>
            <a:r>
              <a:rPr lang="en-US" sz="1200" dirty="0">
                <a:solidFill>
                  <a:schemeClr val="bg1">
                    <a:lumMod val="85000"/>
                  </a:schemeClr>
                </a:solidFill>
                <a:latin typeface="+mj-lt"/>
              </a:rPr>
              <a:t>, 1996</a:t>
            </a:r>
          </a:p>
        </p:txBody>
      </p:sp>
    </p:spTree>
    <p:extLst>
      <p:ext uri="{BB962C8B-B14F-4D97-AF65-F5344CB8AC3E}">
        <p14:creationId xmlns:p14="http://schemas.microsoft.com/office/powerpoint/2010/main" val="80821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600"/>
              <a:t>Putting it All Together: Sony in the 1950s</a:t>
            </a:r>
          </a:p>
        </p:txBody>
      </p:sp>
      <p:sp>
        <p:nvSpPr>
          <p:cNvPr id="4" name="Content Placeholder 3"/>
          <p:cNvSpPr>
            <a:spLocks noGrp="1"/>
          </p:cNvSpPr>
          <p:nvPr>
            <p:ph sz="half" idx="1"/>
          </p:nvPr>
        </p:nvSpPr>
        <p:spPr/>
        <p:txBody>
          <a:bodyPr/>
          <a:lstStyle/>
          <a:p>
            <a:pPr>
              <a:buFont typeface="Wingdings" pitchFamily="2" charset="2"/>
              <a:buNone/>
              <a:defRPr/>
            </a:pPr>
            <a:r>
              <a:rPr lang="en-US" dirty="0"/>
              <a:t>Core Ideology</a:t>
            </a:r>
          </a:p>
          <a:p>
            <a:pPr>
              <a:spcBef>
                <a:spcPts val="0"/>
              </a:spcBef>
              <a:buNone/>
              <a:defRPr/>
            </a:pPr>
            <a:r>
              <a:rPr lang="en-US" sz="2000" i="1" dirty="0"/>
              <a:t>Core Values</a:t>
            </a:r>
          </a:p>
          <a:p>
            <a:pPr marL="288925" lvl="1" indent="-288925">
              <a:spcBef>
                <a:spcPts val="0"/>
              </a:spcBef>
              <a:defRPr/>
            </a:pPr>
            <a:r>
              <a:rPr lang="en-US" sz="1500" dirty="0"/>
              <a:t>Elevation of the Japanese culture and national status</a:t>
            </a:r>
          </a:p>
          <a:p>
            <a:pPr marL="288925" lvl="1" indent="-288925">
              <a:spcBef>
                <a:spcPts val="0"/>
              </a:spcBef>
              <a:defRPr/>
            </a:pPr>
            <a:r>
              <a:rPr lang="en-US" sz="1500" dirty="0"/>
              <a:t>Being a pioneer – not following others; doing the impossible</a:t>
            </a:r>
          </a:p>
          <a:p>
            <a:pPr marL="288925" lvl="1" indent="-288925">
              <a:spcBef>
                <a:spcPts val="0"/>
              </a:spcBef>
              <a:defRPr/>
            </a:pPr>
            <a:r>
              <a:rPr lang="en-US" sz="1500" dirty="0"/>
              <a:t>Encouraging individual ability and creativity</a:t>
            </a:r>
          </a:p>
          <a:p>
            <a:pPr>
              <a:buFont typeface="Wingdings" pitchFamily="2" charset="2"/>
              <a:buNone/>
              <a:defRPr/>
            </a:pPr>
            <a:r>
              <a:rPr lang="en-US" sz="2000" i="1" dirty="0"/>
              <a:t>Core Purpose</a:t>
            </a:r>
          </a:p>
          <a:p>
            <a:pPr marL="0" lvl="1" indent="0">
              <a:spcBef>
                <a:spcPts val="0"/>
              </a:spcBef>
              <a:buNone/>
              <a:defRPr/>
            </a:pPr>
            <a:r>
              <a:rPr lang="en-US" sz="1500" dirty="0"/>
              <a:t>To experience the sheer joy of innovation and the application of technology for the benefit and pleasure of the general public.</a:t>
            </a:r>
          </a:p>
        </p:txBody>
      </p:sp>
      <p:sp>
        <p:nvSpPr>
          <p:cNvPr id="39940" name="Content Placeholder 4"/>
          <p:cNvSpPr>
            <a:spLocks noGrp="1"/>
          </p:cNvSpPr>
          <p:nvPr>
            <p:ph sz="half" idx="2"/>
          </p:nvPr>
        </p:nvSpPr>
        <p:spPr/>
        <p:txBody>
          <a:bodyPr/>
          <a:lstStyle/>
          <a:p>
            <a:pPr>
              <a:buFont typeface="Wingdings" pitchFamily="2" charset="2"/>
              <a:buNone/>
            </a:pPr>
            <a:r>
              <a:rPr lang="en-US"/>
              <a:t>Envisioned Future</a:t>
            </a:r>
          </a:p>
          <a:p>
            <a:pPr>
              <a:spcBef>
                <a:spcPct val="0"/>
              </a:spcBef>
              <a:buFont typeface="Wingdings" pitchFamily="2" charset="2"/>
              <a:buNone/>
            </a:pPr>
            <a:r>
              <a:rPr lang="en-US" sz="2000" i="1"/>
              <a:t>BHAG</a:t>
            </a:r>
          </a:p>
          <a:p>
            <a:pPr marL="0" lvl="1" indent="0">
              <a:spcBef>
                <a:spcPct val="0"/>
              </a:spcBef>
              <a:buNone/>
            </a:pPr>
            <a:r>
              <a:rPr lang="en-US" sz="1500"/>
              <a:t>Become the company most known for changing the worldwide poor-quality image of Japanese products</a:t>
            </a:r>
          </a:p>
          <a:p>
            <a:pPr marL="0" lvl="1" indent="0">
              <a:buNone/>
            </a:pPr>
            <a:r>
              <a:rPr lang="en-US" sz="2000" i="1"/>
              <a:t>Vivid Description</a:t>
            </a:r>
          </a:p>
          <a:p>
            <a:pPr marL="0" lvl="1" indent="0">
              <a:spcBef>
                <a:spcPct val="0"/>
              </a:spcBef>
              <a:buNone/>
            </a:pPr>
            <a:r>
              <a:rPr lang="en-US" sz="1500"/>
              <a:t>We will create products that become pervasive around the world…We will b the first Japanese company to go into the U.S. market and distribute directly… We will succeed with innovations that U.S. companies have failed at – such as the transistor radio… Fifty years from now, our brand name will be as well known as any in the world</a:t>
            </a:r>
          </a:p>
        </p:txBody>
      </p:sp>
      <p:sp>
        <p:nvSpPr>
          <p:cNvPr id="5" name="TextBox 4"/>
          <p:cNvSpPr txBox="1"/>
          <p:nvPr/>
        </p:nvSpPr>
        <p:spPr>
          <a:xfrm>
            <a:off x="724404" y="6311900"/>
            <a:ext cx="7924800" cy="277813"/>
          </a:xfrm>
          <a:prstGeom prst="rect">
            <a:avLst/>
          </a:prstGeom>
          <a:noFill/>
        </p:spPr>
        <p:txBody>
          <a:bodyPr>
            <a:spAutoFit/>
          </a:bodyPr>
          <a:lstStyle/>
          <a:p>
            <a:pPr>
              <a:defRPr/>
            </a:pPr>
            <a:r>
              <a:rPr lang="en-US" sz="1200" i="1" dirty="0">
                <a:solidFill>
                  <a:schemeClr val="bg1">
                    <a:lumMod val="85000"/>
                  </a:schemeClr>
                </a:solidFill>
                <a:latin typeface="+mj-lt"/>
              </a:rPr>
              <a:t>Building Your Company’s Vision, </a:t>
            </a:r>
            <a:r>
              <a:rPr lang="en-US" sz="1200" dirty="0">
                <a:solidFill>
                  <a:schemeClr val="bg1">
                    <a:lumMod val="85000"/>
                  </a:schemeClr>
                </a:solidFill>
                <a:latin typeface="+mj-lt"/>
              </a:rPr>
              <a:t>Collins and </a:t>
            </a:r>
            <a:r>
              <a:rPr lang="en-US" sz="1200" dirty="0" err="1">
                <a:solidFill>
                  <a:schemeClr val="bg1">
                    <a:lumMod val="85000"/>
                  </a:schemeClr>
                </a:solidFill>
                <a:latin typeface="+mj-lt"/>
              </a:rPr>
              <a:t>Porras</a:t>
            </a:r>
            <a:r>
              <a:rPr lang="en-US" sz="1200" dirty="0">
                <a:solidFill>
                  <a:schemeClr val="bg1">
                    <a:lumMod val="85000"/>
                  </a:schemeClr>
                </a:solidFill>
                <a:latin typeface="+mj-lt"/>
              </a:rPr>
              <a:t>, 1996</a:t>
            </a:r>
          </a:p>
        </p:txBody>
      </p:sp>
    </p:spTree>
    <p:extLst>
      <p:ext uri="{BB962C8B-B14F-4D97-AF65-F5344CB8AC3E}">
        <p14:creationId xmlns:p14="http://schemas.microsoft.com/office/powerpoint/2010/main" val="196940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5" name="Content Placeholder 4"/>
          <p:cNvSpPr>
            <a:spLocks noGrp="1"/>
          </p:cNvSpPr>
          <p:nvPr>
            <p:ph idx="1"/>
          </p:nvPr>
        </p:nvSpPr>
        <p:spPr/>
        <p:txBody>
          <a:bodyPr/>
          <a:lstStyle/>
          <a:p>
            <a:r>
              <a:rPr lang="en-US" dirty="0"/>
              <a:t>Provide an example of software product that has a clear, well defined vision</a:t>
            </a:r>
          </a:p>
        </p:txBody>
      </p:sp>
    </p:spTree>
    <p:extLst>
      <p:ext uri="{BB962C8B-B14F-4D97-AF65-F5344CB8AC3E}">
        <p14:creationId xmlns:p14="http://schemas.microsoft.com/office/powerpoint/2010/main" val="361409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and Product Backlog</a:t>
            </a:r>
          </a:p>
        </p:txBody>
      </p:sp>
      <p:sp>
        <p:nvSpPr>
          <p:cNvPr id="5" name="Content Placeholder 4"/>
          <p:cNvSpPr>
            <a:spLocks noGrp="1"/>
          </p:cNvSpPr>
          <p:nvPr>
            <p:ph idx="1"/>
          </p:nvPr>
        </p:nvSpPr>
        <p:spPr/>
        <p:txBody>
          <a:bodyPr/>
          <a:lstStyle/>
          <a:p>
            <a:r>
              <a:rPr lang="en-US" dirty="0"/>
              <a:t>Prioritized list of product features</a:t>
            </a:r>
          </a:p>
          <a:p>
            <a:pPr lvl="1"/>
            <a:r>
              <a:rPr lang="en-US" sz="1800" dirty="0"/>
              <a:t>Product Backlog Items (PBI)</a:t>
            </a:r>
          </a:p>
          <a:p>
            <a:pPr lvl="1"/>
            <a:r>
              <a:rPr lang="en-US" sz="1800" dirty="0"/>
              <a:t>Size of PBIs are typically measured in story points</a:t>
            </a:r>
          </a:p>
        </p:txBody>
      </p:sp>
    </p:spTree>
    <p:extLst>
      <p:ext uri="{BB962C8B-B14F-4D97-AF65-F5344CB8AC3E}">
        <p14:creationId xmlns:p14="http://schemas.microsoft.com/office/powerpoint/2010/main" val="78694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Roadmap</a:t>
            </a:r>
          </a:p>
        </p:txBody>
      </p:sp>
      <p:sp>
        <p:nvSpPr>
          <p:cNvPr id="5" name="Content Placeholder 4"/>
          <p:cNvSpPr>
            <a:spLocks noGrp="1"/>
          </p:cNvSpPr>
          <p:nvPr>
            <p:ph idx="1"/>
          </p:nvPr>
        </p:nvSpPr>
        <p:spPr/>
        <p:txBody>
          <a:bodyPr/>
          <a:lstStyle/>
          <a:p>
            <a:r>
              <a:rPr lang="en-US" dirty="0"/>
              <a:t>Release schedule for the product along with major project milestones (e.g. minimum required functionality, market events, architecture, key features, etc.)</a:t>
            </a:r>
          </a:p>
        </p:txBody>
      </p:sp>
    </p:spTree>
    <p:extLst>
      <p:ext uri="{BB962C8B-B14F-4D97-AF65-F5344CB8AC3E}">
        <p14:creationId xmlns:p14="http://schemas.microsoft.com/office/powerpoint/2010/main" val="132358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675</Words>
  <Application>Microsoft Macintosh PowerPoint</Application>
  <PresentationFormat>Widescreen</PresentationFormat>
  <Paragraphs>110</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Product Planning with Scrum</vt:lpstr>
      <vt:lpstr>The Project Lifecycle</vt:lpstr>
      <vt:lpstr>Scrum Flow</vt:lpstr>
      <vt:lpstr>Product Vision</vt:lpstr>
      <vt:lpstr>A “Vision” contains two major components</vt:lpstr>
      <vt:lpstr>Putting it All Together: Sony in the 1950s</vt:lpstr>
      <vt:lpstr>Discussion</vt:lpstr>
      <vt:lpstr>User Stories and Product Backlog</vt:lpstr>
      <vt:lpstr>Product Roadmap</vt:lpstr>
      <vt:lpstr>Velocity</vt:lpstr>
      <vt:lpstr>Release Planning </vt:lpstr>
      <vt:lpstr>(Source: Essential Scrum, p. 310)</vt:lpstr>
      <vt:lpstr>Using Velocity to Plan Release Schedule</vt:lpstr>
      <vt:lpstr>Class Exercise</vt:lpstr>
      <vt:lpstr>Sprint Planning and Sprint Execution</vt:lpstr>
      <vt:lpstr>Sprint Planning</vt:lpstr>
      <vt:lpstr>Sprint Backlog</vt:lpstr>
      <vt:lpstr>Using Velocity as a Diagnostic During Sprint Execution</vt:lpstr>
      <vt:lpstr>PowerPoint Presentation</vt:lpstr>
      <vt:lpstr>Using Velocity as a Diagnostic </vt:lpstr>
      <vt:lpstr>Release Planning Software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Term Planning with Scrum</dc:title>
  <dc:creator>Mark Thouin</dc:creator>
  <cp:lastModifiedBy>Mark Thouin</cp:lastModifiedBy>
  <cp:revision>27</cp:revision>
  <dcterms:created xsi:type="dcterms:W3CDTF">2016-04-04T21:12:19Z</dcterms:created>
  <dcterms:modified xsi:type="dcterms:W3CDTF">2021-11-01T15:57:11Z</dcterms:modified>
</cp:coreProperties>
</file>