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22"/>
  </p:notesMasterIdLst>
  <p:handoutMasterIdLst>
    <p:handoutMasterId r:id="rId23"/>
  </p:handoutMasterIdLst>
  <p:sldIdLst>
    <p:sldId id="636" r:id="rId2"/>
    <p:sldId id="840" r:id="rId3"/>
    <p:sldId id="841" r:id="rId4"/>
    <p:sldId id="871" r:id="rId5"/>
    <p:sldId id="874" r:id="rId6"/>
    <p:sldId id="879" r:id="rId7"/>
    <p:sldId id="859" r:id="rId8"/>
    <p:sldId id="877" r:id="rId9"/>
    <p:sldId id="846" r:id="rId10"/>
    <p:sldId id="878" r:id="rId11"/>
    <p:sldId id="849" r:id="rId12"/>
    <p:sldId id="854" r:id="rId13"/>
    <p:sldId id="860" r:id="rId14"/>
    <p:sldId id="856" r:id="rId15"/>
    <p:sldId id="865" r:id="rId16"/>
    <p:sldId id="868" r:id="rId17"/>
    <p:sldId id="872" r:id="rId18"/>
    <p:sldId id="869" r:id="rId19"/>
    <p:sldId id="835" r:id="rId20"/>
    <p:sldId id="863"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autoAdjust="0"/>
    <p:restoredTop sz="73197" autoAdjust="0"/>
  </p:normalViewPr>
  <p:slideViewPr>
    <p:cSldViewPr snapToGrid="0">
      <p:cViewPr varScale="1">
        <p:scale>
          <a:sx n="92" d="100"/>
          <a:sy n="92" d="100"/>
        </p:scale>
        <p:origin x="1608" y="17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43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2B0DDC7-985F-4D0C-B482-D45F2A2F98A9}" type="datetimeFigureOut">
              <a:rPr lang="en-US"/>
              <a:pPr>
                <a:defRPr/>
              </a:pPr>
              <a:t>4/4/22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3DB0115-B69C-4DED-8CBD-AF4291C269AC}" type="slidenum">
              <a:rPr lang="en-US"/>
              <a:pPr>
                <a:defRPr/>
              </a:pPr>
              <a:t>‹#›</a:t>
            </a:fld>
            <a:endParaRPr lang="en-US" dirty="0"/>
          </a:p>
        </p:txBody>
      </p:sp>
    </p:spTree>
    <p:extLst>
      <p:ext uri="{BB962C8B-B14F-4D97-AF65-F5344CB8AC3E}">
        <p14:creationId xmlns:p14="http://schemas.microsoft.com/office/powerpoint/2010/main" val="2212749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5D78423-06C8-4E5A-9654-BA7C8B583F1E}" type="datetimeFigureOut">
              <a:rPr lang="en-US"/>
              <a:pPr>
                <a:defRPr/>
              </a:pPr>
              <a:t>4/4/22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9A2C057-C732-48A2-8680-ECE7A648A7F4}" type="slidenum">
              <a:rPr lang="en-US"/>
              <a:pPr>
                <a:defRPr/>
              </a:pPr>
              <a:t>‹#›</a:t>
            </a:fld>
            <a:endParaRPr lang="en-US" dirty="0"/>
          </a:p>
        </p:txBody>
      </p:sp>
    </p:spTree>
    <p:extLst>
      <p:ext uri="{BB962C8B-B14F-4D97-AF65-F5344CB8AC3E}">
        <p14:creationId xmlns:p14="http://schemas.microsoft.com/office/powerpoint/2010/main" val="4204606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3782D8B3-B7E5-4407-A39F-17AE7F0C36F2}"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56F6EEE5-E4B1-4B10-973F-BF6FCDAC07BF}"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Walt Disney</a:t>
            </a:r>
          </a:p>
          <a:p>
            <a:pPr lvl="1"/>
            <a:r>
              <a:rPr lang="en-US" sz="1800" dirty="0"/>
              <a:t>No cynicism</a:t>
            </a:r>
          </a:p>
          <a:p>
            <a:pPr lvl="1"/>
            <a:r>
              <a:rPr lang="en-US" sz="1800" dirty="0"/>
              <a:t>Nurturing and promulgation of wholesome values</a:t>
            </a:r>
          </a:p>
          <a:p>
            <a:pPr lvl="1"/>
            <a:r>
              <a:rPr lang="en-US" sz="1800" dirty="0"/>
              <a:t>Creativity, dreams, and imagination</a:t>
            </a:r>
          </a:p>
          <a:p>
            <a:pPr lvl="1"/>
            <a:r>
              <a:rPr lang="en-US" sz="1800" dirty="0"/>
              <a:t>Fanatical attention to consistency and detail</a:t>
            </a:r>
          </a:p>
          <a:p>
            <a:pPr lvl="1"/>
            <a:r>
              <a:rPr lang="en-US" sz="1800" dirty="0"/>
              <a:t>Preservation and control of the Disney magic</a:t>
            </a:r>
          </a:p>
          <a:p>
            <a:endParaRPr lang="en-US" dirty="0"/>
          </a:p>
        </p:txBody>
      </p:sp>
      <p:sp>
        <p:nvSpPr>
          <p:cNvPr id="4" name="Slide Number Placeholder 3"/>
          <p:cNvSpPr>
            <a:spLocks noGrp="1"/>
          </p:cNvSpPr>
          <p:nvPr>
            <p:ph type="sldNum" sz="quarter" idx="10"/>
          </p:nvPr>
        </p:nvSpPr>
        <p:spPr/>
        <p:txBody>
          <a:bodyPr/>
          <a:lstStyle/>
          <a:p>
            <a:pPr>
              <a:defRPr/>
            </a:pPr>
            <a:fld id="{49A2C057-C732-48A2-8680-ECE7A648A7F4}" type="slidenum">
              <a:rPr lang="en-US" smtClean="0"/>
              <a:pPr>
                <a:defRPr/>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9A2C057-C732-48A2-8680-ECE7A648A7F4}" type="slidenum">
              <a:rPr lang="en-US" smtClean="0"/>
              <a:pPr>
                <a:defRPr/>
              </a:pPr>
              <a:t>14</a:t>
            </a:fld>
            <a:endParaRPr lang="en-US" dirty="0"/>
          </a:p>
        </p:txBody>
      </p:sp>
    </p:spTree>
    <p:extLst>
      <p:ext uri="{BB962C8B-B14F-4D97-AF65-F5344CB8AC3E}">
        <p14:creationId xmlns:p14="http://schemas.microsoft.com/office/powerpoint/2010/main" val="404004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C1EDD86-BB32-4FB7-A545-9936325FFB47}" type="datetimeFigureOut">
              <a:rPr lang="en-US" smtClean="0"/>
              <a:pPr>
                <a:defRPr/>
              </a:pPr>
              <a:t>4/4/22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E005797-94FF-45DF-B8A1-F944E4C0F5E3}" type="slidenum">
              <a:rPr lang="en-US" smtClean="0"/>
              <a:pPr>
                <a:defRPr/>
              </a:pPr>
              <a:t>‹#›</a:t>
            </a:fld>
            <a:endParaRPr lang="en-US" dirty="0"/>
          </a:p>
        </p:txBody>
      </p:sp>
    </p:spTree>
    <p:extLst>
      <p:ext uri="{BB962C8B-B14F-4D97-AF65-F5344CB8AC3E}">
        <p14:creationId xmlns:p14="http://schemas.microsoft.com/office/powerpoint/2010/main" val="144221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49AEACB-FB45-4935-8D0B-FC8F967C8D17}" type="datetimeFigureOut">
              <a:rPr lang="en-US" smtClean="0"/>
              <a:pPr>
                <a:defRPr/>
              </a:pPr>
              <a:t>4/4/22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080937-4E9B-48F2-8B70-9FD497E18223}" type="slidenum">
              <a:rPr lang="en-US" smtClean="0"/>
              <a:pPr>
                <a:defRPr/>
              </a:pPr>
              <a:t>‹#›</a:t>
            </a:fld>
            <a:endParaRPr lang="en-US" dirty="0"/>
          </a:p>
        </p:txBody>
      </p:sp>
    </p:spTree>
    <p:extLst>
      <p:ext uri="{BB962C8B-B14F-4D97-AF65-F5344CB8AC3E}">
        <p14:creationId xmlns:p14="http://schemas.microsoft.com/office/powerpoint/2010/main" val="328980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BE00AA-A5FE-4F4D-AFE7-F02F3B8B5A3D}" type="datetimeFigureOut">
              <a:rPr lang="en-US" smtClean="0"/>
              <a:pPr>
                <a:defRPr/>
              </a:pPr>
              <a:t>4/4/22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6FD990-0B9C-43F4-804D-AB42E3605BB7}" type="slidenum">
              <a:rPr lang="en-US" smtClean="0"/>
              <a:pPr>
                <a:defRPr/>
              </a:pPr>
              <a:t>‹#›</a:t>
            </a:fld>
            <a:endParaRPr lang="en-US" dirty="0"/>
          </a:p>
        </p:txBody>
      </p:sp>
    </p:spTree>
    <p:extLst>
      <p:ext uri="{BB962C8B-B14F-4D97-AF65-F5344CB8AC3E}">
        <p14:creationId xmlns:p14="http://schemas.microsoft.com/office/powerpoint/2010/main" val="117760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E45D52E-B782-4B3F-8A69-92A9D99FBF54}" type="datetimeFigureOut">
              <a:rPr lang="en-US" smtClean="0"/>
              <a:pPr>
                <a:defRPr/>
              </a:pPr>
              <a:t>4/4/22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D945A1-AB04-4007-84AA-E1C2FA1B952A}" type="slidenum">
              <a:rPr lang="en-US" smtClean="0"/>
              <a:pPr>
                <a:defRPr/>
              </a:pPr>
              <a:t>‹#›</a:t>
            </a:fld>
            <a:endParaRPr lang="en-US" dirty="0"/>
          </a:p>
        </p:txBody>
      </p:sp>
    </p:spTree>
    <p:extLst>
      <p:ext uri="{BB962C8B-B14F-4D97-AF65-F5344CB8AC3E}">
        <p14:creationId xmlns:p14="http://schemas.microsoft.com/office/powerpoint/2010/main" val="49344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32DC7DC-7038-4428-A342-D475B361786B}" type="datetimeFigureOut">
              <a:rPr lang="en-US" smtClean="0"/>
              <a:pPr>
                <a:defRPr/>
              </a:pPr>
              <a:t>4/4/22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8794C4-55FE-464D-B9C9-33F6EE8E2CB3}" type="slidenum">
              <a:rPr lang="en-US" smtClean="0"/>
              <a:pPr>
                <a:defRPr/>
              </a:pPr>
              <a:t>‹#›</a:t>
            </a:fld>
            <a:endParaRPr lang="en-US" dirty="0"/>
          </a:p>
        </p:txBody>
      </p:sp>
    </p:spTree>
    <p:extLst>
      <p:ext uri="{BB962C8B-B14F-4D97-AF65-F5344CB8AC3E}">
        <p14:creationId xmlns:p14="http://schemas.microsoft.com/office/powerpoint/2010/main" val="169498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40DADC8-3213-4D65-A993-C474265B0CE7}" type="datetimeFigureOut">
              <a:rPr lang="en-US" smtClean="0"/>
              <a:pPr>
                <a:defRPr/>
              </a:pPr>
              <a:t>4/4/22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3CAC1E4-A0B2-44D0-991F-B7CABA71AA3C}" type="slidenum">
              <a:rPr lang="en-US" smtClean="0"/>
              <a:pPr>
                <a:defRPr/>
              </a:pPr>
              <a:t>‹#›</a:t>
            </a:fld>
            <a:endParaRPr lang="en-US" dirty="0"/>
          </a:p>
        </p:txBody>
      </p:sp>
    </p:spTree>
    <p:extLst>
      <p:ext uri="{BB962C8B-B14F-4D97-AF65-F5344CB8AC3E}">
        <p14:creationId xmlns:p14="http://schemas.microsoft.com/office/powerpoint/2010/main" val="332900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EA98903-0864-4851-8F9F-EE8774F20349}" type="datetimeFigureOut">
              <a:rPr lang="en-US" smtClean="0"/>
              <a:pPr>
                <a:defRPr/>
              </a:pPr>
              <a:t>4/4/22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7E683A9-BF48-40D5-A79C-8B4E4113B1EA}" type="slidenum">
              <a:rPr lang="en-US" smtClean="0"/>
              <a:pPr>
                <a:defRPr/>
              </a:pPr>
              <a:t>‹#›</a:t>
            </a:fld>
            <a:endParaRPr lang="en-US" dirty="0"/>
          </a:p>
        </p:txBody>
      </p:sp>
    </p:spTree>
    <p:extLst>
      <p:ext uri="{BB962C8B-B14F-4D97-AF65-F5344CB8AC3E}">
        <p14:creationId xmlns:p14="http://schemas.microsoft.com/office/powerpoint/2010/main" val="326257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61DCF183-BC68-4DF1-A87B-D0A7EE68A3F7}" type="datetimeFigureOut">
              <a:rPr lang="en-US" smtClean="0"/>
              <a:pPr>
                <a:defRPr/>
              </a:pPr>
              <a:t>4/4/22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D56F5F4-AF9B-4B48-8BA4-9AB115B40CDB}" type="slidenum">
              <a:rPr lang="en-US" smtClean="0"/>
              <a:pPr>
                <a:defRPr/>
              </a:pPr>
              <a:t>‹#›</a:t>
            </a:fld>
            <a:endParaRPr lang="en-US" dirty="0"/>
          </a:p>
        </p:txBody>
      </p:sp>
    </p:spTree>
    <p:extLst>
      <p:ext uri="{BB962C8B-B14F-4D97-AF65-F5344CB8AC3E}">
        <p14:creationId xmlns:p14="http://schemas.microsoft.com/office/powerpoint/2010/main" val="271905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2318A68-AAD2-4B1C-8E49-675C4A1D85C0}" type="datetimeFigureOut">
              <a:rPr lang="en-US" smtClean="0"/>
              <a:pPr>
                <a:defRPr/>
              </a:pPr>
              <a:t>4/4/22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5429122-4A06-4A74-92FC-449955C94C1B}" type="slidenum">
              <a:rPr lang="en-US" smtClean="0"/>
              <a:pPr>
                <a:defRPr/>
              </a:pPr>
              <a:t>‹#›</a:t>
            </a:fld>
            <a:endParaRPr lang="en-US" dirty="0"/>
          </a:p>
        </p:txBody>
      </p:sp>
    </p:spTree>
    <p:extLst>
      <p:ext uri="{BB962C8B-B14F-4D97-AF65-F5344CB8AC3E}">
        <p14:creationId xmlns:p14="http://schemas.microsoft.com/office/powerpoint/2010/main" val="215955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2CA4BE3E-F329-4775-A7F3-6C6F79DD46CC}" type="datetimeFigureOut">
              <a:rPr lang="en-US" smtClean="0"/>
              <a:pPr>
                <a:defRPr/>
              </a:pPr>
              <a:t>4/4/22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3209F3-56E0-491C-97FD-53CD01FD3918}" type="slidenum">
              <a:rPr lang="en-US" smtClean="0"/>
              <a:pPr>
                <a:defRPr/>
              </a:pPr>
              <a:t>‹#›</a:t>
            </a:fld>
            <a:endParaRPr lang="en-US" dirty="0"/>
          </a:p>
        </p:txBody>
      </p:sp>
    </p:spTree>
    <p:extLst>
      <p:ext uri="{BB962C8B-B14F-4D97-AF65-F5344CB8AC3E}">
        <p14:creationId xmlns:p14="http://schemas.microsoft.com/office/powerpoint/2010/main" val="382723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9B068C5-1D91-427C-8BAF-5ABC4E48FA32}" type="datetimeFigureOut">
              <a:rPr lang="en-US" smtClean="0"/>
              <a:pPr>
                <a:defRPr/>
              </a:pPr>
              <a:t>4/4/22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E0B8850-0640-43AE-AD3D-3EA5B3457390}" type="slidenum">
              <a:rPr lang="en-US" smtClean="0"/>
              <a:pPr>
                <a:defRPr/>
              </a:pPr>
              <a:t>‹#›</a:t>
            </a:fld>
            <a:endParaRPr lang="en-US" dirty="0"/>
          </a:p>
        </p:txBody>
      </p:sp>
    </p:spTree>
    <p:extLst>
      <p:ext uri="{BB962C8B-B14F-4D97-AF65-F5344CB8AC3E}">
        <p14:creationId xmlns:p14="http://schemas.microsoft.com/office/powerpoint/2010/main" val="373224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08ED7C8-DAB5-4C57-9AE8-01C69636F0AC}" type="datetimeFigureOut">
              <a:rPr lang="en-US" smtClean="0"/>
              <a:pPr>
                <a:defRPr/>
              </a:pPr>
              <a:t>4/4/22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B71A9D2-DFFC-4BE4-9613-AF6379E6BDC3}" type="slidenum">
              <a:rPr lang="en-US" smtClean="0"/>
              <a:pPr>
                <a:defRPr/>
              </a:pPr>
              <a:t>‹#›</a:t>
            </a:fld>
            <a:endParaRPr lang="en-US" dirty="0"/>
          </a:p>
        </p:txBody>
      </p:sp>
    </p:spTree>
    <p:extLst>
      <p:ext uri="{BB962C8B-B14F-4D97-AF65-F5344CB8AC3E}">
        <p14:creationId xmlns:p14="http://schemas.microsoft.com/office/powerpoint/2010/main" val="2465453016"/>
      </p:ext>
    </p:extLst>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923692" y="362414"/>
            <a:ext cx="8153400" cy="990600"/>
          </a:xfrm>
        </p:spPr>
        <p:txBody>
          <a:bodyPr/>
          <a:lstStyle/>
          <a:p>
            <a:pPr eaLnBrk="1" hangingPunct="1"/>
            <a:r>
              <a:rPr lang="en-US" dirty="0"/>
              <a:t>Agenda</a:t>
            </a:r>
          </a:p>
        </p:txBody>
      </p:sp>
      <p:sp>
        <p:nvSpPr>
          <p:cNvPr id="10243" name="Content Placeholder 2"/>
          <p:cNvSpPr>
            <a:spLocks noGrp="1"/>
          </p:cNvSpPr>
          <p:nvPr>
            <p:ph sz="quarter" idx="4294967295"/>
          </p:nvPr>
        </p:nvSpPr>
        <p:spPr>
          <a:xfrm>
            <a:off x="923692" y="1577898"/>
            <a:ext cx="8153400" cy="4495800"/>
          </a:xfrm>
        </p:spPr>
        <p:txBody>
          <a:bodyPr/>
          <a:lstStyle/>
          <a:p>
            <a:pPr eaLnBrk="1" hangingPunct="1"/>
            <a:r>
              <a:rPr lang="en-US" dirty="0"/>
              <a:t>Leadership</a:t>
            </a:r>
          </a:p>
          <a:p>
            <a:pPr lvl="1" eaLnBrk="1" hangingPunct="1"/>
            <a:r>
              <a:rPr lang="en-US" sz="1800" dirty="0"/>
              <a:t>Characteristics and Traits </a:t>
            </a:r>
          </a:p>
          <a:p>
            <a:pPr lvl="1" eaLnBrk="1" hangingPunct="1"/>
            <a:r>
              <a:rPr lang="en-US" sz="1800" dirty="0"/>
              <a:t>Skills</a:t>
            </a:r>
          </a:p>
          <a:p>
            <a:pPr lvl="1" eaLnBrk="1" hangingPunct="1"/>
            <a:r>
              <a:rPr lang="en-US" sz="1800" dirty="0"/>
              <a:t>Leadership vs. Management</a:t>
            </a:r>
          </a:p>
          <a:p>
            <a:pPr lvl="1" eaLnBrk="1" hangingPunct="1"/>
            <a:r>
              <a:rPr lang="en-US" sz="1800" dirty="0"/>
              <a:t>Situational Application</a:t>
            </a:r>
          </a:p>
          <a:p>
            <a:r>
              <a:rPr lang="en-US" dirty="0"/>
              <a:t>Decision Making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600"/>
              <a:t>What Leaders Really Do?</a:t>
            </a:r>
          </a:p>
        </p:txBody>
      </p:sp>
      <p:sp>
        <p:nvSpPr>
          <p:cNvPr id="4" name="TextBox 3"/>
          <p:cNvSpPr txBox="1"/>
          <p:nvPr/>
        </p:nvSpPr>
        <p:spPr>
          <a:xfrm>
            <a:off x="2255838" y="6308726"/>
            <a:ext cx="7924800" cy="277813"/>
          </a:xfrm>
          <a:prstGeom prst="rect">
            <a:avLst/>
          </a:prstGeom>
          <a:noFill/>
        </p:spPr>
        <p:txBody>
          <a:bodyPr>
            <a:spAutoFit/>
          </a:bodyPr>
          <a:lstStyle/>
          <a:p>
            <a:pPr>
              <a:defRPr/>
            </a:pPr>
            <a:r>
              <a:rPr lang="en-US" sz="1200" i="1" dirty="0">
                <a:solidFill>
                  <a:schemeClr val="bg1">
                    <a:lumMod val="85000"/>
                  </a:schemeClr>
                </a:solidFill>
                <a:latin typeface="+mj-lt"/>
              </a:rPr>
              <a:t>What Leaders Really Do,</a:t>
            </a:r>
            <a:r>
              <a:rPr lang="en-US" sz="1200" dirty="0">
                <a:solidFill>
                  <a:schemeClr val="bg1">
                    <a:lumMod val="85000"/>
                  </a:schemeClr>
                </a:solidFill>
                <a:latin typeface="+mj-lt"/>
              </a:rPr>
              <a:t> Kotter, 1990</a:t>
            </a:r>
          </a:p>
        </p:txBody>
      </p:sp>
      <p:graphicFrame>
        <p:nvGraphicFramePr>
          <p:cNvPr id="5" name="Content Placeholder 6"/>
          <p:cNvGraphicFramePr>
            <a:graphicFrameLocks/>
          </p:cNvGraphicFramePr>
          <p:nvPr>
            <p:extLst>
              <p:ext uri="{D42A27DB-BD31-4B8C-83A1-F6EECF244321}">
                <p14:modId xmlns:p14="http://schemas.microsoft.com/office/powerpoint/2010/main" val="347249553"/>
              </p:ext>
            </p:extLst>
          </p:nvPr>
        </p:nvGraphicFramePr>
        <p:xfrm>
          <a:off x="838200" y="1903804"/>
          <a:ext cx="7635876" cy="1750020"/>
        </p:xfrm>
        <a:graphic>
          <a:graphicData uri="http://schemas.openxmlformats.org/drawingml/2006/table">
            <a:tbl>
              <a:tblPr/>
              <a:tblGrid>
                <a:gridCol w="1787589">
                  <a:extLst>
                    <a:ext uri="{9D8B030D-6E8A-4147-A177-3AD203B41FA5}">
                      <a16:colId xmlns:a16="http://schemas.microsoft.com/office/drawing/2014/main" val="20000"/>
                    </a:ext>
                  </a:extLst>
                </a:gridCol>
                <a:gridCol w="2758626">
                  <a:extLst>
                    <a:ext uri="{9D8B030D-6E8A-4147-A177-3AD203B41FA5}">
                      <a16:colId xmlns:a16="http://schemas.microsoft.com/office/drawing/2014/main" val="20001"/>
                    </a:ext>
                  </a:extLst>
                </a:gridCol>
                <a:gridCol w="3089661">
                  <a:extLst>
                    <a:ext uri="{9D8B030D-6E8A-4147-A177-3AD203B41FA5}">
                      <a16:colId xmlns:a16="http://schemas.microsoft.com/office/drawing/2014/main" val="20002"/>
                    </a:ext>
                  </a:extLst>
                </a:gridCol>
              </a:tblGrid>
              <a:tr h="235416">
                <a:tc>
                  <a:txBody>
                    <a:bodyPr/>
                    <a:lstStyle/>
                    <a:p>
                      <a:pPr marL="0" marR="0" algn="ctr">
                        <a:lnSpc>
                          <a:spcPct val="115000"/>
                        </a:lnSpc>
                        <a:spcBef>
                          <a:spcPts val="0"/>
                        </a:spcBef>
                        <a:spcAft>
                          <a:spcPts val="0"/>
                        </a:spcAft>
                      </a:pPr>
                      <a:r>
                        <a:rPr lang="en-US" sz="1600" b="1" dirty="0">
                          <a:latin typeface="Calibri"/>
                          <a:ea typeface="Calibri"/>
                          <a:cs typeface="Times New Roman"/>
                        </a:rPr>
                        <a:t>Task</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latin typeface="Calibri"/>
                          <a:ea typeface="Calibri"/>
                          <a:cs typeface="Times New Roman"/>
                        </a:rPr>
                        <a:t>Leadership</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b="1" dirty="0">
                          <a:latin typeface="Calibri"/>
                          <a:ea typeface="Calibri"/>
                          <a:cs typeface="Times New Roman"/>
                        </a:rPr>
                        <a:t>Management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0832">
                <a:tc>
                  <a:txBody>
                    <a:bodyPr/>
                    <a:lstStyle/>
                    <a:p>
                      <a:pPr marL="0" marR="0">
                        <a:lnSpc>
                          <a:spcPct val="115000"/>
                        </a:lnSpc>
                        <a:spcBef>
                          <a:spcPts val="0"/>
                        </a:spcBef>
                        <a:spcAft>
                          <a:spcPts val="0"/>
                        </a:spcAft>
                      </a:pPr>
                      <a:r>
                        <a:rPr lang="en-US" sz="1600" dirty="0">
                          <a:latin typeface="Calibri"/>
                          <a:ea typeface="Calibri"/>
                          <a:cs typeface="Times New Roman"/>
                        </a:rPr>
                        <a:t>Deciding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latin typeface="Calibri"/>
                          <a:ea typeface="Calibri"/>
                          <a:cs typeface="Times New Roman"/>
                        </a:rPr>
                        <a:t>Developing a vision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a:ea typeface="Calibri"/>
                          <a:cs typeface="Times New Roman"/>
                        </a:rPr>
                        <a:t>Set goals and objectives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0832">
                <a:tc>
                  <a:txBody>
                    <a:bodyPr/>
                    <a:lstStyle/>
                    <a:p>
                      <a:pPr marL="0" marR="0">
                        <a:lnSpc>
                          <a:spcPct val="115000"/>
                        </a:lnSpc>
                        <a:spcBef>
                          <a:spcPts val="0"/>
                        </a:spcBef>
                        <a:spcAft>
                          <a:spcPts val="0"/>
                        </a:spcAft>
                      </a:pPr>
                      <a:r>
                        <a:rPr lang="en-US" sz="1600">
                          <a:latin typeface="Calibri"/>
                          <a:ea typeface="Calibri"/>
                          <a:cs typeface="Times New Roman"/>
                        </a:rPr>
                        <a:t>Creating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a:ea typeface="Calibri"/>
                          <a:cs typeface="Times New Roman"/>
                        </a:rPr>
                        <a:t>Aligning people through communication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latin typeface="Calibri"/>
                          <a:ea typeface="Calibri"/>
                          <a:cs typeface="Times New Roman"/>
                        </a:rPr>
                        <a:t>Organizing and staffing</a:t>
                      </a:r>
                    </a:p>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0832">
                <a:tc>
                  <a:txBody>
                    <a:bodyPr/>
                    <a:lstStyle/>
                    <a:p>
                      <a:pPr marL="0" marR="0">
                        <a:lnSpc>
                          <a:spcPct val="115000"/>
                        </a:lnSpc>
                        <a:spcBef>
                          <a:spcPts val="0"/>
                        </a:spcBef>
                        <a:spcAft>
                          <a:spcPts val="0"/>
                        </a:spcAft>
                      </a:pPr>
                      <a:r>
                        <a:rPr lang="en-US" sz="1600">
                          <a:latin typeface="Calibri"/>
                          <a:ea typeface="Calibri"/>
                          <a:cs typeface="Times New Roman"/>
                        </a:rPr>
                        <a:t>Executing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a:ea typeface="Calibri"/>
                          <a:cs typeface="Times New Roman"/>
                        </a:rPr>
                        <a:t>Motivating and inspiring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a:ea typeface="Calibri"/>
                          <a:cs typeface="Times New Roman"/>
                        </a:rPr>
                        <a:t>Controlling and Problem Solving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4517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a:t>Building Your Company’s Vision</a:t>
            </a:r>
          </a:p>
        </p:txBody>
      </p:sp>
      <p:sp>
        <p:nvSpPr>
          <p:cNvPr id="34819" name="Content Placeholder 2"/>
          <p:cNvSpPr>
            <a:spLocks noGrp="1"/>
          </p:cNvSpPr>
          <p:nvPr>
            <p:ph idx="1"/>
          </p:nvPr>
        </p:nvSpPr>
        <p:spPr/>
        <p:txBody>
          <a:bodyPr/>
          <a:lstStyle/>
          <a:p>
            <a:r>
              <a:rPr lang="en-US" dirty="0"/>
              <a:t>A “Vision” contains two major components</a:t>
            </a:r>
          </a:p>
          <a:p>
            <a:pPr lvl="1"/>
            <a:r>
              <a:rPr lang="en-US" sz="1800" dirty="0"/>
              <a:t>Core Values and Purpose</a:t>
            </a:r>
          </a:p>
          <a:p>
            <a:pPr lvl="1"/>
            <a:r>
              <a:rPr lang="en-US" sz="1800" dirty="0"/>
              <a:t>Envisioned future – 10 – 30 year audacious goal with a vivid description</a:t>
            </a:r>
          </a:p>
          <a:p>
            <a:r>
              <a:rPr lang="en-US" dirty="0"/>
              <a:t>Core values and vision rarely change</a:t>
            </a:r>
          </a:p>
        </p:txBody>
      </p:sp>
      <p:sp>
        <p:nvSpPr>
          <p:cNvPr id="4" name="TextBox 3"/>
          <p:cNvSpPr txBox="1"/>
          <p:nvPr/>
        </p:nvSpPr>
        <p:spPr>
          <a:xfrm>
            <a:off x="2255838" y="6308726"/>
            <a:ext cx="7924800" cy="277813"/>
          </a:xfrm>
          <a:prstGeom prst="rect">
            <a:avLst/>
          </a:prstGeom>
          <a:noFill/>
        </p:spPr>
        <p:txBody>
          <a:bodyPr>
            <a:spAutoFit/>
          </a:bodyPr>
          <a:lstStyle/>
          <a:p>
            <a:pPr>
              <a:defRPr/>
            </a:pPr>
            <a:r>
              <a:rPr lang="en-US" sz="1200" i="1" dirty="0">
                <a:solidFill>
                  <a:schemeClr val="bg1">
                    <a:lumMod val="85000"/>
                  </a:schemeClr>
                </a:solidFill>
                <a:latin typeface="+mj-lt"/>
              </a:rPr>
              <a:t>Building Your Company’s Vision, </a:t>
            </a:r>
            <a:r>
              <a:rPr lang="en-US" sz="1200" dirty="0">
                <a:solidFill>
                  <a:schemeClr val="bg1">
                    <a:lumMod val="85000"/>
                  </a:schemeClr>
                </a:solidFill>
                <a:latin typeface="+mj-lt"/>
              </a:rPr>
              <a:t>Collins and </a:t>
            </a:r>
            <a:r>
              <a:rPr lang="en-US" sz="1200" dirty="0" err="1">
                <a:solidFill>
                  <a:schemeClr val="bg1">
                    <a:lumMod val="85000"/>
                  </a:schemeClr>
                </a:solidFill>
                <a:latin typeface="+mj-lt"/>
              </a:rPr>
              <a:t>Porras</a:t>
            </a:r>
            <a:r>
              <a:rPr lang="en-US" sz="1200" dirty="0">
                <a:solidFill>
                  <a:schemeClr val="bg1">
                    <a:lumMod val="85000"/>
                  </a:schemeClr>
                </a:solidFill>
                <a:latin typeface="+mj-lt"/>
              </a:rPr>
              <a:t>, 1996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3600"/>
              <a:t>Putting it All Together: Sony in the 1950s</a:t>
            </a:r>
          </a:p>
        </p:txBody>
      </p:sp>
      <p:sp>
        <p:nvSpPr>
          <p:cNvPr id="4" name="Content Placeholder 3"/>
          <p:cNvSpPr>
            <a:spLocks noGrp="1"/>
          </p:cNvSpPr>
          <p:nvPr>
            <p:ph sz="half" idx="1"/>
          </p:nvPr>
        </p:nvSpPr>
        <p:spPr/>
        <p:txBody>
          <a:bodyPr/>
          <a:lstStyle/>
          <a:p>
            <a:pPr>
              <a:buFont typeface="Wingdings" pitchFamily="2" charset="2"/>
              <a:buNone/>
              <a:defRPr/>
            </a:pPr>
            <a:r>
              <a:rPr lang="en-US" dirty="0"/>
              <a:t>Core Ideology</a:t>
            </a:r>
          </a:p>
          <a:p>
            <a:pPr>
              <a:spcBef>
                <a:spcPts val="0"/>
              </a:spcBef>
              <a:buNone/>
              <a:defRPr/>
            </a:pPr>
            <a:r>
              <a:rPr lang="en-US" sz="2000" i="1" dirty="0"/>
              <a:t>Core Values</a:t>
            </a:r>
          </a:p>
          <a:p>
            <a:pPr marL="288925" lvl="1" indent="-288925">
              <a:spcBef>
                <a:spcPts val="0"/>
              </a:spcBef>
              <a:defRPr/>
            </a:pPr>
            <a:r>
              <a:rPr lang="en-US" sz="1500" dirty="0"/>
              <a:t>Elevation of the Japanese culture and national status</a:t>
            </a:r>
          </a:p>
          <a:p>
            <a:pPr marL="288925" lvl="1" indent="-288925">
              <a:spcBef>
                <a:spcPts val="0"/>
              </a:spcBef>
              <a:defRPr/>
            </a:pPr>
            <a:r>
              <a:rPr lang="en-US" sz="1500" dirty="0"/>
              <a:t>Being a pioneer – not following others; doing the impossible</a:t>
            </a:r>
          </a:p>
          <a:p>
            <a:pPr marL="288925" lvl="1" indent="-288925">
              <a:spcBef>
                <a:spcPts val="0"/>
              </a:spcBef>
              <a:defRPr/>
            </a:pPr>
            <a:r>
              <a:rPr lang="en-US" sz="1500" dirty="0"/>
              <a:t>Encouraging individual ability and creativity</a:t>
            </a:r>
          </a:p>
          <a:p>
            <a:pPr>
              <a:buFont typeface="Wingdings" pitchFamily="2" charset="2"/>
              <a:buNone/>
              <a:defRPr/>
            </a:pPr>
            <a:r>
              <a:rPr lang="en-US" sz="2000" i="1" dirty="0"/>
              <a:t>Core Purpose</a:t>
            </a:r>
          </a:p>
          <a:p>
            <a:pPr marL="0" lvl="1" indent="0">
              <a:spcBef>
                <a:spcPts val="0"/>
              </a:spcBef>
              <a:buNone/>
              <a:defRPr/>
            </a:pPr>
            <a:r>
              <a:rPr lang="en-US" sz="1500" dirty="0"/>
              <a:t>To experience the sheer joy of innovation and the application of technology for the benefit and pleasure of the general public.</a:t>
            </a:r>
          </a:p>
        </p:txBody>
      </p:sp>
      <p:sp>
        <p:nvSpPr>
          <p:cNvPr id="39940" name="Content Placeholder 4"/>
          <p:cNvSpPr>
            <a:spLocks noGrp="1"/>
          </p:cNvSpPr>
          <p:nvPr>
            <p:ph sz="half" idx="2"/>
          </p:nvPr>
        </p:nvSpPr>
        <p:spPr/>
        <p:txBody>
          <a:bodyPr/>
          <a:lstStyle/>
          <a:p>
            <a:pPr>
              <a:buFont typeface="Wingdings" pitchFamily="2" charset="2"/>
              <a:buNone/>
            </a:pPr>
            <a:r>
              <a:rPr lang="en-US"/>
              <a:t>Envisioned Future</a:t>
            </a:r>
          </a:p>
          <a:p>
            <a:pPr>
              <a:spcBef>
                <a:spcPct val="0"/>
              </a:spcBef>
              <a:buFont typeface="Wingdings" pitchFamily="2" charset="2"/>
              <a:buNone/>
            </a:pPr>
            <a:r>
              <a:rPr lang="en-US" sz="2000" i="1"/>
              <a:t>BHAG</a:t>
            </a:r>
          </a:p>
          <a:p>
            <a:pPr marL="0" lvl="1" indent="0">
              <a:spcBef>
                <a:spcPct val="0"/>
              </a:spcBef>
              <a:buNone/>
            </a:pPr>
            <a:r>
              <a:rPr lang="en-US" sz="1500"/>
              <a:t>Become the company most known for changing the worldwide poor-quality image of Japanese products</a:t>
            </a:r>
          </a:p>
          <a:p>
            <a:pPr marL="0" lvl="1" indent="0">
              <a:buNone/>
            </a:pPr>
            <a:r>
              <a:rPr lang="en-US" sz="2000" i="1"/>
              <a:t>Vivid Description</a:t>
            </a:r>
          </a:p>
          <a:p>
            <a:pPr marL="0" lvl="1" indent="0">
              <a:spcBef>
                <a:spcPct val="0"/>
              </a:spcBef>
              <a:buNone/>
            </a:pPr>
            <a:r>
              <a:rPr lang="en-US" sz="1500"/>
              <a:t>We will create products that become pervasive around the world…We will b the first Japanese company to go into the U.S. market and distribute directly… We will succeed with innovations that U.S. companies have failed at – such as the transistor radio… Fifty years from now, our brand name will be as well known as any in the world</a:t>
            </a:r>
          </a:p>
        </p:txBody>
      </p:sp>
      <p:sp>
        <p:nvSpPr>
          <p:cNvPr id="5" name="TextBox 4"/>
          <p:cNvSpPr txBox="1"/>
          <p:nvPr/>
        </p:nvSpPr>
        <p:spPr>
          <a:xfrm>
            <a:off x="724404" y="6311900"/>
            <a:ext cx="7924800" cy="277813"/>
          </a:xfrm>
          <a:prstGeom prst="rect">
            <a:avLst/>
          </a:prstGeom>
          <a:noFill/>
        </p:spPr>
        <p:txBody>
          <a:bodyPr>
            <a:spAutoFit/>
          </a:bodyPr>
          <a:lstStyle/>
          <a:p>
            <a:pPr>
              <a:defRPr/>
            </a:pPr>
            <a:r>
              <a:rPr lang="en-US" sz="1200" i="1" dirty="0">
                <a:solidFill>
                  <a:schemeClr val="bg1">
                    <a:lumMod val="85000"/>
                  </a:schemeClr>
                </a:solidFill>
                <a:latin typeface="+mj-lt"/>
              </a:rPr>
              <a:t>Building Your Company’s Vision, </a:t>
            </a:r>
            <a:r>
              <a:rPr lang="en-US" sz="1200" dirty="0">
                <a:solidFill>
                  <a:schemeClr val="bg1">
                    <a:lumMod val="85000"/>
                  </a:schemeClr>
                </a:solidFill>
                <a:latin typeface="+mj-lt"/>
              </a:rPr>
              <a:t>Collins and </a:t>
            </a:r>
            <a:r>
              <a:rPr lang="en-US" sz="1200" dirty="0" err="1">
                <a:solidFill>
                  <a:schemeClr val="bg1">
                    <a:lumMod val="85000"/>
                  </a:schemeClr>
                </a:solidFill>
                <a:latin typeface="+mj-lt"/>
              </a:rPr>
              <a:t>Porras</a:t>
            </a:r>
            <a:r>
              <a:rPr lang="en-US" sz="1200" dirty="0">
                <a:solidFill>
                  <a:schemeClr val="bg1">
                    <a:lumMod val="85000"/>
                  </a:schemeClr>
                </a:solidFill>
                <a:latin typeface="+mj-lt"/>
              </a:rPr>
              <a:t>, 1996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3"/>
          <p:cNvSpPr>
            <a:spLocks noGrp="1"/>
          </p:cNvSpPr>
          <p:nvPr>
            <p:ph type="title"/>
          </p:nvPr>
        </p:nvSpPr>
        <p:spPr/>
        <p:txBody>
          <a:bodyPr/>
          <a:lstStyle/>
          <a:p>
            <a:r>
              <a:rPr lang="en-US"/>
              <a:t>Leadership</a:t>
            </a:r>
          </a:p>
        </p:txBody>
      </p:sp>
      <p:sp>
        <p:nvSpPr>
          <p:cNvPr id="41986" name="Text Placeholder 4"/>
          <p:cNvSpPr>
            <a:spLocks noGrp="1"/>
          </p:cNvSpPr>
          <p:nvPr>
            <p:ph type="body" idx="1"/>
          </p:nvPr>
        </p:nvSpPr>
        <p:spPr/>
        <p:txBody>
          <a:bodyPr/>
          <a:lstStyle/>
          <a:p>
            <a:r>
              <a:rPr lang="en-US"/>
              <a:t>Situational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200"/>
              <a:t>Leadership and the Decision Making Process</a:t>
            </a:r>
          </a:p>
        </p:txBody>
      </p:sp>
      <p:sp>
        <p:nvSpPr>
          <p:cNvPr id="43011" name="Content Placeholder 2"/>
          <p:cNvSpPr>
            <a:spLocks noGrp="1"/>
          </p:cNvSpPr>
          <p:nvPr>
            <p:ph idx="1"/>
          </p:nvPr>
        </p:nvSpPr>
        <p:spPr/>
        <p:txBody>
          <a:bodyPr>
            <a:normAutofit fontScale="85000" lnSpcReduction="20000"/>
          </a:bodyPr>
          <a:lstStyle/>
          <a:p>
            <a:r>
              <a:rPr lang="en-US" dirty="0"/>
              <a:t>How and with whom should decisions be made</a:t>
            </a:r>
          </a:p>
          <a:p>
            <a:pPr lvl="1"/>
            <a:r>
              <a:rPr lang="en-US" dirty="0"/>
              <a:t>Depends on the Situation and Desired Outcomes</a:t>
            </a:r>
          </a:p>
          <a:p>
            <a:r>
              <a:rPr lang="en-US" dirty="0"/>
              <a:t>Considerations Include</a:t>
            </a:r>
          </a:p>
          <a:p>
            <a:pPr lvl="1"/>
            <a:r>
              <a:rPr lang="en-US" dirty="0"/>
              <a:t>Decision quality</a:t>
            </a:r>
          </a:p>
          <a:p>
            <a:pPr lvl="1"/>
            <a:r>
              <a:rPr lang="en-US" dirty="0"/>
              <a:t>Buy-in</a:t>
            </a:r>
          </a:p>
          <a:p>
            <a:pPr lvl="1"/>
            <a:r>
              <a:rPr lang="en-US" dirty="0"/>
              <a:t>Cost of decision making</a:t>
            </a:r>
          </a:p>
          <a:p>
            <a:pPr lvl="1"/>
            <a:r>
              <a:rPr lang="en-US" dirty="0"/>
              <a:t>Time</a:t>
            </a:r>
          </a:p>
          <a:p>
            <a:pPr lvl="1"/>
            <a:r>
              <a:rPr lang="en-US" dirty="0"/>
              <a:t>Development of org competencies</a:t>
            </a:r>
          </a:p>
          <a:p>
            <a:r>
              <a:rPr lang="en-US" dirty="0"/>
              <a:t>Five Primary Methods</a:t>
            </a:r>
          </a:p>
          <a:p>
            <a:pPr lvl="1"/>
            <a:r>
              <a:rPr lang="en-US" dirty="0"/>
              <a:t>Decide</a:t>
            </a:r>
          </a:p>
          <a:p>
            <a:pPr lvl="1"/>
            <a:r>
              <a:rPr lang="en-US" dirty="0"/>
              <a:t>Consult Individually</a:t>
            </a:r>
          </a:p>
          <a:p>
            <a:pPr lvl="1"/>
            <a:r>
              <a:rPr lang="en-US" dirty="0"/>
              <a:t>Consult Group</a:t>
            </a:r>
          </a:p>
          <a:p>
            <a:pPr lvl="1"/>
            <a:r>
              <a:rPr lang="en-US" dirty="0"/>
              <a:t>Facilitate</a:t>
            </a:r>
          </a:p>
          <a:p>
            <a:pPr lvl="1"/>
            <a:r>
              <a:rPr lang="en-US" dirty="0"/>
              <a:t>Delegate</a:t>
            </a:r>
          </a:p>
        </p:txBody>
      </p:sp>
      <p:sp>
        <p:nvSpPr>
          <p:cNvPr id="4" name="TextBox 3"/>
          <p:cNvSpPr txBox="1"/>
          <p:nvPr/>
        </p:nvSpPr>
        <p:spPr>
          <a:xfrm>
            <a:off x="838200" y="6311900"/>
            <a:ext cx="7924800" cy="277813"/>
          </a:xfrm>
          <a:prstGeom prst="rect">
            <a:avLst/>
          </a:prstGeom>
          <a:noFill/>
        </p:spPr>
        <p:txBody>
          <a:bodyPr>
            <a:spAutoFit/>
          </a:bodyPr>
          <a:lstStyle/>
          <a:p>
            <a:pPr>
              <a:defRPr/>
            </a:pPr>
            <a:r>
              <a:rPr lang="en-US" sz="1200" i="1" dirty="0">
                <a:solidFill>
                  <a:schemeClr val="bg1">
                    <a:lumMod val="85000"/>
                  </a:schemeClr>
                </a:solidFill>
                <a:latin typeface="+mj-lt"/>
              </a:rPr>
              <a:t>Leadership and the Decision-Making Process,</a:t>
            </a:r>
            <a:r>
              <a:rPr lang="en-US" sz="1200" dirty="0">
                <a:solidFill>
                  <a:schemeClr val="bg1">
                    <a:lumMod val="85000"/>
                  </a:schemeClr>
                </a:solidFill>
                <a:latin typeface="+mj-lt"/>
              </a:rPr>
              <a:t> Vroom 2000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2400"/>
              <a:t>Vroom’s Adaptation of Tannenbaum and Schmidt’s Taxonomy</a:t>
            </a:r>
          </a:p>
        </p:txBody>
      </p:sp>
      <p:sp>
        <p:nvSpPr>
          <p:cNvPr id="44035" name="Content Placeholder 2"/>
          <p:cNvSpPr>
            <a:spLocks noGrp="1"/>
          </p:cNvSpPr>
          <p:nvPr>
            <p:ph idx="1"/>
          </p:nvPr>
        </p:nvSpPr>
        <p:spPr/>
        <p:txBody>
          <a:bodyPr>
            <a:normAutofit/>
          </a:bodyPr>
          <a:lstStyle/>
          <a:p>
            <a:r>
              <a:rPr lang="en-US" sz="2000"/>
              <a:t>Decide</a:t>
            </a:r>
          </a:p>
          <a:p>
            <a:pPr lvl="1"/>
            <a:r>
              <a:rPr lang="en-US" sz="1300"/>
              <a:t>You make the decision alone and either announce or “sell” it to the group.  You may use your expertise in collecting information that you deem relevant to the problem from the group or others.</a:t>
            </a:r>
          </a:p>
          <a:p>
            <a:r>
              <a:rPr lang="en-US" sz="2000"/>
              <a:t>Consult Individually</a:t>
            </a:r>
          </a:p>
          <a:p>
            <a:pPr lvl="1"/>
            <a:r>
              <a:rPr lang="en-US" sz="1300"/>
              <a:t>You present the problem to the group members individually, get their suggestions, and then make the decision.</a:t>
            </a:r>
          </a:p>
          <a:p>
            <a:r>
              <a:rPr lang="en-US" sz="2000"/>
              <a:t>Consult Group</a:t>
            </a:r>
          </a:p>
          <a:p>
            <a:pPr lvl="1"/>
            <a:r>
              <a:rPr lang="en-US" sz="1300"/>
              <a:t>You present the problem to the group members in a meeting, get their suggestions, and them make the decision.</a:t>
            </a:r>
          </a:p>
          <a:p>
            <a:r>
              <a:rPr lang="en-US" sz="2000"/>
              <a:t>Facilitate</a:t>
            </a:r>
          </a:p>
          <a:p>
            <a:pPr lvl="1"/>
            <a:r>
              <a:rPr lang="en-US" sz="1300"/>
              <a:t>You present the problem to the group in a meeting.  You act as facilitator, defining the problem to be solved and the boundaries within which the decision must be made.  Your objective is to get concurrence on a decision.  Above all, you take care to ensure that your ideas are not given any greater weight than those of others simply because of your position.</a:t>
            </a:r>
          </a:p>
          <a:p>
            <a:r>
              <a:rPr lang="en-US" sz="2000"/>
              <a:t>Delegate</a:t>
            </a:r>
          </a:p>
          <a:p>
            <a:pPr lvl="1"/>
            <a:r>
              <a:rPr lang="en-US" sz="1300"/>
              <a:t>You permit the group to make the decision within prescribed limits.  The group undertakes the identification and diagnosis of the problem, developing alternative procedures for solving it, and deciding on one or more alternative solutions.  While you play no direct role in the group’s deliberations unless explicitly asked, your role is an important one behind the scenes, providing needed resources and encouragement.</a:t>
            </a:r>
          </a:p>
        </p:txBody>
      </p:sp>
      <p:sp>
        <p:nvSpPr>
          <p:cNvPr id="4" name="TextBox 3"/>
          <p:cNvSpPr txBox="1"/>
          <p:nvPr/>
        </p:nvSpPr>
        <p:spPr>
          <a:xfrm>
            <a:off x="2239963" y="6416676"/>
            <a:ext cx="7924800" cy="276225"/>
          </a:xfrm>
          <a:prstGeom prst="rect">
            <a:avLst/>
          </a:prstGeom>
          <a:noFill/>
        </p:spPr>
        <p:txBody>
          <a:bodyPr>
            <a:spAutoFit/>
          </a:bodyPr>
          <a:lstStyle/>
          <a:p>
            <a:pPr>
              <a:defRPr/>
            </a:pPr>
            <a:r>
              <a:rPr lang="en-US" sz="1200" i="1" dirty="0">
                <a:solidFill>
                  <a:schemeClr val="bg1">
                    <a:lumMod val="85000"/>
                  </a:schemeClr>
                </a:solidFill>
                <a:latin typeface="+mj-lt"/>
              </a:rPr>
              <a:t>Leadership and the Decision-Making Process,</a:t>
            </a:r>
            <a:r>
              <a:rPr lang="en-US" sz="1200" dirty="0">
                <a:solidFill>
                  <a:schemeClr val="bg1">
                    <a:lumMod val="85000"/>
                  </a:schemeClr>
                </a:solidFill>
                <a:latin typeface="+mj-lt"/>
              </a:rPr>
              <a:t> Vroom 2000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2400"/>
              <a:t>Situational Factors Affecting Choice in Decision Making Process</a:t>
            </a:r>
          </a:p>
        </p:txBody>
      </p:sp>
      <p:sp>
        <p:nvSpPr>
          <p:cNvPr id="46083" name="Content Placeholder 2"/>
          <p:cNvSpPr>
            <a:spLocks noGrp="1"/>
          </p:cNvSpPr>
          <p:nvPr>
            <p:ph idx="1"/>
          </p:nvPr>
        </p:nvSpPr>
        <p:spPr/>
        <p:txBody>
          <a:bodyPr>
            <a:normAutofit lnSpcReduction="10000"/>
          </a:bodyPr>
          <a:lstStyle/>
          <a:p>
            <a:r>
              <a:rPr lang="en-US" sz="2000"/>
              <a:t>Decision Significance</a:t>
            </a:r>
          </a:p>
          <a:p>
            <a:pPr lvl="1"/>
            <a:r>
              <a:rPr lang="en-US" sz="1200"/>
              <a:t>The significance of the decision to the success of the project or organization</a:t>
            </a:r>
          </a:p>
          <a:p>
            <a:r>
              <a:rPr lang="en-US" sz="2000"/>
              <a:t>Importance of Commitment</a:t>
            </a:r>
          </a:p>
          <a:p>
            <a:pPr lvl="1"/>
            <a:r>
              <a:rPr lang="en-US" sz="1200"/>
              <a:t>The importance of team members’ commitment to the decision</a:t>
            </a:r>
          </a:p>
          <a:p>
            <a:r>
              <a:rPr lang="en-US" sz="2000"/>
              <a:t>Leader’s Expertise</a:t>
            </a:r>
          </a:p>
          <a:p>
            <a:pPr lvl="1"/>
            <a:r>
              <a:rPr lang="en-US" sz="1200"/>
              <a:t>Your knowledge or expertise in relation to this problem</a:t>
            </a:r>
          </a:p>
          <a:p>
            <a:r>
              <a:rPr lang="en-US" sz="2000"/>
              <a:t>Likelihood of Commitment</a:t>
            </a:r>
          </a:p>
          <a:p>
            <a:pPr lvl="1"/>
            <a:r>
              <a:rPr lang="en-US" sz="1200"/>
              <a:t>The likelihood that the team would commit itself to a decision that you might make on your own</a:t>
            </a:r>
          </a:p>
          <a:p>
            <a:r>
              <a:rPr lang="en-US" sz="2000"/>
              <a:t>Group Support for Objectives</a:t>
            </a:r>
          </a:p>
          <a:p>
            <a:pPr lvl="1"/>
            <a:r>
              <a:rPr lang="en-US" sz="1200"/>
              <a:t>The degree to which the team supports the organization’s objectives at stake in this problem</a:t>
            </a:r>
          </a:p>
          <a:p>
            <a:r>
              <a:rPr lang="en-US" sz="2000"/>
              <a:t>Group Expertise</a:t>
            </a:r>
          </a:p>
          <a:p>
            <a:pPr lvl="1"/>
            <a:r>
              <a:rPr lang="en-US" sz="1200"/>
              <a:t>Team members’ knowledge or expertise in relation to this problem</a:t>
            </a:r>
          </a:p>
          <a:p>
            <a:r>
              <a:rPr lang="en-US" sz="2000"/>
              <a:t>Team Competence</a:t>
            </a:r>
          </a:p>
          <a:p>
            <a:pPr lvl="1"/>
            <a:r>
              <a:rPr lang="en-US" sz="1200"/>
              <a:t>The ability of team members to work together in solving problems</a:t>
            </a:r>
          </a:p>
        </p:txBody>
      </p:sp>
      <p:sp>
        <p:nvSpPr>
          <p:cNvPr id="4" name="TextBox 3"/>
          <p:cNvSpPr txBox="1"/>
          <p:nvPr/>
        </p:nvSpPr>
        <p:spPr>
          <a:xfrm>
            <a:off x="2255838" y="6308726"/>
            <a:ext cx="7924800" cy="277813"/>
          </a:xfrm>
          <a:prstGeom prst="rect">
            <a:avLst/>
          </a:prstGeom>
          <a:noFill/>
        </p:spPr>
        <p:txBody>
          <a:bodyPr>
            <a:spAutoFit/>
          </a:bodyPr>
          <a:lstStyle/>
          <a:p>
            <a:pPr>
              <a:defRPr/>
            </a:pPr>
            <a:r>
              <a:rPr lang="en-US" sz="1200" i="1" dirty="0">
                <a:solidFill>
                  <a:schemeClr val="bg1">
                    <a:lumMod val="85000"/>
                  </a:schemeClr>
                </a:solidFill>
                <a:latin typeface="+mj-lt"/>
              </a:rPr>
              <a:t>Leadership and the Decision-Making Process,</a:t>
            </a:r>
            <a:r>
              <a:rPr lang="en-US" sz="1200" dirty="0">
                <a:solidFill>
                  <a:schemeClr val="bg1">
                    <a:lumMod val="85000"/>
                  </a:schemeClr>
                </a:solidFill>
                <a:latin typeface="+mj-lt"/>
              </a:rPr>
              <a:t> Vroom 2000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Deciding how to decide</a:t>
            </a:r>
          </a:p>
        </p:txBody>
      </p:sp>
    </p:spTree>
    <p:extLst>
      <p:ext uri="{BB962C8B-B14F-4D97-AF65-F5344CB8AC3E}">
        <p14:creationId xmlns:p14="http://schemas.microsoft.com/office/powerpoint/2010/main" val="407083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3"/>
          <p:cNvSpPr>
            <a:spLocks noGrp="1"/>
          </p:cNvSpPr>
          <p:nvPr>
            <p:ph type="title"/>
          </p:nvPr>
        </p:nvSpPr>
        <p:spPr/>
        <p:txBody>
          <a:bodyPr>
            <a:normAutofit/>
          </a:bodyPr>
          <a:lstStyle/>
          <a:p>
            <a:br>
              <a:rPr lang="en-US" dirty="0"/>
            </a:br>
            <a:br>
              <a:rPr lang="en-US" dirty="0"/>
            </a:br>
            <a:r>
              <a:rPr lang="en-US" dirty="0"/>
              <a:t>Leadership</a:t>
            </a:r>
          </a:p>
        </p:txBody>
      </p:sp>
      <p:sp>
        <p:nvSpPr>
          <p:cNvPr id="48130" name="Text Placeholder 4"/>
          <p:cNvSpPr>
            <a:spLocks noGrp="1"/>
          </p:cNvSpPr>
          <p:nvPr>
            <p:ph type="body" idx="1"/>
          </p:nvPr>
        </p:nvSpPr>
        <p:spPr/>
        <p:txBody>
          <a:bodyPr/>
          <a:lstStyle/>
          <a:p>
            <a:r>
              <a:rPr lang="en-US"/>
              <a:t>Power</a:t>
            </a:r>
          </a:p>
        </p:txBody>
      </p:sp>
      <p:sp>
        <p:nvSpPr>
          <p:cNvPr id="2" name="TextBox 1">
            <a:extLst>
              <a:ext uri="{FF2B5EF4-FFF2-40B4-BE49-F238E27FC236}">
                <a16:creationId xmlns:a16="http://schemas.microsoft.com/office/drawing/2014/main" id="{96BF09CC-C97E-764C-8AD7-3ED95FC55803}"/>
              </a:ext>
            </a:extLst>
          </p:cNvPr>
          <p:cNvSpPr txBox="1"/>
          <p:nvPr/>
        </p:nvSpPr>
        <p:spPr>
          <a:xfrm>
            <a:off x="695165" y="1682750"/>
            <a:ext cx="11496835" cy="830997"/>
          </a:xfrm>
          <a:prstGeom prst="rect">
            <a:avLst/>
          </a:prstGeom>
          <a:noFill/>
        </p:spPr>
        <p:txBody>
          <a:bodyPr wrap="square" rtlCol="0">
            <a:spAutoFit/>
          </a:bodyPr>
          <a:lstStyle/>
          <a:p>
            <a:pPr algn="ctr"/>
            <a:r>
              <a:rPr lang="en-US" sz="2400" dirty="0"/>
              <a:t>---The following two slides are not covered in the video and contain optional material not required for the exam--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200"/>
              <a:t>The Five Types of Power (French and Raven)</a:t>
            </a:r>
          </a:p>
        </p:txBody>
      </p:sp>
      <p:pic>
        <p:nvPicPr>
          <p:cNvPr id="49155" name="Picture 4"/>
          <p:cNvPicPr>
            <a:picLocks noGrp="1" noChangeAspect="1" noChangeArrowheads="1"/>
          </p:cNvPicPr>
          <p:nvPr>
            <p:ph idx="1"/>
          </p:nvPr>
        </p:nvPicPr>
        <p:blipFill>
          <a:blip r:embed="rId2"/>
          <a:srcRect/>
          <a:stretch>
            <a:fillRect/>
          </a:stretch>
        </p:blipFill>
        <p:spPr>
          <a:xfrm>
            <a:off x="1743075" y="1784351"/>
            <a:ext cx="8751888" cy="3489325"/>
          </a:xfrm>
          <a:noFill/>
        </p:spPr>
      </p:pic>
      <p:sp>
        <p:nvSpPr>
          <p:cNvPr id="6" name="TextBox 5"/>
          <p:cNvSpPr txBox="1"/>
          <p:nvPr/>
        </p:nvSpPr>
        <p:spPr>
          <a:xfrm>
            <a:off x="1965325" y="6308726"/>
            <a:ext cx="7924800" cy="277813"/>
          </a:xfrm>
          <a:prstGeom prst="rect">
            <a:avLst/>
          </a:prstGeom>
          <a:noFill/>
        </p:spPr>
        <p:txBody>
          <a:bodyPr>
            <a:spAutoFit/>
          </a:bodyPr>
          <a:lstStyle/>
          <a:p>
            <a:pPr>
              <a:defRPr/>
            </a:pPr>
            <a:r>
              <a:rPr lang="en-US" sz="1200" dirty="0">
                <a:solidFill>
                  <a:schemeClr val="bg1">
                    <a:lumMod val="85000"/>
                  </a:schemeClr>
                </a:solidFill>
                <a:latin typeface="+mj-lt"/>
              </a:rPr>
              <a:t>French and Raven Taxonomy as referenced in APMP 1999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lstStyle/>
          <a:p>
            <a:r>
              <a:rPr lang="en-US"/>
              <a:t>Leadership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t>Leadership and Use of Power</a:t>
            </a:r>
          </a:p>
        </p:txBody>
      </p:sp>
      <p:pic>
        <p:nvPicPr>
          <p:cNvPr id="50179" name="Picture 2"/>
          <p:cNvPicPr>
            <a:picLocks noGrp="1" noChangeAspect="1" noChangeArrowheads="1"/>
          </p:cNvPicPr>
          <p:nvPr>
            <p:ph idx="1"/>
          </p:nvPr>
        </p:nvPicPr>
        <p:blipFill>
          <a:blip r:embed="rId2"/>
          <a:srcRect/>
          <a:stretch>
            <a:fillRect/>
          </a:stretch>
        </p:blipFill>
        <p:spPr>
          <a:xfrm>
            <a:off x="1722438" y="1790700"/>
            <a:ext cx="8799512" cy="4229100"/>
          </a:xfrm>
          <a:noFill/>
        </p:spPr>
      </p:pic>
      <p:sp>
        <p:nvSpPr>
          <p:cNvPr id="5" name="TextBox 4"/>
          <p:cNvSpPr txBox="1"/>
          <p:nvPr/>
        </p:nvSpPr>
        <p:spPr>
          <a:xfrm>
            <a:off x="2270126" y="6324601"/>
            <a:ext cx="7483475" cy="276225"/>
          </a:xfrm>
          <a:prstGeom prst="rect">
            <a:avLst/>
          </a:prstGeom>
          <a:noFill/>
        </p:spPr>
        <p:txBody>
          <a:bodyPr>
            <a:spAutoFit/>
          </a:bodyPr>
          <a:lstStyle/>
          <a:p>
            <a:pPr>
              <a:defRPr/>
            </a:pPr>
            <a:r>
              <a:rPr lang="en-US" sz="1200" dirty="0" err="1">
                <a:solidFill>
                  <a:schemeClr val="bg1">
                    <a:lumMod val="85000"/>
                  </a:schemeClr>
                </a:solidFill>
              </a:rPr>
              <a:t>Yukl</a:t>
            </a:r>
            <a:r>
              <a:rPr lang="en-US" sz="1200" dirty="0">
                <a:solidFill>
                  <a:schemeClr val="bg1">
                    <a:lumMod val="85000"/>
                  </a:schemeClr>
                </a:solidFill>
              </a:rPr>
              <a:t> 1989 as referenced in APMP Fall 1999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Leadership</a:t>
            </a:r>
          </a:p>
        </p:txBody>
      </p:sp>
      <p:sp>
        <p:nvSpPr>
          <p:cNvPr id="24579" name="Content Placeholder 2"/>
          <p:cNvSpPr>
            <a:spLocks noGrp="1"/>
          </p:cNvSpPr>
          <p:nvPr>
            <p:ph idx="1"/>
          </p:nvPr>
        </p:nvSpPr>
        <p:spPr>
          <a:xfrm>
            <a:off x="838200" y="1875263"/>
            <a:ext cx="8386169" cy="3982844"/>
          </a:xfrm>
        </p:spPr>
        <p:txBody>
          <a:bodyPr/>
          <a:lstStyle/>
          <a:p>
            <a:r>
              <a:rPr lang="en-US" sz="2400" dirty="0"/>
              <a:t>“Leadership is a process whereby an individual influences a group of individuals to achieve a common goal” </a:t>
            </a:r>
            <a:r>
              <a:rPr lang="en-US" sz="1400" dirty="0">
                <a:solidFill>
                  <a:srgbClr val="D9D9D9"/>
                </a:solidFill>
              </a:rPr>
              <a:t>(</a:t>
            </a:r>
            <a:r>
              <a:rPr lang="en-US" sz="1400" dirty="0" err="1">
                <a:solidFill>
                  <a:srgbClr val="D9D9D9"/>
                </a:solidFill>
              </a:rPr>
              <a:t>Northouse</a:t>
            </a:r>
            <a:r>
              <a:rPr lang="en-US" sz="1400" dirty="0">
                <a:solidFill>
                  <a:srgbClr val="D9D9D9"/>
                </a:solidFill>
              </a:rPr>
              <a:t>, 2007)</a:t>
            </a:r>
          </a:p>
          <a:p>
            <a:r>
              <a:rPr lang="en-US" sz="2400" dirty="0"/>
              <a:t>Effective Leadership Empowers Others </a:t>
            </a:r>
            <a:r>
              <a:rPr lang="en-US" sz="1400" dirty="0">
                <a:solidFill>
                  <a:srgbClr val="D9D9D9"/>
                </a:solidFill>
              </a:rPr>
              <a:t>(</a:t>
            </a:r>
            <a:r>
              <a:rPr lang="en-US" sz="1400" dirty="0" err="1">
                <a:solidFill>
                  <a:srgbClr val="D9D9D9"/>
                </a:solidFill>
              </a:rPr>
              <a:t>Kotter</a:t>
            </a:r>
            <a:r>
              <a:rPr lang="en-US" sz="1400" dirty="0">
                <a:solidFill>
                  <a:srgbClr val="D9D9D9"/>
                </a:solidFill>
              </a:rPr>
              <a:t>, 1990)</a:t>
            </a:r>
          </a:p>
          <a:p>
            <a:pPr lvl="1"/>
            <a:r>
              <a:rPr lang="en-US" dirty="0"/>
              <a:t>People feel significant</a:t>
            </a:r>
          </a:p>
          <a:p>
            <a:pPr lvl="1"/>
            <a:r>
              <a:rPr lang="en-US" dirty="0"/>
              <a:t>Learning and competence matter</a:t>
            </a:r>
          </a:p>
          <a:p>
            <a:pPr lvl="1"/>
            <a:r>
              <a:rPr lang="en-US" dirty="0"/>
              <a:t>People are part of a community</a:t>
            </a:r>
          </a:p>
          <a:p>
            <a:pPr lvl="1"/>
            <a:r>
              <a:rPr lang="en-US" dirty="0"/>
              <a:t>Work is exciting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3"/>
          <p:cNvSpPr>
            <a:spLocks noGrp="1"/>
          </p:cNvSpPr>
          <p:nvPr>
            <p:ph type="title"/>
          </p:nvPr>
        </p:nvSpPr>
        <p:spPr/>
        <p:txBody>
          <a:bodyPr/>
          <a:lstStyle/>
          <a:p>
            <a:r>
              <a:rPr lang="en-US"/>
              <a:t>Leadership</a:t>
            </a:r>
          </a:p>
        </p:txBody>
      </p:sp>
      <p:sp>
        <p:nvSpPr>
          <p:cNvPr id="28674" name="Text Placeholder 4"/>
          <p:cNvSpPr>
            <a:spLocks noGrp="1"/>
          </p:cNvSpPr>
          <p:nvPr>
            <p:ph type="body" idx="1"/>
          </p:nvPr>
        </p:nvSpPr>
        <p:spPr/>
        <p:txBody>
          <a:bodyPr/>
          <a:lstStyle/>
          <a:p>
            <a:r>
              <a:rPr lang="en-US" dirty="0"/>
              <a:t>Characteristics and Traits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Traits</a:t>
            </a:r>
          </a:p>
        </p:txBody>
      </p:sp>
      <p:sp>
        <p:nvSpPr>
          <p:cNvPr id="3" name="Content Placeholder 2"/>
          <p:cNvSpPr>
            <a:spLocks noGrp="1"/>
          </p:cNvSpPr>
          <p:nvPr>
            <p:ph idx="1"/>
          </p:nvPr>
        </p:nvSpPr>
        <p:spPr/>
        <p:txBody>
          <a:bodyPr/>
          <a:lstStyle/>
          <a:p>
            <a:r>
              <a:rPr lang="en-US" dirty="0"/>
              <a:t>Traits Found Most Frequently to be Characteristic of Successful Leaders</a:t>
            </a:r>
          </a:p>
          <a:p>
            <a:pPr lvl="1"/>
            <a:r>
              <a:rPr lang="en-US" dirty="0"/>
              <a:t>Intelligence</a:t>
            </a:r>
          </a:p>
          <a:p>
            <a:pPr lvl="1"/>
            <a:r>
              <a:rPr lang="en-US" dirty="0"/>
              <a:t>Self-Confidence</a:t>
            </a:r>
          </a:p>
          <a:p>
            <a:pPr lvl="1"/>
            <a:r>
              <a:rPr lang="en-US" dirty="0"/>
              <a:t>Determination</a:t>
            </a:r>
          </a:p>
          <a:p>
            <a:pPr lvl="1"/>
            <a:r>
              <a:rPr lang="en-US" dirty="0"/>
              <a:t>Integrity</a:t>
            </a:r>
          </a:p>
          <a:p>
            <a:pPr lvl="1"/>
            <a:r>
              <a:rPr lang="en-US" dirty="0"/>
              <a:t>Sociability</a:t>
            </a:r>
          </a:p>
          <a:p>
            <a:pPr lvl="1"/>
            <a:endParaRPr lang="en-US" dirty="0"/>
          </a:p>
        </p:txBody>
      </p:sp>
      <p:sp>
        <p:nvSpPr>
          <p:cNvPr id="4" name="TextBox 3">
            <a:extLst>
              <a:ext uri="{FF2B5EF4-FFF2-40B4-BE49-F238E27FC236}">
                <a16:creationId xmlns:a16="http://schemas.microsoft.com/office/drawing/2014/main" id="{D752C319-03FE-7248-A4AE-F8E7631789BD}"/>
              </a:ext>
            </a:extLst>
          </p:cNvPr>
          <p:cNvSpPr txBox="1"/>
          <p:nvPr/>
        </p:nvSpPr>
        <p:spPr>
          <a:xfrm>
            <a:off x="838200" y="6311900"/>
            <a:ext cx="7924800" cy="277813"/>
          </a:xfrm>
          <a:prstGeom prst="rect">
            <a:avLst/>
          </a:prstGeom>
          <a:noFill/>
        </p:spPr>
        <p:txBody>
          <a:bodyPr>
            <a:spAutoFit/>
          </a:bodyPr>
          <a:lstStyle/>
          <a:p>
            <a:pPr>
              <a:defRPr/>
            </a:pPr>
            <a:r>
              <a:rPr lang="en-US" sz="1200" i="1" dirty="0">
                <a:solidFill>
                  <a:schemeClr val="bg1">
                    <a:lumMod val="85000"/>
                  </a:schemeClr>
                </a:solidFill>
                <a:latin typeface="+mj-lt"/>
              </a:rPr>
              <a:t>Source: </a:t>
            </a:r>
            <a:r>
              <a:rPr lang="en-US" sz="1200" i="1" dirty="0" err="1">
                <a:solidFill>
                  <a:schemeClr val="bg1">
                    <a:lumMod val="85000"/>
                  </a:schemeClr>
                </a:solidFill>
                <a:latin typeface="+mj-lt"/>
              </a:rPr>
              <a:t>Northouse</a:t>
            </a:r>
            <a:r>
              <a:rPr lang="en-US" sz="1200" i="1" dirty="0">
                <a:solidFill>
                  <a:schemeClr val="bg1">
                    <a:lumMod val="85000"/>
                  </a:schemeClr>
                </a:solidFill>
                <a:latin typeface="+mj-lt"/>
              </a:rPr>
              <a:t>, 2007</a:t>
            </a:r>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6069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0371-96A0-1340-82C5-E334756CB775}"/>
              </a:ext>
            </a:extLst>
          </p:cNvPr>
          <p:cNvSpPr>
            <a:spLocks noGrp="1"/>
          </p:cNvSpPr>
          <p:nvPr>
            <p:ph type="title"/>
          </p:nvPr>
        </p:nvSpPr>
        <p:spPr/>
        <p:txBody>
          <a:bodyPr/>
          <a:lstStyle/>
          <a:p>
            <a:r>
              <a:rPr lang="en-US" dirty="0"/>
              <a:t>Skill Based Model</a:t>
            </a:r>
          </a:p>
        </p:txBody>
      </p:sp>
      <p:sp>
        <p:nvSpPr>
          <p:cNvPr id="3" name="Content Placeholder 2">
            <a:extLst>
              <a:ext uri="{FF2B5EF4-FFF2-40B4-BE49-F238E27FC236}">
                <a16:creationId xmlns:a16="http://schemas.microsoft.com/office/drawing/2014/main" id="{5DE11CFA-A4A3-4C4F-920E-B51DADD526AD}"/>
              </a:ext>
            </a:extLst>
          </p:cNvPr>
          <p:cNvSpPr>
            <a:spLocks noGrp="1"/>
          </p:cNvSpPr>
          <p:nvPr>
            <p:ph idx="1"/>
          </p:nvPr>
        </p:nvSpPr>
        <p:spPr/>
        <p:txBody>
          <a:bodyPr/>
          <a:lstStyle/>
          <a:p>
            <a:r>
              <a:rPr lang="en-US" dirty="0"/>
              <a:t>Leadership outcomes depend on three primary components </a:t>
            </a:r>
          </a:p>
          <a:p>
            <a:pPr lvl="1"/>
            <a:r>
              <a:rPr lang="en-US" sz="1800" dirty="0"/>
              <a:t>Problem Solving Skills</a:t>
            </a:r>
          </a:p>
          <a:p>
            <a:pPr lvl="1"/>
            <a:r>
              <a:rPr lang="en-US" sz="1800" dirty="0"/>
              <a:t>Social Judgement Skills</a:t>
            </a:r>
          </a:p>
          <a:p>
            <a:pPr lvl="1"/>
            <a:r>
              <a:rPr lang="en-US" sz="1800" dirty="0"/>
              <a:t>Knowledge</a:t>
            </a:r>
          </a:p>
          <a:p>
            <a:r>
              <a:rPr lang="en-US" dirty="0"/>
              <a:t>Rather than an inherent attribute, leadership may be learned </a:t>
            </a:r>
          </a:p>
          <a:p>
            <a:endParaRPr lang="en-US" dirty="0"/>
          </a:p>
        </p:txBody>
      </p:sp>
      <p:sp>
        <p:nvSpPr>
          <p:cNvPr id="4" name="TextBox 3">
            <a:extLst>
              <a:ext uri="{FF2B5EF4-FFF2-40B4-BE49-F238E27FC236}">
                <a16:creationId xmlns:a16="http://schemas.microsoft.com/office/drawing/2014/main" id="{3DAF8716-617B-DA4A-86DA-B8DD0E62CBE1}"/>
              </a:ext>
            </a:extLst>
          </p:cNvPr>
          <p:cNvSpPr txBox="1"/>
          <p:nvPr/>
        </p:nvSpPr>
        <p:spPr>
          <a:xfrm>
            <a:off x="838200" y="6311900"/>
            <a:ext cx="7924800" cy="277813"/>
          </a:xfrm>
          <a:prstGeom prst="rect">
            <a:avLst/>
          </a:prstGeom>
          <a:noFill/>
        </p:spPr>
        <p:txBody>
          <a:bodyPr>
            <a:spAutoFit/>
          </a:bodyPr>
          <a:lstStyle/>
          <a:p>
            <a:pPr>
              <a:defRPr/>
            </a:pPr>
            <a:r>
              <a:rPr lang="en-US" sz="1200" i="1" dirty="0">
                <a:solidFill>
                  <a:schemeClr val="bg1">
                    <a:lumMod val="85000"/>
                  </a:schemeClr>
                </a:solidFill>
                <a:latin typeface="+mj-lt"/>
              </a:rPr>
              <a:t>Source: </a:t>
            </a:r>
            <a:r>
              <a:rPr lang="en-US" sz="1200" i="1" dirty="0" err="1">
                <a:solidFill>
                  <a:schemeClr val="bg1">
                    <a:lumMod val="85000"/>
                  </a:schemeClr>
                </a:solidFill>
                <a:latin typeface="+mj-lt"/>
              </a:rPr>
              <a:t>Northouse</a:t>
            </a:r>
            <a:r>
              <a:rPr lang="en-US" sz="1200" i="1" dirty="0">
                <a:solidFill>
                  <a:schemeClr val="bg1">
                    <a:lumMod val="85000"/>
                  </a:schemeClr>
                </a:solidFill>
                <a:latin typeface="+mj-lt"/>
              </a:rPr>
              <a:t>, 2007</a:t>
            </a:r>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98220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3"/>
          <p:cNvSpPr>
            <a:spLocks noGrp="1"/>
          </p:cNvSpPr>
          <p:nvPr>
            <p:ph type="title"/>
          </p:nvPr>
        </p:nvSpPr>
        <p:spPr/>
        <p:txBody>
          <a:bodyPr/>
          <a:lstStyle/>
          <a:p>
            <a:r>
              <a:rPr lang="en-US"/>
              <a:t>Leadership</a:t>
            </a:r>
          </a:p>
        </p:txBody>
      </p:sp>
      <p:sp>
        <p:nvSpPr>
          <p:cNvPr id="28674" name="Text Placeholder 4"/>
          <p:cNvSpPr>
            <a:spLocks noGrp="1"/>
          </p:cNvSpPr>
          <p:nvPr>
            <p:ph type="body" idx="1"/>
          </p:nvPr>
        </p:nvSpPr>
        <p:spPr/>
        <p:txBody>
          <a:bodyPr/>
          <a:lstStyle/>
          <a:p>
            <a:r>
              <a:rPr lang="en-US" dirty="0"/>
              <a:t>Leadership vs.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vs. Management</a:t>
            </a:r>
          </a:p>
        </p:txBody>
      </p:sp>
      <p:sp>
        <p:nvSpPr>
          <p:cNvPr id="3" name="Content Placeholder 2"/>
          <p:cNvSpPr>
            <a:spLocks noGrp="1"/>
          </p:cNvSpPr>
          <p:nvPr>
            <p:ph idx="1"/>
          </p:nvPr>
        </p:nvSpPr>
        <p:spPr/>
        <p:txBody>
          <a:bodyPr/>
          <a:lstStyle/>
          <a:p>
            <a:r>
              <a:rPr lang="en-US" dirty="0"/>
              <a:t>Management</a:t>
            </a:r>
          </a:p>
          <a:p>
            <a:pPr lvl="1"/>
            <a:r>
              <a:rPr lang="en-US" dirty="0"/>
              <a:t>To manage means to accomplish activities and master routines</a:t>
            </a:r>
          </a:p>
          <a:p>
            <a:pPr lvl="1"/>
            <a:r>
              <a:rPr lang="en-US" dirty="0"/>
              <a:t>Management produces order and consistency</a:t>
            </a:r>
          </a:p>
          <a:p>
            <a:pPr lvl="1"/>
            <a:r>
              <a:rPr lang="en-US" dirty="0"/>
              <a:t>Management is about coping with complexity</a:t>
            </a:r>
          </a:p>
          <a:p>
            <a:r>
              <a:rPr lang="en-US" dirty="0"/>
              <a:t>Leadership</a:t>
            </a:r>
          </a:p>
          <a:p>
            <a:pPr lvl="1"/>
            <a:r>
              <a:rPr lang="en-US" dirty="0"/>
              <a:t>To lead means to influences others and create visions for change</a:t>
            </a:r>
          </a:p>
          <a:p>
            <a:pPr lvl="1"/>
            <a:r>
              <a:rPr lang="en-US" dirty="0"/>
              <a:t>Leadership produces change and movement</a:t>
            </a:r>
          </a:p>
          <a:p>
            <a:pPr lvl="1"/>
            <a:r>
              <a:rPr lang="en-US" dirty="0"/>
              <a:t>Leadership is about coping with change</a:t>
            </a:r>
          </a:p>
        </p:txBody>
      </p:sp>
      <p:sp>
        <p:nvSpPr>
          <p:cNvPr id="4" name="TextBox 3"/>
          <p:cNvSpPr txBox="1"/>
          <p:nvPr/>
        </p:nvSpPr>
        <p:spPr>
          <a:xfrm>
            <a:off x="838200" y="6249253"/>
            <a:ext cx="7924800" cy="277813"/>
          </a:xfrm>
          <a:prstGeom prst="rect">
            <a:avLst/>
          </a:prstGeom>
          <a:noFill/>
        </p:spPr>
        <p:txBody>
          <a:bodyPr>
            <a:spAutoFit/>
          </a:bodyPr>
          <a:lstStyle/>
          <a:p>
            <a:pPr>
              <a:defRPr/>
            </a:pPr>
            <a:r>
              <a:rPr lang="en-US" sz="1200" i="1" dirty="0" err="1">
                <a:solidFill>
                  <a:schemeClr val="bg1">
                    <a:lumMod val="85000"/>
                  </a:schemeClr>
                </a:solidFill>
                <a:latin typeface="+mj-lt"/>
              </a:rPr>
              <a:t>Northouse</a:t>
            </a:r>
            <a:r>
              <a:rPr lang="en-US" sz="1200" i="1" dirty="0">
                <a:solidFill>
                  <a:schemeClr val="bg1">
                    <a:lumMod val="85000"/>
                  </a:schemeClr>
                </a:solidFill>
                <a:latin typeface="+mj-lt"/>
              </a:rPr>
              <a:t>, 2007; </a:t>
            </a:r>
            <a:r>
              <a:rPr lang="en-US" sz="1200" i="1" dirty="0" err="1">
                <a:solidFill>
                  <a:schemeClr val="bg1">
                    <a:lumMod val="85000"/>
                  </a:schemeClr>
                </a:solidFill>
                <a:latin typeface="+mj-lt"/>
              </a:rPr>
              <a:t>Kotter</a:t>
            </a:r>
            <a:r>
              <a:rPr lang="en-US" sz="1200" i="1" dirty="0">
                <a:solidFill>
                  <a:schemeClr val="bg1">
                    <a:lumMod val="85000"/>
                  </a:schemeClr>
                </a:solidFill>
                <a:latin typeface="+mj-lt"/>
              </a:rPr>
              <a:t>, 1990</a:t>
            </a:r>
            <a:endParaRPr lang="en-US" sz="1200" dirty="0">
              <a:solidFill>
                <a:schemeClr val="bg1">
                  <a:lumMod val="85000"/>
                </a:schemeClr>
              </a:solidFill>
              <a:latin typeface="+mj-lt"/>
            </a:endParaRPr>
          </a:p>
        </p:txBody>
      </p:sp>
    </p:spTree>
    <p:extLst>
      <p:ext uri="{BB962C8B-B14F-4D97-AF65-F5344CB8AC3E}">
        <p14:creationId xmlns:p14="http://schemas.microsoft.com/office/powerpoint/2010/main" val="297462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600"/>
              <a:t>What Leaders Really Do?</a:t>
            </a:r>
          </a:p>
        </p:txBody>
      </p:sp>
      <p:sp>
        <p:nvSpPr>
          <p:cNvPr id="32771" name="Content Placeholder 2"/>
          <p:cNvSpPr>
            <a:spLocks noGrp="1"/>
          </p:cNvSpPr>
          <p:nvPr>
            <p:ph idx="1"/>
          </p:nvPr>
        </p:nvSpPr>
        <p:spPr>
          <a:xfrm>
            <a:off x="838200" y="1629937"/>
            <a:ext cx="8112480" cy="4495800"/>
          </a:xfrm>
        </p:spPr>
        <p:txBody>
          <a:bodyPr/>
          <a:lstStyle/>
          <a:p>
            <a:r>
              <a:rPr lang="en-US" sz="2800" dirty="0"/>
              <a:t>Tasks associated with Leadership</a:t>
            </a:r>
          </a:p>
          <a:p>
            <a:pPr lvl="1"/>
            <a:r>
              <a:rPr lang="en-US" dirty="0"/>
              <a:t>Deciding what needs to be done</a:t>
            </a:r>
          </a:p>
          <a:p>
            <a:pPr lvl="1"/>
            <a:r>
              <a:rPr lang="en-US" dirty="0"/>
              <a:t>Creating networks of people and relationships that can accomplish an agenda</a:t>
            </a:r>
          </a:p>
          <a:p>
            <a:pPr lvl="1"/>
            <a:r>
              <a:rPr lang="en-US" dirty="0"/>
              <a:t>Executing to ensure people actually do the job</a:t>
            </a:r>
          </a:p>
        </p:txBody>
      </p:sp>
      <p:sp>
        <p:nvSpPr>
          <p:cNvPr id="4" name="TextBox 3"/>
          <p:cNvSpPr txBox="1"/>
          <p:nvPr/>
        </p:nvSpPr>
        <p:spPr>
          <a:xfrm>
            <a:off x="2255838" y="6308726"/>
            <a:ext cx="7924800" cy="277813"/>
          </a:xfrm>
          <a:prstGeom prst="rect">
            <a:avLst/>
          </a:prstGeom>
          <a:noFill/>
        </p:spPr>
        <p:txBody>
          <a:bodyPr>
            <a:spAutoFit/>
          </a:bodyPr>
          <a:lstStyle/>
          <a:p>
            <a:pPr>
              <a:defRPr/>
            </a:pPr>
            <a:r>
              <a:rPr lang="en-US" sz="1200" i="1" dirty="0">
                <a:solidFill>
                  <a:schemeClr val="bg1">
                    <a:lumMod val="85000"/>
                  </a:schemeClr>
                </a:solidFill>
                <a:latin typeface="+mj-lt"/>
              </a:rPr>
              <a:t>What Leaders Really Do,</a:t>
            </a:r>
            <a:r>
              <a:rPr lang="en-US" sz="1200" dirty="0">
                <a:solidFill>
                  <a:schemeClr val="bg1">
                    <a:lumMod val="85000"/>
                  </a:schemeClr>
                </a:solidFill>
                <a:latin typeface="+mj-lt"/>
              </a:rPr>
              <a:t> </a:t>
            </a:r>
            <a:r>
              <a:rPr lang="en-US" sz="1200" dirty="0" err="1">
                <a:solidFill>
                  <a:schemeClr val="bg1">
                    <a:lumMod val="85000"/>
                  </a:schemeClr>
                </a:solidFill>
                <a:latin typeface="+mj-lt"/>
              </a:rPr>
              <a:t>Kotter</a:t>
            </a:r>
            <a:r>
              <a:rPr lang="en-US" sz="1200" dirty="0">
                <a:solidFill>
                  <a:schemeClr val="bg1">
                    <a:lumMod val="85000"/>
                  </a:schemeClr>
                </a:solidFill>
                <a:latin typeface="+mj-lt"/>
              </a:rPr>
              <a:t>, 1990</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5998</TotalTime>
  <Words>983</Words>
  <Application>Microsoft Macintosh PowerPoint</Application>
  <PresentationFormat>Widescreen</PresentationFormat>
  <Paragraphs>149</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Agenda</vt:lpstr>
      <vt:lpstr>Leadership</vt:lpstr>
      <vt:lpstr>Leadership</vt:lpstr>
      <vt:lpstr>Leadership</vt:lpstr>
      <vt:lpstr>Leadership Traits</vt:lpstr>
      <vt:lpstr>Skill Based Model</vt:lpstr>
      <vt:lpstr>Leadership</vt:lpstr>
      <vt:lpstr>Leadership vs. Management</vt:lpstr>
      <vt:lpstr>What Leaders Really Do?</vt:lpstr>
      <vt:lpstr>What Leaders Really Do?</vt:lpstr>
      <vt:lpstr>Building Your Company’s Vision</vt:lpstr>
      <vt:lpstr>Putting it All Together: Sony in the 1950s</vt:lpstr>
      <vt:lpstr>Leadership</vt:lpstr>
      <vt:lpstr>Leadership and the Decision Making Process</vt:lpstr>
      <vt:lpstr>Vroom’s Adaptation of Tannenbaum and Schmidt’s Taxonomy</vt:lpstr>
      <vt:lpstr>Situational Factors Affecting Choice in Decision Making Process</vt:lpstr>
      <vt:lpstr>Exercise</vt:lpstr>
      <vt:lpstr>  Leadership</vt:lpstr>
      <vt:lpstr>The Five Types of Power (French and Raven)</vt:lpstr>
      <vt:lpstr>Leadership and Use of 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6360 Software Project Management</dc:title>
  <dc:creator>Mark F. Thouin</dc:creator>
  <cp:lastModifiedBy>Thouin, Mark</cp:lastModifiedBy>
  <cp:revision>593</cp:revision>
  <dcterms:created xsi:type="dcterms:W3CDTF">2006-08-16T00:00:00Z</dcterms:created>
  <dcterms:modified xsi:type="dcterms:W3CDTF">2022-04-04T20:16:01Z</dcterms:modified>
</cp:coreProperties>
</file>