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1"/>
  </p:notesMasterIdLst>
  <p:sldIdLst>
    <p:sldId id="338" r:id="rId2"/>
    <p:sldId id="339" r:id="rId3"/>
    <p:sldId id="340" r:id="rId4"/>
    <p:sldId id="345" r:id="rId5"/>
    <p:sldId id="257" r:id="rId6"/>
    <p:sldId id="337" r:id="rId7"/>
    <p:sldId id="319" r:id="rId8"/>
    <p:sldId id="320" r:id="rId9"/>
    <p:sldId id="269" r:id="rId10"/>
    <p:sldId id="318" r:id="rId11"/>
    <p:sldId id="271" r:id="rId12"/>
    <p:sldId id="265" r:id="rId13"/>
    <p:sldId id="267" r:id="rId14"/>
    <p:sldId id="268" r:id="rId15"/>
    <p:sldId id="258" r:id="rId16"/>
    <p:sldId id="278" r:id="rId17"/>
    <p:sldId id="270" r:id="rId18"/>
    <p:sldId id="279" r:id="rId19"/>
    <p:sldId id="280" r:id="rId20"/>
    <p:sldId id="272" r:id="rId21"/>
    <p:sldId id="273" r:id="rId22"/>
    <p:sldId id="274" r:id="rId23"/>
    <p:sldId id="281" r:id="rId24"/>
    <p:sldId id="282" r:id="rId25"/>
    <p:sldId id="283" r:id="rId26"/>
    <p:sldId id="284" r:id="rId27"/>
    <p:sldId id="321" r:id="rId28"/>
    <p:sldId id="285" r:id="rId29"/>
    <p:sldId id="322" r:id="rId30"/>
    <p:sldId id="286" r:id="rId31"/>
    <p:sldId id="287" r:id="rId32"/>
    <p:sldId id="288" r:id="rId33"/>
    <p:sldId id="289" r:id="rId34"/>
    <p:sldId id="323" r:id="rId35"/>
    <p:sldId id="324" r:id="rId36"/>
    <p:sldId id="291" r:id="rId37"/>
    <p:sldId id="293" r:id="rId38"/>
    <p:sldId id="294" r:id="rId39"/>
    <p:sldId id="330" r:id="rId40"/>
    <p:sldId id="331" r:id="rId41"/>
    <p:sldId id="332" r:id="rId42"/>
    <p:sldId id="295" r:id="rId43"/>
    <p:sldId id="296" r:id="rId44"/>
    <p:sldId id="297" r:id="rId45"/>
    <p:sldId id="299" r:id="rId46"/>
    <p:sldId id="300" r:id="rId47"/>
    <p:sldId id="302" r:id="rId48"/>
    <p:sldId id="303" r:id="rId49"/>
    <p:sldId id="304" r:id="rId50"/>
    <p:sldId id="259" r:id="rId51"/>
    <p:sldId id="325" r:id="rId52"/>
    <p:sldId id="326" r:id="rId53"/>
    <p:sldId id="341" r:id="rId54"/>
    <p:sldId id="327" r:id="rId55"/>
    <p:sldId id="328" r:id="rId56"/>
    <p:sldId id="329" r:id="rId57"/>
    <p:sldId id="262" r:id="rId58"/>
    <p:sldId id="333" r:id="rId59"/>
    <p:sldId id="342" r:id="rId60"/>
    <p:sldId id="260" r:id="rId61"/>
    <p:sldId id="316" r:id="rId62"/>
    <p:sldId id="334" r:id="rId63"/>
    <p:sldId id="336" r:id="rId64"/>
    <p:sldId id="343" r:id="rId65"/>
    <p:sldId id="261" r:id="rId66"/>
    <p:sldId id="275" r:id="rId67"/>
    <p:sldId id="276" r:id="rId68"/>
    <p:sldId id="307" r:id="rId69"/>
    <p:sldId id="308" r:id="rId70"/>
    <p:sldId id="309" r:id="rId71"/>
    <p:sldId id="310" r:id="rId72"/>
    <p:sldId id="311" r:id="rId73"/>
    <p:sldId id="277" r:id="rId74"/>
    <p:sldId id="314" r:id="rId75"/>
    <p:sldId id="263" r:id="rId76"/>
    <p:sldId id="346" r:id="rId77"/>
    <p:sldId id="344" r:id="rId78"/>
    <p:sldId id="348" r:id="rId79"/>
    <p:sldId id="349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88062" autoAdjust="0"/>
  </p:normalViewPr>
  <p:slideViewPr>
    <p:cSldViewPr snapToGrid="0">
      <p:cViewPr varScale="1">
        <p:scale>
          <a:sx n="62" d="100"/>
          <a:sy n="62" d="100"/>
        </p:scale>
        <p:origin x="86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2231F-8479-4D84-9141-86B015CDA92E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67B6F-866E-4882-AF3D-BF1EFA299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7B6F-866E-4882-AF3D-BF1EFA299E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55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7B6F-866E-4882-AF3D-BF1EFA299E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95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7B6F-866E-4882-AF3D-BF1EFA299E1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91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FA08-F7CB-4D64-B7D6-D6DCB0891CAD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1B61-4EF7-4B77-AED8-F9F8EDA57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9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FA08-F7CB-4D64-B7D6-D6DCB0891CAD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1B61-4EF7-4B77-AED8-F9F8EDA57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4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FA08-F7CB-4D64-B7D6-D6DCB0891CAD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1B61-4EF7-4B77-AED8-F9F8EDA57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3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FA08-F7CB-4D64-B7D6-D6DCB0891CAD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1B61-4EF7-4B77-AED8-F9F8EDA57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4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FA08-F7CB-4D64-B7D6-D6DCB0891CAD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1B61-4EF7-4B77-AED8-F9F8EDA57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3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FA08-F7CB-4D64-B7D6-D6DCB0891CAD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1B61-4EF7-4B77-AED8-F9F8EDA57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3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FA08-F7CB-4D64-B7D6-D6DCB0891CAD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1B61-4EF7-4B77-AED8-F9F8EDA57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1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FA08-F7CB-4D64-B7D6-D6DCB0891CAD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1B61-4EF7-4B77-AED8-F9F8EDA57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5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FA08-F7CB-4D64-B7D6-D6DCB0891CAD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1B61-4EF7-4B77-AED8-F9F8EDA57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6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FA08-F7CB-4D64-B7D6-D6DCB0891CAD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1B61-4EF7-4B77-AED8-F9F8EDA57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3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FA08-F7CB-4D64-B7D6-D6DCB0891CAD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1B61-4EF7-4B77-AED8-F9F8EDA57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2FA08-F7CB-4D64-B7D6-D6DCB0891CAD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A1B61-4EF7-4B77-AED8-F9F8EDA57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3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.docx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0274"/>
            <a:ext cx="12222822" cy="68682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00057" y="1574155"/>
            <a:ext cx="37693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Docker - 101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57054" y="5675048"/>
            <a:ext cx="36872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Rahulkrishnan R A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435" y="629446"/>
            <a:ext cx="1581110" cy="11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6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27654" y="1773528"/>
            <a:ext cx="11215843" cy="1090253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-  Containers are normal process </a:t>
            </a:r>
            <a:b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</a:b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-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Process executed using two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L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inux kernel features </a:t>
            </a:r>
            <a:b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</a:b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/>
            </a:r>
            <a:b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</a:b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    -  Cgroups</a:t>
            </a:r>
            <a:b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</a:b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    -  Namespace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/>
            </a:r>
            <a:b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/>
            </a:r>
            <a:br>
              <a:rPr lang="en-US" sz="1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</a:b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/>
            </a:r>
            <a:b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</a:br>
            <a:endParaRPr lang="en-US" sz="18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276" y="3318833"/>
            <a:ext cx="2458341" cy="21505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396" y="3321791"/>
            <a:ext cx="2441750" cy="21475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0257" y="5588112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Containers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52598" y="5588112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Virtual Machines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396110" y="-193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How containers looks like?</a:t>
            </a:r>
            <a:b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</a:br>
            <a:endParaRPr lang="en-US" sz="24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969" y="2711884"/>
            <a:ext cx="4132111" cy="321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7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905" y="1792587"/>
            <a:ext cx="8290368" cy="3256354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897411" y="-192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Supported Operating System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118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28" y="1823257"/>
            <a:ext cx="10520714" cy="35726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3628" y="5585249"/>
            <a:ext cx="707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https://trends.google.co.in/trends/explore?date=today%205-y&amp;q=docker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49371" y="244445"/>
            <a:ext cx="4669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Interest on Docker – Google trends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2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932" y="3318201"/>
            <a:ext cx="5252188" cy="3242509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97879" y="1150865"/>
            <a:ext cx="10225428" cy="24082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Docker Engine is a client-server application with these major components: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  A server which is a type of long-running program called a daemon process (the </a:t>
            </a:r>
            <a:r>
              <a:rPr kumimoji="0" lang="en-US" sz="1600" b="1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dockerd</a:t>
            </a: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command).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1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  A REST API which specifies interfaces that programs can use to talk to the daemon and instruct it what to 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1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  A command line interface (CLI) client ( the docker command).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6982" y="200827"/>
            <a:ext cx="2002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Docker Engine</a:t>
            </a:r>
          </a:p>
        </p:txBody>
      </p:sp>
    </p:spTree>
    <p:extLst>
      <p:ext uri="{BB962C8B-B14F-4D97-AF65-F5344CB8AC3E}">
        <p14:creationId xmlns:p14="http://schemas.microsoft.com/office/powerpoint/2010/main" val="348877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14094" y="247637"/>
            <a:ext cx="2690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Docker architecture</a:t>
            </a:r>
            <a:endParaRPr lang="en-US" sz="2400" b="1" i="0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380" y="1015403"/>
            <a:ext cx="96297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8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7163" y="738112"/>
            <a:ext cx="1918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Install Docker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94263" y="2202756"/>
            <a:ext cx="77135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Docker is available in two editions: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Community Edition (CE)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 smtClean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Enterprise Edition (EE)</a:t>
            </a:r>
            <a:r>
              <a:rPr lang="en-US" b="0" i="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51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484" y="1655274"/>
            <a:ext cx="4429502" cy="408051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07001" y="350923"/>
            <a:ext cx="47823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How docker access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the linux kernel?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447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0391" y="374386"/>
            <a:ext cx="3910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400" b="1" i="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Docker Images vs Containers</a:t>
            </a:r>
            <a:endParaRPr lang="en-US" sz="2400" b="1" i="0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2863" y="1814848"/>
            <a:ext cx="104416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Images: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 smtClean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lightweight, stand-alone, executable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 smtClean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b="0" i="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ncludes everything needed to run a piece of software, including the code, a runtime, libraries, environment variables, and config files.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2863" y="3732674"/>
            <a:ext cx="104416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Container: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Runtime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instance of an image—what the image becomes in memory when actually executed.</a:t>
            </a:r>
          </a:p>
        </p:txBody>
      </p:sp>
    </p:spTree>
    <p:extLst>
      <p:ext uri="{BB962C8B-B14F-4D97-AF65-F5344CB8AC3E}">
        <p14:creationId xmlns:p14="http://schemas.microsoft.com/office/powerpoint/2010/main" val="338897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151" y="1292381"/>
            <a:ext cx="7226175" cy="54196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86934" y="437759"/>
            <a:ext cx="1926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Docker Image</a:t>
            </a:r>
            <a:endParaRPr lang="en-US" sz="2400" b="1" i="0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844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693" y="1354323"/>
            <a:ext cx="7230413" cy="4466120"/>
          </a:xfrm>
        </p:spPr>
      </p:pic>
      <p:sp>
        <p:nvSpPr>
          <p:cNvPr id="5" name="Rectangle 4"/>
          <p:cNvSpPr/>
          <p:nvPr/>
        </p:nvSpPr>
        <p:spPr>
          <a:xfrm>
            <a:off x="4360598" y="347225"/>
            <a:ext cx="3484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Sharing the docker image </a:t>
            </a:r>
            <a:endParaRPr lang="en-US" sz="2400" b="1" i="0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26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00057" y="1574155"/>
            <a:ext cx="34006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Docker 101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87762" y="5829161"/>
            <a:ext cx="36872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Rahulkrishnan R A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283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574544"/>
            <a:ext cx="12192001" cy="283456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978883" y="3407503"/>
            <a:ext cx="10609738" cy="3067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919511" y="152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About Me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67593" y="1413876"/>
            <a:ext cx="6680717" cy="312404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                    </a:t>
            </a:r>
          </a:p>
          <a:p>
            <a:endParaRPr lang="en-US" sz="18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endParaRPr lang="en-US" sz="1800" b="1" dirty="0" smtClean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Consultant @</a:t>
            </a:r>
            <a:endParaRPr lang="en-US" sz="1800" b="1" dirty="0" smtClean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Debian Contributor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Gopher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b="1" dirty="0" smtClean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Organizer for Kubernetes </a:t>
            </a:r>
            <a:r>
              <a:rPr lang="en-US" sz="1800" b="1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Meetup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Chennai</a:t>
            </a:r>
            <a:endParaRPr lang="en-US" sz="1800" b="1" dirty="0" smtClean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endParaRPr lang="en-US" sz="1800" b="1" dirty="0" smtClean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endParaRPr lang="en-US" sz="18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endParaRPr lang="en-US" sz="1800" b="1" dirty="0" smtClean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endParaRPr lang="en-US" sz="18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                     </a:t>
            </a:r>
            <a:endParaRPr lang="en-US" sz="1800" b="1" dirty="0" smtClean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endParaRPr lang="en-US" sz="18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15210" y="390683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LinkedIn   linkedin.com/in/rahulkrishnanra/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Github     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https://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github.com/rahulkrishnanfs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Twitter    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https://twitter.com/rahulkrishnanra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121" y="4847007"/>
            <a:ext cx="1282134" cy="6054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624" y="3906831"/>
            <a:ext cx="418707" cy="4187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67593" y="4418135"/>
            <a:ext cx="421190" cy="4211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801" y="1254486"/>
            <a:ext cx="2471255" cy="100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7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38910" y="377731"/>
            <a:ext cx="36688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Finding the Docker Version </a:t>
            </a:r>
            <a:endParaRPr lang="en-US" sz="2400" b="1" i="0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2672" y="2118509"/>
            <a:ext cx="11235351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$ </a:t>
            </a:r>
            <a:r>
              <a:rPr lang="en-US" sz="1600" b="1" dirty="0" err="1" smtClean="0">
                <a:solidFill>
                  <a:schemeClr val="accent1">
                    <a:lumMod val="50000"/>
                  </a:schemeClr>
                </a:solidFill>
              </a:rPr>
              <a:t>docker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version</a:t>
            </a:r>
          </a:p>
          <a:p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Client: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Version:       17.12.0-ce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API version:   1.35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Go version:    go1.9.2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Git commit:    c97c6d6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Built: Wed Dec 27 20:11:19 2017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OS/Arch:      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</a:rPr>
              <a:t>linux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/amd64</a:t>
            </a:r>
          </a:p>
          <a:p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Server: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Engine: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Version:      17.12.0-ce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API version:  1.35 (minimum version 1.12)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Go version:   go1.9.2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Git commit:   c97c6d6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Built:        Wed Dec 27 20:09:53 2017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2672" y="1142656"/>
            <a:ext cx="11235351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Usage: 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“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docker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version [OPTIONS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] “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          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  Show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the Docker version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407608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2673" y="2362327"/>
            <a:ext cx="11289672" cy="4278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$docker info</a:t>
            </a:r>
          </a:p>
          <a:p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Containers: 1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Running: 0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Paused: 0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Stopped: 1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Images: 1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Server Version: 17.12.0-ce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Storage Driver: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</a:rPr>
              <a:t>aufs</a:t>
            </a:r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Root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</a:rPr>
              <a:t>Dir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: /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</a:rPr>
              <a:t>var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/lib/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</a:rPr>
              <a:t>docker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</a:rPr>
              <a:t>aufs</a:t>
            </a:r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Backing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</a:rPr>
              <a:t>Filesystem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</a:rPr>
              <a:t>extfs</a:t>
            </a:r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</a:rPr>
              <a:t>Dirs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: 3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Dirperm1 Supported: true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Logging Driver: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</a:rPr>
              <a:t>json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-file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</a:rPr>
              <a:t>Cgroup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Driver: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</a:rPr>
              <a:t>cgroupfs</a:t>
            </a:r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Plugins: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7054" y="202914"/>
            <a:ext cx="4237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Docker Installation information </a:t>
            </a:r>
            <a:endParaRPr lang="en-US" sz="2400" b="1" i="0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2673" y="885919"/>
            <a:ext cx="11289672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Usage:   “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Usage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:  docker info [OPTIONS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] 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”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  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Display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system-wide information</a:t>
            </a: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34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39601" y="262991"/>
            <a:ext cx="3080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Run the first Container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513" y="2144796"/>
            <a:ext cx="11280618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$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docker run docker/</a:t>
            </a:r>
            <a:r>
              <a:rPr lang="en-US" sz="1600" b="1" dirty="0" err="1" smtClean="0">
                <a:solidFill>
                  <a:schemeClr val="accent1">
                    <a:lumMod val="50000"/>
                  </a:schemeClr>
                </a:solidFill>
              </a:rPr>
              <a:t>whalesay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1">
                    <a:lumMod val="50000"/>
                  </a:schemeClr>
                </a:solidFill>
              </a:rPr>
              <a:t>cowsay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hello world</a:t>
            </a:r>
          </a:p>
          <a:p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_____________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&lt; hello world &gt;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-------------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\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\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\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              ##        .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        ## ## ##       ==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     ## ## ## ##      ===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 /""""""""""""""""___/ ===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~~~ {~~ ~~~~ ~~~ ~~~~ ~~ ~ /  ===- ~~~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 \______ o          __/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  \    \        __/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    \____\______/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5513" y="1074925"/>
            <a:ext cx="1128061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Usage:  “ docker run [OPTIONS] IMAGE [COMMAND] [ARG...] [flags] ”</a:t>
            </a: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              Run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a command in a new container</a:t>
            </a:r>
          </a:p>
        </p:txBody>
      </p:sp>
    </p:spTree>
    <p:extLst>
      <p:ext uri="{BB962C8B-B14F-4D97-AF65-F5344CB8AC3E}">
        <p14:creationId xmlns:p14="http://schemas.microsoft.com/office/powerpoint/2010/main" val="296252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1906" y="329119"/>
            <a:ext cx="3048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List the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ocker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mages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2672" y="2674941"/>
            <a:ext cx="11271563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$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docker images</a:t>
            </a:r>
          </a:p>
          <a:p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REPOSITORY             TAG                 IMAGE ID                CREATED             SIZE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hello-world               latest               f2a91732366c        7 weeks ago       1.85kB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docker/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</a:rPr>
              <a:t>whalesay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latest               6b362a9f73eb        2 years ago         247MB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2673" y="1188838"/>
            <a:ext cx="11271563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Usage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“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docker images [OPTIONS] [REPOSITORY[:TAG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]] ”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       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List images</a:t>
            </a: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8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2984" y="346844"/>
            <a:ext cx="5597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ull the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ocker image from the Repository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6201" y="2904160"/>
            <a:ext cx="1128993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$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docker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pull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hello-world</a:t>
            </a: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Using default tag: latest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latest: Pulling from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library/hello-world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ca4f61b1923c: Pull complete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Digest: sha256:66ef312bbac49c39a89aa9bcc3cb4f3c9e7de3788c944158df3ee0176d32b751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Status: Downloaded newer image for </a:t>
            </a:r>
            <a:r>
              <a:rPr lang="en-US" sz="1600" b="1" dirty="0" err="1" smtClean="0">
                <a:solidFill>
                  <a:schemeClr val="accent1">
                    <a:lumMod val="50000"/>
                  </a:schemeClr>
                </a:solidFill>
              </a:rPr>
              <a:t>hello-world:latest</a:t>
            </a:r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201" y="1288684"/>
            <a:ext cx="1128993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Usage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: 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“ docker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pull [OPTIONS] NAME[:TAG|@DIGEST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] “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              Pull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an image or a repository from a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registry</a:t>
            </a: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72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4202" y="319980"/>
            <a:ext cx="60813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How to pull all versions of a particular Image? 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3085" y="2220855"/>
            <a:ext cx="11316832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$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docker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pull -a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hello-world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latest: Pulling from library/hello-world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Digest: sha256:66ef312bbac49c39a89aa9bcc3cb4f3c9e7de3788c944158df3ee0176d32b751</a:t>
            </a:r>
          </a:p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linux: Pulling from library/hello-world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Digest: sha256:27f70fe1ab54eebd2569a33f0b86e5db42b8ebda65d0647d8eceb87d34462efd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nanoserver-1709: Pulling from library/hello-world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no matching manifest for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linux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/amd64 in the manifest list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entries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6459" y="4862840"/>
            <a:ext cx="11316832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$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docker images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REPOSITORY          TAG               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IMAGE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ID           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   CREATED              SIZE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hello-world  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latest            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f2a91732366c        7 weeks ago 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1.85kB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hello-world  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linux             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f2a91732366c        7 weeks ago 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1.85kB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3085" y="1056197"/>
            <a:ext cx="11316832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Options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 -a, --all-tags                Download all tagged images in the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repository</a:t>
            </a: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64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8036" y="347226"/>
            <a:ext cx="3611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Check the Digest of Images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5925" y="3261064"/>
            <a:ext cx="11615596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$  </a:t>
            </a:r>
            <a:r>
              <a:rPr lang="en-US" sz="1400" b="1" dirty="0" err="1" smtClean="0">
                <a:solidFill>
                  <a:schemeClr val="accent1">
                    <a:lumMod val="50000"/>
                  </a:schemeClr>
                </a:solidFill>
              </a:rPr>
              <a:t>docker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images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–digests</a:t>
            </a:r>
          </a:p>
          <a:p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REPOSITORY          TAG         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DIGEST                                                                                                                                                  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IMAGE ID           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    CREATED               SIZE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hello-world       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latest      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sha256:27f70fe1ab54eebd2569a33f0b86e5db42b8ebda65d0647d8eceb87d34462efd    f2a91732366c       7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weeks ago         1.85kB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hello-world       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latest      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sha256:66ef312bbac49c39a89aa9bcc3cb4f3c9e7de3788c944158df3ee0176d32b751      f2a91732366c       7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weeks ago        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1.85kB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5925" y="1542236"/>
            <a:ext cx="1161559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Usage: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“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docker images [OPTIONS] [REPOSITORY[:TAG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]] “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List images</a:t>
            </a: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Options: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     --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digests         Show digests</a:t>
            </a:r>
          </a:p>
        </p:txBody>
      </p:sp>
    </p:spTree>
    <p:extLst>
      <p:ext uri="{BB962C8B-B14F-4D97-AF65-F5344CB8AC3E}">
        <p14:creationId xmlns:p14="http://schemas.microsoft.com/office/powerpoint/2010/main" val="18082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4441" y="338172"/>
            <a:ext cx="5329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Pull Image based on the specific version 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7406" y="2598345"/>
            <a:ext cx="11343992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$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docker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pull centos:6</a:t>
            </a:r>
          </a:p>
          <a:p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6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: Pulling from library/centos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ca9499a209fd: Pull complete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Digest: sha256:551de58ca434f5da1c7fc770c32c6a2897de33eb7fde7508e9149758e07d3fe3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Status: Downloaded newer image for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centos:6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7406" y="1634098"/>
            <a:ext cx="1134399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Usage :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“ docker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pull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NAME:TAG “</a:t>
            </a:r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4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2153" y="311012"/>
            <a:ext cx="3945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Filtering the Images   [before]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2877" y="2686396"/>
            <a:ext cx="11343992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$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docker images --filter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before=centos:7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REPOSITORY          TAG                 IMAGE ID           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  CREATED                SIZE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hello-world  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latest               f2a91732366c        7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weeks ago         1.85kB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hello-world  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linux                f2a91732366c        7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weeks ago  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1.85kB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2877" y="1654421"/>
            <a:ext cx="1134399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Usage :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“ docker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images 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--filter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name=value “</a:t>
            </a:r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28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46355" y="365332"/>
            <a:ext cx="37554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Filtering the Images   [since]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9298" y="3036841"/>
            <a:ext cx="11325885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$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docker images --filter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since=hello-world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REPOSITORY          TAG                 IMAGE ID           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   CREATED            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SIZE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centos       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 6                    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609c1f9b5406        6 days ago          195MB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centos       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 7                      ff426288ea90         6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days ago   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207MB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9299" y="1980347"/>
            <a:ext cx="1132588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Usage :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“ docker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images 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--filter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since=value “</a:t>
            </a:r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88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681" y="3657600"/>
            <a:ext cx="2016769" cy="24101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150" y="1364139"/>
            <a:ext cx="2444437" cy="1833328"/>
          </a:xfrm>
          <a:prstGeom prst="rect">
            <a:avLst/>
          </a:prstGeom>
        </p:spPr>
      </p:pic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289" y="998042"/>
            <a:ext cx="2006775" cy="219942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89" b="806"/>
          <a:stretch/>
        </p:blipFill>
        <p:spPr>
          <a:xfrm>
            <a:off x="1187033" y="3333902"/>
            <a:ext cx="1918305" cy="2774273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992" y="3333902"/>
            <a:ext cx="1563436" cy="2754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638" y="3691791"/>
            <a:ext cx="2756054" cy="23418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511" y="998042"/>
            <a:ext cx="2084278" cy="20566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22" y="921768"/>
            <a:ext cx="3004485" cy="2337489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4160719" y="-2251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530085" y="-738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Overview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788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28694" y="428707"/>
            <a:ext cx="2616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View Full Image ID 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0447" y="3129727"/>
            <a:ext cx="11492917" cy="1600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$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docker images --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no-trunk</a:t>
            </a:r>
          </a:p>
          <a:p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REPOSITORY          TAG                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  IMAGE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ID                                                                 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                                                                        CREATED               SIZE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centos             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       6                        sha256:609c1f9b5406a968c8ddeef0cc3384f59908f2ef65c4854ce9f0539acc0b16fb      6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days ago         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  195MB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centos            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       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7                  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     sha256:ff426288ea903fcf8d91aca97460c613348f7a27195606b45f19ae91776ca23d    6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days ago         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  207MB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hello-world        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   latest                sha256:f2a91732366c0332ccd7afd2a5c4ff2b9af81f549370f7a19acd460f87686bc7       7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weeks ago       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1.85kB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hello-world        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   linux                 sha256:f2a91732366c0332ccd7afd2a5c4ff2b9af81f549370f7a19acd460f87686bc7       7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weeks ago       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1.85kB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0447" y="1614508"/>
            <a:ext cx="11492917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Usage :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“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docker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images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--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no-trunk “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Option:</a:t>
            </a:r>
          </a:p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           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--no-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trunc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       Don't truncate output</a:t>
            </a:r>
          </a:p>
        </p:txBody>
      </p:sp>
    </p:spTree>
    <p:extLst>
      <p:ext uri="{BB962C8B-B14F-4D97-AF65-F5344CB8AC3E}">
        <p14:creationId xmlns:p14="http://schemas.microsoft.com/office/powerpoint/2010/main" val="190950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84578" y="320066"/>
            <a:ext cx="2832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Listing all Image IDs  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7407" y="3285922"/>
            <a:ext cx="11343992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$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docker images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–q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609c1f9b5406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ff426288ea90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f2a91732366c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F2a91732366c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7407" y="1421049"/>
            <a:ext cx="11343992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Usage :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“ docker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images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–q “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Option:</a:t>
            </a:r>
          </a:p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              -q, --quiet           Only show numeric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IDs</a:t>
            </a: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66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49262" y="274798"/>
            <a:ext cx="28395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Searching the Image 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7408" y="2944471"/>
            <a:ext cx="11325884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$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docker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 search  </a:t>
            </a:r>
            <a:r>
              <a:rPr lang="en-US" sz="1400" b="1" dirty="0" err="1" smtClean="0">
                <a:solidFill>
                  <a:schemeClr val="accent1">
                    <a:lumMod val="50000"/>
                  </a:schemeClr>
                </a:solidFill>
              </a:rPr>
              <a:t>ubuntu</a:t>
            </a:r>
            <a:endParaRPr lang="en-US" sz="1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NAME                                                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            DESCRIPTION                                                                      STARS              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OFFICIAL            AUTOMATED</a:t>
            </a:r>
          </a:p>
          <a:p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ubuntu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                                               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          Ubuntu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is a Debian-based Linux operating sys…  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        7106               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[OK]</a:t>
            </a:r>
          </a:p>
          <a:p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dorowu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ubuntu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-desktop-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lxde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vnc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         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Ubuntu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with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openssh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-server and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NoVNC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          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          156                                              [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OK]</a:t>
            </a:r>
          </a:p>
          <a:p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rastasheep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ubuntu-sshd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                          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Dockerized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SSH service, built on top of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offi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…  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             127                                              [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OK]</a:t>
            </a:r>
          </a:p>
          <a:p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ansible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/ubuntu14.04-ansible                   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Ubuntu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14.04 LTS with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ansible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                 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                      90                                               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[OK]</a:t>
            </a:r>
          </a:p>
          <a:p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ubuntu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-upstart                                        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sz="1400" dirty="0" err="1" smtClean="0">
                <a:solidFill>
                  <a:schemeClr val="accent1">
                    <a:lumMod val="50000"/>
                  </a:schemeClr>
                </a:solidFill>
              </a:rPr>
              <a:t>Upstart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is an event-based replacement for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th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…  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         80                   [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OK]</a:t>
            </a:r>
          </a:p>
          <a:p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neurodebian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                                          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     </a:t>
            </a:r>
            <a:r>
              <a:rPr lang="en-US" sz="1400" dirty="0" err="1" smtClean="0">
                <a:solidFill>
                  <a:schemeClr val="accent1">
                    <a:lumMod val="50000"/>
                  </a:schemeClr>
                </a:solidFill>
              </a:rPr>
              <a:t>NeuroDebian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provides neuroscience research s…  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     41                  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[OK]</a:t>
            </a:r>
          </a:p>
          <a:p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ubuntu-debootstrap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                                  </a:t>
            </a:r>
            <a:r>
              <a:rPr lang="en-US" sz="1400" dirty="0" err="1" smtClean="0">
                <a:solidFill>
                  <a:schemeClr val="accent1">
                    <a:lumMod val="50000"/>
                  </a:schemeClr>
                </a:solidFill>
              </a:rPr>
              <a:t>debootstrap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--variant=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minbase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--components=m…  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  34                   [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OK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</a:p>
          <a:p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7407" y="1428577"/>
            <a:ext cx="11325884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Usage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: 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“ docker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search [OPTIONS]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TERM “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           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Search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the Docker Hub for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images</a:t>
            </a: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46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69233" y="473974"/>
            <a:ext cx="48395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Filtering  the Image while searching  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3243" y="2463148"/>
            <a:ext cx="11501247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$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docker search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ubuntu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--filter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stars=50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NAME                          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                             DESCRIPTION                                                                  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STARS               OFFICIAL            AUTOMATED</a:t>
            </a:r>
          </a:p>
          <a:p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ubuntu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             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                       Ubuntu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is a Debian-based Linux operating sys…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7106                 [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OK]</a:t>
            </a:r>
          </a:p>
          <a:p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dorowu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ubuntu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-desktop-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lxde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vnc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Ubuntu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with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openssh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-server and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NoVNC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156                                                [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OK]</a:t>
            </a:r>
          </a:p>
          <a:p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rastasheep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ubuntu-sshd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         Dockerized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SSH service, built on top of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offi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…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   127                                                [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OK]</a:t>
            </a:r>
          </a:p>
          <a:p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ansible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/ubuntu14.04-ansible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      Ubuntu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14.04 LTS with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ansible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     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            90                                                  [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OK]</a:t>
            </a:r>
          </a:p>
          <a:p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ubuntu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-upstart            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                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</a:rPr>
              <a:t>Upstart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is an event-based replacement for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th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…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80                     [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OK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3242" y="1442300"/>
            <a:ext cx="11501247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Usage: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“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docker search IMAGE –filter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stars=NUMBER “</a:t>
            </a:r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95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51126" y="383439"/>
            <a:ext cx="4056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Filtering based on official repo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7406" y="2549592"/>
            <a:ext cx="11307778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$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docker search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ubuntu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--filter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is-official=true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NAME                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               DESCRIPTION                                                                     STARS                  OFFICIAL           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AUTOMATED</a:t>
            </a:r>
          </a:p>
          <a:p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ubuntu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 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           Ubuntu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is a Debian-based Linux operating sys…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7106                    [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OK]</a:t>
            </a:r>
          </a:p>
          <a:p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ubuntu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-upstart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    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</a:rPr>
              <a:t>Upstart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is an event-based replacement for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th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…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80                       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[OK]</a:t>
            </a:r>
          </a:p>
          <a:p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neurodebian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     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</a:rPr>
              <a:t>NeuroDebian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provides neuroscience research s…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41                         [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OK]</a:t>
            </a:r>
          </a:p>
          <a:p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ubuntu-debootstrap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</a:rPr>
              <a:t>debootstrap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--variant=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minbase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--components=m…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34                         [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OK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7407" y="1519110"/>
            <a:ext cx="11307777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Usage: “ docker search IMAGE –filter is-official=true “</a:t>
            </a: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60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87340" y="410599"/>
            <a:ext cx="3528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Limiting the search results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6327" y="3519403"/>
            <a:ext cx="11293057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$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docker search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ubuntu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--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limit=5</a:t>
            </a: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NAME                   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                       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DESCRIPTION                                    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                              STARS              OFFICIAL           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AUTOMATED</a:t>
            </a:r>
          </a:p>
          <a:p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ubuntu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    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                  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Ubuntu is a Debian-based Linux operating sys…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7106              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[OK]</a:t>
            </a:r>
          </a:p>
          <a:p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rastasheep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ubuntu-sshd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    Dockerized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SSH service, built on top of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offi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…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    127                                                 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[OK]</a:t>
            </a:r>
          </a:p>
          <a:p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ubuntu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-upstart    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            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</a:rPr>
              <a:t>Upstart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is an event-based replacement for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th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…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80                   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[OK]</a:t>
            </a:r>
          </a:p>
          <a:p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ubuntu-debootstrap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      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</a:rPr>
              <a:t>debootstrap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--variant=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minbase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--components=m…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34                   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[OK]</a:t>
            </a:r>
          </a:p>
          <a:p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smartentry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ubuntu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        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ubuntu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with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smartentry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            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                   0                                                   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[OK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6327" y="1567557"/>
            <a:ext cx="11293057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Usage: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“ docker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search IMAGE –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limit=NUMBER “</a:t>
            </a:r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Option:</a:t>
            </a:r>
          </a:p>
          <a:p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             --limit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      Max number of search results (default 25)</a:t>
            </a: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68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40013" y="184822"/>
            <a:ext cx="2618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Tagging the Images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6461" y="2166745"/>
            <a:ext cx="11280618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$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docker 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images</a:t>
            </a:r>
          </a:p>
          <a:p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REPOSITORY               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                         TAG                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IMAGE ID            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   CREATED               SIZE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centos                       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                             6                    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609c1f9b5406        6 days ago         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  195MB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centos                       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                             7                     ff426288ea90         6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days ago         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  207MB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hello-world                  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                         latest             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f2a91732366c       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7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weeks ago         1.85kB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hello-world                  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                         linux              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f2a91732366c       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7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weeks ago         1.85kB</a:t>
            </a:r>
          </a:p>
          <a:p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rahulkrishnanfs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/hello-world  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            v1                   f2a91732366c        7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weeks ago        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1.85kB</a:t>
            </a:r>
          </a:p>
          <a:p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$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docker tag centos:6 mylocalcentos:v1</a:t>
            </a:r>
          </a:p>
          <a:p>
            <a:endParaRPr lang="en-US" sz="1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$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docker 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images</a:t>
            </a:r>
          </a:p>
          <a:p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REPOSITORY                    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             TAG                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IMAGE ID            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   CREATED             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SIZE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centos                       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                     6                      609c1f9b5406         6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days ago         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195MB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mylocalcentos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             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               v1                   609c1f9b5406         6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days ago         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195MB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centos                       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                     7                      ff426288ea90         6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days ago          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207MB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hello-world                  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                  latest              f2a91732366c        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7 weeks ago      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1.85kB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hello-world                  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                  linux               f2a91732366c         7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weeks ago      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1.85kB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rahulkrishnanfs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/hello-world  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     v1                   f2a91732366c         7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weeks ago       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1.85kB</a:t>
            </a:r>
          </a:p>
          <a:p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6460" y="749176"/>
            <a:ext cx="11280618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Usage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“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docker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 tag   SOURCE_IMAGE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[:TAG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]  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TARGET_IMAGE[:TAG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] “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           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Create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a tag TARGET_IMAGE that refers to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SOURCE_IMAGE</a:t>
            </a: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91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36445" y="311011"/>
            <a:ext cx="3276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Open Sans"/>
              </a:rPr>
              <a:t>Listing Image history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1193" y="3207924"/>
            <a:ext cx="11407365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$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docker image history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hello-world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IMAGE              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    CREATED              </a:t>
            </a:r>
            <a:r>
              <a:rPr lang="en-US" sz="1600" b="1" dirty="0" err="1" smtClean="0">
                <a:solidFill>
                  <a:schemeClr val="accent1">
                    <a:lumMod val="50000"/>
                  </a:schemeClr>
                </a:solidFill>
              </a:rPr>
              <a:t>CREATED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BY                               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                                       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SIZE                COMMENT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f2a91732366c        7 weeks ago         /bin/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sh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-c #(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nop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)  CMD ["/hello"]        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              0B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&lt;missing&gt;    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7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weeks ago         /bin/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sh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-c #(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nop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) COPY file:f3dac9d5b1b0307f…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1.85kB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1193" y="1700181"/>
            <a:ext cx="11407365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Usage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“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docker image history [OPTIONS] IMAGE [flags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] “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            Show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the history of an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image</a:t>
            </a: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73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1243" y="306618"/>
            <a:ext cx="35814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Exporting  Image as tar file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4568" y="2820109"/>
            <a:ext cx="11280617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$ docker image save hello-world  &gt; hello-world.tar</a:t>
            </a: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4568" y="3818662"/>
            <a:ext cx="11280617" cy="28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$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tar -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tvf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hello-world.tar</a:t>
            </a: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drwxr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xr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-x 0/0       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0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2017-11-21 00:23 39657b261131182fd7c18d8cfb214df80bb7748ba0ed07bc2f12fcf28f49fe43/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rw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-r--r-- 0/0        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3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2017-11-21 00:23 39657b261131182fd7c18d8cfb214df80bb7748ba0ed07bc2f12fcf28f49fe43/VERSION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rw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-r--r-- 0/0   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1182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2017-11-21 00:23 39657b261131182fd7c18d8cfb214df80bb7748ba0ed07bc2f12fcf28f49fe43/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json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rw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-r--r-- 0/0  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3584  2017-11-21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00:23 39657b261131182fd7c18d8cfb214df80bb7748ba0ed07bc2f12fcf28f49fe43/layer.tar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rw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-r--r-- 0/0  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1510  2017-11-21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00:23 f2a91732366c0332ccd7afd2a5c4ff2b9af81f549370f7a19acd460f87686bc7.json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rw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-r--r-- 0/0    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227  1970-01-01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00:00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manifest.json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rw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-r--r-- 0/0    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169  1970-01-01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00:00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repositories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4567" y="1082893"/>
            <a:ext cx="11280618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Usage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“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docker image save [OPTIONS] IMAGE [IMAGE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...] “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           Save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one or more images to a tar archive (streamed to STDOUT by default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32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38957" y="392493"/>
            <a:ext cx="4387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Open Sans"/>
              </a:rPr>
              <a:t>Importing the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Open Sans"/>
              </a:rPr>
              <a:t>docker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Open Sans"/>
              </a:rPr>
              <a:t> image  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353" y="3280682"/>
            <a:ext cx="11380204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$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docker import hello-world.tar  imageimport:v1</a:t>
            </a: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sha256:ba8695369b16debcd1c836607aa081c387e07a6bb8e798d8a058c6a4c5d84e65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ubuntu@ip-172-31-47-175:/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tmp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$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docker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images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REPOSITORY          TAG                 IMAGE ID            CREATED             SIZE</a:t>
            </a:r>
          </a:p>
          <a:p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imageimport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  v1                  ba8695369b16        7 seconds ago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6.67kB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8353" y="1700181"/>
            <a:ext cx="11380205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Usage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:  docker import [OPTIONS]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file|URL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|- [REPOSITORY[:TAG]]</a:t>
            </a: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             Import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the contents from a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tarball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to create a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filesystem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image</a:t>
            </a: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15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64856" y="6464671"/>
            <a:ext cx="86671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http://redmonk.com/fryan/files/2016/12/cncf-history-of-comp.png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57" y="2454825"/>
            <a:ext cx="10918177" cy="258806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17329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Journey to Cloud Native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317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69233" y="347226"/>
            <a:ext cx="4884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Importing the docker image  contd..  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5619" y="3106511"/>
            <a:ext cx="10983572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Import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the contents from a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tarball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to create a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filesystem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image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$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docker load  &lt;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hello-world.tar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f999ae22f308: Loading layer [==================================================&gt;]  3.584kB/3.584kB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Loaded image: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hello-world:latest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Loaded image: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hello-world:linux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5618" y="1575051"/>
            <a:ext cx="10983573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Usage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: 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“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docker load [OPTIONS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] “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           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Load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an image from a tar archive or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STDIN</a:t>
            </a: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84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0620" y="329118"/>
            <a:ext cx="36175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Removing Dangling Images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7889" y="3180728"/>
            <a:ext cx="11223057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$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docker image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prune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WARNING! This will remove all dangling images.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Are you sure you want to continue? [y/N]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y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Total reclaimed space: 0B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7889" y="1463713"/>
            <a:ext cx="11223057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Usage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: “ docker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image prune [OPTIONS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] “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             Remove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unused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images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8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15155" y="303813"/>
            <a:ext cx="3839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Inspecting the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</a:rPr>
              <a:t>docker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image 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5514" y="2482333"/>
            <a:ext cx="11288429" cy="4031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$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docker image inspect </a:t>
            </a:r>
            <a:r>
              <a:rPr lang="en-US" sz="1600" b="1" dirty="0" err="1" smtClean="0">
                <a:solidFill>
                  <a:schemeClr val="accent1">
                    <a:lumMod val="50000"/>
                  </a:schemeClr>
                </a:solidFill>
              </a:rPr>
              <a:t>hello-world:latest</a:t>
            </a:r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[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{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 "Id": "sha256:f2a91732366c0332ccd7afd2a5c4ff2b9af81f549370f7a19acd460f87686bc7",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 "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RepoTags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": [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     "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hello-world:latest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",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     "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hello-world:linux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"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 ],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 "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RepoDigests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": [],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 "Parent": "",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 "Comment": "",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 "Created": "2017-11-21T00:23:18.797567713Z",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 "Container": "fb0b4536aac3a96065e1bedb2b637a6019feec666c7699592206956c9d3adf5f",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514" y="962186"/>
            <a:ext cx="1128843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Usage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“ 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docker image inspect [OPTIONS] IMAGE [IMAGE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...] “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             Display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detailed information on one or more images</a:t>
            </a: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50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8859" y="332805"/>
            <a:ext cx="7471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Extracting the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</a:rPr>
              <a:t>docker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image information using - - format  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8913" y="3910978"/>
            <a:ext cx="11267218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$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docker image inspect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hello-world:latest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  --format="{{ .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ContainerConfig.Hostname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}}“</a:t>
            </a: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Fb0b4536aac3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8913" y="1415845"/>
            <a:ext cx="11267218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Usage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“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docker image inspect [OPTIONS] IMAGE [IMAGE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...] “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                Display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detailed information on one or more images</a:t>
            </a: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Options:</a:t>
            </a:r>
          </a:p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       </a:t>
            </a:r>
          </a:p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              -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f, --format string   Format the output using the given Go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template</a:t>
            </a: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4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0039" y="348871"/>
            <a:ext cx="10142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Extracting the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</a:rPr>
              <a:t>docker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image information using - - format  and output in  JSON  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88" y="946998"/>
            <a:ext cx="11325043" cy="5632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$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docker image  inspect </a:t>
            </a:r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hello-world:latest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  --format="{{ </a:t>
            </a:r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json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 .</a:t>
            </a:r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ContainerConfig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  }}"| </a:t>
            </a:r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jq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"Hostname": "fb0b4536aac3",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"Domainname": "",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"User": "",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"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AttachStdin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": false,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"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AttachStdout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": false,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"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AttachStderr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": false,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"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Tty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": false,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"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OpenStdin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": false,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"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StdinOnce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": false,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"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Env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": [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 "PATH=/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usr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/local/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sbin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:/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usr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/local/bin:/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usr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sbin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:/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usr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/bin:/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sbin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:/bin"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],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"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Cmd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": [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 "/bin/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sh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",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 "-c",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 "#(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nop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) ",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 "CMD [\"/hello\"]"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],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"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ArgsEscaped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": true,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"Image": "sha256:2243ee460b69c4c036bc0e42a48eaa59e82fc7737f7c9bd2714f669ef1f8370f",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"Volumes": null,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"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WorkingDir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": "",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"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Entrypoint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": null,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"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OnBuild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": null,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"Labels": {}</a:t>
            </a:r>
          </a:p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74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15159" y="327473"/>
            <a:ext cx="3901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254356"/>
                </a:solidFill>
              </a:rPr>
              <a:t>Listing the Docker Containers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398352" y="3014951"/>
            <a:ext cx="11334939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$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docker </a:t>
            </a:r>
            <a:r>
              <a:rPr lang="en-US" sz="1600" b="1" dirty="0" err="1" smtClean="0">
                <a:solidFill>
                  <a:schemeClr val="accent1">
                    <a:lumMod val="50000"/>
                  </a:schemeClr>
                </a:solidFill>
              </a:rPr>
              <a:t>ps</a:t>
            </a:r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CONTAINER ID        IMAGE               COMMAND             CREATED             STATUS              PORTS              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NAMES</a:t>
            </a: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352" y="1491952"/>
            <a:ext cx="11334939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fr-FR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1600" b="1" dirty="0" smtClean="0">
                <a:solidFill>
                  <a:schemeClr val="accent1">
                    <a:lumMod val="50000"/>
                  </a:schemeClr>
                </a:solidFill>
              </a:rPr>
              <a:t>Usage</a:t>
            </a:r>
            <a:r>
              <a:rPr lang="fr-FR" sz="16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fr-FR" sz="1600" b="1" dirty="0" smtClean="0">
                <a:solidFill>
                  <a:schemeClr val="accent1">
                    <a:lumMod val="50000"/>
                  </a:schemeClr>
                </a:solidFill>
              </a:rPr>
              <a:t> docker </a:t>
            </a:r>
            <a:r>
              <a:rPr lang="fr-FR" sz="1600" b="1" dirty="0" err="1">
                <a:solidFill>
                  <a:schemeClr val="accent1">
                    <a:lumMod val="50000"/>
                  </a:schemeClr>
                </a:solidFill>
              </a:rPr>
              <a:t>ps</a:t>
            </a:r>
            <a:r>
              <a:rPr lang="fr-FR" sz="1600" b="1" dirty="0">
                <a:solidFill>
                  <a:schemeClr val="accent1">
                    <a:lumMod val="50000"/>
                  </a:schemeClr>
                </a:solidFill>
              </a:rPr>
              <a:t> [OPTIONS</a:t>
            </a:r>
            <a:r>
              <a:rPr lang="fr-FR" sz="1600" b="1" dirty="0" smtClean="0">
                <a:solidFill>
                  <a:schemeClr val="accent1">
                    <a:lumMod val="50000"/>
                  </a:schemeClr>
                </a:solidFill>
              </a:rPr>
              <a:t>] </a:t>
            </a:r>
            <a:endParaRPr lang="fr-FR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1600" b="1" dirty="0" smtClean="0">
                <a:solidFill>
                  <a:schemeClr val="accent1">
                    <a:lumMod val="50000"/>
                  </a:schemeClr>
                </a:solidFill>
              </a:rPr>
              <a:t>               List containers</a:t>
            </a:r>
          </a:p>
          <a:p>
            <a:endParaRPr lang="fr-F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4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5706" y="264098"/>
            <a:ext cx="5036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Listing the Stopped Docker Containers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6459" y="3042111"/>
            <a:ext cx="11334939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$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docker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ps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–a</a:t>
            </a: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CONTAINER ID        IMAGE               COMMAND             CREATED            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  STATUS                                   PORTS              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NAMES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496d54f4954d        centos:6     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"/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bin/bash"  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6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seconds ago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Exited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(0) 5 seconds ago                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  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</a:rPr>
              <a:t>unruffled_stallman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0e7e850264ae        centos:6            "/bin/bash"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19 seconds ago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Exited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(0) 18 seconds ago               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 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</a:rPr>
              <a:t>xenodochial_jepsen</a:t>
            </a:r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6459" y="1236167"/>
            <a:ext cx="11334939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Usage: docker </a:t>
            </a:r>
            <a:r>
              <a:rPr lang="en-US" sz="1600" b="1" dirty="0" err="1" smtClean="0">
                <a:solidFill>
                  <a:schemeClr val="accent1">
                    <a:lumMod val="50000"/>
                  </a:schemeClr>
                </a:solidFill>
              </a:rPr>
              <a:t>ps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– a</a:t>
            </a: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Option:</a:t>
            </a:r>
          </a:p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            -a, --all             Show all containers (default shows just running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9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49655" y="323317"/>
            <a:ext cx="44566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Open Sans"/>
              </a:rPr>
              <a:t>Giving Name to the container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729" y="2727156"/>
            <a:ext cx="11232522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$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docker run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--name httpd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httpd</a:t>
            </a: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Unable to find image '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httpd:latest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' locally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latest: Pulling from library/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httpd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f49cf87b52c1: Pull complete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02ca099fb6cd: Pull complete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de7acb18da57: Pull complete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770c8edb393d: Pull complete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0e252730aeae: Pull complete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6e6ca341873f: Pull complete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2daffd0a6144: Pull complete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Digest: sha256:b5f21641a9d7bbb59dc94fb6a663c43fbf3f56270ce7c7d51801ac74d2e70046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Status: Downloaded newer image for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httpd:latest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8110357872ad419649ffee18638285657a21df3bc3fc14a0c8852594b1be40a4</a:t>
            </a:r>
          </a:p>
        </p:txBody>
      </p:sp>
      <p:sp>
        <p:nvSpPr>
          <p:cNvPr id="5" name="Rectangle 4"/>
          <p:cNvSpPr/>
          <p:nvPr/>
        </p:nvSpPr>
        <p:spPr>
          <a:xfrm>
            <a:off x="461728" y="971239"/>
            <a:ext cx="11232524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Usage: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“ docker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run –name </a:t>
            </a:r>
            <a:r>
              <a:rPr lang="en-US" sz="1600" b="1" dirty="0" err="1" smtClean="0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IMAGE “</a:t>
            </a:r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Option: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            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--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name string                    Assign a name to the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container</a:t>
            </a: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4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7258" y="381238"/>
            <a:ext cx="5417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Passing Environment Variable and Values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7405" y="3210460"/>
            <a:ext cx="11316831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$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docker run -it   --name httpd --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env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myvar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=hello httpd /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bin/bash</a:t>
            </a: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root@fec06ea0fae1:/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usr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/local/apache2#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env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HTTPD_PATCHES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=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HTTPD_PREFIX=/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usr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/local/apache2</a:t>
            </a:r>
          </a:p>
          <a:p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</a:rPr>
              <a:t>myvar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=hello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7406" y="1349069"/>
            <a:ext cx="11316831" cy="1600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$ docker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run -it   --name httpd --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env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name=value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IMAGE [COMMAND] [ARG...]</a:t>
            </a: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Option:</a:t>
            </a: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sz="1600" b="1" dirty="0" smtClean="0">
                <a:solidFill>
                  <a:schemeClr val="accent1">
                    <a:lumMod val="50000"/>
                  </a:schemeClr>
                </a:solidFill>
              </a:rPr>
              <a:t>           -</a:t>
            </a:r>
            <a:r>
              <a:rPr lang="fr-FR" sz="1600" b="1" dirty="0">
                <a:solidFill>
                  <a:schemeClr val="accent1">
                    <a:lumMod val="50000"/>
                  </a:schemeClr>
                </a:solidFill>
              </a:rPr>
              <a:t>e, --</a:t>
            </a:r>
            <a:r>
              <a:rPr lang="fr-FR" sz="1600" b="1" dirty="0" err="1">
                <a:solidFill>
                  <a:schemeClr val="accent1">
                    <a:lumMod val="50000"/>
                  </a:schemeClr>
                </a:solidFill>
              </a:rPr>
              <a:t>env</a:t>
            </a:r>
            <a:r>
              <a:rPr lang="fr-FR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sz="1600" b="1" dirty="0" err="1">
                <a:solidFill>
                  <a:schemeClr val="accent1">
                    <a:lumMod val="50000"/>
                  </a:schemeClr>
                </a:solidFill>
              </a:rPr>
              <a:t>list</a:t>
            </a:r>
            <a:r>
              <a:rPr lang="fr-FR" sz="1600" b="1" dirty="0">
                <a:solidFill>
                  <a:schemeClr val="accent1">
                    <a:lumMod val="50000"/>
                  </a:schemeClr>
                </a:solidFill>
              </a:rPr>
              <a:t>                       Set </a:t>
            </a:r>
            <a:r>
              <a:rPr lang="fr-FR" sz="1600" b="1" dirty="0" err="1">
                <a:solidFill>
                  <a:schemeClr val="accent1">
                    <a:lumMod val="50000"/>
                  </a:schemeClr>
                </a:solidFill>
              </a:rPr>
              <a:t>environment</a:t>
            </a:r>
            <a:r>
              <a:rPr lang="fr-FR" sz="1600" b="1" dirty="0">
                <a:solidFill>
                  <a:schemeClr val="accent1">
                    <a:lumMod val="50000"/>
                  </a:schemeClr>
                </a:solidFill>
              </a:rPr>
              <a:t> variables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90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49305" y="318404"/>
            <a:ext cx="4451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Running Container in Background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0901" y="3536699"/>
            <a:ext cx="11388606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$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docker run -d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--name httpd </a:t>
            </a:r>
            <a:r>
              <a:rPr lang="en-US" sz="1600" b="1" dirty="0" err="1" smtClean="0">
                <a:solidFill>
                  <a:schemeClr val="accent1">
                    <a:lumMod val="50000"/>
                  </a:schemeClr>
                </a:solidFill>
              </a:rPr>
              <a:t>httpd</a:t>
            </a:r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b5d99eb702f6be24615c4d40a3f3441a46edd4167938065a685f43189197c642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ubuntu@ip-172-31-47-175:~$ docker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</a:rPr>
              <a:t>ps</a:t>
            </a:r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CONTAINER ID        IMAGE               COMMAND              CREATED             STATUS              PORTS              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       NAMES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b5d99eb702f6        httpd               "httpd-foreground"   3 seconds ago       Up 2 seconds        80/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tcp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httpd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0900" y="1499413"/>
            <a:ext cx="11388606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Usage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: 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“ docker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run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-d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IMAGE [COMMAND] [ARG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...] “</a:t>
            </a:r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Option: </a:t>
            </a:r>
          </a:p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             -d, --detach                         Run container in background and print container ID</a:t>
            </a:r>
          </a:p>
          <a:p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57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58" y="682087"/>
            <a:ext cx="10239469" cy="5726308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160719" y="-2251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Cloud Native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Lanscape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736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244" y="810004"/>
            <a:ext cx="4906981" cy="5378052"/>
          </a:xfrm>
        </p:spPr>
      </p:pic>
    </p:spTree>
    <p:extLst>
      <p:ext uri="{BB962C8B-B14F-4D97-AF65-F5344CB8AC3E}">
        <p14:creationId xmlns:p14="http://schemas.microsoft.com/office/powerpoint/2010/main" val="25729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15" y="1173961"/>
            <a:ext cx="10877820" cy="47434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88582" y="274796"/>
            <a:ext cx="3667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How </a:t>
            </a:r>
            <a:r>
              <a:rPr lang="en-US" sz="2400" b="1" i="0" dirty="0" err="1" smtClean="0">
                <a:solidFill>
                  <a:schemeClr val="accent1">
                    <a:lumMod val="50000"/>
                  </a:schemeClr>
                </a:solidFill>
                <a:effectLst/>
              </a:rPr>
              <a:t>docker</a:t>
            </a:r>
            <a:r>
              <a:rPr lang="en-US" sz="2400" b="1" i="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 hub looks like?</a:t>
            </a:r>
            <a:endParaRPr lang="en-US" sz="2400" b="1" i="0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8697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82" y="1383087"/>
            <a:ext cx="11135763" cy="303195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96091" y="247636"/>
            <a:ext cx="3556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How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repository </a:t>
            </a:r>
            <a:r>
              <a:rPr lang="en-US" sz="2400" b="1" i="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looks like?</a:t>
            </a:r>
            <a:endParaRPr lang="en-US" sz="2400" b="1" i="0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5197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2100" y="2692440"/>
            <a:ext cx="228940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</a:rPr>
              <a:t>Demo</a:t>
            </a:r>
            <a:endParaRPr lang="en-US" sz="6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1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6791" y="1622078"/>
            <a:ext cx="10734906" cy="353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$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docker images</a:t>
            </a:r>
          </a:p>
          <a:p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REPOSITORY         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TAG                 IMAGE ID          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    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CREATED            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 SIZE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centos       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 6                     609c1f9b5406         6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days ago   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195MB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centos       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 7                     ff426288ea90          6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days ago   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207MB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hello-world  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latest            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f2a91732366c 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7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weeks ago         1.85kB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hello-world  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linux             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f2a91732366c 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7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weeks ago  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1.85kB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$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docker tag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hello-world:latest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sz="1600" b="1" dirty="0" err="1" smtClean="0">
                <a:solidFill>
                  <a:schemeClr val="accent1">
                    <a:lumMod val="50000"/>
                  </a:schemeClr>
                </a:solidFill>
              </a:rPr>
              <a:t>rahulkrishnanfs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/hello-world:v1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60208" y="238950"/>
            <a:ext cx="3488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Tagging the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</a:rPr>
              <a:t>docker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image 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48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6226" y="1680323"/>
            <a:ext cx="11306119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$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docker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login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Login with your Docker ID to push and pull images from Docker Hub. If you don't have a Docker ID, head over to https://hub.docker.com to create one.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Username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Password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39492" y="257057"/>
            <a:ext cx="2699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Login to docker hub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13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3085" y="1754558"/>
            <a:ext cx="114888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$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docker push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rahulkrishnanfs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/hello-world:v1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push refers to repository [docker.io/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rahulkrishnanfs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/hello-world]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f999ae22f308: Pushed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v1: digest: sha256:8072a54ebb3bc136150e2f2860f00a7bf45f13eeb917cca2430fcd0054c8e51b size: 524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35517" y="271343"/>
            <a:ext cx="61239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Pushing the image to docker hub after tagging 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03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89" b="806"/>
          <a:stretch/>
        </p:blipFill>
        <p:spPr>
          <a:xfrm>
            <a:off x="4466705" y="1715160"/>
            <a:ext cx="2649318" cy="383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7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3620" y="1043559"/>
            <a:ext cx="11289671" cy="5386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400" b="1" i="0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  FROM               Sets the Base Image for subsequent instructions.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400" b="1" i="0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  RUN                  Execute any commands in a new layer on top of the current image and commit the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400" b="1" i="0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  CMD                  Provide defaults for an executing container.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400" b="1" i="0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  EXPOSE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           I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nforms Docker that the container listens on the specified network ports at runtime.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400" b="1" i="0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  ENV                 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S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ets environment variable.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400" b="1" i="0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  ADD            </a:t>
            </a:r>
            <a:r>
              <a:rPr kumimoji="0" lang="en-US" sz="1400" b="1" i="0" strike="noStrike" cap="none" normalizeH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     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Copies new files, directories or remote file to container. Invalidates caches. Avoid 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SFMono-Regular"/>
              </a:rPr>
              <a:t>ADD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 and use 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SFMono-Regular"/>
              </a:rPr>
              <a:t>COPY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 instead.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400" b="1" i="0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  COPY                Copies new files or directories to container.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400" b="1" i="0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  ENTRYPOINT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   C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onfigures a container that will run as an executable.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400" b="1" i="0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  VOLUME           Creates a mount point for externally mounted volumes or other containers.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400" b="1" i="0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  USER                Sets the user name for following RUN / CMD / ENTRYPOINT commands.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400" b="1" i="0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  WORKDIR        Sets the working directory.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400" b="1" i="0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  ARG </a:t>
            </a:r>
            <a:r>
              <a:rPr kumimoji="0" lang="en-US" sz="1400" b="1" i="0" strike="noStrike" cap="none" normalizeH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                 D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efines a build-time variable.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400" b="1" i="0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68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2100" y="2692440"/>
            <a:ext cx="228940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</a:rPr>
              <a:t>Demo</a:t>
            </a:r>
            <a:endParaRPr lang="en-US" sz="6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59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60719" y="-2251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Userspace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Vs Kernel Space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312" y="947127"/>
            <a:ext cx="7020175" cy="542013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500327" y="6604084"/>
            <a:ext cx="6096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https://rhelblog.redhat.com/2015/07/29/architecting-containers-part-1-user-space-vs-kernel-space/</a:t>
            </a:r>
          </a:p>
        </p:txBody>
      </p:sp>
    </p:spTree>
    <p:extLst>
      <p:ext uri="{BB962C8B-B14F-4D97-AF65-F5344CB8AC3E}">
        <p14:creationId xmlns:p14="http://schemas.microsoft.com/office/powerpoint/2010/main" val="253470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962" y="841971"/>
            <a:ext cx="3196452" cy="5631715"/>
          </a:xfrm>
        </p:spPr>
      </p:pic>
    </p:spTree>
    <p:extLst>
      <p:ext uri="{BB962C8B-B14F-4D97-AF65-F5344CB8AC3E}">
        <p14:creationId xmlns:p14="http://schemas.microsoft.com/office/powerpoint/2010/main" val="60581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07406" y="1552920"/>
            <a:ext cx="11048411" cy="1270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 $ curl -L https://github.com/docker/compose/releases/download/1.18.0/docker-compose-`uname -s`-`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uname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-m`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-o 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usr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/local/bin/docker-compose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07406" y="3025782"/>
            <a:ext cx="11054281" cy="950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 $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chmod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+x 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usr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/local/bin/docker-compose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07406" y="4178556"/>
            <a:ext cx="11090495" cy="8027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 $ docker-compose –version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7696" y="28248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Installation of Docker Compose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75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6994" y="2750222"/>
            <a:ext cx="11199137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There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are three steps to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use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Docker Compose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Define each service in a Dockerfile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Define the services and their relation to each other in the 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docker-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compose.yml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 file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Use 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docker-compose up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 to start the system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77967" y="33198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Docker Compose Workflow</a:t>
            </a:r>
            <a:b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6994" y="2175520"/>
            <a:ext cx="96669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Open Sans"/>
              </a:rPr>
              <a:t>Compose is a tool for defining and running multi-container Docker applications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47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2450" y="1034573"/>
            <a:ext cx="11325884" cy="54476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version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: '3'</a:t>
            </a:r>
          </a:p>
          <a:p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services: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db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  image: mysql:5.7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  volumes: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    -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db_data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:/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var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/lib/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mysql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  restart: always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  environment: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    MYSQL_ROOT_PASSWORD: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somewordpress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    MYSQL_DATABASE: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wordpress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    MYSQL_USER: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wordpress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    MYSQL_PASSWORD: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wordpress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wordpress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 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depends_on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    -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db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  image: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wordpress:latest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  ports: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    - "8000:80"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  restart: always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  environment: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    WORDPRESS_DB_HOST: db:3306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    WORDPRESS_DB_USER: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wordpress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    WORDPRESS_DB_PASSWORD: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wordpress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volumes: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db_data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5087" y="30682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Wordpress Deployment using docker compose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87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42100" y="2692440"/>
            <a:ext cx="228940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</a:rPr>
              <a:t>Demo</a:t>
            </a:r>
            <a:endParaRPr lang="en-US" sz="6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6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295" y="2118308"/>
            <a:ext cx="4154565" cy="35301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3604" y="742383"/>
            <a:ext cx="2641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Docker Networking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04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8886" y="2753710"/>
            <a:ext cx="11262511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$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docker network </a:t>
            </a:r>
            <a:r>
              <a:rPr lang="en-US" sz="1400" b="1" dirty="0" err="1" smtClean="0">
                <a:solidFill>
                  <a:schemeClr val="accent1">
                    <a:lumMod val="50000"/>
                  </a:schemeClr>
                </a:solidFill>
              </a:rPr>
              <a:t>ls</a:t>
            </a:r>
            <a:endParaRPr lang="en-US" sz="1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NETWORK ID          NAME               DRIVER              SCOPE</a:t>
            </a:r>
          </a:p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4c857f10b40b        bridge               </a:t>
            </a:r>
            <a:r>
              <a:rPr lang="en-US" sz="1400" dirty="0" err="1" smtClean="0">
                <a:solidFill>
                  <a:schemeClr val="accent1">
                    <a:lumMod val="50000"/>
                  </a:schemeClr>
                </a:solidFill>
              </a:rPr>
              <a:t>bridge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                local</a:t>
            </a:r>
          </a:p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59cc999607b5        host                  </a:t>
            </a:r>
            <a:r>
              <a:rPr lang="en-US" sz="1400" dirty="0" err="1" smtClean="0">
                <a:solidFill>
                  <a:schemeClr val="accent1">
                    <a:lumMod val="50000"/>
                  </a:schemeClr>
                </a:solidFill>
              </a:rPr>
              <a:t>host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                    local</a:t>
            </a:r>
          </a:p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eecbbc6166ba        none                 null                     local</a:t>
            </a:r>
          </a:p>
          <a:p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8886" y="2133516"/>
            <a:ext cx="7979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When install Docker, it creates three networks automatically.</a:t>
            </a:r>
            <a:endParaRPr lang="en-US" b="0" i="0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92196" y="386974"/>
            <a:ext cx="23887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Default networks</a:t>
            </a:r>
          </a:p>
        </p:txBody>
      </p:sp>
    </p:spTree>
    <p:extLst>
      <p:ext uri="{BB962C8B-B14F-4D97-AF65-F5344CB8AC3E}">
        <p14:creationId xmlns:p14="http://schemas.microsoft.com/office/powerpoint/2010/main" val="305102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9485" y="256689"/>
            <a:ext cx="5033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Inspecting the </a:t>
            </a:r>
            <a:r>
              <a:rPr lang="en-US" sz="2400" b="1" i="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network configurations</a:t>
            </a:r>
            <a:endParaRPr lang="en-US" sz="2400" b="1" i="0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0896" y="1048744"/>
            <a:ext cx="10695024" cy="5355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</a:rPr>
              <a:t>$ </a:t>
            </a:r>
            <a:r>
              <a:rPr lang="en-US" sz="900" b="1" dirty="0" err="1" smtClean="0">
                <a:solidFill>
                  <a:schemeClr val="accent1">
                    <a:lumMod val="50000"/>
                  </a:schemeClr>
                </a:solidFill>
              </a:rPr>
              <a:t>sudo</a:t>
            </a:r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</a:rPr>
              <a:t> docker inspect network bridge</a:t>
            </a:r>
          </a:p>
          <a:p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</a:rPr>
              <a:t>[</a:t>
            </a:r>
          </a:p>
          <a:p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</a:rPr>
              <a:t>    {</a:t>
            </a:r>
          </a:p>
          <a:p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</a:rPr>
              <a:t>        "Name": "bridge",</a:t>
            </a:r>
          </a:p>
          <a:p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</a:rPr>
              <a:t>        "Id": "4c857f10b40bc8e467de686d72c21ce352e8e6f2e69d09f425982f5a778f3542",</a:t>
            </a:r>
          </a:p>
          <a:p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</a:rPr>
              <a:t>        "Created": "2018-01-09T06:41:37.783207218Z",</a:t>
            </a:r>
          </a:p>
          <a:p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</a:rPr>
              <a:t>        "Scope": "local",</a:t>
            </a:r>
          </a:p>
          <a:p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</a:rPr>
              <a:t>        "Driver": "bridge",</a:t>
            </a:r>
          </a:p>
          <a:p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</a:rPr>
              <a:t>        "EnableIPv6": false,</a:t>
            </a:r>
          </a:p>
          <a:p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</a:rPr>
              <a:t>        "IPAM": {</a:t>
            </a:r>
          </a:p>
          <a:p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</a:rPr>
              <a:t>            "Driver": "default",</a:t>
            </a:r>
          </a:p>
          <a:p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</a:rPr>
              <a:t>            "Options": null,</a:t>
            </a:r>
          </a:p>
          <a:p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</a:rPr>
              <a:t>            "Config": [</a:t>
            </a:r>
          </a:p>
          <a:p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</a:rPr>
              <a:t>                {</a:t>
            </a:r>
          </a:p>
          <a:p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</a:rPr>
              <a:t>                    "Subnet": "172.17.0.0/16",</a:t>
            </a:r>
          </a:p>
          <a:p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</a:rPr>
              <a:t>                    "Gateway": "172.17.0.1"</a:t>
            </a:r>
          </a:p>
          <a:p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</a:rPr>
              <a:t>                }</a:t>
            </a:r>
          </a:p>
          <a:p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</a:rPr>
              <a:t>            ]</a:t>
            </a:r>
          </a:p>
          <a:p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</a:rPr>
              <a:t>        },</a:t>
            </a:r>
          </a:p>
          <a:p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</a:rPr>
              <a:t>        "Internal": false,</a:t>
            </a:r>
          </a:p>
          <a:p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</a:rPr>
              <a:t>        "Attachable": false,</a:t>
            </a:r>
          </a:p>
          <a:p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</a:rPr>
              <a:t>        "Ingress": false,</a:t>
            </a:r>
          </a:p>
          <a:p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</a:rPr>
              <a:t>        "</a:t>
            </a:r>
            <a:r>
              <a:rPr lang="en-US" sz="900" b="1" dirty="0" err="1" smtClean="0">
                <a:solidFill>
                  <a:schemeClr val="accent1">
                    <a:lumMod val="50000"/>
                  </a:schemeClr>
                </a:solidFill>
              </a:rPr>
              <a:t>ConfigFrom</a:t>
            </a:r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</a:rPr>
              <a:t>": {</a:t>
            </a:r>
          </a:p>
          <a:p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</a:rPr>
              <a:t>            "Network": ""</a:t>
            </a:r>
          </a:p>
          <a:p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</a:rPr>
              <a:t>        },</a:t>
            </a:r>
          </a:p>
          <a:p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</a:rPr>
              <a:t>        "</a:t>
            </a:r>
            <a:r>
              <a:rPr lang="en-US" sz="900" b="1" dirty="0" err="1" smtClean="0">
                <a:solidFill>
                  <a:schemeClr val="accent1">
                    <a:lumMod val="50000"/>
                  </a:schemeClr>
                </a:solidFill>
              </a:rPr>
              <a:t>ConfigOnly</a:t>
            </a:r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</a:rPr>
              <a:t>": false,</a:t>
            </a:r>
          </a:p>
          <a:p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</a:rPr>
              <a:t>        "Containers": {},</a:t>
            </a:r>
          </a:p>
          <a:p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</a:rPr>
              <a:t>        "Options": {</a:t>
            </a:r>
          </a:p>
          <a:p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</a:rPr>
              <a:t>            "</a:t>
            </a:r>
            <a:r>
              <a:rPr lang="en-US" sz="900" b="1" dirty="0" err="1" smtClean="0">
                <a:solidFill>
                  <a:schemeClr val="accent1">
                    <a:lumMod val="50000"/>
                  </a:schemeClr>
                </a:solidFill>
              </a:rPr>
              <a:t>com.docker.network.bridge.default_bridge</a:t>
            </a:r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</a:rPr>
              <a:t>": "true",</a:t>
            </a:r>
          </a:p>
          <a:p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</a:rPr>
              <a:t>            "</a:t>
            </a:r>
            <a:r>
              <a:rPr lang="en-US" sz="900" b="1" dirty="0" err="1" smtClean="0">
                <a:solidFill>
                  <a:schemeClr val="accent1">
                    <a:lumMod val="50000"/>
                  </a:schemeClr>
                </a:solidFill>
              </a:rPr>
              <a:t>com.docker.network.bridge.enable_icc</a:t>
            </a:r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</a:rPr>
              <a:t>": "true",</a:t>
            </a:r>
          </a:p>
          <a:p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</a:rPr>
              <a:t>            "</a:t>
            </a:r>
            <a:r>
              <a:rPr lang="en-US" sz="900" b="1" dirty="0" err="1" smtClean="0">
                <a:solidFill>
                  <a:schemeClr val="accent1">
                    <a:lumMod val="50000"/>
                  </a:schemeClr>
                </a:solidFill>
              </a:rPr>
              <a:t>com.docker.network.bridge.enable_ip_masquerade</a:t>
            </a:r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</a:rPr>
              <a:t>": "true",</a:t>
            </a:r>
          </a:p>
          <a:p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</a:rPr>
              <a:t>            "com.docker.network.bridge.host_binding_ipv4": "0.0.0.0",</a:t>
            </a:r>
          </a:p>
          <a:p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</a:rPr>
              <a:t>            "com.docker.network.bridge.name": "docker0",</a:t>
            </a:r>
          </a:p>
          <a:p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</a:rPr>
              <a:t>            "</a:t>
            </a:r>
            <a:r>
              <a:rPr lang="en-US" sz="900" b="1" dirty="0" err="1" smtClean="0">
                <a:solidFill>
                  <a:schemeClr val="accent1">
                    <a:lumMod val="50000"/>
                  </a:schemeClr>
                </a:solidFill>
              </a:rPr>
              <a:t>com.docker.network.driver.mtu</a:t>
            </a:r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</a:rPr>
              <a:t>": "1500"</a:t>
            </a:r>
          </a:p>
          <a:p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</a:rPr>
              <a:t>        },</a:t>
            </a:r>
          </a:p>
          <a:p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</a:rPr>
              <a:t>        "Labels": {}</a:t>
            </a:r>
          </a:p>
          <a:p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</a:rPr>
              <a:t>    }</a:t>
            </a:r>
          </a:p>
          <a:p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endParaRPr lang="en-US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59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2139" y="1831549"/>
            <a:ext cx="11389259" cy="1600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CONTAINER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ID        IMAGE              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    COMMAND                         CREATED               STATUS                 PORTS                  NAMES</a:t>
            </a:r>
          </a:p>
          <a:p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adbb3d5c2556      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  httpd                    "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httpd-foreground"      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     3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minutes ago     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Up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3 minutes      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80/</a:t>
            </a:r>
            <a:r>
              <a:rPr lang="en-US" sz="1400" dirty="0" err="1" smtClean="0">
                <a:solidFill>
                  <a:schemeClr val="accent1">
                    <a:lumMod val="50000"/>
                  </a:schemeClr>
                </a:solidFill>
              </a:rPr>
              <a:t>tcp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                  httpd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e4bb208f66c9      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nginx              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     "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nginx -g 'daemon of…"  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 24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hours ago       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 Up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24 hours         80/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tcp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            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sz="1400" dirty="0" err="1" smtClean="0">
                <a:solidFill>
                  <a:schemeClr val="accent1">
                    <a:lumMod val="50000"/>
                  </a:schemeClr>
                </a:solidFill>
              </a:rPr>
              <a:t>affectionate_minsky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400" b="0" i="0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2139" y="3620035"/>
            <a:ext cx="11389259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400" dirty="0" smtClean="0">
              <a:solidFill>
                <a:schemeClr val="accent1">
                  <a:lumMod val="50000"/>
                </a:schemeClr>
              </a:solidFill>
              <a:latin typeface="Geomanist Book"/>
            </a:endParaRPr>
          </a:p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Geomanist Book"/>
              </a:rPr>
              <a:t>$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Geomanist Book"/>
              </a:rPr>
              <a:t>docker container  inspect   --format="{{ .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Geomanist Book"/>
              </a:rPr>
              <a:t>NetworkSettings.Networks.bridge.IPAddress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Geomanist Book"/>
              </a:rPr>
              <a:t> }}"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Geomanist Book"/>
              </a:rPr>
              <a:t>httpd</a:t>
            </a:r>
          </a:p>
          <a:p>
            <a:endParaRPr lang="en-US" sz="1400" dirty="0">
              <a:solidFill>
                <a:schemeClr val="accent1">
                  <a:lumMod val="50000"/>
                </a:schemeClr>
              </a:solidFill>
              <a:latin typeface="Geomanist Book"/>
            </a:endParaRPr>
          </a:p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Geomanist Book"/>
              </a:rPr>
              <a:t>172.17.0.3</a:t>
            </a:r>
          </a:p>
          <a:p>
            <a:endParaRPr lang="en-US" sz="1400" dirty="0">
              <a:solidFill>
                <a:schemeClr val="accent1">
                  <a:lumMod val="50000"/>
                </a:schemeClr>
              </a:solidFill>
              <a:latin typeface="Geomanist Boo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30471" y="254827"/>
            <a:ext cx="53104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Fetching the IP address of the container </a:t>
            </a:r>
          </a:p>
        </p:txBody>
      </p:sp>
    </p:spTree>
    <p:extLst>
      <p:ext uri="{BB962C8B-B14F-4D97-AF65-F5344CB8AC3E}">
        <p14:creationId xmlns:p14="http://schemas.microsoft.com/office/powerpoint/2010/main" val="201301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38700" y="272933"/>
            <a:ext cx="4198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Manually Creating the Network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5513" y="2089946"/>
            <a:ext cx="1132588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$ docker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network create --driver=bridge  --subnet="192.168.1.0/24" --opt "</a:t>
            </a:r>
            <a:r>
              <a:rPr lang="en-US" sz="1600" b="1" dirty="0" err="1" smtClean="0">
                <a:solidFill>
                  <a:schemeClr val="accent1">
                    <a:lumMod val="50000"/>
                  </a:schemeClr>
                </a:solidFill>
              </a:rPr>
              <a:t>com.docker.network.driver.mtu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"="1500"  </a:t>
            </a:r>
            <a:r>
              <a:rPr lang="en-US" sz="1600" b="1" dirty="0" err="1" smtClean="0">
                <a:solidFill>
                  <a:schemeClr val="accent1">
                    <a:lumMod val="50000"/>
                  </a:schemeClr>
                </a:solidFill>
              </a:rPr>
              <a:t>devel</a:t>
            </a:r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5513" y="3116651"/>
            <a:ext cx="11325886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$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docker network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ls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NETWORK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ID          NAME               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DRIVER             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SCOPE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4c857f10b40b        bridge      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</a:rPr>
              <a:t>bridge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           local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671fce98a130       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devel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  bridge                 local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59cc999607b5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host                    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</a:rPr>
              <a:t>host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               local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eecbbc6166ba  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none                    null                      local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73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77440" y="2088682"/>
            <a:ext cx="3248647" cy="35324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27974" y="2492943"/>
            <a:ext cx="2925803" cy="30573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85775" y="3018955"/>
            <a:ext cx="2557434" cy="233878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51208" y="3414092"/>
            <a:ext cx="2319689" cy="18028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20716" y="3875695"/>
            <a:ext cx="1944304" cy="12143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35453" y="4280578"/>
            <a:ext cx="1126154" cy="5870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90523" y="4396296"/>
            <a:ext cx="907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Nginx v1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56900" y="3867075"/>
            <a:ext cx="852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Mount </a:t>
            </a:r>
            <a:endParaRPr lang="en-US" sz="1600" b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02744" y="3466505"/>
            <a:ext cx="1184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H</a:t>
            </a:r>
            <a:r>
              <a:rPr lang="en-US" sz="1600" b="1" dirty="0" smtClean="0">
                <a:latin typeface="+mj-lt"/>
              </a:rPr>
              <a:t>ostname</a:t>
            </a:r>
            <a:endParaRPr lang="en-US" sz="1600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54684" y="3030082"/>
            <a:ext cx="534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PID</a:t>
            </a:r>
            <a:endParaRPr lang="en-US" sz="1600" b="1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03882" y="2658443"/>
            <a:ext cx="1055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Network</a:t>
            </a:r>
            <a:endParaRPr lang="en-US" sz="16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69700" y="2244933"/>
            <a:ext cx="509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IPC</a:t>
            </a:r>
            <a:endParaRPr lang="en-US" sz="1600" b="1" dirty="0">
              <a:latin typeface="+mj-lt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697579" y="2018046"/>
            <a:ext cx="3248647" cy="35324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948113" y="2422307"/>
            <a:ext cx="2925803" cy="30573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205914" y="2948319"/>
            <a:ext cx="2557434" cy="233878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371347" y="3343456"/>
            <a:ext cx="2319689" cy="18028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7640855" y="3805059"/>
            <a:ext cx="1944304" cy="12143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8355592" y="4209942"/>
            <a:ext cx="1126154" cy="5870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610662" y="4325660"/>
            <a:ext cx="907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Nginx v2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977039" y="3796439"/>
            <a:ext cx="852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Mount </a:t>
            </a:r>
            <a:endParaRPr lang="en-US" sz="1600" b="1" dirty="0">
              <a:latin typeface="+mj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22883" y="3395869"/>
            <a:ext cx="1184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H</a:t>
            </a:r>
            <a:r>
              <a:rPr lang="en-US" sz="1600" b="1" dirty="0" smtClean="0">
                <a:latin typeface="+mj-lt"/>
              </a:rPr>
              <a:t>ostname</a:t>
            </a:r>
            <a:endParaRPr lang="en-US" sz="1600" b="1" dirty="0">
              <a:latin typeface="+mj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374823" y="2959446"/>
            <a:ext cx="534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PID</a:t>
            </a:r>
            <a:endParaRPr lang="en-US" sz="1600" b="1" dirty="0"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124021" y="2587807"/>
            <a:ext cx="1055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Network</a:t>
            </a:r>
            <a:endParaRPr lang="en-US" sz="1600" b="1" dirty="0"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889839" y="2174297"/>
            <a:ext cx="509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IPC</a:t>
            </a:r>
            <a:endParaRPr lang="en-US" sz="1600" b="1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09630" y="5629473"/>
            <a:ext cx="1495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 1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90413" y="5591004"/>
            <a:ext cx="1495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 2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054291" y="750771"/>
            <a:ext cx="38501" cy="5303520"/>
          </a:xfrm>
          <a:prstGeom prst="line">
            <a:avLst/>
          </a:prstGeom>
          <a:ln w="508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47764" y="6187706"/>
            <a:ext cx="2971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Isolation using namespace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5161607" y="-16266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/>
            </a:r>
            <a:b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</a:b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Isolated Containers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/>
            </a:r>
            <a:b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</a:br>
            <a:endParaRPr lang="en-US" sz="24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461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68746" y="355746"/>
            <a:ext cx="6091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Adding Running container to the new network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9299" y="1797734"/>
            <a:ext cx="1135304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$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docker network connect 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devel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httpd</a:t>
            </a: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9299" y="2802558"/>
            <a:ext cx="11353046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$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docker container  inspect   --format="{{ .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NetworkSettings.Networks.bridge.IPAddress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}}"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httpd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172.17.0.3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$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docker container  inspect   --format="{{ .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NetworkSettings.Networks.devel.IPAddress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}}"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httpd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192.168.1.2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66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7951" y="274267"/>
            <a:ext cx="3886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Adding DNS to the container 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7938" y="3282363"/>
            <a:ext cx="11326861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root@5cf4549f6f5c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:/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usr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/local/apache2# cat /</a:t>
            </a:r>
            <a:r>
              <a:rPr lang="en-US" sz="1600" b="1" dirty="0" err="1" smtClean="0">
                <a:solidFill>
                  <a:schemeClr val="accent1">
                    <a:lumMod val="50000"/>
                  </a:schemeClr>
                </a:solidFill>
              </a:rPr>
              <a:t>etc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600" b="1" dirty="0" err="1" smtClean="0">
                <a:solidFill>
                  <a:schemeClr val="accent1">
                    <a:lumMod val="50000"/>
                  </a:schemeClr>
                </a:solidFill>
              </a:rPr>
              <a:t>resolv.conf</a:t>
            </a:r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search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ec2.internal</a:t>
            </a:r>
          </a:p>
          <a:p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nameserver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8.8.8.8</a:t>
            </a:r>
          </a:p>
          <a:p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nameserver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4.4.4.4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root@5cf4549f6f5c:/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usr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/local/apache2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#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7938" y="1736726"/>
            <a:ext cx="11326861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$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docker run --name=httpd -d  --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dns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=8.8.8.8 --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dns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=4.4.4.4 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httpd</a:t>
            </a:r>
          </a:p>
          <a:p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5cf4549f6f5cb47133f7993e04b48f91a3d64c89a11c25d9cd2b9394a94cd6d3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30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60103" y="283319"/>
            <a:ext cx="6777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Globally changing the adding the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</a:rPr>
              <a:t>dns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configuration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5512" y="4036399"/>
            <a:ext cx="11298726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#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systemctl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 stop 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docker.service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#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systemctl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 start 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docker.service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$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docker run -it --name=httpd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httpd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/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bin/bash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root@c0b9507ad98d:/</a:t>
            </a:r>
            <a:r>
              <a:rPr lang="en-US" sz="1600" b="1" dirty="0" err="1" smtClean="0">
                <a:solidFill>
                  <a:schemeClr val="accent1">
                    <a:lumMod val="50000"/>
                  </a:schemeClr>
                </a:solidFill>
              </a:rPr>
              <a:t>usr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/local/apache2:~#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cat /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etc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resolv.conf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search ec2.internal</a:t>
            </a:r>
          </a:p>
          <a:p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nameserver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8.8.8.8</a:t>
            </a:r>
          </a:p>
          <a:p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nameserver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8.8.4.4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5513" y="1576214"/>
            <a:ext cx="11298725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$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cat /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etc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/docker/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daemon.json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"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dns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":["8.8.8.8", "8.8.4.4"]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05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906" y="1592378"/>
            <a:ext cx="3557633" cy="42510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27906" y="323937"/>
            <a:ext cx="33151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How network looks like?</a:t>
            </a:r>
            <a:endParaRPr lang="en-US" sz="2400" b="1" i="0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670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6092" y="305830"/>
            <a:ext cx="2388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Volume Creation </a:t>
            </a:r>
            <a:endParaRPr lang="en-US" sz="2400" b="1" i="0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4566" y="2524842"/>
            <a:ext cx="11280617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$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docker volume create vol1</a:t>
            </a: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4566" y="3567691"/>
            <a:ext cx="11280618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$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docker inspect vol1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[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{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 "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CreatedAt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": "2018-01-16T12:33:33Z",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 "Driver": "local",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 "Labels": {},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 "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Mountpoint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": "/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var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/lib/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docker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/volumes/vol1/_data",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 "Name": "vol1",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 "Options": {},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 "Scope": "local"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}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]</a:t>
            </a:r>
          </a:p>
        </p:txBody>
      </p:sp>
      <p:sp>
        <p:nvSpPr>
          <p:cNvPr id="5" name="Rectangle 4"/>
          <p:cNvSpPr/>
          <p:nvPr/>
        </p:nvSpPr>
        <p:spPr>
          <a:xfrm>
            <a:off x="434566" y="1235772"/>
            <a:ext cx="11280618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Usage: 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“ docker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volume create [OPTIONS] [VOLUME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] “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            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  Create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a volume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50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662" y="657225"/>
            <a:ext cx="46386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7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01231" y="842200"/>
            <a:ext cx="9803148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solidFill>
                <a:schemeClr val="accent1">
                  <a:lumMod val="50000"/>
                </a:schemeClr>
              </a:solidFill>
              <a:latin typeface="Menl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Menlo"/>
              </a:rPr>
              <a:t>   docker-machine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Menlo"/>
              </a:rPr>
              <a:t>create --driver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Menlo"/>
              </a:rPr>
              <a:t>virtualbox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Menlo"/>
              </a:rPr>
              <a:t>&lt;name&gt;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01231" y="4717042"/>
            <a:ext cx="9803148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solidFill>
                <a:schemeClr val="accent1">
                  <a:lumMod val="50000"/>
                </a:schemeClr>
              </a:solidFill>
              <a:latin typeface="Menl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Menlo"/>
              </a:rPr>
              <a:t>   docker-machine stop &lt;name&gt;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1231" y="5687350"/>
            <a:ext cx="9803148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solidFill>
                <a:schemeClr val="accent1">
                  <a:lumMod val="50000"/>
                </a:schemeClr>
              </a:solidFill>
              <a:latin typeface="Menl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Menlo"/>
              </a:rPr>
              <a:t>    docker-machine start &lt;name&gt;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01231" y="3746734"/>
            <a:ext cx="9803148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solidFill>
                <a:schemeClr val="accent1">
                  <a:lumMod val="50000"/>
                </a:schemeClr>
              </a:solidFill>
              <a:latin typeface="Menl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Menlo"/>
              </a:rPr>
              <a:t>   docker-machine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Menlo"/>
              </a:rPr>
              <a:t>ip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Menlo"/>
              </a:rPr>
              <a:t>&lt;name&gt;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01231" y="1809317"/>
            <a:ext cx="9803148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solidFill>
                <a:schemeClr val="accent1">
                  <a:lumMod val="50000"/>
                </a:schemeClr>
              </a:solidFill>
              <a:latin typeface="Menl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Menlo"/>
              </a:rPr>
              <a:t>   docker-machine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Menlo"/>
              </a:rPr>
              <a:t>ls</a:t>
            </a:r>
            <a:endParaRPr lang="en-US" b="1" dirty="0" smtClean="0">
              <a:solidFill>
                <a:schemeClr val="accent1">
                  <a:lumMod val="50000"/>
                </a:schemeClr>
              </a:solidFill>
              <a:latin typeface="Menl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01231" y="2776426"/>
            <a:ext cx="9803148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solidFill>
                <a:schemeClr val="accent1">
                  <a:lumMod val="50000"/>
                </a:schemeClr>
              </a:solidFill>
              <a:latin typeface="Menl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Menlo"/>
              </a:rPr>
              <a:t>   docker-machine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Menlo"/>
              </a:rPr>
              <a:t>ssh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Menlo"/>
              </a:rPr>
              <a:t> &lt;name&gt;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28108" y="168316"/>
            <a:ext cx="3758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Docker Machine Commands</a:t>
            </a:r>
            <a:endParaRPr lang="en-US" sz="2400" b="1" i="0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458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88397" y="505006"/>
            <a:ext cx="24738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More Information</a:t>
            </a:r>
            <a:endParaRPr lang="en-US" sz="2400" b="1" i="0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77037" y="1841047"/>
            <a:ext cx="2903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https://docs.docker.com/</a:t>
            </a:r>
          </a:p>
        </p:txBody>
      </p:sp>
      <p:sp>
        <p:nvSpPr>
          <p:cNvPr id="6" name="Rectangle 5"/>
          <p:cNvSpPr/>
          <p:nvPr/>
        </p:nvSpPr>
        <p:spPr>
          <a:xfrm>
            <a:off x="1477037" y="2483843"/>
            <a:ext cx="355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Docker Community Slack URL "/>
              </a:rPr>
              <a:t>https://github.com/moby/moby</a:t>
            </a:r>
          </a:p>
        </p:txBody>
      </p:sp>
      <p:sp>
        <p:nvSpPr>
          <p:cNvPr id="7" name="Rectangle 6"/>
          <p:cNvSpPr/>
          <p:nvPr/>
        </p:nvSpPr>
        <p:spPr>
          <a:xfrm>
            <a:off x="1398553" y="3126639"/>
            <a:ext cx="3399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 dockercommunity.slack.com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29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" y="-1"/>
            <a:ext cx="12192001" cy="6866216"/>
            <a:chOff x="-1" y="-1"/>
            <a:chExt cx="12192001" cy="686621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5445303" cy="686621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45302" y="0"/>
              <a:ext cx="5445303" cy="686621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46697" y="0"/>
              <a:ext cx="5445303" cy="6866215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4195378" y="2853570"/>
            <a:ext cx="33244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Questions??</a:t>
            </a:r>
            <a:endParaRPr lang="en-US" sz="4800" b="1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755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1386" y="-8215"/>
            <a:ext cx="12203386" cy="6874430"/>
            <a:chOff x="-11386" y="-8215"/>
            <a:chExt cx="12203386" cy="687443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3917" y="0"/>
              <a:ext cx="5445303" cy="686621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6697" y="0"/>
              <a:ext cx="5445303" cy="686621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1386" y="-8215"/>
              <a:ext cx="5445303" cy="6866215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4195378" y="2853570"/>
            <a:ext cx="35139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Thank  you !!</a:t>
            </a:r>
            <a:endParaRPr lang="en-US" sz="4800" b="1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23914" y="4607184"/>
            <a:ext cx="32395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@rahulkrishnanra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971" y="4261377"/>
            <a:ext cx="2702946" cy="127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5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654" y="561315"/>
            <a:ext cx="6214246" cy="5923279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796348"/>
              </p:ext>
            </p:extLst>
          </p:nvPr>
        </p:nvGraphicFramePr>
        <p:xfrm>
          <a:off x="828817" y="561315"/>
          <a:ext cx="6688137" cy="925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Document" r:id="rId4" imgW="5940848" imgH="8230223" progId="Word.Document.12">
                  <p:embed/>
                </p:oleObj>
              </mc:Choice>
              <mc:Fallback>
                <p:oleObj name="Document" r:id="rId4" imgW="5940848" imgH="82302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8817" y="561315"/>
                        <a:ext cx="6688137" cy="925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051018" y="2181885"/>
            <a:ext cx="4237023" cy="388393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2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877" y="1402441"/>
            <a:ext cx="2779414" cy="504188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93282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Docker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Inc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023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6424</TotalTime>
  <Words>3317</Words>
  <Application>Microsoft Office PowerPoint</Application>
  <PresentationFormat>Widescreen</PresentationFormat>
  <Paragraphs>803</Paragraphs>
  <Slides>79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92" baseType="lpstr">
      <vt:lpstr>-apple-system</vt:lpstr>
      <vt:lpstr>Arial</vt:lpstr>
      <vt:lpstr>Calibri</vt:lpstr>
      <vt:lpstr>Calibri Light</vt:lpstr>
      <vt:lpstr>Docker Community Slack URL </vt:lpstr>
      <vt:lpstr>Geomanist Book</vt:lpstr>
      <vt:lpstr>Helvetica Neue</vt:lpstr>
      <vt:lpstr>Menlo</vt:lpstr>
      <vt:lpstr>Open Sans</vt:lpstr>
      <vt:lpstr>SFMono-Regular</vt:lpstr>
      <vt:lpstr>Wingdings</vt:lpstr>
      <vt:lpstr>Office 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Isolated Containers  </vt:lpstr>
      <vt:lpstr>PowerPoint Presentation</vt:lpstr>
      <vt:lpstr>PowerPoint Presentation</vt:lpstr>
      <vt:lpstr>-  Containers are normal process  -  Process executed using two Linux kernel features        -  Cgroups      -  Namespace   </vt:lpstr>
      <vt:lpstr>Supported Operating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Ra, Rahul</dc:creator>
  <cp:lastModifiedBy>Ra, Rahul</cp:lastModifiedBy>
  <cp:revision>129</cp:revision>
  <dcterms:created xsi:type="dcterms:W3CDTF">2018-01-09T02:53:45Z</dcterms:created>
  <dcterms:modified xsi:type="dcterms:W3CDTF">2018-01-19T07:57:40Z</dcterms:modified>
</cp:coreProperties>
</file>