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6" d="100"/>
          <a:sy n="26" d="100"/>
        </p:scale>
        <p:origin x="629" y="62"/>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6600" b="1" dirty="0">
                <a:solidFill>
                  <a:schemeClr val="bg1"/>
                </a:solidFill>
                <a:latin typeface="Verdana" panose="020B0604030504040204" pitchFamily="34" charset="0"/>
                <a:ea typeface="Verdana" panose="020B0604030504040204" pitchFamily="34" charset="0"/>
              </a:rPr>
              <a:t>PROJECT TITLE</a:t>
            </a:r>
          </a:p>
        </p:txBody>
      </p:sp>
      <p:sp>
        <p:nvSpPr>
          <p:cNvPr id="2171" name="Text Box 123"/>
          <p:cNvSpPr txBox="1">
            <a:spLocks noChangeArrowheads="1"/>
          </p:cNvSpPr>
          <p:nvPr/>
        </p:nvSpPr>
        <p:spPr bwMode="auto">
          <a:xfrm>
            <a:off x="7326312" y="1511792"/>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1156CS601 – MINOR PROJECT</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21-22</a:t>
            </a: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8226955" y="12346219"/>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METHODOLOGIES</a:t>
            </a:r>
          </a:p>
        </p:txBody>
      </p:sp>
      <p:sp>
        <p:nvSpPr>
          <p:cNvPr id="2181" name="Text Box 133"/>
          <p:cNvSpPr txBox="1">
            <a:spLocks noChangeArrowheads="1"/>
          </p:cNvSpPr>
          <p:nvPr/>
        </p:nvSpPr>
        <p:spPr bwMode="auto">
          <a:xfrm>
            <a:off x="32003999" y="13827604"/>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p>
        </p:txBody>
      </p:sp>
      <p:sp>
        <p:nvSpPr>
          <p:cNvPr id="2183" name="Text Box 135"/>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31438690" y="18289587"/>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solidFill>
                  <a:schemeClr val="accent1">
                    <a:lumMod val="50000"/>
                  </a:schemeClr>
                </a:solidFill>
                <a:latin typeface="Calibri" pitchFamily="34" charset="0"/>
              </a:rPr>
              <a:t>ACKNOWLEDGEMENT</a:t>
            </a:r>
          </a:p>
        </p:txBody>
      </p:sp>
      <p:sp>
        <p:nvSpPr>
          <p:cNvPr id="2229" name="Text Box 181"/>
          <p:cNvSpPr txBox="1">
            <a:spLocks noChangeArrowheads="1"/>
          </p:cNvSpPr>
          <p:nvPr/>
        </p:nvSpPr>
        <p:spPr bwMode="auto">
          <a:xfrm>
            <a:off x="33147000" y="13411245"/>
            <a:ext cx="615777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Calibri" pitchFamily="34" charset="0"/>
              </a:rPr>
              <a:t>Figure 2</a:t>
            </a:r>
            <a:r>
              <a:rPr lang="en-IN" sz="1600" b="0" i="0" dirty="0">
                <a:solidFill>
                  <a:srgbClr val="000000"/>
                </a:solidFill>
                <a:effectLst/>
                <a:latin typeface="Noto Sans" panose="020B0502040504020204" pitchFamily="34" charset="0"/>
              </a:rPr>
              <a:t>Ensemble classification with Forest and </a:t>
            </a:r>
            <a:r>
              <a:rPr lang="en-IN" sz="1600" b="0" i="0" dirty="0" err="1">
                <a:solidFill>
                  <a:srgbClr val="000000"/>
                </a:solidFill>
                <a:effectLst/>
                <a:latin typeface="Noto Sans" panose="020B0502040504020204" pitchFamily="34" charset="0"/>
              </a:rPr>
              <a:t>Qiskit</a:t>
            </a:r>
            <a:r>
              <a:rPr lang="en-IN" sz="1600" b="0" i="0" dirty="0">
                <a:solidFill>
                  <a:srgbClr val="000000"/>
                </a:solidFill>
                <a:effectLst/>
                <a:latin typeface="Noto Sans" panose="020B0502040504020204" pitchFamily="34" charset="0"/>
              </a:rPr>
              <a:t> devices</a:t>
            </a:r>
          </a:p>
          <a:p>
            <a:pPr algn="ctr"/>
            <a:endParaRPr lang="en-US" sz="2000" dirty="0">
              <a:solidFill>
                <a:schemeClr val="accent1">
                  <a:lumMod val="50000"/>
                </a:schemeClr>
              </a:solidFill>
              <a:latin typeface="Calibri" pitchFamily="34" charset="0"/>
            </a:endParaRP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388938" y="16080938"/>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TEAM MEMBER DETAILS</a:t>
            </a:r>
          </a:p>
        </p:txBody>
      </p:sp>
      <p:sp>
        <p:nvSpPr>
          <p:cNvPr id="2241" name="Text Box 193"/>
          <p:cNvSpPr txBox="1">
            <a:spLocks noChangeArrowheads="1"/>
          </p:cNvSpPr>
          <p:nvPr/>
        </p:nvSpPr>
        <p:spPr bwMode="auto">
          <a:xfrm>
            <a:off x="685800" y="16995338"/>
            <a:ext cx="5943600" cy="4893647"/>
          </a:xfrm>
          <a:prstGeom prst="rect">
            <a:avLst/>
          </a:prstGeom>
          <a:solidFill>
            <a:schemeClr val="accent1">
              <a:lumMod val="75000"/>
            </a:schemeClr>
          </a:solidFill>
          <a:ln>
            <a:noFill/>
          </a:ln>
          <a:effectLst/>
        </p:spPr>
        <p:txBody>
          <a:bodyPr lIns="228600" tIns="228600" rIns="228600" bIns="228600">
            <a:spAutoFit/>
          </a:bodyPr>
          <a:lstStyle/>
          <a:p>
            <a:r>
              <a:rPr lang="en-US" sz="3200" dirty="0">
                <a:solidFill>
                  <a:schemeClr val="bg1"/>
                </a:solidFill>
                <a:latin typeface="Calibri" pitchFamily="34" charset="0"/>
              </a:rPr>
              <a:t>vtu11836(Ayush Raj)</a:t>
            </a:r>
          </a:p>
          <a:p>
            <a:r>
              <a:rPr lang="en-US" sz="3200" dirty="0">
                <a:solidFill>
                  <a:schemeClr val="bg1"/>
                </a:solidFill>
                <a:latin typeface="Calibri" pitchFamily="34" charset="0"/>
              </a:rPr>
              <a:t>vtu12952(Anshuman Raj)</a:t>
            </a:r>
          </a:p>
          <a:p>
            <a:r>
              <a:rPr lang="en-US" sz="3200" dirty="0">
                <a:solidFill>
                  <a:schemeClr val="bg1"/>
                </a:solidFill>
                <a:latin typeface="Calibri" pitchFamily="34" charset="0"/>
              </a:rPr>
              <a:t>vtu13664(Rahul kumar Thakur) </a:t>
            </a:r>
          </a:p>
          <a:p>
            <a:r>
              <a:rPr lang="en-US" sz="3200" dirty="0">
                <a:solidFill>
                  <a:schemeClr val="bg1"/>
                </a:solidFill>
                <a:latin typeface="Calibri" pitchFamily="34" charset="0"/>
              </a:rPr>
              <a:t>&lt;+91 6299552593&gt;</a:t>
            </a:r>
          </a:p>
          <a:p>
            <a:r>
              <a:rPr lang="en-US" sz="3200" dirty="0">
                <a:solidFill>
                  <a:schemeClr val="bg1"/>
                </a:solidFill>
                <a:latin typeface="Calibri" pitchFamily="34" charset="0"/>
              </a:rPr>
              <a:t>&lt;+91 6204158450&gt;</a:t>
            </a:r>
          </a:p>
          <a:p>
            <a:r>
              <a:rPr lang="en-US" sz="3200" dirty="0">
                <a:solidFill>
                  <a:schemeClr val="bg1"/>
                </a:solidFill>
                <a:latin typeface="Calibri" pitchFamily="34" charset="0"/>
              </a:rPr>
              <a:t>&lt;+91 9127579584&gt;</a:t>
            </a:r>
          </a:p>
          <a:p>
            <a:r>
              <a:rPr lang="en-US" sz="3200" dirty="0">
                <a:solidFill>
                  <a:schemeClr val="bg1"/>
                </a:solidFill>
                <a:latin typeface="Calibri" pitchFamily="34" charset="0"/>
              </a:rPr>
              <a:t>vtu11836@veltech.edu.in</a:t>
            </a:r>
          </a:p>
          <a:p>
            <a:r>
              <a:rPr lang="en-US" sz="3200" dirty="0">
                <a:solidFill>
                  <a:schemeClr val="bg1"/>
                </a:solidFill>
                <a:latin typeface="Calibri" pitchFamily="34" charset="0"/>
              </a:rPr>
              <a:t>vtu12952@veltech.edu.in</a:t>
            </a:r>
          </a:p>
          <a:p>
            <a:r>
              <a:rPr lang="en-US" sz="3200" dirty="0">
                <a:solidFill>
                  <a:schemeClr val="bg1"/>
                </a:solidFill>
                <a:latin typeface="Calibri" pitchFamily="34" charset="0"/>
              </a:rPr>
              <a:t>vtu13664@veltech.edu.in</a:t>
            </a:r>
          </a:p>
        </p:txBody>
      </p:sp>
      <p:sp>
        <p:nvSpPr>
          <p:cNvPr id="2242" name="Text Box 194"/>
          <p:cNvSpPr txBox="1">
            <a:spLocks noChangeArrowheads="1"/>
          </p:cNvSpPr>
          <p:nvPr/>
        </p:nvSpPr>
        <p:spPr bwMode="auto">
          <a:xfrm>
            <a:off x="685800" y="4570413"/>
            <a:ext cx="5943600" cy="7109639"/>
          </a:xfrm>
          <a:prstGeom prst="rect">
            <a:avLst/>
          </a:prstGeom>
          <a:solidFill>
            <a:schemeClr val="accent1">
              <a:lumMod val="75000"/>
            </a:schemeClr>
          </a:solidFill>
          <a:ln>
            <a:noFill/>
          </a:ln>
          <a:effectLst/>
        </p:spPr>
        <p:txBody>
          <a:bodyPr lIns="228600" tIns="228600" rIns="228600" bIns="228600">
            <a:spAutoFit/>
          </a:bodyPr>
          <a:lstStyle/>
          <a:p>
            <a:pPr algn="just" eaLnBrk="1" hangingPunct="1"/>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Ensemble learning is the process by which multiple models, such as classifiers or experts, are strategically generated and combined to solve a particular computational intelligence problem. Ensemble learning is primarily used to improve the classification performance. We use the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forest.qvm</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device to simulate one QPU and the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qiskit.aer</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device to simulate another. Each QPU makes an independent prediction, and an ensemble model is formed by choosing the prediction of the most confident QPU. The iris dataset is used in this project, consisting of three classes of iris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flower.The</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TensorFlow quantum package was used to add the outcomes of the quantum circuits to dense layers for efficient classification.</a:t>
            </a:r>
          </a:p>
        </p:txBody>
      </p:sp>
      <p:sp>
        <p:nvSpPr>
          <p:cNvPr id="2243" name="Text Box 195"/>
          <p:cNvSpPr txBox="1">
            <a:spLocks noChangeArrowheads="1"/>
          </p:cNvSpPr>
          <p:nvPr/>
        </p:nvSpPr>
        <p:spPr bwMode="auto">
          <a:xfrm>
            <a:off x="20109656" y="4794935"/>
            <a:ext cx="10969625" cy="2585323"/>
          </a:xfrm>
          <a:prstGeom prst="rect">
            <a:avLst/>
          </a:prstGeom>
          <a:solidFill>
            <a:schemeClr val="bg1"/>
          </a:solidFill>
          <a:ln>
            <a:noFill/>
          </a:ln>
          <a:effectLst/>
        </p:spPr>
        <p:txBody>
          <a:bodyPr lIns="182880" tIns="182880" rIns="182880" bIns="182880">
            <a:spAutoFit/>
          </a:bodyPr>
          <a:lstStyle/>
          <a:p>
            <a:pPr marL="342900" indent="-342900" eaLnBrk="1" hangingPunct="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quantum filters of the proposed HQCNN model were extended to three and it is named HQCNN-3QF in this section. </a:t>
            </a:r>
          </a:p>
          <a:p>
            <a:pPr marL="342900" indent="-342900" eaLnBrk="1" hangingPunct="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quantum filters are extracting features from the output of the </a:t>
            </a:r>
            <a:r>
              <a:rPr lang="en-US" dirty="0" err="1">
                <a:latin typeface="Times New Roman" panose="02020603050405020304" pitchFamily="18" charset="0"/>
                <a:cs typeface="Times New Roman" panose="02020603050405020304" pitchFamily="18" charset="0"/>
              </a:rPr>
              <a:t>AddCircuit</a:t>
            </a:r>
            <a:r>
              <a:rPr lang="en-US" dirty="0">
                <a:latin typeface="Times New Roman" panose="02020603050405020304" pitchFamily="18" charset="0"/>
                <a:cs typeface="Times New Roman" panose="02020603050405020304" pitchFamily="18" charset="0"/>
              </a:rPr>
              <a:t> layer. And combined using concatenate layer in the model. </a:t>
            </a:r>
          </a:p>
          <a:p>
            <a:pPr marL="342900" indent="-342900" eaLnBrk="1" hangingPunct="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quantum filter produced 4 qubits of extracted information from the data. The layered architecture of the HQCNN-3QF was illustrated</a:t>
            </a:r>
          </a:p>
        </p:txBody>
      </p:sp>
      <p:sp>
        <p:nvSpPr>
          <p:cNvPr id="2244" name="Text Box 196"/>
          <p:cNvSpPr txBox="1">
            <a:spLocks noChangeArrowheads="1"/>
          </p:cNvSpPr>
          <p:nvPr/>
        </p:nvSpPr>
        <p:spPr bwMode="auto">
          <a:xfrm>
            <a:off x="31699200" y="4570414"/>
            <a:ext cx="11274425" cy="3447098"/>
          </a:xfrm>
          <a:prstGeom prst="rect">
            <a:avLst/>
          </a:prstGeom>
          <a:solidFill>
            <a:schemeClr val="bg1"/>
          </a:solidFill>
          <a:ln>
            <a:noFill/>
          </a:ln>
          <a:effectLst/>
        </p:spPr>
        <p:txBody>
          <a:bodyPr wrap="square" lIns="182880" tIns="182880" rIns="182880" bIns="182880">
            <a:spAutoFit/>
          </a:bodyPr>
          <a:lstStyle/>
          <a:p>
            <a:pPr marL="342900" indent="-342900" eaLnBrk="1" hangingPunct="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Anaconda Prompt </a:t>
            </a:r>
          </a:p>
          <a:p>
            <a:pPr eaLnBrk="1" hangingPunct="1"/>
            <a:r>
              <a:rPr lang="en-US" sz="2000" dirty="0">
                <a:latin typeface="Times New Roman" panose="02020603050405020304" pitchFamily="18" charset="0"/>
                <a:cs typeface="Times New Roman" panose="02020603050405020304" pitchFamily="18" charset="0"/>
              </a:rPr>
              <a:t>Anaconda prompt is a type of command line interface which explicitly deals with the ML( </a:t>
            </a:r>
            <a:r>
              <a:rPr lang="en-US" sz="2000" dirty="0" err="1">
                <a:latin typeface="Times New Roman" panose="02020603050405020304" pitchFamily="18" charset="0"/>
                <a:cs typeface="Times New Roman" panose="02020603050405020304" pitchFamily="18" charset="0"/>
              </a:rPr>
              <a:t>MachineLearning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modules.And</a:t>
            </a:r>
            <a:r>
              <a:rPr lang="en-US" sz="2000" dirty="0">
                <a:latin typeface="Times New Roman" panose="02020603050405020304" pitchFamily="18" charset="0"/>
                <a:cs typeface="Times New Roman" panose="02020603050405020304" pitchFamily="18" charset="0"/>
              </a:rPr>
              <a:t> navigator is available in all the </a:t>
            </a:r>
            <a:r>
              <a:rPr lang="en-US" sz="2000" dirty="0" err="1">
                <a:latin typeface="Times New Roman" panose="02020603050405020304" pitchFamily="18" charset="0"/>
                <a:cs typeface="Times New Roman" panose="02020603050405020304" pitchFamily="18" charset="0"/>
              </a:rPr>
              <a:t>Windows,Linux</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MacOS.The</a:t>
            </a:r>
            <a:r>
              <a:rPr lang="en-US" sz="2000" dirty="0">
                <a:latin typeface="Times New Roman" panose="02020603050405020304" pitchFamily="18" charset="0"/>
                <a:cs typeface="Times New Roman" panose="02020603050405020304" pitchFamily="18" charset="0"/>
              </a:rPr>
              <a:t> anaconda prompt has many number of IDE’s which make the coding easier. The UI can also be implemented in python. Standard Used: ISO/IEC 10918-1:1994 </a:t>
            </a:r>
          </a:p>
          <a:p>
            <a:pPr marL="342900" indent="-342900" eaLnBrk="1" hangingPunct="1">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Jupyter</a:t>
            </a:r>
            <a:endParaRPr lang="en-US" sz="2000" dirty="0">
              <a:latin typeface="Times New Roman" panose="02020603050405020304" pitchFamily="18" charset="0"/>
              <a:cs typeface="Times New Roman" panose="02020603050405020304" pitchFamily="18" charset="0"/>
            </a:endParaRPr>
          </a:p>
          <a:p>
            <a:pPr eaLnBrk="1" hangingPunct="1"/>
            <a:r>
              <a:rPr lang="en-US" sz="2000" dirty="0">
                <a:latin typeface="Times New Roman" panose="02020603050405020304" pitchFamily="18" charset="0"/>
                <a:cs typeface="Times New Roman" panose="02020603050405020304" pitchFamily="18" charset="0"/>
              </a:rPr>
              <a:t> It’s like an open source web application that allows us to share and create the documents which contains the live code, equations, visualizations and narrative text. It can be used for data cleaning and transformation, numerical simulation, statistical modeling, data visualization, machine learning. Standard Used: ISO/IEC WD TR 24772-4</a:t>
            </a:r>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2245" name="Text Box 197"/>
          <p:cNvSpPr txBox="1">
            <a:spLocks noChangeArrowheads="1"/>
          </p:cNvSpPr>
          <p:nvPr/>
        </p:nvSpPr>
        <p:spPr bwMode="auto">
          <a:xfrm>
            <a:off x="8458200" y="13576040"/>
            <a:ext cx="10969625" cy="8125301"/>
          </a:xfrm>
          <a:prstGeom prst="rect">
            <a:avLst/>
          </a:prstGeom>
          <a:solidFill>
            <a:schemeClr val="bg1"/>
          </a:solidFill>
          <a:ln>
            <a:noFill/>
          </a:ln>
          <a:effectLst/>
        </p:spPr>
        <p:txBody>
          <a:bodyPr lIns="182880" tIns="182880" rIns="182880" bIns="182880">
            <a:spAutoFit/>
          </a:bodyPr>
          <a:lstStyle/>
          <a:p>
            <a:pPr eaLnBrk="1" hangingPunct="1"/>
            <a:r>
              <a:rPr lang="en-US" dirty="0"/>
              <a:t>Quantum computing is a computing paradigm based on the laws of quantum mechanics, enabling a breakthrough in computing power. By carefully exploiting quantum effects such as interference or entanglement, quantum computers aim to efficiently solve particularly difficult problems that would be unsolvable for classical machines, with quantum advantages such as exponential acceleration. On the other hand, Quantum Machine Learning (QML) brings somewhat different research elements from the intersection with classical Machine Learning (ML) while using the computational advantage of quantum computing. There are many aspects and algorithms of QML, such as solving systems of linear equations, principal component analysis (QPCA) and support vector machines. In this article, we focus specifically on the Support Vector Machine (QSVM) model. Similar to support vector machines, the Quantum SVM algorithm (QSVM) is applied to classification problems that require a mapping of functions implicitly specified by a kernel (i.e., a function that is the inner product in the space of the functions being mapped represents). In particular, some previous papers analyze cases where the kernel computation is not classically efficient since it would scale exponentially with the size of the problem (i.e., large number of functions). In addition to speeding up kernel computation, other potential benefits of QSVM could include improved analysis performance (e.g., higher model accuracy), speedup of model training, and data protection</a:t>
            </a:r>
            <a:endParaRPr lang="en-US" dirty="0">
              <a:latin typeface="Calibri" pitchFamily="34" charset="0"/>
            </a:endParaRPr>
          </a:p>
        </p:txBody>
      </p:sp>
      <p:sp>
        <p:nvSpPr>
          <p:cNvPr id="2246" name="Text Box 198"/>
          <p:cNvSpPr txBox="1">
            <a:spLocks noChangeArrowheads="1"/>
          </p:cNvSpPr>
          <p:nvPr/>
        </p:nvSpPr>
        <p:spPr bwMode="auto">
          <a:xfrm>
            <a:off x="31851599" y="14918750"/>
            <a:ext cx="10969625" cy="3277820"/>
          </a:xfrm>
          <a:prstGeom prst="rect">
            <a:avLst/>
          </a:prstGeom>
          <a:solidFill>
            <a:schemeClr val="bg1"/>
          </a:solidFill>
          <a:ln>
            <a:noFill/>
          </a:ln>
          <a:effectLst/>
        </p:spPr>
        <p:txBody>
          <a:bodyPr wrap="square" lIns="182880" tIns="182880" rIns="182880" bIns="182880">
            <a:spAutoFit/>
          </a:bodyPr>
          <a:lstStyle/>
          <a:p>
            <a:pPr marL="342900" indent="-342900" eaLnBrk="1" hangingPunct="1">
              <a:buFont typeface="Arial" panose="020B0604020202020204" pitchFamily="34" charset="0"/>
              <a:buChar char="•"/>
            </a:pPr>
            <a:r>
              <a:rPr lang="en-US" sz="2100" dirty="0">
                <a:latin typeface="Calibri" panose="020F0502020204030204" pitchFamily="34" charset="0"/>
                <a:ea typeface="Calibri" panose="020F0502020204030204" pitchFamily="34" charset="0"/>
                <a:cs typeface="Calibri" panose="020F0502020204030204" pitchFamily="34" charset="0"/>
              </a:rPr>
              <a:t>A Deep Convolutional Neural Network is a part of deep neural networks commonly used to classify multimedia data such as images and audios.</a:t>
            </a:r>
          </a:p>
          <a:p>
            <a:pPr marL="342900" indent="-342900" eaLnBrk="1" hangingPunct="1">
              <a:buFont typeface="Arial" panose="020B0604020202020204" pitchFamily="34" charset="0"/>
              <a:buChar char="•"/>
            </a:pPr>
            <a:r>
              <a:rPr lang="en-US" sz="2100" dirty="0">
                <a:latin typeface="Calibri" panose="020F0502020204030204" pitchFamily="34" charset="0"/>
                <a:ea typeface="Calibri" panose="020F0502020204030204" pitchFamily="34" charset="0"/>
                <a:cs typeface="Calibri" panose="020F0502020204030204" pitchFamily="34" charset="0"/>
              </a:rPr>
              <a:t>A quantum computing technique provides high computing power with low energy consumption; it is the best alternative to traditional computing techniques to perform complex tasks.</a:t>
            </a:r>
          </a:p>
          <a:p>
            <a:pPr marL="342900" indent="-342900" eaLnBrk="1" hangingPunct="1">
              <a:buFont typeface="Arial" panose="020B0604020202020204" pitchFamily="34" charset="0"/>
              <a:buChar char="•"/>
            </a:pPr>
            <a:r>
              <a:rPr lang="en-US" sz="2100" dirty="0">
                <a:latin typeface="Calibri" panose="020F0502020204030204" pitchFamily="34" charset="0"/>
                <a:ea typeface="Calibri" panose="020F0502020204030204" pitchFamily="34" charset="0"/>
                <a:cs typeface="Calibri" panose="020F0502020204030204" pitchFamily="34" charset="0"/>
              </a:rPr>
              <a:t>The proposed HQCNN combines a quantum filter with the traditional fully connected network for speeding up the training process. </a:t>
            </a:r>
          </a:p>
          <a:p>
            <a:pPr marL="342900" indent="-342900" eaLnBrk="1" hangingPunct="1">
              <a:buFont typeface="Arial" panose="020B0604020202020204" pitchFamily="34" charset="0"/>
              <a:buChar char="•"/>
            </a:pPr>
            <a:r>
              <a:rPr lang="en-US" sz="2100" dirty="0">
                <a:latin typeface="Calibri" panose="020F0502020204030204" pitchFamily="34" charset="0"/>
                <a:ea typeface="Calibri" panose="020F0502020204030204" pitchFamily="34" charset="0"/>
                <a:cs typeface="Calibri" panose="020F0502020204030204" pitchFamily="34" charset="0"/>
              </a:rPr>
              <a:t>The quantum filter consists of </a:t>
            </a:r>
            <a:r>
              <a:rPr lang="en-US" sz="2100" dirty="0" err="1">
                <a:latin typeface="Calibri" panose="020F0502020204030204" pitchFamily="34" charset="0"/>
                <a:ea typeface="Calibri" panose="020F0502020204030204" pitchFamily="34" charset="0"/>
                <a:cs typeface="Calibri" panose="020F0502020204030204" pitchFamily="34" charset="0"/>
              </a:rPr>
              <a:t>QConv</a:t>
            </a:r>
            <a:r>
              <a:rPr lang="en-US" sz="2100" dirty="0">
                <a:latin typeface="Calibri" panose="020F0502020204030204" pitchFamily="34" charset="0"/>
                <a:ea typeface="Calibri" panose="020F0502020204030204" pitchFamily="34" charset="0"/>
                <a:cs typeface="Calibri" panose="020F0502020204030204" pitchFamily="34" charset="0"/>
              </a:rPr>
              <a:t> and </a:t>
            </a:r>
            <a:r>
              <a:rPr lang="en-US" sz="2100" dirty="0" err="1">
                <a:latin typeface="Calibri" panose="020F0502020204030204" pitchFamily="34" charset="0"/>
                <a:ea typeface="Calibri" panose="020F0502020204030204" pitchFamily="34" charset="0"/>
                <a:cs typeface="Calibri" panose="020F0502020204030204" pitchFamily="34" charset="0"/>
              </a:rPr>
              <a:t>QPool</a:t>
            </a:r>
            <a:r>
              <a:rPr lang="en-US" sz="2100" dirty="0">
                <a:latin typeface="Calibri" panose="020F0502020204030204" pitchFamily="34" charset="0"/>
                <a:ea typeface="Calibri" panose="020F0502020204030204" pitchFamily="34" charset="0"/>
                <a:cs typeface="Calibri" panose="020F0502020204030204" pitchFamily="34" charset="0"/>
              </a:rPr>
              <a:t> layers for feature extraction from data. The fully connected neural network was introduced after the quantum filter process</a:t>
            </a:r>
          </a:p>
        </p:txBody>
      </p:sp>
      <p:sp>
        <p:nvSpPr>
          <p:cNvPr id="2247" name="Text Box 199"/>
          <p:cNvSpPr txBox="1">
            <a:spLocks noChangeArrowheads="1"/>
          </p:cNvSpPr>
          <p:nvPr/>
        </p:nvSpPr>
        <p:spPr bwMode="auto">
          <a:xfrm>
            <a:off x="8229600" y="4570413"/>
            <a:ext cx="10969625" cy="6647974"/>
          </a:xfrm>
          <a:prstGeom prst="rect">
            <a:avLst/>
          </a:prstGeom>
          <a:solidFill>
            <a:schemeClr val="bg1"/>
          </a:solidFill>
          <a:ln>
            <a:noFill/>
          </a:ln>
          <a:effectLst/>
        </p:spPr>
        <p:txBody>
          <a:bodyPr lIns="182880" tIns="182880" rIns="182880" bIns="182880">
            <a:spAutoFit/>
          </a:bodyPr>
          <a:lstStyle/>
          <a:p>
            <a:pPr eaLnBrk="1" hangingPunct="1"/>
            <a:r>
              <a:rPr lang="en-US" dirty="0">
                <a:latin typeface="Times New Roman" panose="02020603050405020304" pitchFamily="18" charset="0"/>
                <a:cs typeface="Times New Roman" panose="02020603050405020304" pitchFamily="18" charset="0"/>
              </a:rPr>
              <a:t>Quantum machine learning is a research area that explores the interplay of ideas from quantum computing and machine learning. Quantum machine learning extends the pool of hardware for machine learning by an entirely new type of computing device — the quantum computer. Information processing with quantum computers relies on substantially different laws of physics known as quantum theory We use the </a:t>
            </a:r>
            <a:r>
              <a:rPr lang="en-US" dirty="0" err="1">
                <a:latin typeface="Times New Roman" panose="02020603050405020304" pitchFamily="18" charset="0"/>
                <a:cs typeface="Times New Roman" panose="02020603050405020304" pitchFamily="18" charset="0"/>
              </a:rPr>
              <a:t>forest.qvm</a:t>
            </a:r>
            <a:r>
              <a:rPr lang="en-US" dirty="0">
                <a:latin typeface="Times New Roman" panose="02020603050405020304" pitchFamily="18" charset="0"/>
                <a:cs typeface="Times New Roman" panose="02020603050405020304" pitchFamily="18" charset="0"/>
              </a:rPr>
              <a:t> device to simulate one QPU and the </a:t>
            </a:r>
            <a:r>
              <a:rPr lang="en-US" dirty="0" err="1">
                <a:latin typeface="Times New Roman" panose="02020603050405020304" pitchFamily="18" charset="0"/>
                <a:cs typeface="Times New Roman" panose="02020603050405020304" pitchFamily="18" charset="0"/>
              </a:rPr>
              <a:t>qiskit.aer</a:t>
            </a:r>
            <a:r>
              <a:rPr lang="en-US" dirty="0">
                <a:latin typeface="Times New Roman" panose="02020603050405020304" pitchFamily="18" charset="0"/>
                <a:cs typeface="Times New Roman" panose="02020603050405020304" pitchFamily="18" charset="0"/>
              </a:rPr>
              <a:t> device to simulate another. Each QPU makes an independent prediction, and an ensemble model is formed by choosing the prediction of the most confident QPU. The iris dataset is used in this consisting of three classes of iris flower. Using a pre-trained model and the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interface, we’ll see that </a:t>
            </a:r>
            <a:r>
              <a:rPr lang="en-US" dirty="0" err="1">
                <a:latin typeface="Times New Roman" panose="02020603050405020304" pitchFamily="18" charset="0"/>
                <a:cs typeface="Times New Roman" panose="02020603050405020304" pitchFamily="18" charset="0"/>
              </a:rPr>
              <a:t>ensembling</a:t>
            </a:r>
            <a:r>
              <a:rPr lang="en-US" dirty="0">
                <a:latin typeface="Times New Roman" panose="02020603050405020304" pitchFamily="18" charset="0"/>
                <a:cs typeface="Times New Roman" panose="02020603050405020304" pitchFamily="18" charset="0"/>
              </a:rPr>
              <a:t> allows the QPUs to specialize towards different classes.</a:t>
            </a:r>
          </a:p>
          <a:p>
            <a:pPr eaLnBrk="1" hangingPunct="1"/>
            <a:r>
              <a:rPr lang="en-US" dirty="0">
                <a:solidFill>
                  <a:schemeClr val="tx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In the modern viewpoint, quantum computers can be used and trained as like neural networks. We can systematically adapt the physical control parameters, such as an electromagnetic field strength or a laser pulse frequency, to solve a problem. For example, a trained circuit can be used to classify the content of images, and by encoding the image into the physical state of the device and taking measurements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248" name="Text Box 200"/>
          <p:cNvSpPr txBox="1">
            <a:spLocks noChangeArrowheads="1"/>
          </p:cNvSpPr>
          <p:nvPr/>
        </p:nvSpPr>
        <p:spPr bwMode="auto">
          <a:xfrm>
            <a:off x="31851599" y="19050059"/>
            <a:ext cx="10969625" cy="2339102"/>
          </a:xfrm>
          <a:prstGeom prst="rect">
            <a:avLst/>
          </a:prstGeom>
          <a:solidFill>
            <a:schemeClr val="bg1"/>
          </a:solidFill>
          <a:ln>
            <a:noFill/>
          </a:ln>
          <a:effectLst/>
        </p:spPr>
        <p:txBody>
          <a:bodyPr wrap="square"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marL="0" indent="0">
              <a:spcAft>
                <a:spcPct val="50000"/>
              </a:spcAft>
            </a:pPr>
            <a:r>
              <a:rPr lang="en-IN" sz="2400" dirty="0" err="1"/>
              <a:t>Dr.</a:t>
            </a:r>
            <a:r>
              <a:rPr lang="en-IN" sz="2400" dirty="0"/>
              <a:t> Arun Pandian J , M.E. Ph.D.,</a:t>
            </a:r>
            <a:r>
              <a:rPr lang="en-US" sz="3200" dirty="0">
                <a:latin typeface="Calibri" pitchFamily="34" charset="0"/>
              </a:rPr>
              <a:t>/</a:t>
            </a:r>
            <a:r>
              <a:rPr lang="en-IN" sz="2400" dirty="0"/>
              <a:t>ASSOCIATE PROFESSOR</a:t>
            </a:r>
          </a:p>
          <a:p>
            <a:pPr marL="0" indent="0">
              <a:spcAft>
                <a:spcPct val="50000"/>
              </a:spcAft>
            </a:pPr>
            <a:r>
              <a:rPr lang="en-US" sz="3200" dirty="0">
                <a:latin typeface="Calibri" pitchFamily="34" charset="0"/>
              </a:rPr>
              <a:t>+91 88078 13091</a:t>
            </a:r>
          </a:p>
          <a:p>
            <a:pPr marL="0" indent="0">
              <a:spcAft>
                <a:spcPct val="50000"/>
              </a:spcAft>
            </a:pPr>
            <a:r>
              <a:rPr lang="en-US" sz="3200" dirty="0">
                <a:latin typeface="Calibri" pitchFamily="34" charset="0"/>
              </a:rPr>
              <a:t>jarunpandian@veltech.edu.in</a:t>
            </a:r>
          </a:p>
        </p:txBody>
      </p:sp>
      <p:sp>
        <p:nvSpPr>
          <p:cNvPr id="67" name="Text Box 241"/>
          <p:cNvSpPr txBox="1">
            <a:spLocks noChangeArrowheads="1"/>
          </p:cNvSpPr>
          <p:nvPr/>
        </p:nvSpPr>
        <p:spPr bwMode="auto">
          <a:xfrm>
            <a:off x="20345400" y="7732823"/>
            <a:ext cx="5723478"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Table 1.</a:t>
            </a:r>
            <a:r>
              <a:rPr lang="en-US" sz="2000" dirty="0">
                <a:solidFill>
                  <a:schemeClr val="accent1">
                    <a:lumMod val="50000"/>
                  </a:schemeClr>
                </a:solidFill>
                <a:latin typeface="Calibri" pitchFamily="34" charset="0"/>
              </a:rPr>
              <a:t> </a:t>
            </a:r>
            <a:r>
              <a:rPr lang="en-US" sz="1600" dirty="0"/>
              <a:t>The layered architecture of the HQCNN-1QF model</a:t>
            </a:r>
            <a:endParaRPr lang="en-US" sz="2000" dirty="0">
              <a:solidFill>
                <a:schemeClr val="accent1">
                  <a:lumMod val="50000"/>
                </a:schemeClr>
              </a:solidFill>
              <a:latin typeface="Calibri" pitchFamily="34" charset="0"/>
            </a:endParaRPr>
          </a:p>
        </p:txBody>
      </p:sp>
      <p:pic>
        <p:nvPicPr>
          <p:cNvPr id="30" name="image1.jpeg">
            <a:extLst>
              <a:ext uri="{FF2B5EF4-FFF2-40B4-BE49-F238E27FC236}">
                <a16:creationId xmlns:a16="http://schemas.microsoft.com/office/drawing/2014/main" id="{CF9C150D-A562-4D95-8D95-ECA9A6CA5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638" y="698463"/>
            <a:ext cx="3886200" cy="1769052"/>
          </a:xfrm>
          <a:prstGeom prst="rect">
            <a:avLst/>
          </a:prstGeom>
        </p:spPr>
      </p:pic>
      <p:pic>
        <p:nvPicPr>
          <p:cNvPr id="3" name="Picture 2">
            <a:extLst>
              <a:ext uri="{FF2B5EF4-FFF2-40B4-BE49-F238E27FC236}">
                <a16:creationId xmlns:a16="http://schemas.microsoft.com/office/drawing/2014/main" id="{7A0679E8-0567-FF7B-5EB3-5EA6B8436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9656" y="8221945"/>
            <a:ext cx="9514052" cy="6647974"/>
          </a:xfrm>
          <a:prstGeom prst="rect">
            <a:avLst/>
          </a:prstGeom>
        </p:spPr>
      </p:pic>
      <p:pic>
        <p:nvPicPr>
          <p:cNvPr id="5" name="Picture 4">
            <a:extLst>
              <a:ext uri="{FF2B5EF4-FFF2-40B4-BE49-F238E27FC236}">
                <a16:creationId xmlns:a16="http://schemas.microsoft.com/office/drawing/2014/main" id="{97B2A01E-EBE7-BB3B-0F06-651FD756C7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47280" y="15288630"/>
            <a:ext cx="9285452" cy="6687450"/>
          </a:xfrm>
          <a:prstGeom prst="rect">
            <a:avLst/>
          </a:prstGeom>
        </p:spPr>
      </p:pic>
      <p:pic>
        <p:nvPicPr>
          <p:cNvPr id="9" name="Picture 8">
            <a:extLst>
              <a:ext uri="{FF2B5EF4-FFF2-40B4-BE49-F238E27FC236}">
                <a16:creationId xmlns:a16="http://schemas.microsoft.com/office/drawing/2014/main" id="{1D221668-AF24-15D8-1423-0F6B46B01C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56600" y="8895351"/>
            <a:ext cx="5867400" cy="440055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1741</TotalTime>
  <Words>1020</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Noto Sans</vt:lpstr>
      <vt:lpstr>Times New Roman</vt:lpstr>
      <vt:lpstr>Verdana</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Anshuman Raj</cp:lastModifiedBy>
  <cp:revision>53</cp:revision>
  <dcterms:created xsi:type="dcterms:W3CDTF">2008-05-03T03:01:56Z</dcterms:created>
  <dcterms:modified xsi:type="dcterms:W3CDTF">2022-06-10T06:07:08Z</dcterms:modified>
</cp:coreProperties>
</file>