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7" r:id="rId2"/>
    <p:sldId id="258" r:id="rId3"/>
    <p:sldId id="259" r:id="rId4"/>
    <p:sldId id="260" r:id="rId5"/>
    <p:sldId id="261" r:id="rId6"/>
    <p:sldId id="262" r:id="rId7"/>
    <p:sldId id="279" r:id="rId8"/>
    <p:sldId id="263" r:id="rId9"/>
    <p:sldId id="280" r:id="rId10"/>
    <p:sldId id="276" r:id="rId11"/>
    <p:sldId id="264" r:id="rId12"/>
    <p:sldId id="281" r:id="rId13"/>
    <p:sldId id="282" r:id="rId14"/>
    <p:sldId id="283" r:id="rId15"/>
    <p:sldId id="284" r:id="rId16"/>
    <p:sldId id="268" r:id="rId17"/>
    <p:sldId id="267" r:id="rId18"/>
    <p:sldId id="285" r:id="rId19"/>
    <p:sldId id="277" r:id="rId20"/>
    <p:sldId id="265" r:id="rId21"/>
    <p:sldId id="274" r:id="rId22"/>
    <p:sldId id="266" r:id="rId23"/>
    <p:sldId id="270" r:id="rId24"/>
    <p:sldId id="275" r:id="rId25"/>
    <p:sldId id="278"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23597B-99E9-4D89-B3A7-AF7269CF0CB0}" type="datetimeFigureOut">
              <a:rPr lang="en-IN" smtClean="0"/>
              <a:t>10-06-2022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E63E9F-17D9-4D9D-A155-C06C7C01E417}" type="slidenum">
              <a:rPr lang="en-IN" smtClean="0"/>
              <a:t>‹#›</a:t>
            </a:fld>
            <a:endParaRPr lang="en-IN"/>
          </a:p>
        </p:txBody>
      </p:sp>
    </p:spTree>
    <p:extLst>
      <p:ext uri="{BB962C8B-B14F-4D97-AF65-F5344CB8AC3E}">
        <p14:creationId xmlns:p14="http://schemas.microsoft.com/office/powerpoint/2010/main" val="1978767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0769F63-365D-4A0A-B033-A46EF4671CBB}" type="slidenum">
              <a:rPr lang="en-IN" smtClean="0"/>
              <a:t>1</a:t>
            </a:fld>
            <a:endParaRPr lang="en-IN"/>
          </a:p>
        </p:txBody>
      </p:sp>
      <p:sp>
        <p:nvSpPr>
          <p:cNvPr id="5" name="Footer Placeholder 4"/>
          <p:cNvSpPr>
            <a:spLocks noGrp="1"/>
          </p:cNvSpPr>
          <p:nvPr>
            <p:ph type="ftr" sz="quarter" idx="11"/>
          </p:nvPr>
        </p:nvSpPr>
        <p:spPr/>
        <p:txBody>
          <a:bodyPr/>
          <a:lstStyle/>
          <a:p>
            <a:r>
              <a:rPr lang="en-IN"/>
              <a:t>BATCH NO:                   PRESENTED DATE:</a:t>
            </a:r>
          </a:p>
        </p:txBody>
      </p:sp>
      <p:sp>
        <p:nvSpPr>
          <p:cNvPr id="6" name="Header Placeholder 5"/>
          <p:cNvSpPr>
            <a:spLocks noGrp="1"/>
          </p:cNvSpPr>
          <p:nvPr>
            <p:ph type="hdr" sz="quarter" idx="12"/>
          </p:nvPr>
        </p:nvSpPr>
        <p:spPr/>
        <p:txBody>
          <a:bodyPr/>
          <a:lstStyle/>
          <a:p>
            <a:r>
              <a:rPr lang="en-IN"/>
              <a:t>REVIEW-I</a:t>
            </a:r>
          </a:p>
        </p:txBody>
      </p:sp>
    </p:spTree>
    <p:extLst>
      <p:ext uri="{BB962C8B-B14F-4D97-AF65-F5344CB8AC3E}">
        <p14:creationId xmlns:p14="http://schemas.microsoft.com/office/powerpoint/2010/main" val="2012198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A6DA363-769F-4536-A585-05649B49E1BA}" type="datetime1">
              <a:rPr lang="en-IN" smtClean="0"/>
              <a:t>10-06-2022</a:t>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p>
        </p:txBody>
      </p:sp>
      <p:sp>
        <p:nvSpPr>
          <p:cNvPr id="6" name="Slide Number Placeholder 5"/>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1981147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7F2E8A3-6808-4ECB-90A8-23FB4F90A890}" type="datetime1">
              <a:rPr lang="en-IN" smtClean="0"/>
              <a:t>10-06-2022</a:t>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p>
        </p:txBody>
      </p:sp>
      <p:sp>
        <p:nvSpPr>
          <p:cNvPr id="6" name="Slide Number Placeholder 5"/>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361413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ED1D602-7652-41E6-8E54-FEB20C9E5001}" type="datetime1">
              <a:rPr lang="en-IN" smtClean="0"/>
              <a:t>10-06-2022</a:t>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p>
        </p:txBody>
      </p:sp>
      <p:sp>
        <p:nvSpPr>
          <p:cNvPr id="6" name="Slide Number Placeholder 5"/>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1159504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26DEE5C-195B-4209-9085-526B148D6B3E}" type="datetime1">
              <a:rPr lang="en-IN" smtClean="0"/>
              <a:t>10-06-2022</a:t>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p>
        </p:txBody>
      </p:sp>
      <p:sp>
        <p:nvSpPr>
          <p:cNvPr id="6" name="Slide Number Placeholder 5"/>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580337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A00805-E3D1-44AE-9F79-6E27E8D11E6B}" type="datetime1">
              <a:rPr lang="en-IN" smtClean="0"/>
              <a:t>10-06-2022</a:t>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p>
        </p:txBody>
      </p:sp>
      <p:sp>
        <p:nvSpPr>
          <p:cNvPr id="6" name="Slide Number Placeholder 5"/>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3413810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8AA0376-BD03-4456-8456-9D2801477B8A}" type="datetime1">
              <a:rPr lang="en-IN" smtClean="0"/>
              <a:t>10-06-2022</a:t>
            </a:fld>
            <a:endParaRPr lang="en-IN"/>
          </a:p>
        </p:txBody>
      </p:sp>
      <p:sp>
        <p:nvSpPr>
          <p:cNvPr id="6" name="Footer Placeholder 5"/>
          <p:cNvSpPr>
            <a:spLocks noGrp="1"/>
          </p:cNvSpPr>
          <p:nvPr>
            <p:ph type="ftr" sz="quarter" idx="11"/>
          </p:nvPr>
        </p:nvSpPr>
        <p:spPr/>
        <p:txBody>
          <a:bodyPr/>
          <a:lstStyle/>
          <a:p>
            <a:r>
              <a:rPr lang="en-IN"/>
              <a:t>BATCH NO:     DEPARTMENT OF COMPUTER SCIENCE &amp; ENGINEERING</a:t>
            </a:r>
          </a:p>
        </p:txBody>
      </p:sp>
      <p:sp>
        <p:nvSpPr>
          <p:cNvPr id="7" name="Slide Number Placeholder 6"/>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51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6A259B2-5909-479A-86EA-B8E6D0B656E5}" type="datetime1">
              <a:rPr lang="en-IN" smtClean="0"/>
              <a:t>10-06-2022</a:t>
            </a:fld>
            <a:endParaRPr lang="en-IN"/>
          </a:p>
        </p:txBody>
      </p:sp>
      <p:sp>
        <p:nvSpPr>
          <p:cNvPr id="8" name="Footer Placeholder 7"/>
          <p:cNvSpPr>
            <a:spLocks noGrp="1"/>
          </p:cNvSpPr>
          <p:nvPr>
            <p:ph type="ftr" sz="quarter" idx="11"/>
          </p:nvPr>
        </p:nvSpPr>
        <p:spPr/>
        <p:txBody>
          <a:bodyPr/>
          <a:lstStyle/>
          <a:p>
            <a:r>
              <a:rPr lang="en-IN"/>
              <a:t>BATCH NO:     DEPARTMENT OF COMPUTER SCIENCE &amp; ENGINEERING</a:t>
            </a:r>
          </a:p>
        </p:txBody>
      </p:sp>
      <p:sp>
        <p:nvSpPr>
          <p:cNvPr id="9" name="Slide Number Placeholder 8"/>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2118790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4B8D5B8-FCD1-4494-B40C-0F9201435A46}" type="datetime1">
              <a:rPr lang="en-IN" smtClean="0"/>
              <a:t>10-06-2022</a:t>
            </a:fld>
            <a:endParaRPr lang="en-IN"/>
          </a:p>
        </p:txBody>
      </p:sp>
      <p:sp>
        <p:nvSpPr>
          <p:cNvPr id="4" name="Footer Placeholder 3"/>
          <p:cNvSpPr>
            <a:spLocks noGrp="1"/>
          </p:cNvSpPr>
          <p:nvPr>
            <p:ph type="ftr" sz="quarter" idx="11"/>
          </p:nvPr>
        </p:nvSpPr>
        <p:spPr/>
        <p:txBody>
          <a:bodyPr/>
          <a:lstStyle/>
          <a:p>
            <a:r>
              <a:rPr lang="en-IN"/>
              <a:t>BATCH NO:     DEPARTMENT OF COMPUTER SCIENCE &amp; ENGINEERING</a:t>
            </a:r>
          </a:p>
        </p:txBody>
      </p:sp>
      <p:sp>
        <p:nvSpPr>
          <p:cNvPr id="5" name="Slide Number Placeholder 4"/>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1902163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99F7AA-1DC8-40E9-BC7E-AD5661FFF492}" type="datetime1">
              <a:rPr lang="en-IN" smtClean="0"/>
              <a:t>10-06-2022</a:t>
            </a:fld>
            <a:endParaRPr lang="en-IN"/>
          </a:p>
        </p:txBody>
      </p:sp>
      <p:sp>
        <p:nvSpPr>
          <p:cNvPr id="3" name="Footer Placeholder 2"/>
          <p:cNvSpPr>
            <a:spLocks noGrp="1"/>
          </p:cNvSpPr>
          <p:nvPr>
            <p:ph type="ftr" sz="quarter" idx="11"/>
          </p:nvPr>
        </p:nvSpPr>
        <p:spPr/>
        <p:txBody>
          <a:bodyPr/>
          <a:lstStyle/>
          <a:p>
            <a:r>
              <a:rPr lang="en-IN"/>
              <a:t>BATCH NO:     DEPARTMENT OF COMPUTER SCIENCE &amp; ENGINEERING</a:t>
            </a:r>
          </a:p>
        </p:txBody>
      </p:sp>
      <p:sp>
        <p:nvSpPr>
          <p:cNvPr id="4" name="Slide Number Placeholder 3"/>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510164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42E248-904C-4342-9ACC-45977B3E8097}" type="datetime1">
              <a:rPr lang="en-IN" smtClean="0"/>
              <a:t>10-06-2022</a:t>
            </a:fld>
            <a:endParaRPr lang="en-IN"/>
          </a:p>
        </p:txBody>
      </p:sp>
      <p:sp>
        <p:nvSpPr>
          <p:cNvPr id="6" name="Footer Placeholder 5"/>
          <p:cNvSpPr>
            <a:spLocks noGrp="1"/>
          </p:cNvSpPr>
          <p:nvPr>
            <p:ph type="ftr" sz="quarter" idx="11"/>
          </p:nvPr>
        </p:nvSpPr>
        <p:spPr/>
        <p:txBody>
          <a:bodyPr/>
          <a:lstStyle/>
          <a:p>
            <a:r>
              <a:rPr lang="en-IN"/>
              <a:t>BATCH NO:     DEPARTMENT OF COMPUTER SCIENCE &amp; ENGINEERING</a:t>
            </a:r>
          </a:p>
        </p:txBody>
      </p:sp>
      <p:sp>
        <p:nvSpPr>
          <p:cNvPr id="7" name="Slide Number Placeholder 6"/>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487034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4663E3-F8C6-4E1A-880E-12A9EC39D0A4}" type="datetime1">
              <a:rPr lang="en-IN" smtClean="0"/>
              <a:t>10-06-2022</a:t>
            </a:fld>
            <a:endParaRPr lang="en-IN"/>
          </a:p>
        </p:txBody>
      </p:sp>
      <p:sp>
        <p:nvSpPr>
          <p:cNvPr id="6" name="Footer Placeholder 5"/>
          <p:cNvSpPr>
            <a:spLocks noGrp="1"/>
          </p:cNvSpPr>
          <p:nvPr>
            <p:ph type="ftr" sz="quarter" idx="11"/>
          </p:nvPr>
        </p:nvSpPr>
        <p:spPr/>
        <p:txBody>
          <a:bodyPr/>
          <a:lstStyle/>
          <a:p>
            <a:r>
              <a:rPr lang="en-IN"/>
              <a:t>BATCH NO:     DEPARTMENT OF COMPUTER SCIENCE &amp; ENGINEERING</a:t>
            </a:r>
          </a:p>
        </p:txBody>
      </p:sp>
      <p:sp>
        <p:nvSpPr>
          <p:cNvPr id="7" name="Slide Number Placeholder 6"/>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3094070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410C77-848B-4F1F-B383-63A05AF82216}" type="datetime1">
              <a:rPr lang="en-IN" smtClean="0"/>
              <a:t>10-06-2022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BATCH NO:     DEPARTMENT OF COMPUTER SCIENCE &amp; ENGINEERING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9AD40C-E5A7-4132-A31D-54A4D1BB6E89}" type="slidenum">
              <a:rPr lang="en-IN" smtClean="0"/>
              <a:t>‹#›</a:t>
            </a:fld>
            <a:endParaRPr lang="en-IN"/>
          </a:p>
        </p:txBody>
      </p:sp>
      <p:pic>
        <p:nvPicPr>
          <p:cNvPr id="8" name="Picture 7">
            <a:extLst>
              <a:ext uri="{FF2B5EF4-FFF2-40B4-BE49-F238E27FC236}">
                <a16:creationId xmlns:a16="http://schemas.microsoft.com/office/drawing/2014/main" id="{EEEE36C1-ED18-4C35-8CA5-5A80BC523765}"/>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316787" y="197732"/>
            <a:ext cx="1370013" cy="1370013"/>
          </a:xfrm>
          <a:prstGeom prst="rect">
            <a:avLst/>
          </a:prstGeom>
        </p:spPr>
      </p:pic>
    </p:spTree>
    <p:extLst>
      <p:ext uri="{BB962C8B-B14F-4D97-AF65-F5344CB8AC3E}">
        <p14:creationId xmlns:p14="http://schemas.microsoft.com/office/powerpoint/2010/main" val="1805384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 VTU"/>
          <p:cNvPicPr/>
          <p:nvPr/>
        </p:nvPicPr>
        <p:blipFill>
          <a:blip r:embed="rId3">
            <a:extLst>
              <a:ext uri="{28A0092B-C50C-407E-A947-70E740481C1C}">
                <a14:useLocalDpi xmlns:a14="http://schemas.microsoft.com/office/drawing/2010/main" val="0"/>
              </a:ext>
            </a:extLst>
          </a:blip>
          <a:srcRect/>
          <a:stretch>
            <a:fillRect/>
          </a:stretch>
        </p:blipFill>
        <p:spPr bwMode="auto">
          <a:xfrm>
            <a:off x="3455876" y="526209"/>
            <a:ext cx="2232248" cy="633063"/>
          </a:xfrm>
          <a:prstGeom prst="rect">
            <a:avLst/>
          </a:prstGeom>
          <a:noFill/>
          <a:ln>
            <a:noFill/>
          </a:ln>
        </p:spPr>
      </p:pic>
      <p:sp>
        <p:nvSpPr>
          <p:cNvPr id="4" name="Rectangle 3"/>
          <p:cNvSpPr/>
          <p:nvPr/>
        </p:nvSpPr>
        <p:spPr>
          <a:xfrm>
            <a:off x="755576" y="1700808"/>
            <a:ext cx="7848872" cy="1846659"/>
          </a:xfrm>
          <a:prstGeom prst="rect">
            <a:avLst/>
          </a:prstGeom>
        </p:spPr>
        <p:txBody>
          <a:bodyPr wrap="square">
            <a:spAutoFit/>
          </a:bodyPr>
          <a:lstStyle/>
          <a:p>
            <a:pPr algn="ctr" eaLnBrk="1" hangingPunct="1"/>
            <a:r>
              <a:rPr lang="en-US" altLang="en-US" sz="1600" b="1" dirty="0">
                <a:latin typeface="Times New Roman" panose="02020603050405020304" pitchFamily="18" charset="0"/>
                <a:ea typeface="Verdana" panose="020B0604030504040204" pitchFamily="34" charset="0"/>
                <a:cs typeface="Times New Roman" panose="02020603050405020304" pitchFamily="18" charset="0"/>
              </a:rPr>
              <a:t>DEPARTMENT OF COMPUTER SCIENCE &amp; ENGINEERING</a:t>
            </a:r>
          </a:p>
          <a:p>
            <a:pPr algn="ctr" eaLnBrk="1" hangingPunct="1"/>
            <a:r>
              <a:rPr lang="en-US" altLang="en-US" sz="1600" b="1" dirty="0">
                <a:latin typeface="Times New Roman" panose="02020603050405020304" pitchFamily="18" charset="0"/>
                <a:ea typeface="Verdana" panose="020B0604030504040204" pitchFamily="34" charset="0"/>
                <a:cs typeface="Times New Roman" panose="02020603050405020304" pitchFamily="18" charset="0"/>
              </a:rPr>
              <a:t>SCHOOL OF COMPUTING</a:t>
            </a:r>
          </a:p>
          <a:p>
            <a:pPr algn="ctr"/>
            <a:endParaRPr lang="en-US" sz="1600" b="1" dirty="0">
              <a:latin typeface="Times New Roman" pitchFamily="18" charset="0"/>
              <a:ea typeface="Verdana" pitchFamily="34" charset="0"/>
              <a:cs typeface="Times New Roman" pitchFamily="18" charset="0"/>
            </a:endParaRPr>
          </a:p>
          <a:p>
            <a:pPr algn="ctr"/>
            <a:r>
              <a:rPr lang="en-US" sz="1600" b="1" dirty="0">
                <a:latin typeface="Times New Roman" pitchFamily="18" charset="0"/>
                <a:ea typeface="Verdana" pitchFamily="34" charset="0"/>
                <a:cs typeface="Times New Roman" pitchFamily="18" charset="0"/>
              </a:rPr>
              <a:t>1156CS601- MINOR PROJECT</a:t>
            </a:r>
          </a:p>
          <a:p>
            <a:pPr algn="ctr" eaLnBrk="1" hangingPunct="1"/>
            <a:r>
              <a:rPr lang="en-US" sz="1600" b="1" dirty="0">
                <a:latin typeface="Times New Roman" pitchFamily="18" charset="0"/>
                <a:ea typeface="Verdana" pitchFamily="34" charset="0"/>
                <a:cs typeface="Times New Roman" pitchFamily="18" charset="0"/>
              </a:rPr>
              <a:t>WINTER SEMESTER 21-22</a:t>
            </a:r>
            <a:endParaRPr lang="en-US" altLang="en-US" sz="1600" b="1" dirty="0">
              <a:latin typeface="Times New Roman" panose="02020603050405020304" pitchFamily="18" charset="0"/>
              <a:ea typeface="Verdana" panose="020B0604030504040204" pitchFamily="34" charset="0"/>
              <a:cs typeface="Times New Roman" panose="02020603050405020304" pitchFamily="18" charset="0"/>
            </a:endParaRPr>
          </a:p>
          <a:p>
            <a:pPr algn="ctr" eaLnBrk="1" hangingPunct="1"/>
            <a:r>
              <a:rPr lang="en-IN" altLang="en-US" sz="1600" b="1" dirty="0">
                <a:latin typeface="Times New Roman" panose="02020603050405020304" pitchFamily="18" charset="0"/>
                <a:ea typeface="Verdana" panose="020B0604030504040204" pitchFamily="34" charset="0"/>
                <a:cs typeface="Times New Roman" panose="02020603050405020304" pitchFamily="18" charset="0"/>
              </a:rPr>
              <a:t>SEMESTER END PROJECT VIVA VOCE EXAMINATIONS</a:t>
            </a:r>
            <a:endParaRPr lang="en-IN" altLang="en-US" sz="1600" dirty="0">
              <a:ea typeface="Verdana" panose="020B0604030504040204" pitchFamily="34" charset="0"/>
              <a:cs typeface="Times New Roman" panose="02020603050405020304" pitchFamily="18" charset="0"/>
            </a:endParaRPr>
          </a:p>
          <a:p>
            <a:pPr algn="ctr"/>
            <a:endParaRPr lang="en-IN" dirty="0"/>
          </a:p>
        </p:txBody>
      </p:sp>
      <p:sp>
        <p:nvSpPr>
          <p:cNvPr id="7" name="Rectangle 6"/>
          <p:cNvSpPr/>
          <p:nvPr/>
        </p:nvSpPr>
        <p:spPr>
          <a:xfrm>
            <a:off x="817489" y="3642355"/>
            <a:ext cx="7848872" cy="707886"/>
          </a:xfrm>
          <a:prstGeom prst="rect">
            <a:avLst/>
          </a:prstGeom>
        </p:spPr>
        <p:txBody>
          <a:bodyPr wrap="square">
            <a:spAutoFit/>
          </a:bodyPr>
          <a:lstStyle/>
          <a:p>
            <a:pPr algn="ctr"/>
            <a:r>
              <a:rPr lang="en-IN" sz="2000" b="1" dirty="0">
                <a:latin typeface="Times New Roman" pitchFamily="18" charset="0"/>
                <a:cs typeface="Times New Roman" pitchFamily="18" charset="0"/>
              </a:rPr>
              <a:t>“</a:t>
            </a:r>
            <a:r>
              <a:rPr lang="en-US" sz="2000" b="1" dirty="0">
                <a:latin typeface="Times New Roman"/>
                <a:cs typeface="Times New Roman"/>
              </a:rPr>
              <a:t>QUANTUM COMPUTING BASED ENSEMBLE CLASSIFICATION</a:t>
            </a:r>
            <a:r>
              <a:rPr lang="en-IN" sz="2000" b="1" dirty="0">
                <a:latin typeface="Times New Roman" pitchFamily="18" charset="0"/>
                <a:cs typeface="Times New Roman" pitchFamily="18" charset="0"/>
              </a:rPr>
              <a:t>”</a:t>
            </a:r>
            <a:endParaRPr lang="en-IN" sz="2000" dirty="0"/>
          </a:p>
        </p:txBody>
      </p:sp>
      <p:sp>
        <p:nvSpPr>
          <p:cNvPr id="10" name="Slide Number Placeholder 9"/>
          <p:cNvSpPr>
            <a:spLocks noGrp="1"/>
          </p:cNvSpPr>
          <p:nvPr>
            <p:ph type="sldNum" sz="quarter" idx="12"/>
          </p:nvPr>
        </p:nvSpPr>
        <p:spPr/>
        <p:txBody>
          <a:bodyPr/>
          <a:lstStyle/>
          <a:p>
            <a:fld id="{FA00FD27-8DB0-4CB2-BD37-BEA95C6A1008}" type="slidenum">
              <a:rPr lang="en-IN" smtClean="0"/>
              <a:t>1</a:t>
            </a:fld>
            <a:endParaRPr lang="en-IN"/>
          </a:p>
        </p:txBody>
      </p:sp>
      <p:sp>
        <p:nvSpPr>
          <p:cNvPr id="11" name="Footer Placeholder 10"/>
          <p:cNvSpPr>
            <a:spLocks noGrp="1"/>
          </p:cNvSpPr>
          <p:nvPr>
            <p:ph type="ftr" sz="quarter" idx="11"/>
          </p:nvPr>
        </p:nvSpPr>
        <p:spPr>
          <a:xfrm>
            <a:off x="2503659" y="6309320"/>
            <a:ext cx="4544144" cy="365125"/>
          </a:xfrm>
        </p:spPr>
        <p:txBody>
          <a:bodyPr/>
          <a:lstStyle/>
          <a:p>
            <a:r>
              <a:rPr lang="en-IN" dirty="0"/>
              <a:t>BATCH NO:     DEPARTMENT OF COMPUTER SCIENCE &amp; ENGINEERING</a:t>
            </a:r>
          </a:p>
        </p:txBody>
      </p:sp>
      <p:sp>
        <p:nvSpPr>
          <p:cNvPr id="2" name="Date Placeholder 1">
            <a:extLst>
              <a:ext uri="{FF2B5EF4-FFF2-40B4-BE49-F238E27FC236}">
                <a16:creationId xmlns:a16="http://schemas.microsoft.com/office/drawing/2014/main" id="{6D511147-AFFF-4453-A241-C7169518B0E5}"/>
              </a:ext>
            </a:extLst>
          </p:cNvPr>
          <p:cNvSpPr>
            <a:spLocks noGrp="1"/>
          </p:cNvSpPr>
          <p:nvPr>
            <p:ph type="dt" sz="half" idx="10"/>
          </p:nvPr>
        </p:nvSpPr>
        <p:spPr/>
        <p:txBody>
          <a:bodyPr/>
          <a:lstStyle/>
          <a:p>
            <a:fld id="{696BFAAE-BFBD-42D0-94D0-858912CAA7FB}" type="datetime1">
              <a:rPr lang="en-IN" smtClean="0"/>
              <a:t>10-06-2022</a:t>
            </a:fld>
            <a:endParaRPr lang="en-IN"/>
          </a:p>
        </p:txBody>
      </p:sp>
      <p:sp>
        <p:nvSpPr>
          <p:cNvPr id="12" name="Rectangle 11">
            <a:extLst>
              <a:ext uri="{FF2B5EF4-FFF2-40B4-BE49-F238E27FC236}">
                <a16:creationId xmlns:a16="http://schemas.microsoft.com/office/drawing/2014/main" id="{BFCDD3A6-E6B4-948B-64D0-11D029FBD1EA}"/>
              </a:ext>
            </a:extLst>
          </p:cNvPr>
          <p:cNvSpPr/>
          <p:nvPr/>
        </p:nvSpPr>
        <p:spPr>
          <a:xfrm>
            <a:off x="4211960" y="4877295"/>
            <a:ext cx="5220072" cy="1384995"/>
          </a:xfrm>
          <a:prstGeom prst="rect">
            <a:avLst/>
          </a:prstGeom>
        </p:spPr>
        <p:txBody>
          <a:bodyPr wrap="square">
            <a:spAutoFit/>
          </a:bodyPr>
          <a:lstStyle/>
          <a:p>
            <a:pPr algn="just"/>
            <a:r>
              <a:rPr lang="en-IN" sz="1400" b="1" dirty="0">
                <a:latin typeface="Times New Roman" pitchFamily="18" charset="0"/>
                <a:cs typeface="Times New Roman" pitchFamily="18" charset="0"/>
              </a:rPr>
              <a:t>PRESENTED BY</a:t>
            </a:r>
          </a:p>
          <a:p>
            <a:pPr algn="just"/>
            <a:endParaRPr lang="en-IN" sz="1400" b="1" dirty="0">
              <a:latin typeface="Times New Roman" pitchFamily="18" charset="0"/>
              <a:cs typeface="Times New Roman" pitchFamily="18" charset="0"/>
            </a:endParaRPr>
          </a:p>
          <a:p>
            <a:pPr algn="just"/>
            <a:r>
              <a:rPr lang="en-IN" sz="1400" b="1" dirty="0">
                <a:latin typeface="Times New Roman" pitchFamily="18" charset="0"/>
                <a:cs typeface="Times New Roman" pitchFamily="18" charset="0"/>
              </a:rPr>
              <a:t>1. </a:t>
            </a:r>
            <a:r>
              <a:rPr lang="en-IN" sz="1400" b="1" dirty="0" err="1">
                <a:latin typeface="Times New Roman" pitchFamily="18" charset="0"/>
                <a:cs typeface="Times New Roman" pitchFamily="18" charset="0"/>
              </a:rPr>
              <a:t>Ayush</a:t>
            </a:r>
            <a:r>
              <a:rPr lang="en-IN" sz="1400" b="1" dirty="0">
                <a:latin typeface="Times New Roman" pitchFamily="18" charset="0"/>
                <a:cs typeface="Times New Roman" pitchFamily="18" charset="0"/>
              </a:rPr>
              <a:t> Raj  (11836)(19UECS0083)</a:t>
            </a:r>
          </a:p>
          <a:p>
            <a:pPr algn="just"/>
            <a:r>
              <a:rPr lang="en-IN" sz="1400" b="1" dirty="0">
                <a:latin typeface="Times New Roman" pitchFamily="18" charset="0"/>
                <a:cs typeface="Times New Roman" pitchFamily="18" charset="0"/>
              </a:rPr>
              <a:t>2. Anshuman Raj (12952)(19UECS0063)</a:t>
            </a:r>
          </a:p>
          <a:p>
            <a:pPr algn="just"/>
            <a:r>
              <a:rPr lang="en-IN" sz="1400" b="1" dirty="0">
                <a:latin typeface="Times New Roman" pitchFamily="18" charset="0"/>
                <a:cs typeface="Times New Roman" pitchFamily="18" charset="0"/>
              </a:rPr>
              <a:t>3. Rahul Kumar Thakur  (13664)(19UECS0816)</a:t>
            </a:r>
          </a:p>
          <a:p>
            <a:pPr algn="just"/>
            <a:endParaRPr lang="en-IN" sz="1400" b="1" dirty="0">
              <a:latin typeface="Times New Roman" pitchFamily="18" charset="0"/>
              <a:cs typeface="Times New Roman" pitchFamily="18" charset="0"/>
            </a:endParaRPr>
          </a:p>
        </p:txBody>
      </p:sp>
      <p:sp>
        <p:nvSpPr>
          <p:cNvPr id="13" name="Rectangle 12">
            <a:extLst>
              <a:ext uri="{FF2B5EF4-FFF2-40B4-BE49-F238E27FC236}">
                <a16:creationId xmlns:a16="http://schemas.microsoft.com/office/drawing/2014/main" id="{951F9EF9-842B-6BF9-FA5F-87C7107F6424}"/>
              </a:ext>
            </a:extLst>
          </p:cNvPr>
          <p:cNvSpPr/>
          <p:nvPr/>
        </p:nvSpPr>
        <p:spPr>
          <a:xfrm>
            <a:off x="611560" y="4712320"/>
            <a:ext cx="3185592" cy="1195199"/>
          </a:xfrm>
          <a:prstGeom prst="rect">
            <a:avLst/>
          </a:prstGeom>
        </p:spPr>
        <p:txBody>
          <a:bodyPr wrap="square">
            <a:spAutoFit/>
          </a:bodyPr>
          <a:lstStyle/>
          <a:p>
            <a:r>
              <a:rPr lang="en-IN" sz="1400" b="1" dirty="0">
                <a:latin typeface="Times New Roman" pitchFamily="18" charset="0"/>
                <a:cs typeface="Times New Roman" pitchFamily="18" charset="0"/>
              </a:rPr>
              <a:t>SUPERVISED BY</a:t>
            </a:r>
          </a:p>
          <a:p>
            <a:endParaRPr lang="en-IN" sz="1400" b="1" dirty="0">
              <a:latin typeface="Times New Roman" pitchFamily="18" charset="0"/>
              <a:cs typeface="Times New Roman" pitchFamily="18" charset="0"/>
            </a:endParaRPr>
          </a:p>
          <a:p>
            <a:pPr marL="12700">
              <a:lnSpc>
                <a:spcPct val="100000"/>
              </a:lnSpc>
              <a:spcBef>
                <a:spcPts val="100"/>
              </a:spcBef>
            </a:pPr>
            <a:r>
              <a:rPr lang="en-IN" sz="1400" b="1" spc="-25" dirty="0" err="1">
                <a:latin typeface="Times New Roman"/>
                <a:cs typeface="Times New Roman"/>
              </a:rPr>
              <a:t>Dr.</a:t>
            </a:r>
            <a:r>
              <a:rPr lang="en-IN" sz="1400" b="1" spc="-25" dirty="0">
                <a:latin typeface="Times New Roman"/>
                <a:cs typeface="Times New Roman"/>
              </a:rPr>
              <a:t> Arun Pandian J</a:t>
            </a:r>
          </a:p>
          <a:p>
            <a:pPr marL="12700">
              <a:lnSpc>
                <a:spcPct val="100000"/>
              </a:lnSpc>
              <a:spcBef>
                <a:spcPts val="100"/>
              </a:spcBef>
            </a:pPr>
            <a:r>
              <a:rPr lang="en-IN" sz="1400" b="1" spc="-25" dirty="0">
                <a:latin typeface="Times New Roman"/>
                <a:cs typeface="Times New Roman"/>
              </a:rPr>
              <a:t>ASSOCIATE PROFESSOR</a:t>
            </a:r>
            <a:endParaRPr lang="en-IN" sz="1400" dirty="0">
              <a:latin typeface="Times New Roman"/>
              <a:cs typeface="Times New Roman"/>
            </a:endParaRPr>
          </a:p>
          <a:p>
            <a:endParaRPr lang="en-IN" sz="1400" dirty="0"/>
          </a:p>
        </p:txBody>
      </p:sp>
    </p:spTree>
    <p:extLst>
      <p:ext uri="{BB962C8B-B14F-4D97-AF65-F5344CB8AC3E}">
        <p14:creationId xmlns:p14="http://schemas.microsoft.com/office/powerpoint/2010/main" val="2427753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FEAF7-B8AE-4F73-87AD-2ADE609BDD3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Standards &amp; Policies</a:t>
            </a:r>
          </a:p>
        </p:txBody>
      </p:sp>
      <p:sp>
        <p:nvSpPr>
          <p:cNvPr id="3" name="Content Placeholder 2">
            <a:extLst>
              <a:ext uri="{FF2B5EF4-FFF2-40B4-BE49-F238E27FC236}">
                <a16:creationId xmlns:a16="http://schemas.microsoft.com/office/drawing/2014/main" id="{9EE556A1-3EE2-43AB-AA9B-AA33036633E7}"/>
              </a:ext>
            </a:extLst>
          </p:cNvPr>
          <p:cNvSpPr>
            <a:spLocks noGrp="1"/>
          </p:cNvSpPr>
          <p:nvPr>
            <p:ph idx="1"/>
          </p:nvPr>
        </p:nvSpPr>
        <p:spPr/>
        <p:txBody>
          <a:bodyPr>
            <a:normAutofit fontScale="70000" lnSpcReduction="20000"/>
          </a:bodyPr>
          <a:lstStyle/>
          <a:p>
            <a:pPr marL="0" indent="0">
              <a:buNone/>
            </a:pPr>
            <a:r>
              <a:rPr lang="en-US" b="1" dirty="0">
                <a:latin typeface="Times New Roman" panose="02020603050405020304" pitchFamily="18" charset="0"/>
                <a:cs typeface="Times New Roman" panose="02020603050405020304" pitchFamily="18" charset="0"/>
              </a:rPr>
              <a:t>Anaconda Prompt </a:t>
            </a:r>
          </a:p>
          <a:p>
            <a:pPr marL="0" indent="0">
              <a:buNone/>
            </a:pPr>
            <a:r>
              <a:rPr lang="en-US" dirty="0">
                <a:latin typeface="Times New Roman" panose="02020603050405020304" pitchFamily="18" charset="0"/>
                <a:cs typeface="Times New Roman" panose="02020603050405020304" pitchFamily="18" charset="0"/>
              </a:rPr>
              <a:t>Anaconda prompt is a type of command line interface which explicitly deals with the ML( </a:t>
            </a:r>
            <a:r>
              <a:rPr lang="en-US" dirty="0" err="1">
                <a:latin typeface="Times New Roman" panose="02020603050405020304" pitchFamily="18" charset="0"/>
                <a:cs typeface="Times New Roman" panose="02020603050405020304" pitchFamily="18" charset="0"/>
              </a:rPr>
              <a:t>MachineLearning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modules.And</a:t>
            </a:r>
            <a:r>
              <a:rPr lang="en-US" dirty="0">
                <a:latin typeface="Times New Roman" panose="02020603050405020304" pitchFamily="18" charset="0"/>
                <a:cs typeface="Times New Roman" panose="02020603050405020304" pitchFamily="18" charset="0"/>
              </a:rPr>
              <a:t> navigator is available in all the </a:t>
            </a:r>
            <a:r>
              <a:rPr lang="en-US" dirty="0" err="1">
                <a:latin typeface="Times New Roman" panose="02020603050405020304" pitchFamily="18" charset="0"/>
                <a:cs typeface="Times New Roman" panose="02020603050405020304" pitchFamily="18" charset="0"/>
              </a:rPr>
              <a:t>Windows,Linux</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MacOS.The</a:t>
            </a:r>
            <a:r>
              <a:rPr lang="en-US" dirty="0">
                <a:latin typeface="Times New Roman" panose="02020603050405020304" pitchFamily="18" charset="0"/>
                <a:cs typeface="Times New Roman" panose="02020603050405020304" pitchFamily="18" charset="0"/>
              </a:rPr>
              <a:t> anaconda prompt has many number of IDE’s which make the coding easier. The UI can also be implemented in python. </a:t>
            </a:r>
          </a:p>
          <a:p>
            <a:pPr marL="0" indent="0">
              <a:buNone/>
            </a:pPr>
            <a:r>
              <a:rPr lang="en-US" b="1" dirty="0">
                <a:latin typeface="Times New Roman" panose="02020603050405020304" pitchFamily="18" charset="0"/>
                <a:cs typeface="Times New Roman" panose="02020603050405020304" pitchFamily="18" charset="0"/>
              </a:rPr>
              <a:t>Standard Used: ISO/IEC 10918-1:1994</a:t>
            </a:r>
          </a:p>
          <a:p>
            <a:pPr marL="0" indent="0">
              <a:buNone/>
            </a:pP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Jupyter</a:t>
            </a:r>
            <a:r>
              <a:rPr lang="en-US" b="1"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It’s like an open source web application that allows us to share and create the documents which contains the live code, equations, visualizations and narrative text. It can be used for data cleaning and transformation, numerical simulation, statistical modeling, data visualization, machine learning. </a:t>
            </a:r>
          </a:p>
          <a:p>
            <a:pPr marL="0" indent="0">
              <a:buNone/>
            </a:pPr>
            <a:r>
              <a:rPr lang="en-US" b="1" dirty="0">
                <a:latin typeface="Times New Roman" panose="02020603050405020304" pitchFamily="18" charset="0"/>
                <a:cs typeface="Times New Roman" panose="02020603050405020304" pitchFamily="18" charset="0"/>
              </a:rPr>
              <a:t>Standard Used: ISO/IEC WD TR 24772-4</a:t>
            </a:r>
            <a:endParaRPr lang="en-IN"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968F232-96BB-4175-B0E9-D1199DE3D24C}"/>
              </a:ext>
            </a:extLst>
          </p:cNvPr>
          <p:cNvSpPr>
            <a:spLocks noGrp="1"/>
          </p:cNvSpPr>
          <p:nvPr>
            <p:ph type="dt" sz="half" idx="10"/>
          </p:nvPr>
        </p:nvSpPr>
        <p:spPr/>
        <p:txBody>
          <a:bodyPr/>
          <a:lstStyle/>
          <a:p>
            <a:fld id="{526DEE5C-195B-4209-9085-526B148D6B3E}" type="datetime1">
              <a:rPr lang="en-IN" smtClean="0"/>
              <a:t>10-06-2022</a:t>
            </a:fld>
            <a:endParaRPr lang="en-IN"/>
          </a:p>
        </p:txBody>
      </p:sp>
      <p:sp>
        <p:nvSpPr>
          <p:cNvPr id="5" name="Footer Placeholder 4">
            <a:extLst>
              <a:ext uri="{FF2B5EF4-FFF2-40B4-BE49-F238E27FC236}">
                <a16:creationId xmlns:a16="http://schemas.microsoft.com/office/drawing/2014/main" id="{5C7481EB-22A4-4E54-81A4-2ED32F891AD5}"/>
              </a:ext>
            </a:extLst>
          </p:cNvPr>
          <p:cNvSpPr>
            <a:spLocks noGrp="1"/>
          </p:cNvSpPr>
          <p:nvPr>
            <p:ph type="ftr" sz="quarter" idx="11"/>
          </p:nvPr>
        </p:nvSpPr>
        <p:spPr/>
        <p:txBody>
          <a:bodyPr/>
          <a:lstStyle/>
          <a:p>
            <a:r>
              <a:rPr lang="en-IN"/>
              <a:t>BATCH NO:     DEPARTMENT OF COMPUTER SCIENCE &amp; ENGINEERING</a:t>
            </a:r>
          </a:p>
        </p:txBody>
      </p:sp>
      <p:sp>
        <p:nvSpPr>
          <p:cNvPr id="6" name="Slide Number Placeholder 5">
            <a:extLst>
              <a:ext uri="{FF2B5EF4-FFF2-40B4-BE49-F238E27FC236}">
                <a16:creationId xmlns:a16="http://schemas.microsoft.com/office/drawing/2014/main" id="{E3CF7177-C469-4854-BC29-3FEA82E78671}"/>
              </a:ext>
            </a:extLst>
          </p:cNvPr>
          <p:cNvSpPr>
            <a:spLocks noGrp="1"/>
          </p:cNvSpPr>
          <p:nvPr>
            <p:ph type="sldNum" sz="quarter" idx="12"/>
          </p:nvPr>
        </p:nvSpPr>
        <p:spPr/>
        <p:txBody>
          <a:bodyPr/>
          <a:lstStyle/>
          <a:p>
            <a:fld id="{669AD40C-E5A7-4132-A31D-54A4D1BB6E89}" type="slidenum">
              <a:rPr lang="en-IN" smtClean="0"/>
              <a:t>10</a:t>
            </a:fld>
            <a:endParaRPr lang="en-IN"/>
          </a:p>
        </p:txBody>
      </p:sp>
    </p:spTree>
    <p:extLst>
      <p:ext uri="{BB962C8B-B14F-4D97-AF65-F5344CB8AC3E}">
        <p14:creationId xmlns:p14="http://schemas.microsoft.com/office/powerpoint/2010/main" val="3618607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000" dirty="0">
                <a:latin typeface="Times New Roman" pitchFamily="18" charset="0"/>
                <a:cs typeface="Times New Roman" pitchFamily="18" charset="0"/>
              </a:rPr>
              <a:t>ARCHITECTURE DIAGRAM</a:t>
            </a:r>
          </a:p>
          <a:p>
            <a:pPr marL="0" indent="0">
              <a:buNone/>
            </a:pPr>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11</a:t>
            </a:fld>
            <a:endParaRPr lang="en-IN"/>
          </a:p>
        </p:txBody>
      </p:sp>
      <p:sp>
        <p:nvSpPr>
          <p:cNvPr id="6" name="Title 1"/>
          <p:cNvSpPr>
            <a:spLocks noGrp="1"/>
          </p:cNvSpPr>
          <p:nvPr>
            <p:ph type="title"/>
          </p:nvPr>
        </p:nvSpPr>
        <p:spPr/>
        <p:txBody>
          <a:bodyPr/>
          <a:lstStyle/>
          <a:p>
            <a:pPr algn="l"/>
            <a:r>
              <a:rPr lang="en-IN" sz="2400" b="1" dirty="0">
                <a:latin typeface="Times New Roman" pitchFamily="18" charset="0"/>
                <a:cs typeface="Times New Roman" pitchFamily="18" charset="0"/>
              </a:rPr>
              <a:t>IMPLEMENTATION</a:t>
            </a:r>
            <a:endParaRPr lang="en-IN" dirty="0"/>
          </a:p>
        </p:txBody>
      </p:sp>
      <p:sp>
        <p:nvSpPr>
          <p:cNvPr id="2" name="Date Placeholder 1">
            <a:extLst>
              <a:ext uri="{FF2B5EF4-FFF2-40B4-BE49-F238E27FC236}">
                <a16:creationId xmlns:a16="http://schemas.microsoft.com/office/drawing/2014/main" id="{AA985A69-0755-4001-90B0-C293B4BFDF3D}"/>
              </a:ext>
            </a:extLst>
          </p:cNvPr>
          <p:cNvSpPr>
            <a:spLocks noGrp="1"/>
          </p:cNvSpPr>
          <p:nvPr>
            <p:ph type="dt" sz="half" idx="10"/>
          </p:nvPr>
        </p:nvSpPr>
        <p:spPr/>
        <p:txBody>
          <a:bodyPr/>
          <a:lstStyle/>
          <a:p>
            <a:fld id="{2577F34C-136C-4A3D-9C13-1FA368727A49}" type="datetime1">
              <a:rPr lang="en-IN" smtClean="0"/>
              <a:t>10-06-2022</a:t>
            </a:fld>
            <a:endParaRPr lang="en-IN"/>
          </a:p>
        </p:txBody>
      </p:sp>
      <p:pic>
        <p:nvPicPr>
          <p:cNvPr id="8" name="Picture 7">
            <a:extLst>
              <a:ext uri="{FF2B5EF4-FFF2-40B4-BE49-F238E27FC236}">
                <a16:creationId xmlns:a16="http://schemas.microsoft.com/office/drawing/2014/main" id="{84712FAE-D6B4-621B-427C-94F9CC657D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2097881"/>
            <a:ext cx="8020050" cy="4143375"/>
          </a:xfrm>
          <a:prstGeom prst="rect">
            <a:avLst/>
          </a:prstGeom>
        </p:spPr>
      </p:pic>
    </p:spTree>
    <p:extLst>
      <p:ext uri="{BB962C8B-B14F-4D97-AF65-F5344CB8AC3E}">
        <p14:creationId xmlns:p14="http://schemas.microsoft.com/office/powerpoint/2010/main" val="683870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1F6E9D3-2F35-638E-00E7-B02B5EC97A78}"/>
              </a:ext>
            </a:extLst>
          </p:cNvPr>
          <p:cNvSpPr>
            <a:spLocks noGrp="1"/>
          </p:cNvSpPr>
          <p:nvPr>
            <p:ph type="subTitle" idx="1"/>
          </p:nvPr>
        </p:nvSpPr>
        <p:spPr>
          <a:xfrm>
            <a:off x="755576" y="692696"/>
            <a:ext cx="6400800" cy="1752600"/>
          </a:xfrm>
        </p:spPr>
        <p:txBody>
          <a:bodyPr>
            <a:normAutofit/>
          </a:bodyPr>
          <a:lstStyle/>
          <a:p>
            <a:pPr algn="l"/>
            <a:r>
              <a:rPr lang="en-IN" sz="3200" dirty="0">
                <a:solidFill>
                  <a:schemeClr val="tx1"/>
                </a:solidFill>
                <a:latin typeface="Times New Roman" pitchFamily="18" charset="0"/>
                <a:cs typeface="Times New Roman" pitchFamily="18" charset="0"/>
              </a:rPr>
              <a:t>DATA FLOW DIAGRAM</a:t>
            </a:r>
          </a:p>
          <a:p>
            <a:pPr algn="l"/>
            <a:endParaRPr lang="en-IN" dirty="0">
              <a:solidFill>
                <a:schemeClr val="tx1"/>
              </a:solidFill>
            </a:endParaRPr>
          </a:p>
        </p:txBody>
      </p:sp>
      <p:sp>
        <p:nvSpPr>
          <p:cNvPr id="4" name="Date Placeholder 3">
            <a:extLst>
              <a:ext uri="{FF2B5EF4-FFF2-40B4-BE49-F238E27FC236}">
                <a16:creationId xmlns:a16="http://schemas.microsoft.com/office/drawing/2014/main" id="{08D362BA-8039-592C-5498-FF3EFAF41F8C}"/>
              </a:ext>
            </a:extLst>
          </p:cNvPr>
          <p:cNvSpPr>
            <a:spLocks noGrp="1"/>
          </p:cNvSpPr>
          <p:nvPr>
            <p:ph type="dt" sz="half" idx="10"/>
          </p:nvPr>
        </p:nvSpPr>
        <p:spPr/>
        <p:txBody>
          <a:bodyPr/>
          <a:lstStyle/>
          <a:p>
            <a:fld id="{BA6DA363-769F-4536-A585-05649B49E1BA}" type="datetime1">
              <a:rPr lang="en-IN" smtClean="0"/>
              <a:t>10-06-2022</a:t>
            </a:fld>
            <a:endParaRPr lang="en-IN"/>
          </a:p>
        </p:txBody>
      </p:sp>
      <p:sp>
        <p:nvSpPr>
          <p:cNvPr id="5" name="Footer Placeholder 4">
            <a:extLst>
              <a:ext uri="{FF2B5EF4-FFF2-40B4-BE49-F238E27FC236}">
                <a16:creationId xmlns:a16="http://schemas.microsoft.com/office/drawing/2014/main" id="{8BCCBDEB-7461-485C-4194-89CAE2F8600A}"/>
              </a:ext>
            </a:extLst>
          </p:cNvPr>
          <p:cNvSpPr>
            <a:spLocks noGrp="1"/>
          </p:cNvSpPr>
          <p:nvPr>
            <p:ph type="ftr" sz="quarter" idx="11"/>
          </p:nvPr>
        </p:nvSpPr>
        <p:spPr/>
        <p:txBody>
          <a:bodyPr/>
          <a:lstStyle/>
          <a:p>
            <a:r>
              <a:rPr lang="en-IN"/>
              <a:t>BATCH NO:     DEPARTMENT OF COMPUTER SCIENCE &amp; ENGINEERING</a:t>
            </a:r>
          </a:p>
        </p:txBody>
      </p:sp>
      <p:sp>
        <p:nvSpPr>
          <p:cNvPr id="6" name="Slide Number Placeholder 5">
            <a:extLst>
              <a:ext uri="{FF2B5EF4-FFF2-40B4-BE49-F238E27FC236}">
                <a16:creationId xmlns:a16="http://schemas.microsoft.com/office/drawing/2014/main" id="{20646D75-2A25-D9BD-1DD6-F5024C08A4A5}"/>
              </a:ext>
            </a:extLst>
          </p:cNvPr>
          <p:cNvSpPr>
            <a:spLocks noGrp="1"/>
          </p:cNvSpPr>
          <p:nvPr>
            <p:ph type="sldNum" sz="quarter" idx="12"/>
          </p:nvPr>
        </p:nvSpPr>
        <p:spPr/>
        <p:txBody>
          <a:bodyPr/>
          <a:lstStyle/>
          <a:p>
            <a:fld id="{669AD40C-E5A7-4132-A31D-54A4D1BB6E89}" type="slidenum">
              <a:rPr lang="en-IN" smtClean="0"/>
              <a:t>12</a:t>
            </a:fld>
            <a:endParaRPr lang="en-IN"/>
          </a:p>
        </p:txBody>
      </p:sp>
      <p:pic>
        <p:nvPicPr>
          <p:cNvPr id="8" name="Picture 7">
            <a:extLst>
              <a:ext uri="{FF2B5EF4-FFF2-40B4-BE49-F238E27FC236}">
                <a16:creationId xmlns:a16="http://schemas.microsoft.com/office/drawing/2014/main" id="{11A2FC5B-F05E-FE29-FE8A-BF690D527B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626287"/>
            <a:ext cx="7815932" cy="4250985"/>
          </a:xfrm>
          <a:prstGeom prst="rect">
            <a:avLst/>
          </a:prstGeom>
        </p:spPr>
      </p:pic>
    </p:spTree>
    <p:extLst>
      <p:ext uri="{BB962C8B-B14F-4D97-AF65-F5344CB8AC3E}">
        <p14:creationId xmlns:p14="http://schemas.microsoft.com/office/powerpoint/2010/main" val="2432038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0BD6BD5-691B-BF46-150E-A86A24E9CC5B}"/>
              </a:ext>
            </a:extLst>
          </p:cNvPr>
          <p:cNvSpPr>
            <a:spLocks noGrp="1"/>
          </p:cNvSpPr>
          <p:nvPr>
            <p:ph type="subTitle" idx="1"/>
          </p:nvPr>
        </p:nvSpPr>
        <p:spPr>
          <a:xfrm>
            <a:off x="457200" y="548680"/>
            <a:ext cx="6400800" cy="1752600"/>
          </a:xfrm>
        </p:spPr>
        <p:txBody>
          <a:bodyPr/>
          <a:lstStyle/>
          <a:p>
            <a:pPr algn="l"/>
            <a:r>
              <a:rPr lang="en-IN" sz="3200" dirty="0">
                <a:solidFill>
                  <a:schemeClr val="tx1"/>
                </a:solidFill>
                <a:latin typeface="Times New Roman" pitchFamily="18" charset="0"/>
                <a:cs typeface="Times New Roman" pitchFamily="18" charset="0"/>
              </a:rPr>
              <a:t>USE CASE DIAGRAM</a:t>
            </a:r>
            <a:endParaRPr lang="en-IN" dirty="0">
              <a:solidFill>
                <a:schemeClr val="tx1"/>
              </a:solidFill>
            </a:endParaRPr>
          </a:p>
        </p:txBody>
      </p:sp>
      <p:sp>
        <p:nvSpPr>
          <p:cNvPr id="4" name="Date Placeholder 3">
            <a:extLst>
              <a:ext uri="{FF2B5EF4-FFF2-40B4-BE49-F238E27FC236}">
                <a16:creationId xmlns:a16="http://schemas.microsoft.com/office/drawing/2014/main" id="{1D21DA14-36D0-7054-6F48-7C2860D83147}"/>
              </a:ext>
            </a:extLst>
          </p:cNvPr>
          <p:cNvSpPr>
            <a:spLocks noGrp="1"/>
          </p:cNvSpPr>
          <p:nvPr>
            <p:ph type="dt" sz="half" idx="10"/>
          </p:nvPr>
        </p:nvSpPr>
        <p:spPr/>
        <p:txBody>
          <a:bodyPr/>
          <a:lstStyle/>
          <a:p>
            <a:fld id="{BA6DA363-769F-4536-A585-05649B49E1BA}" type="datetime1">
              <a:rPr lang="en-IN" smtClean="0"/>
              <a:t>10-06-2022</a:t>
            </a:fld>
            <a:endParaRPr lang="en-IN"/>
          </a:p>
        </p:txBody>
      </p:sp>
      <p:sp>
        <p:nvSpPr>
          <p:cNvPr id="5" name="Footer Placeholder 4">
            <a:extLst>
              <a:ext uri="{FF2B5EF4-FFF2-40B4-BE49-F238E27FC236}">
                <a16:creationId xmlns:a16="http://schemas.microsoft.com/office/drawing/2014/main" id="{092251F5-B6F0-009B-A47B-2B20BBAD2614}"/>
              </a:ext>
            </a:extLst>
          </p:cNvPr>
          <p:cNvSpPr>
            <a:spLocks noGrp="1"/>
          </p:cNvSpPr>
          <p:nvPr>
            <p:ph type="ftr" sz="quarter" idx="11"/>
          </p:nvPr>
        </p:nvSpPr>
        <p:spPr/>
        <p:txBody>
          <a:bodyPr/>
          <a:lstStyle/>
          <a:p>
            <a:r>
              <a:rPr lang="en-IN"/>
              <a:t>BATCH NO:     DEPARTMENT OF COMPUTER SCIENCE &amp; ENGINEERING</a:t>
            </a:r>
          </a:p>
        </p:txBody>
      </p:sp>
      <p:sp>
        <p:nvSpPr>
          <p:cNvPr id="6" name="Slide Number Placeholder 5">
            <a:extLst>
              <a:ext uri="{FF2B5EF4-FFF2-40B4-BE49-F238E27FC236}">
                <a16:creationId xmlns:a16="http://schemas.microsoft.com/office/drawing/2014/main" id="{9E9370E7-6800-C16A-B76D-CFB5236FAA8F}"/>
              </a:ext>
            </a:extLst>
          </p:cNvPr>
          <p:cNvSpPr>
            <a:spLocks noGrp="1"/>
          </p:cNvSpPr>
          <p:nvPr>
            <p:ph type="sldNum" sz="quarter" idx="12"/>
          </p:nvPr>
        </p:nvSpPr>
        <p:spPr/>
        <p:txBody>
          <a:bodyPr/>
          <a:lstStyle/>
          <a:p>
            <a:fld id="{669AD40C-E5A7-4132-A31D-54A4D1BB6E89}" type="slidenum">
              <a:rPr lang="en-IN" smtClean="0"/>
              <a:t>13</a:t>
            </a:fld>
            <a:endParaRPr lang="en-IN"/>
          </a:p>
        </p:txBody>
      </p:sp>
      <p:pic>
        <p:nvPicPr>
          <p:cNvPr id="8" name="Picture 7">
            <a:extLst>
              <a:ext uri="{FF2B5EF4-FFF2-40B4-BE49-F238E27FC236}">
                <a16:creationId xmlns:a16="http://schemas.microsoft.com/office/drawing/2014/main" id="{F781B18F-68F6-75F9-DE84-E2560FE9C1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451" y="1484784"/>
            <a:ext cx="7801514" cy="4395777"/>
          </a:xfrm>
          <a:prstGeom prst="rect">
            <a:avLst/>
          </a:prstGeom>
        </p:spPr>
      </p:pic>
    </p:spTree>
    <p:extLst>
      <p:ext uri="{BB962C8B-B14F-4D97-AF65-F5344CB8AC3E}">
        <p14:creationId xmlns:p14="http://schemas.microsoft.com/office/powerpoint/2010/main" val="2857755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5FE194A-63C1-B703-436E-3390341FE505}"/>
              </a:ext>
            </a:extLst>
          </p:cNvPr>
          <p:cNvSpPr>
            <a:spLocks noGrp="1"/>
          </p:cNvSpPr>
          <p:nvPr>
            <p:ph type="subTitle" idx="1"/>
          </p:nvPr>
        </p:nvSpPr>
        <p:spPr>
          <a:xfrm>
            <a:off x="428683" y="548680"/>
            <a:ext cx="6400800" cy="1752600"/>
          </a:xfrm>
        </p:spPr>
        <p:txBody>
          <a:bodyPr/>
          <a:lstStyle/>
          <a:p>
            <a:pPr algn="l"/>
            <a:r>
              <a:rPr lang="en-IN" sz="3200" dirty="0">
                <a:solidFill>
                  <a:schemeClr val="tx1"/>
                </a:solidFill>
                <a:latin typeface="Times New Roman" pitchFamily="18" charset="0"/>
                <a:cs typeface="Times New Roman" pitchFamily="18" charset="0"/>
              </a:rPr>
              <a:t>SEQUENCE DIAGRAM</a:t>
            </a:r>
          </a:p>
          <a:p>
            <a:pPr algn="l"/>
            <a:endParaRPr lang="en-IN" dirty="0">
              <a:solidFill>
                <a:schemeClr val="tx1"/>
              </a:solidFill>
            </a:endParaRPr>
          </a:p>
        </p:txBody>
      </p:sp>
      <p:sp>
        <p:nvSpPr>
          <p:cNvPr id="4" name="Date Placeholder 3">
            <a:extLst>
              <a:ext uri="{FF2B5EF4-FFF2-40B4-BE49-F238E27FC236}">
                <a16:creationId xmlns:a16="http://schemas.microsoft.com/office/drawing/2014/main" id="{BF459AD7-FAC7-83E2-916B-A55E677BBD87}"/>
              </a:ext>
            </a:extLst>
          </p:cNvPr>
          <p:cNvSpPr>
            <a:spLocks noGrp="1"/>
          </p:cNvSpPr>
          <p:nvPr>
            <p:ph type="dt" sz="half" idx="10"/>
          </p:nvPr>
        </p:nvSpPr>
        <p:spPr/>
        <p:txBody>
          <a:bodyPr/>
          <a:lstStyle/>
          <a:p>
            <a:fld id="{BA6DA363-769F-4536-A585-05649B49E1BA}" type="datetime1">
              <a:rPr lang="en-IN" smtClean="0"/>
              <a:t>10-06-2022</a:t>
            </a:fld>
            <a:endParaRPr lang="en-IN"/>
          </a:p>
        </p:txBody>
      </p:sp>
      <p:sp>
        <p:nvSpPr>
          <p:cNvPr id="5" name="Footer Placeholder 4">
            <a:extLst>
              <a:ext uri="{FF2B5EF4-FFF2-40B4-BE49-F238E27FC236}">
                <a16:creationId xmlns:a16="http://schemas.microsoft.com/office/drawing/2014/main" id="{7F956C48-A53F-0653-0996-11A2CB6568D5}"/>
              </a:ext>
            </a:extLst>
          </p:cNvPr>
          <p:cNvSpPr>
            <a:spLocks noGrp="1"/>
          </p:cNvSpPr>
          <p:nvPr>
            <p:ph type="ftr" sz="quarter" idx="11"/>
          </p:nvPr>
        </p:nvSpPr>
        <p:spPr/>
        <p:txBody>
          <a:bodyPr/>
          <a:lstStyle/>
          <a:p>
            <a:r>
              <a:rPr lang="en-IN"/>
              <a:t>BATCH NO:     DEPARTMENT OF COMPUTER SCIENCE &amp; ENGINEERING</a:t>
            </a:r>
          </a:p>
        </p:txBody>
      </p:sp>
      <p:sp>
        <p:nvSpPr>
          <p:cNvPr id="6" name="Slide Number Placeholder 5">
            <a:extLst>
              <a:ext uri="{FF2B5EF4-FFF2-40B4-BE49-F238E27FC236}">
                <a16:creationId xmlns:a16="http://schemas.microsoft.com/office/drawing/2014/main" id="{BB4C38A2-78BC-E729-6894-AD27B353BF22}"/>
              </a:ext>
            </a:extLst>
          </p:cNvPr>
          <p:cNvSpPr>
            <a:spLocks noGrp="1"/>
          </p:cNvSpPr>
          <p:nvPr>
            <p:ph type="sldNum" sz="quarter" idx="12"/>
          </p:nvPr>
        </p:nvSpPr>
        <p:spPr/>
        <p:txBody>
          <a:bodyPr/>
          <a:lstStyle/>
          <a:p>
            <a:fld id="{669AD40C-E5A7-4132-A31D-54A4D1BB6E89}" type="slidenum">
              <a:rPr lang="en-IN" smtClean="0"/>
              <a:t>14</a:t>
            </a:fld>
            <a:endParaRPr lang="en-IN"/>
          </a:p>
        </p:txBody>
      </p:sp>
      <p:pic>
        <p:nvPicPr>
          <p:cNvPr id="8" name="Picture 7">
            <a:extLst>
              <a:ext uri="{FF2B5EF4-FFF2-40B4-BE49-F238E27FC236}">
                <a16:creationId xmlns:a16="http://schemas.microsoft.com/office/drawing/2014/main" id="{CE144388-92F4-5610-248E-6538EA7489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1643062"/>
            <a:ext cx="7276649" cy="4473350"/>
          </a:xfrm>
          <a:prstGeom prst="rect">
            <a:avLst/>
          </a:prstGeom>
        </p:spPr>
      </p:pic>
    </p:spTree>
    <p:extLst>
      <p:ext uri="{BB962C8B-B14F-4D97-AF65-F5344CB8AC3E}">
        <p14:creationId xmlns:p14="http://schemas.microsoft.com/office/powerpoint/2010/main" val="1283811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C5F1911-0E4A-7F3E-5428-5DE3A05D1B04}"/>
              </a:ext>
            </a:extLst>
          </p:cNvPr>
          <p:cNvSpPr>
            <a:spLocks noGrp="1"/>
          </p:cNvSpPr>
          <p:nvPr>
            <p:ph type="subTitle" idx="1"/>
          </p:nvPr>
        </p:nvSpPr>
        <p:spPr>
          <a:xfrm>
            <a:off x="457200" y="620688"/>
            <a:ext cx="6400800" cy="1752600"/>
          </a:xfrm>
        </p:spPr>
        <p:txBody>
          <a:bodyPr/>
          <a:lstStyle/>
          <a:p>
            <a:pPr algn="l"/>
            <a:r>
              <a:rPr lang="en-IN" sz="3200" dirty="0">
                <a:solidFill>
                  <a:schemeClr val="tx1"/>
                </a:solidFill>
                <a:latin typeface="Times New Roman" pitchFamily="18" charset="0"/>
                <a:cs typeface="Times New Roman" pitchFamily="18" charset="0"/>
              </a:rPr>
              <a:t>COLLABORATION DIAGRAM</a:t>
            </a:r>
          </a:p>
          <a:p>
            <a:pPr algn="l"/>
            <a:endParaRPr lang="en-IN" dirty="0">
              <a:solidFill>
                <a:schemeClr val="tx1"/>
              </a:solidFill>
            </a:endParaRPr>
          </a:p>
        </p:txBody>
      </p:sp>
      <p:sp>
        <p:nvSpPr>
          <p:cNvPr id="4" name="Date Placeholder 3">
            <a:extLst>
              <a:ext uri="{FF2B5EF4-FFF2-40B4-BE49-F238E27FC236}">
                <a16:creationId xmlns:a16="http://schemas.microsoft.com/office/drawing/2014/main" id="{6DF0A640-CDFB-C87F-3CAA-7F5A4B4877FA}"/>
              </a:ext>
            </a:extLst>
          </p:cNvPr>
          <p:cNvSpPr>
            <a:spLocks noGrp="1"/>
          </p:cNvSpPr>
          <p:nvPr>
            <p:ph type="dt" sz="half" idx="10"/>
          </p:nvPr>
        </p:nvSpPr>
        <p:spPr/>
        <p:txBody>
          <a:bodyPr/>
          <a:lstStyle/>
          <a:p>
            <a:fld id="{BA6DA363-769F-4536-A585-05649B49E1BA}" type="datetime1">
              <a:rPr lang="en-IN" smtClean="0"/>
              <a:t>10-06-2022</a:t>
            </a:fld>
            <a:endParaRPr lang="en-IN"/>
          </a:p>
        </p:txBody>
      </p:sp>
      <p:sp>
        <p:nvSpPr>
          <p:cNvPr id="5" name="Footer Placeholder 4">
            <a:extLst>
              <a:ext uri="{FF2B5EF4-FFF2-40B4-BE49-F238E27FC236}">
                <a16:creationId xmlns:a16="http://schemas.microsoft.com/office/drawing/2014/main" id="{961D4782-D4E9-1C96-775F-7EEBFCA38BD5}"/>
              </a:ext>
            </a:extLst>
          </p:cNvPr>
          <p:cNvSpPr>
            <a:spLocks noGrp="1"/>
          </p:cNvSpPr>
          <p:nvPr>
            <p:ph type="ftr" sz="quarter" idx="11"/>
          </p:nvPr>
        </p:nvSpPr>
        <p:spPr/>
        <p:txBody>
          <a:bodyPr/>
          <a:lstStyle/>
          <a:p>
            <a:r>
              <a:rPr lang="en-IN"/>
              <a:t>BATCH NO:     DEPARTMENT OF COMPUTER SCIENCE &amp; ENGINEERING</a:t>
            </a:r>
          </a:p>
        </p:txBody>
      </p:sp>
      <p:sp>
        <p:nvSpPr>
          <p:cNvPr id="6" name="Slide Number Placeholder 5">
            <a:extLst>
              <a:ext uri="{FF2B5EF4-FFF2-40B4-BE49-F238E27FC236}">
                <a16:creationId xmlns:a16="http://schemas.microsoft.com/office/drawing/2014/main" id="{B706121C-0972-B37C-5825-B3EDA5862E22}"/>
              </a:ext>
            </a:extLst>
          </p:cNvPr>
          <p:cNvSpPr>
            <a:spLocks noGrp="1"/>
          </p:cNvSpPr>
          <p:nvPr>
            <p:ph type="sldNum" sz="quarter" idx="12"/>
          </p:nvPr>
        </p:nvSpPr>
        <p:spPr/>
        <p:txBody>
          <a:bodyPr/>
          <a:lstStyle/>
          <a:p>
            <a:fld id="{669AD40C-E5A7-4132-A31D-54A4D1BB6E89}" type="slidenum">
              <a:rPr lang="en-IN" smtClean="0"/>
              <a:t>15</a:t>
            </a:fld>
            <a:endParaRPr lang="en-IN"/>
          </a:p>
        </p:txBody>
      </p:sp>
      <p:pic>
        <p:nvPicPr>
          <p:cNvPr id="8" name="Picture 7">
            <a:extLst>
              <a:ext uri="{FF2B5EF4-FFF2-40B4-BE49-F238E27FC236}">
                <a16:creationId xmlns:a16="http://schemas.microsoft.com/office/drawing/2014/main" id="{C8DB60FE-853F-016A-D508-7E57029F5F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338" y="1524000"/>
            <a:ext cx="6691999" cy="4137248"/>
          </a:xfrm>
          <a:prstGeom prst="rect">
            <a:avLst/>
          </a:prstGeom>
        </p:spPr>
      </p:pic>
    </p:spTree>
    <p:extLst>
      <p:ext uri="{BB962C8B-B14F-4D97-AF65-F5344CB8AC3E}">
        <p14:creationId xmlns:p14="http://schemas.microsoft.com/office/powerpoint/2010/main" val="395386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16</a:t>
            </a:fld>
            <a:endParaRPr lang="en-IN"/>
          </a:p>
        </p:txBody>
      </p:sp>
      <p:sp>
        <p:nvSpPr>
          <p:cNvPr id="6" name="Title 1"/>
          <p:cNvSpPr>
            <a:spLocks noGrp="1"/>
          </p:cNvSpPr>
          <p:nvPr>
            <p:ph type="title"/>
          </p:nvPr>
        </p:nvSpPr>
        <p:spPr/>
        <p:txBody>
          <a:bodyPr/>
          <a:lstStyle/>
          <a:p>
            <a:pPr algn="l"/>
            <a:r>
              <a:rPr lang="en-IN" sz="2400" b="1" dirty="0">
                <a:latin typeface="Times New Roman" pitchFamily="18" charset="0"/>
                <a:cs typeface="Times New Roman" pitchFamily="18" charset="0"/>
              </a:rPr>
              <a:t>TESTING</a:t>
            </a:r>
            <a:endParaRPr lang="en-IN" dirty="0"/>
          </a:p>
        </p:txBody>
      </p:sp>
      <p:sp>
        <p:nvSpPr>
          <p:cNvPr id="2" name="Date Placeholder 1">
            <a:extLst>
              <a:ext uri="{FF2B5EF4-FFF2-40B4-BE49-F238E27FC236}">
                <a16:creationId xmlns:a16="http://schemas.microsoft.com/office/drawing/2014/main" id="{D96C4A2D-9017-42E0-A2CF-28CE0011F500}"/>
              </a:ext>
            </a:extLst>
          </p:cNvPr>
          <p:cNvSpPr>
            <a:spLocks noGrp="1"/>
          </p:cNvSpPr>
          <p:nvPr>
            <p:ph type="dt" sz="half" idx="10"/>
          </p:nvPr>
        </p:nvSpPr>
        <p:spPr/>
        <p:txBody>
          <a:bodyPr/>
          <a:lstStyle/>
          <a:p>
            <a:fld id="{6B8BD438-1D3A-4A13-B84D-B3C55FAEBECC}" type="datetime1">
              <a:rPr lang="en-IN" smtClean="0"/>
              <a:t>10-06-2022</a:t>
            </a:fld>
            <a:endParaRPr lang="en-IN"/>
          </a:p>
        </p:txBody>
      </p:sp>
      <p:sp>
        <p:nvSpPr>
          <p:cNvPr id="9" name="Content Placeholder 2">
            <a:extLst>
              <a:ext uri="{FF2B5EF4-FFF2-40B4-BE49-F238E27FC236}">
                <a16:creationId xmlns:a16="http://schemas.microsoft.com/office/drawing/2014/main" id="{86A15B2B-D2CA-D95F-8486-E5A55D7A78D1}"/>
              </a:ext>
            </a:extLst>
          </p:cNvPr>
          <p:cNvSpPr>
            <a:spLocks noGrp="1"/>
          </p:cNvSpPr>
          <p:nvPr>
            <p:ph idx="1"/>
          </p:nvPr>
        </p:nvSpPr>
        <p:spPr>
          <a:xfrm>
            <a:off x="323528" y="1549277"/>
            <a:ext cx="8229600" cy="4983163"/>
          </a:xfrm>
        </p:spPr>
        <p:txBody>
          <a:bodyPr>
            <a:normAutofit/>
          </a:bodyPr>
          <a:lstStyle/>
          <a:p>
            <a:pPr lvl="0" algn="just" eaLnBrk="0" fontAlgn="base" hangingPunct="0">
              <a:spcAft>
                <a:spcPct val="0"/>
              </a:spcAft>
              <a:defRPr/>
            </a:pPr>
            <a:r>
              <a:rPr lang="en-US" sz="2000" b="1" dirty="0">
                <a:latin typeface="Times New Roman" panose="02020603050405020304" pitchFamily="18" charset="0"/>
                <a:cs typeface="Times New Roman" panose="02020603050405020304" pitchFamily="18" charset="0"/>
              </a:rPr>
              <a:t>UNIT TESTING</a:t>
            </a:r>
          </a:p>
          <a:p>
            <a:pPr marL="0" lvl="0" indent="0" algn="just" eaLnBrk="0" fontAlgn="base" hangingPunct="0">
              <a:spcAft>
                <a:spcPct val="0"/>
              </a:spcAft>
              <a:buNone/>
              <a:defRPr/>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It concentrates on the tiniest a aspect of software development it is where we test a single unit or a collection of interconnected units. Using sample input and watching the accompanying outputs is a common method used by programmers</a:t>
            </a:r>
            <a:r>
              <a:rPr lang="en-US" sz="2000" b="1" dirty="0">
                <a:latin typeface="Times New Roman" panose="02020603050405020304" pitchFamily="18" charset="0"/>
                <a:cs typeface="Times New Roman" panose="02020603050405020304" pitchFamily="18" charset="0"/>
              </a:rPr>
              <a:t>.</a:t>
            </a:r>
          </a:p>
          <a:p>
            <a:pPr lvl="0" algn="just" eaLnBrk="0" fontAlgn="base" hangingPunct="0">
              <a:spcAft>
                <a:spcPct val="0"/>
              </a:spcAft>
              <a:defRPr/>
            </a:pPr>
            <a:r>
              <a:rPr lang="en-US" sz="2000" b="1" dirty="0">
                <a:latin typeface="Times New Roman" panose="02020603050405020304" pitchFamily="18" charset="0"/>
                <a:cs typeface="Times New Roman" panose="02020603050405020304" pitchFamily="18" charset="0"/>
              </a:rPr>
              <a:t>INTEGRATION TESTING</a:t>
            </a:r>
          </a:p>
          <a:p>
            <a:pPr marL="0" lvl="0" indent="0" algn="just" eaLnBrk="0" fontAlgn="base" hangingPunct="0">
              <a:spcAft>
                <a:spcPct val="0"/>
              </a:spcAft>
              <a:buNone/>
              <a:defRPr/>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goal is to take unit –tested components and use them to create a program structure that is dictated by design. Integration testing occurs when a set of components is combined to achieve a result</a:t>
            </a:r>
            <a:r>
              <a:rPr lang="en-US" sz="2000" b="1" dirty="0">
                <a:latin typeface="Times New Roman" panose="02020603050405020304" pitchFamily="18" charset="0"/>
                <a:cs typeface="Times New Roman" panose="02020603050405020304" pitchFamily="18" charset="0"/>
              </a:rPr>
              <a:t>.</a:t>
            </a:r>
          </a:p>
          <a:p>
            <a:pPr lvl="0" algn="just" eaLnBrk="0" fontAlgn="base" hangingPunct="0">
              <a:spcAft>
                <a:spcPct val="0"/>
              </a:spcAft>
              <a:defRPr/>
            </a:pPr>
            <a:r>
              <a:rPr lang="en-US" sz="2000" b="1" dirty="0">
                <a:latin typeface="Times New Roman" panose="02020603050405020304" pitchFamily="18" charset="0"/>
                <a:cs typeface="Times New Roman" panose="02020603050405020304" pitchFamily="18" charset="0"/>
              </a:rPr>
              <a:t>FUNCTIONAL TESTING</a:t>
            </a:r>
          </a:p>
          <a:p>
            <a:pPr marL="0" lvl="0" indent="0" algn="just" eaLnBrk="0" fontAlgn="base" hangingPunct="0">
              <a:spcAft>
                <a:spcPct val="0"/>
              </a:spcAft>
              <a:buNone/>
              <a:defRPr/>
            </a:pPr>
            <a:r>
              <a:rPr lang="en-US" sz="2000" dirty="0">
                <a:latin typeface="Times New Roman" panose="02020603050405020304" pitchFamily="18" charset="0"/>
                <a:cs typeface="Times New Roman" panose="02020603050405020304" pitchFamily="18" charset="0"/>
              </a:rPr>
              <a:t>   Every time a new module is added , the program is altered . This sort of testing ensures that the entire component functions properly even after it has been added to the entire application.  </a:t>
            </a:r>
          </a:p>
          <a:p>
            <a:pPr marL="0" indent="0">
              <a:buNone/>
            </a:pPr>
            <a:endParaRPr lang="en-IN" sz="2000" dirty="0"/>
          </a:p>
        </p:txBody>
      </p:sp>
    </p:spTree>
    <p:extLst>
      <p:ext uri="{BB962C8B-B14F-4D97-AF65-F5344CB8AC3E}">
        <p14:creationId xmlns:p14="http://schemas.microsoft.com/office/powerpoint/2010/main" val="2419782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605926"/>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IN" dirty="0"/>
          </a:p>
        </p:txBody>
      </p:sp>
      <p:sp>
        <p:nvSpPr>
          <p:cNvPr id="3" name="Rectangle 2"/>
          <p:cNvSpPr/>
          <p:nvPr/>
        </p:nvSpPr>
        <p:spPr>
          <a:xfrm>
            <a:off x="457200" y="1662155"/>
            <a:ext cx="7416824" cy="1846659"/>
          </a:xfrm>
          <a:prstGeom prst="rect">
            <a:avLst/>
          </a:prstGeom>
        </p:spPr>
        <p:txBody>
          <a:bodyPr wrap="square">
            <a:spAutoFit/>
          </a:bodyPr>
          <a:lstStyle/>
          <a:p>
            <a:pPr algn="just"/>
            <a:r>
              <a:rPr lang="en-IN" sz="1600" b="1" dirty="0">
                <a:latin typeface="Times New Roman" panose="02020603050405020304" pitchFamily="18" charset="0"/>
                <a:cs typeface="Times New Roman" panose="02020603050405020304" pitchFamily="18" charset="0"/>
              </a:rPr>
              <a:t>Input Design </a:t>
            </a:r>
          </a:p>
          <a:p>
            <a:pPr algn="just"/>
            <a:r>
              <a:rPr lang="en-US" sz="1400" dirty="0">
                <a:latin typeface="Times New Roman" panose="02020603050405020304" pitchFamily="18" charset="0"/>
                <a:cs typeface="Times New Roman" panose="02020603050405020304" pitchFamily="18" charset="0"/>
              </a:rPr>
              <a:t>At first, a novel HQCNN model with one quantum filter was proposed for the STP phase data classification. This model combines a quantum filter with the traditional artificial neural network. After the quantum filter operation, the qubits are transferred to the fully connected neural network. The fully connected neural network contains two dense layers. The second dense layer was used to classify the data to respective labels. The layered architecture of the proposed HQCNN1QF was illustrated in fig.5.1.The training and validation set of the dataset was used to train the model. The HQCNN-1QF model was trained to 300 epochs on a GPU environment.</a:t>
            </a:r>
            <a:endParaRPr lang="en-IN" sz="1400" dirty="0">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457200" y="90872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a:latin typeface="Times New Roman" pitchFamily="18" charset="0"/>
                <a:cs typeface="Times New Roman" pitchFamily="18" charset="0"/>
              </a:rPr>
              <a:t>INPUT AND OUTPUT</a:t>
            </a:r>
            <a:endParaRPr lang="en-IN" dirty="0"/>
          </a:p>
        </p:txBody>
      </p:sp>
      <p:sp>
        <p:nvSpPr>
          <p:cNvPr id="5" name="Date Placeholder 4">
            <a:extLst>
              <a:ext uri="{FF2B5EF4-FFF2-40B4-BE49-F238E27FC236}">
                <a16:creationId xmlns:a16="http://schemas.microsoft.com/office/drawing/2014/main" id="{3332D3A1-0E5E-472D-B745-2C025C47276F}"/>
              </a:ext>
            </a:extLst>
          </p:cNvPr>
          <p:cNvSpPr>
            <a:spLocks noGrp="1"/>
          </p:cNvSpPr>
          <p:nvPr>
            <p:ph type="dt" sz="half" idx="10"/>
          </p:nvPr>
        </p:nvSpPr>
        <p:spPr/>
        <p:txBody>
          <a:bodyPr/>
          <a:lstStyle/>
          <a:p>
            <a:fld id="{6286AE29-924F-4C57-A4A1-9F11EA454B38}" type="datetime1">
              <a:rPr lang="en-IN" smtClean="0"/>
              <a:t>10-06-2022</a:t>
            </a:fld>
            <a:endParaRPr lang="en-IN"/>
          </a:p>
        </p:txBody>
      </p:sp>
      <p:sp>
        <p:nvSpPr>
          <p:cNvPr id="6" name="Footer Placeholder 5">
            <a:extLst>
              <a:ext uri="{FF2B5EF4-FFF2-40B4-BE49-F238E27FC236}">
                <a16:creationId xmlns:a16="http://schemas.microsoft.com/office/drawing/2014/main" id="{6D564E81-98F8-4D91-BE4F-6D43351F06EF}"/>
              </a:ext>
            </a:extLst>
          </p:cNvPr>
          <p:cNvSpPr>
            <a:spLocks noGrp="1"/>
          </p:cNvSpPr>
          <p:nvPr>
            <p:ph type="ftr" sz="quarter" idx="11"/>
          </p:nvPr>
        </p:nvSpPr>
        <p:spPr/>
        <p:txBody>
          <a:bodyPr/>
          <a:lstStyle/>
          <a:p>
            <a:r>
              <a:rPr lang="en-IN"/>
              <a:t>BATCH NO:     DEPARTMENT OF COMPUTER SCIENCE &amp; ENGINEERING</a:t>
            </a:r>
          </a:p>
        </p:txBody>
      </p:sp>
      <p:sp>
        <p:nvSpPr>
          <p:cNvPr id="7" name="Slide Number Placeholder 6">
            <a:extLst>
              <a:ext uri="{FF2B5EF4-FFF2-40B4-BE49-F238E27FC236}">
                <a16:creationId xmlns:a16="http://schemas.microsoft.com/office/drawing/2014/main" id="{54BDD47B-C6FF-4D24-A3D9-34B0299ACF82}"/>
              </a:ext>
            </a:extLst>
          </p:cNvPr>
          <p:cNvSpPr>
            <a:spLocks noGrp="1"/>
          </p:cNvSpPr>
          <p:nvPr>
            <p:ph type="sldNum" sz="quarter" idx="12"/>
          </p:nvPr>
        </p:nvSpPr>
        <p:spPr/>
        <p:txBody>
          <a:bodyPr/>
          <a:lstStyle/>
          <a:p>
            <a:fld id="{669AD40C-E5A7-4132-A31D-54A4D1BB6E89}" type="slidenum">
              <a:rPr lang="en-IN" smtClean="0"/>
              <a:t>17</a:t>
            </a:fld>
            <a:endParaRPr lang="en-IN"/>
          </a:p>
        </p:txBody>
      </p:sp>
      <p:pic>
        <p:nvPicPr>
          <p:cNvPr id="9" name="Picture 8">
            <a:extLst>
              <a:ext uri="{FF2B5EF4-FFF2-40B4-BE49-F238E27FC236}">
                <a16:creationId xmlns:a16="http://schemas.microsoft.com/office/drawing/2014/main" id="{09963D17-F13A-5781-94F8-8806B4A5EA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3888" y="3564461"/>
            <a:ext cx="1830703" cy="2687613"/>
          </a:xfrm>
          <a:prstGeom prst="rect">
            <a:avLst/>
          </a:prstGeom>
        </p:spPr>
      </p:pic>
    </p:spTree>
    <p:extLst>
      <p:ext uri="{BB962C8B-B14F-4D97-AF65-F5344CB8AC3E}">
        <p14:creationId xmlns:p14="http://schemas.microsoft.com/office/powerpoint/2010/main" val="2077298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C735906-5C46-C9FF-9DCC-68B963533A88}"/>
              </a:ext>
            </a:extLst>
          </p:cNvPr>
          <p:cNvSpPr>
            <a:spLocks noGrp="1"/>
          </p:cNvSpPr>
          <p:nvPr>
            <p:ph type="subTitle" idx="1"/>
          </p:nvPr>
        </p:nvSpPr>
        <p:spPr>
          <a:xfrm>
            <a:off x="457200" y="620688"/>
            <a:ext cx="6400800" cy="1752600"/>
          </a:xfrm>
        </p:spPr>
        <p:txBody>
          <a:bodyPr>
            <a:normAutofit/>
          </a:bodyPr>
          <a:lstStyle/>
          <a:p>
            <a:pPr algn="l"/>
            <a:r>
              <a:rPr lang="en-IN" sz="2000" dirty="0">
                <a:solidFill>
                  <a:schemeClr val="tx1"/>
                </a:solidFill>
                <a:latin typeface="Times New Roman" panose="02020603050405020304" pitchFamily="18" charset="0"/>
                <a:cs typeface="Times New Roman" panose="02020603050405020304" pitchFamily="18" charset="0"/>
              </a:rPr>
              <a:t>Output Design</a:t>
            </a:r>
          </a:p>
        </p:txBody>
      </p:sp>
      <p:sp>
        <p:nvSpPr>
          <p:cNvPr id="4" name="Date Placeholder 3">
            <a:extLst>
              <a:ext uri="{FF2B5EF4-FFF2-40B4-BE49-F238E27FC236}">
                <a16:creationId xmlns:a16="http://schemas.microsoft.com/office/drawing/2014/main" id="{4D32A1D4-76BD-00BA-4DFA-206E688AA7AE}"/>
              </a:ext>
            </a:extLst>
          </p:cNvPr>
          <p:cNvSpPr>
            <a:spLocks noGrp="1"/>
          </p:cNvSpPr>
          <p:nvPr>
            <p:ph type="dt" sz="half" idx="10"/>
          </p:nvPr>
        </p:nvSpPr>
        <p:spPr/>
        <p:txBody>
          <a:bodyPr/>
          <a:lstStyle/>
          <a:p>
            <a:fld id="{BA6DA363-769F-4536-A585-05649B49E1BA}" type="datetime1">
              <a:rPr lang="en-IN" smtClean="0"/>
              <a:t>10-06-2022</a:t>
            </a:fld>
            <a:endParaRPr lang="en-IN"/>
          </a:p>
        </p:txBody>
      </p:sp>
      <p:sp>
        <p:nvSpPr>
          <p:cNvPr id="5" name="Footer Placeholder 4">
            <a:extLst>
              <a:ext uri="{FF2B5EF4-FFF2-40B4-BE49-F238E27FC236}">
                <a16:creationId xmlns:a16="http://schemas.microsoft.com/office/drawing/2014/main" id="{66C9E806-D331-847C-504B-12CE887238C5}"/>
              </a:ext>
            </a:extLst>
          </p:cNvPr>
          <p:cNvSpPr>
            <a:spLocks noGrp="1"/>
          </p:cNvSpPr>
          <p:nvPr>
            <p:ph type="ftr" sz="quarter" idx="11"/>
          </p:nvPr>
        </p:nvSpPr>
        <p:spPr/>
        <p:txBody>
          <a:bodyPr/>
          <a:lstStyle/>
          <a:p>
            <a:r>
              <a:rPr lang="en-IN"/>
              <a:t>BATCH NO:     DEPARTMENT OF COMPUTER SCIENCE &amp; ENGINEERING</a:t>
            </a:r>
          </a:p>
        </p:txBody>
      </p:sp>
      <p:sp>
        <p:nvSpPr>
          <p:cNvPr id="6" name="Slide Number Placeholder 5">
            <a:extLst>
              <a:ext uri="{FF2B5EF4-FFF2-40B4-BE49-F238E27FC236}">
                <a16:creationId xmlns:a16="http://schemas.microsoft.com/office/drawing/2014/main" id="{E77056B8-F1CE-19F1-5577-32E0E820AF64}"/>
              </a:ext>
            </a:extLst>
          </p:cNvPr>
          <p:cNvSpPr>
            <a:spLocks noGrp="1"/>
          </p:cNvSpPr>
          <p:nvPr>
            <p:ph type="sldNum" sz="quarter" idx="12"/>
          </p:nvPr>
        </p:nvSpPr>
        <p:spPr/>
        <p:txBody>
          <a:bodyPr/>
          <a:lstStyle/>
          <a:p>
            <a:fld id="{669AD40C-E5A7-4132-A31D-54A4D1BB6E89}" type="slidenum">
              <a:rPr lang="en-IN" smtClean="0"/>
              <a:t>18</a:t>
            </a:fld>
            <a:endParaRPr lang="en-IN"/>
          </a:p>
        </p:txBody>
      </p:sp>
      <p:pic>
        <p:nvPicPr>
          <p:cNvPr id="8" name="Picture 7">
            <a:extLst>
              <a:ext uri="{FF2B5EF4-FFF2-40B4-BE49-F238E27FC236}">
                <a16:creationId xmlns:a16="http://schemas.microsoft.com/office/drawing/2014/main" id="{69D37999-E8C1-94F4-6A23-8D7F2A8D1C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003" y="2232244"/>
            <a:ext cx="4152375" cy="2952328"/>
          </a:xfrm>
          <a:prstGeom prst="rect">
            <a:avLst/>
          </a:prstGeom>
        </p:spPr>
      </p:pic>
      <p:pic>
        <p:nvPicPr>
          <p:cNvPr id="10" name="Picture 9">
            <a:extLst>
              <a:ext uri="{FF2B5EF4-FFF2-40B4-BE49-F238E27FC236}">
                <a16:creationId xmlns:a16="http://schemas.microsoft.com/office/drawing/2014/main" id="{F12C4208-9D93-9EE5-9C93-7ECA5C4AF4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7681" y="2232244"/>
            <a:ext cx="4291822" cy="3091001"/>
          </a:xfrm>
          <a:prstGeom prst="rect">
            <a:avLst/>
          </a:prstGeom>
        </p:spPr>
      </p:pic>
    </p:spTree>
    <p:extLst>
      <p:ext uri="{BB962C8B-B14F-4D97-AF65-F5344CB8AC3E}">
        <p14:creationId xmlns:p14="http://schemas.microsoft.com/office/powerpoint/2010/main" val="2948772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54868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IN" dirty="0"/>
          </a:p>
        </p:txBody>
      </p:sp>
      <p:sp>
        <p:nvSpPr>
          <p:cNvPr id="4" name="Title 1"/>
          <p:cNvSpPr txBox="1">
            <a:spLocks/>
          </p:cNvSpPr>
          <p:nvPr/>
        </p:nvSpPr>
        <p:spPr>
          <a:xfrm>
            <a:off x="457200" y="357914"/>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a:latin typeface="Times New Roman" pitchFamily="18" charset="0"/>
                <a:cs typeface="Times New Roman" pitchFamily="18" charset="0"/>
              </a:rPr>
              <a:t>DEMO SCREENSHOT </a:t>
            </a:r>
            <a:endParaRPr lang="en-IN" dirty="0"/>
          </a:p>
        </p:txBody>
      </p:sp>
      <p:sp>
        <p:nvSpPr>
          <p:cNvPr id="5" name="Date Placeholder 4">
            <a:extLst>
              <a:ext uri="{FF2B5EF4-FFF2-40B4-BE49-F238E27FC236}">
                <a16:creationId xmlns:a16="http://schemas.microsoft.com/office/drawing/2014/main" id="{3332D3A1-0E5E-472D-B745-2C025C47276F}"/>
              </a:ext>
            </a:extLst>
          </p:cNvPr>
          <p:cNvSpPr>
            <a:spLocks noGrp="1"/>
          </p:cNvSpPr>
          <p:nvPr>
            <p:ph type="dt" sz="half" idx="10"/>
          </p:nvPr>
        </p:nvSpPr>
        <p:spPr/>
        <p:txBody>
          <a:bodyPr/>
          <a:lstStyle/>
          <a:p>
            <a:fld id="{6286AE29-924F-4C57-A4A1-9F11EA454B38}" type="datetime1">
              <a:rPr lang="en-IN" smtClean="0"/>
              <a:t>10-06-2022</a:t>
            </a:fld>
            <a:endParaRPr lang="en-IN"/>
          </a:p>
        </p:txBody>
      </p:sp>
      <p:sp>
        <p:nvSpPr>
          <p:cNvPr id="6" name="Footer Placeholder 5">
            <a:extLst>
              <a:ext uri="{FF2B5EF4-FFF2-40B4-BE49-F238E27FC236}">
                <a16:creationId xmlns:a16="http://schemas.microsoft.com/office/drawing/2014/main" id="{6D564E81-98F8-4D91-BE4F-6D43351F06EF}"/>
              </a:ext>
            </a:extLst>
          </p:cNvPr>
          <p:cNvSpPr>
            <a:spLocks noGrp="1"/>
          </p:cNvSpPr>
          <p:nvPr>
            <p:ph type="ftr" sz="quarter" idx="11"/>
          </p:nvPr>
        </p:nvSpPr>
        <p:spPr/>
        <p:txBody>
          <a:bodyPr/>
          <a:lstStyle/>
          <a:p>
            <a:r>
              <a:rPr lang="en-IN"/>
              <a:t>BATCH NO:     DEPARTMENT OF COMPUTER SCIENCE &amp; ENGINEERING</a:t>
            </a:r>
          </a:p>
        </p:txBody>
      </p:sp>
      <p:sp>
        <p:nvSpPr>
          <p:cNvPr id="7" name="Slide Number Placeholder 6">
            <a:extLst>
              <a:ext uri="{FF2B5EF4-FFF2-40B4-BE49-F238E27FC236}">
                <a16:creationId xmlns:a16="http://schemas.microsoft.com/office/drawing/2014/main" id="{54BDD47B-C6FF-4D24-A3D9-34B0299ACF82}"/>
              </a:ext>
            </a:extLst>
          </p:cNvPr>
          <p:cNvSpPr>
            <a:spLocks noGrp="1"/>
          </p:cNvSpPr>
          <p:nvPr>
            <p:ph type="sldNum" sz="quarter" idx="12"/>
          </p:nvPr>
        </p:nvSpPr>
        <p:spPr/>
        <p:txBody>
          <a:bodyPr/>
          <a:lstStyle/>
          <a:p>
            <a:fld id="{669AD40C-E5A7-4132-A31D-54A4D1BB6E89}" type="slidenum">
              <a:rPr lang="en-IN" smtClean="0"/>
              <a:t>19</a:t>
            </a:fld>
            <a:endParaRPr lang="en-IN"/>
          </a:p>
        </p:txBody>
      </p:sp>
      <p:pic>
        <p:nvPicPr>
          <p:cNvPr id="11" name="Picture 10">
            <a:extLst>
              <a:ext uri="{FF2B5EF4-FFF2-40B4-BE49-F238E27FC236}">
                <a16:creationId xmlns:a16="http://schemas.microsoft.com/office/drawing/2014/main" id="{4C70381F-53E4-745C-4D76-F36E9EFC5A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734532"/>
            <a:ext cx="7571184" cy="4255274"/>
          </a:xfrm>
          <a:prstGeom prst="rect">
            <a:avLst/>
          </a:prstGeom>
        </p:spPr>
      </p:pic>
    </p:spTree>
    <p:extLst>
      <p:ext uri="{BB962C8B-B14F-4D97-AF65-F5344CB8AC3E}">
        <p14:creationId xmlns:p14="http://schemas.microsoft.com/office/powerpoint/2010/main" val="2075711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a:t>BATCH NO:     DEPARTMENT OF COMPUTER SCIENCE &amp; ENGINEERING</a:t>
            </a:r>
          </a:p>
        </p:txBody>
      </p:sp>
      <p:sp>
        <p:nvSpPr>
          <p:cNvPr id="3" name="Slide Number Placeholder 2"/>
          <p:cNvSpPr>
            <a:spLocks noGrp="1"/>
          </p:cNvSpPr>
          <p:nvPr>
            <p:ph type="sldNum" sz="quarter" idx="12"/>
          </p:nvPr>
        </p:nvSpPr>
        <p:spPr/>
        <p:txBody>
          <a:bodyPr/>
          <a:lstStyle/>
          <a:p>
            <a:fld id="{FA00FD27-8DB0-4CB2-BD37-BEA95C6A1008}" type="slidenum">
              <a:rPr lang="en-IN" smtClean="0"/>
              <a:t>2</a:t>
            </a:fld>
            <a:endParaRPr lang="en-IN"/>
          </a:p>
        </p:txBody>
      </p:sp>
      <p:sp>
        <p:nvSpPr>
          <p:cNvPr id="4" name="Title 1"/>
          <p:cNvSpPr txBox="1">
            <a:spLocks/>
          </p:cNvSpPr>
          <p:nvPr/>
        </p:nvSpPr>
        <p:spPr>
          <a:xfrm>
            <a:off x="457200" y="326593"/>
            <a:ext cx="8229600" cy="72614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a:latin typeface="Times New Roman" pitchFamily="18" charset="0"/>
                <a:cs typeface="Times New Roman" pitchFamily="18" charset="0"/>
              </a:rPr>
              <a:t>AGENDA</a:t>
            </a:r>
            <a:endParaRPr lang="en-IN" b="1" dirty="0">
              <a:latin typeface="Times New Roman" pitchFamily="18" charset="0"/>
              <a:cs typeface="Times New Roman" pitchFamily="18" charset="0"/>
            </a:endParaRPr>
          </a:p>
        </p:txBody>
      </p:sp>
      <p:sp>
        <p:nvSpPr>
          <p:cNvPr id="6" name="Content Placeholder 2"/>
          <p:cNvSpPr txBox="1">
            <a:spLocks/>
          </p:cNvSpPr>
          <p:nvPr/>
        </p:nvSpPr>
        <p:spPr>
          <a:xfrm>
            <a:off x="457200" y="1340768"/>
            <a:ext cx="8229600" cy="4525963"/>
          </a:xfrm>
          <a:prstGeom prst="rect">
            <a:avLst/>
          </a:prstGeom>
        </p:spPr>
        <p:txBody>
          <a:bodyPr>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IN" sz="2400" dirty="0">
                <a:latin typeface="Times New Roman" pitchFamily="18" charset="0"/>
                <a:cs typeface="Times New Roman" pitchFamily="18" charset="0"/>
              </a:rPr>
              <a:t>ABSTRACT</a:t>
            </a:r>
          </a:p>
          <a:p>
            <a:pPr>
              <a:lnSpc>
                <a:spcPct val="150000"/>
              </a:lnSpc>
            </a:pPr>
            <a:r>
              <a:rPr lang="en-IN" sz="2400" dirty="0">
                <a:latin typeface="Times New Roman" pitchFamily="18" charset="0"/>
                <a:cs typeface="Times New Roman" pitchFamily="18" charset="0"/>
              </a:rPr>
              <a:t>OBJECTIVE</a:t>
            </a:r>
          </a:p>
          <a:p>
            <a:pPr>
              <a:lnSpc>
                <a:spcPct val="150000"/>
              </a:lnSpc>
            </a:pPr>
            <a:r>
              <a:rPr lang="en-IN" sz="2400" dirty="0">
                <a:latin typeface="Times New Roman" pitchFamily="18" charset="0"/>
                <a:cs typeface="Times New Roman" pitchFamily="18" charset="0"/>
              </a:rPr>
              <a:t>INTRODUCTION</a:t>
            </a:r>
          </a:p>
          <a:p>
            <a:pPr>
              <a:lnSpc>
                <a:spcPct val="150000"/>
              </a:lnSpc>
            </a:pPr>
            <a:r>
              <a:rPr lang="en-IN" sz="2400" dirty="0">
                <a:latin typeface="Times New Roman" pitchFamily="18" charset="0"/>
                <a:cs typeface="Times New Roman" pitchFamily="18" charset="0"/>
              </a:rPr>
              <a:t>LITERATURE REVIEW (SOFT COPY OF PAPERS TO BE LINKED AS HYPERLINK)</a:t>
            </a:r>
          </a:p>
          <a:p>
            <a:pPr>
              <a:lnSpc>
                <a:spcPct val="150000"/>
              </a:lnSpc>
            </a:pPr>
            <a:r>
              <a:rPr lang="en-IN" sz="2400" dirty="0">
                <a:latin typeface="Times New Roman" pitchFamily="18" charset="0"/>
                <a:cs typeface="Times New Roman" pitchFamily="18" charset="0"/>
              </a:rPr>
              <a:t>DESIGN AND METHODOLOGIES</a:t>
            </a:r>
          </a:p>
          <a:p>
            <a:pPr>
              <a:lnSpc>
                <a:spcPct val="150000"/>
              </a:lnSpc>
            </a:pPr>
            <a:r>
              <a:rPr lang="en-IN" sz="2400" dirty="0">
                <a:latin typeface="Times New Roman" pitchFamily="18" charset="0"/>
                <a:cs typeface="Times New Roman" pitchFamily="18" charset="0"/>
              </a:rPr>
              <a:t>STANDARDS &amp; POLICIES USED</a:t>
            </a:r>
          </a:p>
          <a:p>
            <a:pPr>
              <a:lnSpc>
                <a:spcPct val="150000"/>
              </a:lnSpc>
            </a:pPr>
            <a:r>
              <a:rPr lang="en-IN" sz="2400" dirty="0">
                <a:latin typeface="Times New Roman" pitchFamily="18" charset="0"/>
                <a:cs typeface="Times New Roman" pitchFamily="18" charset="0"/>
              </a:rPr>
              <a:t>IMPLEMENTATION</a:t>
            </a:r>
          </a:p>
          <a:p>
            <a:pPr>
              <a:lnSpc>
                <a:spcPct val="150000"/>
              </a:lnSpc>
            </a:pPr>
            <a:r>
              <a:rPr lang="en-IN" sz="2400" dirty="0">
                <a:latin typeface="Times New Roman" pitchFamily="18" charset="0"/>
                <a:cs typeface="Times New Roman" pitchFamily="18" charset="0"/>
              </a:rPr>
              <a:t>TESTING</a:t>
            </a:r>
          </a:p>
          <a:p>
            <a:pPr>
              <a:lnSpc>
                <a:spcPct val="150000"/>
              </a:lnSpc>
            </a:pPr>
            <a:r>
              <a:rPr lang="en-IN" sz="2400" dirty="0">
                <a:latin typeface="Times New Roman" pitchFamily="18" charset="0"/>
                <a:cs typeface="Times New Roman" pitchFamily="18" charset="0"/>
              </a:rPr>
              <a:t>INPUT AND OUTPUT</a:t>
            </a:r>
          </a:p>
          <a:p>
            <a:pPr>
              <a:lnSpc>
                <a:spcPct val="150000"/>
              </a:lnSpc>
            </a:pPr>
            <a:r>
              <a:rPr lang="en-IN" sz="2400" dirty="0">
                <a:latin typeface="Times New Roman" pitchFamily="18" charset="0"/>
                <a:cs typeface="Times New Roman" pitchFamily="18" charset="0"/>
              </a:rPr>
              <a:t>DEMO SCREENSHOT</a:t>
            </a:r>
          </a:p>
          <a:p>
            <a:pPr>
              <a:lnSpc>
                <a:spcPct val="150000"/>
              </a:lnSpc>
            </a:pPr>
            <a:r>
              <a:rPr lang="en-IN" sz="2400" dirty="0">
                <a:latin typeface="Times New Roman" pitchFamily="18" charset="0"/>
                <a:cs typeface="Times New Roman" pitchFamily="18" charset="0"/>
              </a:rPr>
              <a:t>CONCLUSION</a:t>
            </a:r>
          </a:p>
          <a:p>
            <a:pPr>
              <a:lnSpc>
                <a:spcPct val="150000"/>
              </a:lnSpc>
            </a:pPr>
            <a:r>
              <a:rPr lang="en-IN" sz="2400" dirty="0">
                <a:latin typeface="Times New Roman" pitchFamily="18" charset="0"/>
                <a:cs typeface="Times New Roman" pitchFamily="18" charset="0"/>
              </a:rPr>
              <a:t>FUTURE ENHANCEMENTS</a:t>
            </a:r>
          </a:p>
          <a:p>
            <a:pPr>
              <a:lnSpc>
                <a:spcPct val="150000"/>
              </a:lnSpc>
            </a:pPr>
            <a:r>
              <a:rPr lang="en-IN" sz="2400" dirty="0">
                <a:latin typeface="Times New Roman" pitchFamily="18" charset="0"/>
                <a:cs typeface="Times New Roman" pitchFamily="18" charset="0"/>
              </a:rPr>
              <a:t>REFERENCES</a:t>
            </a:r>
          </a:p>
          <a:p>
            <a:pPr>
              <a:lnSpc>
                <a:spcPct val="150000"/>
              </a:lnSpc>
            </a:pPr>
            <a:r>
              <a:rPr lang="en-IN" sz="2400" dirty="0">
                <a:latin typeface="Times New Roman" pitchFamily="18" charset="0"/>
                <a:cs typeface="Times New Roman" pitchFamily="18" charset="0"/>
              </a:rPr>
              <a:t>PLAGIARISM REPORT OF PPT</a:t>
            </a:r>
          </a:p>
          <a:p>
            <a:pPr>
              <a:lnSpc>
                <a:spcPct val="150000"/>
              </a:lnSpc>
            </a:pPr>
            <a:r>
              <a:rPr lang="en-IN" sz="2400" dirty="0">
                <a:latin typeface="Times New Roman" pitchFamily="18" charset="0"/>
                <a:cs typeface="Times New Roman" pitchFamily="18" charset="0"/>
              </a:rPr>
              <a:t>POSTER PRESENTATION </a:t>
            </a:r>
          </a:p>
          <a:p>
            <a:pPr>
              <a:lnSpc>
                <a:spcPct val="150000"/>
              </a:lnSpc>
            </a:pPr>
            <a:endParaRPr lang="en-IN" sz="24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6960B2D8-77B2-48B6-B1A2-E5F99650650F}"/>
              </a:ext>
            </a:extLst>
          </p:cNvPr>
          <p:cNvSpPr>
            <a:spLocks noGrp="1"/>
          </p:cNvSpPr>
          <p:nvPr>
            <p:ph type="dt" sz="half" idx="10"/>
          </p:nvPr>
        </p:nvSpPr>
        <p:spPr/>
        <p:txBody>
          <a:bodyPr/>
          <a:lstStyle/>
          <a:p>
            <a:fld id="{FC39C657-17FF-47BC-9019-801F8663B5A9}" type="datetime1">
              <a:rPr lang="en-IN" smtClean="0"/>
              <a:t>10-06-2022</a:t>
            </a:fld>
            <a:endParaRPr lang="en-IN"/>
          </a:p>
        </p:txBody>
      </p:sp>
    </p:spTree>
    <p:extLst>
      <p:ext uri="{BB962C8B-B14F-4D97-AF65-F5344CB8AC3E}">
        <p14:creationId xmlns:p14="http://schemas.microsoft.com/office/powerpoint/2010/main" val="1233051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gn="l"/>
            <a:r>
              <a:rPr lang="en-IN" sz="2400" b="1" dirty="0">
                <a:latin typeface="Times New Roman" pitchFamily="18" charset="0"/>
                <a:cs typeface="Times New Roman" pitchFamily="18" charset="0"/>
              </a:rPr>
              <a:t>CONCLUSION</a:t>
            </a:r>
          </a:p>
        </p:txBody>
      </p:sp>
      <p:sp>
        <p:nvSpPr>
          <p:cNvPr id="4" name="Footer Placeholder 3"/>
          <p:cNvSpPr>
            <a:spLocks noGrp="1"/>
          </p:cNvSpPr>
          <p:nvPr>
            <p:ph type="ftr" sz="quarter" idx="11"/>
          </p:nvPr>
        </p:nvSpPr>
        <p:spPr/>
        <p:txBody>
          <a:bodyPr/>
          <a:lstStyle/>
          <a:p>
            <a:r>
              <a:rPr lang="en-IN"/>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20</a:t>
            </a:fld>
            <a:endParaRPr lang="en-IN"/>
          </a:p>
        </p:txBody>
      </p:sp>
      <p:sp>
        <p:nvSpPr>
          <p:cNvPr id="3" name="Date Placeholder 2">
            <a:extLst>
              <a:ext uri="{FF2B5EF4-FFF2-40B4-BE49-F238E27FC236}">
                <a16:creationId xmlns:a16="http://schemas.microsoft.com/office/drawing/2014/main" id="{C76ECE0C-0A9C-4D4A-B087-C8D4A46AFB8F}"/>
              </a:ext>
            </a:extLst>
          </p:cNvPr>
          <p:cNvSpPr>
            <a:spLocks noGrp="1"/>
          </p:cNvSpPr>
          <p:nvPr>
            <p:ph type="dt" sz="half" idx="10"/>
          </p:nvPr>
        </p:nvSpPr>
        <p:spPr/>
        <p:txBody>
          <a:bodyPr/>
          <a:lstStyle/>
          <a:p>
            <a:fld id="{CF328D1D-9324-47BE-A488-5B0712593D22}" type="datetime1">
              <a:rPr lang="en-IN" smtClean="0"/>
              <a:t>10-06-2022</a:t>
            </a:fld>
            <a:endParaRPr lang="en-IN"/>
          </a:p>
        </p:txBody>
      </p:sp>
      <p:sp>
        <p:nvSpPr>
          <p:cNvPr id="6" name="TextBox 5">
            <a:extLst>
              <a:ext uri="{FF2B5EF4-FFF2-40B4-BE49-F238E27FC236}">
                <a16:creationId xmlns:a16="http://schemas.microsoft.com/office/drawing/2014/main" id="{27A465A2-E0E4-1202-E65B-B1058E9F73E3}"/>
              </a:ext>
            </a:extLst>
          </p:cNvPr>
          <p:cNvSpPr txBox="1"/>
          <p:nvPr/>
        </p:nvSpPr>
        <p:spPr>
          <a:xfrm>
            <a:off x="539552" y="1556792"/>
            <a:ext cx="7488832" cy="4247317"/>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A Deep Convolutional Neural Network is a part of deep neural networks commonly used to classify multimedia data such as images and audios. The CNN requires high computation power to get trained on sample data for classification tasks. In addition, the high computational power requirement consumes more energy. A quantum computing technique provides high computing power with low energy consumption; it is the best alternative to traditional computing techniques to perform complex </a:t>
            </a:r>
            <a:r>
              <a:rPr lang="en-US" dirty="0" err="1">
                <a:latin typeface="Times New Roman" panose="02020603050405020304" pitchFamily="18" charset="0"/>
                <a:cs typeface="Times New Roman" panose="02020603050405020304" pitchFamily="18" charset="0"/>
              </a:rPr>
              <a:t>tasks.The</a:t>
            </a:r>
            <a:r>
              <a:rPr lang="en-US" dirty="0">
                <a:latin typeface="Times New Roman" panose="02020603050405020304" pitchFamily="18" charset="0"/>
                <a:cs typeface="Times New Roman" panose="02020603050405020304" pitchFamily="18" charset="0"/>
              </a:rPr>
              <a:t> proposed HQCNN combines a quantum filter with the traditional fully connected network for speeding up the training process. The quantum filter consists of </a:t>
            </a:r>
            <a:r>
              <a:rPr lang="en-US" dirty="0" err="1">
                <a:latin typeface="Times New Roman" panose="02020603050405020304" pitchFamily="18" charset="0"/>
                <a:cs typeface="Times New Roman" panose="02020603050405020304" pitchFamily="18" charset="0"/>
              </a:rPr>
              <a:t>QConv</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QPool</a:t>
            </a:r>
            <a:r>
              <a:rPr lang="en-US" dirty="0">
                <a:latin typeface="Times New Roman" panose="02020603050405020304" pitchFamily="18" charset="0"/>
                <a:cs typeface="Times New Roman" panose="02020603050405020304" pitchFamily="18" charset="0"/>
              </a:rPr>
              <a:t> layers for feature extraction from data. The fully connected neural network was introduced after the quantum filter process. The number of quantum filters was optimized using their validation performance. In the future, the research will focus on the optimization of the number of filters and layers in the traditional neural network part of the HQCNN model. Also, the HQCNN model will extend to some other classification datasets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78462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76434-2B44-4EE9-86E5-264C48ED23DC}"/>
              </a:ext>
            </a:extLst>
          </p:cNvPr>
          <p:cNvSpPr>
            <a:spLocks noGrp="1"/>
          </p:cNvSpPr>
          <p:nvPr>
            <p:ph type="title"/>
          </p:nvPr>
        </p:nvSpPr>
        <p:spPr/>
        <p:txBody>
          <a:bodyPr>
            <a:normAutofit/>
          </a:bodyPr>
          <a:lstStyle/>
          <a:p>
            <a:pPr algn="l"/>
            <a:r>
              <a:rPr lang="en-IN" sz="4000" dirty="0">
                <a:latin typeface="Times New Roman" panose="02020603050405020304" pitchFamily="18" charset="0"/>
                <a:cs typeface="Times New Roman" panose="02020603050405020304" pitchFamily="18" charset="0"/>
              </a:rPr>
              <a:t>Future Enhancements</a:t>
            </a:r>
          </a:p>
        </p:txBody>
      </p:sp>
      <p:sp>
        <p:nvSpPr>
          <p:cNvPr id="3" name="Content Placeholder 2">
            <a:extLst>
              <a:ext uri="{FF2B5EF4-FFF2-40B4-BE49-F238E27FC236}">
                <a16:creationId xmlns:a16="http://schemas.microsoft.com/office/drawing/2014/main" id="{50BE14FD-C0FC-4F3C-94EF-9885B632D44B}"/>
              </a:ext>
            </a:extLst>
          </p:cNvPr>
          <p:cNvSpPr>
            <a:spLocks noGrp="1"/>
          </p:cNvSpPr>
          <p:nvPr>
            <p:ph idx="1"/>
          </p:nvPr>
        </p:nvSpPr>
        <p:spPr/>
        <p:txBody>
          <a:bodyPr>
            <a:normAutofit/>
          </a:bodyPr>
          <a:lstStyle/>
          <a:p>
            <a:pPr marL="0" indent="0" algn="just">
              <a:buNone/>
            </a:pPr>
            <a:r>
              <a:rPr lang="en-IN" sz="2400" dirty="0">
                <a:latin typeface="Times New Roman" panose="02020603050405020304" pitchFamily="18" charset="0"/>
                <a:cs typeface="Times New Roman" panose="02020603050405020304" pitchFamily="18" charset="0"/>
              </a:rPr>
              <a:t>To Develop a quantum data using Projected Quantum Kernel features form image </a:t>
            </a:r>
            <a:r>
              <a:rPr lang="en-IN" sz="2400" dirty="0" err="1">
                <a:latin typeface="Times New Roman" panose="02020603050405020304" pitchFamily="18" charset="0"/>
                <a:cs typeface="Times New Roman" panose="02020603050405020304" pitchFamily="18" charset="0"/>
              </a:rPr>
              <a:t>dataset.To</a:t>
            </a:r>
            <a:r>
              <a:rPr lang="en-IN" sz="2400" dirty="0">
                <a:latin typeface="Times New Roman" panose="02020603050405020304" pitchFamily="18" charset="0"/>
                <a:cs typeface="Times New Roman" panose="02020603050405020304" pitchFamily="18" charset="0"/>
              </a:rPr>
              <a:t> Design a novel hybrid classification technique using quantum circuits and convolutional neural network for image </a:t>
            </a:r>
            <a:r>
              <a:rPr lang="en-IN" sz="2400" dirty="0" err="1">
                <a:latin typeface="Times New Roman" panose="02020603050405020304" pitchFamily="18" charset="0"/>
                <a:cs typeface="Times New Roman" panose="02020603050405020304" pitchFamily="18" charset="0"/>
              </a:rPr>
              <a:t>classification.To</a:t>
            </a:r>
            <a:r>
              <a:rPr lang="en-IN" sz="2400" dirty="0">
                <a:latin typeface="Times New Roman" panose="02020603050405020304" pitchFamily="18" charset="0"/>
                <a:cs typeface="Times New Roman" panose="02020603050405020304" pitchFamily="18" charset="0"/>
              </a:rPr>
              <a:t> Analysis the performance of the hybrid QCNN network and classical CNN networks on image </a:t>
            </a:r>
            <a:r>
              <a:rPr lang="en-IN" sz="2400" dirty="0" err="1">
                <a:latin typeface="Times New Roman" panose="02020603050405020304" pitchFamily="18" charset="0"/>
                <a:cs typeface="Times New Roman" panose="02020603050405020304" pitchFamily="18" charset="0"/>
              </a:rPr>
              <a:t>classification.Developing</a:t>
            </a:r>
            <a:r>
              <a:rPr lang="en-IN" sz="2400" dirty="0">
                <a:latin typeface="Times New Roman" panose="02020603050405020304" pitchFamily="18" charset="0"/>
                <a:cs typeface="Times New Roman" panose="02020603050405020304" pitchFamily="18" charset="0"/>
              </a:rPr>
              <a:t> a novel hybrid classification technique using quantum circuits and convolutional neural network for image classification on quantum </a:t>
            </a:r>
            <a:r>
              <a:rPr lang="en-IN" sz="2400" dirty="0" err="1">
                <a:latin typeface="Times New Roman" panose="02020603050405020304" pitchFamily="18" charset="0"/>
                <a:cs typeface="Times New Roman" panose="02020603050405020304" pitchFamily="18" charset="0"/>
              </a:rPr>
              <a:t>data.Identify</a:t>
            </a:r>
            <a:r>
              <a:rPr lang="en-IN" sz="2400" dirty="0">
                <a:latin typeface="Times New Roman" panose="02020603050405020304" pitchFamily="18" charset="0"/>
                <a:cs typeface="Times New Roman" panose="02020603050405020304" pitchFamily="18" charset="0"/>
              </a:rPr>
              <a:t> the importance of the quantum filter numbers on classification model design.</a:t>
            </a:r>
          </a:p>
        </p:txBody>
      </p:sp>
      <p:sp>
        <p:nvSpPr>
          <p:cNvPr id="4" name="Date Placeholder 3">
            <a:extLst>
              <a:ext uri="{FF2B5EF4-FFF2-40B4-BE49-F238E27FC236}">
                <a16:creationId xmlns:a16="http://schemas.microsoft.com/office/drawing/2014/main" id="{09A4432F-A4AC-4B01-A0B0-38DE6D8FFF3D}"/>
              </a:ext>
            </a:extLst>
          </p:cNvPr>
          <p:cNvSpPr>
            <a:spLocks noGrp="1"/>
          </p:cNvSpPr>
          <p:nvPr>
            <p:ph type="dt" sz="half" idx="10"/>
          </p:nvPr>
        </p:nvSpPr>
        <p:spPr/>
        <p:txBody>
          <a:bodyPr/>
          <a:lstStyle/>
          <a:p>
            <a:fld id="{526DEE5C-195B-4209-9085-526B148D6B3E}" type="datetime1">
              <a:rPr lang="en-IN" smtClean="0"/>
              <a:t>10-06-2022</a:t>
            </a:fld>
            <a:endParaRPr lang="en-IN"/>
          </a:p>
        </p:txBody>
      </p:sp>
      <p:sp>
        <p:nvSpPr>
          <p:cNvPr id="5" name="Footer Placeholder 4">
            <a:extLst>
              <a:ext uri="{FF2B5EF4-FFF2-40B4-BE49-F238E27FC236}">
                <a16:creationId xmlns:a16="http://schemas.microsoft.com/office/drawing/2014/main" id="{840AB102-1172-4135-8BC8-5174B83FAE29}"/>
              </a:ext>
            </a:extLst>
          </p:cNvPr>
          <p:cNvSpPr>
            <a:spLocks noGrp="1"/>
          </p:cNvSpPr>
          <p:nvPr>
            <p:ph type="ftr" sz="quarter" idx="11"/>
          </p:nvPr>
        </p:nvSpPr>
        <p:spPr/>
        <p:txBody>
          <a:bodyPr/>
          <a:lstStyle/>
          <a:p>
            <a:r>
              <a:rPr lang="en-IN"/>
              <a:t>BATCH NO:     DEPARTMENT OF COMPUTER SCIENCE &amp; ENGINEERING</a:t>
            </a:r>
          </a:p>
        </p:txBody>
      </p:sp>
      <p:sp>
        <p:nvSpPr>
          <p:cNvPr id="6" name="Slide Number Placeholder 5">
            <a:extLst>
              <a:ext uri="{FF2B5EF4-FFF2-40B4-BE49-F238E27FC236}">
                <a16:creationId xmlns:a16="http://schemas.microsoft.com/office/drawing/2014/main" id="{F677ED08-AD14-41A1-A69B-6B0362582E4E}"/>
              </a:ext>
            </a:extLst>
          </p:cNvPr>
          <p:cNvSpPr>
            <a:spLocks noGrp="1"/>
          </p:cNvSpPr>
          <p:nvPr>
            <p:ph type="sldNum" sz="quarter" idx="12"/>
          </p:nvPr>
        </p:nvSpPr>
        <p:spPr/>
        <p:txBody>
          <a:bodyPr/>
          <a:lstStyle/>
          <a:p>
            <a:fld id="{669AD40C-E5A7-4132-A31D-54A4D1BB6E89}" type="slidenum">
              <a:rPr lang="en-IN" smtClean="0"/>
              <a:t>21</a:t>
            </a:fld>
            <a:endParaRPr lang="en-IN"/>
          </a:p>
        </p:txBody>
      </p:sp>
    </p:spTree>
    <p:extLst>
      <p:ext uri="{BB962C8B-B14F-4D97-AF65-F5344CB8AC3E}">
        <p14:creationId xmlns:p14="http://schemas.microsoft.com/office/powerpoint/2010/main" val="14582512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22</a:t>
            </a:fld>
            <a:endParaRPr lang="en-IN"/>
          </a:p>
        </p:txBody>
      </p:sp>
      <p:sp>
        <p:nvSpPr>
          <p:cNvPr id="6" name="Title 1"/>
          <p:cNvSpPr>
            <a:spLocks noGrp="1"/>
          </p:cNvSpPr>
          <p:nvPr>
            <p:ph type="title"/>
          </p:nvPr>
        </p:nvSpPr>
        <p:spPr/>
        <p:txBody>
          <a:bodyPr/>
          <a:lstStyle/>
          <a:p>
            <a:pPr algn="l"/>
            <a:r>
              <a:rPr lang="en-IN" sz="2400" b="1" dirty="0">
                <a:latin typeface="Times New Roman" pitchFamily="18" charset="0"/>
                <a:cs typeface="Times New Roman" pitchFamily="18" charset="0"/>
              </a:rPr>
              <a:t>REFERENCES(as per IEEE format only)</a:t>
            </a:r>
            <a:endParaRPr lang="en-IN" dirty="0"/>
          </a:p>
        </p:txBody>
      </p:sp>
      <p:sp>
        <p:nvSpPr>
          <p:cNvPr id="2" name="Date Placeholder 1">
            <a:extLst>
              <a:ext uri="{FF2B5EF4-FFF2-40B4-BE49-F238E27FC236}">
                <a16:creationId xmlns:a16="http://schemas.microsoft.com/office/drawing/2014/main" id="{E3CAB50B-2313-43FF-B355-F798A39D9474}"/>
              </a:ext>
            </a:extLst>
          </p:cNvPr>
          <p:cNvSpPr>
            <a:spLocks noGrp="1"/>
          </p:cNvSpPr>
          <p:nvPr>
            <p:ph type="dt" sz="half" idx="10"/>
          </p:nvPr>
        </p:nvSpPr>
        <p:spPr/>
        <p:txBody>
          <a:bodyPr/>
          <a:lstStyle/>
          <a:p>
            <a:fld id="{ED59DBDC-886D-43EA-9561-49594A78720E}" type="datetime1">
              <a:rPr lang="en-IN" smtClean="0"/>
              <a:t>10-06-2022</a:t>
            </a:fld>
            <a:endParaRPr lang="en-IN"/>
          </a:p>
        </p:txBody>
      </p:sp>
      <p:sp>
        <p:nvSpPr>
          <p:cNvPr id="9" name="Content Placeholder 2">
            <a:extLst>
              <a:ext uri="{FF2B5EF4-FFF2-40B4-BE49-F238E27FC236}">
                <a16:creationId xmlns:a16="http://schemas.microsoft.com/office/drawing/2014/main" id="{60F157C3-AFFC-458C-BB6A-64169423EDDD}"/>
              </a:ext>
            </a:extLst>
          </p:cNvPr>
          <p:cNvSpPr>
            <a:spLocks noGrp="1"/>
          </p:cNvSpPr>
          <p:nvPr>
            <p:ph idx="1"/>
          </p:nvPr>
        </p:nvSpPr>
        <p:spPr>
          <a:xfrm>
            <a:off x="395536" y="1772816"/>
            <a:ext cx="8062664" cy="4399384"/>
          </a:xfrm>
        </p:spPr>
        <p:txBody>
          <a:bodyPr>
            <a:normAutofit fontScale="70000" lnSpcReduction="20000"/>
          </a:bodyPr>
          <a:lstStyle/>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Friis</a:t>
            </a:r>
            <a:r>
              <a:rPr lang="en-IN" dirty="0">
                <a:latin typeface="Times New Roman" panose="02020603050405020304" pitchFamily="18" charset="0"/>
                <a:cs typeface="Times New Roman" panose="02020603050405020304" pitchFamily="18" charset="0"/>
              </a:rPr>
              <a:t>, N., Marty, O., Maier, C., Hempel, C., Holzapfel, M., </a:t>
            </a:r>
            <a:r>
              <a:rPr lang="en-IN" dirty="0" err="1">
                <a:latin typeface="Times New Roman" panose="02020603050405020304" pitchFamily="18" charset="0"/>
                <a:cs typeface="Times New Roman" panose="02020603050405020304" pitchFamily="18" charset="0"/>
              </a:rPr>
              <a:t>Jurcevic</a:t>
            </a:r>
            <a:r>
              <a:rPr lang="en-IN" dirty="0">
                <a:latin typeface="Times New Roman" panose="02020603050405020304" pitchFamily="18" charset="0"/>
                <a:cs typeface="Times New Roman" panose="02020603050405020304" pitchFamily="18" charset="0"/>
              </a:rPr>
              <a:t>, P., </a:t>
            </a:r>
            <a:r>
              <a:rPr lang="en-IN" dirty="0" err="1">
                <a:latin typeface="Times New Roman" panose="02020603050405020304" pitchFamily="18" charset="0"/>
                <a:cs typeface="Times New Roman" panose="02020603050405020304" pitchFamily="18" charset="0"/>
              </a:rPr>
              <a:t>Plenio</a:t>
            </a:r>
            <a:r>
              <a:rPr lang="en-IN" dirty="0">
                <a:latin typeface="Times New Roman" panose="02020603050405020304" pitchFamily="18" charset="0"/>
                <a:cs typeface="Times New Roman" panose="02020603050405020304" pitchFamily="18" charset="0"/>
              </a:rPr>
              <a:t>, ¨ M.B., Huber, M., </a:t>
            </a:r>
            <a:r>
              <a:rPr lang="en-IN" dirty="0" err="1">
                <a:latin typeface="Times New Roman" panose="02020603050405020304" pitchFamily="18" charset="0"/>
                <a:cs typeface="Times New Roman" panose="02020603050405020304" pitchFamily="18" charset="0"/>
              </a:rPr>
              <a:t>Roos</a:t>
            </a:r>
            <a:r>
              <a:rPr lang="en-IN" dirty="0">
                <a:latin typeface="Times New Roman" panose="02020603050405020304" pitchFamily="18" charset="0"/>
                <a:cs typeface="Times New Roman" panose="02020603050405020304" pitchFamily="18" charset="0"/>
              </a:rPr>
              <a:t>, C., Blatt, R. and Lanyon, B., 2018. Observation of entangled states of a fully controlled 20-qubit system. Physical Review X, 8(2), p.021012.</a:t>
            </a:r>
          </a:p>
          <a:p>
            <a:pPr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Gahi</a:t>
            </a:r>
            <a:r>
              <a:rPr lang="en-IN" dirty="0">
                <a:latin typeface="Times New Roman" panose="02020603050405020304" pitchFamily="18" charset="0"/>
                <a:cs typeface="Times New Roman" panose="02020603050405020304" pitchFamily="18" charset="0"/>
              </a:rPr>
              <a:t>, Y., El </a:t>
            </a:r>
            <a:r>
              <a:rPr lang="en-IN" dirty="0" err="1">
                <a:latin typeface="Times New Roman" panose="02020603050405020304" pitchFamily="18" charset="0"/>
                <a:cs typeface="Times New Roman" panose="02020603050405020304" pitchFamily="18" charset="0"/>
              </a:rPr>
              <a:t>Alaoui</a:t>
            </a:r>
            <a:r>
              <a:rPr lang="en-IN" dirty="0">
                <a:latin typeface="Times New Roman" panose="02020603050405020304" pitchFamily="18" charset="0"/>
                <a:cs typeface="Times New Roman" panose="02020603050405020304" pitchFamily="18" charset="0"/>
              </a:rPr>
              <a:t>, I. and </a:t>
            </a:r>
            <a:r>
              <a:rPr lang="en-IN" dirty="0" err="1">
                <a:latin typeface="Times New Roman" panose="02020603050405020304" pitchFamily="18" charset="0"/>
                <a:cs typeface="Times New Roman" panose="02020603050405020304" pitchFamily="18" charset="0"/>
              </a:rPr>
              <a:t>Guennoun</a:t>
            </a:r>
            <a:r>
              <a:rPr lang="en-IN" dirty="0">
                <a:latin typeface="Times New Roman" panose="02020603050405020304" pitchFamily="18" charset="0"/>
                <a:cs typeface="Times New Roman" panose="02020603050405020304" pitchFamily="18" charset="0"/>
              </a:rPr>
              <a:t>, M., 2020. An End to End Cloud Computing Privacy Framework Using Blind Processing. International Journal of Smart Security Technologies (IJSST), 7(1), pp.1-20</a:t>
            </a:r>
          </a:p>
          <a:p>
            <a:pPr marL="0" indent="0" algn="just">
              <a:buNone/>
            </a:pPr>
            <a:endParaRPr lang="en-IN"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Gustiani</a:t>
            </a:r>
            <a:r>
              <a:rPr lang="en-IN" dirty="0">
                <a:latin typeface="Times New Roman" panose="02020603050405020304" pitchFamily="18" charset="0"/>
                <a:cs typeface="Times New Roman" panose="02020603050405020304" pitchFamily="18" charset="0"/>
              </a:rPr>
              <a:t>, C. and Bandung, I., 2020. Blind Oracular Quantum Computation: from Concept to Physical Implementation (Doctoral dissertation, </a:t>
            </a:r>
            <a:r>
              <a:rPr lang="en-IN" dirty="0" err="1">
                <a:latin typeface="Times New Roman" panose="02020603050405020304" pitchFamily="18" charset="0"/>
                <a:cs typeface="Times New Roman" panose="02020603050405020304" pitchFamily="18" charset="0"/>
              </a:rPr>
              <a:t>Universitatsbibliothek</a:t>
            </a:r>
            <a:r>
              <a:rPr lang="en-IN" dirty="0">
                <a:latin typeface="Times New Roman" panose="02020603050405020304" pitchFamily="18" charset="0"/>
                <a:cs typeface="Times New Roman" panose="02020603050405020304" pitchFamily="18" charset="0"/>
              </a:rPr>
              <a:t> der RWTH Aachen)</a:t>
            </a:r>
          </a:p>
        </p:txBody>
      </p:sp>
    </p:spTree>
    <p:extLst>
      <p:ext uri="{BB962C8B-B14F-4D97-AF65-F5344CB8AC3E}">
        <p14:creationId xmlns:p14="http://schemas.microsoft.com/office/powerpoint/2010/main" val="9846263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5D0DB-AFF5-44D3-A8D0-B3D93CD933A9}"/>
              </a:ext>
            </a:extLst>
          </p:cNvPr>
          <p:cNvSpPr>
            <a:spLocks noGrp="1"/>
          </p:cNvSpPr>
          <p:nvPr>
            <p:ph type="title"/>
          </p:nvPr>
        </p:nvSpPr>
        <p:spPr/>
        <p:txBody>
          <a:bodyPr>
            <a:normAutofit/>
          </a:bodyPr>
          <a:lstStyle/>
          <a:p>
            <a:pPr algn="l"/>
            <a:r>
              <a:rPr lang="en-IN" sz="4000" dirty="0" err="1">
                <a:latin typeface="Times New Roman" panose="02020603050405020304" pitchFamily="18" charset="0"/>
                <a:cs typeface="Times New Roman" panose="02020603050405020304" pitchFamily="18" charset="0"/>
              </a:rPr>
              <a:t>Plaglarism</a:t>
            </a:r>
            <a:r>
              <a:rPr lang="en-IN" sz="4000" dirty="0">
                <a:latin typeface="Times New Roman" panose="02020603050405020304" pitchFamily="18" charset="0"/>
                <a:cs typeface="Times New Roman" panose="02020603050405020304" pitchFamily="18" charset="0"/>
              </a:rPr>
              <a:t> Report of PPT</a:t>
            </a:r>
          </a:p>
        </p:txBody>
      </p:sp>
      <p:sp>
        <p:nvSpPr>
          <p:cNvPr id="4" name="Date Placeholder 3">
            <a:extLst>
              <a:ext uri="{FF2B5EF4-FFF2-40B4-BE49-F238E27FC236}">
                <a16:creationId xmlns:a16="http://schemas.microsoft.com/office/drawing/2014/main" id="{38FA2104-62E8-410B-B708-C310D91F8F00}"/>
              </a:ext>
            </a:extLst>
          </p:cNvPr>
          <p:cNvSpPr>
            <a:spLocks noGrp="1"/>
          </p:cNvSpPr>
          <p:nvPr>
            <p:ph type="dt" sz="half" idx="10"/>
          </p:nvPr>
        </p:nvSpPr>
        <p:spPr/>
        <p:txBody>
          <a:bodyPr/>
          <a:lstStyle/>
          <a:p>
            <a:fld id="{C52E69EF-EA3C-433D-AB92-9EDCABBE821F}" type="datetime1">
              <a:rPr lang="en-IN" smtClean="0"/>
              <a:t>10-06-2022</a:t>
            </a:fld>
            <a:endParaRPr lang="en-IN"/>
          </a:p>
        </p:txBody>
      </p:sp>
      <p:sp>
        <p:nvSpPr>
          <p:cNvPr id="5" name="Footer Placeholder 4">
            <a:extLst>
              <a:ext uri="{FF2B5EF4-FFF2-40B4-BE49-F238E27FC236}">
                <a16:creationId xmlns:a16="http://schemas.microsoft.com/office/drawing/2014/main" id="{31C82E69-BB25-4AAC-AA30-A8754A6E9175}"/>
              </a:ext>
            </a:extLst>
          </p:cNvPr>
          <p:cNvSpPr>
            <a:spLocks noGrp="1"/>
          </p:cNvSpPr>
          <p:nvPr>
            <p:ph type="ftr" sz="quarter" idx="11"/>
          </p:nvPr>
        </p:nvSpPr>
        <p:spPr/>
        <p:txBody>
          <a:bodyPr/>
          <a:lstStyle/>
          <a:p>
            <a:r>
              <a:rPr lang="en-IN"/>
              <a:t>BATCH NO:     DEPARTMENT OF COMPUTER SCIENCE &amp; ENGINEERING</a:t>
            </a:r>
          </a:p>
        </p:txBody>
      </p:sp>
      <p:sp>
        <p:nvSpPr>
          <p:cNvPr id="6" name="Slide Number Placeholder 5">
            <a:extLst>
              <a:ext uri="{FF2B5EF4-FFF2-40B4-BE49-F238E27FC236}">
                <a16:creationId xmlns:a16="http://schemas.microsoft.com/office/drawing/2014/main" id="{0E605F8D-3311-49C6-B9F9-A80CF5CA9E36}"/>
              </a:ext>
            </a:extLst>
          </p:cNvPr>
          <p:cNvSpPr>
            <a:spLocks noGrp="1"/>
          </p:cNvSpPr>
          <p:nvPr>
            <p:ph type="sldNum" sz="quarter" idx="12"/>
          </p:nvPr>
        </p:nvSpPr>
        <p:spPr/>
        <p:txBody>
          <a:bodyPr/>
          <a:lstStyle/>
          <a:p>
            <a:fld id="{669AD40C-E5A7-4132-A31D-54A4D1BB6E89}" type="slidenum">
              <a:rPr lang="en-IN" smtClean="0"/>
              <a:t>23</a:t>
            </a:fld>
            <a:endParaRPr lang="en-IN"/>
          </a:p>
        </p:txBody>
      </p:sp>
      <p:pic>
        <p:nvPicPr>
          <p:cNvPr id="8" name="Picture 7">
            <a:extLst>
              <a:ext uri="{FF2B5EF4-FFF2-40B4-BE49-F238E27FC236}">
                <a16:creationId xmlns:a16="http://schemas.microsoft.com/office/drawing/2014/main" id="{F2EED6B1-6159-D5B0-C189-E45D4101C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775" y="1844824"/>
            <a:ext cx="7180450" cy="3609843"/>
          </a:xfrm>
          <a:prstGeom prst="rect">
            <a:avLst/>
          </a:prstGeom>
        </p:spPr>
      </p:pic>
    </p:spTree>
    <p:extLst>
      <p:ext uri="{BB962C8B-B14F-4D97-AF65-F5344CB8AC3E}">
        <p14:creationId xmlns:p14="http://schemas.microsoft.com/office/powerpoint/2010/main" val="40038303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B4729-4CC0-4644-B7B7-8F0AFFB43733}"/>
              </a:ext>
            </a:extLst>
          </p:cNvPr>
          <p:cNvSpPr>
            <a:spLocks noGrp="1"/>
          </p:cNvSpPr>
          <p:nvPr>
            <p:ph type="title"/>
          </p:nvPr>
        </p:nvSpPr>
        <p:spPr/>
        <p:txBody>
          <a:bodyPr>
            <a:normAutofit/>
          </a:bodyPr>
          <a:lstStyle/>
          <a:p>
            <a:pPr algn="l"/>
            <a:r>
              <a:rPr lang="en-IN" sz="4000" dirty="0">
                <a:latin typeface="Times New Roman" panose="02020603050405020304" pitchFamily="18" charset="0"/>
                <a:cs typeface="Times New Roman" panose="02020603050405020304" pitchFamily="18" charset="0"/>
              </a:rPr>
              <a:t>Poster Presentation</a:t>
            </a:r>
          </a:p>
        </p:txBody>
      </p:sp>
      <p:pic>
        <p:nvPicPr>
          <p:cNvPr id="8" name="Content Placeholder 7">
            <a:extLst>
              <a:ext uri="{FF2B5EF4-FFF2-40B4-BE49-F238E27FC236}">
                <a16:creationId xmlns:a16="http://schemas.microsoft.com/office/drawing/2014/main" id="{6BC2BE22-D444-9BE6-2624-DD4949F086D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9943" y="1628800"/>
            <a:ext cx="8517632" cy="4258816"/>
          </a:xfrm>
        </p:spPr>
      </p:pic>
      <p:sp>
        <p:nvSpPr>
          <p:cNvPr id="4" name="Date Placeholder 3">
            <a:extLst>
              <a:ext uri="{FF2B5EF4-FFF2-40B4-BE49-F238E27FC236}">
                <a16:creationId xmlns:a16="http://schemas.microsoft.com/office/drawing/2014/main" id="{6CE8465C-A9CA-4D63-9488-272F7398398E}"/>
              </a:ext>
            </a:extLst>
          </p:cNvPr>
          <p:cNvSpPr>
            <a:spLocks noGrp="1"/>
          </p:cNvSpPr>
          <p:nvPr>
            <p:ph type="dt" sz="half" idx="10"/>
          </p:nvPr>
        </p:nvSpPr>
        <p:spPr/>
        <p:txBody>
          <a:bodyPr/>
          <a:lstStyle/>
          <a:p>
            <a:fld id="{526DEE5C-195B-4209-9085-526B148D6B3E}" type="datetime1">
              <a:rPr lang="en-IN" smtClean="0"/>
              <a:t>10-06-2022</a:t>
            </a:fld>
            <a:endParaRPr lang="en-IN"/>
          </a:p>
        </p:txBody>
      </p:sp>
      <p:sp>
        <p:nvSpPr>
          <p:cNvPr id="5" name="Footer Placeholder 4">
            <a:extLst>
              <a:ext uri="{FF2B5EF4-FFF2-40B4-BE49-F238E27FC236}">
                <a16:creationId xmlns:a16="http://schemas.microsoft.com/office/drawing/2014/main" id="{45C9894B-82C0-424E-86DA-70E96560EB86}"/>
              </a:ext>
            </a:extLst>
          </p:cNvPr>
          <p:cNvSpPr>
            <a:spLocks noGrp="1"/>
          </p:cNvSpPr>
          <p:nvPr>
            <p:ph type="ftr" sz="quarter" idx="11"/>
          </p:nvPr>
        </p:nvSpPr>
        <p:spPr/>
        <p:txBody>
          <a:bodyPr/>
          <a:lstStyle/>
          <a:p>
            <a:r>
              <a:rPr lang="en-IN"/>
              <a:t>BATCH NO:     DEPARTMENT OF COMPUTER SCIENCE &amp; ENGINEERING</a:t>
            </a:r>
          </a:p>
        </p:txBody>
      </p:sp>
      <p:sp>
        <p:nvSpPr>
          <p:cNvPr id="6" name="Slide Number Placeholder 5">
            <a:extLst>
              <a:ext uri="{FF2B5EF4-FFF2-40B4-BE49-F238E27FC236}">
                <a16:creationId xmlns:a16="http://schemas.microsoft.com/office/drawing/2014/main" id="{FE794501-2C5C-4EBB-B1D7-4FE7205D8558}"/>
              </a:ext>
            </a:extLst>
          </p:cNvPr>
          <p:cNvSpPr>
            <a:spLocks noGrp="1"/>
          </p:cNvSpPr>
          <p:nvPr>
            <p:ph type="sldNum" sz="quarter" idx="12"/>
          </p:nvPr>
        </p:nvSpPr>
        <p:spPr/>
        <p:txBody>
          <a:bodyPr/>
          <a:lstStyle/>
          <a:p>
            <a:fld id="{669AD40C-E5A7-4132-A31D-54A4D1BB6E89}" type="slidenum">
              <a:rPr lang="en-IN" smtClean="0"/>
              <a:t>24</a:t>
            </a:fld>
            <a:endParaRPr lang="en-IN"/>
          </a:p>
        </p:txBody>
      </p:sp>
    </p:spTree>
    <p:extLst>
      <p:ext uri="{BB962C8B-B14F-4D97-AF65-F5344CB8AC3E}">
        <p14:creationId xmlns:p14="http://schemas.microsoft.com/office/powerpoint/2010/main" val="33156146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4FEF83-AF28-45AC-AEFA-CB772F7D9CF2}"/>
              </a:ext>
            </a:extLst>
          </p:cNvPr>
          <p:cNvSpPr>
            <a:spLocks noGrp="1"/>
          </p:cNvSpPr>
          <p:nvPr>
            <p:ph idx="1"/>
          </p:nvPr>
        </p:nvSpPr>
        <p:spPr>
          <a:xfrm>
            <a:off x="444686" y="764704"/>
            <a:ext cx="8229600" cy="4525963"/>
          </a:xfrm>
        </p:spPr>
        <p:txBody>
          <a:bodyPr>
            <a:normAutofit/>
          </a:bodyPr>
          <a:lstStyle/>
          <a:p>
            <a:pPr marL="0" indent="0">
              <a:buNone/>
            </a:pPr>
            <a:endParaRPr lang="en-IN" sz="6000" dirty="0">
              <a:latin typeface="Times New Roman" panose="02020603050405020304" pitchFamily="18" charset="0"/>
              <a:cs typeface="Times New Roman" panose="02020603050405020304" pitchFamily="18" charset="0"/>
            </a:endParaRPr>
          </a:p>
          <a:p>
            <a:pPr marL="0" indent="0">
              <a:buNone/>
            </a:pPr>
            <a:endParaRPr lang="en-IN" sz="6000" dirty="0">
              <a:latin typeface="Times New Roman" panose="02020603050405020304" pitchFamily="18" charset="0"/>
              <a:cs typeface="Times New Roman" panose="02020603050405020304" pitchFamily="18" charset="0"/>
            </a:endParaRPr>
          </a:p>
          <a:p>
            <a:pPr marL="0" indent="0" algn="ctr">
              <a:buNone/>
            </a:pPr>
            <a:r>
              <a:rPr lang="en-IN" sz="6000" dirty="0">
                <a:latin typeface="Times New Roman" panose="02020603050405020304" pitchFamily="18" charset="0"/>
                <a:cs typeface="Times New Roman" panose="02020603050405020304" pitchFamily="18" charset="0"/>
              </a:rPr>
              <a:t>THANK YOU</a:t>
            </a:r>
          </a:p>
        </p:txBody>
      </p:sp>
      <p:sp>
        <p:nvSpPr>
          <p:cNvPr id="4" name="Date Placeholder 3">
            <a:extLst>
              <a:ext uri="{FF2B5EF4-FFF2-40B4-BE49-F238E27FC236}">
                <a16:creationId xmlns:a16="http://schemas.microsoft.com/office/drawing/2014/main" id="{CDFBAB77-62A8-48C8-A791-1908EBC3F7DC}"/>
              </a:ext>
            </a:extLst>
          </p:cNvPr>
          <p:cNvSpPr>
            <a:spLocks noGrp="1"/>
          </p:cNvSpPr>
          <p:nvPr>
            <p:ph type="dt" sz="half" idx="10"/>
          </p:nvPr>
        </p:nvSpPr>
        <p:spPr/>
        <p:txBody>
          <a:bodyPr/>
          <a:lstStyle/>
          <a:p>
            <a:fld id="{526DEE5C-195B-4209-9085-526B148D6B3E}" type="datetime1">
              <a:rPr lang="en-IN" smtClean="0"/>
              <a:t>10-06-2022</a:t>
            </a:fld>
            <a:endParaRPr lang="en-IN"/>
          </a:p>
        </p:txBody>
      </p:sp>
      <p:sp>
        <p:nvSpPr>
          <p:cNvPr id="5" name="Footer Placeholder 4">
            <a:extLst>
              <a:ext uri="{FF2B5EF4-FFF2-40B4-BE49-F238E27FC236}">
                <a16:creationId xmlns:a16="http://schemas.microsoft.com/office/drawing/2014/main" id="{5F986E68-BD20-450D-9EC0-FCCBB1BB4B5D}"/>
              </a:ext>
            </a:extLst>
          </p:cNvPr>
          <p:cNvSpPr>
            <a:spLocks noGrp="1"/>
          </p:cNvSpPr>
          <p:nvPr>
            <p:ph type="ftr" sz="quarter" idx="11"/>
          </p:nvPr>
        </p:nvSpPr>
        <p:spPr/>
        <p:txBody>
          <a:bodyPr/>
          <a:lstStyle/>
          <a:p>
            <a:r>
              <a:rPr lang="en-IN"/>
              <a:t>BATCH NO:     DEPARTMENT OF COMPUTER SCIENCE &amp; ENGINEERING</a:t>
            </a:r>
          </a:p>
        </p:txBody>
      </p:sp>
      <p:sp>
        <p:nvSpPr>
          <p:cNvPr id="6" name="Slide Number Placeholder 5">
            <a:extLst>
              <a:ext uri="{FF2B5EF4-FFF2-40B4-BE49-F238E27FC236}">
                <a16:creationId xmlns:a16="http://schemas.microsoft.com/office/drawing/2014/main" id="{1285B5FE-41DD-4354-96A3-9FBC601CC8BF}"/>
              </a:ext>
            </a:extLst>
          </p:cNvPr>
          <p:cNvSpPr>
            <a:spLocks noGrp="1"/>
          </p:cNvSpPr>
          <p:nvPr>
            <p:ph type="sldNum" sz="quarter" idx="12"/>
          </p:nvPr>
        </p:nvSpPr>
        <p:spPr/>
        <p:txBody>
          <a:bodyPr/>
          <a:lstStyle/>
          <a:p>
            <a:fld id="{669AD40C-E5A7-4132-A31D-54A4D1BB6E89}" type="slidenum">
              <a:rPr lang="en-IN" smtClean="0"/>
              <a:t>25</a:t>
            </a:fld>
            <a:endParaRPr lang="en-IN"/>
          </a:p>
        </p:txBody>
      </p:sp>
    </p:spTree>
    <p:extLst>
      <p:ext uri="{BB962C8B-B14F-4D97-AF65-F5344CB8AC3E}">
        <p14:creationId xmlns:p14="http://schemas.microsoft.com/office/powerpoint/2010/main" val="1040678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6593"/>
            <a:ext cx="8229600" cy="1039091"/>
          </a:xfrm>
        </p:spPr>
        <p:txBody>
          <a:bodyPr/>
          <a:lstStyle/>
          <a:p>
            <a:pPr algn="l"/>
            <a:r>
              <a:rPr lang="en-IN" sz="2400" b="1" dirty="0">
                <a:latin typeface="Times New Roman" pitchFamily="18" charset="0"/>
                <a:cs typeface="Times New Roman" pitchFamily="18" charset="0"/>
              </a:rPr>
              <a:t>ABSTRACT</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Ensemble learning is the process by which multiple models, such as classifiers or experts, are strategically generated and combined to solve a particular computational intelligence problem. Ensemble learning is primarily used to improve the classification performance. We use the </a:t>
            </a:r>
            <a:r>
              <a:rPr lang="en-US" sz="2000" dirty="0" err="1">
                <a:latin typeface="Times New Roman" panose="02020603050405020304" pitchFamily="18" charset="0"/>
                <a:cs typeface="Times New Roman" panose="02020603050405020304" pitchFamily="18" charset="0"/>
              </a:rPr>
              <a:t>forest.qvm</a:t>
            </a:r>
            <a:r>
              <a:rPr lang="en-US" sz="2000" dirty="0">
                <a:latin typeface="Times New Roman" panose="02020603050405020304" pitchFamily="18" charset="0"/>
                <a:cs typeface="Times New Roman" panose="02020603050405020304" pitchFamily="18" charset="0"/>
              </a:rPr>
              <a:t> device to simulate one QPU and the </a:t>
            </a:r>
            <a:r>
              <a:rPr lang="en-US" sz="2000" dirty="0" err="1">
                <a:latin typeface="Times New Roman" panose="02020603050405020304" pitchFamily="18" charset="0"/>
                <a:cs typeface="Times New Roman" panose="02020603050405020304" pitchFamily="18" charset="0"/>
              </a:rPr>
              <a:t>qiskit.aer</a:t>
            </a:r>
            <a:r>
              <a:rPr lang="en-US" sz="2000" dirty="0">
                <a:latin typeface="Times New Roman" panose="02020603050405020304" pitchFamily="18" charset="0"/>
                <a:cs typeface="Times New Roman" panose="02020603050405020304" pitchFamily="18" charset="0"/>
              </a:rPr>
              <a:t> device to simulate another. Each QPU makes an independent prediction, and an ensemble model is formed by choosing the prediction of the most confident QPU. The iris dataset is used in this project, consisting of three classes of iris </a:t>
            </a:r>
            <a:r>
              <a:rPr lang="en-US" sz="2000" dirty="0" err="1">
                <a:latin typeface="Times New Roman" panose="02020603050405020304" pitchFamily="18" charset="0"/>
                <a:cs typeface="Times New Roman" panose="02020603050405020304" pitchFamily="18" charset="0"/>
              </a:rPr>
              <a:t>flower.The</a:t>
            </a:r>
            <a:r>
              <a:rPr lang="en-US" sz="2000" dirty="0">
                <a:latin typeface="Times New Roman" panose="02020603050405020304" pitchFamily="18" charset="0"/>
                <a:cs typeface="Times New Roman" panose="02020603050405020304" pitchFamily="18" charset="0"/>
              </a:rPr>
              <a:t> TensorFlow quantum package was used to add the outcomes of the quantum circuits to dense layers for efficient classification. A different number of quantum filters were used in the HQCNN model and tested. A different number of quantum filters were used in the HQCNN model design. The performance of the HQCNN models with the different number of quantum filters was compared using validation and testing performance.</a:t>
            </a: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3</a:t>
            </a:fld>
            <a:endParaRPr lang="en-IN"/>
          </a:p>
        </p:txBody>
      </p:sp>
      <p:sp>
        <p:nvSpPr>
          <p:cNvPr id="6" name="Date Placeholder 5">
            <a:extLst>
              <a:ext uri="{FF2B5EF4-FFF2-40B4-BE49-F238E27FC236}">
                <a16:creationId xmlns:a16="http://schemas.microsoft.com/office/drawing/2014/main" id="{EB54FE56-E558-4C14-AA6C-7A5B80E16273}"/>
              </a:ext>
            </a:extLst>
          </p:cNvPr>
          <p:cNvSpPr>
            <a:spLocks noGrp="1"/>
          </p:cNvSpPr>
          <p:nvPr>
            <p:ph type="dt" sz="half" idx="10"/>
          </p:nvPr>
        </p:nvSpPr>
        <p:spPr/>
        <p:txBody>
          <a:bodyPr/>
          <a:lstStyle/>
          <a:p>
            <a:fld id="{F67C4A23-F315-480F-A7E6-102C8FC63FC2}" type="datetime1">
              <a:rPr lang="en-IN" smtClean="0"/>
              <a:t>10-06-2022</a:t>
            </a:fld>
            <a:endParaRPr lang="en-IN"/>
          </a:p>
        </p:txBody>
      </p:sp>
    </p:spTree>
    <p:extLst>
      <p:ext uri="{BB962C8B-B14F-4D97-AF65-F5344CB8AC3E}">
        <p14:creationId xmlns:p14="http://schemas.microsoft.com/office/powerpoint/2010/main" val="1420800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2400" b="1" dirty="0">
                <a:latin typeface="Times New Roman" pitchFamily="18" charset="0"/>
                <a:cs typeface="Times New Roman" pitchFamily="18" charset="0"/>
              </a:rPr>
              <a:t>OBJECTIVES</a:t>
            </a:r>
            <a:r>
              <a:rPr lang="en-IN" dirty="0"/>
              <a:t> </a:t>
            </a:r>
          </a:p>
        </p:txBody>
      </p:sp>
      <p:sp>
        <p:nvSpPr>
          <p:cNvPr id="4" name="Footer Placeholder 3"/>
          <p:cNvSpPr>
            <a:spLocks noGrp="1"/>
          </p:cNvSpPr>
          <p:nvPr>
            <p:ph type="ftr" sz="quarter" idx="11"/>
          </p:nvPr>
        </p:nvSpPr>
        <p:spPr/>
        <p:txBody>
          <a:bodyPr/>
          <a:lstStyle/>
          <a:p>
            <a:r>
              <a:rPr lang="en-IN"/>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4</a:t>
            </a:fld>
            <a:endParaRPr lang="en-IN"/>
          </a:p>
        </p:txBody>
      </p:sp>
      <p:sp>
        <p:nvSpPr>
          <p:cNvPr id="6" name="Date Placeholder 5">
            <a:extLst>
              <a:ext uri="{FF2B5EF4-FFF2-40B4-BE49-F238E27FC236}">
                <a16:creationId xmlns:a16="http://schemas.microsoft.com/office/drawing/2014/main" id="{D9D9D793-975B-4ACD-846C-B06976F5C8D0}"/>
              </a:ext>
            </a:extLst>
          </p:cNvPr>
          <p:cNvSpPr>
            <a:spLocks noGrp="1"/>
          </p:cNvSpPr>
          <p:nvPr>
            <p:ph type="dt" sz="half" idx="10"/>
          </p:nvPr>
        </p:nvSpPr>
        <p:spPr/>
        <p:txBody>
          <a:bodyPr/>
          <a:lstStyle/>
          <a:p>
            <a:fld id="{0AC031C7-39DA-4D42-972B-7216BDAAEDF5}" type="datetime1">
              <a:rPr lang="en-IN" smtClean="0"/>
              <a:t>10-06-2022</a:t>
            </a:fld>
            <a:endParaRPr lang="en-IN"/>
          </a:p>
        </p:txBody>
      </p:sp>
      <p:sp>
        <p:nvSpPr>
          <p:cNvPr id="9" name="Content Placeholder 2">
            <a:extLst>
              <a:ext uri="{FF2B5EF4-FFF2-40B4-BE49-F238E27FC236}">
                <a16:creationId xmlns:a16="http://schemas.microsoft.com/office/drawing/2014/main" id="{19DFABE5-F049-7442-0910-E5CCE77F8ADE}"/>
              </a:ext>
            </a:extLst>
          </p:cNvPr>
          <p:cNvSpPr>
            <a:spLocks noGrp="1"/>
          </p:cNvSpPr>
          <p:nvPr>
            <p:ph idx="1"/>
          </p:nvPr>
        </p:nvSpPr>
        <p:spPr>
          <a:xfrm>
            <a:off x="653664" y="1844824"/>
            <a:ext cx="7772400" cy="4050792"/>
          </a:xfrm>
        </p:spPr>
        <p:txBody>
          <a:bodyPr>
            <a:normAutofit/>
          </a:bodyPr>
          <a:lstStyle/>
          <a:p>
            <a:pPr marL="0" indent="0">
              <a:buNone/>
            </a:pPr>
            <a:r>
              <a:rPr lang="en-IN" sz="2400" b="1" dirty="0">
                <a:latin typeface="Times New Roman" panose="02020603050405020304" pitchFamily="18" charset="0"/>
                <a:cs typeface="Times New Roman" pitchFamily="18" charset="0"/>
              </a:rPr>
              <a:t>Aim of the Project:</a:t>
            </a:r>
          </a:p>
          <a:p>
            <a:pPr marL="0" indent="0">
              <a:buNone/>
            </a:pPr>
            <a:r>
              <a:rPr lang="en-US" sz="2000" dirty="0">
                <a:latin typeface="Times New Roman" panose="02020603050405020304" pitchFamily="18" charset="0"/>
                <a:cs typeface="Times New Roman" panose="02020603050405020304" pitchFamily="18" charset="0"/>
              </a:rPr>
              <a:t>To implement the ensample learning techniques using quantum computing approach. To enhance the model predictions using ensample learning on multi class classification</a:t>
            </a:r>
            <a:endParaRPr lang="en-IN" sz="2400" b="1" dirty="0">
              <a:latin typeface="Times New Roman" panose="02020603050405020304" pitchFamily="18" charset="0"/>
              <a:cs typeface="Times New Roman" pitchFamily="18" charset="0"/>
            </a:endParaRPr>
          </a:p>
          <a:p>
            <a:pPr marL="0" indent="0">
              <a:buNone/>
            </a:pPr>
            <a:endParaRPr lang="en-IN" sz="2400" b="1" dirty="0">
              <a:latin typeface="Times New Roman" panose="02020603050405020304" pitchFamily="18" charset="0"/>
              <a:cs typeface="Times New Roman" pitchFamily="18" charset="0"/>
            </a:endParaRPr>
          </a:p>
          <a:p>
            <a:pPr marL="0" indent="0" algn="just">
              <a:buNone/>
            </a:pPr>
            <a:r>
              <a:rPr lang="en-US" sz="2400" b="1" dirty="0">
                <a:latin typeface="Times New Roman" panose="02020603050405020304" pitchFamily="18" charset="0"/>
                <a:cs typeface="Times New Roman" panose="02020603050405020304" pitchFamily="18" charset="0"/>
              </a:rPr>
              <a:t>Scope of the Project:</a:t>
            </a:r>
          </a:p>
          <a:p>
            <a:pPr marL="0" indent="0" algn="just">
              <a:buNone/>
            </a:pPr>
            <a:r>
              <a:rPr lang="en-IN" sz="2000" dirty="0">
                <a:latin typeface="Times New Roman" panose="02020603050405020304" pitchFamily="18" charset="0"/>
                <a:cs typeface="Times New Roman" panose="02020603050405020304" pitchFamily="18" charset="0"/>
              </a:rPr>
              <a:t>Developing a novel ensample learning technique using quantum circuits and machine learning algorithms for image classification on quantum data. Develop multiple QPUs for classification applications </a:t>
            </a:r>
            <a:endParaRPr lang="en-US" sz="2400" b="1" dirty="0">
              <a:latin typeface="Times New Roman" panose="02020603050405020304" pitchFamily="18" charset="0"/>
              <a:cs typeface="Times New Roman" panose="02020603050405020304" pitchFamily="18" charset="0"/>
            </a:endParaRPr>
          </a:p>
          <a:p>
            <a:pPr marL="0" indent="0" algn="just">
              <a:buNone/>
            </a:pPr>
            <a:endParaRPr lang="en-IN" sz="2400" dirty="0">
              <a:latin typeface="Times New Roman" pitchFamily="18" charset="0"/>
              <a:cs typeface="Times New Roman" pitchFamily="18" charset="0"/>
            </a:endParaRPr>
          </a:p>
          <a:p>
            <a:pPr marL="0" indent="0">
              <a:buNone/>
            </a:pP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4100536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2400" b="1" dirty="0">
                <a:latin typeface="Times New Roman" pitchFamily="18" charset="0"/>
                <a:cs typeface="Times New Roman" pitchFamily="18" charset="0"/>
              </a:rPr>
              <a:t>INTRODUCTION</a:t>
            </a:r>
            <a:endParaRPr lang="en-IN" dirty="0"/>
          </a:p>
        </p:txBody>
      </p:sp>
      <p:sp>
        <p:nvSpPr>
          <p:cNvPr id="4" name="Footer Placeholder 3"/>
          <p:cNvSpPr>
            <a:spLocks noGrp="1"/>
          </p:cNvSpPr>
          <p:nvPr>
            <p:ph type="ftr" sz="quarter" idx="11"/>
          </p:nvPr>
        </p:nvSpPr>
        <p:spPr/>
        <p:txBody>
          <a:bodyPr/>
          <a:lstStyle/>
          <a:p>
            <a:r>
              <a:rPr lang="en-IN"/>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5</a:t>
            </a:fld>
            <a:endParaRPr lang="en-IN"/>
          </a:p>
        </p:txBody>
      </p:sp>
      <p:sp>
        <p:nvSpPr>
          <p:cNvPr id="3" name="Date Placeholder 2">
            <a:extLst>
              <a:ext uri="{FF2B5EF4-FFF2-40B4-BE49-F238E27FC236}">
                <a16:creationId xmlns:a16="http://schemas.microsoft.com/office/drawing/2014/main" id="{652CEE95-A3D7-434B-83C9-A1DFDA207BDF}"/>
              </a:ext>
            </a:extLst>
          </p:cNvPr>
          <p:cNvSpPr>
            <a:spLocks noGrp="1"/>
          </p:cNvSpPr>
          <p:nvPr>
            <p:ph type="dt" sz="half" idx="10"/>
          </p:nvPr>
        </p:nvSpPr>
        <p:spPr/>
        <p:txBody>
          <a:bodyPr/>
          <a:lstStyle/>
          <a:p>
            <a:fld id="{94034055-8367-4D9C-9AE4-66FE75E8787D}" type="datetime1">
              <a:rPr lang="en-IN" smtClean="0"/>
              <a:t>10-06-2022</a:t>
            </a:fld>
            <a:endParaRPr lang="en-IN"/>
          </a:p>
        </p:txBody>
      </p:sp>
      <p:sp>
        <p:nvSpPr>
          <p:cNvPr id="6" name="Content Placeholder 2">
            <a:extLst>
              <a:ext uri="{FF2B5EF4-FFF2-40B4-BE49-F238E27FC236}">
                <a16:creationId xmlns:a16="http://schemas.microsoft.com/office/drawing/2014/main" id="{3652814B-5CB7-8FE8-E8AC-1ED8A8B59361}"/>
              </a:ext>
            </a:extLst>
          </p:cNvPr>
          <p:cNvSpPr>
            <a:spLocks noGrp="1"/>
          </p:cNvSpPr>
          <p:nvPr>
            <p:ph idx="1"/>
          </p:nvPr>
        </p:nvSpPr>
        <p:spPr>
          <a:xfrm>
            <a:off x="323528" y="1704706"/>
            <a:ext cx="8363272" cy="4460597"/>
          </a:xfrm>
        </p:spPr>
        <p:txBody>
          <a:bodyPr>
            <a:normAutofit fontScale="62500" lnSpcReduction="20000"/>
          </a:bodyPr>
          <a:lstStyle/>
          <a:p>
            <a:pPr>
              <a:lnSpc>
                <a:spcPct val="120000"/>
              </a:lnSpc>
              <a:buFont typeface="Wingdings" pitchFamily="2" charset="2"/>
              <a:buChar char="Ø"/>
            </a:pPr>
            <a:r>
              <a:rPr lang="en-US" dirty="0">
                <a:latin typeface="Times New Roman" panose="02020603050405020304" pitchFamily="18" charset="0"/>
                <a:cs typeface="Times New Roman" panose="02020603050405020304" pitchFamily="18" charset="0"/>
              </a:rPr>
              <a:t>Quantum machine learning is a research area that explores the interplay of ideas from quantum computing and machine learning. Quantum machine learning extends the pool of hardware for machine learning by an entirely new type of computing device — the quantum computer. Information processing with quantum computers relies on substantially different laws of physics known as quantum theory.</a:t>
            </a:r>
          </a:p>
          <a:p>
            <a:pPr>
              <a:lnSpc>
                <a:spcPct val="120000"/>
              </a:lnSpc>
              <a:buFont typeface="Wingdings" pitchFamily="2" charset="2"/>
              <a:buChar char="Ø"/>
            </a:pPr>
            <a:r>
              <a:rPr lang="en-US" dirty="0">
                <a:latin typeface="Times New Roman" panose="02020603050405020304" pitchFamily="18" charset="0"/>
                <a:cs typeface="Times New Roman" panose="02020603050405020304" pitchFamily="18" charset="0"/>
              </a:rPr>
              <a:t>We use the </a:t>
            </a:r>
            <a:r>
              <a:rPr lang="en-US" dirty="0" err="1">
                <a:latin typeface="Times New Roman" panose="02020603050405020304" pitchFamily="18" charset="0"/>
                <a:cs typeface="Times New Roman" panose="02020603050405020304" pitchFamily="18" charset="0"/>
              </a:rPr>
              <a:t>forest.qvm</a:t>
            </a:r>
            <a:r>
              <a:rPr lang="en-US" dirty="0">
                <a:latin typeface="Times New Roman" panose="02020603050405020304" pitchFamily="18" charset="0"/>
                <a:cs typeface="Times New Roman" panose="02020603050405020304" pitchFamily="18" charset="0"/>
              </a:rPr>
              <a:t> device to simulate one QPU and the </a:t>
            </a:r>
            <a:r>
              <a:rPr lang="en-US" dirty="0" err="1">
                <a:latin typeface="Times New Roman" panose="02020603050405020304" pitchFamily="18" charset="0"/>
                <a:cs typeface="Times New Roman" panose="02020603050405020304" pitchFamily="18" charset="0"/>
              </a:rPr>
              <a:t>qiskit.aer</a:t>
            </a:r>
            <a:r>
              <a:rPr lang="en-US" dirty="0">
                <a:latin typeface="Times New Roman" panose="02020603050405020304" pitchFamily="18" charset="0"/>
                <a:cs typeface="Times New Roman" panose="02020603050405020304" pitchFamily="18" charset="0"/>
              </a:rPr>
              <a:t> device to simulate another. Each QPU makes an independent prediction, and an ensemble model is formed by choosing the prediction of the most confident QPU. The iris dataset is used in this consisting of three classes of iris flower. </a:t>
            </a:r>
          </a:p>
          <a:p>
            <a:pPr>
              <a:lnSpc>
                <a:spcPct val="120000"/>
              </a:lnSpc>
              <a:buFont typeface="Wingdings" pitchFamily="2" charset="2"/>
              <a:buChar char="Ø"/>
            </a:pPr>
            <a:r>
              <a:rPr lang="en-US" dirty="0">
                <a:latin typeface="Times New Roman" panose="02020603050405020304" pitchFamily="18" charset="0"/>
                <a:cs typeface="Times New Roman" panose="02020603050405020304" pitchFamily="18" charset="0"/>
              </a:rPr>
              <a:t>Using a pre-trained model and the </a:t>
            </a:r>
            <a:r>
              <a:rPr lang="en-US" dirty="0" err="1">
                <a:latin typeface="Times New Roman" panose="02020603050405020304" pitchFamily="18" charset="0"/>
                <a:cs typeface="Times New Roman" panose="02020603050405020304" pitchFamily="18" charset="0"/>
              </a:rPr>
              <a:t>PyTorch</a:t>
            </a:r>
            <a:r>
              <a:rPr lang="en-US" dirty="0">
                <a:latin typeface="Times New Roman" panose="02020603050405020304" pitchFamily="18" charset="0"/>
                <a:cs typeface="Times New Roman" panose="02020603050405020304" pitchFamily="18" charset="0"/>
              </a:rPr>
              <a:t> interface, we’ll see that </a:t>
            </a:r>
            <a:r>
              <a:rPr lang="en-US" dirty="0" err="1">
                <a:latin typeface="Times New Roman" panose="02020603050405020304" pitchFamily="18" charset="0"/>
                <a:cs typeface="Times New Roman" panose="02020603050405020304" pitchFamily="18" charset="0"/>
              </a:rPr>
              <a:t>ensembling</a:t>
            </a:r>
            <a:r>
              <a:rPr lang="en-US" dirty="0">
                <a:latin typeface="Times New Roman" panose="02020603050405020304" pitchFamily="18" charset="0"/>
                <a:cs typeface="Times New Roman" panose="02020603050405020304" pitchFamily="18" charset="0"/>
              </a:rPr>
              <a:t> allows the QPUs to specialize towards different classes. </a:t>
            </a:r>
          </a:p>
        </p:txBody>
      </p:sp>
    </p:spTree>
    <p:extLst>
      <p:ext uri="{BB962C8B-B14F-4D97-AF65-F5344CB8AC3E}">
        <p14:creationId xmlns:p14="http://schemas.microsoft.com/office/powerpoint/2010/main" val="2135441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2400" b="1" dirty="0">
                <a:latin typeface="Times New Roman" pitchFamily="18" charset="0"/>
                <a:cs typeface="Times New Roman" pitchFamily="18" charset="0"/>
              </a:rPr>
              <a:t>LITERATURE REVIEW</a:t>
            </a:r>
            <a:endParaRPr lang="en-IN" dirty="0"/>
          </a:p>
        </p:txBody>
      </p:sp>
      <p:sp>
        <p:nvSpPr>
          <p:cNvPr id="4" name="Footer Placeholder 3"/>
          <p:cNvSpPr>
            <a:spLocks noGrp="1"/>
          </p:cNvSpPr>
          <p:nvPr>
            <p:ph type="ftr" sz="quarter" idx="11"/>
          </p:nvPr>
        </p:nvSpPr>
        <p:spPr/>
        <p:txBody>
          <a:bodyPr/>
          <a:lstStyle/>
          <a:p>
            <a:r>
              <a:rPr lang="en-IN"/>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6</a:t>
            </a:fld>
            <a:endParaRPr lang="en-IN"/>
          </a:p>
        </p:txBody>
      </p:sp>
      <p:sp>
        <p:nvSpPr>
          <p:cNvPr id="3" name="Date Placeholder 2">
            <a:extLst>
              <a:ext uri="{FF2B5EF4-FFF2-40B4-BE49-F238E27FC236}">
                <a16:creationId xmlns:a16="http://schemas.microsoft.com/office/drawing/2014/main" id="{18B0BC8C-9D88-4629-A536-251C523F783F}"/>
              </a:ext>
            </a:extLst>
          </p:cNvPr>
          <p:cNvSpPr>
            <a:spLocks noGrp="1"/>
          </p:cNvSpPr>
          <p:nvPr>
            <p:ph type="dt" sz="half" idx="10"/>
          </p:nvPr>
        </p:nvSpPr>
        <p:spPr/>
        <p:txBody>
          <a:bodyPr/>
          <a:lstStyle/>
          <a:p>
            <a:fld id="{245A23CC-29B8-4995-9995-9B44E9C29B4A}" type="datetime1">
              <a:rPr lang="en-IN" smtClean="0"/>
              <a:t>10-06-2022</a:t>
            </a:fld>
            <a:endParaRPr lang="en-IN"/>
          </a:p>
        </p:txBody>
      </p:sp>
      <p:sp>
        <p:nvSpPr>
          <p:cNvPr id="9" name="Content Placeholder 1">
            <a:extLst>
              <a:ext uri="{FF2B5EF4-FFF2-40B4-BE49-F238E27FC236}">
                <a16:creationId xmlns:a16="http://schemas.microsoft.com/office/drawing/2014/main" id="{ED300E09-EF59-92CF-BC58-8A40CFCE4273}"/>
              </a:ext>
            </a:extLst>
          </p:cNvPr>
          <p:cNvSpPr>
            <a:spLocks noGrp="1"/>
          </p:cNvSpPr>
          <p:nvPr>
            <p:ph idx="1"/>
          </p:nvPr>
        </p:nvSpPr>
        <p:spPr>
          <a:xfrm>
            <a:off x="457200" y="1844824"/>
            <a:ext cx="8229600" cy="4162467"/>
          </a:xfrm>
        </p:spPr>
        <p:txBody>
          <a:bodyPr>
            <a:normAutofit/>
          </a:bodyPr>
          <a:lstStyle/>
          <a:p>
            <a:pPr algn="just"/>
            <a:r>
              <a:rPr lang="en-IN" sz="2000" dirty="0" err="1">
                <a:latin typeface="Times New Roman" panose="02020603050405020304" pitchFamily="18" charset="0"/>
                <a:cs typeface="Times New Roman" panose="02020603050405020304" pitchFamily="18" charset="0"/>
              </a:rPr>
              <a:t>Gahi</a:t>
            </a:r>
            <a:r>
              <a:rPr lang="en-IN" sz="2000" dirty="0">
                <a:latin typeface="Times New Roman" panose="02020603050405020304" pitchFamily="18" charset="0"/>
                <a:cs typeface="Times New Roman" panose="02020603050405020304" pitchFamily="18" charset="0"/>
              </a:rPr>
              <a:t>, Y., El </a:t>
            </a:r>
            <a:r>
              <a:rPr lang="en-IN" sz="2000" dirty="0" err="1">
                <a:latin typeface="Times New Roman" panose="02020603050405020304" pitchFamily="18" charset="0"/>
                <a:cs typeface="Times New Roman" panose="02020603050405020304" pitchFamily="18" charset="0"/>
              </a:rPr>
              <a:t>Alaoui</a:t>
            </a:r>
            <a:r>
              <a:rPr lang="en-IN" sz="2000" dirty="0">
                <a:latin typeface="Times New Roman" panose="02020603050405020304" pitchFamily="18" charset="0"/>
                <a:cs typeface="Times New Roman" panose="02020603050405020304" pitchFamily="18" charset="0"/>
              </a:rPr>
              <a:t>, I. and </a:t>
            </a:r>
            <a:r>
              <a:rPr lang="en-IN" sz="2000" dirty="0" err="1">
                <a:latin typeface="Times New Roman" panose="02020603050405020304" pitchFamily="18" charset="0"/>
                <a:cs typeface="Times New Roman" panose="02020603050405020304" pitchFamily="18" charset="0"/>
              </a:rPr>
              <a:t>Guennoun</a:t>
            </a:r>
            <a:r>
              <a:rPr lang="en-IN" sz="2000" dirty="0">
                <a:latin typeface="Times New Roman" panose="02020603050405020304" pitchFamily="18" charset="0"/>
                <a:cs typeface="Times New Roman" panose="02020603050405020304" pitchFamily="18" charset="0"/>
              </a:rPr>
              <a:t>, M., 2020. An End to End Cloud Computing Privacy Framework Using Blind Processing. International Journal of Smart Security Technologies (IJSST), 7(1), pp.1-20. </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err="1">
                <a:latin typeface="Times New Roman" panose="02020603050405020304" pitchFamily="18" charset="0"/>
                <a:cs typeface="Times New Roman" panose="02020603050405020304" pitchFamily="18" charset="0"/>
              </a:rPr>
              <a:t>Gustiani</a:t>
            </a:r>
            <a:r>
              <a:rPr lang="en-IN" sz="2000" dirty="0">
                <a:latin typeface="Times New Roman" panose="02020603050405020304" pitchFamily="18" charset="0"/>
                <a:cs typeface="Times New Roman" panose="02020603050405020304" pitchFamily="18" charset="0"/>
              </a:rPr>
              <a:t>, C. and Bandung, I., 2020. Blind Oracular Quantum Computation: from Concept to Physical Implementation (Doctoral dissertation, </a:t>
            </a:r>
            <a:r>
              <a:rPr lang="en-IN" sz="2000" dirty="0" err="1">
                <a:latin typeface="Times New Roman" panose="02020603050405020304" pitchFamily="18" charset="0"/>
                <a:cs typeface="Times New Roman" panose="02020603050405020304" pitchFamily="18" charset="0"/>
              </a:rPr>
              <a:t>Universitatsbibliothek</a:t>
            </a:r>
            <a:r>
              <a:rPr lang="en-IN" sz="2000" dirty="0">
                <a:latin typeface="Times New Roman" panose="02020603050405020304" pitchFamily="18" charset="0"/>
                <a:cs typeface="Times New Roman" panose="02020603050405020304" pitchFamily="18" charset="0"/>
              </a:rPr>
              <a:t> der RWTH Aachen). </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Chen, F. Miao, and X. Shen, “Hyperspectral Remote Sensing Image Classification with CNN Based on Quantum Genetic-Optimized Sparse Representation,” IEEE Access, vol. 8, pp. 99900–99909, 2020. </a:t>
            </a:r>
          </a:p>
          <a:p>
            <a:pPr algn="just"/>
            <a:endParaRPr lang="en-IN"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6921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2D474D4-F017-CCD3-2382-B02906D49556}"/>
              </a:ext>
            </a:extLst>
          </p:cNvPr>
          <p:cNvSpPr>
            <a:spLocks noGrp="1"/>
          </p:cNvSpPr>
          <p:nvPr>
            <p:ph type="dt" sz="half" idx="10"/>
          </p:nvPr>
        </p:nvSpPr>
        <p:spPr/>
        <p:txBody>
          <a:bodyPr/>
          <a:lstStyle/>
          <a:p>
            <a:fld id="{BA6DA363-769F-4536-A585-05649B49E1BA}" type="datetime1">
              <a:rPr lang="en-IN" smtClean="0"/>
              <a:t>10-06-2022</a:t>
            </a:fld>
            <a:endParaRPr lang="en-IN"/>
          </a:p>
        </p:txBody>
      </p:sp>
      <p:sp>
        <p:nvSpPr>
          <p:cNvPr id="5" name="Footer Placeholder 4">
            <a:extLst>
              <a:ext uri="{FF2B5EF4-FFF2-40B4-BE49-F238E27FC236}">
                <a16:creationId xmlns:a16="http://schemas.microsoft.com/office/drawing/2014/main" id="{5B82DB1A-C05E-B36A-054E-891DB514F497}"/>
              </a:ext>
            </a:extLst>
          </p:cNvPr>
          <p:cNvSpPr>
            <a:spLocks noGrp="1"/>
          </p:cNvSpPr>
          <p:nvPr>
            <p:ph type="ftr" sz="quarter" idx="11"/>
          </p:nvPr>
        </p:nvSpPr>
        <p:spPr/>
        <p:txBody>
          <a:bodyPr/>
          <a:lstStyle/>
          <a:p>
            <a:r>
              <a:rPr lang="en-IN"/>
              <a:t>BATCH NO:     DEPARTMENT OF COMPUTER SCIENCE &amp; ENGINEERING</a:t>
            </a:r>
          </a:p>
        </p:txBody>
      </p:sp>
      <p:sp>
        <p:nvSpPr>
          <p:cNvPr id="6" name="Slide Number Placeholder 5">
            <a:extLst>
              <a:ext uri="{FF2B5EF4-FFF2-40B4-BE49-F238E27FC236}">
                <a16:creationId xmlns:a16="http://schemas.microsoft.com/office/drawing/2014/main" id="{047CC879-0559-677B-DBEB-A69E0601AA1D}"/>
              </a:ext>
            </a:extLst>
          </p:cNvPr>
          <p:cNvSpPr>
            <a:spLocks noGrp="1"/>
          </p:cNvSpPr>
          <p:nvPr>
            <p:ph type="sldNum" sz="quarter" idx="12"/>
          </p:nvPr>
        </p:nvSpPr>
        <p:spPr/>
        <p:txBody>
          <a:bodyPr/>
          <a:lstStyle/>
          <a:p>
            <a:fld id="{669AD40C-E5A7-4132-A31D-54A4D1BB6E89}" type="slidenum">
              <a:rPr lang="en-IN" smtClean="0"/>
              <a:t>7</a:t>
            </a:fld>
            <a:endParaRPr lang="en-IN"/>
          </a:p>
        </p:txBody>
      </p:sp>
      <p:sp>
        <p:nvSpPr>
          <p:cNvPr id="8" name="Content Placeholder 2">
            <a:extLst>
              <a:ext uri="{FF2B5EF4-FFF2-40B4-BE49-F238E27FC236}">
                <a16:creationId xmlns:a16="http://schemas.microsoft.com/office/drawing/2014/main" id="{6CFA0F09-03F0-6E0B-42C3-49280DAB5B41}"/>
              </a:ext>
            </a:extLst>
          </p:cNvPr>
          <p:cNvSpPr txBox="1">
            <a:spLocks/>
          </p:cNvSpPr>
          <p:nvPr/>
        </p:nvSpPr>
        <p:spPr>
          <a:xfrm>
            <a:off x="493961" y="1730919"/>
            <a:ext cx="7772400" cy="4050792"/>
          </a:xfrm>
          <a:prstGeom prst="rect">
            <a:avLst/>
          </a:prstGeom>
        </p:spPr>
        <p:txBody>
          <a:bodyPr vert="horz" lIns="91440" tIns="45720" rIns="91440" bIns="45720" rtlCol="0">
            <a:normAutofit fontScale="925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2400" dirty="0">
                <a:solidFill>
                  <a:schemeClr val="tx1"/>
                </a:solidFill>
                <a:latin typeface="Times New Roman" panose="02020603050405020304" pitchFamily="18" charset="0"/>
                <a:cs typeface="Times New Roman" panose="02020603050405020304" pitchFamily="18" charset="0"/>
              </a:rPr>
              <a:t> </a:t>
            </a:r>
            <a:r>
              <a:rPr lang="en-IN" sz="2000" dirty="0" err="1">
                <a:solidFill>
                  <a:schemeClr val="tx1"/>
                </a:solidFill>
                <a:latin typeface="Times New Roman" panose="02020603050405020304" pitchFamily="18" charset="0"/>
                <a:cs typeface="Times New Roman" panose="02020603050405020304" pitchFamily="18" charset="0"/>
              </a:rPr>
              <a:t>Friis</a:t>
            </a:r>
            <a:r>
              <a:rPr lang="en-IN" sz="2000" dirty="0">
                <a:solidFill>
                  <a:schemeClr val="tx1"/>
                </a:solidFill>
                <a:latin typeface="Times New Roman" panose="02020603050405020304" pitchFamily="18" charset="0"/>
                <a:cs typeface="Times New Roman" panose="02020603050405020304" pitchFamily="18" charset="0"/>
              </a:rPr>
              <a:t>, N., Marty, O., Maier, C., Hempel, C., Holzapfel, M., </a:t>
            </a:r>
            <a:r>
              <a:rPr lang="en-IN" sz="2000" dirty="0" err="1">
                <a:solidFill>
                  <a:schemeClr val="tx1"/>
                </a:solidFill>
                <a:latin typeface="Times New Roman" panose="02020603050405020304" pitchFamily="18" charset="0"/>
                <a:cs typeface="Times New Roman" panose="02020603050405020304" pitchFamily="18" charset="0"/>
              </a:rPr>
              <a:t>Jurcevic</a:t>
            </a:r>
            <a:r>
              <a:rPr lang="en-IN" sz="2000" dirty="0">
                <a:solidFill>
                  <a:schemeClr val="tx1"/>
                </a:solidFill>
                <a:latin typeface="Times New Roman" panose="02020603050405020304" pitchFamily="18" charset="0"/>
                <a:cs typeface="Times New Roman" panose="02020603050405020304" pitchFamily="18" charset="0"/>
              </a:rPr>
              <a:t>, P., </a:t>
            </a:r>
            <a:r>
              <a:rPr lang="en-IN" sz="2000" dirty="0" err="1">
                <a:solidFill>
                  <a:schemeClr val="tx1"/>
                </a:solidFill>
                <a:latin typeface="Times New Roman" panose="02020603050405020304" pitchFamily="18" charset="0"/>
                <a:cs typeface="Times New Roman" panose="02020603050405020304" pitchFamily="18" charset="0"/>
              </a:rPr>
              <a:t>Plenio</a:t>
            </a:r>
            <a:r>
              <a:rPr lang="en-IN" sz="2000" dirty="0">
                <a:solidFill>
                  <a:schemeClr val="tx1"/>
                </a:solidFill>
                <a:latin typeface="Times New Roman" panose="02020603050405020304" pitchFamily="18" charset="0"/>
                <a:cs typeface="Times New Roman" panose="02020603050405020304" pitchFamily="18" charset="0"/>
              </a:rPr>
              <a:t>, ¨ M.B., Huber, M., </a:t>
            </a:r>
            <a:r>
              <a:rPr lang="en-IN" sz="2000" dirty="0" err="1">
                <a:solidFill>
                  <a:schemeClr val="tx1"/>
                </a:solidFill>
                <a:latin typeface="Times New Roman" panose="02020603050405020304" pitchFamily="18" charset="0"/>
                <a:cs typeface="Times New Roman" panose="02020603050405020304" pitchFamily="18" charset="0"/>
              </a:rPr>
              <a:t>Roos</a:t>
            </a:r>
            <a:r>
              <a:rPr lang="en-IN" sz="2000" dirty="0">
                <a:solidFill>
                  <a:schemeClr val="tx1"/>
                </a:solidFill>
                <a:latin typeface="Times New Roman" panose="02020603050405020304" pitchFamily="18" charset="0"/>
                <a:cs typeface="Times New Roman" panose="02020603050405020304" pitchFamily="18" charset="0"/>
              </a:rPr>
              <a:t>, C., Blatt, R. and Lanyon, B., 2018. Observation of entangled states of a fully controlled 20-qubit system. Physical Review X, 8(2), p.021012.</a:t>
            </a:r>
            <a:endParaRPr lang="en-US" sz="2400" dirty="0">
              <a:solidFill>
                <a:schemeClr val="tx1"/>
              </a:solidFill>
              <a:latin typeface="Times New Roman" panose="02020603050405020304" pitchFamily="18" charset="0"/>
              <a:cs typeface="Times New Roman" panose="02020603050405020304" pitchFamily="18" charset="0"/>
            </a:endParaRPr>
          </a:p>
          <a:p>
            <a:pPr algn="just">
              <a:buFont typeface="Wingdings"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Artificial neural networks are powerful techniques to solve modern decision-making challenges such as classification, time series forecasting and natural language processing.</a:t>
            </a:r>
            <a:endParaRPr lang="en-US" sz="2400" dirty="0">
              <a:solidFill>
                <a:schemeClr val="tx1"/>
              </a:solidFill>
            </a:endParaRPr>
          </a:p>
          <a:p>
            <a:pPr algn="just">
              <a:buFont typeface="Wingdings"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Advanced neural networks like Convolutional Neural Network (CNN) and Recurrent Neural Networks (RNN) need more powerful computational tools than traditional computing systems to handle complex data.</a:t>
            </a:r>
          </a:p>
          <a:p>
            <a:pPr algn="just">
              <a:buFont typeface="Wingdings"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The combination of recent artificial. Neural networks and quantum computing techniques may extend the </a:t>
            </a:r>
            <a:r>
              <a:rPr lang="en-US" sz="2000" dirty="0" err="1">
                <a:solidFill>
                  <a:schemeClr val="tx1"/>
                </a:solidFill>
                <a:latin typeface="Times New Roman" panose="02020603050405020304" pitchFamily="18" charset="0"/>
                <a:cs typeface="Times New Roman" panose="02020603050405020304" pitchFamily="18" charset="0"/>
              </a:rPr>
              <a:t>decisionmaking</a:t>
            </a:r>
            <a:r>
              <a:rPr lang="en-US" sz="2000" dirty="0">
                <a:solidFill>
                  <a:schemeClr val="tx1"/>
                </a:solidFill>
                <a:latin typeface="Times New Roman" panose="02020603050405020304" pitchFamily="18" charset="0"/>
                <a:cs typeface="Times New Roman" panose="02020603050405020304" pitchFamily="18" charset="0"/>
              </a:rPr>
              <a:t> capabilities of modern computers.</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11" name="Title 1">
            <a:extLst>
              <a:ext uri="{FF2B5EF4-FFF2-40B4-BE49-F238E27FC236}">
                <a16:creationId xmlns:a16="http://schemas.microsoft.com/office/drawing/2014/main" id="{B06E707E-C6EB-B3EB-8E91-3036B1F1B0E3}"/>
              </a:ext>
            </a:extLst>
          </p:cNvPr>
          <p:cNvSpPr txBox="1">
            <a:spLocks/>
          </p:cNvSpPr>
          <p:nvPr/>
        </p:nvSpPr>
        <p:spPr>
          <a:xfrm>
            <a:off x="480572" y="121575"/>
            <a:ext cx="7772400" cy="160934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a:latin typeface="Times New Roman" pitchFamily="18" charset="0"/>
                <a:cs typeface="Times New Roman" pitchFamily="18" charset="0"/>
              </a:rPr>
              <a:t>LITERATURE REVIEW</a:t>
            </a:r>
            <a:endParaRPr lang="en-US" sz="2400" dirty="0"/>
          </a:p>
        </p:txBody>
      </p:sp>
    </p:spTree>
    <p:extLst>
      <p:ext uri="{BB962C8B-B14F-4D97-AF65-F5344CB8AC3E}">
        <p14:creationId xmlns:p14="http://schemas.microsoft.com/office/powerpoint/2010/main" val="1631050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2400" b="1" dirty="0">
                <a:latin typeface="Times New Roman" panose="02020603050405020304" pitchFamily="18" charset="0"/>
                <a:cs typeface="Times New Roman" panose="02020603050405020304" pitchFamily="18" charset="0"/>
              </a:rPr>
              <a:t>1.Design Quantum SVM Model</a:t>
            </a:r>
          </a:p>
          <a:p>
            <a:pPr marL="0" indent="0" algn="just">
              <a:buNone/>
            </a:pPr>
            <a:r>
              <a:rPr lang="en-US" sz="1800" dirty="0">
                <a:latin typeface="Times New Roman" panose="02020603050405020304" pitchFamily="18" charset="0"/>
                <a:cs typeface="Times New Roman" panose="02020603050405020304" pitchFamily="18" charset="0"/>
              </a:rPr>
              <a:t>Quantum computing is a computing paradigm based on the laws of quantum mechanics, enabling a breakthrough in computing power. By carefully exploiting quantum effects such as interference or entanglement, quantum computers aim to efficiently solve particularly difficult problems that would be unsolvable for classical machines, with quantum advantages such as exponential acceleration. On the other hand, Quantum Machine Learning (QML) brings somewhat different research elements from the intersection with classical Machine Learning (ML) while using the computational advantage of quantum computing. There are many aspects and algorithms of QML, such as solving systems of linear equations, principal component analysis (QPCA) and support vector machines. In this article, we focus specifically on the Support Vector Machine (QSVM) model. Similar to support vector machines, the Quantum SVM algorithm (QSVM) is applied to classification problems that require a mapping of functions implicitly specified by a kernel (i.e., a function that is the inner product in the space of the functions being mapped represents)</a:t>
            </a:r>
            <a:endParaRPr lang="en-IN" sz="1800" b="1" dirty="0">
              <a:latin typeface="Times New Roman" panose="02020603050405020304"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8</a:t>
            </a:fld>
            <a:endParaRPr lang="en-IN"/>
          </a:p>
        </p:txBody>
      </p:sp>
      <p:sp>
        <p:nvSpPr>
          <p:cNvPr id="6" name="Title 1"/>
          <p:cNvSpPr>
            <a:spLocks noGrp="1"/>
          </p:cNvSpPr>
          <p:nvPr>
            <p:ph type="title"/>
          </p:nvPr>
        </p:nvSpPr>
        <p:spPr/>
        <p:txBody>
          <a:bodyPr/>
          <a:lstStyle/>
          <a:p>
            <a:pPr algn="l"/>
            <a:r>
              <a:rPr lang="en-IN" sz="2400" b="1" dirty="0">
                <a:latin typeface="Times New Roman" pitchFamily="18" charset="0"/>
                <a:cs typeface="Times New Roman" pitchFamily="18" charset="0"/>
              </a:rPr>
              <a:t>DESIGN AND METHODOLOGIES</a:t>
            </a:r>
            <a:endParaRPr lang="en-IN" dirty="0"/>
          </a:p>
        </p:txBody>
      </p:sp>
      <p:sp>
        <p:nvSpPr>
          <p:cNvPr id="2" name="Date Placeholder 1">
            <a:extLst>
              <a:ext uri="{FF2B5EF4-FFF2-40B4-BE49-F238E27FC236}">
                <a16:creationId xmlns:a16="http://schemas.microsoft.com/office/drawing/2014/main" id="{C3397D96-83FE-4216-8172-3654D20CA535}"/>
              </a:ext>
            </a:extLst>
          </p:cNvPr>
          <p:cNvSpPr>
            <a:spLocks noGrp="1"/>
          </p:cNvSpPr>
          <p:nvPr>
            <p:ph type="dt" sz="half" idx="10"/>
          </p:nvPr>
        </p:nvSpPr>
        <p:spPr/>
        <p:txBody>
          <a:bodyPr/>
          <a:lstStyle/>
          <a:p>
            <a:fld id="{F8E2ADAE-2B48-48DF-9475-2B5A075F4E68}" type="datetime1">
              <a:rPr lang="en-IN" smtClean="0"/>
              <a:t>10-06-2022</a:t>
            </a:fld>
            <a:endParaRPr lang="en-IN"/>
          </a:p>
        </p:txBody>
      </p:sp>
    </p:spTree>
    <p:extLst>
      <p:ext uri="{BB962C8B-B14F-4D97-AF65-F5344CB8AC3E}">
        <p14:creationId xmlns:p14="http://schemas.microsoft.com/office/powerpoint/2010/main" val="4020428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F59700E-3A7E-EFFC-1236-F21A67081B53}"/>
              </a:ext>
            </a:extLst>
          </p:cNvPr>
          <p:cNvSpPr>
            <a:spLocks noGrp="1"/>
          </p:cNvSpPr>
          <p:nvPr>
            <p:ph type="subTitle" idx="1"/>
          </p:nvPr>
        </p:nvSpPr>
        <p:spPr>
          <a:xfrm>
            <a:off x="457200" y="1196752"/>
            <a:ext cx="7499176" cy="4536504"/>
          </a:xfrm>
        </p:spPr>
        <p:txBody>
          <a:bodyPr>
            <a:normAutofit fontScale="32500" lnSpcReduction="20000"/>
          </a:bodyPr>
          <a:lstStyle/>
          <a:p>
            <a:pPr algn="l"/>
            <a:r>
              <a:rPr lang="en-IN" sz="6000" b="1" dirty="0">
                <a:solidFill>
                  <a:schemeClr val="tx1"/>
                </a:solidFill>
                <a:latin typeface="Times New Roman" panose="02020603050405020304" pitchFamily="18" charset="0"/>
                <a:cs typeface="Times New Roman" panose="02020603050405020304" pitchFamily="18" charset="0"/>
              </a:rPr>
              <a:t>2.Design Quantum Neural Network</a:t>
            </a:r>
          </a:p>
          <a:p>
            <a:pPr algn="l"/>
            <a:endParaRPr lang="en-IN" sz="6000" b="1" dirty="0">
              <a:solidFill>
                <a:schemeClr val="tx1"/>
              </a:solidFill>
              <a:latin typeface="Times New Roman" panose="02020603050405020304" pitchFamily="18" charset="0"/>
              <a:cs typeface="Times New Roman" panose="02020603050405020304" pitchFamily="18" charset="0"/>
            </a:endParaRPr>
          </a:p>
          <a:p>
            <a:pPr algn="just"/>
            <a:r>
              <a:rPr lang="en-US" sz="6000" dirty="0">
                <a:solidFill>
                  <a:schemeClr val="tx1"/>
                </a:solidFill>
                <a:latin typeface="Times New Roman" panose="02020603050405020304" pitchFamily="18" charset="0"/>
                <a:cs typeface="Times New Roman" panose="02020603050405020304" pitchFamily="18" charset="0"/>
              </a:rPr>
              <a:t>Machine learning (ML), particularly applied to deep neural networks through the backpropagation algorithm, has enabled a wide range of revolutionary applications, ranging from social to scientific1,2. Achievements include the, which now provides daily handwriting and speech recognition for applications at the frontier of scientific research2-4. Despite rapid theoretical and practical advances, ML training algorithms are computationally intensive, and now that Moore’s law is failing, we must look to a future with a slower progress rate5. However, exciting new possibilities are opening up due to the impending advent of quantum computing devices that directly exploit the laws of quantum mechanics to circumvent the technological and thermodynamic limitations of classical computing</a:t>
            </a:r>
            <a:r>
              <a:rPr lang="en-US" sz="6000" dirty="0"/>
              <a:t>.</a:t>
            </a:r>
            <a:endParaRPr lang="en-IN" sz="6000" dirty="0">
              <a:solidFill>
                <a:schemeClr val="tx1"/>
              </a:solidFill>
            </a:endParaRPr>
          </a:p>
        </p:txBody>
      </p:sp>
      <p:sp>
        <p:nvSpPr>
          <p:cNvPr id="4" name="Date Placeholder 3">
            <a:extLst>
              <a:ext uri="{FF2B5EF4-FFF2-40B4-BE49-F238E27FC236}">
                <a16:creationId xmlns:a16="http://schemas.microsoft.com/office/drawing/2014/main" id="{79542D79-BFEB-01B4-37D4-0958641937E4}"/>
              </a:ext>
            </a:extLst>
          </p:cNvPr>
          <p:cNvSpPr>
            <a:spLocks noGrp="1"/>
          </p:cNvSpPr>
          <p:nvPr>
            <p:ph type="dt" sz="half" idx="10"/>
          </p:nvPr>
        </p:nvSpPr>
        <p:spPr/>
        <p:txBody>
          <a:bodyPr/>
          <a:lstStyle/>
          <a:p>
            <a:fld id="{BA6DA363-769F-4536-A585-05649B49E1BA}" type="datetime1">
              <a:rPr lang="en-IN" smtClean="0"/>
              <a:t>10-06-2022</a:t>
            </a:fld>
            <a:endParaRPr lang="en-IN"/>
          </a:p>
        </p:txBody>
      </p:sp>
      <p:sp>
        <p:nvSpPr>
          <p:cNvPr id="5" name="Footer Placeholder 4">
            <a:extLst>
              <a:ext uri="{FF2B5EF4-FFF2-40B4-BE49-F238E27FC236}">
                <a16:creationId xmlns:a16="http://schemas.microsoft.com/office/drawing/2014/main" id="{003BD223-945B-4937-4F5E-0D23586E4DC1}"/>
              </a:ext>
            </a:extLst>
          </p:cNvPr>
          <p:cNvSpPr>
            <a:spLocks noGrp="1"/>
          </p:cNvSpPr>
          <p:nvPr>
            <p:ph type="ftr" sz="quarter" idx="11"/>
          </p:nvPr>
        </p:nvSpPr>
        <p:spPr/>
        <p:txBody>
          <a:bodyPr/>
          <a:lstStyle/>
          <a:p>
            <a:r>
              <a:rPr lang="en-IN"/>
              <a:t>BATCH NO:     DEPARTMENT OF COMPUTER SCIENCE &amp; ENGINEERING</a:t>
            </a:r>
          </a:p>
        </p:txBody>
      </p:sp>
      <p:sp>
        <p:nvSpPr>
          <p:cNvPr id="6" name="Slide Number Placeholder 5">
            <a:extLst>
              <a:ext uri="{FF2B5EF4-FFF2-40B4-BE49-F238E27FC236}">
                <a16:creationId xmlns:a16="http://schemas.microsoft.com/office/drawing/2014/main" id="{B654D217-A103-E66D-EBC5-DE9639C3F453}"/>
              </a:ext>
            </a:extLst>
          </p:cNvPr>
          <p:cNvSpPr>
            <a:spLocks noGrp="1"/>
          </p:cNvSpPr>
          <p:nvPr>
            <p:ph type="sldNum" sz="quarter" idx="12"/>
          </p:nvPr>
        </p:nvSpPr>
        <p:spPr/>
        <p:txBody>
          <a:bodyPr/>
          <a:lstStyle/>
          <a:p>
            <a:fld id="{669AD40C-E5A7-4132-A31D-54A4D1BB6E89}" type="slidenum">
              <a:rPr lang="en-IN" smtClean="0"/>
              <a:t>9</a:t>
            </a:fld>
            <a:endParaRPr lang="en-IN"/>
          </a:p>
        </p:txBody>
      </p:sp>
    </p:spTree>
    <p:extLst>
      <p:ext uri="{BB962C8B-B14F-4D97-AF65-F5344CB8AC3E}">
        <p14:creationId xmlns:p14="http://schemas.microsoft.com/office/powerpoint/2010/main" val="4217498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TotalTime>
  <Words>2174</Words>
  <Application>Microsoft Office PowerPoint</Application>
  <PresentationFormat>On-screen Show (4:3)</PresentationFormat>
  <Paragraphs>183</Paragraphs>
  <Slides>25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Times New Roman</vt:lpstr>
      <vt:lpstr>Wingdings</vt:lpstr>
      <vt:lpstr>Office Theme</vt:lpstr>
      <vt:lpstr>PowerPoint Presentation</vt:lpstr>
      <vt:lpstr>PowerPoint Presentation</vt:lpstr>
      <vt:lpstr>ABSTRACT</vt:lpstr>
      <vt:lpstr>OBJECTIVES </vt:lpstr>
      <vt:lpstr>INTRODUCTION</vt:lpstr>
      <vt:lpstr>LITERATURE REVIEW</vt:lpstr>
      <vt:lpstr>PowerPoint Presentation</vt:lpstr>
      <vt:lpstr>DESIGN AND METHODOLOGIES</vt:lpstr>
      <vt:lpstr>PowerPoint Presentation</vt:lpstr>
      <vt:lpstr>Standards &amp; Policies</vt:lpstr>
      <vt:lpstr>IMPLEMENTATION</vt:lpstr>
      <vt:lpstr>PowerPoint Presentation</vt:lpstr>
      <vt:lpstr>PowerPoint Presentation</vt:lpstr>
      <vt:lpstr>PowerPoint Presentation</vt:lpstr>
      <vt:lpstr>PowerPoint Presentation</vt:lpstr>
      <vt:lpstr>TESTING</vt:lpstr>
      <vt:lpstr>PowerPoint Presentation</vt:lpstr>
      <vt:lpstr>PowerPoint Presentation</vt:lpstr>
      <vt:lpstr>PowerPoint Presentation</vt:lpstr>
      <vt:lpstr>CONCLUSION</vt:lpstr>
      <vt:lpstr>Future Enhancements</vt:lpstr>
      <vt:lpstr>REFERENCES(as per IEEE format only)</vt:lpstr>
      <vt:lpstr>Plaglarism Report of PPT</vt:lpstr>
      <vt:lpstr>Poster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Ashok Vijay</dc:creator>
  <cp:lastModifiedBy>Anshuman Raj</cp:lastModifiedBy>
  <cp:revision>20</cp:revision>
  <dcterms:created xsi:type="dcterms:W3CDTF">2020-03-05T03:47:09Z</dcterms:created>
  <dcterms:modified xsi:type="dcterms:W3CDTF">2022-06-10T06:40:48Z</dcterms:modified>
</cp:coreProperties>
</file>