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6"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58296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375958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247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1848159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683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996857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708955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114327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319446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A01855-8D96-4F7E-B62F-07424542DEBD}"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27347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01855-8D96-4F7E-B62F-07424542DEBD}"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198791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01855-8D96-4F7E-B62F-07424542DEBD}" type="datetimeFigureOut">
              <a:rPr lang="en-US" smtClean="0"/>
              <a:pPr/>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17332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01855-8D96-4F7E-B62F-07424542DEBD}" type="datetimeFigureOut">
              <a:rPr lang="en-US" smtClean="0"/>
              <a:pPr/>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164241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01855-8D96-4F7E-B62F-07424542DEBD}" type="datetimeFigureOut">
              <a:rPr lang="en-US" smtClean="0"/>
              <a:pPr/>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290923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A01855-8D96-4F7E-B62F-07424542DEBD}"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154300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A01855-8D96-4F7E-B62F-07424542DEBD}"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4AF8F-222A-4299-8FDE-D07B16291656}" type="slidenum">
              <a:rPr lang="en-US" smtClean="0"/>
              <a:pPr/>
              <a:t>‹#›</a:t>
            </a:fld>
            <a:endParaRPr lang="en-US"/>
          </a:p>
        </p:txBody>
      </p:sp>
    </p:spTree>
    <p:extLst>
      <p:ext uri="{BB962C8B-B14F-4D97-AF65-F5344CB8AC3E}">
        <p14:creationId xmlns:p14="http://schemas.microsoft.com/office/powerpoint/2010/main" val="57355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A01855-8D96-4F7E-B62F-07424542DEBD}" type="datetimeFigureOut">
              <a:rPr lang="en-US" smtClean="0"/>
              <a:pPr/>
              <a:t>9/7/2018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64AF8F-222A-4299-8FDE-D07B16291656}" type="slidenum">
              <a:rPr lang="en-US" smtClean="0"/>
              <a:pPr/>
              <a:t>‹#›</a:t>
            </a:fld>
            <a:endParaRPr lang="en-US"/>
          </a:p>
        </p:txBody>
      </p:sp>
    </p:spTree>
    <p:extLst>
      <p:ext uri="{BB962C8B-B14F-4D97-AF65-F5344CB8AC3E}">
        <p14:creationId xmlns:p14="http://schemas.microsoft.com/office/powerpoint/2010/main" val="1346389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udemy.com/the-complete-web-developer-course-2/learn/v4/t/lecture/4671418?start=0"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10896600" cy="1219200"/>
          </a:xfrm>
        </p:spPr>
        <p:txBody>
          <a:bodyPr>
            <a:normAutofit fontScale="90000"/>
          </a:bodyPr>
          <a:lstStyle/>
          <a:p>
            <a:pPr algn="l"/>
            <a:br>
              <a:rPr lang="en-IN" b="1" i="1" u="sng" dirty="0"/>
            </a:br>
            <a:br>
              <a:rPr lang="en-US" dirty="0"/>
            </a:br>
            <a:r>
              <a:rPr lang="en-IN" b="1" i="1" u="sng" dirty="0"/>
              <a:t>INTERNET PROGRAMMING PROJECT</a:t>
            </a:r>
            <a:endParaRPr lang="en-US" dirty="0"/>
          </a:p>
        </p:txBody>
      </p:sp>
      <p:sp>
        <p:nvSpPr>
          <p:cNvPr id="3" name="Subtitle 2"/>
          <p:cNvSpPr>
            <a:spLocks noGrp="1"/>
          </p:cNvSpPr>
          <p:nvPr>
            <p:ph type="subTitle" idx="1"/>
          </p:nvPr>
        </p:nvSpPr>
        <p:spPr>
          <a:xfrm>
            <a:off x="381000" y="1676400"/>
            <a:ext cx="11430000" cy="4953000"/>
          </a:xfrm>
        </p:spPr>
        <p:txBody>
          <a:bodyPr>
            <a:normAutofit fontScale="85000" lnSpcReduction="20000"/>
          </a:bodyPr>
          <a:lstStyle/>
          <a:p>
            <a:pPr lvl="0"/>
            <a:endParaRPr lang="en-IN" b="1" u="sng" dirty="0"/>
          </a:p>
          <a:p>
            <a:pPr lvl="0"/>
            <a:endParaRPr lang="en-IN" b="1" u="sng" dirty="0"/>
          </a:p>
          <a:p>
            <a:pPr lvl="0" algn="ctr"/>
            <a:r>
              <a:rPr lang="en-IN" sz="3900" b="1" u="sng" dirty="0">
                <a:solidFill>
                  <a:schemeClr val="accent6">
                    <a:lumMod val="60000"/>
                    <a:lumOff val="40000"/>
                  </a:schemeClr>
                </a:solidFill>
                <a:latin typeface="Cambria Math" pitchFamily="18" charset="0"/>
                <a:ea typeface="Cambria Math" pitchFamily="18" charset="0"/>
              </a:rPr>
              <a:t>TOPIC:RAIT</a:t>
            </a:r>
            <a:r>
              <a:rPr lang="en-IN" sz="3900" b="1" i="1" u="sng" dirty="0">
                <a:solidFill>
                  <a:schemeClr val="accent6">
                    <a:lumMod val="60000"/>
                    <a:lumOff val="40000"/>
                  </a:schemeClr>
                </a:solidFill>
                <a:latin typeface="Cambria Math" pitchFamily="18" charset="0"/>
                <a:ea typeface="Cambria Math" pitchFamily="18" charset="0"/>
              </a:rPr>
              <a:t> VIDEO LECTURE PORTAL.</a:t>
            </a:r>
          </a:p>
          <a:p>
            <a:pPr lvl="0"/>
            <a:endParaRPr lang="en-IN" sz="3900" b="1" i="1" u="sng" dirty="0">
              <a:solidFill>
                <a:schemeClr val="accent6">
                  <a:lumMod val="60000"/>
                  <a:lumOff val="40000"/>
                </a:schemeClr>
              </a:solidFill>
            </a:endParaRPr>
          </a:p>
          <a:p>
            <a:pPr lvl="0"/>
            <a:endParaRPr lang="en-IN" b="1" i="1" u="sng" dirty="0">
              <a:solidFill>
                <a:schemeClr val="tx1"/>
              </a:solidFill>
            </a:endParaRPr>
          </a:p>
          <a:p>
            <a:pPr lvl="0"/>
            <a:endParaRPr lang="en-IN" sz="3800" b="1" u="sng" dirty="0">
              <a:solidFill>
                <a:schemeClr val="tx1"/>
              </a:solidFill>
              <a:latin typeface="Cambria Math" pitchFamily="18" charset="0"/>
              <a:ea typeface="Cambria Math" pitchFamily="18" charset="0"/>
            </a:endParaRPr>
          </a:p>
          <a:p>
            <a:pPr lvl="0" algn="r"/>
            <a:endParaRPr lang="en-IN" sz="2400" b="1" dirty="0">
              <a:solidFill>
                <a:schemeClr val="tx1"/>
              </a:solidFill>
            </a:endParaRPr>
          </a:p>
          <a:p>
            <a:pPr lvl="0" algn="r"/>
            <a:endParaRPr lang="en-IN" sz="2400" b="1" dirty="0">
              <a:solidFill>
                <a:schemeClr val="tx1"/>
              </a:solidFill>
            </a:endParaRPr>
          </a:p>
          <a:p>
            <a:pPr lvl="0" algn="l"/>
            <a:r>
              <a:rPr lang="en-IN" sz="2800" b="1" dirty="0">
                <a:solidFill>
                  <a:schemeClr val="accent6">
                    <a:lumMod val="75000"/>
                  </a:schemeClr>
                </a:solidFill>
              </a:rPr>
              <a:t>GROUP MEMBERS:</a:t>
            </a:r>
          </a:p>
          <a:p>
            <a:pPr lvl="0" algn="l"/>
            <a:r>
              <a:rPr lang="en-IN" sz="2800" b="1" dirty="0">
                <a:solidFill>
                  <a:schemeClr val="accent6">
                    <a:lumMod val="75000"/>
                  </a:schemeClr>
                </a:solidFill>
              </a:rPr>
              <a:t>KOMAL DHUSIA-16IT1080</a:t>
            </a:r>
          </a:p>
          <a:p>
            <a:pPr lvl="0" algn="l"/>
            <a:r>
              <a:rPr lang="en-IN" sz="2800" b="1" dirty="0">
                <a:solidFill>
                  <a:schemeClr val="accent6">
                    <a:lumMod val="75000"/>
                  </a:schemeClr>
                </a:solidFill>
              </a:rPr>
              <a:t>RAHULKUMAR DAS-16IT1015</a:t>
            </a:r>
          </a:p>
          <a:p>
            <a:pPr lvl="0" algn="l"/>
            <a:r>
              <a:rPr lang="en-IN" sz="2800" b="1" dirty="0">
                <a:solidFill>
                  <a:schemeClr val="accent6">
                    <a:lumMod val="75000"/>
                  </a:schemeClr>
                </a:solidFill>
              </a:rPr>
              <a:t>SHIVAM MEHER-16IT1080</a:t>
            </a:r>
          </a:p>
          <a:p>
            <a:pPr lvl="0"/>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1143000" y="1524000"/>
            <a:ext cx="9067800" cy="5029200"/>
          </a:xfrm>
        </p:spPr>
        <p:txBody>
          <a:bodyPr>
            <a:normAutofit/>
          </a:bodyPr>
          <a:lstStyle/>
          <a:p>
            <a:r>
              <a:rPr lang="en-US" sz="2000" dirty="0" err="1"/>
              <a:t>Hew’s</a:t>
            </a:r>
            <a:r>
              <a:rPr lang="en-US" sz="2000" dirty="0"/>
              <a:t> (2009) review: while focusing exclusively on audio podcasts,</a:t>
            </a:r>
          </a:p>
          <a:p>
            <a:pPr>
              <a:buNone/>
            </a:pPr>
            <a:r>
              <a:rPr lang="en-US" sz="2000" dirty="0"/>
              <a:t>offers several insights that might extend to the use of video podcasts.</a:t>
            </a:r>
          </a:p>
          <a:p>
            <a:pPr>
              <a:buNone/>
            </a:pPr>
            <a:r>
              <a:rPr lang="en-US" sz="2000" dirty="0"/>
              <a:t>Hew (2009) noted that the most common use of podcasts was for</a:t>
            </a:r>
          </a:p>
          <a:p>
            <a:pPr>
              <a:buNone/>
            </a:pPr>
            <a:r>
              <a:rPr lang="en-US" sz="2000" dirty="0"/>
              <a:t>either lectures or supplementary course materials, that students</a:t>
            </a:r>
          </a:p>
          <a:p>
            <a:pPr>
              <a:buNone/>
            </a:pPr>
            <a:r>
              <a:rPr lang="en-US" sz="2000" dirty="0"/>
              <a:t>tended to listen to podcasts at home rather than on mobile devices,</a:t>
            </a:r>
          </a:p>
          <a:p>
            <a:pPr>
              <a:buNone/>
            </a:pPr>
            <a:r>
              <a:rPr lang="en-US" sz="2000" dirty="0"/>
              <a:t>and that the main beneﬁt of podcasting was to review materials</a:t>
            </a:r>
          </a:p>
          <a:p>
            <a:pPr>
              <a:buNone/>
            </a:pPr>
            <a:r>
              <a:rPr lang="en-US" sz="2000" dirty="0"/>
              <a:t>missed or not understand during class.</a:t>
            </a:r>
          </a:p>
          <a:p>
            <a:r>
              <a:rPr lang="en-US" sz="2000" dirty="0" err="1"/>
              <a:t>McGarr</a:t>
            </a:r>
            <a:r>
              <a:rPr lang="en-US" sz="2000" dirty="0"/>
              <a:t> (2009): examined the use of both audio and video</a:t>
            </a:r>
          </a:p>
          <a:p>
            <a:pPr>
              <a:buNone/>
            </a:pPr>
            <a:r>
              <a:rPr lang="en-US" sz="2000" dirty="0"/>
              <a:t>podcasting in higher education, but did not distinguish the relative</a:t>
            </a:r>
          </a:p>
          <a:p>
            <a:pPr>
              <a:buNone/>
            </a:pPr>
            <a:r>
              <a:rPr lang="en-US" sz="2000" dirty="0"/>
              <a:t>contributions of each type of podcast. The review was largely theoretical focusing mainly on the descriptive results of seven peer-reviewed articles in the area of podcasting. </a:t>
            </a:r>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err="1"/>
              <a:t>Heilesen</a:t>
            </a:r>
            <a:r>
              <a:rPr lang="en-US" dirty="0"/>
              <a:t> (2010) examined a relatively sparse sample of 13 peer-reviewed articles published from 2004 to 2009 on the use of both audio and video podcasts. He concluded that evidence supporting learning gains due to the use of podcasts is limited, but that affective and cognitive attitudes were positive.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IN" dirty="0"/>
              <a:t>There are times when students are not able to attend the lectures thus they miss some of the concepts. </a:t>
            </a:r>
          </a:p>
          <a:p>
            <a:r>
              <a:rPr lang="en-IN" dirty="0"/>
              <a:t>This is where problem arises in a conventional classroom teaching method. </a:t>
            </a:r>
          </a:p>
          <a:p>
            <a:r>
              <a:rPr lang="en-IN" dirty="0"/>
              <a:t>There are many constraints on the behalf of teacher side too. </a:t>
            </a:r>
          </a:p>
          <a:p>
            <a:r>
              <a:rPr lang="en-IN" dirty="0"/>
              <a:t>So, that’s why we have tried to design Online study resource platform by which student can go through the video lectures when they have missed out some part and can prepare themselves much better for the given topic.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System</a:t>
            </a:r>
          </a:p>
        </p:txBody>
      </p:sp>
      <p:sp>
        <p:nvSpPr>
          <p:cNvPr id="3" name="Content Placeholder 2"/>
          <p:cNvSpPr>
            <a:spLocks noGrp="1"/>
          </p:cNvSpPr>
          <p:nvPr>
            <p:ph idx="1"/>
          </p:nvPr>
        </p:nvSpPr>
        <p:spPr/>
        <p:txBody>
          <a:bodyPr>
            <a:normAutofit/>
          </a:bodyPr>
          <a:lstStyle/>
          <a:p>
            <a:r>
              <a:rPr lang="en-IN" dirty="0"/>
              <a:t>The goal of this project is primarily to make a collection of video lectures developed by our college faculties for the student community of our college. </a:t>
            </a:r>
          </a:p>
          <a:p>
            <a:r>
              <a:rPr lang="en-IN" dirty="0"/>
              <a:t>Students can see these video lectures as per their choice of subjects respective of branch and subjects they are enrolled in the institute. </a:t>
            </a:r>
          </a:p>
          <a:p>
            <a:r>
              <a:rPr lang="en-IN" dirty="0"/>
              <a:t>There will be separate login’s for students and teachers. Students can view the video lectures and can also post doubt on forum. </a:t>
            </a:r>
          </a:p>
          <a:p>
            <a:r>
              <a:rPr lang="en-IN" dirty="0"/>
              <a:t>Teachers can upload their subject video lecture and also have the access to the forum and can solve the queries of students.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Arrow Connector 51">
            <a:extLst>
              <a:ext uri="{FF2B5EF4-FFF2-40B4-BE49-F238E27FC236}">
                <a16:creationId xmlns:a16="http://schemas.microsoft.com/office/drawing/2014/main" id="{A4251D19-2D48-4A24-A544-13657C75E1EE}"/>
              </a:ext>
            </a:extLst>
          </p:cNvPr>
          <p:cNvCxnSpPr>
            <a:cxnSpLocks/>
          </p:cNvCxnSpPr>
          <p:nvPr/>
        </p:nvCxnSpPr>
        <p:spPr>
          <a:xfrm>
            <a:off x="2676211" y="2262260"/>
            <a:ext cx="2240343" cy="2778393"/>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AD0A735F-7395-4200-9A3E-18B1A2E2F58B}"/>
              </a:ext>
            </a:extLst>
          </p:cNvPr>
          <p:cNvSpPr txBox="1"/>
          <p:nvPr/>
        </p:nvSpPr>
        <p:spPr>
          <a:xfrm>
            <a:off x="304800" y="78577"/>
            <a:ext cx="12032973" cy="646331"/>
          </a:xfrm>
          <a:prstGeom prst="rect">
            <a:avLst/>
          </a:prstGeom>
          <a:noFill/>
        </p:spPr>
        <p:txBody>
          <a:bodyPr wrap="square" rtlCol="0">
            <a:spAutoFit/>
          </a:bodyPr>
          <a:lstStyle/>
          <a:p>
            <a:r>
              <a:rPr lang="en-IN" dirty="0"/>
              <a:t>SYSTEM FLOW DIAGRAM:</a:t>
            </a:r>
          </a:p>
          <a:p>
            <a:endParaRPr lang="en-IN" dirty="0"/>
          </a:p>
        </p:txBody>
      </p:sp>
      <p:sp>
        <p:nvSpPr>
          <p:cNvPr id="5" name="Rectangle 4">
            <a:extLst>
              <a:ext uri="{FF2B5EF4-FFF2-40B4-BE49-F238E27FC236}">
                <a16:creationId xmlns:a16="http://schemas.microsoft.com/office/drawing/2014/main" id="{050E98C6-8A4D-4914-A79A-6E3593373545}"/>
              </a:ext>
            </a:extLst>
          </p:cNvPr>
          <p:cNvSpPr/>
          <p:nvPr/>
        </p:nvSpPr>
        <p:spPr>
          <a:xfrm>
            <a:off x="2941983" y="323557"/>
            <a:ext cx="2451652" cy="44204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STUDENT LOGIN</a:t>
            </a:r>
          </a:p>
        </p:txBody>
      </p:sp>
      <p:sp>
        <p:nvSpPr>
          <p:cNvPr id="6" name="Rectangle 5">
            <a:extLst>
              <a:ext uri="{FF2B5EF4-FFF2-40B4-BE49-F238E27FC236}">
                <a16:creationId xmlns:a16="http://schemas.microsoft.com/office/drawing/2014/main" id="{2B47B61B-B99E-4D19-835C-B29A2B8FEB79}"/>
              </a:ext>
            </a:extLst>
          </p:cNvPr>
          <p:cNvSpPr/>
          <p:nvPr/>
        </p:nvSpPr>
        <p:spPr>
          <a:xfrm>
            <a:off x="8335617" y="278296"/>
            <a:ext cx="2729948" cy="487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FACULTY LOGIN</a:t>
            </a:r>
          </a:p>
        </p:txBody>
      </p:sp>
      <p:sp>
        <p:nvSpPr>
          <p:cNvPr id="7" name="Arrow: Right 6">
            <a:extLst>
              <a:ext uri="{FF2B5EF4-FFF2-40B4-BE49-F238E27FC236}">
                <a16:creationId xmlns:a16="http://schemas.microsoft.com/office/drawing/2014/main" id="{C77E0A42-9C5A-46D3-A635-3E516D1716D9}"/>
              </a:ext>
            </a:extLst>
          </p:cNvPr>
          <p:cNvSpPr/>
          <p:nvPr/>
        </p:nvSpPr>
        <p:spPr>
          <a:xfrm>
            <a:off x="5565913" y="516835"/>
            <a:ext cx="2451652" cy="2487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10E448B-7F6B-4697-8683-BC824CE92686}"/>
              </a:ext>
            </a:extLst>
          </p:cNvPr>
          <p:cNvSpPr txBox="1"/>
          <p:nvPr/>
        </p:nvSpPr>
        <p:spPr>
          <a:xfrm>
            <a:off x="5565913" y="278296"/>
            <a:ext cx="2305878" cy="369332"/>
          </a:xfrm>
          <a:prstGeom prst="rect">
            <a:avLst/>
          </a:prstGeom>
          <a:noFill/>
        </p:spPr>
        <p:txBody>
          <a:bodyPr wrap="square" rtlCol="0">
            <a:spAutoFit/>
          </a:bodyPr>
          <a:lstStyle/>
          <a:p>
            <a:r>
              <a:rPr lang="en-IN" dirty="0"/>
              <a:t>ARE YOU FACULTY?</a:t>
            </a:r>
          </a:p>
        </p:txBody>
      </p:sp>
      <p:sp>
        <p:nvSpPr>
          <p:cNvPr id="9" name="Rectangle: Rounded Corners 8">
            <a:extLst>
              <a:ext uri="{FF2B5EF4-FFF2-40B4-BE49-F238E27FC236}">
                <a16:creationId xmlns:a16="http://schemas.microsoft.com/office/drawing/2014/main" id="{0890A2B4-24F5-40A0-AF35-8C49D9FE00B2}"/>
              </a:ext>
            </a:extLst>
          </p:cNvPr>
          <p:cNvSpPr/>
          <p:nvPr/>
        </p:nvSpPr>
        <p:spPr>
          <a:xfrm>
            <a:off x="1126435" y="1219200"/>
            <a:ext cx="2358887" cy="92765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DASHBOARD</a:t>
            </a:r>
          </a:p>
        </p:txBody>
      </p:sp>
      <p:sp>
        <p:nvSpPr>
          <p:cNvPr id="10" name="Oval 9">
            <a:extLst>
              <a:ext uri="{FF2B5EF4-FFF2-40B4-BE49-F238E27FC236}">
                <a16:creationId xmlns:a16="http://schemas.microsoft.com/office/drawing/2014/main" id="{AC89FA2E-7FCC-49F4-AB13-6C0C7C4C76C4}"/>
              </a:ext>
            </a:extLst>
          </p:cNvPr>
          <p:cNvSpPr/>
          <p:nvPr/>
        </p:nvSpPr>
        <p:spPr>
          <a:xfrm>
            <a:off x="410817" y="2915478"/>
            <a:ext cx="1166192" cy="51352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a:t>
            </a:r>
          </a:p>
        </p:txBody>
      </p:sp>
      <p:sp>
        <p:nvSpPr>
          <p:cNvPr id="12" name="Oval 11">
            <a:extLst>
              <a:ext uri="{FF2B5EF4-FFF2-40B4-BE49-F238E27FC236}">
                <a16:creationId xmlns:a16="http://schemas.microsoft.com/office/drawing/2014/main" id="{F29B7139-EB0F-4F8F-BA3E-507A39843C07}"/>
              </a:ext>
            </a:extLst>
          </p:cNvPr>
          <p:cNvSpPr/>
          <p:nvPr/>
        </p:nvSpPr>
        <p:spPr>
          <a:xfrm>
            <a:off x="1697052" y="2915478"/>
            <a:ext cx="1536481" cy="51352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PROFILE</a:t>
            </a:r>
          </a:p>
        </p:txBody>
      </p:sp>
      <p:sp>
        <p:nvSpPr>
          <p:cNvPr id="13" name="Oval 12">
            <a:extLst>
              <a:ext uri="{FF2B5EF4-FFF2-40B4-BE49-F238E27FC236}">
                <a16:creationId xmlns:a16="http://schemas.microsoft.com/office/drawing/2014/main" id="{959B9484-AA88-41D2-B8F4-BF3EDBCED46C}"/>
              </a:ext>
            </a:extLst>
          </p:cNvPr>
          <p:cNvSpPr/>
          <p:nvPr/>
        </p:nvSpPr>
        <p:spPr>
          <a:xfrm>
            <a:off x="3392557" y="2915478"/>
            <a:ext cx="1166192" cy="622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OUT</a:t>
            </a:r>
          </a:p>
        </p:txBody>
      </p:sp>
      <p:sp>
        <p:nvSpPr>
          <p:cNvPr id="14" name="Rectangle: Rounded Corners 13">
            <a:extLst>
              <a:ext uri="{FF2B5EF4-FFF2-40B4-BE49-F238E27FC236}">
                <a16:creationId xmlns:a16="http://schemas.microsoft.com/office/drawing/2014/main" id="{235FB227-9F94-46CF-8715-AC5F668856C5}"/>
              </a:ext>
            </a:extLst>
          </p:cNvPr>
          <p:cNvSpPr/>
          <p:nvPr/>
        </p:nvSpPr>
        <p:spPr>
          <a:xfrm>
            <a:off x="8150088" y="1109870"/>
            <a:ext cx="2358887" cy="92765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FACULTY</a:t>
            </a:r>
          </a:p>
          <a:p>
            <a:pPr algn="ctr"/>
            <a:r>
              <a:rPr lang="en-IN" dirty="0"/>
              <a:t>DASHBOARD</a:t>
            </a:r>
          </a:p>
        </p:txBody>
      </p:sp>
      <p:sp>
        <p:nvSpPr>
          <p:cNvPr id="15" name="Oval 14">
            <a:extLst>
              <a:ext uri="{FF2B5EF4-FFF2-40B4-BE49-F238E27FC236}">
                <a16:creationId xmlns:a16="http://schemas.microsoft.com/office/drawing/2014/main" id="{A6D92703-E98C-4331-9B81-2004EA2784F9}"/>
              </a:ext>
            </a:extLst>
          </p:cNvPr>
          <p:cNvSpPr/>
          <p:nvPr/>
        </p:nvSpPr>
        <p:spPr>
          <a:xfrm>
            <a:off x="7381459" y="2915478"/>
            <a:ext cx="1166192" cy="51352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a:t>
            </a:r>
          </a:p>
        </p:txBody>
      </p:sp>
      <p:sp>
        <p:nvSpPr>
          <p:cNvPr id="16" name="Oval 15">
            <a:extLst>
              <a:ext uri="{FF2B5EF4-FFF2-40B4-BE49-F238E27FC236}">
                <a16:creationId xmlns:a16="http://schemas.microsoft.com/office/drawing/2014/main" id="{632EFE8A-C379-4DE8-AC58-76117FC16D10}"/>
              </a:ext>
            </a:extLst>
          </p:cNvPr>
          <p:cNvSpPr/>
          <p:nvPr/>
        </p:nvSpPr>
        <p:spPr>
          <a:xfrm>
            <a:off x="8806069" y="2908852"/>
            <a:ext cx="1497265" cy="51352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PROFILE</a:t>
            </a:r>
          </a:p>
        </p:txBody>
      </p:sp>
      <p:sp>
        <p:nvSpPr>
          <p:cNvPr id="17" name="Oval 16">
            <a:extLst>
              <a:ext uri="{FF2B5EF4-FFF2-40B4-BE49-F238E27FC236}">
                <a16:creationId xmlns:a16="http://schemas.microsoft.com/office/drawing/2014/main" id="{F5DE05CA-DDA3-45E6-9AFB-03D6232E0CD7}"/>
              </a:ext>
            </a:extLst>
          </p:cNvPr>
          <p:cNvSpPr/>
          <p:nvPr/>
        </p:nvSpPr>
        <p:spPr>
          <a:xfrm>
            <a:off x="10416210" y="2806148"/>
            <a:ext cx="1166192" cy="62285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OUT</a:t>
            </a:r>
          </a:p>
        </p:txBody>
      </p:sp>
      <p:sp>
        <p:nvSpPr>
          <p:cNvPr id="18" name="Oval 17">
            <a:extLst>
              <a:ext uri="{FF2B5EF4-FFF2-40B4-BE49-F238E27FC236}">
                <a16:creationId xmlns:a16="http://schemas.microsoft.com/office/drawing/2014/main" id="{8C8AE72D-9698-4E9E-A740-719C568635AB}"/>
              </a:ext>
            </a:extLst>
          </p:cNvPr>
          <p:cNvSpPr/>
          <p:nvPr/>
        </p:nvSpPr>
        <p:spPr>
          <a:xfrm>
            <a:off x="4717772" y="1330043"/>
            <a:ext cx="1200428" cy="4873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Forum</a:t>
            </a:r>
          </a:p>
        </p:txBody>
      </p:sp>
      <p:sp>
        <p:nvSpPr>
          <p:cNvPr id="19" name="Oval 18">
            <a:extLst>
              <a:ext uri="{FF2B5EF4-FFF2-40B4-BE49-F238E27FC236}">
                <a16:creationId xmlns:a16="http://schemas.microsoft.com/office/drawing/2014/main" id="{EEF622C2-1D03-4546-BC80-7A1922374A23}"/>
              </a:ext>
            </a:extLst>
          </p:cNvPr>
          <p:cNvSpPr/>
          <p:nvPr/>
        </p:nvSpPr>
        <p:spPr>
          <a:xfrm>
            <a:off x="10893286" y="1439373"/>
            <a:ext cx="1298714" cy="4873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Forum</a:t>
            </a:r>
          </a:p>
        </p:txBody>
      </p:sp>
      <p:sp>
        <p:nvSpPr>
          <p:cNvPr id="20" name="Oval 19">
            <a:extLst>
              <a:ext uri="{FF2B5EF4-FFF2-40B4-BE49-F238E27FC236}">
                <a16:creationId xmlns:a16="http://schemas.microsoft.com/office/drawing/2014/main" id="{3E90B104-3DFC-478C-8267-6FB3238C2D19}"/>
              </a:ext>
            </a:extLst>
          </p:cNvPr>
          <p:cNvSpPr/>
          <p:nvPr/>
        </p:nvSpPr>
        <p:spPr>
          <a:xfrm>
            <a:off x="4717772" y="2105509"/>
            <a:ext cx="1525396" cy="6460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Syllabus</a:t>
            </a:r>
          </a:p>
        </p:txBody>
      </p:sp>
      <p:sp>
        <p:nvSpPr>
          <p:cNvPr id="22" name="Oval 21">
            <a:extLst>
              <a:ext uri="{FF2B5EF4-FFF2-40B4-BE49-F238E27FC236}">
                <a16:creationId xmlns:a16="http://schemas.microsoft.com/office/drawing/2014/main" id="{B3A85F05-0061-4B95-8B14-0358E5C8574B}"/>
              </a:ext>
            </a:extLst>
          </p:cNvPr>
          <p:cNvSpPr/>
          <p:nvPr/>
        </p:nvSpPr>
        <p:spPr>
          <a:xfrm>
            <a:off x="4717773" y="2849217"/>
            <a:ext cx="1351723" cy="6460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Launch</a:t>
            </a:r>
          </a:p>
        </p:txBody>
      </p:sp>
      <p:sp>
        <p:nvSpPr>
          <p:cNvPr id="23" name="Oval 22">
            <a:extLst>
              <a:ext uri="{FF2B5EF4-FFF2-40B4-BE49-F238E27FC236}">
                <a16:creationId xmlns:a16="http://schemas.microsoft.com/office/drawing/2014/main" id="{9B02B669-337C-47E3-8D11-A5CAB5C3E23A}"/>
              </a:ext>
            </a:extLst>
          </p:cNvPr>
          <p:cNvSpPr/>
          <p:nvPr/>
        </p:nvSpPr>
        <p:spPr>
          <a:xfrm>
            <a:off x="6520068" y="1280634"/>
            <a:ext cx="1351723" cy="6460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Upload</a:t>
            </a:r>
          </a:p>
        </p:txBody>
      </p:sp>
      <p:sp>
        <p:nvSpPr>
          <p:cNvPr id="24" name="Oval 23">
            <a:extLst>
              <a:ext uri="{FF2B5EF4-FFF2-40B4-BE49-F238E27FC236}">
                <a16:creationId xmlns:a16="http://schemas.microsoft.com/office/drawing/2014/main" id="{85029DB2-EE6C-417B-A80C-4A6997BFFF74}"/>
              </a:ext>
            </a:extLst>
          </p:cNvPr>
          <p:cNvSpPr/>
          <p:nvPr/>
        </p:nvSpPr>
        <p:spPr>
          <a:xfrm>
            <a:off x="6566451" y="2088874"/>
            <a:ext cx="1351723" cy="64604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Launch</a:t>
            </a:r>
          </a:p>
        </p:txBody>
      </p:sp>
      <p:sp>
        <p:nvSpPr>
          <p:cNvPr id="27" name="Rectangle: Rounded Corners 26">
            <a:extLst>
              <a:ext uri="{FF2B5EF4-FFF2-40B4-BE49-F238E27FC236}">
                <a16:creationId xmlns:a16="http://schemas.microsoft.com/office/drawing/2014/main" id="{350D5FF9-7319-4FE2-B3BC-5E9CDAE2CFE6}"/>
              </a:ext>
            </a:extLst>
          </p:cNvPr>
          <p:cNvSpPr/>
          <p:nvPr/>
        </p:nvSpPr>
        <p:spPr>
          <a:xfrm>
            <a:off x="5062328" y="4354708"/>
            <a:ext cx="2358887" cy="92765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CALENDAR</a:t>
            </a:r>
          </a:p>
        </p:txBody>
      </p:sp>
      <p:sp>
        <p:nvSpPr>
          <p:cNvPr id="28" name="TextBox 27">
            <a:extLst>
              <a:ext uri="{FF2B5EF4-FFF2-40B4-BE49-F238E27FC236}">
                <a16:creationId xmlns:a16="http://schemas.microsoft.com/office/drawing/2014/main" id="{D9D6AE1E-536E-49ED-A814-4CE9F9976B5E}"/>
              </a:ext>
            </a:extLst>
          </p:cNvPr>
          <p:cNvSpPr txBox="1"/>
          <p:nvPr/>
        </p:nvSpPr>
        <p:spPr>
          <a:xfrm>
            <a:off x="5102083" y="5527957"/>
            <a:ext cx="2358888" cy="1077218"/>
          </a:xfrm>
          <a:prstGeom prst="rect">
            <a:avLst/>
          </a:prstGeom>
          <a:noFill/>
        </p:spPr>
        <p:txBody>
          <a:bodyPr wrap="square" rtlCol="0">
            <a:spAutoFit/>
          </a:bodyPr>
          <a:lstStyle/>
          <a:p>
            <a:r>
              <a:rPr lang="en-IN" sz="1600" dirty="0"/>
              <a:t>EVENTS POSTED BY ADMIN VISIBLE TO STUDENTS AND FACULTY</a:t>
            </a:r>
          </a:p>
        </p:txBody>
      </p:sp>
      <p:cxnSp>
        <p:nvCxnSpPr>
          <p:cNvPr id="30" name="Straight Arrow Connector 29">
            <a:extLst>
              <a:ext uri="{FF2B5EF4-FFF2-40B4-BE49-F238E27FC236}">
                <a16:creationId xmlns:a16="http://schemas.microsoft.com/office/drawing/2014/main" id="{D3E32B34-C69B-4FAB-AC8C-3132AE9F0526}"/>
              </a:ext>
            </a:extLst>
          </p:cNvPr>
          <p:cNvCxnSpPr>
            <a:cxnSpLocks/>
          </p:cNvCxnSpPr>
          <p:nvPr/>
        </p:nvCxnSpPr>
        <p:spPr>
          <a:xfrm flipH="1">
            <a:off x="3485323" y="874931"/>
            <a:ext cx="490330" cy="405483"/>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AEF393BC-E454-467D-B446-DDA75533A8CC}"/>
              </a:ext>
            </a:extLst>
          </p:cNvPr>
          <p:cNvCxnSpPr>
            <a:cxnSpLocks/>
          </p:cNvCxnSpPr>
          <p:nvPr/>
        </p:nvCxnSpPr>
        <p:spPr>
          <a:xfrm flipH="1">
            <a:off x="993913" y="2284904"/>
            <a:ext cx="781877" cy="521244"/>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63A644C4-4E2B-4913-BC55-14830B1C55DF}"/>
              </a:ext>
            </a:extLst>
          </p:cNvPr>
          <p:cNvCxnSpPr>
            <a:cxnSpLocks/>
          </p:cNvCxnSpPr>
          <p:nvPr/>
        </p:nvCxnSpPr>
        <p:spPr>
          <a:xfrm>
            <a:off x="2469592" y="2284904"/>
            <a:ext cx="0" cy="564313"/>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14EC665A-FA26-4D0B-8140-1ABB06722E80}"/>
              </a:ext>
            </a:extLst>
          </p:cNvPr>
          <p:cNvCxnSpPr>
            <a:cxnSpLocks/>
          </p:cNvCxnSpPr>
          <p:nvPr/>
        </p:nvCxnSpPr>
        <p:spPr>
          <a:xfrm>
            <a:off x="3250818" y="2284904"/>
            <a:ext cx="552495" cy="521244"/>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BE923DE2-8990-4B09-9127-4E145129612C}"/>
              </a:ext>
            </a:extLst>
          </p:cNvPr>
          <p:cNvCxnSpPr>
            <a:cxnSpLocks/>
          </p:cNvCxnSpPr>
          <p:nvPr/>
        </p:nvCxnSpPr>
        <p:spPr>
          <a:xfrm>
            <a:off x="3652786" y="1926678"/>
            <a:ext cx="948537" cy="358226"/>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4E1409F2-A45E-4DD3-ADD3-FA96E57FE018}"/>
              </a:ext>
            </a:extLst>
          </p:cNvPr>
          <p:cNvCxnSpPr>
            <a:cxnSpLocks/>
          </p:cNvCxnSpPr>
          <p:nvPr/>
        </p:nvCxnSpPr>
        <p:spPr>
          <a:xfrm flipV="1">
            <a:off x="3652786" y="1534520"/>
            <a:ext cx="905963" cy="20965"/>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54A1978D-2A51-4BC3-8679-07FAFB52D83D}"/>
              </a:ext>
            </a:extLst>
          </p:cNvPr>
          <p:cNvCxnSpPr>
            <a:cxnSpLocks/>
          </p:cNvCxnSpPr>
          <p:nvPr/>
        </p:nvCxnSpPr>
        <p:spPr>
          <a:xfrm>
            <a:off x="10575211" y="1302494"/>
            <a:ext cx="331326" cy="191976"/>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952F1DB1-FB9F-4B3B-8B95-1BCB8367EAC0}"/>
              </a:ext>
            </a:extLst>
          </p:cNvPr>
          <p:cNvCxnSpPr>
            <a:cxnSpLocks/>
          </p:cNvCxnSpPr>
          <p:nvPr/>
        </p:nvCxnSpPr>
        <p:spPr>
          <a:xfrm>
            <a:off x="10416210" y="2146852"/>
            <a:ext cx="477076" cy="604199"/>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788AB2B2-8FEB-4F92-B0CB-7CE14657957F}"/>
              </a:ext>
            </a:extLst>
          </p:cNvPr>
          <p:cNvCxnSpPr>
            <a:cxnSpLocks/>
          </p:cNvCxnSpPr>
          <p:nvPr/>
        </p:nvCxnSpPr>
        <p:spPr>
          <a:xfrm>
            <a:off x="9397070" y="2146852"/>
            <a:ext cx="2790" cy="659296"/>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FD690368-698D-4C3B-8EC5-35EBA8908848}"/>
              </a:ext>
            </a:extLst>
          </p:cNvPr>
          <p:cNvCxnSpPr>
            <a:cxnSpLocks/>
          </p:cNvCxnSpPr>
          <p:nvPr/>
        </p:nvCxnSpPr>
        <p:spPr>
          <a:xfrm flipH="1">
            <a:off x="8241457" y="2189921"/>
            <a:ext cx="409950" cy="616227"/>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ABB3714E-17C1-4849-9D27-113911673A1B}"/>
              </a:ext>
            </a:extLst>
          </p:cNvPr>
          <p:cNvCxnSpPr>
            <a:cxnSpLocks/>
            <a:endCxn id="24" idx="7"/>
          </p:cNvCxnSpPr>
          <p:nvPr/>
        </p:nvCxnSpPr>
        <p:spPr>
          <a:xfrm flipH="1">
            <a:off x="7720219" y="1908314"/>
            <a:ext cx="392582" cy="275171"/>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F14C84-1424-4EEA-9FC2-E1806BFF8635}"/>
              </a:ext>
            </a:extLst>
          </p:cNvPr>
          <p:cNvCxnSpPr>
            <a:cxnSpLocks/>
          </p:cNvCxnSpPr>
          <p:nvPr/>
        </p:nvCxnSpPr>
        <p:spPr>
          <a:xfrm flipH="1">
            <a:off x="7659757" y="1219200"/>
            <a:ext cx="424095" cy="56108"/>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CD4F1BF9-C8E2-48A7-B783-5ADD651F697B}"/>
              </a:ext>
            </a:extLst>
          </p:cNvPr>
          <p:cNvCxnSpPr>
            <a:cxnSpLocks/>
          </p:cNvCxnSpPr>
          <p:nvPr/>
        </p:nvCxnSpPr>
        <p:spPr>
          <a:xfrm>
            <a:off x="9397070" y="780271"/>
            <a:ext cx="84860" cy="329599"/>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B144113E-10A9-4F65-9BE7-1A04D0A41488}"/>
              </a:ext>
            </a:extLst>
          </p:cNvPr>
          <p:cNvCxnSpPr>
            <a:cxnSpLocks/>
          </p:cNvCxnSpPr>
          <p:nvPr/>
        </p:nvCxnSpPr>
        <p:spPr>
          <a:xfrm flipH="1">
            <a:off x="7541258" y="2183485"/>
            <a:ext cx="1748516" cy="2635049"/>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763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IN" dirty="0"/>
              <a:t>We propose the following project as solution for the above problem. We propose to build an online study resource platform consisting of videos lectures from faculty of RAIT as well as NPTEL lecture videos all at one platform. As these video lectures could be accessed from anywhere, these study resources will be very beneficial for all the students. Students will be able to rewind and review the video lectures unlimited times, helping them to solve their queries and doubts in their respective subjects.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hlinkClick r:id="rId2"/>
              </a:rPr>
              <a:t>https://www.w3schools.com/html/</a:t>
            </a:r>
            <a:endParaRPr lang="en-US" dirty="0"/>
          </a:p>
          <a:p>
            <a:r>
              <a:rPr lang="en-US" dirty="0">
                <a:hlinkClick r:id="rId3"/>
              </a:rPr>
              <a:t>https://www.udemy.com/the-complete-web-developer-course-2/learn/v4/t/lecture/4671418?start=0</a:t>
            </a:r>
            <a:endParaRPr lang="en-US" dirty="0"/>
          </a:p>
          <a:p>
            <a:r>
              <a:rPr lang="en-IN" dirty="0"/>
              <a:t>Responsive Web Design with HTML5 and CSS3</a:t>
            </a:r>
          </a:p>
          <a:p>
            <a:r>
              <a:rPr lang="en-IN" dirty="0"/>
              <a:t>Web Technology, Srinivasan, Pearson</a:t>
            </a:r>
            <a:endParaRPr lang="en-US" dirty="0"/>
          </a:p>
          <a:p>
            <a:endParaRPr lang="en-US" dirty="0"/>
          </a:p>
        </p:txBody>
      </p:sp>
    </p:spTree>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563</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 Math</vt:lpstr>
      <vt:lpstr>Trebuchet MS</vt:lpstr>
      <vt:lpstr>Wingdings 3</vt:lpstr>
      <vt:lpstr>Facet</vt:lpstr>
      <vt:lpstr>  INTERNET PROGRAMMING PROJECT</vt:lpstr>
      <vt:lpstr>Literature Survey</vt:lpstr>
      <vt:lpstr>PowerPoint Presentation</vt:lpstr>
      <vt:lpstr>Problem Statement</vt:lpstr>
      <vt:lpstr> Proposed System</vt:lpstr>
      <vt:lpstr>PowerPoint Presentation</vt:lpstr>
      <vt:lpstr>Conclusion</vt:lpstr>
      <vt:lpstr>Reference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PROGRAMMING PROJECT</dc:title>
  <dc:creator>Home</dc:creator>
  <cp:lastModifiedBy>Rahul Das</cp:lastModifiedBy>
  <cp:revision>23</cp:revision>
  <dcterms:created xsi:type="dcterms:W3CDTF">2018-09-06T19:15:44Z</dcterms:created>
  <dcterms:modified xsi:type="dcterms:W3CDTF">2018-09-07T08:26:52Z</dcterms:modified>
</cp:coreProperties>
</file>