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8" r:id="rId5"/>
    <p:sldId id="269" r:id="rId6"/>
    <p:sldId id="268" r:id="rId7"/>
    <p:sldId id="270" r:id="rId8"/>
    <p:sldId id="273" r:id="rId9"/>
    <p:sldId id="277" r:id="rId10"/>
    <p:sldId id="282" r:id="rId11"/>
    <p:sldId id="284" r:id="rId12"/>
    <p:sldId id="271" r:id="rId13"/>
    <p:sldId id="286" r:id="rId14"/>
    <p:sldId id="287" r:id="rId15"/>
    <p:sldId id="2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862" autoAdjust="0"/>
    <p:restoredTop sz="95065" autoAdjust="0"/>
  </p:normalViewPr>
  <p:slideViewPr>
    <p:cSldViewPr snapToGrid="0" showGuides="1">
      <p:cViewPr varScale="1">
        <p:scale>
          <a:sx n="86" d="100"/>
          <a:sy n="86" d="100"/>
        </p:scale>
        <p:origin x="67" y="2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101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C151B4DD-15C8-4661-884B-618628EC128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6678A688-EE94-44BF-A9B6-FD51CF6D64E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50357-9784-4A90-96B4-0B331B4230FA}" type="datetimeFigureOut">
              <a:rPr lang="en-US" smtClean="0"/>
              <a:t>9/7/2021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7CB2C68-562A-4D2A-9890-4436EDCEC7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041883F-BA65-4049-B6C2-7C1A5A6D086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50802-3B37-42FB-BECC-88074371FE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079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US" noProof="0" smtClean="0"/>
              <a:t>9/7/2021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7957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9889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3183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3590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398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169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078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12020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74537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7222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0838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404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2.png"/><Relationship Id="rId4" Type="http://schemas.openxmlformats.org/officeDocument/2006/relationships/image" Target="../media/image4.sv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=""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=""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322A2F12-9117-4B68-80A7-10EC293F01F8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="" xmlns:a16="http://schemas.microsoft.com/office/drawing/2014/main" id="{AAF7CCD5-D217-463B-844E-D697B3459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="" xmlns:a16="http://schemas.microsoft.com/office/drawing/2014/main" id="{470AB33E-36FA-416E-9307-1C85125C0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="" xmlns:a16="http://schemas.microsoft.com/office/drawing/2014/main" id="{52518C90-D74B-4D84-AE06-554644DE33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87995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=""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=""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=""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=""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Oval 23">
            <a:extLst>
              <a:ext uri="{FF2B5EF4-FFF2-40B4-BE49-F238E27FC236}">
                <a16:creationId xmlns=""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Oval 24">
            <a:extLst>
              <a:ext uri="{FF2B5EF4-FFF2-40B4-BE49-F238E27FC236}">
                <a16:creationId xmlns=""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=""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=""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=""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=""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=""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=""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=""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=""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=""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=""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=""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=""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=""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=""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=""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=""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pic>
        <p:nvPicPr>
          <p:cNvPr id="17" name="Graphic 16" descr="Envelope">
            <a:extLst>
              <a:ext uri="{FF2B5EF4-FFF2-40B4-BE49-F238E27FC236}">
                <a16:creationId xmlns=""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=""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EC519AB8-2D8F-4EE5-B4E4-7A48430A4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2998" y="3309109"/>
            <a:ext cx="5163222" cy="673365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4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=""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=""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1" name="Subtitle 2">
            <a:extLst>
              <a:ext uri="{FF2B5EF4-FFF2-40B4-BE49-F238E27FC236}">
                <a16:creationId xmlns="" xmlns:a16="http://schemas.microsoft.com/office/drawing/2014/main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="" xmlns:a16="http://schemas.microsoft.com/office/drawing/2014/main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666C42-DD4B-4BFA-BE15-4D20CFD5D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7744" y="3275218"/>
            <a:ext cx="5188475" cy="82662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 dirty="0" smtClean="0"/>
              <a:t>Click </a:t>
            </a:r>
            <a:r>
              <a:rPr lang="en-US" noProof="0" dirty="0" smtClean="0"/>
              <a:t>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=""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=""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200078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Oval 10">
            <a:extLst>
              <a:ext uri="{FF2B5EF4-FFF2-40B4-BE49-F238E27FC236}">
                <a16:creationId xmlns=""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=""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>
                <a:extLst>
                  <a:ext uri="{FF2B5EF4-FFF2-40B4-BE49-F238E27FC236}">
                    <a16:creationId xmlns=""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=""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</p:grpSp>
      </p:grpSp>
      <p:sp>
        <p:nvSpPr>
          <p:cNvPr id="21" name="Text Placeholder 2">
            <a:extLst>
              <a:ext uri="{FF2B5EF4-FFF2-40B4-BE49-F238E27FC236}">
                <a16:creationId xmlns=""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165219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=""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=""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=""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=""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=""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48706DBD-D7E1-4734-A193-C7FE296EA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365125"/>
            <a:ext cx="10837862" cy="1325563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=""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38577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=""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=""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=""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=""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1E32FD-35A0-490A-BE40-FBF894A7E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365125"/>
            <a:ext cx="10837862" cy="1325563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=""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16185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=""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=""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=""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=""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1E32FD-35A0-490A-BE40-FBF894A7E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365125"/>
            <a:ext cx="10837862" cy="1325563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=""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=""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=""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=""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63196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=""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=""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=""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=""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=""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8970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=""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=""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=""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=""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=""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=""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=""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=""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=""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4640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Dummy Text Comes Here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=""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=""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="" xmlns:a16="http://schemas.microsoft.com/office/drawing/2014/main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="" xmlns:a16="http://schemas.microsoft.com/office/drawing/2014/main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="" xmlns:a16="http://schemas.microsoft.com/office/drawing/2014/main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=""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=""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=""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=""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=""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=""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=""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=""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=""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=""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=""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=""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=""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=""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=""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=""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=""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=""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=""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=""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=""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322A2F12-9117-4B68-80A7-10EC293F01F8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="" xmlns:a16="http://schemas.microsoft.com/office/drawing/2014/main" id="{AAF7CCD5-D217-463B-844E-D697B3459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="" xmlns:a16="http://schemas.microsoft.com/office/drawing/2014/main" id="{470AB33E-36FA-416E-9307-1C85125C0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="" xmlns:a16="http://schemas.microsoft.com/office/drawing/2014/main" id="{52518C90-D74B-4D84-AE06-554644DE33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=""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322A2F12-9117-4B68-80A7-10EC293F01F8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="" xmlns:a16="http://schemas.microsoft.com/office/drawing/2014/main" id="{AAF7CCD5-D217-463B-844E-D697B3459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="" xmlns:a16="http://schemas.microsoft.com/office/drawing/2014/main" id="{470AB33E-36FA-416E-9307-1C85125C0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="" xmlns:a16="http://schemas.microsoft.com/office/drawing/2014/main" id="{52518C90-D74B-4D84-AE06-554644DE33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E3A6D02-D902-4B4A-B727-07D0E5BBC3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47800" y="1847056"/>
            <a:ext cx="9296400" cy="31638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5755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F27F-98F9-A147-8986-34441C7B752D}" type="datetime1">
              <a:rPr lang="en-US" noProof="0" smtClean="0"/>
              <a:t>9/7/2021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76" r:id="rId9"/>
    <p:sldLayoutId id="2147483675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1" r:id="rId17"/>
    <p:sldLayoutId id="2147483672" r:id="rId18"/>
    <p:sldLayoutId id="2147483674" r:id="rId19"/>
    <p:sldLayoutId id="2147483673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20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="" xmlns:a16="http://schemas.microsoft.com/office/drawing/2014/main" id="{ABD7F97D-15E8-4032-B615-0562046B754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256" y="951969"/>
            <a:ext cx="5093453" cy="4917608"/>
          </a:xfr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AB08B8-3DB3-4637-AE23-B8DB96D9F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8483" y="1645921"/>
            <a:ext cx="4824547" cy="2551426"/>
          </a:xfrm>
        </p:spPr>
        <p:txBody>
          <a:bodyPr/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LIFE EXPECTANCY OF PEOPLE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198AA37-E298-4CD8-9F0F-2123ACFD96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8483" y="4288680"/>
            <a:ext cx="5143500" cy="1215138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Submitted by – </a:t>
            </a:r>
          </a:p>
          <a:p>
            <a:pPr>
              <a:lnSpc>
                <a:spcPct val="40000"/>
              </a:lnSpc>
            </a:pP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40000"/>
              </a:lnSpc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RAHUL KUMAR</a:t>
            </a:r>
          </a:p>
          <a:p>
            <a:pPr>
              <a:lnSpc>
                <a:spcPct val="40000"/>
              </a:lnSpc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IVY PROFESSIONAL SCHOOL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172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3A9A18-93E0-4615-B7AA-B8C8FBB14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5434" y="2275798"/>
            <a:ext cx="2432481" cy="488941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ACCURACY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91B32C0-5E61-447F-9557-57AF415D6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3597" y="3077376"/>
            <a:ext cx="3021972" cy="1503501"/>
          </a:xfrm>
        </p:spPr>
        <p:txBody>
          <a:bodyPr/>
          <a:lstStyle/>
          <a:p>
            <a:r>
              <a:rPr lang="en-US" sz="1800" dirty="0"/>
              <a:t>MAPE = </a:t>
            </a:r>
            <a:r>
              <a:rPr lang="en-US" sz="1800" dirty="0" smtClean="0"/>
              <a:t>4.204787  </a:t>
            </a:r>
          </a:p>
          <a:p>
            <a:r>
              <a:rPr lang="en-US" sz="1800" dirty="0" smtClean="0"/>
              <a:t>Median-APE </a:t>
            </a:r>
            <a:r>
              <a:rPr lang="en-US" sz="1800" dirty="0"/>
              <a:t>= </a:t>
            </a:r>
            <a:r>
              <a:rPr lang="en-US" sz="1800" dirty="0" smtClean="0"/>
              <a:t>3.045557</a:t>
            </a:r>
          </a:p>
          <a:p>
            <a:r>
              <a:rPr lang="en-US" sz="1800" dirty="0" smtClean="0"/>
              <a:t>Mean </a:t>
            </a:r>
            <a:r>
              <a:rPr lang="en-US" sz="1800" dirty="0"/>
              <a:t>Accuracy - </a:t>
            </a:r>
            <a:r>
              <a:rPr lang="en-US" sz="1800" dirty="0" smtClean="0"/>
              <a:t>95.79521</a:t>
            </a:r>
          </a:p>
          <a:p>
            <a:r>
              <a:rPr lang="en-US" sz="1800" dirty="0" smtClean="0"/>
              <a:t>Median </a:t>
            </a:r>
            <a:r>
              <a:rPr lang="en-US" sz="1800" dirty="0"/>
              <a:t>Accuracy - 96.95444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="" xmlns:a16="http://schemas.microsoft.com/office/drawing/2014/main" id="{29305ED8-D39E-4A20-A7CB-7EC58B3E325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334" y="1063088"/>
            <a:ext cx="4884848" cy="4854787"/>
          </a:xfrm>
        </p:spPr>
      </p:pic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9980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3A9A18-93E0-4615-B7AA-B8C8FBB14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770" y="1308132"/>
            <a:ext cx="2014197" cy="48894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INSIGHTS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91B32C0-5E61-447F-9557-57AF415D6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492" y="2109711"/>
            <a:ext cx="4615514" cy="3758429"/>
          </a:xfrm>
        </p:spPr>
        <p:txBody>
          <a:bodyPr/>
          <a:lstStyle/>
          <a:p>
            <a:r>
              <a:rPr lang="en-US" sz="1800" dirty="0"/>
              <a:t>F</a:t>
            </a:r>
            <a:r>
              <a:rPr lang="en-US" sz="1800" dirty="0" smtClean="0"/>
              <a:t>actors </a:t>
            </a:r>
            <a:r>
              <a:rPr lang="en-US" sz="1800" dirty="0"/>
              <a:t>like country, year, expenditure etc. </a:t>
            </a:r>
            <a:r>
              <a:rPr lang="en-US" sz="1800" dirty="0" smtClean="0"/>
              <a:t>does not affect the </a:t>
            </a:r>
            <a:r>
              <a:rPr lang="en-US" sz="1800" dirty="0"/>
              <a:t>life expectancy of </a:t>
            </a:r>
            <a:r>
              <a:rPr lang="en-US" sz="1800" dirty="0" smtClean="0"/>
              <a:t>people</a:t>
            </a:r>
            <a:endParaRPr lang="en-US" sz="1800" dirty="0"/>
          </a:p>
          <a:p>
            <a:r>
              <a:rPr lang="en-US" sz="1800" dirty="0" smtClean="0"/>
              <a:t>Reaching </a:t>
            </a:r>
            <a:r>
              <a:rPr lang="en-US" sz="1800" dirty="0"/>
              <a:t>15 </a:t>
            </a:r>
            <a:r>
              <a:rPr lang="en-US" sz="1800" dirty="0" smtClean="0"/>
              <a:t>years </a:t>
            </a:r>
            <a:r>
              <a:rPr lang="en-US" sz="1800" dirty="0"/>
              <a:t>of age does not ensure a good life </a:t>
            </a:r>
            <a:r>
              <a:rPr lang="en-US" sz="1800" dirty="0" smtClean="0"/>
              <a:t>while schooling does</a:t>
            </a:r>
          </a:p>
          <a:p>
            <a:r>
              <a:rPr lang="en-US" sz="1800" dirty="0" smtClean="0"/>
              <a:t>A </a:t>
            </a:r>
            <a:r>
              <a:rPr lang="en-US" sz="1800" dirty="0"/>
              <a:t>country's GDP and income composition  affect life expectancy more </a:t>
            </a:r>
            <a:r>
              <a:rPr lang="en-US" sz="1800" dirty="0" smtClean="0"/>
              <a:t>broadly</a:t>
            </a:r>
            <a:endParaRPr lang="en-US" sz="1800" dirty="0"/>
          </a:p>
          <a:p>
            <a:r>
              <a:rPr lang="en-US" sz="1800" dirty="0" smtClean="0"/>
              <a:t>One </a:t>
            </a:r>
            <a:r>
              <a:rPr lang="en-US" sz="1800" dirty="0"/>
              <a:t>can extend their life span by adopting a healthy lifestyle, having proper </a:t>
            </a:r>
            <a:r>
              <a:rPr lang="en-US" sz="1800" dirty="0" smtClean="0"/>
              <a:t>BMR, </a:t>
            </a:r>
            <a:r>
              <a:rPr lang="en-US" sz="1800" dirty="0"/>
              <a:t>proper education, and getting vaccinated on time for each </a:t>
            </a:r>
            <a:r>
              <a:rPr lang="en-US" sz="1800" dirty="0" smtClean="0"/>
              <a:t>disease</a:t>
            </a:r>
            <a:endParaRPr lang="en-US" sz="1800" dirty="0"/>
          </a:p>
          <a:p>
            <a:r>
              <a:rPr lang="en-US" sz="1800" dirty="0" smtClean="0"/>
              <a:t>Some </a:t>
            </a:r>
            <a:r>
              <a:rPr lang="en-US" sz="1800" dirty="0"/>
              <a:t>parameters like pollution and environmental index are missing </a:t>
            </a:r>
            <a:r>
              <a:rPr lang="en-US" sz="1800" dirty="0" smtClean="0"/>
              <a:t>and can be included for better insights</a:t>
            </a:r>
            <a:endParaRPr lang="en-US" sz="1800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="" xmlns:a16="http://schemas.microsoft.com/office/drawing/2014/main" id="{29305ED8-D39E-4A20-A7CB-7EC58B3E325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09"/>
          <a:stretch/>
        </p:blipFill>
        <p:spPr>
          <a:xfrm>
            <a:off x="5499600" y="985422"/>
            <a:ext cx="4884848" cy="4802818"/>
          </a:xfrm>
        </p:spPr>
      </p:pic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4160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9">
            <a:extLst>
              <a:ext uri="{FF2B5EF4-FFF2-40B4-BE49-F238E27FC236}">
                <a16:creationId xmlns="" xmlns:a16="http://schemas.microsoft.com/office/drawing/2014/main" id="{63493B9E-F6F8-4C0F-9706-CA547A8B2B3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2" t="2154" r="3510" b="10507"/>
          <a:stretch/>
        </p:blipFill>
        <p:spPr>
          <a:xfrm>
            <a:off x="1042083" y="987903"/>
            <a:ext cx="4976977" cy="4862481"/>
          </a:xfrm>
        </p:spPr>
      </p:pic>
      <p:sp>
        <p:nvSpPr>
          <p:cNvPr id="6" name="Title 5">
            <a:extLst>
              <a:ext uri="{FF2B5EF4-FFF2-40B4-BE49-F238E27FC236}">
                <a16:creationId xmlns="" xmlns:a16="http://schemas.microsoft.com/office/drawing/2014/main" id="{7FFD2133-BC23-492A-A99B-5D0491160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11247795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C50832-0B36-43C5-98EC-4CD165D78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7387" y="1509204"/>
            <a:ext cx="2129607" cy="87001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52A9C73-06ED-419B-81B5-491CBFC22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351" y="2723943"/>
            <a:ext cx="5877457" cy="2815723"/>
          </a:xfrm>
        </p:spPr>
        <p:txBody>
          <a:bodyPr/>
          <a:lstStyle/>
          <a:p>
            <a:r>
              <a:rPr lang="en-US" sz="1800" dirty="0"/>
              <a:t>P</a:t>
            </a:r>
            <a:r>
              <a:rPr lang="en-US" sz="1800" dirty="0" smtClean="0"/>
              <a:t>erform linear regression analysis to predict life expectancy</a:t>
            </a:r>
          </a:p>
          <a:p>
            <a:r>
              <a:rPr lang="en-US" sz="1800" dirty="0" smtClean="0"/>
              <a:t>Find what factors does not affects average life span of a person</a:t>
            </a:r>
          </a:p>
          <a:p>
            <a:r>
              <a:rPr lang="en-US" sz="1800" dirty="0" smtClean="0"/>
              <a:t>Find whether higher mortality rates ensures higher life expectancy</a:t>
            </a:r>
          </a:p>
          <a:p>
            <a:r>
              <a:rPr lang="en-US" sz="1800" dirty="0" smtClean="0"/>
              <a:t>Find whether schooling play any role in increasing one’s life span</a:t>
            </a:r>
          </a:p>
          <a:p>
            <a:r>
              <a:rPr lang="en-US" sz="1800" dirty="0" smtClean="0"/>
              <a:t>Find what other factors affects average life span of a person</a:t>
            </a:r>
            <a:endParaRPr lang="en-US" sz="1800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="" xmlns:a16="http://schemas.microsoft.com/office/drawing/2014/main" id="{A241642C-CB49-4AA1-9EAD-3BCEA280B5B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808" y="0"/>
            <a:ext cx="5977192" cy="4982319"/>
          </a:xfrm>
        </p:spPr>
      </p:pic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B5C6BAC-F3F8-4AA0-B332-02F66357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5613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="" xmlns:a16="http://schemas.microsoft.com/office/drawing/2014/main" id="{9D82A855-CCB0-4075-B5EE-5CC6FD176DB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clrChange>
              <a:clrFrom>
                <a:srgbClr val="DDDDDD"/>
              </a:clrFrom>
              <a:clrTo>
                <a:srgbClr val="DDDDD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45"/>
          <a:stretch/>
        </p:blipFill>
        <p:spPr>
          <a:xfrm rot="16200000">
            <a:off x="626591" y="1586437"/>
            <a:ext cx="4715319" cy="3642791"/>
          </a:xfrm>
          <a:solidFill>
            <a:schemeClr val="bg2"/>
          </a:solidFill>
          <a:ln>
            <a:noFill/>
          </a:ln>
          <a:effectLst>
            <a:reflection endPos="0" dist="508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6C64C2A7-EC84-4D8C-9CA2-F6AE46F51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315" y="279647"/>
            <a:ext cx="3303644" cy="630314"/>
          </a:xfrm>
        </p:spPr>
        <p:txBody>
          <a:bodyPr/>
          <a:lstStyle/>
          <a:p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METHODOLOGY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513547" y="399700"/>
            <a:ext cx="6697133" cy="611293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66E959E-B23F-467A-9B6E-30F9EE96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5330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3A9A18-93E0-4615-B7AA-B8C8FBB14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2697" y="1840792"/>
            <a:ext cx="1161942" cy="488941"/>
          </a:xfrm>
        </p:spPr>
        <p:txBody>
          <a:bodyPr>
            <a:no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91B32C0-5E61-447F-9557-57AF415D6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560" y="2562472"/>
            <a:ext cx="4271446" cy="2195959"/>
          </a:xfrm>
        </p:spPr>
        <p:txBody>
          <a:bodyPr/>
          <a:lstStyle/>
          <a:p>
            <a:r>
              <a:rPr lang="en-US" sz="1800" dirty="0" smtClean="0"/>
              <a:t>Data in CSV format</a:t>
            </a:r>
          </a:p>
          <a:p>
            <a:r>
              <a:rPr lang="en-US" sz="1800" dirty="0" smtClean="0"/>
              <a:t>2938 data points and 23 variables</a:t>
            </a:r>
          </a:p>
          <a:p>
            <a:r>
              <a:rPr lang="en-US" sz="1800" dirty="0" smtClean="0"/>
              <a:t>Dependent variable – “Life_Expectancy” (Continuous )</a:t>
            </a:r>
          </a:p>
          <a:p>
            <a:r>
              <a:rPr lang="en-US" sz="1800" dirty="0" smtClean="0"/>
              <a:t>2 Character variables and rest numerical</a:t>
            </a:r>
            <a:endParaRPr lang="en-US" sz="1800" dirty="0" smtClean="0"/>
          </a:p>
          <a:p>
            <a:r>
              <a:rPr lang="en-US" sz="1800" dirty="0" smtClean="0"/>
              <a:t>Garbage variable  - “Country” and “Year”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="" xmlns:a16="http://schemas.microsoft.com/office/drawing/2014/main" id="{29305ED8-D39E-4A20-A7CB-7EC58B3E325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212" y="988536"/>
            <a:ext cx="4884848" cy="4879604"/>
          </a:xfrm>
        </p:spPr>
      </p:pic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7301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32B532-EB3E-428B-9224-EFA237D16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784" y="1056440"/>
            <a:ext cx="4677499" cy="292964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PRE-PROCESSING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EB5F9B50-CED9-4961-91E8-058BE2567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B91B32C0-5E61-447F-9557-57AF415D6FE9}"/>
              </a:ext>
            </a:extLst>
          </p:cNvPr>
          <p:cNvSpPr txBox="1">
            <a:spLocks/>
          </p:cNvSpPr>
          <p:nvPr/>
        </p:nvSpPr>
        <p:spPr>
          <a:xfrm>
            <a:off x="584639" y="1781238"/>
            <a:ext cx="4990537" cy="17343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15 variables with less than 20% missing values</a:t>
            </a:r>
          </a:p>
          <a:p>
            <a:r>
              <a:rPr lang="en-US" sz="1800" dirty="0" smtClean="0"/>
              <a:t>16 variables with outliers – most +</a:t>
            </a:r>
            <a:r>
              <a:rPr lang="en-US" sz="1800" dirty="0" err="1" smtClean="0"/>
              <a:t>ve</a:t>
            </a:r>
            <a:r>
              <a:rPr lang="en-US" sz="1800" dirty="0" smtClean="0"/>
              <a:t> outliers</a:t>
            </a:r>
          </a:p>
          <a:p>
            <a:r>
              <a:rPr lang="en-US" sz="1800" dirty="0" smtClean="0"/>
              <a:t>Missing values treatment by replacement with mean, median or mode</a:t>
            </a:r>
          </a:p>
          <a:p>
            <a:r>
              <a:rPr lang="en-US" sz="1800" dirty="0" smtClean="0"/>
              <a:t>Outliers treated by fixing range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" t="1424" r="49270" b="67379"/>
          <a:stretch/>
        </p:blipFill>
        <p:spPr>
          <a:xfrm>
            <a:off x="5575176" y="3181613"/>
            <a:ext cx="5909730" cy="32741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48064" y="2812281"/>
            <a:ext cx="2963953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Boxplot for “Life_Expectancy”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99308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32B532-EB3E-428B-9224-EFA237D16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637" y="142043"/>
            <a:ext cx="5088193" cy="461638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UNIVARIATE ANALYSIS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5" y="692458"/>
            <a:ext cx="8115479" cy="595064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EB5F9B50-CED9-4961-91E8-058BE2567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791264" y="3483116"/>
            <a:ext cx="1234697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Histograms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48941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EB5F9B50-CED9-4961-91E8-058BE2567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17098" y="6186790"/>
            <a:ext cx="1234697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Histograms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81" y="798722"/>
            <a:ext cx="6963618" cy="510301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="" xmlns:a16="http://schemas.microsoft.com/office/drawing/2014/main" id="{4332B532-EB3E-428B-9224-EFA237D16A73}"/>
              </a:ext>
            </a:extLst>
          </p:cNvPr>
          <p:cNvSpPr txBox="1">
            <a:spLocks/>
          </p:cNvSpPr>
          <p:nvPr/>
        </p:nvSpPr>
        <p:spPr>
          <a:xfrm>
            <a:off x="584637" y="150920"/>
            <a:ext cx="5088193" cy="45276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UNIVARIATE ANALYSIS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669" y="1864311"/>
            <a:ext cx="4113329" cy="403743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579631" y="6075620"/>
            <a:ext cx="963725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Barplots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67575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32B532-EB3E-428B-9224-EFA237D16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299" y="221942"/>
            <a:ext cx="11196029" cy="1036643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IVARIATE ANALYSIS, Feature  SELECTION AND DATA Conversion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EB5F9B50-CED9-4961-91E8-058BE2567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B91B32C0-5E61-447F-9557-57AF415D6FE9}"/>
              </a:ext>
            </a:extLst>
          </p:cNvPr>
          <p:cNvSpPr txBox="1">
            <a:spLocks/>
          </p:cNvSpPr>
          <p:nvPr/>
        </p:nvSpPr>
        <p:spPr>
          <a:xfrm>
            <a:off x="454010" y="1705036"/>
            <a:ext cx="5707304" cy="26710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Includes scatter plot, correlation matrix and ANOVA test</a:t>
            </a:r>
          </a:p>
          <a:p>
            <a:r>
              <a:rPr lang="en-US" sz="1800" dirty="0" smtClean="0"/>
              <a:t>Acc. to ANOVA test every categorical variable is correlated</a:t>
            </a:r>
          </a:p>
          <a:p>
            <a:r>
              <a:rPr lang="en-US" sz="1800" dirty="0" smtClean="0"/>
              <a:t>Acc. to scatter plot and correlation matrix 10 continuous variables have weak correlation</a:t>
            </a:r>
          </a:p>
          <a:p>
            <a:r>
              <a:rPr lang="en-US" sz="1800" dirty="0" smtClean="0"/>
              <a:t>Elimination of weakly correlated variables</a:t>
            </a:r>
          </a:p>
          <a:p>
            <a:r>
              <a:rPr lang="en-US" sz="1800" dirty="0" smtClean="0"/>
              <a:t>Conversion of categorical variables into numerical factors ( 1’s and 0’s)</a:t>
            </a:r>
          </a:p>
          <a:p>
            <a:endParaRPr lang="en-US" sz="18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399834"/>
              </p:ext>
            </p:extLst>
          </p:nvPr>
        </p:nvGraphicFramePr>
        <p:xfrm>
          <a:off x="6320966" y="3040546"/>
          <a:ext cx="565332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3786"/>
                <a:gridCol w="14595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Continuos</a:t>
                      </a:r>
                      <a:r>
                        <a:rPr lang="en-US" dirty="0" smtClean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Categorical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"</a:t>
                      </a:r>
                      <a:r>
                        <a:rPr lang="en-IN" dirty="0" err="1" smtClean="0"/>
                        <a:t>Adult_Mortality</a:t>
                      </a:r>
                      <a:r>
                        <a:rPr lang="en-IN" dirty="0" smtClean="0"/>
                        <a:t>"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"Status”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"BMI",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"</a:t>
                      </a:r>
                      <a:r>
                        <a:rPr lang="en-IN" dirty="0" err="1" smtClean="0"/>
                        <a:t>Hepatitis_B</a:t>
                      </a:r>
                      <a:r>
                        <a:rPr lang="en-IN" dirty="0" smtClean="0"/>
                        <a:t>”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"</a:t>
                      </a:r>
                      <a:r>
                        <a:rPr lang="en-IN" dirty="0" err="1" smtClean="0"/>
                        <a:t>Income_Composition_of_Resources</a:t>
                      </a:r>
                      <a:r>
                        <a:rPr lang="en-IN" dirty="0" smtClean="0"/>
                        <a:t>"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"Polio”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"Schooling”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"Diphtheria"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“</a:t>
                      </a:r>
                      <a:r>
                        <a:rPr lang="en-IN" dirty="0" err="1" smtClean="0"/>
                        <a:t>Per_Capita_GDP</a:t>
                      </a:r>
                      <a:r>
                        <a:rPr lang="en-IN" dirty="0" smtClean="0"/>
                        <a:t>"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Per_Capita_GDP</a:t>
                      </a:r>
                      <a:r>
                        <a:rPr lang="en-IN" dirty="0" smtClean="0"/>
                        <a:t>"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968791" y="2481239"/>
            <a:ext cx="2081404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Correlated Variables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02753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1BB985D-7833-4E74-AA1C-E9A4BC3CC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642257"/>
            <a:ext cx="1454376" cy="524700"/>
          </a:xfrm>
        </p:spPr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2E37A9B0-8DFC-4474-9F0A-612E661EF4EC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dirty="0" smtClean="0"/>
              <a:t>Initial</a:t>
            </a:r>
            <a:endParaRPr lang="en-US" dirty="0"/>
          </a:p>
        </p:txBody>
      </p:sp>
      <p:pic>
        <p:nvPicPr>
          <p:cNvPr id="22" name="Picture Placeholder 21">
            <a:extLst>
              <a:ext uri="{FF2B5EF4-FFF2-40B4-BE49-F238E27FC236}">
                <a16:creationId xmlns="" xmlns:a16="http://schemas.microsoft.com/office/drawing/2014/main" id="{900B31E0-725B-4414-BD86-F34DA104673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834" y="1166957"/>
            <a:ext cx="4316187" cy="5124985"/>
          </a:xfrm>
        </p:spPr>
      </p:pic>
      <p:pic>
        <p:nvPicPr>
          <p:cNvPr id="85" name="Picture Placeholder 84" descr="Single gear">
            <a:extLst>
              <a:ext uri="{FF2B5EF4-FFF2-40B4-BE49-F238E27FC236}">
                <a16:creationId xmlns="" xmlns:a16="http://schemas.microsoft.com/office/drawing/2014/main" id="{65FBD7DF-30E8-9042-8A0D-0F64C33E0B41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D78F2DCC-A50E-40A1-81F9-70371D4AA42F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 smtClean="0"/>
              <a:t>Final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B5E3677-5FC4-4712-BA70-5DBE57453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1" name="Picture Placeholder 84" descr="Single gear">
            <a:extLst>
              <a:ext uri="{FF2B5EF4-FFF2-40B4-BE49-F238E27FC236}">
                <a16:creationId xmlns="" xmlns:a16="http://schemas.microsoft.com/office/drawing/2014/main" id="{65FBD7DF-30E8-9042-8A0D-0F64C33E0B4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690472" y="1988373"/>
            <a:ext cx="502873" cy="502873"/>
          </a:xfrm>
          <a:prstGeom prst="rect">
            <a:avLst/>
          </a:prstGeom>
          <a:noFill/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47531" y="3248984"/>
            <a:ext cx="3445566" cy="2301147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Linear regression model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Training data – 70% &amp; Test data -30%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R2 value of 0.8323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Non-significant </a:t>
            </a:r>
            <a:r>
              <a:rPr lang="en-US" sz="1800" dirty="0"/>
              <a:t>variables </a:t>
            </a:r>
            <a:r>
              <a:rPr lang="en-US" sz="1800" dirty="0" smtClean="0"/>
              <a:t>-"</a:t>
            </a:r>
            <a:r>
              <a:rPr lang="en-US" sz="1800" dirty="0"/>
              <a:t>Status" and "</a:t>
            </a:r>
            <a:r>
              <a:rPr lang="en-US" sz="1800" dirty="0" smtClean="0"/>
              <a:t>Polio“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No multicollinearity</a:t>
            </a:r>
            <a:endParaRPr lang="en-IN" sz="1800" dirty="0"/>
          </a:p>
        </p:txBody>
      </p:sp>
      <p:sp>
        <p:nvSpPr>
          <p:cNvPr id="10" name="Content Placeholder 9"/>
          <p:cNvSpPr>
            <a:spLocks noGrp="1"/>
          </p:cNvSpPr>
          <p:nvPr>
            <p:ph idx="14"/>
          </p:nvPr>
        </p:nvSpPr>
        <p:spPr>
          <a:xfrm>
            <a:off x="8527490" y="3444926"/>
            <a:ext cx="3445200" cy="2105205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Linear regression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Training data – 70% &amp; Test data -</a:t>
            </a:r>
            <a:r>
              <a:rPr lang="en-US" sz="1800" dirty="0" smtClean="0"/>
              <a:t>30%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R2 value of 0.8312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No non-significant variables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No multicollinearity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602692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ontoso v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55078"/>
      </a:accent1>
      <a:accent2>
        <a:srgbClr val="0F3955"/>
      </a:accent2>
      <a:accent3>
        <a:srgbClr val="BF678E"/>
      </a:accent3>
      <a:accent4>
        <a:srgbClr val="B2606E"/>
      </a:accent4>
      <a:accent5>
        <a:srgbClr val="731F1C"/>
      </a:accent5>
      <a:accent6>
        <a:srgbClr val="666666"/>
      </a:accent6>
      <a:hlink>
        <a:srgbClr val="BF678E"/>
      </a:hlink>
      <a:folHlink>
        <a:srgbClr val="731F1C"/>
      </a:folHlink>
    </a:clrScheme>
    <a:fontScheme name="Contoso v2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88997677_Rose suite presentation_AAS_v4" id="{97C8BA14-D802-4795-89C7-EAA620DD846B}" vid="{D162D178-FB75-4B8B-B67A-CA51C6DCA18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872F8CF-3688-4B14-A13A-EB7FF46D2F47}">
  <ds:schemaRefs>
    <ds:schemaRef ds:uri="http://purl.org/dc/elements/1.1/"/>
    <ds:schemaRef ds:uri="16c05727-aa75-4e4a-9b5f-8a80a1165891"/>
    <ds:schemaRef ds:uri="http://www.w3.org/XML/1998/namespace"/>
    <ds:schemaRef ds:uri="http://purl.org/dc/terms/"/>
    <ds:schemaRef ds:uri="71af3243-3dd4-4a8d-8c0d-dd76da1f02a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5D9C8E3-B635-4963-8B68-3FC691872B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94996C2-A795-46F9-93BE-0C463FDCD1B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Rose suite presentation</Template>
  <TotalTime>0</TotalTime>
  <Words>416</Words>
  <Application>Microsoft Office PowerPoint</Application>
  <PresentationFormat>Widescreen</PresentationFormat>
  <Paragraphs>96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Corbel</vt:lpstr>
      <vt:lpstr>Office Theme</vt:lpstr>
      <vt:lpstr>LIFE EXPECTANCY OF PEOPLE</vt:lpstr>
      <vt:lpstr> OBJECTIVE </vt:lpstr>
      <vt:lpstr>METHODOLOGY</vt:lpstr>
      <vt:lpstr> Data </vt:lpstr>
      <vt:lpstr>DATA PRE-PROCESSING</vt:lpstr>
      <vt:lpstr>UNIVARIATE ANALYSIS</vt:lpstr>
      <vt:lpstr>PowerPoint Presentation</vt:lpstr>
      <vt:lpstr>BIVARIATE ANALYSIS, Feature  SELECTION AND DATA Conversion</vt:lpstr>
      <vt:lpstr>MODEL</vt:lpstr>
      <vt:lpstr> ACCURACY </vt:lpstr>
      <vt:lpstr> INSIGHTS </vt:lpstr>
      <vt:lpstr>Thank you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2021-09-06T13:14:56Z</dcterms:created>
  <dcterms:modified xsi:type="dcterms:W3CDTF">2021-09-07T16:47:52Z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