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68" r:id="rId3"/>
    <p:sldId id="269" r:id="rId4"/>
    <p:sldId id="281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80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76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OneDrive\Desktop\Research%20project%20sql\Data\Processed%20data\After%20sql\Stats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OneDrive\Desktop\Research%20project%20sql\Data\Processed%20data\After%20sql\Stats5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OneDrive\Desktop\Research%20project%20sql\Data\Processed%20data\After%20sql\Stats6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OneDrive\Desktop\Research%20project%20sql\Data\Processed%20data\After%20sql\Stats7.csv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OneDrive\Desktop\Research%20project%20sql\Data\Processed%20data\After%20sql\Stats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OneDrive\Desktop\Research%20project%20sql\Data\Processed%20data\After%20sql\Stats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OneDrive\Desktop\Research%20project%20sql\Data\Processed%20data\After%20sql\Stats3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OneDrive\Desktop\Research%20project%20sql\Data\Processed%20data\After%20sql\Stats3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OneDrive\Desktop\Research%20project%20sql\Data\Processed%20data\After%20sql\Stats4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OneDrive\Desktop\Research%20project%20sql\Data\Processed%20data\After%20sql\Stats4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OneDrive\Desktop\Research%20project%20sql\Data\Processed%20data\After%20sql\Stats5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OneDrive\Desktop\Research%20project%20sql\Data\Processed%20data\After%20sql\Stats5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 b="0" dirty="0">
                <a:latin typeface="Arial Rounded MT Bold" panose="020F0704030504030204" pitchFamily="34" charset="0"/>
              </a:rPr>
              <a:t>Library</a:t>
            </a:r>
            <a:r>
              <a:rPr lang="en-IN" sz="1200" b="0" baseline="0" dirty="0">
                <a:latin typeface="Arial Rounded MT Bold" panose="020F0704030504030204" pitchFamily="34" charset="0"/>
              </a:rPr>
              <a:t> size per dollar of subscription for each OTT in </a:t>
            </a:r>
            <a:r>
              <a:rPr lang="en-IN" sz="1200" b="0" baseline="0" dirty="0">
                <a:effectLst/>
                <a:latin typeface="Arial Rounded MT Bold" panose="020F0704030504030204" pitchFamily="34" charset="0"/>
              </a:rPr>
              <a:t>different</a:t>
            </a:r>
            <a:r>
              <a:rPr lang="en-IN" sz="1200" b="0" baseline="0" dirty="0">
                <a:latin typeface="Arial Rounded MT Bold" panose="020F0704030504030204" pitchFamily="34" charset="0"/>
              </a:rPr>
              <a:t> countries</a:t>
            </a:r>
            <a:endParaRPr lang="en-IN" sz="1200" b="0" dirty="0">
              <a:latin typeface="Arial Rounded MT Bold" panose="020F0704030504030204" pitchFamily="34" charset="0"/>
            </a:endParaRPr>
          </a:p>
        </c:rich>
      </c:tx>
      <c:layout>
        <c:manualLayout>
          <c:xMode val="edge"/>
          <c:yMode val="edge"/>
          <c:x val="0.16031816406503407"/>
          <c:y val="7.06164652902216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7570585975896111E-2"/>
          <c:y val="1.8420031107155965E-2"/>
          <c:w val="0.94543853645265319"/>
          <c:h val="0.8102952859949986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Stats1!$H$1</c:f>
              <c:strCache>
                <c:ptCount val="1"/>
                <c:pt idx="0">
                  <c:v>Netflix_library_size_per_dollar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Stats1!$A$2:$A$6</c:f>
              <c:strCache>
                <c:ptCount val="5"/>
                <c:pt idx="0">
                  <c:v>India</c:v>
                </c:pt>
                <c:pt idx="1">
                  <c:v>UK</c:v>
                </c:pt>
                <c:pt idx="2">
                  <c:v>USA</c:v>
                </c:pt>
                <c:pt idx="3">
                  <c:v>Canada</c:v>
                </c:pt>
                <c:pt idx="4">
                  <c:v>Australia</c:v>
                </c:pt>
              </c:strCache>
            </c:strRef>
          </c:cat>
          <c:val>
            <c:numRef>
              <c:f>Stats1!$H$2:$H$6</c:f>
              <c:numCache>
                <c:formatCode>General</c:formatCode>
                <c:ptCount val="5"/>
                <c:pt idx="0">
                  <c:v>621.47</c:v>
                </c:pt>
                <c:pt idx="1">
                  <c:v>429.94</c:v>
                </c:pt>
                <c:pt idx="2">
                  <c:v>476.05</c:v>
                </c:pt>
                <c:pt idx="3">
                  <c:v>536.29</c:v>
                </c:pt>
                <c:pt idx="4">
                  <c:v>381.54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29-478E-A08F-4A18972AC4F5}"/>
            </c:ext>
          </c:extLst>
        </c:ser>
        <c:ser>
          <c:idx val="1"/>
          <c:order val="1"/>
          <c:tx>
            <c:strRef>
              <c:f>Stats1!$I$1</c:f>
              <c:strCache>
                <c:ptCount val="1"/>
                <c:pt idx="0">
                  <c:v>prime_video_library_size_per_dollar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Stats1!$A$2:$A$6</c:f>
              <c:strCache>
                <c:ptCount val="5"/>
                <c:pt idx="0">
                  <c:v>India</c:v>
                </c:pt>
                <c:pt idx="1">
                  <c:v>UK</c:v>
                </c:pt>
                <c:pt idx="2">
                  <c:v>USA</c:v>
                </c:pt>
                <c:pt idx="3">
                  <c:v>Canada</c:v>
                </c:pt>
                <c:pt idx="4">
                  <c:v>Australia</c:v>
                </c:pt>
              </c:strCache>
            </c:strRef>
          </c:cat>
          <c:val>
            <c:numRef>
              <c:f>Stats1!$I$2:$I$6</c:f>
              <c:numCache>
                <c:formatCode>General</c:formatCode>
                <c:ptCount val="5"/>
                <c:pt idx="0">
                  <c:v>1335.8</c:v>
                </c:pt>
                <c:pt idx="1">
                  <c:v>1440.89</c:v>
                </c:pt>
                <c:pt idx="2">
                  <c:v>1404.62</c:v>
                </c:pt>
                <c:pt idx="3">
                  <c:v>1003.27</c:v>
                </c:pt>
                <c:pt idx="4">
                  <c:v>995.97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29-478E-A08F-4A18972AC4F5}"/>
            </c:ext>
          </c:extLst>
        </c:ser>
        <c:ser>
          <c:idx val="2"/>
          <c:order val="2"/>
          <c:tx>
            <c:strRef>
              <c:f>Stats1!$J$1</c:f>
              <c:strCache>
                <c:ptCount val="1"/>
                <c:pt idx="0">
                  <c:v>Disney_library_size_per_dollar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Stats1!$A$2:$A$6</c:f>
              <c:strCache>
                <c:ptCount val="5"/>
                <c:pt idx="0">
                  <c:v>India</c:v>
                </c:pt>
                <c:pt idx="1">
                  <c:v>UK</c:v>
                </c:pt>
                <c:pt idx="2">
                  <c:v>USA</c:v>
                </c:pt>
                <c:pt idx="3">
                  <c:v>Canada</c:v>
                </c:pt>
                <c:pt idx="4">
                  <c:v>Australia</c:v>
                </c:pt>
              </c:strCache>
            </c:strRef>
          </c:cat>
          <c:val>
            <c:numRef>
              <c:f>Stats1!$J$2:$J$6</c:f>
              <c:numCache>
                <c:formatCode>General</c:formatCode>
                <c:ptCount val="5"/>
                <c:pt idx="0">
                  <c:v>212.5</c:v>
                </c:pt>
                <c:pt idx="1">
                  <c:v>110</c:v>
                </c:pt>
                <c:pt idx="2">
                  <c:v>123.32</c:v>
                </c:pt>
                <c:pt idx="3">
                  <c:v>123.57</c:v>
                </c:pt>
                <c:pt idx="4">
                  <c:v>125.37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29-478E-A08F-4A18972AC4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46914128"/>
        <c:axId val="695556096"/>
        <c:axId val="0"/>
      </c:bar3DChart>
      <c:catAx>
        <c:axId val="34691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56096"/>
        <c:crosses val="autoZero"/>
        <c:auto val="1"/>
        <c:lblAlgn val="ctr"/>
        <c:lblOffset val="100"/>
        <c:noMultiLvlLbl val="0"/>
      </c:catAx>
      <c:valAx>
        <c:axId val="6955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91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100" baseline="0">
                <a:solidFill>
                  <a:schemeClr val="lt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ea typeface="+mn-ea"/>
                <a:cs typeface="+mn-cs"/>
              </a:defRPr>
            </a:pPr>
            <a:r>
              <a:rPr lang="en-US" sz="1200" b="0">
                <a:effectLst/>
                <a:latin typeface="Arial Rounded MT Bold" panose="020F0704030504030204" pitchFamily="34" charset="0"/>
              </a:rPr>
              <a:t>No of movies by released date on Prime_Video</a:t>
            </a:r>
          </a:p>
        </c:rich>
      </c:tx>
      <c:layout>
        <c:manualLayout>
          <c:xMode val="edge"/>
          <c:yMode val="edge"/>
          <c:x val="0.12951898567475259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100" baseline="0">
              <a:solidFill>
                <a:schemeClr val="lt1">
                  <a:lumMod val="95000"/>
                </a:schemeClr>
              </a:solidFill>
              <a:effectLst/>
              <a:latin typeface="Arial Rounded MT Bold" panose="020F0704030504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Stats5!$C$1</c:f>
              <c:strCache>
                <c:ptCount val="1"/>
                <c:pt idx="0">
                  <c:v>Total_movies_Prime_Video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Stats5!$A$2:$A$62</c:f>
              <c:numCache>
                <c:formatCode>General</c:formatCode>
                <c:ptCount val="61"/>
                <c:pt idx="0">
                  <c:v>1954</c:v>
                </c:pt>
                <c:pt idx="1">
                  <c:v>1956</c:v>
                </c:pt>
                <c:pt idx="2">
                  <c:v>1958</c:v>
                </c:pt>
                <c:pt idx="3">
                  <c:v>1959</c:v>
                </c:pt>
                <c:pt idx="4">
                  <c:v>1960</c:v>
                </c:pt>
                <c:pt idx="5">
                  <c:v>1962</c:v>
                </c:pt>
                <c:pt idx="6">
                  <c:v>1963</c:v>
                </c:pt>
                <c:pt idx="7">
                  <c:v>1964</c:v>
                </c:pt>
                <c:pt idx="8">
                  <c:v>1966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  <c:pt idx="48">
                  <c:v>2009</c:v>
                </c:pt>
                <c:pt idx="49">
                  <c:v>2010</c:v>
                </c:pt>
                <c:pt idx="50">
                  <c:v>2011</c:v>
                </c:pt>
                <c:pt idx="51">
                  <c:v>2012</c:v>
                </c:pt>
                <c:pt idx="52">
                  <c:v>2013</c:v>
                </c:pt>
                <c:pt idx="53">
                  <c:v>2014</c:v>
                </c:pt>
                <c:pt idx="54">
                  <c:v>2015</c:v>
                </c:pt>
                <c:pt idx="55">
                  <c:v>2016</c:v>
                </c:pt>
                <c:pt idx="56">
                  <c:v>2017</c:v>
                </c:pt>
                <c:pt idx="57">
                  <c:v>2018</c:v>
                </c:pt>
                <c:pt idx="58">
                  <c:v>2019</c:v>
                </c:pt>
                <c:pt idx="59">
                  <c:v>2020</c:v>
                </c:pt>
                <c:pt idx="60">
                  <c:v>2021</c:v>
                </c:pt>
              </c:numCache>
            </c:numRef>
          </c:cat>
          <c:val>
            <c:numRef>
              <c:f>Stats5!$C$2:$C$62</c:f>
              <c:numCache>
                <c:formatCode>General</c:formatCode>
                <c:ptCount val="61"/>
                <c:pt idx="0">
                  <c:v>14</c:v>
                </c:pt>
                <c:pt idx="1">
                  <c:v>13</c:v>
                </c:pt>
                <c:pt idx="2">
                  <c:v>9</c:v>
                </c:pt>
                <c:pt idx="3">
                  <c:v>5</c:v>
                </c:pt>
                <c:pt idx="4">
                  <c:v>6</c:v>
                </c:pt>
                <c:pt idx="5">
                  <c:v>3</c:v>
                </c:pt>
                <c:pt idx="6">
                  <c:v>8</c:v>
                </c:pt>
                <c:pt idx="7">
                  <c:v>6</c:v>
                </c:pt>
                <c:pt idx="8">
                  <c:v>7</c:v>
                </c:pt>
                <c:pt idx="9">
                  <c:v>11</c:v>
                </c:pt>
                <c:pt idx="10">
                  <c:v>16</c:v>
                </c:pt>
                <c:pt idx="11">
                  <c:v>22</c:v>
                </c:pt>
                <c:pt idx="12">
                  <c:v>13</c:v>
                </c:pt>
                <c:pt idx="13">
                  <c:v>11</c:v>
                </c:pt>
                <c:pt idx="14">
                  <c:v>11</c:v>
                </c:pt>
                <c:pt idx="15">
                  <c:v>19</c:v>
                </c:pt>
                <c:pt idx="16">
                  <c:v>7</c:v>
                </c:pt>
                <c:pt idx="17">
                  <c:v>18</c:v>
                </c:pt>
                <c:pt idx="18">
                  <c:v>20</c:v>
                </c:pt>
                <c:pt idx="19">
                  <c:v>16</c:v>
                </c:pt>
                <c:pt idx="20">
                  <c:v>15</c:v>
                </c:pt>
                <c:pt idx="21">
                  <c:v>14</c:v>
                </c:pt>
                <c:pt idx="22">
                  <c:v>14</c:v>
                </c:pt>
                <c:pt idx="23">
                  <c:v>21</c:v>
                </c:pt>
                <c:pt idx="24">
                  <c:v>19</c:v>
                </c:pt>
                <c:pt idx="25">
                  <c:v>19</c:v>
                </c:pt>
                <c:pt idx="26">
                  <c:v>20</c:v>
                </c:pt>
                <c:pt idx="27">
                  <c:v>17</c:v>
                </c:pt>
                <c:pt idx="28">
                  <c:v>29</c:v>
                </c:pt>
                <c:pt idx="29">
                  <c:v>12</c:v>
                </c:pt>
                <c:pt idx="30">
                  <c:v>18</c:v>
                </c:pt>
                <c:pt idx="31">
                  <c:v>33</c:v>
                </c:pt>
                <c:pt idx="32">
                  <c:v>15</c:v>
                </c:pt>
                <c:pt idx="33">
                  <c:v>21</c:v>
                </c:pt>
                <c:pt idx="34">
                  <c:v>30</c:v>
                </c:pt>
                <c:pt idx="35">
                  <c:v>34</c:v>
                </c:pt>
                <c:pt idx="36">
                  <c:v>29</c:v>
                </c:pt>
                <c:pt idx="37">
                  <c:v>25</c:v>
                </c:pt>
                <c:pt idx="38">
                  <c:v>36</c:v>
                </c:pt>
                <c:pt idx="39">
                  <c:v>42</c:v>
                </c:pt>
                <c:pt idx="40">
                  <c:v>39</c:v>
                </c:pt>
                <c:pt idx="41">
                  <c:v>48</c:v>
                </c:pt>
                <c:pt idx="42">
                  <c:v>35</c:v>
                </c:pt>
                <c:pt idx="43">
                  <c:v>58</c:v>
                </c:pt>
                <c:pt idx="44">
                  <c:v>66</c:v>
                </c:pt>
                <c:pt idx="45">
                  <c:v>83</c:v>
                </c:pt>
                <c:pt idx="46">
                  <c:v>90</c:v>
                </c:pt>
                <c:pt idx="47">
                  <c:v>116</c:v>
                </c:pt>
                <c:pt idx="48">
                  <c:v>101</c:v>
                </c:pt>
                <c:pt idx="49">
                  <c:v>105</c:v>
                </c:pt>
                <c:pt idx="50">
                  <c:v>131</c:v>
                </c:pt>
                <c:pt idx="51">
                  <c:v>171</c:v>
                </c:pt>
                <c:pt idx="52">
                  <c:v>205</c:v>
                </c:pt>
                <c:pt idx="53">
                  <c:v>214</c:v>
                </c:pt>
                <c:pt idx="54">
                  <c:v>200</c:v>
                </c:pt>
                <c:pt idx="55">
                  <c:v>253</c:v>
                </c:pt>
                <c:pt idx="56">
                  <c:v>284</c:v>
                </c:pt>
                <c:pt idx="57">
                  <c:v>285</c:v>
                </c:pt>
                <c:pt idx="58">
                  <c:v>254</c:v>
                </c:pt>
                <c:pt idx="59">
                  <c:v>204</c:v>
                </c:pt>
                <c:pt idx="60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A-45B6-AFB6-6A423D1BC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95555008"/>
        <c:axId val="695555552"/>
      </c:barChart>
      <c:catAx>
        <c:axId val="69555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Released 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55552"/>
        <c:crosses val="autoZero"/>
        <c:auto val="1"/>
        <c:lblAlgn val="ctr"/>
        <c:lblOffset val="100"/>
        <c:noMultiLvlLbl val="0"/>
      </c:catAx>
      <c:valAx>
        <c:axId val="69555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 of movies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5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/>
              <a:t>Movies</a:t>
            </a:r>
            <a:r>
              <a:rPr lang="en-IN" sz="1200" baseline="0" dirty="0"/>
              <a:t> distribution on different OTTs by language</a:t>
            </a:r>
            <a:endParaRPr lang="en-IN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Stats6!$B$1</c:f>
              <c:strCache>
                <c:ptCount val="1"/>
                <c:pt idx="0">
                  <c:v>Total_Hindi_movies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Stats6!$A$2:$A$4</c:f>
              <c:strCache>
                <c:ptCount val="3"/>
                <c:pt idx="0">
                  <c:v>Netflix</c:v>
                </c:pt>
                <c:pt idx="1">
                  <c:v>Prime_Video</c:v>
                </c:pt>
                <c:pt idx="2">
                  <c:v>Disney</c:v>
                </c:pt>
              </c:strCache>
            </c:strRef>
          </c:cat>
          <c:val>
            <c:numRef>
              <c:f>Stats6!$B$2:$B$4</c:f>
              <c:numCache>
                <c:formatCode>General</c:formatCode>
                <c:ptCount val="3"/>
                <c:pt idx="0">
                  <c:v>380</c:v>
                </c:pt>
                <c:pt idx="1">
                  <c:v>180</c:v>
                </c:pt>
                <c:pt idx="2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AB-4B7C-96A9-016FBD993CF6}"/>
            </c:ext>
          </c:extLst>
        </c:ser>
        <c:ser>
          <c:idx val="1"/>
          <c:order val="1"/>
          <c:tx>
            <c:strRef>
              <c:f>Stats6!$C$1</c:f>
              <c:strCache>
                <c:ptCount val="1"/>
                <c:pt idx="0">
                  <c:v>Total_English_movies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Stats6!$A$2:$A$4</c:f>
              <c:strCache>
                <c:ptCount val="3"/>
                <c:pt idx="0">
                  <c:v>Netflix</c:v>
                </c:pt>
                <c:pt idx="1">
                  <c:v>Prime_Video</c:v>
                </c:pt>
                <c:pt idx="2">
                  <c:v>Disney</c:v>
                </c:pt>
              </c:strCache>
            </c:strRef>
          </c:cat>
          <c:val>
            <c:numRef>
              <c:f>Stats6!$C$2:$C$4</c:f>
              <c:numCache>
                <c:formatCode>General</c:formatCode>
                <c:ptCount val="3"/>
                <c:pt idx="0">
                  <c:v>2412</c:v>
                </c:pt>
                <c:pt idx="1">
                  <c:v>3544</c:v>
                </c:pt>
                <c:pt idx="2">
                  <c:v>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AB-4B7C-96A9-016FBD993CF6}"/>
            </c:ext>
          </c:extLst>
        </c:ser>
        <c:ser>
          <c:idx val="2"/>
          <c:order val="2"/>
          <c:tx>
            <c:strRef>
              <c:f>Stats6!$D$1</c:f>
              <c:strCache>
                <c:ptCount val="1"/>
                <c:pt idx="0">
                  <c:v>Total_English&amp;Hindi_movies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Stats6!$A$2:$A$4</c:f>
              <c:strCache>
                <c:ptCount val="3"/>
                <c:pt idx="0">
                  <c:v>Netflix</c:v>
                </c:pt>
                <c:pt idx="1">
                  <c:v>Prime_Video</c:v>
                </c:pt>
                <c:pt idx="2">
                  <c:v>Disney</c:v>
                </c:pt>
              </c:strCache>
            </c:strRef>
          </c:cat>
          <c:val>
            <c:numRef>
              <c:f>Stats6!$D$2:$D$4</c:f>
              <c:numCache>
                <c:formatCode>General</c:formatCode>
                <c:ptCount val="3"/>
                <c:pt idx="0">
                  <c:v>2792</c:v>
                </c:pt>
                <c:pt idx="1">
                  <c:v>3724</c:v>
                </c:pt>
                <c:pt idx="2">
                  <c:v>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AB-4B7C-96A9-016FBD993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5560992"/>
        <c:axId val="695552288"/>
      </c:lineChart>
      <c:catAx>
        <c:axId val="6955609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52288"/>
        <c:crosses val="autoZero"/>
        <c:auto val="1"/>
        <c:lblAlgn val="ctr"/>
        <c:lblOffset val="100"/>
        <c:noMultiLvlLbl val="0"/>
      </c:catAx>
      <c:valAx>
        <c:axId val="69555228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6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Stats7!$B$1</c:f>
              <c:strCache>
                <c:ptCount val="1"/>
                <c:pt idx="0">
                  <c:v>Total_Crime_movies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Stats7!$A$2:$A$4</c:f>
              <c:strCache>
                <c:ptCount val="3"/>
                <c:pt idx="0">
                  <c:v>Netflix</c:v>
                </c:pt>
                <c:pt idx="1">
                  <c:v>Prime_Video</c:v>
                </c:pt>
                <c:pt idx="2">
                  <c:v>Disney</c:v>
                </c:pt>
              </c:strCache>
            </c:strRef>
          </c:cat>
          <c:val>
            <c:numRef>
              <c:f>Stats7!$B$2:$B$4</c:f>
              <c:numCache>
                <c:formatCode>General</c:formatCode>
                <c:ptCount val="3"/>
                <c:pt idx="0">
                  <c:v>447</c:v>
                </c:pt>
                <c:pt idx="1">
                  <c:v>553</c:v>
                </c:pt>
                <c:pt idx="2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E7-4356-AB35-FBF6D701C1CC}"/>
            </c:ext>
          </c:extLst>
        </c:ser>
        <c:ser>
          <c:idx val="1"/>
          <c:order val="1"/>
          <c:tx>
            <c:strRef>
              <c:f>Stats7!$C$1</c:f>
              <c:strCache>
                <c:ptCount val="1"/>
                <c:pt idx="0">
                  <c:v>Total_Drama_movies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Stats7!$A$2:$A$4</c:f>
              <c:strCache>
                <c:ptCount val="3"/>
                <c:pt idx="0">
                  <c:v>Netflix</c:v>
                </c:pt>
                <c:pt idx="1">
                  <c:v>Prime_Video</c:v>
                </c:pt>
                <c:pt idx="2">
                  <c:v>Disney</c:v>
                </c:pt>
              </c:strCache>
            </c:strRef>
          </c:cat>
          <c:val>
            <c:numRef>
              <c:f>Stats7!$C$2:$C$4</c:f>
              <c:numCache>
                <c:formatCode>General</c:formatCode>
                <c:ptCount val="3"/>
                <c:pt idx="0">
                  <c:v>1675</c:v>
                </c:pt>
                <c:pt idx="1">
                  <c:v>1912</c:v>
                </c:pt>
                <c:pt idx="2">
                  <c:v>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E7-4356-AB35-FBF6D701C1CC}"/>
            </c:ext>
          </c:extLst>
        </c:ser>
        <c:ser>
          <c:idx val="2"/>
          <c:order val="2"/>
          <c:tx>
            <c:strRef>
              <c:f>Stats7!$D$1</c:f>
              <c:strCache>
                <c:ptCount val="1"/>
                <c:pt idx="0">
                  <c:v>Total_Romance_movies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Stats7!$A$2:$A$4</c:f>
              <c:strCache>
                <c:ptCount val="3"/>
                <c:pt idx="0">
                  <c:v>Netflix</c:v>
                </c:pt>
                <c:pt idx="1">
                  <c:v>Prime_Video</c:v>
                </c:pt>
                <c:pt idx="2">
                  <c:v>Disney</c:v>
                </c:pt>
              </c:strCache>
            </c:strRef>
          </c:cat>
          <c:val>
            <c:numRef>
              <c:f>Stats7!$D$2:$D$4</c:f>
              <c:numCache>
                <c:formatCode>General</c:formatCode>
                <c:ptCount val="3"/>
                <c:pt idx="0">
                  <c:v>638</c:v>
                </c:pt>
                <c:pt idx="1">
                  <c:v>753</c:v>
                </c:pt>
                <c:pt idx="2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E7-4356-AB35-FBF6D701C1CC}"/>
            </c:ext>
          </c:extLst>
        </c:ser>
        <c:ser>
          <c:idx val="3"/>
          <c:order val="3"/>
          <c:tx>
            <c:strRef>
              <c:f>Stats7!$E$1</c:f>
              <c:strCache>
                <c:ptCount val="1"/>
                <c:pt idx="0">
                  <c:v>Total_Action_movies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Stats7!$A$2:$A$4</c:f>
              <c:strCache>
                <c:ptCount val="3"/>
                <c:pt idx="0">
                  <c:v>Netflix</c:v>
                </c:pt>
                <c:pt idx="1">
                  <c:v>Prime_Video</c:v>
                </c:pt>
                <c:pt idx="2">
                  <c:v>Disney</c:v>
                </c:pt>
              </c:strCache>
            </c:strRef>
          </c:cat>
          <c:val>
            <c:numRef>
              <c:f>Stats7!$E$2:$E$4</c:f>
              <c:numCache>
                <c:formatCode>General</c:formatCode>
                <c:ptCount val="3"/>
                <c:pt idx="0">
                  <c:v>614</c:v>
                </c:pt>
                <c:pt idx="1">
                  <c:v>711</c:v>
                </c:pt>
                <c:pt idx="2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BE7-4356-AB35-FBF6D701C1CC}"/>
            </c:ext>
          </c:extLst>
        </c:ser>
        <c:ser>
          <c:idx val="4"/>
          <c:order val="4"/>
          <c:tx>
            <c:strRef>
              <c:f>Stats7!$F$1</c:f>
              <c:strCache>
                <c:ptCount val="1"/>
                <c:pt idx="0">
                  <c:v>Total_Comedy_movies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Stats7!$A$2:$A$4</c:f>
              <c:strCache>
                <c:ptCount val="3"/>
                <c:pt idx="0">
                  <c:v>Netflix</c:v>
                </c:pt>
                <c:pt idx="1">
                  <c:v>Prime_Video</c:v>
                </c:pt>
                <c:pt idx="2">
                  <c:v>Disney</c:v>
                </c:pt>
              </c:strCache>
            </c:strRef>
          </c:cat>
          <c:val>
            <c:numRef>
              <c:f>Stats7!$F$2:$F$4</c:f>
              <c:numCache>
                <c:formatCode>General</c:formatCode>
                <c:ptCount val="3"/>
                <c:pt idx="0">
                  <c:v>1473</c:v>
                </c:pt>
                <c:pt idx="1">
                  <c:v>1250</c:v>
                </c:pt>
                <c:pt idx="2">
                  <c:v>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E7-4356-AB35-FBF6D701C1CC}"/>
            </c:ext>
          </c:extLst>
        </c:ser>
        <c:ser>
          <c:idx val="5"/>
          <c:order val="5"/>
          <c:tx>
            <c:strRef>
              <c:f>Stats7!$G$1</c:f>
              <c:strCache>
                <c:ptCount val="1"/>
                <c:pt idx="0">
                  <c:v>Total_Adventure_movies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Stats7!$A$2:$A$4</c:f>
              <c:strCache>
                <c:ptCount val="3"/>
                <c:pt idx="0">
                  <c:v>Netflix</c:v>
                </c:pt>
                <c:pt idx="1">
                  <c:v>Prime_Video</c:v>
                </c:pt>
                <c:pt idx="2">
                  <c:v>Disney</c:v>
                </c:pt>
              </c:strCache>
            </c:strRef>
          </c:cat>
          <c:val>
            <c:numRef>
              <c:f>Stats7!$G$2:$G$4</c:f>
              <c:numCache>
                <c:formatCode>General</c:formatCode>
                <c:ptCount val="3"/>
                <c:pt idx="0">
                  <c:v>361</c:v>
                </c:pt>
                <c:pt idx="1">
                  <c:v>388</c:v>
                </c:pt>
                <c:pt idx="2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BE7-4356-AB35-FBF6D701C1CC}"/>
            </c:ext>
          </c:extLst>
        </c:ser>
        <c:ser>
          <c:idx val="6"/>
          <c:order val="6"/>
          <c:tx>
            <c:strRef>
              <c:f>Stats7!$H$1</c:f>
              <c:strCache>
                <c:ptCount val="1"/>
                <c:pt idx="0">
                  <c:v>Total_Sci_Fi_movies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Stats7!$A$2:$A$4</c:f>
              <c:strCache>
                <c:ptCount val="3"/>
                <c:pt idx="0">
                  <c:v>Netflix</c:v>
                </c:pt>
                <c:pt idx="1">
                  <c:v>Prime_Video</c:v>
                </c:pt>
                <c:pt idx="2">
                  <c:v>Disney</c:v>
                </c:pt>
              </c:strCache>
            </c:strRef>
          </c:cat>
          <c:val>
            <c:numRef>
              <c:f>Stats7!$H$2:$H$4</c:f>
              <c:numCache>
                <c:formatCode>General</c:formatCode>
                <c:ptCount val="3"/>
                <c:pt idx="0">
                  <c:v>198</c:v>
                </c:pt>
                <c:pt idx="1">
                  <c:v>278</c:v>
                </c:pt>
                <c:pt idx="2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BE7-4356-AB35-FBF6D701C1CC}"/>
            </c:ext>
          </c:extLst>
        </c:ser>
        <c:ser>
          <c:idx val="7"/>
          <c:order val="7"/>
          <c:tx>
            <c:strRef>
              <c:f>Stats7!$I$1</c:f>
              <c:strCache>
                <c:ptCount val="1"/>
                <c:pt idx="0">
                  <c:v>Total_Thriller_movies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Stats7!$A$2:$A$4</c:f>
              <c:strCache>
                <c:ptCount val="3"/>
                <c:pt idx="0">
                  <c:v>Netflix</c:v>
                </c:pt>
                <c:pt idx="1">
                  <c:v>Prime_Video</c:v>
                </c:pt>
                <c:pt idx="2">
                  <c:v>Disney</c:v>
                </c:pt>
              </c:strCache>
            </c:strRef>
          </c:cat>
          <c:val>
            <c:numRef>
              <c:f>Stats7!$I$2:$I$4</c:f>
              <c:numCache>
                <c:formatCode>General</c:formatCode>
                <c:ptCount val="3"/>
                <c:pt idx="0">
                  <c:v>706</c:v>
                </c:pt>
                <c:pt idx="1">
                  <c:v>939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BE7-4356-AB35-FBF6D701C1CC}"/>
            </c:ext>
          </c:extLst>
        </c:ser>
        <c:ser>
          <c:idx val="8"/>
          <c:order val="8"/>
          <c:tx>
            <c:strRef>
              <c:f>Stats7!$J$1</c:f>
              <c:strCache>
                <c:ptCount val="1"/>
                <c:pt idx="0">
                  <c:v>Total_Animation_movies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Stats7!$A$2:$A$4</c:f>
              <c:strCache>
                <c:ptCount val="3"/>
                <c:pt idx="0">
                  <c:v>Netflix</c:v>
                </c:pt>
                <c:pt idx="1">
                  <c:v>Prime_Video</c:v>
                </c:pt>
                <c:pt idx="2">
                  <c:v>Disney</c:v>
                </c:pt>
              </c:strCache>
            </c:strRef>
          </c:cat>
          <c:val>
            <c:numRef>
              <c:f>Stats7!$J$2:$J$4</c:f>
              <c:numCache>
                <c:formatCode>General</c:formatCode>
                <c:ptCount val="3"/>
                <c:pt idx="0">
                  <c:v>243</c:v>
                </c:pt>
                <c:pt idx="1">
                  <c:v>122</c:v>
                </c:pt>
                <c:pt idx="2">
                  <c:v>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BE7-4356-AB35-FBF6D701C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95547936"/>
        <c:axId val="695558272"/>
        <c:axId val="0"/>
      </c:bar3DChart>
      <c:catAx>
        <c:axId val="69554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58272"/>
        <c:crosses val="autoZero"/>
        <c:auto val="1"/>
        <c:lblAlgn val="ctr"/>
        <c:lblOffset val="100"/>
        <c:noMultiLvlLbl val="0"/>
      </c:catAx>
      <c:valAx>
        <c:axId val="69555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4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 dirty="0"/>
              <a:t>Price, library size</a:t>
            </a:r>
            <a:r>
              <a:rPr lang="en-IN" sz="1200" baseline="0" dirty="0"/>
              <a:t> and </a:t>
            </a:r>
            <a:r>
              <a:rPr lang="en-IN" sz="1200" b="0" baseline="0" dirty="0">
                <a:effectLst/>
                <a:latin typeface="Arial Rounded MT Bold" panose="020F0704030504030204" pitchFamily="34" charset="0"/>
              </a:rPr>
              <a:t>library</a:t>
            </a:r>
            <a:r>
              <a:rPr lang="en-IN" sz="1200" baseline="0" dirty="0"/>
              <a:t> size per dollar of subscription for </a:t>
            </a:r>
            <a:r>
              <a:rPr lang="en-IN" sz="1200" b="0" baseline="0" dirty="0">
                <a:effectLst/>
                <a:latin typeface="Arial Rounded MT Bold" panose="020F0704030504030204" pitchFamily="34" charset="0"/>
              </a:rPr>
              <a:t>different</a:t>
            </a:r>
            <a:r>
              <a:rPr lang="en-IN" sz="1200" baseline="0" dirty="0"/>
              <a:t> OTTs in India</a:t>
            </a:r>
            <a:endParaRPr lang="en-IN" sz="1200" dirty="0"/>
          </a:p>
        </c:rich>
      </c:tx>
      <c:layout>
        <c:manualLayout>
          <c:xMode val="edge"/>
          <c:yMode val="edge"/>
          <c:x val="0.10207384084668107"/>
          <c:y val="5.783298880203062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Stats2!$C$9</c:f>
              <c:strCache>
                <c:ptCount val="1"/>
                <c:pt idx="0">
                  <c:v>Price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Stats2!$D$8:$F$8</c:f>
              <c:strCache>
                <c:ptCount val="3"/>
                <c:pt idx="0">
                  <c:v>Netflix</c:v>
                </c:pt>
                <c:pt idx="1">
                  <c:v>Prime_video</c:v>
                </c:pt>
                <c:pt idx="2">
                  <c:v>Disney</c:v>
                </c:pt>
              </c:strCache>
            </c:strRef>
          </c:cat>
          <c:val>
            <c:numRef>
              <c:f>Stats2!$D$9:$F$9</c:f>
              <c:numCache>
                <c:formatCode>General</c:formatCode>
                <c:ptCount val="3"/>
                <c:pt idx="0">
                  <c:v>8.5500000000000007</c:v>
                </c:pt>
                <c:pt idx="1">
                  <c:v>1.76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72-485D-8F9D-CF0F32F6F56A}"/>
            </c:ext>
          </c:extLst>
        </c:ser>
        <c:ser>
          <c:idx val="1"/>
          <c:order val="1"/>
          <c:tx>
            <c:strRef>
              <c:f>Stats2!$C$10</c:f>
              <c:strCache>
                <c:ptCount val="1"/>
                <c:pt idx="0">
                  <c:v>Library_Size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Stats2!$D$8:$F$8</c:f>
              <c:strCache>
                <c:ptCount val="3"/>
                <c:pt idx="0">
                  <c:v>Netflix</c:v>
                </c:pt>
                <c:pt idx="1">
                  <c:v>Prime_video</c:v>
                </c:pt>
                <c:pt idx="2">
                  <c:v>Disney</c:v>
                </c:pt>
              </c:strCache>
            </c:strRef>
          </c:cat>
          <c:val>
            <c:numRef>
              <c:f>Stats2!$D$10:$F$10</c:f>
              <c:numCache>
                <c:formatCode>General</c:formatCode>
                <c:ptCount val="3"/>
                <c:pt idx="0">
                  <c:v>5500</c:v>
                </c:pt>
                <c:pt idx="1">
                  <c:v>2351</c:v>
                </c:pt>
                <c:pt idx="2">
                  <c:v>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72-485D-8F9D-CF0F32F6F56A}"/>
            </c:ext>
          </c:extLst>
        </c:ser>
        <c:ser>
          <c:idx val="2"/>
          <c:order val="2"/>
          <c:tx>
            <c:strRef>
              <c:f>Stats2!$C$11</c:f>
              <c:strCache>
                <c:ptCount val="1"/>
                <c:pt idx="0">
                  <c:v>Library_size/dollar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Stats2!$D$8:$F$8</c:f>
              <c:strCache>
                <c:ptCount val="3"/>
                <c:pt idx="0">
                  <c:v>Netflix</c:v>
                </c:pt>
                <c:pt idx="1">
                  <c:v>Prime_video</c:v>
                </c:pt>
                <c:pt idx="2">
                  <c:v>Disney</c:v>
                </c:pt>
              </c:strCache>
            </c:strRef>
          </c:cat>
          <c:val>
            <c:numRef>
              <c:f>Stats2!$D$11:$F$11</c:f>
              <c:numCache>
                <c:formatCode>General</c:formatCode>
                <c:ptCount val="3"/>
                <c:pt idx="0">
                  <c:v>621.47</c:v>
                </c:pt>
                <c:pt idx="1">
                  <c:v>1335.8</c:v>
                </c:pt>
                <c:pt idx="2">
                  <c:v>212.5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72-485D-8F9D-CF0F32F6F5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95556640"/>
        <c:axId val="695557184"/>
        <c:axId val="0"/>
      </c:bar3DChart>
      <c:catAx>
        <c:axId val="695556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57184"/>
        <c:crosses val="autoZero"/>
        <c:auto val="1"/>
        <c:lblAlgn val="ctr"/>
        <c:lblOffset val="100"/>
        <c:noMultiLvlLbl val="0"/>
      </c:catAx>
      <c:valAx>
        <c:axId val="695557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5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100" baseline="0">
                <a:solidFill>
                  <a:schemeClr val="lt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ea typeface="+mn-ea"/>
                <a:cs typeface="+mn-cs"/>
              </a:defRPr>
            </a:pPr>
            <a:r>
              <a:rPr lang="en-US" sz="1200" b="0" dirty="0">
                <a:effectLst/>
                <a:latin typeface="Arial Rounded MT Bold" panose="020F0704030504030204" pitchFamily="34" charset="0"/>
              </a:rPr>
              <a:t>DIFFERENT_AGE_GROUPS_MOVIES_ON_NETFLIX</a:t>
            </a:r>
          </a:p>
        </c:rich>
      </c:tx>
      <c:layout>
        <c:manualLayout>
          <c:xMode val="edge"/>
          <c:yMode val="edge"/>
          <c:x val="0.12737441238316471"/>
          <c:y val="6.54066898926636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100" baseline="0">
              <a:solidFill>
                <a:schemeClr val="lt1">
                  <a:lumMod val="95000"/>
                </a:schemeClr>
              </a:solidFill>
              <a:effectLst/>
              <a:latin typeface="Arial Rounded MT Bold" panose="020F0704030504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6677296675094837E-2"/>
          <c:y val="0.42263024347020561"/>
          <c:w val="0.80664540664981033"/>
          <c:h val="0.45519161447530054"/>
        </c:manualLayout>
      </c:layout>
      <c:pie3DChart>
        <c:varyColors val="1"/>
        <c:ser>
          <c:idx val="0"/>
          <c:order val="0"/>
          <c:tx>
            <c:strRef>
              <c:f>Stats3!$B$1</c:f>
              <c:strCache>
                <c:ptCount val="1"/>
                <c:pt idx="0">
                  <c:v>Total_movies_Netflix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604-46B2-A67E-4A8173AC2D8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604-46B2-A67E-4A8173AC2D8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604-46B2-A67E-4A8173AC2D8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8604-46B2-A67E-4A8173AC2D8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8604-46B2-A67E-4A8173AC2D89}"/>
              </c:ext>
            </c:extLst>
          </c:dPt>
          <c:dLbls>
            <c:dLbl>
              <c:idx val="0"/>
              <c:spPr>
                <a:solidFill>
                  <a:prstClr val="white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8604-46B2-A67E-4A8173AC2D89}"/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8604-46B2-A67E-4A8173AC2D89}"/>
                </c:ext>
              </c:extLst>
            </c:dLbl>
            <c:dLbl>
              <c:idx val="2"/>
              <c:spPr>
                <a:solidFill>
                  <a:prstClr val="white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8604-46B2-A67E-4A8173AC2D89}"/>
                </c:ext>
              </c:extLst>
            </c:dLbl>
            <c:dLbl>
              <c:idx val="3"/>
              <c:spPr>
                <a:solidFill>
                  <a:prstClr val="white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8604-46B2-A67E-4A8173AC2D89}"/>
                </c:ext>
              </c:extLst>
            </c:dLbl>
            <c:dLbl>
              <c:idx val="4"/>
              <c:layout>
                <c:manualLayout>
                  <c:x val="2.7963405370294937E-2"/>
                  <c:y val="-4.2625745950554527E-3"/>
                </c:manualLayout>
              </c:layout>
              <c:spPr>
                <a:solidFill>
                  <a:prstClr val="white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8604-46B2-A67E-4A8173AC2D89}"/>
                </c:ext>
              </c:extLst>
            </c:dLbl>
            <c:spPr>
              <a:solidFill>
                <a:schemeClr val="l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Stats3!$A$2:$A$6</c:f>
              <c:strCache>
                <c:ptCount val="5"/>
                <c:pt idx="0">
                  <c:v>18+</c:v>
                </c:pt>
                <c:pt idx="1">
                  <c:v>7+</c:v>
                </c:pt>
                <c:pt idx="2">
                  <c:v>13+</c:v>
                </c:pt>
                <c:pt idx="3">
                  <c:v>16+</c:v>
                </c:pt>
                <c:pt idx="4">
                  <c:v>all</c:v>
                </c:pt>
              </c:strCache>
            </c:strRef>
          </c:cat>
          <c:val>
            <c:numRef>
              <c:f>Stats3!$B$2:$B$6</c:f>
              <c:numCache>
                <c:formatCode>General</c:formatCode>
                <c:ptCount val="5"/>
                <c:pt idx="0">
                  <c:v>2667</c:v>
                </c:pt>
                <c:pt idx="1">
                  <c:v>322</c:v>
                </c:pt>
                <c:pt idx="2">
                  <c:v>404</c:v>
                </c:pt>
                <c:pt idx="3">
                  <c:v>151</c:v>
                </c:pt>
                <c:pt idx="4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604-46B2-A67E-4A8173AC2D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100" baseline="0">
                <a:solidFill>
                  <a:schemeClr val="lt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ea typeface="+mn-ea"/>
                <a:cs typeface="+mn-cs"/>
              </a:defRPr>
            </a:pPr>
            <a:r>
              <a:rPr lang="en-US" sz="1200" b="0" dirty="0">
                <a:effectLst/>
                <a:latin typeface="Arial Rounded MT Bold" panose="020F0704030504030204" pitchFamily="34" charset="0"/>
              </a:rPr>
              <a:t>DIFFERENT_AGE_GROUPS_MOVIES_ON_PRIME_VIDEO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100" baseline="0">
              <a:solidFill>
                <a:schemeClr val="lt1">
                  <a:lumMod val="95000"/>
                </a:schemeClr>
              </a:solidFill>
              <a:effectLst/>
              <a:latin typeface="Arial Rounded MT Bold" panose="020F0704030504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6693106573621554E-2"/>
          <c:y val="0.30896617462459142"/>
          <c:w val="0.80661378685275686"/>
          <c:h val="0.55332111619039948"/>
        </c:manualLayout>
      </c:layout>
      <c:pie3DChart>
        <c:varyColors val="1"/>
        <c:ser>
          <c:idx val="0"/>
          <c:order val="0"/>
          <c:tx>
            <c:strRef>
              <c:f>Stats3!$C$1</c:f>
              <c:strCache>
                <c:ptCount val="1"/>
                <c:pt idx="0">
                  <c:v>Total_movies_Prime_Video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6052-47A4-866D-0C28262AF09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6052-47A4-866D-0C28262AF09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6052-47A4-866D-0C28262AF09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6052-47A4-866D-0C28262AF09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6052-47A4-866D-0C28262AF09C}"/>
              </c:ext>
            </c:extLst>
          </c:dPt>
          <c:dLbls>
            <c:dLbl>
              <c:idx val="0"/>
              <c:spPr>
                <a:solidFill>
                  <a:prstClr val="white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6052-47A4-866D-0C28262AF09C}"/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6052-47A4-866D-0C28262AF09C}"/>
                </c:ext>
              </c:extLst>
            </c:dLbl>
            <c:dLbl>
              <c:idx val="2"/>
              <c:spPr>
                <a:solidFill>
                  <a:prstClr val="white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6052-47A4-866D-0C28262AF09C}"/>
                </c:ext>
              </c:extLst>
            </c:dLbl>
            <c:dLbl>
              <c:idx val="3"/>
              <c:spPr>
                <a:solidFill>
                  <a:prstClr val="white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6052-47A4-866D-0C28262AF09C}"/>
                </c:ext>
              </c:extLst>
            </c:dLbl>
            <c:dLbl>
              <c:idx val="4"/>
              <c:layout>
                <c:manualLayout>
                  <c:x val="3.4193121871188614E-2"/>
                  <c:y val="4.2625745950554137E-3"/>
                </c:manualLayout>
              </c:layout>
              <c:spPr>
                <a:solidFill>
                  <a:prstClr val="white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6052-47A4-866D-0C28262AF09C}"/>
                </c:ext>
              </c:extLst>
            </c:dLbl>
            <c:spPr>
              <a:solidFill>
                <a:schemeClr val="l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Stats3!$A$2:$A$6</c:f>
              <c:strCache>
                <c:ptCount val="5"/>
                <c:pt idx="0">
                  <c:v>18+</c:v>
                </c:pt>
                <c:pt idx="1">
                  <c:v>7+</c:v>
                </c:pt>
                <c:pt idx="2">
                  <c:v>13+</c:v>
                </c:pt>
                <c:pt idx="3">
                  <c:v>16+</c:v>
                </c:pt>
                <c:pt idx="4">
                  <c:v>all</c:v>
                </c:pt>
              </c:strCache>
            </c:strRef>
          </c:cat>
          <c:val>
            <c:numRef>
              <c:f>Stats3!$C$2:$C$6</c:f>
              <c:numCache>
                <c:formatCode>General</c:formatCode>
                <c:ptCount val="5"/>
                <c:pt idx="0">
                  <c:v>3032</c:v>
                </c:pt>
                <c:pt idx="1">
                  <c:v>421</c:v>
                </c:pt>
                <c:pt idx="2">
                  <c:v>396</c:v>
                </c:pt>
                <c:pt idx="3">
                  <c:v>97</c:v>
                </c:pt>
                <c:pt idx="4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052-47A4-866D-0C28262AF0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 dirty="0"/>
              <a:t>DIFFERENT_AGE_GROUPS_MOVIES_ON_DISNEY</a:t>
            </a:r>
            <a:endParaRPr lang="en-IN" sz="1200" dirty="0"/>
          </a:p>
        </c:rich>
      </c:tx>
      <c:layout>
        <c:manualLayout>
          <c:xMode val="edge"/>
          <c:yMode val="edge"/>
          <c:x val="0.303347492787928"/>
          <c:y val="8.66466667836250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658707550694951E-2"/>
          <c:y val="0.27493536425063148"/>
          <c:w val="0.82585309856741851"/>
          <c:h val="0.46863890984393203"/>
        </c:manualLayout>
      </c:layout>
      <c:pie3DChart>
        <c:varyColors val="1"/>
        <c:ser>
          <c:idx val="0"/>
          <c:order val="0"/>
          <c:tx>
            <c:strRef>
              <c:f>Stats3!$D$1</c:f>
              <c:strCache>
                <c:ptCount val="1"/>
                <c:pt idx="0">
                  <c:v>Total_movies_Disney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3BC6-4360-A195-75C5292110B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3BC6-4360-A195-75C5292110B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3BC6-4360-A195-75C5292110B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3BC6-4360-A195-75C5292110B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3BC6-4360-A195-75C5292110BD}"/>
              </c:ext>
            </c:extLst>
          </c:dPt>
          <c:dLbls>
            <c:dLbl>
              <c:idx val="0"/>
              <c:spPr>
                <a:solidFill>
                  <a:prstClr val="white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3BC6-4360-A195-75C5292110BD}"/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3BC6-4360-A195-75C5292110BD}"/>
                </c:ext>
              </c:extLst>
            </c:dLbl>
            <c:dLbl>
              <c:idx val="2"/>
              <c:layout>
                <c:manualLayout>
                  <c:x val="2.1754286193907714E-2"/>
                  <c:y val="8.2520635032023847E-3"/>
                </c:manualLayout>
              </c:layout>
              <c:spPr>
                <a:solidFill>
                  <a:prstClr val="white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3BC6-4360-A195-75C5292110BD}"/>
                </c:ext>
              </c:extLst>
            </c:dLbl>
            <c:dLbl>
              <c:idx val="3"/>
              <c:spPr>
                <a:solidFill>
                  <a:prstClr val="white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3BC6-4360-A195-75C5292110BD}"/>
                </c:ext>
              </c:extLst>
            </c:dLbl>
            <c:dLbl>
              <c:idx val="4"/>
              <c:spPr>
                <a:solidFill>
                  <a:prstClr val="white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3BC6-4360-A195-75C5292110BD}"/>
                </c:ext>
              </c:extLst>
            </c:dLbl>
            <c:spPr>
              <a:solidFill>
                <a:schemeClr val="l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Stats3!$A$2:$A$6</c:f>
              <c:strCache>
                <c:ptCount val="5"/>
                <c:pt idx="0">
                  <c:v>18+</c:v>
                </c:pt>
                <c:pt idx="1">
                  <c:v>7+</c:v>
                </c:pt>
                <c:pt idx="2">
                  <c:v>13+</c:v>
                </c:pt>
                <c:pt idx="3">
                  <c:v>16+</c:v>
                </c:pt>
                <c:pt idx="4">
                  <c:v>all</c:v>
                </c:pt>
              </c:strCache>
            </c:strRef>
          </c:cat>
          <c:val>
            <c:numRef>
              <c:f>Stats3!$D$2:$D$6</c:f>
              <c:numCache>
                <c:formatCode>General</c:formatCode>
                <c:ptCount val="5"/>
                <c:pt idx="0">
                  <c:v>200</c:v>
                </c:pt>
                <c:pt idx="1">
                  <c:v>278</c:v>
                </c:pt>
                <c:pt idx="2">
                  <c:v>70</c:v>
                </c:pt>
                <c:pt idx="3">
                  <c:v>4</c:v>
                </c:pt>
                <c:pt idx="4">
                  <c:v>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BC6-4360-A195-75C5292110BD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5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/>
              <a:t>Average</a:t>
            </a:r>
            <a:r>
              <a:rPr lang="en-US" sz="1200" b="1" baseline="0"/>
              <a:t> IMDb rating of movies on different platforms</a:t>
            </a:r>
            <a:endParaRPr lang="en-US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Stats4!$B$1</c:f>
              <c:strCache>
                <c:ptCount val="1"/>
                <c:pt idx="0">
                  <c:v>avg_IMDb_rating</c:v>
                </c:pt>
              </c:strCache>
            </c:strRef>
          </c:tx>
          <c:spPr>
            <a:ln w="28575" cap="rnd">
              <a:solidFill>
                <a:schemeClr val="accent1"/>
              </a:solidFill>
            </a:ln>
            <a:effectLst>
              <a:glow rad="76200">
                <a:schemeClr val="accent1"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Stats4!$A$2:$A$4</c:f>
              <c:strCache>
                <c:ptCount val="3"/>
                <c:pt idx="0">
                  <c:v>Netflix</c:v>
                </c:pt>
                <c:pt idx="1">
                  <c:v>Prime_Video</c:v>
                </c:pt>
                <c:pt idx="2">
                  <c:v>Disney</c:v>
                </c:pt>
              </c:strCache>
            </c:strRef>
          </c:cat>
          <c:val>
            <c:numRef>
              <c:f>Stats4!$B$2:$B$4</c:f>
              <c:numCache>
                <c:formatCode>General</c:formatCode>
                <c:ptCount val="3"/>
                <c:pt idx="0">
                  <c:v>6.26</c:v>
                </c:pt>
                <c:pt idx="1">
                  <c:v>5.97</c:v>
                </c:pt>
                <c:pt idx="2">
                  <c:v>6.56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66-4D87-B05A-D428B7313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5557728"/>
        <c:axId val="695563168"/>
      </c:radarChart>
      <c:catAx>
        <c:axId val="695557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63168"/>
        <c:crosses val="autoZero"/>
        <c:auto val="1"/>
        <c:lblAlgn val="ctr"/>
        <c:lblOffset val="100"/>
        <c:noMultiLvlLbl val="0"/>
      </c:catAx>
      <c:valAx>
        <c:axId val="69556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5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cap="none" spc="5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/>
              <a:t>Average rotten tomates rating</a:t>
            </a:r>
            <a:r>
              <a:rPr lang="en-US" sz="1200" b="1" baseline="0"/>
              <a:t> of movies on different platforms</a:t>
            </a:r>
            <a:endParaRPr lang="en-US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cap="none" spc="5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Stats4!$C$1</c:f>
              <c:strCache>
                <c:ptCount val="1"/>
                <c:pt idx="0">
                  <c:v>avg_Rotten_tomatoes_rating</c:v>
                </c:pt>
              </c:strCache>
            </c:strRef>
          </c:tx>
          <c:spPr>
            <a:ln w="28575" cap="rnd">
              <a:solidFill>
                <a:schemeClr val="accent1"/>
              </a:solidFill>
            </a:ln>
            <a:effectLst>
              <a:glow rad="76200">
                <a:schemeClr val="accent1"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Stats4!$A$2:$A$4</c:f>
              <c:strCache>
                <c:ptCount val="3"/>
                <c:pt idx="0">
                  <c:v>Netflix</c:v>
                </c:pt>
                <c:pt idx="1">
                  <c:v>Prime_Video</c:v>
                </c:pt>
                <c:pt idx="2">
                  <c:v>Disney</c:v>
                </c:pt>
              </c:strCache>
            </c:strRef>
          </c:cat>
          <c:val>
            <c:numRef>
              <c:f>Stats4!$C$2:$C$4</c:f>
              <c:numCache>
                <c:formatCode>General</c:formatCode>
                <c:ptCount val="3"/>
                <c:pt idx="0">
                  <c:v>54.44</c:v>
                </c:pt>
                <c:pt idx="1">
                  <c:v>50.39</c:v>
                </c:pt>
                <c:pt idx="2">
                  <c:v>58.31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DC-40FD-BF9A-93F3C3502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5562080"/>
        <c:axId val="695551744"/>
      </c:radarChart>
      <c:catAx>
        <c:axId val="695562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51744"/>
        <c:crosses val="autoZero"/>
        <c:auto val="1"/>
        <c:lblAlgn val="ctr"/>
        <c:lblOffset val="100"/>
        <c:noMultiLvlLbl val="0"/>
      </c:catAx>
      <c:valAx>
        <c:axId val="69555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6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100" baseline="0">
                <a:solidFill>
                  <a:schemeClr val="lt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ea typeface="+mn-ea"/>
                <a:cs typeface="+mn-cs"/>
              </a:defRPr>
            </a:pPr>
            <a:r>
              <a:rPr lang="en-US" sz="1200" b="0">
                <a:effectLst/>
                <a:latin typeface="Arial Rounded MT Bold" panose="020F0704030504030204" pitchFamily="34" charset="0"/>
              </a:rPr>
              <a:t>No of movies by released date on Netflix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100" baseline="0">
              <a:solidFill>
                <a:schemeClr val="lt1">
                  <a:lumMod val="95000"/>
                </a:schemeClr>
              </a:solidFill>
              <a:effectLst/>
              <a:latin typeface="Arial Rounded MT Bold" panose="020F0704030504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Stats5!$B$1</c:f>
              <c:strCache>
                <c:ptCount val="1"/>
                <c:pt idx="0">
                  <c:v>Total_movies_Netflix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Stats5!$A$2:$A$62</c:f>
              <c:numCache>
                <c:formatCode>General</c:formatCode>
                <c:ptCount val="61"/>
                <c:pt idx="0">
                  <c:v>1954</c:v>
                </c:pt>
                <c:pt idx="1">
                  <c:v>1956</c:v>
                </c:pt>
                <c:pt idx="2">
                  <c:v>1958</c:v>
                </c:pt>
                <c:pt idx="3">
                  <c:v>1959</c:v>
                </c:pt>
                <c:pt idx="4">
                  <c:v>1960</c:v>
                </c:pt>
                <c:pt idx="5">
                  <c:v>1962</c:v>
                </c:pt>
                <c:pt idx="6">
                  <c:v>1963</c:v>
                </c:pt>
                <c:pt idx="7">
                  <c:v>1964</c:v>
                </c:pt>
                <c:pt idx="8">
                  <c:v>1966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  <c:pt idx="48">
                  <c:v>2009</c:v>
                </c:pt>
                <c:pt idx="49">
                  <c:v>2010</c:v>
                </c:pt>
                <c:pt idx="50">
                  <c:v>2011</c:v>
                </c:pt>
                <c:pt idx="51">
                  <c:v>2012</c:v>
                </c:pt>
                <c:pt idx="52">
                  <c:v>2013</c:v>
                </c:pt>
                <c:pt idx="53">
                  <c:v>2014</c:v>
                </c:pt>
                <c:pt idx="54">
                  <c:v>2015</c:v>
                </c:pt>
                <c:pt idx="55">
                  <c:v>2016</c:v>
                </c:pt>
                <c:pt idx="56">
                  <c:v>2017</c:v>
                </c:pt>
                <c:pt idx="57">
                  <c:v>2018</c:v>
                </c:pt>
                <c:pt idx="58">
                  <c:v>2019</c:v>
                </c:pt>
                <c:pt idx="59">
                  <c:v>2020</c:v>
                </c:pt>
                <c:pt idx="60">
                  <c:v>2021</c:v>
                </c:pt>
              </c:numCache>
            </c:numRef>
          </c:cat>
          <c:val>
            <c:numRef>
              <c:f>Stats5!$B$2:$B$62</c:f>
              <c:numCache>
                <c:formatCode>General</c:formatCode>
                <c:ptCount val="6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1</c:v>
                </c:pt>
                <c:pt idx="17">
                  <c:v>1</c:v>
                </c:pt>
                <c:pt idx="18">
                  <c:v>8</c:v>
                </c:pt>
                <c:pt idx="19">
                  <c:v>4</c:v>
                </c:pt>
                <c:pt idx="20">
                  <c:v>6</c:v>
                </c:pt>
                <c:pt idx="21">
                  <c:v>9</c:v>
                </c:pt>
                <c:pt idx="22">
                  <c:v>3</c:v>
                </c:pt>
                <c:pt idx="23">
                  <c:v>8</c:v>
                </c:pt>
                <c:pt idx="24">
                  <c:v>3</c:v>
                </c:pt>
                <c:pt idx="25">
                  <c:v>6</c:v>
                </c:pt>
                <c:pt idx="26">
                  <c:v>4</c:v>
                </c:pt>
                <c:pt idx="27">
                  <c:v>9</c:v>
                </c:pt>
                <c:pt idx="28">
                  <c:v>8</c:v>
                </c:pt>
                <c:pt idx="29">
                  <c:v>10</c:v>
                </c:pt>
                <c:pt idx="30">
                  <c:v>10</c:v>
                </c:pt>
                <c:pt idx="31">
                  <c:v>9</c:v>
                </c:pt>
                <c:pt idx="32">
                  <c:v>10</c:v>
                </c:pt>
                <c:pt idx="33">
                  <c:v>10</c:v>
                </c:pt>
                <c:pt idx="34">
                  <c:v>6</c:v>
                </c:pt>
                <c:pt idx="35">
                  <c:v>5</c:v>
                </c:pt>
                <c:pt idx="36">
                  <c:v>12</c:v>
                </c:pt>
                <c:pt idx="37">
                  <c:v>17</c:v>
                </c:pt>
                <c:pt idx="38">
                  <c:v>11</c:v>
                </c:pt>
                <c:pt idx="39">
                  <c:v>9</c:v>
                </c:pt>
                <c:pt idx="40">
                  <c:v>20</c:v>
                </c:pt>
                <c:pt idx="41">
                  <c:v>17</c:v>
                </c:pt>
                <c:pt idx="42">
                  <c:v>18</c:v>
                </c:pt>
                <c:pt idx="43">
                  <c:v>30</c:v>
                </c:pt>
                <c:pt idx="44">
                  <c:v>25</c:v>
                </c:pt>
                <c:pt idx="45">
                  <c:v>40</c:v>
                </c:pt>
                <c:pt idx="46">
                  <c:v>35</c:v>
                </c:pt>
                <c:pt idx="47">
                  <c:v>54</c:v>
                </c:pt>
                <c:pt idx="48">
                  <c:v>62</c:v>
                </c:pt>
                <c:pt idx="49">
                  <c:v>64</c:v>
                </c:pt>
                <c:pt idx="50">
                  <c:v>70</c:v>
                </c:pt>
                <c:pt idx="51">
                  <c:v>95</c:v>
                </c:pt>
                <c:pt idx="52">
                  <c:v>106</c:v>
                </c:pt>
                <c:pt idx="53">
                  <c:v>125</c:v>
                </c:pt>
                <c:pt idx="54">
                  <c:v>172</c:v>
                </c:pt>
                <c:pt idx="55">
                  <c:v>312</c:v>
                </c:pt>
                <c:pt idx="56">
                  <c:v>449</c:v>
                </c:pt>
                <c:pt idx="57">
                  <c:v>538</c:v>
                </c:pt>
                <c:pt idx="58">
                  <c:v>571</c:v>
                </c:pt>
                <c:pt idx="59">
                  <c:v>478</c:v>
                </c:pt>
                <c:pt idx="60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B7-40CB-AB64-A71F700FE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95552832"/>
        <c:axId val="695553376"/>
      </c:barChart>
      <c:catAx>
        <c:axId val="695552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Released 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53376"/>
        <c:crosses val="autoZero"/>
        <c:auto val="1"/>
        <c:lblAlgn val="ctr"/>
        <c:lblOffset val="100"/>
        <c:noMultiLvlLbl val="0"/>
      </c:catAx>
      <c:valAx>
        <c:axId val="69555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 of movies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5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100" baseline="0">
                <a:solidFill>
                  <a:schemeClr val="lt1">
                    <a:lumMod val="95000"/>
                  </a:schemeClr>
                </a:solidFill>
                <a:effectLst/>
                <a:latin typeface="Arial Rounded MT Bold" panose="020F0704030504030204" pitchFamily="34" charset="0"/>
                <a:ea typeface="+mn-ea"/>
                <a:cs typeface="+mn-cs"/>
              </a:defRPr>
            </a:pPr>
            <a:r>
              <a:rPr lang="en-US" sz="1200" b="0">
                <a:effectLst/>
                <a:latin typeface="Arial Rounded MT Bold" panose="020F0704030504030204" pitchFamily="34" charset="0"/>
              </a:rPr>
              <a:t>No of movies by released date on Disney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100" baseline="0">
              <a:solidFill>
                <a:schemeClr val="lt1">
                  <a:lumMod val="95000"/>
                </a:schemeClr>
              </a:solidFill>
              <a:effectLst/>
              <a:latin typeface="Arial Rounded MT Bold" panose="020F0704030504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Stats5!$D$1</c:f>
              <c:strCache>
                <c:ptCount val="1"/>
                <c:pt idx="0">
                  <c:v>Total_movies_Disney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Stats5!$A$2:$A$62</c:f>
              <c:numCache>
                <c:formatCode>General</c:formatCode>
                <c:ptCount val="61"/>
                <c:pt idx="0">
                  <c:v>1954</c:v>
                </c:pt>
                <c:pt idx="1">
                  <c:v>1956</c:v>
                </c:pt>
                <c:pt idx="2">
                  <c:v>1958</c:v>
                </c:pt>
                <c:pt idx="3">
                  <c:v>1959</c:v>
                </c:pt>
                <c:pt idx="4">
                  <c:v>1960</c:v>
                </c:pt>
                <c:pt idx="5">
                  <c:v>1962</c:v>
                </c:pt>
                <c:pt idx="6">
                  <c:v>1963</c:v>
                </c:pt>
                <c:pt idx="7">
                  <c:v>1964</c:v>
                </c:pt>
                <c:pt idx="8">
                  <c:v>1966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  <c:pt idx="48">
                  <c:v>2009</c:v>
                </c:pt>
                <c:pt idx="49">
                  <c:v>2010</c:v>
                </c:pt>
                <c:pt idx="50">
                  <c:v>2011</c:v>
                </c:pt>
                <c:pt idx="51">
                  <c:v>2012</c:v>
                </c:pt>
                <c:pt idx="52">
                  <c:v>2013</c:v>
                </c:pt>
                <c:pt idx="53">
                  <c:v>2014</c:v>
                </c:pt>
                <c:pt idx="54">
                  <c:v>2015</c:v>
                </c:pt>
                <c:pt idx="55">
                  <c:v>2016</c:v>
                </c:pt>
                <c:pt idx="56">
                  <c:v>2017</c:v>
                </c:pt>
                <c:pt idx="57">
                  <c:v>2018</c:v>
                </c:pt>
                <c:pt idx="58">
                  <c:v>2019</c:v>
                </c:pt>
                <c:pt idx="59">
                  <c:v>2020</c:v>
                </c:pt>
                <c:pt idx="60">
                  <c:v>2021</c:v>
                </c:pt>
              </c:numCache>
            </c:numRef>
          </c:cat>
          <c:val>
            <c:numRef>
              <c:f>Stats5!$D$2:$D$62</c:f>
              <c:numCache>
                <c:formatCode>General</c:formatCode>
                <c:ptCount val="61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6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1</c:v>
                </c:pt>
                <c:pt idx="9">
                  <c:v>3</c:v>
                </c:pt>
                <c:pt idx="10">
                  <c:v>1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3</c:v>
                </c:pt>
                <c:pt idx="16">
                  <c:v>7</c:v>
                </c:pt>
                <c:pt idx="17">
                  <c:v>4</c:v>
                </c:pt>
                <c:pt idx="18">
                  <c:v>5</c:v>
                </c:pt>
                <c:pt idx="19">
                  <c:v>4</c:v>
                </c:pt>
                <c:pt idx="20">
                  <c:v>3</c:v>
                </c:pt>
                <c:pt idx="21">
                  <c:v>1</c:v>
                </c:pt>
                <c:pt idx="22">
                  <c:v>2</c:v>
                </c:pt>
                <c:pt idx="23">
                  <c:v>3</c:v>
                </c:pt>
                <c:pt idx="24">
                  <c:v>5</c:v>
                </c:pt>
                <c:pt idx="25">
                  <c:v>7</c:v>
                </c:pt>
                <c:pt idx="26">
                  <c:v>6</c:v>
                </c:pt>
                <c:pt idx="27">
                  <c:v>5</c:v>
                </c:pt>
                <c:pt idx="28">
                  <c:v>4</c:v>
                </c:pt>
                <c:pt idx="29">
                  <c:v>6</c:v>
                </c:pt>
                <c:pt idx="30">
                  <c:v>2</c:v>
                </c:pt>
                <c:pt idx="31">
                  <c:v>8</c:v>
                </c:pt>
                <c:pt idx="32">
                  <c:v>10</c:v>
                </c:pt>
                <c:pt idx="33">
                  <c:v>10</c:v>
                </c:pt>
                <c:pt idx="34">
                  <c:v>13</c:v>
                </c:pt>
                <c:pt idx="35">
                  <c:v>8</c:v>
                </c:pt>
                <c:pt idx="36">
                  <c:v>12</c:v>
                </c:pt>
                <c:pt idx="37">
                  <c:v>18</c:v>
                </c:pt>
                <c:pt idx="38">
                  <c:v>14</c:v>
                </c:pt>
                <c:pt idx="39">
                  <c:v>19</c:v>
                </c:pt>
                <c:pt idx="40">
                  <c:v>15</c:v>
                </c:pt>
                <c:pt idx="41">
                  <c:v>20</c:v>
                </c:pt>
                <c:pt idx="42">
                  <c:v>28</c:v>
                </c:pt>
                <c:pt idx="43">
                  <c:v>20</c:v>
                </c:pt>
                <c:pt idx="44">
                  <c:v>28</c:v>
                </c:pt>
                <c:pt idx="45">
                  <c:v>26</c:v>
                </c:pt>
                <c:pt idx="46">
                  <c:v>17</c:v>
                </c:pt>
                <c:pt idx="47">
                  <c:v>20</c:v>
                </c:pt>
                <c:pt idx="48">
                  <c:v>28</c:v>
                </c:pt>
                <c:pt idx="49">
                  <c:v>20</c:v>
                </c:pt>
                <c:pt idx="50">
                  <c:v>26</c:v>
                </c:pt>
                <c:pt idx="51">
                  <c:v>23</c:v>
                </c:pt>
                <c:pt idx="52">
                  <c:v>18</c:v>
                </c:pt>
                <c:pt idx="53">
                  <c:v>30</c:v>
                </c:pt>
                <c:pt idx="54">
                  <c:v>16</c:v>
                </c:pt>
                <c:pt idx="55">
                  <c:v>27</c:v>
                </c:pt>
                <c:pt idx="56">
                  <c:v>28</c:v>
                </c:pt>
                <c:pt idx="57">
                  <c:v>34</c:v>
                </c:pt>
                <c:pt idx="58">
                  <c:v>50</c:v>
                </c:pt>
                <c:pt idx="59">
                  <c:v>71</c:v>
                </c:pt>
                <c:pt idx="6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0E-4B33-8592-E6718DEE8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95553920"/>
        <c:axId val="695548480"/>
      </c:barChart>
      <c:catAx>
        <c:axId val="695553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Released 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48480"/>
        <c:crosses val="autoZero"/>
        <c:auto val="1"/>
        <c:lblAlgn val="ctr"/>
        <c:lblOffset val="100"/>
        <c:noMultiLvlLbl val="0"/>
      </c:catAx>
      <c:valAx>
        <c:axId val="69554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 of movies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5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0.32467</cdr:x>
      <cdr:y>0</cdr:y>
    </cdr:from>
    <cdr:to>
      <cdr:x>0.67533</cdr:x>
      <cdr:y>0.05336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384212" y="-1127819"/>
          <a:ext cx="2575071" cy="23828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200" b="1" dirty="0">
              <a:solidFill>
                <a:schemeClr val="bg1"/>
              </a:solidFill>
            </a:rPr>
            <a:t>Movies</a:t>
          </a:r>
          <a:r>
            <a:rPr lang="en-IN" sz="1100" b="1" dirty="0">
              <a:solidFill>
                <a:schemeClr val="bg1"/>
              </a:solidFill>
            </a:rPr>
            <a:t> on different OTTs by genre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106DC-0EC0-47A8-A4D3-7D438080AF42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46B98-6C7B-4E23-AD5A-6E9F667FB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41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46B98-6C7B-4E23-AD5A-6E9F667FB34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39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935-0DCC-4884-B88E-50864F773D9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0FC9-B5AF-4B37-B95F-C7C957D0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6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935-0DCC-4884-B88E-50864F773D9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0FC9-B5AF-4B37-B95F-C7C957D0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0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935-0DCC-4884-B88E-50864F773D9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0FC9-B5AF-4B37-B95F-C7C957D0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64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935-0DCC-4884-B88E-50864F773D9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0FC9-B5AF-4B37-B95F-C7C957D0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9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935-0DCC-4884-B88E-50864F773D9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0FC9-B5AF-4B37-B95F-C7C957D0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9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935-0DCC-4884-B88E-50864F773D9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0FC9-B5AF-4B37-B95F-C7C957D0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8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935-0DCC-4884-B88E-50864F773D9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0FC9-B5AF-4B37-B95F-C7C957D0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55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935-0DCC-4884-B88E-50864F773D9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0FC9-B5AF-4B37-B95F-C7C957D0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55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935-0DCC-4884-B88E-50864F773D9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0FC9-B5AF-4B37-B95F-C7C957D0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45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935-0DCC-4884-B88E-50864F773D9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0FC9-B5AF-4B37-B95F-C7C957D0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03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935-0DCC-4884-B88E-50864F773D9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0FC9-B5AF-4B37-B95F-C7C957D0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8935-0DCC-4884-B88E-50864F773D9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0FC9-B5AF-4B37-B95F-C7C957D05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95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1600" y="-38534"/>
            <a:ext cx="12395200" cy="5202332"/>
          </a:xfrm>
          <a:prstGeom prst="rect">
            <a:avLst/>
          </a:prstGeom>
          <a:blipFill dpi="0" rotWithShape="1">
            <a:blip r:embed="rId3"/>
            <a:srcRect/>
            <a:stretch>
              <a:fillRect l="-604" t="-20213" r="-756" b="-7013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5165387"/>
            <a:ext cx="12192000" cy="1692613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2011680" y="4878022"/>
            <a:ext cx="10040889" cy="1813810"/>
          </a:xfrm>
          <a:prstGeom prst="roundRect">
            <a:avLst/>
          </a:prstGeom>
          <a:gradFill>
            <a:gsLst>
              <a:gs pos="100000">
                <a:schemeClr val="tx1"/>
              </a:gs>
              <a:gs pos="0">
                <a:schemeClr val="accent1">
                  <a:lumMod val="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447779" y="5199155"/>
            <a:ext cx="937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CASE STUDY ON LEADING STREAMING SERVICES</a:t>
            </a:r>
            <a:endParaRPr lang="en-IN" sz="2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0360" y="5694589"/>
            <a:ext cx="34954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Research</a:t>
            </a:r>
            <a:r>
              <a:rPr lang="en-US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Project By Rahul Kumar</a:t>
            </a:r>
            <a:endParaRPr lang="en-IN" sz="2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7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t="-20000" b="-7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643827" y="2736502"/>
            <a:ext cx="2904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LANGUAGE RICH OTT PLATFORMS</a:t>
            </a:r>
            <a:endParaRPr lang="en-IN" sz="2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223862"/>
              </p:ext>
            </p:extLst>
          </p:nvPr>
        </p:nvGraphicFramePr>
        <p:xfrm>
          <a:off x="381442" y="661181"/>
          <a:ext cx="7420141" cy="5781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83293" y="1361391"/>
            <a:ext cx="4669277" cy="4401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Number of Hindi movies are more on Netflix as compared to any other OTT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Number of English movies are more on Prime video as compared to any other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Total no of English and Hindi movies are more on Prime video as compared to any other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Prime video is most language rich platform for movies </a:t>
            </a:r>
          </a:p>
        </p:txBody>
      </p:sp>
    </p:spTree>
    <p:extLst>
      <p:ext uri="{BB962C8B-B14F-4D97-AF65-F5344CB8AC3E}">
        <p14:creationId xmlns:p14="http://schemas.microsoft.com/office/powerpoint/2010/main" val="2514024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t="-20000" b="-7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770287" y="2736502"/>
            <a:ext cx="2651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GENRE RICH OTT PLATFORMS</a:t>
            </a:r>
            <a:endParaRPr lang="en-IN" sz="2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611080"/>
              </p:ext>
            </p:extLst>
          </p:nvPr>
        </p:nvGraphicFramePr>
        <p:xfrm>
          <a:off x="312169" y="1127819"/>
          <a:ext cx="7343497" cy="4465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1713" y="1929450"/>
            <a:ext cx="4669277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Disney+ is least genre rich platform for movies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Netflix is most genre rich platform for movies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percentage of movies for each genre  category goes down from Netflix to Disney+</a:t>
            </a:r>
          </a:p>
        </p:txBody>
      </p:sp>
    </p:spTree>
    <p:extLst>
      <p:ext uri="{BB962C8B-B14F-4D97-AF65-F5344CB8AC3E}">
        <p14:creationId xmlns:p14="http://schemas.microsoft.com/office/powerpoint/2010/main" val="1103409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t="-20000" b="-7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086436" y="3167390"/>
            <a:ext cx="2019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FINDINGS</a:t>
            </a:r>
            <a:endParaRPr lang="en-IN" sz="2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78288F-F83B-44C2-8A8D-1E186C6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64941"/>
              </p:ext>
            </p:extLst>
          </p:nvPr>
        </p:nvGraphicFramePr>
        <p:xfrm>
          <a:off x="295422" y="1296442"/>
          <a:ext cx="11760588" cy="403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1686">
                  <a:extLst>
                    <a:ext uri="{9D8B030D-6E8A-4147-A177-3AD203B41FA5}">
                      <a16:colId xmlns:a16="http://schemas.microsoft.com/office/drawing/2014/main" val="2096583279"/>
                    </a:ext>
                  </a:extLst>
                </a:gridCol>
                <a:gridCol w="759655">
                  <a:extLst>
                    <a:ext uri="{9D8B030D-6E8A-4147-A177-3AD203B41FA5}">
                      <a16:colId xmlns:a16="http://schemas.microsoft.com/office/drawing/2014/main" val="3357011589"/>
                    </a:ext>
                  </a:extLst>
                </a:gridCol>
                <a:gridCol w="1674055">
                  <a:extLst>
                    <a:ext uri="{9D8B030D-6E8A-4147-A177-3AD203B41FA5}">
                      <a16:colId xmlns:a16="http://schemas.microsoft.com/office/drawing/2014/main" val="2259746302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744521217"/>
                    </a:ext>
                  </a:extLst>
                </a:gridCol>
                <a:gridCol w="1209822">
                  <a:extLst>
                    <a:ext uri="{9D8B030D-6E8A-4147-A177-3AD203B41FA5}">
                      <a16:colId xmlns:a16="http://schemas.microsoft.com/office/drawing/2014/main" val="3470973356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928443653"/>
                    </a:ext>
                  </a:extLst>
                </a:gridCol>
                <a:gridCol w="1589649">
                  <a:extLst>
                    <a:ext uri="{9D8B030D-6E8A-4147-A177-3AD203B41FA5}">
                      <a16:colId xmlns:a16="http://schemas.microsoft.com/office/drawing/2014/main" val="2769259081"/>
                    </a:ext>
                  </a:extLst>
                </a:gridCol>
                <a:gridCol w="1111348">
                  <a:extLst>
                    <a:ext uri="{9D8B030D-6E8A-4147-A177-3AD203B41FA5}">
                      <a16:colId xmlns:a16="http://schemas.microsoft.com/office/drawing/2014/main" val="1876968683"/>
                    </a:ext>
                  </a:extLst>
                </a:gridCol>
                <a:gridCol w="1659985">
                  <a:extLst>
                    <a:ext uri="{9D8B030D-6E8A-4147-A177-3AD203B41FA5}">
                      <a16:colId xmlns:a16="http://schemas.microsoft.com/office/drawing/2014/main" val="2677012664"/>
                    </a:ext>
                  </a:extLst>
                </a:gridCol>
              </a:tblGrid>
              <a:tr h="1008804"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Arial Rounded MT Bold" panose="020F0704030504030204" pitchFamily="34" charset="0"/>
                        </a:rPr>
                        <a:t>OTTs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Arial Rounded MT Bold" panose="020F0704030504030204" pitchFamily="34" charset="0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Arial Rounded MT Bold" panose="020F0704030504030204" pitchFamily="34" charset="0"/>
                        </a:rPr>
                        <a:t>Library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Arial Rounded MT Bold" panose="020F0704030504030204" pitchFamily="34" charset="0"/>
                        </a:rPr>
                        <a:t>Library size/$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Arial Rounded MT Bold" panose="020F0704030504030204" pitchFamily="34" charset="0"/>
                        </a:rPr>
                        <a:t>Average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Arial Rounded MT Bold" panose="020F0704030504030204" pitchFamily="34" charset="0"/>
                        </a:rPr>
                        <a:t>All audience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Arial Rounded MT Bold" panose="020F0704030504030204" pitchFamily="34" charset="0"/>
                        </a:rPr>
                        <a:t>Language rich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Arial Rounded MT Bold" panose="020F0704030504030204" pitchFamily="34" charset="0"/>
                        </a:rPr>
                        <a:t>Genre rich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Arial Rounded MT Bold" panose="020F0704030504030204" pitchFamily="34" charset="0"/>
                        </a:rPr>
                        <a:t>Recent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89618"/>
                  </a:ext>
                </a:extLst>
              </a:tr>
              <a:tr h="1008804"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Arial Rounded MT Bold" panose="020F0704030504030204" pitchFamily="34" charset="0"/>
                        </a:rPr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77651"/>
                  </a:ext>
                </a:extLst>
              </a:tr>
              <a:tr h="1008804"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Arial Rounded MT Bold" panose="020F0704030504030204" pitchFamily="34" charset="0"/>
                        </a:rPr>
                        <a:t>Prime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416101"/>
                  </a:ext>
                </a:extLst>
              </a:tr>
              <a:tr h="1008804"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Arial Rounded MT Bold" panose="020F0704030504030204" pitchFamily="34" charset="0"/>
                        </a:rPr>
                        <a:t>Disney+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41921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65597CBA-2D92-46CA-BDC6-3FBD54BB1C26}"/>
              </a:ext>
            </a:extLst>
          </p:cNvPr>
          <p:cNvSpPr/>
          <p:nvPr/>
        </p:nvSpPr>
        <p:spPr>
          <a:xfrm>
            <a:off x="1716258" y="3690610"/>
            <a:ext cx="281354" cy="262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2BB2EB-A573-4BA2-9151-ED1FBE7D7EDD}"/>
              </a:ext>
            </a:extLst>
          </p:cNvPr>
          <p:cNvSpPr/>
          <p:nvPr/>
        </p:nvSpPr>
        <p:spPr>
          <a:xfrm>
            <a:off x="2937803" y="2633188"/>
            <a:ext cx="281354" cy="262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976089-BFE8-403D-9CE1-8377695ED6AF}"/>
              </a:ext>
            </a:extLst>
          </p:cNvPr>
          <p:cNvSpPr/>
          <p:nvPr/>
        </p:nvSpPr>
        <p:spPr>
          <a:xfrm>
            <a:off x="4191481" y="3690610"/>
            <a:ext cx="281354" cy="262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6F81F8-D4A5-4292-9515-4EA9590B166E}"/>
              </a:ext>
            </a:extLst>
          </p:cNvPr>
          <p:cNvSpPr/>
          <p:nvPr/>
        </p:nvSpPr>
        <p:spPr>
          <a:xfrm>
            <a:off x="11026725" y="2633188"/>
            <a:ext cx="281354" cy="262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E59B57-5902-4AD7-88C1-E667476D1FCC}"/>
              </a:ext>
            </a:extLst>
          </p:cNvPr>
          <p:cNvSpPr/>
          <p:nvPr/>
        </p:nvSpPr>
        <p:spPr>
          <a:xfrm>
            <a:off x="8562535" y="3695392"/>
            <a:ext cx="281354" cy="262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DD6D9E-FFD6-4A63-A33A-813136F1BC18}"/>
              </a:ext>
            </a:extLst>
          </p:cNvPr>
          <p:cNvSpPr/>
          <p:nvPr/>
        </p:nvSpPr>
        <p:spPr>
          <a:xfrm>
            <a:off x="6964887" y="4689471"/>
            <a:ext cx="281354" cy="262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862E72-8A49-4751-8CBF-CF1A35733CDA}"/>
              </a:ext>
            </a:extLst>
          </p:cNvPr>
          <p:cNvSpPr/>
          <p:nvPr/>
        </p:nvSpPr>
        <p:spPr>
          <a:xfrm>
            <a:off x="5561427" y="4689471"/>
            <a:ext cx="281354" cy="262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7E560B-AEAE-4662-8F98-C86A7673ACB8}"/>
              </a:ext>
            </a:extLst>
          </p:cNvPr>
          <p:cNvSpPr/>
          <p:nvPr/>
        </p:nvSpPr>
        <p:spPr>
          <a:xfrm>
            <a:off x="9662159" y="2633188"/>
            <a:ext cx="281354" cy="262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0567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t="-20000" b="-7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086436" y="3167390"/>
            <a:ext cx="2019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FINDINGS</a:t>
            </a:r>
            <a:endParaRPr lang="en-IN" sz="2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655" y="808600"/>
            <a:ext cx="10476690" cy="560153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Streaming services are most effective in India across major 5 countries. It is least effective in Australia and hence need to optimize its services there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 India, Netflix need to provide low rates on its subscription to sustain in market as it has tough competition with prime video which is very good as compared to others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Netflix is most suitable when taking in terms of genre and recent content, Disney+ is more suitable in terms of rating and target audience while Prime video is more effective in terms of library size per $ of subscription and language richness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Platforms like Jio, Airtel, Flipkart, Phone-Pay etc. for their offer purposes can choose Prime video keeping in consideration its popularity and least cost in India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If money is not a problem, end users can go for Netflix keeping in consideration its largest library size, average rating, good no of recent movies, and richness in terms of genre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Disney+ has to work towards its library size and cost both to sustain in market with prime-video and Netflix. However when coming to average rating of movies on it and movies from different decades, it has better % of movies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2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t="-20000" b="-7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208998" y="2921168"/>
            <a:ext cx="5774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</a:t>
            </a:r>
            <a:endParaRPr lang="en-IN" sz="6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16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 rad="127000">
              <a:schemeClr val="accent1">
                <a:alpha val="9000"/>
              </a:schemeClr>
            </a:glow>
          </a:effectLst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FBEB2B9-8964-4F46-B90D-D68166331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0790" y="1621441"/>
            <a:ext cx="3263042" cy="3785435"/>
          </a:xfrm>
        </p:spPr>
      </p:pic>
      <p:sp>
        <p:nvSpPr>
          <p:cNvPr id="8" name="TextBox 7"/>
          <p:cNvSpPr txBox="1"/>
          <p:nvPr/>
        </p:nvSpPr>
        <p:spPr>
          <a:xfrm>
            <a:off x="4198614" y="2415332"/>
            <a:ext cx="2513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FINDINGS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7902" y="1621441"/>
            <a:ext cx="2019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CONTENT</a:t>
            </a:r>
            <a:endParaRPr lang="en-IN" sz="2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933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4539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t="-20000" b="-7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552545" y="3112851"/>
            <a:ext cx="307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</a:t>
            </a:r>
            <a:endParaRPr lang="en-IN" sz="2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07" y="487155"/>
            <a:ext cx="9547985" cy="5251392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F1346F4B-8974-4834-A140-A54B7C388F9F}"/>
              </a:ext>
            </a:extLst>
          </p:cNvPr>
          <p:cNvSpPr/>
          <p:nvPr/>
        </p:nvSpPr>
        <p:spPr>
          <a:xfrm>
            <a:off x="322618" y="979735"/>
            <a:ext cx="1239992" cy="1279431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0" t="-20000" r="-20000" b="-2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D2E0007-9F90-4328-B7D9-9F024103F7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8" y="5310608"/>
            <a:ext cx="2701936" cy="101876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37C9C54-A70A-4CD8-9A0C-BBB21ACAB7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62" y="3081331"/>
            <a:ext cx="1114433" cy="11094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3F89F17-FDBC-4439-97C4-7B92D9CCDA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794" y="5180273"/>
            <a:ext cx="1279431" cy="12794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D59C0D0-6359-41E6-BE8E-3301C313A9D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2" t="13817" r="14620" b="14340"/>
          <a:stretch/>
        </p:blipFill>
        <p:spPr>
          <a:xfrm>
            <a:off x="5756465" y="5310608"/>
            <a:ext cx="1023198" cy="105093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EEFB8C0-CB58-4898-AFA4-25D2D2FBCA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410" y="5265248"/>
            <a:ext cx="1647073" cy="11094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75742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 rad="127000">
              <a:schemeClr val="accent1">
                <a:alpha val="9000"/>
              </a:schemeClr>
            </a:glow>
          </a:effectLst>
        </p:spPr>
      </p:pic>
      <p:sp>
        <p:nvSpPr>
          <p:cNvPr id="9" name="TextBox 8"/>
          <p:cNvSpPr txBox="1"/>
          <p:nvPr/>
        </p:nvSpPr>
        <p:spPr>
          <a:xfrm>
            <a:off x="4839265" y="4039587"/>
            <a:ext cx="2513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OBJECTIVES</a:t>
            </a:r>
            <a:endParaRPr lang="en-IN" sz="2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217D0-18FE-4559-AAA1-B24D71CC8892}"/>
              </a:ext>
            </a:extLst>
          </p:cNvPr>
          <p:cNvSpPr txBox="1"/>
          <p:nvPr/>
        </p:nvSpPr>
        <p:spPr>
          <a:xfrm>
            <a:off x="1711839" y="2114808"/>
            <a:ext cx="8768321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 find where streaming services are most effective across major 5 countries and where they need to optimize their services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 find what sort of competition streaming services are facing in India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 find which streaming service is most effective in India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 find which streaming service is best based on rating, recent movies, richness in terms of language, genre and target audience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 find which streaming service is best for telecom, ecommerce, fintech companies and end users</a:t>
            </a:r>
          </a:p>
        </p:txBody>
      </p:sp>
    </p:spTree>
    <p:extLst>
      <p:ext uri="{BB962C8B-B14F-4D97-AF65-F5344CB8AC3E}">
        <p14:creationId xmlns:p14="http://schemas.microsoft.com/office/powerpoint/2010/main" val="365421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t="-20000" b="-7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243535" y="2736502"/>
            <a:ext cx="59199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PRICE AND LIBRARY SIZE WISE DATA ANALYSIS AROUND THE WORLD</a:t>
            </a:r>
            <a:endParaRPr lang="en-IN" sz="2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250502"/>
              </p:ext>
            </p:extLst>
          </p:nvPr>
        </p:nvGraphicFramePr>
        <p:xfrm>
          <a:off x="463688" y="914399"/>
          <a:ext cx="6705597" cy="523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72285" y="1345926"/>
            <a:ext cx="5220715" cy="437042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India is most effective in terms of library size/$ for both Netflix and Disney+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India is at 2</a:t>
            </a:r>
            <a:r>
              <a:rPr lang="en-IN" sz="2000" baseline="30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nd</a:t>
            </a: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in terms of effectiveness (library size/$) for Prime video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Australia is least effective in terms of library size/$ for both Netflix and Prime video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UK is least effective in terms of library size/$ for Disney+</a:t>
            </a:r>
          </a:p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24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t="-20000" b="-7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534874" y="2736502"/>
            <a:ext cx="5122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PRICE AND LIBRARY SIZE WISE COMPARISION IN INDIA</a:t>
            </a:r>
            <a:endParaRPr lang="en-IN" sz="2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619478"/>
              </p:ext>
            </p:extLst>
          </p:nvPr>
        </p:nvGraphicFramePr>
        <p:xfrm>
          <a:off x="729169" y="783157"/>
          <a:ext cx="6167742" cy="5257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40599" y="1228396"/>
            <a:ext cx="5367850" cy="4401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Prime video is most effective in terms of both library size/$ and subscription cost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Netflix is most effective when talking in terms of library size only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Prime video has approximately 714 more movies per $ as compared to Netflix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Disney+ is least effective in terms of library size and library size per $ in India</a:t>
            </a:r>
          </a:p>
        </p:txBody>
      </p:sp>
    </p:spTree>
    <p:extLst>
      <p:ext uri="{BB962C8B-B14F-4D97-AF65-F5344CB8AC3E}">
        <p14:creationId xmlns:p14="http://schemas.microsoft.com/office/powerpoint/2010/main" val="3844176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t="-20000" b="-7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680789" y="2545569"/>
            <a:ext cx="48304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DIFFERENT AGE GROUPS MOVIES ON EACH PLATFORM</a:t>
            </a:r>
            <a:endParaRPr lang="en-IN" sz="2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574502"/>
              </p:ext>
            </p:extLst>
          </p:nvPr>
        </p:nvGraphicFramePr>
        <p:xfrm>
          <a:off x="202412" y="418695"/>
          <a:ext cx="3478376" cy="2979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947969"/>
              </p:ext>
            </p:extLst>
          </p:nvPr>
        </p:nvGraphicFramePr>
        <p:xfrm>
          <a:off x="3680788" y="418695"/>
          <a:ext cx="3819238" cy="2979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975614"/>
              </p:ext>
            </p:extLst>
          </p:nvPr>
        </p:nvGraphicFramePr>
        <p:xfrm>
          <a:off x="202414" y="3398115"/>
          <a:ext cx="7297614" cy="3078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40102" y="1966954"/>
            <a:ext cx="4931923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Prime video as more 18+ movies (74%) while Disney+ has least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Difference is percentage of 18+ movies on Prime video and Netflix is very less (2%)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Disney+ is more rich in terms of all age group movies</a:t>
            </a:r>
          </a:p>
        </p:txBody>
      </p:sp>
    </p:spTree>
    <p:extLst>
      <p:ext uri="{BB962C8B-B14F-4D97-AF65-F5344CB8AC3E}">
        <p14:creationId xmlns:p14="http://schemas.microsoft.com/office/powerpoint/2010/main" val="3570915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t="-20000" b="-7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705108" y="2876310"/>
            <a:ext cx="4781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RATING WISE ANALYSIS OF DIFFERENT PLATFORMS</a:t>
            </a:r>
            <a:endParaRPr lang="en-IN" sz="2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882646"/>
              </p:ext>
            </p:extLst>
          </p:nvPr>
        </p:nvGraphicFramePr>
        <p:xfrm>
          <a:off x="531322" y="608381"/>
          <a:ext cx="6890882" cy="282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473357"/>
              </p:ext>
            </p:extLst>
          </p:nvPr>
        </p:nvGraphicFramePr>
        <p:xfrm>
          <a:off x="531322" y="3429000"/>
          <a:ext cx="6890882" cy="2876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5821" y="1812964"/>
            <a:ext cx="4931923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According to average IMDb rating, Disney+ has most top rated movies while Prime video has least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According to average rotten tomato rating also, Disney+ has most top rated movies while Prime video has least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Netflix has average rated movies according to both</a:t>
            </a:r>
          </a:p>
        </p:txBody>
      </p:sp>
    </p:spTree>
    <p:extLst>
      <p:ext uri="{BB962C8B-B14F-4D97-AF65-F5344CB8AC3E}">
        <p14:creationId xmlns:p14="http://schemas.microsoft.com/office/powerpoint/2010/main" val="1005397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t="-20000" b="-7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128261" y="2736502"/>
            <a:ext cx="39354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 OF RECENT MOVIES ON EACH PLATFORM</a:t>
            </a:r>
            <a:endParaRPr lang="en-IN" sz="2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185222"/>
              </p:ext>
            </p:extLst>
          </p:nvPr>
        </p:nvGraphicFramePr>
        <p:xfrm>
          <a:off x="440104" y="570346"/>
          <a:ext cx="33639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402381"/>
              </p:ext>
            </p:extLst>
          </p:nvPr>
        </p:nvGraphicFramePr>
        <p:xfrm>
          <a:off x="440104" y="3310198"/>
          <a:ext cx="68264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813050"/>
              </p:ext>
            </p:extLst>
          </p:nvPr>
        </p:nvGraphicFramePr>
        <p:xfrm>
          <a:off x="3804005" y="566998"/>
          <a:ext cx="346255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52216" y="1879037"/>
            <a:ext cx="4669277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Netflix has most largest % of recent movies as compared to Prime video and Disney+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Disney+ as least percentage of recent movies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Disney+ is more rich in terms of all decade movies</a:t>
            </a:r>
          </a:p>
        </p:txBody>
      </p:sp>
    </p:spTree>
    <p:extLst>
      <p:ext uri="{BB962C8B-B14F-4D97-AF65-F5344CB8AC3E}">
        <p14:creationId xmlns:p14="http://schemas.microsoft.com/office/powerpoint/2010/main" val="1052788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894</Words>
  <Application>Microsoft Office PowerPoint</Application>
  <PresentationFormat>Widescreen</PresentationFormat>
  <Paragraphs>117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sanjoy chunari</cp:lastModifiedBy>
  <cp:revision>61</cp:revision>
  <dcterms:created xsi:type="dcterms:W3CDTF">2021-08-09T17:07:47Z</dcterms:created>
  <dcterms:modified xsi:type="dcterms:W3CDTF">2021-08-13T06:59:03Z</dcterms:modified>
</cp:coreProperties>
</file>