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8" r:id="rId5"/>
    <p:sldId id="269" r:id="rId6"/>
    <p:sldId id="270" r:id="rId7"/>
    <p:sldId id="273" r:id="rId8"/>
    <p:sldId id="277" r:id="rId9"/>
    <p:sldId id="284" r:id="rId10"/>
    <p:sldId id="271" r:id="rId11"/>
    <p:sldId id="286" r:id="rId12"/>
    <p:sldId id="28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62" autoAdjust="0"/>
    <p:restoredTop sz="95065" autoAdjust="0"/>
  </p:normalViewPr>
  <p:slideViewPr>
    <p:cSldViewPr snapToGrid="0" showGuides="1">
      <p:cViewPr varScale="1">
        <p:scale>
          <a:sx n="86" d="100"/>
          <a:sy n="86" d="100"/>
        </p:scale>
        <p:origin x="62" y="1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9/19/2021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9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02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4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83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88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=""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=""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 smtClean="0"/>
              <a:t>Click 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=""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=""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=""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9/19/2021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4"/>
          <a:stretch/>
        </p:blipFill>
        <p:spPr>
          <a:xfrm>
            <a:off x="1144421" y="1020933"/>
            <a:ext cx="5093453" cy="4705165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8483" y="1645921"/>
            <a:ext cx="4824547" cy="2551426"/>
          </a:xfrm>
        </p:spPr>
        <p:txBody>
          <a:bodyPr/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Weather HISTORY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483" y="4288680"/>
            <a:ext cx="5143500" cy="121513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 – </a:t>
            </a:r>
          </a:p>
          <a:p>
            <a:pPr>
              <a:lnSpc>
                <a:spcPct val="40000"/>
              </a:lnSpc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4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RAHUL KUMAR</a:t>
            </a:r>
          </a:p>
          <a:p>
            <a:pPr>
              <a:lnSpc>
                <a:spcPct val="4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IVY PROFESSIONAL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>
            <a:extLst>
              <a:ext uri="{FF2B5EF4-FFF2-40B4-BE49-F238E27FC236}">
                <a16:creationId xmlns=""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2154" r="3510" b="10507"/>
          <a:stretch/>
        </p:blipFill>
        <p:spPr>
          <a:xfrm>
            <a:off x="1042083" y="987903"/>
            <a:ext cx="4976977" cy="4862481"/>
          </a:xfr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7FFD2133-BC23-492A-A99B-5D049116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977" y="1319306"/>
            <a:ext cx="2129607" cy="8700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69" y="2189318"/>
            <a:ext cx="6027939" cy="2780211"/>
          </a:xfrm>
        </p:spPr>
        <p:txBody>
          <a:bodyPr/>
          <a:lstStyle/>
          <a:p>
            <a:r>
              <a:rPr lang="en-US" sz="1800" dirty="0"/>
              <a:t>P</a:t>
            </a:r>
            <a:r>
              <a:rPr lang="en-US" sz="1800" dirty="0" smtClean="0"/>
              <a:t>erform multiple linear regression analysis to predict temperature </a:t>
            </a:r>
            <a:r>
              <a:rPr lang="en-IN" sz="1800" dirty="0"/>
              <a:t>in Hungary</a:t>
            </a:r>
            <a:endParaRPr lang="en-US" sz="1800" dirty="0" smtClean="0"/>
          </a:p>
          <a:p>
            <a:r>
              <a:rPr lang="en-US" sz="1800" dirty="0" smtClean="0"/>
              <a:t>Find what factors does not affect temperature </a:t>
            </a:r>
            <a:r>
              <a:rPr lang="en-IN" sz="1800" dirty="0"/>
              <a:t>in Hungary</a:t>
            </a:r>
            <a:endParaRPr lang="en-US" sz="1800" dirty="0" smtClean="0"/>
          </a:p>
          <a:p>
            <a:r>
              <a:rPr lang="en-US" sz="1800" dirty="0" smtClean="0"/>
              <a:t>Find whether higher humidity ensures low temperature or not</a:t>
            </a:r>
          </a:p>
          <a:p>
            <a:r>
              <a:rPr lang="en-US" sz="1800" dirty="0" smtClean="0"/>
              <a:t>Find whether wind speed and pressure play any role in increasing or decreasing the temperature or not</a:t>
            </a:r>
          </a:p>
          <a:p>
            <a:r>
              <a:rPr lang="en-US" sz="1800" dirty="0" smtClean="0"/>
              <a:t>Find what other factors affects average </a:t>
            </a:r>
            <a:r>
              <a:rPr lang="en-US" sz="1800" dirty="0"/>
              <a:t>temperature </a:t>
            </a:r>
            <a:r>
              <a:rPr lang="en-IN" sz="1800" dirty="0"/>
              <a:t>in Hungary</a:t>
            </a: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08" y="0"/>
            <a:ext cx="5977192" cy="4982319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697" y="1840792"/>
            <a:ext cx="1161942" cy="488941"/>
          </a:xfrm>
        </p:spPr>
        <p:txBody>
          <a:bodyPr>
            <a:no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5" y="2544717"/>
            <a:ext cx="4039341" cy="2666475"/>
          </a:xfrm>
        </p:spPr>
        <p:txBody>
          <a:bodyPr/>
          <a:lstStyle/>
          <a:p>
            <a:r>
              <a:rPr lang="en-US" sz="1800" dirty="0" smtClean="0"/>
              <a:t>Data in CSV format</a:t>
            </a:r>
          </a:p>
          <a:p>
            <a:r>
              <a:rPr lang="en-US" sz="1800" dirty="0" smtClean="0"/>
              <a:t>96453 data points and 12 variables</a:t>
            </a:r>
          </a:p>
          <a:p>
            <a:r>
              <a:rPr lang="en-US" sz="1800" dirty="0" smtClean="0"/>
              <a:t>Dependent variable – “</a:t>
            </a:r>
            <a:r>
              <a:rPr lang="en-IN" sz="1800" dirty="0"/>
              <a:t>Temperature (C)</a:t>
            </a:r>
            <a:r>
              <a:rPr lang="en-US" sz="1800" dirty="0" smtClean="0"/>
              <a:t>” (Continuous )</a:t>
            </a:r>
          </a:p>
          <a:p>
            <a:r>
              <a:rPr lang="en-US" sz="1800" dirty="0"/>
              <a:t>3</a:t>
            </a:r>
            <a:r>
              <a:rPr lang="en-US" sz="1800" dirty="0" smtClean="0"/>
              <a:t> Character variables and rest numerical</a:t>
            </a:r>
          </a:p>
          <a:p>
            <a:r>
              <a:rPr lang="en-US" sz="1800" dirty="0" smtClean="0"/>
              <a:t>Garbage variable  - “</a:t>
            </a:r>
            <a:r>
              <a:rPr lang="en-IN" sz="1800" dirty="0"/>
              <a:t>Formatted Date</a:t>
            </a:r>
            <a:r>
              <a:rPr lang="en-US" sz="1800" dirty="0" smtClean="0"/>
              <a:t>”,     ”</a:t>
            </a:r>
            <a:r>
              <a:rPr lang="en-IN" sz="1800" dirty="0" smtClean="0"/>
              <a:t>Summary”, ”Loud Cover”</a:t>
            </a:r>
            <a:r>
              <a:rPr lang="en-US" sz="1800" dirty="0" smtClean="0"/>
              <a:t> and “</a:t>
            </a:r>
            <a:r>
              <a:rPr lang="en-IN" sz="1800" dirty="0"/>
              <a:t>Daily Summary</a:t>
            </a:r>
            <a:r>
              <a:rPr lang="en-US" sz="1800" dirty="0" smtClean="0"/>
              <a:t>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2" y="988536"/>
            <a:ext cx="4884848" cy="4879604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84" y="1056440"/>
            <a:ext cx="4677499" cy="29296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PRE-PROCESSING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91B32C0-5E61-447F-9557-57AF415D6FE9}"/>
              </a:ext>
            </a:extLst>
          </p:cNvPr>
          <p:cNvSpPr txBox="1">
            <a:spLocks/>
          </p:cNvSpPr>
          <p:nvPr/>
        </p:nvSpPr>
        <p:spPr>
          <a:xfrm>
            <a:off x="584639" y="1781237"/>
            <a:ext cx="4990537" cy="21604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 variables with less than 0.55% missing values</a:t>
            </a:r>
          </a:p>
          <a:p>
            <a:r>
              <a:rPr lang="en-US" sz="1800" dirty="0" smtClean="0"/>
              <a:t>1 correlated variables with outliers – “Humidity”</a:t>
            </a:r>
          </a:p>
          <a:p>
            <a:r>
              <a:rPr lang="en-US" sz="1800" dirty="0" smtClean="0"/>
              <a:t>Missing values treatment by replacement with mode</a:t>
            </a:r>
          </a:p>
          <a:p>
            <a:r>
              <a:rPr lang="en-US" sz="1800" dirty="0" smtClean="0"/>
              <a:t>Outliers treated by eliminating data points with outliers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048064" y="2812281"/>
            <a:ext cx="163839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Missing values”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56" y="3589583"/>
            <a:ext cx="3210225" cy="28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37" y="142043"/>
            <a:ext cx="5088193" cy="46163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59613" y="3491993"/>
            <a:ext cx="123469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Histograms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08" y="871867"/>
            <a:ext cx="6066511" cy="57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9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10" y="497150"/>
            <a:ext cx="3911047" cy="5217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IVARIATE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0" y="1766656"/>
            <a:ext cx="6023323" cy="4039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95" y="2283336"/>
            <a:ext cx="4516960" cy="35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7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642257"/>
            <a:ext cx="1454376" cy="5247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SKLEARN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=""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34" y="1166957"/>
            <a:ext cx="4316187" cy="5124985"/>
          </a:xfrm>
        </p:spPr>
      </p:pic>
      <p:pic>
        <p:nvPicPr>
          <p:cNvPr id="85" name="Picture Placeholder 84" descr="Single gear">
            <a:extLst>
              <a:ext uri="{FF2B5EF4-FFF2-40B4-BE49-F238E27FC236}">
                <a16:creationId xmlns=""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Placeholder 84" descr="Single gear">
            <a:extLst>
              <a:ext uri="{FF2B5EF4-FFF2-40B4-BE49-F238E27FC236}">
                <a16:creationId xmlns="" xmlns:a16="http://schemas.microsoft.com/office/drawing/2014/main" id="{65FBD7DF-30E8-9042-8A0D-0F64C33E0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18145" y="1988373"/>
            <a:ext cx="502873" cy="50287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6799" y="3312662"/>
            <a:ext cx="3445566" cy="212762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Linear regression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Training data – 85% &amp; Test data -15%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R2 value of 0.9872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Multicollinearity detected (due to “</a:t>
            </a:r>
            <a:r>
              <a:rPr lang="en-IN" sz="1800" dirty="0" err="1"/>
              <a:t>Precip</a:t>
            </a:r>
            <a:r>
              <a:rPr lang="en-IN" sz="1800" dirty="0"/>
              <a:t> </a:t>
            </a:r>
            <a:r>
              <a:rPr lang="en-IN" sz="1800" dirty="0" smtClean="0"/>
              <a:t>type”) </a:t>
            </a:r>
            <a:r>
              <a:rPr lang="en-US" sz="1800" dirty="0" smtClean="0"/>
              <a:t>and removed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4"/>
          </p:nvPr>
        </p:nvSpPr>
        <p:spPr>
          <a:xfrm>
            <a:off x="8527490" y="3444926"/>
            <a:ext cx="3270933" cy="210520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Linear regression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Training data – 85% &amp; Test data -15%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R2 value of </a:t>
            </a:r>
            <a:r>
              <a:rPr lang="en-US" sz="1800" dirty="0" smtClean="0"/>
              <a:t>0.987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Multicollinearity detected (due to “</a:t>
            </a:r>
            <a:r>
              <a:rPr lang="en-IN" sz="1800" dirty="0" err="1"/>
              <a:t>Precip</a:t>
            </a:r>
            <a:r>
              <a:rPr lang="en-IN" sz="1800" dirty="0"/>
              <a:t> type”) </a:t>
            </a:r>
            <a:r>
              <a:rPr lang="en-US" sz="1800" dirty="0"/>
              <a:t>and removed</a:t>
            </a:r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4" y="624552"/>
            <a:ext cx="5557420" cy="134629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ACCURACY, COEFFICIENT AND INTERCEPT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84" y="2795963"/>
            <a:ext cx="5108718" cy="2051245"/>
          </a:xfrm>
        </p:spPr>
        <p:txBody>
          <a:bodyPr/>
          <a:lstStyle/>
          <a:p>
            <a:r>
              <a:rPr lang="en-US" sz="1800" dirty="0" smtClean="0"/>
              <a:t>R2 value for both the stats and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 model before and after removing multicollinearity </a:t>
            </a:r>
            <a:r>
              <a:rPr lang="en-US" sz="1800" dirty="0"/>
              <a:t>= </a:t>
            </a:r>
            <a:r>
              <a:rPr lang="en-US" sz="1800" dirty="0" smtClean="0"/>
              <a:t>0.9873  </a:t>
            </a:r>
          </a:p>
          <a:p>
            <a:r>
              <a:rPr lang="en-US" sz="1800" dirty="0"/>
              <a:t>Coefficients by </a:t>
            </a:r>
            <a:r>
              <a:rPr lang="en-US" sz="1800" dirty="0" err="1"/>
              <a:t>sklearn</a:t>
            </a:r>
            <a:r>
              <a:rPr lang="en-US" sz="1800" dirty="0"/>
              <a:t> linear model : </a:t>
            </a:r>
            <a:r>
              <a:rPr lang="en-US" sz="1800" dirty="0" smtClean="0"/>
              <a:t>0.85, -2.63</a:t>
            </a:r>
            <a:endParaRPr lang="en-US" sz="1800" dirty="0" smtClean="0"/>
          </a:p>
          <a:p>
            <a:r>
              <a:rPr lang="en-US" sz="1800" dirty="0" smtClean="0"/>
              <a:t>Intercept </a:t>
            </a:r>
            <a:r>
              <a:rPr lang="en-US" sz="1800" dirty="0"/>
              <a:t>by </a:t>
            </a:r>
            <a:r>
              <a:rPr lang="en-US" sz="1800" dirty="0" err="1"/>
              <a:t>sklearn</a:t>
            </a:r>
            <a:r>
              <a:rPr lang="en-US" sz="1800" dirty="0"/>
              <a:t> linear model : </a:t>
            </a:r>
            <a:r>
              <a:rPr lang="en-US" sz="1800" dirty="0" smtClean="0"/>
              <a:t>4.56</a:t>
            </a:r>
          </a:p>
          <a:p>
            <a:r>
              <a:rPr lang="en-US" sz="1800" dirty="0" smtClean="0"/>
              <a:t>Coefficients </a:t>
            </a:r>
            <a:r>
              <a:rPr lang="en-US" sz="1800" dirty="0"/>
              <a:t>by stats linear model : </a:t>
            </a:r>
            <a:r>
              <a:rPr lang="en-US" sz="1800" dirty="0" smtClean="0"/>
              <a:t>0.84, </a:t>
            </a:r>
            <a:r>
              <a:rPr lang="en-US" sz="1800" dirty="0" smtClean="0"/>
              <a:t>-2.73</a:t>
            </a:r>
            <a:endParaRPr lang="en-US" sz="1800" dirty="0" smtClean="0"/>
          </a:p>
          <a:p>
            <a:r>
              <a:rPr lang="en-US" sz="1800" dirty="0" smtClean="0"/>
              <a:t>Intercept </a:t>
            </a:r>
            <a:r>
              <a:rPr lang="en-US" sz="1800" dirty="0"/>
              <a:t>by stats linear model : </a:t>
            </a:r>
            <a:r>
              <a:rPr lang="en-US" sz="1800" dirty="0" smtClean="0"/>
              <a:t>4.39</a:t>
            </a: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23" y="992066"/>
            <a:ext cx="4884848" cy="4854787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98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17" y="2293554"/>
            <a:ext cx="2014197" cy="4889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36" y="3121765"/>
            <a:ext cx="4615514" cy="2302491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dirty="0" smtClean="0"/>
              <a:t>actors </a:t>
            </a:r>
            <a:r>
              <a:rPr lang="en-US" sz="1800" dirty="0"/>
              <a:t>like w</a:t>
            </a:r>
            <a:r>
              <a:rPr lang="en-US" sz="1800" dirty="0" smtClean="0"/>
              <a:t>ind </a:t>
            </a:r>
            <a:r>
              <a:rPr lang="en-US" sz="1800" dirty="0"/>
              <a:t>Speed (</a:t>
            </a:r>
            <a:r>
              <a:rPr lang="en-US" sz="1800" dirty="0" smtClean="0"/>
              <a:t>km/h), wind </a:t>
            </a:r>
            <a:r>
              <a:rPr lang="en-US" sz="1800" dirty="0"/>
              <a:t>Bearing (</a:t>
            </a:r>
            <a:r>
              <a:rPr lang="en-US" sz="1800" dirty="0" smtClean="0"/>
              <a:t>degrees), pressure </a:t>
            </a:r>
            <a:r>
              <a:rPr lang="en-US" sz="1800" dirty="0"/>
              <a:t>(</a:t>
            </a:r>
            <a:r>
              <a:rPr lang="en-US" sz="1800" dirty="0" err="1" smtClean="0"/>
              <a:t>mb</a:t>
            </a:r>
            <a:r>
              <a:rPr lang="en-US" sz="1800" dirty="0" smtClean="0"/>
              <a:t>) and visibility </a:t>
            </a:r>
            <a:r>
              <a:rPr lang="en-US" sz="1800" dirty="0"/>
              <a:t>(</a:t>
            </a:r>
            <a:r>
              <a:rPr lang="en-US" sz="1800" dirty="0" smtClean="0"/>
              <a:t>km) does not affect the temperature of </a:t>
            </a:r>
            <a:r>
              <a:rPr lang="en-US" sz="1800" dirty="0"/>
              <a:t>H</a:t>
            </a:r>
            <a:r>
              <a:rPr lang="en-US" sz="1800" dirty="0" smtClean="0"/>
              <a:t>ungary</a:t>
            </a:r>
            <a:endParaRPr lang="en-US" sz="1800" dirty="0"/>
          </a:p>
          <a:p>
            <a:r>
              <a:rPr lang="en-US" sz="1800" dirty="0" smtClean="0"/>
              <a:t>Humidity does affect the  temperature but with a negative correlation</a:t>
            </a:r>
          </a:p>
          <a:p>
            <a:r>
              <a:rPr lang="en-US" sz="1800" dirty="0" smtClean="0"/>
              <a:t>Relative humidity </a:t>
            </a:r>
            <a:r>
              <a:rPr lang="en-US" sz="1800" dirty="0"/>
              <a:t>combined with the air </a:t>
            </a:r>
            <a:r>
              <a:rPr lang="en-US" sz="1800" dirty="0" smtClean="0"/>
              <a:t>temperature also affects the temperature of Hungary but with a positive correlation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1"/>
          <a:stretch/>
        </p:blipFill>
        <p:spPr>
          <a:xfrm>
            <a:off x="5464089" y="878890"/>
            <a:ext cx="4884848" cy="5113538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1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purl.org/dc/elements/1.1/"/>
    <ds:schemaRef ds:uri="16c05727-aa75-4e4a-9b5f-8a80a1165891"/>
    <ds:schemaRef ds:uri="http://www.w3.org/XML/1998/namespace"/>
    <ds:schemaRef ds:uri="http://purl.org/dc/terms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0</TotalTime>
  <Words>342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Office Theme</vt:lpstr>
      <vt:lpstr>Weather HISTORY</vt:lpstr>
      <vt:lpstr> OBJECTIVE </vt:lpstr>
      <vt:lpstr> Data </vt:lpstr>
      <vt:lpstr>DATA PRE-PROCESSING</vt:lpstr>
      <vt:lpstr>UNIVARIATE ANALYSIS</vt:lpstr>
      <vt:lpstr>BIVARIATE ANALYSIS</vt:lpstr>
      <vt:lpstr>MODEL</vt:lpstr>
      <vt:lpstr> ACCURACY, COEFFICIENT AND INTERCEPT </vt:lpstr>
      <vt:lpstr> INSIGHTS 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2021-09-06T13:14:56Z</dcterms:created>
  <dcterms:modified xsi:type="dcterms:W3CDTF">2021-09-19T08:49:15Z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