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2"/>
  </p:notesMasterIdLst>
  <p:sldIdLst>
    <p:sldId id="256" r:id="rId2"/>
    <p:sldId id="259" r:id="rId3"/>
    <p:sldId id="257" r:id="rId4"/>
    <p:sldId id="277" r:id="rId5"/>
    <p:sldId id="262" r:id="rId6"/>
    <p:sldId id="278" r:id="rId7"/>
    <p:sldId id="279" r:id="rId8"/>
    <p:sldId id="280" r:id="rId9"/>
    <p:sldId id="297" r:id="rId10"/>
    <p:sldId id="281" r:id="rId11"/>
    <p:sldId id="282" r:id="rId12"/>
    <p:sldId id="283" r:id="rId13"/>
    <p:sldId id="284" r:id="rId14"/>
    <p:sldId id="285" r:id="rId15"/>
    <p:sldId id="293" r:id="rId16"/>
    <p:sldId id="286" r:id="rId17"/>
    <p:sldId id="294" r:id="rId18"/>
    <p:sldId id="287" r:id="rId19"/>
    <p:sldId id="288" r:id="rId20"/>
    <p:sldId id="29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635"/>
    <a:srgbClr val="9EFF29"/>
    <a:srgbClr val="C80064"/>
    <a:srgbClr val="C33A1F"/>
    <a:srgbClr val="0000CC"/>
    <a:srgbClr val="FF2549"/>
    <a:srgbClr val="007033"/>
    <a:srgbClr val="D6370C"/>
    <a:srgbClr val="1D3A00"/>
    <a:srgbClr val="FF85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1378" y="-134"/>
      </p:cViewPr>
      <p:guideLst>
        <p:guide orient="horz" pos="1620"/>
        <p:guide pos="2880"/>
        <p:guide orient="horz" pos="216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8/24/2021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F533E96-F078-4B3D-A8F4-F1AF21EBC357}" type="slidenum">
              <a:rPr lang="en-US" smtClean="0"/>
              <a:t>4</a:t>
            </a:fld>
            <a:endParaRPr lang="en-US"/>
          </a:p>
        </p:txBody>
      </p:sp>
    </p:spTree>
    <p:extLst>
      <p:ext uri="{BB962C8B-B14F-4D97-AF65-F5344CB8AC3E}">
        <p14:creationId xmlns:p14="http://schemas.microsoft.com/office/powerpoint/2010/main" val="107066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F533E96-F078-4B3D-A8F4-F1AF21EBC357}" type="slidenum">
              <a:rPr lang="en-US" smtClean="0"/>
              <a:t>15</a:t>
            </a:fld>
            <a:endParaRPr lang="en-US"/>
          </a:p>
        </p:txBody>
      </p:sp>
    </p:spTree>
    <p:extLst>
      <p:ext uri="{BB962C8B-B14F-4D97-AF65-F5344CB8AC3E}">
        <p14:creationId xmlns:p14="http://schemas.microsoft.com/office/powerpoint/2010/main" val="22010348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l="-25000" r="-9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7703" y="2379408"/>
            <a:ext cx="8229600" cy="2251584"/>
          </a:xfrm>
          <a:noFill/>
          <a:effectLst>
            <a:outerShdw blurRad="50800" dist="38100" dir="2700000" algn="tl" rotWithShape="0">
              <a:prstClr val="black">
                <a:alpha val="40000"/>
              </a:prstClr>
            </a:outerShdw>
          </a:effectLst>
        </p:spPr>
        <p:txBody>
          <a:bodyPr>
            <a:normAutofit/>
          </a:bodyPr>
          <a:lstStyle>
            <a:lvl1pPr algn="r">
              <a:defRPr sz="3600">
                <a:solidFill>
                  <a:srgbClr val="0070C0"/>
                </a:solidFill>
              </a:defRPr>
            </a:lvl1pPr>
          </a:lstStyle>
          <a:p>
            <a:r>
              <a:rPr lang="en-US" dirty="0"/>
              <a:t>Click to edit </a:t>
            </a:r>
            <a:r>
              <a:rPr lang="en-US" dirty="0" smtClean="0"/>
              <a:t/>
            </a:r>
            <a:br>
              <a:rPr lang="en-US" dirty="0" smtClean="0"/>
            </a:br>
            <a:r>
              <a:rPr lang="en-US" dirty="0" smtClean="0"/>
              <a:t>Master </a:t>
            </a:r>
            <a:r>
              <a:rPr lang="en-US" dirty="0"/>
              <a:t>title style</a:t>
            </a:r>
          </a:p>
        </p:txBody>
      </p:sp>
      <p:sp>
        <p:nvSpPr>
          <p:cNvPr id="3" name="Subtitle 2"/>
          <p:cNvSpPr>
            <a:spLocks noGrp="1"/>
          </p:cNvSpPr>
          <p:nvPr>
            <p:ph type="subTitle" idx="1"/>
          </p:nvPr>
        </p:nvSpPr>
        <p:spPr>
          <a:xfrm>
            <a:off x="420328" y="4925957"/>
            <a:ext cx="8229600" cy="904568"/>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r>
              <a:rPr lang="en-US" dirty="0" smtClean="0"/>
              <a:t>Master </a:t>
            </a:r>
            <a:r>
              <a:rPr lang="en-US" dirty="0"/>
              <a:t>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8/24/2021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205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40163" y="3167063"/>
            <a:ext cx="146367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1947" y="299116"/>
            <a:ext cx="8259098" cy="1018035"/>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750141"/>
            <a:ext cx="8246070" cy="4621160"/>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l="-2000" r="-2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92106" y="542050"/>
            <a:ext cx="6283782" cy="967132"/>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389239" y="1691148"/>
            <a:ext cx="6304935" cy="4560181"/>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8/24/2021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8/24/2021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8/24/2021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2693" y="362198"/>
            <a:ext cx="8093365" cy="1018033"/>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2207356"/>
            <a:ext cx="4040188" cy="639763"/>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837219"/>
            <a:ext cx="4040188" cy="3035059"/>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3" y="2207356"/>
            <a:ext cx="4041775" cy="639763"/>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3" y="2837219"/>
            <a:ext cx="4041775" cy="3035059"/>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8/24/2021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8/24/2021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8/24/2021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l="-16000" r="-1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8/24/2021</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 xmlns:a16="http://schemas.microsoft.com/office/drawing/2014/main" id="{11E867DF-3DCA-4725-94F0-F2B6BD747A82}"/>
              </a:ext>
            </a:extLst>
          </p:cNvPr>
          <p:cNvSpPr txBox="1"/>
          <p:nvPr userDrawn="1"/>
        </p:nvSpPr>
        <p:spPr>
          <a:xfrm>
            <a:off x="-9150" y="6951663"/>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l="-25000" r="-9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989293" y="2379408"/>
            <a:ext cx="4668009" cy="2251584"/>
          </a:xfrm>
        </p:spPr>
        <p:txBody>
          <a:bodyPr>
            <a:normAutofit fontScale="90000"/>
          </a:bodyPr>
          <a:lstStyle/>
          <a:p>
            <a:pPr algn="ctr"/>
            <a:r>
              <a:rPr lang="en-US" b="1" u="sng" dirty="0">
                <a:effectLst>
                  <a:outerShdw blurRad="50800" dist="38100" dir="2700000" algn="tl">
                    <a:srgbClr val="000000">
                      <a:alpha val="40000"/>
                    </a:srgbClr>
                  </a:outerShdw>
                </a:effectLst>
              </a:rPr>
              <a:t>WEBSITE AD CLICK BY USING LOGISTIC REGRESSION</a:t>
            </a:r>
            <a:r>
              <a:rPr lang="en-IN" dirty="0"/>
              <a:t/>
            </a:r>
            <a:br>
              <a:rPr lang="en-IN" dirty="0"/>
            </a:br>
            <a:endParaRPr lang="en-US" dirty="0"/>
          </a:p>
        </p:txBody>
      </p:sp>
      <p:sp>
        <p:nvSpPr>
          <p:cNvPr id="3" name="Subtitle 2"/>
          <p:cNvSpPr>
            <a:spLocks noGrp="1"/>
          </p:cNvSpPr>
          <p:nvPr>
            <p:ph type="subTitle" idx="1"/>
          </p:nvPr>
        </p:nvSpPr>
        <p:spPr>
          <a:xfrm>
            <a:off x="4733366" y="4800451"/>
            <a:ext cx="4318383" cy="1716890"/>
          </a:xfrm>
        </p:spPr>
        <p:txBody>
          <a:bodyPr>
            <a:normAutofit/>
          </a:bodyPr>
          <a:lstStyle/>
          <a:p>
            <a:pPr algn="l"/>
            <a:r>
              <a:rPr lang="en-IN" b="1" dirty="0" smtClean="0">
                <a:solidFill>
                  <a:schemeClr val="tx1"/>
                </a:solidFill>
                <a:effectLst>
                  <a:outerShdw blurRad="38100" dist="38100" dir="2700000" algn="tl">
                    <a:srgbClr val="000000">
                      <a:alpha val="43137"/>
                    </a:srgbClr>
                  </a:outerShdw>
                </a:effectLst>
              </a:rPr>
              <a:t>Submitted by – </a:t>
            </a:r>
          </a:p>
          <a:p>
            <a:pPr algn="l">
              <a:spcBef>
                <a:spcPts val="0"/>
              </a:spcBef>
            </a:pPr>
            <a:r>
              <a:rPr lang="en-IN" sz="2400" b="1" dirty="0" smtClean="0">
                <a:solidFill>
                  <a:schemeClr val="tx1"/>
                </a:solidFill>
                <a:effectLst>
                  <a:outerShdw blurRad="38100" dist="38100" dir="2700000" algn="tl">
                    <a:srgbClr val="000000">
                      <a:alpha val="43137"/>
                    </a:srgbClr>
                  </a:outerShdw>
                </a:effectLst>
              </a:rPr>
              <a:t>                  Rahul Kumar </a:t>
            </a:r>
          </a:p>
          <a:p>
            <a:pPr algn="l">
              <a:spcBef>
                <a:spcPts val="0"/>
              </a:spcBef>
            </a:pPr>
            <a:r>
              <a:rPr lang="en-IN" sz="2400" b="1" dirty="0" smtClean="0">
                <a:solidFill>
                  <a:schemeClr val="tx1"/>
                </a:solidFill>
                <a:effectLst>
                  <a:outerShdw blurRad="38100" dist="38100" dir="2700000" algn="tl">
                    <a:srgbClr val="000000">
                      <a:alpha val="43137"/>
                    </a:srgbClr>
                  </a:outerShdw>
                </a:effectLst>
              </a:rPr>
              <a:t>                  Ivy </a:t>
            </a:r>
            <a:r>
              <a:rPr lang="en-IN" sz="2400" b="1" dirty="0">
                <a:solidFill>
                  <a:schemeClr val="tx1"/>
                </a:solidFill>
                <a:effectLst>
                  <a:outerShdw blurRad="38100" dist="38100" dir="2700000" algn="tl">
                    <a:srgbClr val="000000">
                      <a:alpha val="43137"/>
                    </a:srgbClr>
                  </a:outerShdw>
                </a:effectLst>
              </a:rPr>
              <a:t>Professional School</a:t>
            </a:r>
            <a:endParaRPr lang="en-IN" sz="2400" dirty="0">
              <a:solidFill>
                <a:schemeClr val="tx1"/>
              </a:solidFill>
              <a:effectLst>
                <a:outerShdw blurRad="38100" dist="38100" dir="2700000" algn="tl">
                  <a:srgbClr val="000000">
                    <a:alpha val="43137"/>
                  </a:srgbClr>
                </a:outerShdw>
              </a:effectLst>
            </a:endParaRPr>
          </a:p>
          <a:p>
            <a:endParaRPr lang="en-US" sz="2400" dirty="0"/>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Univariate Analysis</a:t>
            </a:r>
            <a:endParaRPr lang="en-US" sz="2800" b="1"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04307" y="1158240"/>
            <a:ext cx="8594378" cy="5577839"/>
          </a:xfrm>
          <a:prstGeom prst="rect">
            <a:avLst/>
          </a:prstGeom>
        </p:spPr>
      </p:pic>
    </p:spTree>
    <p:extLst>
      <p:ext uri="{BB962C8B-B14F-4D97-AF65-F5344CB8AC3E}">
        <p14:creationId xmlns:p14="http://schemas.microsoft.com/office/powerpoint/2010/main" val="34289066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Bivariate Analysis</a:t>
            </a:r>
            <a:endParaRPr lang="en-US" sz="2800" b="1" dirty="0"/>
          </a:p>
        </p:txBody>
      </p:sp>
      <p:sp>
        <p:nvSpPr>
          <p:cNvPr id="3" name="Content Placeholder 2"/>
          <p:cNvSpPr>
            <a:spLocks noGrp="1"/>
          </p:cNvSpPr>
          <p:nvPr>
            <p:ph idx="1"/>
          </p:nvPr>
        </p:nvSpPr>
        <p:spPr>
          <a:xfrm>
            <a:off x="471947" y="2218943"/>
            <a:ext cx="8246070" cy="4286469"/>
          </a:xfrm>
        </p:spPr>
        <p:txBody>
          <a:bodyPr>
            <a:normAutofit lnSpcReduction="10000"/>
          </a:bodyPr>
          <a:lstStyle/>
          <a:p>
            <a:pPr algn="just"/>
            <a:r>
              <a:rPr lang="en-US" sz="2400" dirty="0" smtClean="0"/>
              <a:t>Involve 2 variables, include scatter plot and  correlation test</a:t>
            </a:r>
          </a:p>
          <a:p>
            <a:pPr algn="just"/>
            <a:r>
              <a:rPr lang="en-US" sz="2400" dirty="0" smtClean="0"/>
              <a:t>Correlation test</a:t>
            </a:r>
          </a:p>
          <a:p>
            <a:pPr marL="1714500" lvl="3" indent="-457200" algn="just">
              <a:buAutoNum type="arabicPeriod"/>
            </a:pPr>
            <a:r>
              <a:rPr lang="en-US" sz="2400" dirty="0" smtClean="0"/>
              <a:t>Correlation matrix ( for </a:t>
            </a:r>
            <a:r>
              <a:rPr lang="en-US" sz="2400" dirty="0" err="1" smtClean="0"/>
              <a:t>cont-cont</a:t>
            </a:r>
            <a:r>
              <a:rPr lang="en-US" sz="2400" dirty="0" smtClean="0"/>
              <a:t> )</a:t>
            </a:r>
          </a:p>
          <a:p>
            <a:pPr marL="1714500" lvl="3" indent="-457200" algn="just">
              <a:buAutoNum type="arabicPeriod"/>
            </a:pPr>
            <a:r>
              <a:rPr lang="en-US" sz="2400" dirty="0" smtClean="0"/>
              <a:t>ANOVA ( for </a:t>
            </a:r>
            <a:r>
              <a:rPr lang="en-US" sz="2400" dirty="0" err="1" smtClean="0"/>
              <a:t>cont</a:t>
            </a:r>
            <a:r>
              <a:rPr lang="en-US" sz="2400" dirty="0" smtClean="0"/>
              <a:t>-categorical )</a:t>
            </a:r>
          </a:p>
          <a:p>
            <a:pPr marL="1714500" lvl="3" indent="-457200" algn="just">
              <a:buAutoNum type="arabicPeriod"/>
            </a:pPr>
            <a:r>
              <a:rPr lang="en-US" sz="2400" dirty="0" smtClean="0"/>
              <a:t>Chi-square ( for categorical-categorical )</a:t>
            </a:r>
            <a:endParaRPr lang="en-US" sz="2400" dirty="0"/>
          </a:p>
          <a:p>
            <a:pPr algn="just"/>
            <a:r>
              <a:rPr lang="en-US" sz="2400" dirty="0" smtClean="0"/>
              <a:t>According to ANOVA test, non correlated independent variable with dependent variable is “</a:t>
            </a:r>
            <a:r>
              <a:rPr lang="en-US" sz="2400" dirty="0" err="1" smtClean="0"/>
              <a:t>VisitID</a:t>
            </a:r>
            <a:r>
              <a:rPr lang="en-US" sz="2400" dirty="0" smtClean="0"/>
              <a:t>”</a:t>
            </a:r>
          </a:p>
          <a:p>
            <a:pPr algn="just"/>
            <a:r>
              <a:rPr lang="en-US" sz="2400" dirty="0" smtClean="0"/>
              <a:t>According to Chi-square test, non correlated variables are “Weekday” and “Month”</a:t>
            </a:r>
          </a:p>
          <a:p>
            <a:pPr algn="just"/>
            <a:r>
              <a:rPr lang="en-US" sz="2400" dirty="0" smtClean="0"/>
              <a:t>According to correlation matrix, two independent variables “</a:t>
            </a:r>
            <a:r>
              <a:rPr lang="en-US" sz="2400" dirty="0" err="1" smtClean="0"/>
              <a:t>Time_spent</a:t>
            </a:r>
            <a:r>
              <a:rPr lang="en-US" sz="2400" dirty="0" smtClean="0"/>
              <a:t>” &amp; “</a:t>
            </a:r>
            <a:r>
              <a:rPr lang="en-US" sz="2400" dirty="0" err="1" smtClean="0"/>
              <a:t>Internet_usage</a:t>
            </a:r>
            <a:r>
              <a:rPr lang="en-US" sz="2400" dirty="0" smtClean="0"/>
              <a:t>” are correlated weakly</a:t>
            </a:r>
            <a:endParaRPr lang="en-US" sz="2400" dirty="0"/>
          </a:p>
        </p:txBody>
      </p:sp>
    </p:spTree>
    <p:extLst>
      <p:ext uri="{BB962C8B-B14F-4D97-AF65-F5344CB8AC3E}">
        <p14:creationId xmlns:p14="http://schemas.microsoft.com/office/powerpoint/2010/main" val="21806446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Bivariate Analysis</a:t>
            </a:r>
            <a:endParaRPr lang="en-US" sz="2800" b="1" dirty="0"/>
          </a:p>
        </p:txBody>
      </p:sp>
      <p:sp>
        <p:nvSpPr>
          <p:cNvPr id="3" name="Content Placeholder 2"/>
          <p:cNvSpPr>
            <a:spLocks noGrp="1"/>
          </p:cNvSpPr>
          <p:nvPr>
            <p:ph idx="1"/>
          </p:nvPr>
        </p:nvSpPr>
        <p:spPr/>
        <p:txBody>
          <a:bodyPr>
            <a:normAutofit/>
          </a:bodyPr>
          <a:lstStyle/>
          <a:p>
            <a:r>
              <a:rPr lang="en-US" sz="2400" dirty="0" smtClean="0"/>
              <a:t>According to scatter plot, no variables are showing any clear relationship with each other</a:t>
            </a:r>
            <a:endParaRPr lang="en-US" sz="2400"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12869" y="1068196"/>
            <a:ext cx="8747760" cy="5688203"/>
          </a:xfrm>
          <a:prstGeom prst="rect">
            <a:avLst/>
          </a:prstGeom>
        </p:spPr>
      </p:pic>
    </p:spTree>
    <p:extLst>
      <p:ext uri="{BB962C8B-B14F-4D97-AF65-F5344CB8AC3E}">
        <p14:creationId xmlns:p14="http://schemas.microsoft.com/office/powerpoint/2010/main" val="33391251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MODEL</a:t>
            </a:r>
            <a:endParaRPr lang="en-US" sz="2800" b="1" dirty="0"/>
          </a:p>
        </p:txBody>
      </p:sp>
      <p:sp>
        <p:nvSpPr>
          <p:cNvPr id="3" name="Content Placeholder 2"/>
          <p:cNvSpPr>
            <a:spLocks noGrp="1"/>
          </p:cNvSpPr>
          <p:nvPr>
            <p:ph idx="1"/>
          </p:nvPr>
        </p:nvSpPr>
        <p:spPr>
          <a:xfrm>
            <a:off x="471947" y="2957149"/>
            <a:ext cx="8246070" cy="2395139"/>
          </a:xfrm>
        </p:spPr>
        <p:txBody>
          <a:bodyPr>
            <a:normAutofit/>
          </a:bodyPr>
          <a:lstStyle/>
          <a:p>
            <a:r>
              <a:rPr lang="en-US" sz="2400" dirty="0" smtClean="0"/>
              <a:t>Elimination of non correlated variable</a:t>
            </a:r>
          </a:p>
          <a:p>
            <a:r>
              <a:rPr lang="en-US" sz="2400" dirty="0" smtClean="0"/>
              <a:t>Conversion of factors into numerical data</a:t>
            </a:r>
          </a:p>
          <a:p>
            <a:r>
              <a:rPr lang="en-US" sz="2400" dirty="0" smtClean="0"/>
              <a:t>Splitting of data into training (4660) and test (1997) data</a:t>
            </a:r>
          </a:p>
          <a:p>
            <a:r>
              <a:rPr lang="en-US" sz="2400" dirty="0" smtClean="0"/>
              <a:t>Ratio of splitting 70:30</a:t>
            </a:r>
          </a:p>
          <a:p>
            <a:r>
              <a:rPr lang="en-US" sz="2400" dirty="0" smtClean="0"/>
              <a:t>Deployment of logistic regression model</a:t>
            </a:r>
          </a:p>
        </p:txBody>
      </p:sp>
    </p:spTree>
    <p:extLst>
      <p:ext uri="{BB962C8B-B14F-4D97-AF65-F5344CB8AC3E}">
        <p14:creationId xmlns:p14="http://schemas.microsoft.com/office/powerpoint/2010/main" val="10416966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Model</a:t>
            </a:r>
            <a:endParaRPr lang="en-US" sz="2800" b="1" dirty="0"/>
          </a:p>
        </p:txBody>
      </p:sp>
      <p:sp>
        <p:nvSpPr>
          <p:cNvPr id="3" name="Content Placeholder 2"/>
          <p:cNvSpPr>
            <a:spLocks noGrp="1"/>
          </p:cNvSpPr>
          <p:nvPr>
            <p:ph idx="1"/>
          </p:nvPr>
        </p:nvSpPr>
        <p:spPr>
          <a:xfrm>
            <a:off x="471947" y="1896445"/>
            <a:ext cx="8246070" cy="4621160"/>
          </a:xfrm>
        </p:spPr>
        <p:txBody>
          <a:bodyPr>
            <a:normAutofit/>
          </a:bodyPr>
          <a:lstStyle/>
          <a:p>
            <a:pPr algn="just"/>
            <a:endParaRPr lang="en-US" sz="2400" dirty="0" smtClean="0"/>
          </a:p>
          <a:p>
            <a:pPr algn="just"/>
            <a:r>
              <a:rPr lang="en-US" sz="2400" dirty="0"/>
              <a:t>AIC score of 2029</a:t>
            </a:r>
          </a:p>
          <a:p>
            <a:pPr algn="just"/>
            <a:r>
              <a:rPr lang="en-US" sz="2400" dirty="0"/>
              <a:t>Non significant variable - "</a:t>
            </a:r>
            <a:r>
              <a:rPr lang="en-US" sz="2400" dirty="0" err="1"/>
              <a:t>Ad_Topic</a:t>
            </a:r>
            <a:r>
              <a:rPr lang="en-US" sz="2400" dirty="0"/>
              <a:t>", "</a:t>
            </a:r>
            <a:r>
              <a:rPr lang="en-US" sz="2400" dirty="0" err="1"/>
              <a:t>Country_Name</a:t>
            </a:r>
            <a:r>
              <a:rPr lang="en-US" sz="2400" dirty="0"/>
              <a:t>", "Male" and "</a:t>
            </a:r>
            <a:r>
              <a:rPr lang="en-US" sz="2400" dirty="0" err="1"/>
              <a:t>Time_Period</a:t>
            </a:r>
            <a:r>
              <a:rPr lang="en-US" sz="2400" dirty="0"/>
              <a:t>“</a:t>
            </a:r>
          </a:p>
          <a:p>
            <a:pPr algn="just"/>
            <a:r>
              <a:rPr lang="en-US" sz="2400" dirty="0"/>
              <a:t>Significant variable – “Age”, ”</a:t>
            </a:r>
            <a:r>
              <a:rPr lang="en-US" sz="2400" dirty="0" err="1"/>
              <a:t>Avg_Income</a:t>
            </a:r>
            <a:r>
              <a:rPr lang="en-US" sz="2400" dirty="0"/>
              <a:t>”, “</a:t>
            </a:r>
            <a:r>
              <a:rPr lang="en-US" sz="2400" dirty="0" err="1"/>
              <a:t>Internet_usage</a:t>
            </a:r>
            <a:r>
              <a:rPr lang="en-US" sz="2400" dirty="0"/>
              <a:t>”, “</a:t>
            </a:r>
            <a:r>
              <a:rPr lang="en-US" sz="2400" dirty="0" err="1"/>
              <a:t>Time_spent</a:t>
            </a:r>
            <a:r>
              <a:rPr lang="en-US" sz="2400" dirty="0"/>
              <a:t>” and “</a:t>
            </a:r>
            <a:r>
              <a:rPr lang="en-US" sz="2400" dirty="0" err="1"/>
              <a:t>City_code</a:t>
            </a:r>
            <a:r>
              <a:rPr lang="en-US" sz="2400" dirty="0"/>
              <a:t>”</a:t>
            </a:r>
          </a:p>
          <a:p>
            <a:pPr algn="just"/>
            <a:r>
              <a:rPr lang="en-US" sz="2400" dirty="0"/>
              <a:t>No multicollinearity</a:t>
            </a:r>
          </a:p>
          <a:p>
            <a:pPr algn="just"/>
            <a:r>
              <a:rPr lang="en-US" sz="2400" dirty="0"/>
              <a:t>Elimination of non significant variables and log transformation for model </a:t>
            </a:r>
            <a:r>
              <a:rPr lang="en-US" sz="2400" dirty="0" smtClean="0"/>
              <a:t>improvement</a:t>
            </a:r>
            <a:endParaRPr lang="en-US" sz="2400" dirty="0"/>
          </a:p>
        </p:txBody>
      </p:sp>
    </p:spTree>
    <p:extLst>
      <p:ext uri="{BB962C8B-B14F-4D97-AF65-F5344CB8AC3E}">
        <p14:creationId xmlns:p14="http://schemas.microsoft.com/office/powerpoint/2010/main" val="22828807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anim calcmode="lin" valueType="num">
                                      <p:cBhvr>
                                        <p:cTn id="2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Model</a:t>
            </a:r>
            <a:endParaRPr lang="en-IN" sz="2800" b="1" dirty="0"/>
          </a:p>
        </p:txBody>
      </p:sp>
      <p:sp>
        <p:nvSpPr>
          <p:cNvPr id="3" name="Content Placeholder 2"/>
          <p:cNvSpPr>
            <a:spLocks noGrp="1"/>
          </p:cNvSpPr>
          <p:nvPr>
            <p:ph idx="1"/>
          </p:nvPr>
        </p:nvSpPr>
        <p:spPr>
          <a:xfrm>
            <a:off x="463714" y="1750140"/>
            <a:ext cx="8246070" cy="4979843"/>
          </a:xfrm>
        </p:spPr>
        <p:txBody>
          <a:bodyPr>
            <a:normAutofit/>
          </a:bodyPr>
          <a:lstStyle/>
          <a:p>
            <a:pPr algn="just"/>
            <a:r>
              <a:rPr lang="en-US" sz="2400" dirty="0" smtClean="0"/>
              <a:t>Final model ( after improvement ) parameters –</a:t>
            </a:r>
          </a:p>
          <a:p>
            <a:pPr algn="just"/>
            <a:endParaRPr lang="en-US" sz="2400" dirty="0" smtClean="0"/>
          </a:p>
          <a:p>
            <a:pPr algn="just"/>
            <a:endParaRPr lang="en-US" sz="2400" dirty="0"/>
          </a:p>
          <a:p>
            <a:pPr algn="just"/>
            <a:endParaRPr lang="en-US" sz="2400" dirty="0" smtClean="0"/>
          </a:p>
          <a:p>
            <a:pPr algn="just"/>
            <a:endParaRPr lang="en-US" sz="2400" dirty="0"/>
          </a:p>
          <a:p>
            <a:pPr algn="just"/>
            <a:endParaRPr lang="en-US" sz="2400" dirty="0" smtClean="0"/>
          </a:p>
          <a:p>
            <a:pPr algn="just"/>
            <a:endParaRPr lang="en-US" sz="2400" dirty="0"/>
          </a:p>
          <a:p>
            <a:pPr algn="just"/>
            <a:endParaRPr lang="en-US" sz="2400" dirty="0" smtClean="0"/>
          </a:p>
          <a:p>
            <a:pPr algn="just"/>
            <a:r>
              <a:rPr lang="en-US" sz="2400" dirty="0" smtClean="0"/>
              <a:t>Improved AIC score of 1883.1</a:t>
            </a:r>
          </a:p>
          <a:p>
            <a:pPr algn="just"/>
            <a:r>
              <a:rPr lang="en-US" sz="2400" dirty="0" smtClean="0"/>
              <a:t>All variables are significant and negatively correlated with the dependent variable except “Age” </a:t>
            </a:r>
          </a:p>
          <a:p>
            <a:pPr algn="just"/>
            <a:endParaRPr lang="en-IN" sz="2400" dirty="0"/>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1782318" y="2175128"/>
            <a:ext cx="4667250" cy="3018664"/>
          </a:xfrm>
          <a:prstGeom prst="rect">
            <a:avLst/>
          </a:prstGeom>
        </p:spPr>
      </p:pic>
    </p:spTree>
    <p:extLst>
      <p:ext uri="{BB962C8B-B14F-4D97-AF65-F5344CB8AC3E}">
        <p14:creationId xmlns:p14="http://schemas.microsoft.com/office/powerpoint/2010/main" val="10568740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31"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fltVal val="0"/>
                                          </p:val>
                                        </p:tav>
                                        <p:tav tm="100000">
                                          <p:val>
                                            <p:strVal val="#ppt_w"/>
                                          </p:val>
                                        </p:tav>
                                      </p:tavLst>
                                    </p:anim>
                                    <p:anim calcmode="lin" valueType="num">
                                      <p:cBhvr>
                                        <p:cTn id="13" dur="1000" fill="hold"/>
                                        <p:tgtEl>
                                          <p:spTgt spid="5"/>
                                        </p:tgtEl>
                                        <p:attrNameLst>
                                          <p:attrName>ppt_h</p:attrName>
                                        </p:attrNameLst>
                                      </p:cBhvr>
                                      <p:tavLst>
                                        <p:tav tm="0">
                                          <p:val>
                                            <p:fltVal val="0"/>
                                          </p:val>
                                        </p:tav>
                                        <p:tav tm="100000">
                                          <p:val>
                                            <p:strVal val="#ppt_h"/>
                                          </p:val>
                                        </p:tav>
                                      </p:tavLst>
                                    </p:anim>
                                    <p:anim calcmode="lin" valueType="num">
                                      <p:cBhvr>
                                        <p:cTn id="14" dur="1000" fill="hold"/>
                                        <p:tgtEl>
                                          <p:spTgt spid="5"/>
                                        </p:tgtEl>
                                        <p:attrNameLst>
                                          <p:attrName>style.rotation</p:attrName>
                                        </p:attrNameLst>
                                      </p:cBhvr>
                                      <p:tavLst>
                                        <p:tav tm="0">
                                          <p:val>
                                            <p:fltVal val="90"/>
                                          </p:val>
                                        </p:tav>
                                        <p:tav tm="100000">
                                          <p:val>
                                            <p:fltVal val="0"/>
                                          </p:val>
                                        </p:tav>
                                      </p:tavLst>
                                    </p:anim>
                                    <p:animEffect transition="in" filter="fade">
                                      <p:cBhvr>
                                        <p:cTn id="15" dur="1000"/>
                                        <p:tgtEl>
                                          <p:spTgt spid="5"/>
                                        </p:tgtEl>
                                      </p:cBhvr>
                                    </p:animEffect>
                                  </p:childTnLst>
                                </p:cTn>
                              </p:par>
                              <p:par>
                                <p:cTn id="16" presetID="42" presetClass="entr" presetSubtype="0" fill="hold" nodeType="with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animEffect transition="in" filter="fade">
                                      <p:cBhvr>
                                        <p:cTn id="18" dur="1000"/>
                                        <p:tgtEl>
                                          <p:spTgt spid="3">
                                            <p:txEl>
                                              <p:pRg st="8" end="8"/>
                                            </p:txEl>
                                          </p:spTgt>
                                        </p:tgtEl>
                                      </p:cBhvr>
                                    </p:animEffect>
                                    <p:anim calcmode="lin" valueType="num">
                                      <p:cBhvr>
                                        <p:cTn id="19"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8" end="8"/>
                                            </p:txEl>
                                          </p:spTgt>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Effect transition="in" filter="fade">
                                      <p:cBhvr>
                                        <p:cTn id="23" dur="1000"/>
                                        <p:tgtEl>
                                          <p:spTgt spid="3">
                                            <p:txEl>
                                              <p:pRg st="9" end="9"/>
                                            </p:txEl>
                                          </p:spTgt>
                                        </p:tgtEl>
                                      </p:cBhvr>
                                    </p:animEffect>
                                    <p:anim calcmode="lin" valueType="num">
                                      <p:cBhvr>
                                        <p:cTn id="2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Accuracy</a:t>
            </a:r>
            <a:endParaRPr lang="en-US" sz="2800" b="1" dirty="0"/>
          </a:p>
        </p:txBody>
      </p:sp>
      <p:sp>
        <p:nvSpPr>
          <p:cNvPr id="3" name="Content Placeholder 2"/>
          <p:cNvSpPr>
            <a:spLocks noGrp="1"/>
          </p:cNvSpPr>
          <p:nvPr>
            <p:ph idx="1"/>
          </p:nvPr>
        </p:nvSpPr>
        <p:spPr>
          <a:xfrm>
            <a:off x="463714" y="1750140"/>
            <a:ext cx="8246070" cy="4882307"/>
          </a:xfrm>
        </p:spPr>
        <p:txBody>
          <a:bodyPr>
            <a:normAutofit/>
          </a:bodyPr>
          <a:lstStyle/>
          <a:p>
            <a:r>
              <a:rPr lang="en-US" sz="2400" dirty="0" smtClean="0"/>
              <a:t>Prediction on test data with a threshold of 0.5</a:t>
            </a:r>
          </a:p>
          <a:p>
            <a:r>
              <a:rPr lang="en-US" sz="2400" dirty="0" smtClean="0"/>
              <a:t>Determination of threshold value by ROC curve</a:t>
            </a:r>
          </a:p>
          <a:p>
            <a:r>
              <a:rPr lang="en-US" sz="2400" dirty="0" smtClean="0"/>
              <a:t>Accuracy before log transformation -</a:t>
            </a:r>
          </a:p>
          <a:p>
            <a:endParaRPr lang="en-US" sz="2400" dirty="0"/>
          </a:p>
          <a:p>
            <a:endParaRPr lang="en-US" sz="2400" dirty="0" smtClean="0"/>
          </a:p>
          <a:p>
            <a:endParaRPr lang="en-US" sz="2400" dirty="0"/>
          </a:p>
          <a:p>
            <a:endParaRPr lang="en-US" sz="2400" dirty="0" smtClean="0"/>
          </a:p>
        </p:txBody>
      </p:sp>
      <p:graphicFrame>
        <p:nvGraphicFramePr>
          <p:cNvPr id="5" name="Table 4"/>
          <p:cNvGraphicFramePr>
            <a:graphicFrameLocks noGrp="1"/>
          </p:cNvGraphicFramePr>
          <p:nvPr>
            <p:extLst>
              <p:ext uri="{D42A27DB-BD31-4B8C-83A1-F6EECF244321}">
                <p14:modId xmlns:p14="http://schemas.microsoft.com/office/powerpoint/2010/main" val="862726767"/>
              </p:ext>
            </p:extLst>
          </p:nvPr>
        </p:nvGraphicFramePr>
        <p:xfrm>
          <a:off x="1312410" y="3333495"/>
          <a:ext cx="6548678" cy="2992123"/>
        </p:xfrm>
        <a:graphic>
          <a:graphicData uri="http://schemas.openxmlformats.org/drawingml/2006/table">
            <a:tbl>
              <a:tblPr firstRow="1" bandRow="1">
                <a:tableStyleId>{073A0DAA-6AF3-43AB-8588-CEC1D06C72B9}</a:tableStyleId>
              </a:tblPr>
              <a:tblGrid>
                <a:gridCol w="3274339"/>
                <a:gridCol w="3274339"/>
              </a:tblGrid>
              <a:tr h="423565">
                <a:tc>
                  <a:txBody>
                    <a:bodyPr/>
                    <a:lstStyle/>
                    <a:p>
                      <a:pPr algn="l">
                        <a:lnSpc>
                          <a:spcPct val="107000"/>
                        </a:lnSpc>
                        <a:spcAft>
                          <a:spcPts val="0"/>
                        </a:spcAft>
                      </a:pPr>
                      <a:r>
                        <a:rPr lang="en-US" sz="1200" dirty="0">
                          <a:ln>
                            <a:noFill/>
                          </a:ln>
                          <a:effectLst/>
                          <a:latin typeface="Arial" panose="020B0604020202020204" pitchFamily="34" charset="0"/>
                          <a:ea typeface="Calibri" panose="020F0502020204030204" pitchFamily="34" charset="0"/>
                          <a:cs typeface="Times New Roman" panose="02020603050405020304" pitchFamily="18" charset="0"/>
                        </a:rPr>
                        <a:t>Parameters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US" sz="1200" dirty="0">
                          <a:ln>
                            <a:noFill/>
                          </a:ln>
                          <a:effectLst/>
                          <a:latin typeface="Arial" panose="020B0604020202020204" pitchFamily="34" charset="0"/>
                          <a:ea typeface="Calibri" panose="020F0502020204030204" pitchFamily="34" charset="0"/>
                          <a:cs typeface="Times New Roman" panose="02020603050405020304" pitchFamily="18" charset="0"/>
                        </a:rPr>
                        <a:t>Value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36982">
                <a:tc>
                  <a:txBody>
                    <a:bodyPr/>
                    <a:lstStyle/>
                    <a:p>
                      <a:pPr algn="l">
                        <a:lnSpc>
                          <a:spcPct val="107000"/>
                        </a:lnSpc>
                        <a:spcAft>
                          <a:spcPts val="0"/>
                        </a:spcAft>
                      </a:pPr>
                      <a:r>
                        <a:rPr lang="en-US" sz="1200">
                          <a:ln>
                            <a:noFill/>
                          </a:ln>
                          <a:effectLst/>
                          <a:latin typeface="Arial" panose="020B0604020202020204" pitchFamily="34" charset="0"/>
                          <a:ea typeface="Calibri" panose="020F0502020204030204" pitchFamily="34" charset="0"/>
                          <a:cs typeface="Times New Roman" panose="02020603050405020304" pitchFamily="18" charset="0"/>
                        </a:rPr>
                        <a:t>Accuracy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US" sz="1200" dirty="0">
                          <a:ln>
                            <a:noFill/>
                          </a:ln>
                          <a:effectLst/>
                          <a:latin typeface="Arial" panose="020B0604020202020204" pitchFamily="34" charset="0"/>
                          <a:ea typeface="Calibri" panose="020F0502020204030204" pitchFamily="34" charset="0"/>
                          <a:cs typeface="Times New Roman" panose="02020603050405020304" pitchFamily="18" charset="0"/>
                        </a:rPr>
                        <a:t>92.79%</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19204">
                <a:tc>
                  <a:txBody>
                    <a:bodyPr/>
                    <a:lstStyle/>
                    <a:p>
                      <a:pPr algn="l">
                        <a:lnSpc>
                          <a:spcPct val="107000"/>
                        </a:lnSpc>
                        <a:spcAft>
                          <a:spcPts val="0"/>
                        </a:spcAft>
                      </a:pPr>
                      <a:r>
                        <a:rPr lang="en-US" sz="1200">
                          <a:ln>
                            <a:noFill/>
                          </a:ln>
                          <a:effectLst/>
                          <a:latin typeface="Arial" panose="020B0604020202020204" pitchFamily="34" charset="0"/>
                          <a:ea typeface="Calibri" panose="020F0502020204030204" pitchFamily="34" charset="0"/>
                          <a:cs typeface="Times New Roman" panose="02020603050405020304" pitchFamily="18" charset="0"/>
                        </a:rPr>
                        <a:t>Precision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US" sz="1200">
                          <a:ln>
                            <a:noFill/>
                          </a:ln>
                          <a:effectLst/>
                          <a:latin typeface="Arial" panose="020B0604020202020204" pitchFamily="34" charset="0"/>
                          <a:ea typeface="Calibri" panose="020F0502020204030204" pitchFamily="34" charset="0"/>
                          <a:cs typeface="Times New Roman" panose="02020603050405020304" pitchFamily="18" charset="0"/>
                        </a:rPr>
                        <a:t>0.94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36982">
                <a:tc>
                  <a:txBody>
                    <a:bodyPr/>
                    <a:lstStyle/>
                    <a:p>
                      <a:pPr algn="l">
                        <a:lnSpc>
                          <a:spcPct val="107000"/>
                        </a:lnSpc>
                        <a:spcAft>
                          <a:spcPts val="0"/>
                        </a:spcAft>
                      </a:pPr>
                      <a:r>
                        <a:rPr lang="en-US" sz="1200" dirty="0">
                          <a:ln>
                            <a:noFill/>
                          </a:ln>
                          <a:effectLst/>
                          <a:latin typeface="Arial" panose="020B0604020202020204" pitchFamily="34" charset="0"/>
                          <a:ea typeface="Calibri" panose="020F0502020204030204" pitchFamily="34" charset="0"/>
                          <a:cs typeface="Times New Roman" panose="02020603050405020304" pitchFamily="18" charset="0"/>
                        </a:rPr>
                        <a:t>Recall/Sensitivity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US" sz="1200">
                          <a:ln>
                            <a:noFill/>
                          </a:ln>
                          <a:effectLst/>
                          <a:latin typeface="Arial" panose="020B0604020202020204" pitchFamily="34" charset="0"/>
                          <a:ea typeface="Calibri" panose="020F0502020204030204" pitchFamily="34" charset="0"/>
                          <a:cs typeface="Times New Roman" panose="02020603050405020304" pitchFamily="18" charset="0"/>
                        </a:rPr>
                        <a:t>0.9168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19204">
                <a:tc>
                  <a:txBody>
                    <a:bodyPr/>
                    <a:lstStyle/>
                    <a:p>
                      <a:pPr algn="l">
                        <a:lnSpc>
                          <a:spcPct val="107000"/>
                        </a:lnSpc>
                        <a:spcAft>
                          <a:spcPts val="0"/>
                        </a:spcAft>
                      </a:pPr>
                      <a:r>
                        <a:rPr lang="en-US" sz="1200">
                          <a:ln>
                            <a:noFill/>
                          </a:ln>
                          <a:effectLst/>
                          <a:latin typeface="Arial" panose="020B0604020202020204" pitchFamily="34" charset="0"/>
                          <a:ea typeface="Calibri" panose="020F0502020204030204" pitchFamily="34" charset="0"/>
                          <a:cs typeface="Times New Roman" panose="02020603050405020304" pitchFamily="18" charset="0"/>
                        </a:rPr>
                        <a:t>F1-score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US" sz="1200" dirty="0">
                          <a:ln>
                            <a:noFill/>
                          </a:ln>
                          <a:effectLst/>
                          <a:latin typeface="Arial" panose="020B0604020202020204" pitchFamily="34" charset="0"/>
                          <a:ea typeface="Calibri" panose="020F0502020204030204" pitchFamily="34" charset="0"/>
                          <a:cs typeface="Times New Roman" panose="02020603050405020304" pitchFamily="18" charset="0"/>
                        </a:rPr>
                        <a:t>0.9350181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36982">
                <a:tc>
                  <a:txBody>
                    <a:bodyPr/>
                    <a:lstStyle/>
                    <a:p>
                      <a:pPr algn="l">
                        <a:lnSpc>
                          <a:spcPct val="107000"/>
                        </a:lnSpc>
                        <a:spcAft>
                          <a:spcPts val="0"/>
                        </a:spcAft>
                      </a:pPr>
                      <a:r>
                        <a:rPr lang="en-US" sz="1200" dirty="0">
                          <a:ln>
                            <a:noFill/>
                          </a:ln>
                          <a:effectLst/>
                          <a:latin typeface="Arial" panose="020B0604020202020204" pitchFamily="34" charset="0"/>
                          <a:ea typeface="Calibri" panose="020F0502020204030204" pitchFamily="34" charset="0"/>
                          <a:cs typeface="Times New Roman" panose="02020603050405020304" pitchFamily="18" charset="0"/>
                        </a:rPr>
                        <a:t>Specificity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US" sz="1200" dirty="0">
                          <a:ln>
                            <a:noFill/>
                          </a:ln>
                          <a:effectLst/>
                          <a:latin typeface="Arial" panose="020B0604020202020204" pitchFamily="34" charset="0"/>
                          <a:ea typeface="Calibri" panose="020F0502020204030204" pitchFamily="34" charset="0"/>
                          <a:cs typeface="Times New Roman" panose="02020603050405020304" pitchFamily="18" charset="0"/>
                        </a:rPr>
                        <a:t>0.9423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19204">
                <a:tc>
                  <a:txBody>
                    <a:bodyPr/>
                    <a:lstStyle/>
                    <a:p>
                      <a:pPr algn="l">
                        <a:lnSpc>
                          <a:spcPct val="107000"/>
                        </a:lnSpc>
                        <a:spcAft>
                          <a:spcPts val="0"/>
                        </a:spcAft>
                      </a:pPr>
                      <a:r>
                        <a:rPr lang="en-US" sz="1200">
                          <a:ln>
                            <a:noFill/>
                          </a:ln>
                          <a:effectLst/>
                          <a:latin typeface="Arial" panose="020B0604020202020204" pitchFamily="34" charset="0"/>
                          <a:ea typeface="Calibri" panose="020F0502020204030204" pitchFamily="34" charset="0"/>
                          <a:cs typeface="Times New Roman" panose="02020603050405020304" pitchFamily="18" charset="0"/>
                        </a:rPr>
                        <a:t>Balanced accuracy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US" sz="1200" dirty="0">
                          <a:ln>
                            <a:noFill/>
                          </a:ln>
                          <a:effectLst/>
                          <a:latin typeface="Arial" panose="020B0604020202020204" pitchFamily="34" charset="0"/>
                          <a:ea typeface="Calibri" panose="020F0502020204030204" pitchFamily="34" charset="0"/>
                          <a:cs typeface="Times New Roman" panose="02020603050405020304" pitchFamily="18" charset="0"/>
                        </a:rPr>
                        <a:t>0.9296</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1724568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31" presetClass="entr" presetSubtype="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1000" fill="hold"/>
                                        <p:tgtEl>
                                          <p:spTgt spid="5"/>
                                        </p:tgtEl>
                                        <p:attrNameLst>
                                          <p:attrName>ppt_w</p:attrName>
                                        </p:attrNameLst>
                                      </p:cBhvr>
                                      <p:tavLst>
                                        <p:tav tm="0">
                                          <p:val>
                                            <p:fltVal val="0"/>
                                          </p:val>
                                        </p:tav>
                                        <p:tav tm="100000">
                                          <p:val>
                                            <p:strVal val="#ppt_w"/>
                                          </p:val>
                                        </p:tav>
                                      </p:tavLst>
                                    </p:anim>
                                    <p:anim calcmode="lin" valueType="num">
                                      <p:cBhvr>
                                        <p:cTn id="23" dur="1000" fill="hold"/>
                                        <p:tgtEl>
                                          <p:spTgt spid="5"/>
                                        </p:tgtEl>
                                        <p:attrNameLst>
                                          <p:attrName>ppt_h</p:attrName>
                                        </p:attrNameLst>
                                      </p:cBhvr>
                                      <p:tavLst>
                                        <p:tav tm="0">
                                          <p:val>
                                            <p:fltVal val="0"/>
                                          </p:val>
                                        </p:tav>
                                        <p:tav tm="100000">
                                          <p:val>
                                            <p:strVal val="#ppt_h"/>
                                          </p:val>
                                        </p:tav>
                                      </p:tavLst>
                                    </p:anim>
                                    <p:anim calcmode="lin" valueType="num">
                                      <p:cBhvr>
                                        <p:cTn id="24" dur="1000" fill="hold"/>
                                        <p:tgtEl>
                                          <p:spTgt spid="5"/>
                                        </p:tgtEl>
                                        <p:attrNameLst>
                                          <p:attrName>style.rotation</p:attrName>
                                        </p:attrNameLst>
                                      </p:cBhvr>
                                      <p:tavLst>
                                        <p:tav tm="0">
                                          <p:val>
                                            <p:fltVal val="90"/>
                                          </p:val>
                                        </p:tav>
                                        <p:tav tm="100000">
                                          <p:val>
                                            <p:fltVal val="0"/>
                                          </p:val>
                                        </p:tav>
                                      </p:tavLst>
                                    </p:anim>
                                    <p:animEffect transition="in" filter="fade">
                                      <p:cBhvr>
                                        <p:cTn id="25"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Accuracy</a:t>
            </a:r>
            <a:endParaRPr lang="en-IN" sz="2800" b="1" dirty="0"/>
          </a:p>
        </p:txBody>
      </p:sp>
      <p:sp>
        <p:nvSpPr>
          <p:cNvPr id="3" name="Content Placeholder 2"/>
          <p:cNvSpPr>
            <a:spLocks noGrp="1"/>
          </p:cNvSpPr>
          <p:nvPr>
            <p:ph idx="1"/>
          </p:nvPr>
        </p:nvSpPr>
        <p:spPr/>
        <p:txBody>
          <a:bodyPr>
            <a:normAutofit/>
          </a:bodyPr>
          <a:lstStyle/>
          <a:p>
            <a:endParaRPr lang="en-US" sz="2400" dirty="0" smtClean="0"/>
          </a:p>
          <a:p>
            <a:r>
              <a:rPr lang="en-US" sz="2400" dirty="0" smtClean="0"/>
              <a:t>Accuracy after log transformation -</a:t>
            </a:r>
          </a:p>
          <a:p>
            <a:endParaRPr lang="en-US" sz="2400" dirty="0" smtClean="0"/>
          </a:p>
          <a:p>
            <a:endParaRPr lang="en-IN" sz="2400" dirty="0"/>
          </a:p>
        </p:txBody>
      </p:sp>
      <p:graphicFrame>
        <p:nvGraphicFramePr>
          <p:cNvPr id="4" name="Table 3"/>
          <p:cNvGraphicFramePr>
            <a:graphicFrameLocks noGrp="1"/>
          </p:cNvGraphicFramePr>
          <p:nvPr>
            <p:extLst>
              <p:ext uri="{D42A27DB-BD31-4B8C-83A1-F6EECF244321}">
                <p14:modId xmlns:p14="http://schemas.microsoft.com/office/powerpoint/2010/main" val="2736141749"/>
              </p:ext>
            </p:extLst>
          </p:nvPr>
        </p:nvGraphicFramePr>
        <p:xfrm>
          <a:off x="1376712" y="2987043"/>
          <a:ext cx="6449568" cy="2950458"/>
        </p:xfrm>
        <a:graphic>
          <a:graphicData uri="http://schemas.openxmlformats.org/drawingml/2006/table">
            <a:tbl>
              <a:tblPr firstRow="1" bandRow="1">
                <a:tableStyleId>{073A0DAA-6AF3-43AB-8588-CEC1D06C72B9}</a:tableStyleId>
              </a:tblPr>
              <a:tblGrid>
                <a:gridCol w="3224784"/>
                <a:gridCol w="3224784"/>
              </a:tblGrid>
              <a:tr h="421494">
                <a:tc>
                  <a:txBody>
                    <a:bodyPr/>
                    <a:lstStyle/>
                    <a:p>
                      <a:pPr algn="just">
                        <a:lnSpc>
                          <a:spcPct val="107000"/>
                        </a:lnSpc>
                        <a:spcAft>
                          <a:spcPts val="0"/>
                        </a:spcAft>
                      </a:pPr>
                      <a:r>
                        <a:rPr lang="en-US" sz="1200" dirty="0">
                          <a:ln>
                            <a:noFill/>
                          </a:ln>
                          <a:effectLst/>
                          <a:latin typeface="Arial" panose="020B0604020202020204" pitchFamily="34" charset="0"/>
                          <a:ea typeface="Calibri" panose="020F0502020204030204" pitchFamily="34" charset="0"/>
                          <a:cs typeface="Times New Roman" panose="02020603050405020304" pitchFamily="18" charset="0"/>
                        </a:rPr>
                        <a:t>Parameters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ln>
                            <a:noFill/>
                          </a:ln>
                          <a:effectLst/>
                          <a:latin typeface="Arial" panose="020B0604020202020204" pitchFamily="34" charset="0"/>
                          <a:ea typeface="Calibri" panose="020F0502020204030204" pitchFamily="34" charset="0"/>
                          <a:cs typeface="Times New Roman" panose="02020603050405020304" pitchFamily="18" charset="0"/>
                        </a:rPr>
                        <a:t>Value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21494">
                <a:tc>
                  <a:txBody>
                    <a:bodyPr/>
                    <a:lstStyle/>
                    <a:p>
                      <a:pPr algn="just">
                        <a:lnSpc>
                          <a:spcPct val="107000"/>
                        </a:lnSpc>
                        <a:spcAft>
                          <a:spcPts val="0"/>
                        </a:spcAft>
                      </a:pPr>
                      <a:r>
                        <a:rPr lang="en-US" sz="1200" dirty="0">
                          <a:ln>
                            <a:noFill/>
                          </a:ln>
                          <a:effectLst/>
                          <a:latin typeface="Arial" panose="020B0604020202020204" pitchFamily="34" charset="0"/>
                          <a:ea typeface="Calibri" panose="020F0502020204030204" pitchFamily="34" charset="0"/>
                          <a:cs typeface="Times New Roman" panose="02020603050405020304" pitchFamily="18" charset="0"/>
                        </a:rPr>
                        <a:t>Accuracy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dirty="0">
                          <a:ln>
                            <a:noFill/>
                          </a:ln>
                          <a:effectLst/>
                          <a:latin typeface="Arial" panose="020B0604020202020204" pitchFamily="34" charset="0"/>
                          <a:ea typeface="Calibri" panose="020F0502020204030204" pitchFamily="34" charset="0"/>
                          <a:cs typeface="Times New Roman" panose="02020603050405020304" pitchFamily="18" charset="0"/>
                        </a:rPr>
                        <a:t>93.24% (Improved)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21494">
                <a:tc>
                  <a:txBody>
                    <a:bodyPr/>
                    <a:lstStyle/>
                    <a:p>
                      <a:pPr algn="just">
                        <a:lnSpc>
                          <a:spcPct val="107000"/>
                        </a:lnSpc>
                        <a:spcAft>
                          <a:spcPts val="0"/>
                        </a:spcAft>
                      </a:pPr>
                      <a:r>
                        <a:rPr lang="en-US" sz="1200">
                          <a:ln>
                            <a:noFill/>
                          </a:ln>
                          <a:effectLst/>
                          <a:latin typeface="Arial" panose="020B0604020202020204" pitchFamily="34" charset="0"/>
                          <a:ea typeface="Calibri" panose="020F0502020204030204" pitchFamily="34" charset="0"/>
                          <a:cs typeface="Times New Roman" panose="02020603050405020304" pitchFamily="18" charset="0"/>
                        </a:rPr>
                        <a:t>Precision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ln>
                            <a:noFill/>
                          </a:ln>
                          <a:effectLst/>
                          <a:latin typeface="Arial" panose="020B0604020202020204" pitchFamily="34" charset="0"/>
                          <a:ea typeface="Calibri" panose="020F0502020204030204" pitchFamily="34" charset="0"/>
                          <a:cs typeface="Times New Roman" panose="02020603050405020304" pitchFamily="18" charset="0"/>
                        </a:rPr>
                        <a:t>0.96 (Improved)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21494">
                <a:tc>
                  <a:txBody>
                    <a:bodyPr/>
                    <a:lstStyle/>
                    <a:p>
                      <a:pPr algn="just">
                        <a:lnSpc>
                          <a:spcPct val="107000"/>
                        </a:lnSpc>
                        <a:spcAft>
                          <a:spcPts val="0"/>
                        </a:spcAft>
                      </a:pPr>
                      <a:r>
                        <a:rPr lang="en-US" sz="1200" dirty="0">
                          <a:ln>
                            <a:noFill/>
                          </a:ln>
                          <a:effectLst/>
                          <a:latin typeface="Arial" panose="020B0604020202020204" pitchFamily="34" charset="0"/>
                          <a:ea typeface="Calibri" panose="020F0502020204030204" pitchFamily="34" charset="0"/>
                          <a:cs typeface="Times New Roman" panose="02020603050405020304" pitchFamily="18" charset="0"/>
                        </a:rPr>
                        <a:t>Recall/Sensitivity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dirty="0">
                          <a:ln>
                            <a:noFill/>
                          </a:ln>
                          <a:effectLst/>
                          <a:latin typeface="Arial" panose="020B0604020202020204" pitchFamily="34" charset="0"/>
                          <a:ea typeface="Calibri" panose="020F0502020204030204" pitchFamily="34" charset="0"/>
                          <a:cs typeface="Times New Roman" panose="02020603050405020304" pitchFamily="18" charset="0"/>
                        </a:rPr>
                        <a:t>0.9146</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21494">
                <a:tc>
                  <a:txBody>
                    <a:bodyPr/>
                    <a:lstStyle/>
                    <a:p>
                      <a:pPr algn="just">
                        <a:lnSpc>
                          <a:spcPct val="107000"/>
                        </a:lnSpc>
                        <a:spcAft>
                          <a:spcPts val="0"/>
                        </a:spcAft>
                      </a:pPr>
                      <a:r>
                        <a:rPr lang="en-US" sz="1200">
                          <a:ln>
                            <a:noFill/>
                          </a:ln>
                          <a:effectLst/>
                          <a:latin typeface="Arial" panose="020B0604020202020204" pitchFamily="34" charset="0"/>
                          <a:ea typeface="Calibri" panose="020F0502020204030204" pitchFamily="34" charset="0"/>
                          <a:cs typeface="Times New Roman" panose="02020603050405020304" pitchFamily="18" charset="0"/>
                        </a:rPr>
                        <a:t>F1-score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ln>
                            <a:noFill/>
                          </a:ln>
                          <a:effectLst/>
                          <a:latin typeface="Arial" panose="020B0604020202020204" pitchFamily="34" charset="0"/>
                          <a:ea typeface="Calibri" panose="020F0502020204030204" pitchFamily="34" charset="0"/>
                          <a:cs typeface="Times New Roman" panose="02020603050405020304" pitchFamily="18" charset="0"/>
                        </a:rPr>
                        <a:t>0.9395432 (Improved)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21494">
                <a:tc>
                  <a:txBody>
                    <a:bodyPr/>
                    <a:lstStyle/>
                    <a:p>
                      <a:pPr algn="just">
                        <a:lnSpc>
                          <a:spcPct val="107000"/>
                        </a:lnSpc>
                        <a:spcAft>
                          <a:spcPts val="0"/>
                        </a:spcAft>
                      </a:pPr>
                      <a:r>
                        <a:rPr lang="en-US" sz="1200">
                          <a:ln>
                            <a:noFill/>
                          </a:ln>
                          <a:effectLst/>
                          <a:latin typeface="Arial" panose="020B0604020202020204" pitchFamily="34" charset="0"/>
                          <a:ea typeface="Calibri" panose="020F0502020204030204" pitchFamily="34" charset="0"/>
                          <a:cs typeface="Times New Roman" panose="02020603050405020304" pitchFamily="18" charset="0"/>
                        </a:rPr>
                        <a:t>Specificity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ln>
                            <a:noFill/>
                          </a:ln>
                          <a:effectLst/>
                          <a:latin typeface="Arial" panose="020B0604020202020204" pitchFamily="34" charset="0"/>
                          <a:ea typeface="Calibri" panose="020F0502020204030204" pitchFamily="34" charset="0"/>
                          <a:cs typeface="Times New Roman" panose="02020603050405020304" pitchFamily="18" charset="0"/>
                        </a:rPr>
                        <a:t>0.9565 (Improved)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21494">
                <a:tc>
                  <a:txBody>
                    <a:bodyPr/>
                    <a:lstStyle/>
                    <a:p>
                      <a:pPr algn="just">
                        <a:lnSpc>
                          <a:spcPct val="107000"/>
                        </a:lnSpc>
                        <a:spcAft>
                          <a:spcPts val="0"/>
                        </a:spcAft>
                      </a:pPr>
                      <a:r>
                        <a:rPr lang="en-US" sz="1200">
                          <a:ln>
                            <a:noFill/>
                          </a:ln>
                          <a:effectLst/>
                          <a:latin typeface="Arial" panose="020B0604020202020204" pitchFamily="34" charset="0"/>
                          <a:ea typeface="Calibri" panose="020F0502020204030204" pitchFamily="34" charset="0"/>
                          <a:cs typeface="Times New Roman" panose="02020603050405020304" pitchFamily="18" charset="0"/>
                        </a:rPr>
                        <a:t>Balanced accuracy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dirty="0">
                          <a:ln>
                            <a:noFill/>
                          </a:ln>
                          <a:effectLst/>
                          <a:latin typeface="Arial" panose="020B0604020202020204" pitchFamily="34" charset="0"/>
                          <a:ea typeface="Calibri" panose="020F0502020204030204" pitchFamily="34" charset="0"/>
                          <a:cs typeface="Times New Roman" panose="02020603050405020304" pitchFamily="18" charset="0"/>
                        </a:rPr>
                        <a:t>0.9355 (Improved)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5561558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31"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ppt_w</p:attrName>
                                        </p:attrNameLst>
                                      </p:cBhvr>
                                      <p:tavLst>
                                        <p:tav tm="0">
                                          <p:val>
                                            <p:fltVal val="0"/>
                                          </p:val>
                                        </p:tav>
                                        <p:tav tm="100000">
                                          <p:val>
                                            <p:strVal val="#ppt_w"/>
                                          </p:val>
                                        </p:tav>
                                      </p:tavLst>
                                    </p:anim>
                                    <p:anim calcmode="lin" valueType="num">
                                      <p:cBhvr>
                                        <p:cTn id="13" dur="1000" fill="hold"/>
                                        <p:tgtEl>
                                          <p:spTgt spid="4"/>
                                        </p:tgtEl>
                                        <p:attrNameLst>
                                          <p:attrName>ppt_h</p:attrName>
                                        </p:attrNameLst>
                                      </p:cBhvr>
                                      <p:tavLst>
                                        <p:tav tm="0">
                                          <p:val>
                                            <p:fltVal val="0"/>
                                          </p:val>
                                        </p:tav>
                                        <p:tav tm="100000">
                                          <p:val>
                                            <p:strVal val="#ppt_h"/>
                                          </p:val>
                                        </p:tav>
                                      </p:tavLst>
                                    </p:anim>
                                    <p:anim calcmode="lin" valueType="num">
                                      <p:cBhvr>
                                        <p:cTn id="14" dur="1000" fill="hold"/>
                                        <p:tgtEl>
                                          <p:spTgt spid="4"/>
                                        </p:tgtEl>
                                        <p:attrNameLst>
                                          <p:attrName>style.rotation</p:attrName>
                                        </p:attrNameLst>
                                      </p:cBhvr>
                                      <p:tavLst>
                                        <p:tav tm="0">
                                          <p:val>
                                            <p:fltVal val="90"/>
                                          </p:val>
                                        </p:tav>
                                        <p:tav tm="100000">
                                          <p:val>
                                            <p:fltVal val="0"/>
                                          </p:val>
                                        </p:tav>
                                      </p:tavLst>
                                    </p:anim>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Business Decision</a:t>
            </a:r>
            <a:endParaRPr lang="en-US" sz="2800" b="1" dirty="0"/>
          </a:p>
        </p:txBody>
      </p:sp>
      <p:sp>
        <p:nvSpPr>
          <p:cNvPr id="3" name="Content Placeholder 2"/>
          <p:cNvSpPr>
            <a:spLocks noGrp="1"/>
          </p:cNvSpPr>
          <p:nvPr>
            <p:ph idx="1"/>
          </p:nvPr>
        </p:nvSpPr>
        <p:spPr/>
        <p:txBody>
          <a:bodyPr>
            <a:normAutofit/>
          </a:bodyPr>
          <a:lstStyle/>
          <a:p>
            <a:endParaRPr lang="en-US" sz="2400" dirty="0" smtClean="0"/>
          </a:p>
          <a:p>
            <a:endParaRPr lang="en-US" sz="2400" dirty="0"/>
          </a:p>
        </p:txBody>
      </p:sp>
      <p:sp>
        <p:nvSpPr>
          <p:cNvPr id="4" name="Rectangle 3"/>
          <p:cNvSpPr/>
          <p:nvPr/>
        </p:nvSpPr>
        <p:spPr>
          <a:xfrm>
            <a:off x="215917" y="1750141"/>
            <a:ext cx="8741664" cy="5039585"/>
          </a:xfrm>
          <a:prstGeom prst="rect">
            <a:avLst/>
          </a:prstGeom>
        </p:spPr>
        <p:txBody>
          <a:bodyPr wrap="square">
            <a:spAutoFit/>
          </a:bodyPr>
          <a:lstStyle/>
          <a:p>
            <a:pPr marL="342900" lvl="0" indent="-342900" algn="just">
              <a:lnSpc>
                <a:spcPct val="107000"/>
              </a:lnSpc>
              <a:spcAft>
                <a:spcPts val="0"/>
              </a:spcAft>
              <a:buFont typeface="Symbol" panose="05050102010706020507" pitchFamily="18" charset="2"/>
              <a:buChar char=""/>
            </a:pPr>
            <a:r>
              <a:rPr lang="en-US" sz="2400" dirty="0" smtClean="0">
                <a:solidFill>
                  <a:schemeClr val="bg1"/>
                </a:solidFill>
                <a:ea typeface="Calibri" panose="020F0502020204030204" pitchFamily="34" charset="0"/>
                <a:cs typeface="Times New Roman" panose="02020603050405020304" pitchFamily="18" charset="0"/>
              </a:rPr>
              <a:t>Younger </a:t>
            </a:r>
            <a:r>
              <a:rPr lang="en-US" sz="2400" dirty="0">
                <a:solidFill>
                  <a:schemeClr val="bg1"/>
                </a:solidFill>
                <a:ea typeface="Calibri" panose="020F0502020204030204" pitchFamily="34" charset="0"/>
                <a:cs typeface="Times New Roman" panose="02020603050405020304" pitchFamily="18" charset="0"/>
              </a:rPr>
              <a:t>users spend more time on the </a:t>
            </a:r>
            <a:r>
              <a:rPr lang="en-US" sz="2400" dirty="0" smtClean="0">
                <a:solidFill>
                  <a:schemeClr val="bg1"/>
                </a:solidFill>
                <a:ea typeface="Calibri" panose="020F0502020204030204" pitchFamily="34" charset="0"/>
                <a:cs typeface="Times New Roman" panose="02020603050405020304" pitchFamily="18" charset="0"/>
              </a:rPr>
              <a:t>website, users </a:t>
            </a:r>
            <a:r>
              <a:rPr lang="en-US" sz="2400" dirty="0">
                <a:solidFill>
                  <a:schemeClr val="bg1"/>
                </a:solidFill>
                <a:ea typeface="Calibri" panose="020F0502020204030204" pitchFamily="34" charset="0"/>
                <a:cs typeface="Times New Roman" panose="02020603050405020304" pitchFamily="18" charset="0"/>
              </a:rPr>
              <a:t>of age between 20 to 40 years can be the main target </a:t>
            </a:r>
            <a:endParaRPr lang="en-US" sz="2400" dirty="0" smtClean="0">
              <a:solidFill>
                <a:schemeClr val="bg1"/>
              </a:solidFill>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n-US" sz="2400" dirty="0" smtClean="0">
                <a:solidFill>
                  <a:schemeClr val="bg1"/>
                </a:solidFill>
                <a:ea typeface="Calibri" panose="020F0502020204030204" pitchFamily="34" charset="0"/>
                <a:cs typeface="Times New Roman" panose="02020603050405020304" pitchFamily="18" charset="0"/>
              </a:rPr>
              <a:t>Product </a:t>
            </a:r>
            <a:r>
              <a:rPr lang="en-US" sz="2400" dirty="0">
                <a:solidFill>
                  <a:schemeClr val="bg1"/>
                </a:solidFill>
                <a:ea typeface="Calibri" panose="020F0502020204030204" pitchFamily="34" charset="0"/>
                <a:cs typeface="Times New Roman" panose="02020603050405020304" pitchFamily="18" charset="0"/>
              </a:rPr>
              <a:t>made for middle-aged groups should be marketed here rather than products intended for people over the age of 50 or </a:t>
            </a:r>
            <a:r>
              <a:rPr lang="en-US" sz="2400" dirty="0" smtClean="0">
                <a:solidFill>
                  <a:schemeClr val="bg1"/>
                </a:solidFill>
                <a:ea typeface="Calibri" panose="020F0502020204030204" pitchFamily="34" charset="0"/>
                <a:cs typeface="Times New Roman" panose="02020603050405020304" pitchFamily="18" charset="0"/>
              </a:rPr>
              <a:t>60</a:t>
            </a:r>
            <a:endParaRPr lang="en-IN" sz="2400" dirty="0">
              <a:solidFill>
                <a:schemeClr val="bg1"/>
              </a:solidFill>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US" sz="2400" dirty="0" smtClean="0">
                <a:solidFill>
                  <a:schemeClr val="bg1"/>
                </a:solidFill>
                <a:ea typeface="Calibri" panose="020F0502020204030204" pitchFamily="34" charset="0"/>
                <a:cs typeface="Times New Roman" panose="02020603050405020304" pitchFamily="18" charset="0"/>
              </a:rPr>
              <a:t>Website is pretty popular as </a:t>
            </a:r>
            <a:r>
              <a:rPr lang="en-US" sz="2400" dirty="0">
                <a:solidFill>
                  <a:schemeClr val="bg1"/>
                </a:solidFill>
                <a:ea typeface="Calibri" panose="020F0502020204030204" pitchFamily="34" charset="0"/>
                <a:cs typeface="Times New Roman" panose="02020603050405020304" pitchFamily="18" charset="0"/>
              </a:rPr>
              <a:t>users spend between 32 to 91 minutes on it in one </a:t>
            </a:r>
            <a:r>
              <a:rPr lang="en-US" sz="2400" dirty="0" smtClean="0">
                <a:solidFill>
                  <a:schemeClr val="bg1"/>
                </a:solidFill>
                <a:ea typeface="Calibri" panose="020F0502020204030204" pitchFamily="34" charset="0"/>
                <a:cs typeface="Times New Roman" panose="02020603050405020304" pitchFamily="18" charset="0"/>
              </a:rPr>
              <a:t>session means, costly advertisements are feasible</a:t>
            </a:r>
          </a:p>
          <a:p>
            <a:pPr marL="342900" indent="-342900" algn="just">
              <a:lnSpc>
                <a:spcPct val="107000"/>
              </a:lnSpc>
              <a:spcAft>
                <a:spcPts val="800"/>
              </a:spcAft>
              <a:buFont typeface="Symbol" panose="05050102010706020507" pitchFamily="18" charset="2"/>
              <a:buChar char=""/>
            </a:pPr>
            <a:r>
              <a:rPr lang="en-US" sz="2400" dirty="0" smtClean="0">
                <a:solidFill>
                  <a:schemeClr val="bg1"/>
                </a:solidFill>
              </a:rPr>
              <a:t>Average income </a:t>
            </a:r>
            <a:r>
              <a:rPr lang="en-US" sz="2400" dirty="0">
                <a:solidFill>
                  <a:schemeClr val="bg1"/>
                </a:solidFill>
              </a:rPr>
              <a:t>of people visiting this website ranges from 13996 to </a:t>
            </a:r>
            <a:r>
              <a:rPr lang="en-US" sz="2400" dirty="0" smtClean="0">
                <a:solidFill>
                  <a:schemeClr val="bg1"/>
                </a:solidFill>
              </a:rPr>
              <a:t>79485 means site </a:t>
            </a:r>
            <a:r>
              <a:rPr lang="en-US" sz="2400" dirty="0">
                <a:solidFill>
                  <a:schemeClr val="bg1"/>
                </a:solidFill>
              </a:rPr>
              <a:t>visitors are people belonging to different social class </a:t>
            </a:r>
            <a:endParaRPr lang="en-US" sz="2400" dirty="0" smtClean="0">
              <a:solidFill>
                <a:schemeClr val="bg1"/>
              </a:solidFill>
            </a:endParaRPr>
          </a:p>
          <a:p>
            <a:pPr marL="342900" indent="-342900" algn="just">
              <a:lnSpc>
                <a:spcPct val="107000"/>
              </a:lnSpc>
              <a:spcAft>
                <a:spcPts val="800"/>
              </a:spcAft>
              <a:buFont typeface="Symbol" panose="05050102010706020507" pitchFamily="18" charset="2"/>
              <a:buChar char=""/>
            </a:pPr>
            <a:r>
              <a:rPr lang="en-US" sz="2400" dirty="0" smtClean="0">
                <a:solidFill>
                  <a:schemeClr val="bg1"/>
                </a:solidFill>
              </a:rPr>
              <a:t>Company should </a:t>
            </a:r>
            <a:r>
              <a:rPr lang="en-US" sz="2400" dirty="0">
                <a:solidFill>
                  <a:schemeClr val="bg1"/>
                </a:solidFill>
              </a:rPr>
              <a:t>advertise both its low cost product as well as high cost product </a:t>
            </a:r>
            <a:r>
              <a:rPr lang="en-US" sz="2400" dirty="0" smtClean="0">
                <a:solidFill>
                  <a:schemeClr val="bg1"/>
                </a:solidFill>
              </a:rPr>
              <a:t>here</a:t>
            </a:r>
            <a:endParaRPr lang="en-IN" sz="2400" dirty="0">
              <a:solidFill>
                <a:schemeClr val="bg1"/>
              </a:solidFill>
            </a:endParaRPr>
          </a:p>
        </p:txBody>
      </p:sp>
    </p:spTree>
    <p:extLst>
      <p:ext uri="{BB962C8B-B14F-4D97-AF65-F5344CB8AC3E}">
        <p14:creationId xmlns:p14="http://schemas.microsoft.com/office/powerpoint/2010/main" val="30551773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1000"/>
                                        <p:tgtEl>
                                          <p:spTgt spid="4">
                                            <p:txEl>
                                              <p:pRg st="2" end="2"/>
                                            </p:txEl>
                                          </p:spTgt>
                                        </p:tgtEl>
                                      </p:cBhvr>
                                    </p:animEffect>
                                    <p:anim calcmode="lin" valueType="num">
                                      <p:cBhvr>
                                        <p:cTn id="1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1000"/>
                                        <p:tgtEl>
                                          <p:spTgt spid="4">
                                            <p:txEl>
                                              <p:pRg st="3" end="3"/>
                                            </p:txEl>
                                          </p:spTgt>
                                        </p:tgtEl>
                                      </p:cBhvr>
                                    </p:animEffect>
                                    <p:anim calcmode="lin" valueType="num">
                                      <p:cBhvr>
                                        <p:cTn id="2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1000"/>
                                        <p:tgtEl>
                                          <p:spTgt spid="4">
                                            <p:txEl>
                                              <p:pRg st="4" end="4"/>
                                            </p:txEl>
                                          </p:spTgt>
                                        </p:tgtEl>
                                      </p:cBhvr>
                                    </p:animEffect>
                                    <p:anim calcmode="lin" valueType="num">
                                      <p:cBhvr>
                                        <p:cTn id="28"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Business Decision</a:t>
            </a:r>
            <a:endParaRPr lang="en-US" sz="2800" b="1" dirty="0"/>
          </a:p>
        </p:txBody>
      </p:sp>
      <p:sp>
        <p:nvSpPr>
          <p:cNvPr id="3" name="Content Placeholder 2"/>
          <p:cNvSpPr>
            <a:spLocks noGrp="1"/>
          </p:cNvSpPr>
          <p:nvPr>
            <p:ph idx="1"/>
          </p:nvPr>
        </p:nvSpPr>
        <p:spPr>
          <a:xfrm>
            <a:off x="372274" y="1950720"/>
            <a:ext cx="8246070" cy="4454143"/>
          </a:xfrm>
        </p:spPr>
        <p:txBody>
          <a:bodyPr>
            <a:normAutofit fontScale="92500" lnSpcReduction="20000"/>
          </a:bodyPr>
          <a:lstStyle/>
          <a:p>
            <a:pPr marL="0" indent="0" algn="just">
              <a:buNone/>
            </a:pPr>
            <a:endParaRPr lang="en-IN" sz="2600" dirty="0"/>
          </a:p>
          <a:p>
            <a:pPr lvl="0" algn="just"/>
            <a:r>
              <a:rPr lang="en-US" sz="2600" dirty="0" smtClean="0"/>
              <a:t>Average income </a:t>
            </a:r>
            <a:r>
              <a:rPr lang="en-US" sz="2600" dirty="0"/>
              <a:t>has negative correlation with the decision that whether a user will click on an AD or not (from parameters value in the final </a:t>
            </a:r>
            <a:r>
              <a:rPr lang="en-US" sz="2600" dirty="0" smtClean="0"/>
              <a:t>model)</a:t>
            </a:r>
          </a:p>
          <a:p>
            <a:pPr lvl="0" algn="just"/>
            <a:r>
              <a:rPr lang="en-US" sz="2600" dirty="0"/>
              <a:t>P</a:t>
            </a:r>
            <a:r>
              <a:rPr lang="en-US" sz="2600" dirty="0" smtClean="0"/>
              <a:t>eople </a:t>
            </a:r>
            <a:r>
              <a:rPr lang="en-US" sz="2600" dirty="0"/>
              <a:t>having less average income are more likely to click on the ad as compared to people with higher </a:t>
            </a:r>
            <a:r>
              <a:rPr lang="en-US" sz="2600" dirty="0" smtClean="0"/>
              <a:t>income</a:t>
            </a:r>
          </a:p>
          <a:p>
            <a:pPr lvl="0" algn="just"/>
            <a:r>
              <a:rPr lang="en-US" sz="2600" dirty="0" smtClean="0"/>
              <a:t>More focus on advertisement of mid ranged product</a:t>
            </a:r>
          </a:p>
          <a:p>
            <a:pPr algn="just"/>
            <a:r>
              <a:rPr lang="en-US" sz="2600" dirty="0" smtClean="0"/>
              <a:t>Decision whether </a:t>
            </a:r>
            <a:r>
              <a:rPr lang="en-US" sz="2600" dirty="0"/>
              <a:t>a particular user is going to click on an AD or not depends on where he lives, depends on his age, what he earns, how much time he spends on that website </a:t>
            </a:r>
            <a:endParaRPr lang="en-US" sz="2600" dirty="0" smtClean="0"/>
          </a:p>
          <a:p>
            <a:pPr algn="just"/>
            <a:r>
              <a:rPr lang="en-US" sz="2600" dirty="0" smtClean="0"/>
              <a:t>Audiences </a:t>
            </a:r>
            <a:r>
              <a:rPr lang="en-US" sz="2600" dirty="0"/>
              <a:t>should be </a:t>
            </a:r>
            <a:r>
              <a:rPr lang="en-US" sz="2600" dirty="0" smtClean="0"/>
              <a:t>not be targeted </a:t>
            </a:r>
            <a:r>
              <a:rPr lang="en-US" sz="2600" dirty="0"/>
              <a:t>on the basis </a:t>
            </a:r>
            <a:r>
              <a:rPr lang="en-US" sz="2600" dirty="0" smtClean="0"/>
              <a:t>of parameters </a:t>
            </a:r>
            <a:r>
              <a:rPr lang="en-US" sz="2600" dirty="0"/>
              <a:t>like country, gender, time period, day, date or year.</a:t>
            </a:r>
            <a:endParaRPr lang="en-IN" sz="2600" dirty="0"/>
          </a:p>
          <a:p>
            <a:endParaRPr lang="en-US" sz="2400" dirty="0"/>
          </a:p>
        </p:txBody>
      </p:sp>
    </p:spTree>
    <p:extLst>
      <p:ext uri="{BB962C8B-B14F-4D97-AF65-F5344CB8AC3E}">
        <p14:creationId xmlns:p14="http://schemas.microsoft.com/office/powerpoint/2010/main" val="35409489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anim calcmode="lin" valueType="num">
                                      <p:cBhvr>
                                        <p:cTn id="2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65823" y="688158"/>
            <a:ext cx="6283782" cy="967132"/>
          </a:xfrm>
        </p:spPr>
        <p:txBody>
          <a:bodyPr>
            <a:normAutofit/>
          </a:bodyPr>
          <a:lstStyle/>
          <a:p>
            <a:pPr algn="ctr"/>
            <a:r>
              <a:rPr lang="en-US" sz="2800" b="1" u="sng" dirty="0" smtClean="0"/>
              <a:t>CONTENT</a:t>
            </a:r>
            <a:endParaRPr lang="en-US" sz="2800" b="1" u="sng" dirty="0"/>
          </a:p>
        </p:txBody>
      </p:sp>
      <p:sp>
        <p:nvSpPr>
          <p:cNvPr id="5" name="Content Placeholder 4"/>
          <p:cNvSpPr>
            <a:spLocks noGrp="1"/>
          </p:cNvSpPr>
          <p:nvPr>
            <p:ph idx="1"/>
          </p:nvPr>
        </p:nvSpPr>
        <p:spPr>
          <a:xfrm>
            <a:off x="3097449" y="1583572"/>
            <a:ext cx="4585303" cy="3696639"/>
          </a:xfrm>
        </p:spPr>
        <p:txBody>
          <a:bodyPr>
            <a:noAutofit/>
          </a:bodyPr>
          <a:lstStyle/>
          <a:p>
            <a:r>
              <a:rPr lang="en-US" sz="2400" dirty="0" smtClean="0"/>
              <a:t>Business problem overview</a:t>
            </a:r>
          </a:p>
          <a:p>
            <a:r>
              <a:rPr lang="en-US" sz="2400" dirty="0" smtClean="0"/>
              <a:t>Work flow</a:t>
            </a:r>
          </a:p>
          <a:p>
            <a:r>
              <a:rPr lang="en-US" sz="2400" dirty="0" smtClean="0"/>
              <a:t>Dataset and pre-processing</a:t>
            </a:r>
          </a:p>
          <a:p>
            <a:r>
              <a:rPr lang="en-US" sz="2400" dirty="0" smtClean="0"/>
              <a:t>Univariate analysis</a:t>
            </a:r>
          </a:p>
          <a:p>
            <a:r>
              <a:rPr lang="en-US" sz="2400" dirty="0" smtClean="0"/>
              <a:t>Bivariate analysis</a:t>
            </a:r>
          </a:p>
          <a:p>
            <a:r>
              <a:rPr lang="en-US" sz="2400" dirty="0" smtClean="0"/>
              <a:t>Model </a:t>
            </a:r>
          </a:p>
          <a:p>
            <a:r>
              <a:rPr lang="en-US" sz="2400" dirty="0" smtClean="0"/>
              <a:t>Accuracy</a:t>
            </a:r>
          </a:p>
          <a:p>
            <a:r>
              <a:rPr lang="en-US" sz="2400" dirty="0" smtClean="0"/>
              <a:t>Business recommendations</a:t>
            </a:r>
            <a:endParaRPr lang="en-US" sz="2400" dirty="0"/>
          </a:p>
        </p:txBody>
      </p:sp>
    </p:spTree>
    <p:extLst>
      <p:ext uri="{BB962C8B-B14F-4D97-AF65-F5344CB8AC3E}">
        <p14:creationId xmlns:p14="http://schemas.microsoft.com/office/powerpoint/2010/main" val="11016338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anim calcmode="lin" valueType="num">
                                      <p:cBhvr>
                                        <p:cTn id="1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1000"/>
                                        <p:tgtEl>
                                          <p:spTgt spid="5">
                                            <p:txEl>
                                              <p:pRg st="3" end="3"/>
                                            </p:txEl>
                                          </p:spTgt>
                                        </p:tgtEl>
                                      </p:cBhvr>
                                    </p:animEffect>
                                    <p:anim calcmode="lin" valueType="num">
                                      <p:cBhvr>
                                        <p:cTn id="23"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1000"/>
                                        <p:tgtEl>
                                          <p:spTgt spid="5">
                                            <p:txEl>
                                              <p:pRg st="4" end="4"/>
                                            </p:txEl>
                                          </p:spTgt>
                                        </p:tgtEl>
                                      </p:cBhvr>
                                    </p:animEffect>
                                    <p:anim calcmode="lin" valueType="num">
                                      <p:cBhvr>
                                        <p:cTn id="28"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5">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1000"/>
                                        <p:tgtEl>
                                          <p:spTgt spid="5">
                                            <p:txEl>
                                              <p:pRg st="5" end="5"/>
                                            </p:txEl>
                                          </p:spTgt>
                                        </p:tgtEl>
                                      </p:cBhvr>
                                    </p:animEffect>
                                    <p:anim calcmode="lin" valueType="num">
                                      <p:cBhvr>
                                        <p:cTn id="3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5">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1000"/>
                                        <p:tgtEl>
                                          <p:spTgt spid="5">
                                            <p:txEl>
                                              <p:pRg st="6" end="6"/>
                                            </p:txEl>
                                          </p:spTgt>
                                        </p:tgtEl>
                                      </p:cBhvr>
                                    </p:animEffect>
                                    <p:anim calcmode="lin" valueType="num">
                                      <p:cBhvr>
                                        <p:cTn id="38"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5">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1000"/>
                                        <p:tgtEl>
                                          <p:spTgt spid="5">
                                            <p:txEl>
                                              <p:pRg st="7" end="7"/>
                                            </p:txEl>
                                          </p:spTgt>
                                        </p:tgtEl>
                                      </p:cBhvr>
                                    </p:animEffect>
                                    <p:anim calcmode="lin" valueType="num">
                                      <p:cBhvr>
                                        <p:cTn id="43"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8098" y="3206496"/>
            <a:ext cx="8246070" cy="1304544"/>
          </a:xfrm>
        </p:spPr>
        <p:txBody>
          <a:bodyPr>
            <a:normAutofit lnSpcReduction="10000"/>
          </a:bodyPr>
          <a:lstStyle/>
          <a:p>
            <a:pPr marL="0" indent="0">
              <a:buNone/>
            </a:pPr>
            <a:r>
              <a:rPr lang="en-US" sz="2400" dirty="0"/>
              <a:t> </a:t>
            </a:r>
            <a:r>
              <a:rPr lang="en-US" sz="2400" dirty="0" smtClean="0"/>
              <a:t>                </a:t>
            </a:r>
            <a:r>
              <a:rPr lang="en-US" sz="8000" b="1" dirty="0" smtClean="0">
                <a:effectLst>
                  <a:outerShdw blurRad="38100" dist="38100" dir="2700000" algn="tl">
                    <a:srgbClr val="000000">
                      <a:alpha val="43137"/>
                    </a:srgbClr>
                  </a:outerShdw>
                </a:effectLst>
                <a:latin typeface="Algerian" panose="04020705040A02060702" pitchFamily="82" charset="0"/>
              </a:rPr>
              <a:t>THANK YOU</a:t>
            </a:r>
            <a:endParaRPr lang="en-US" sz="8000" b="1" dirty="0">
              <a:effectLst>
                <a:outerShdw blurRad="38100" dist="38100" dir="2700000" algn="tl">
                  <a:srgbClr val="000000">
                    <a:alpha val="43137"/>
                  </a:srgbClr>
                </a:outerShdw>
              </a:effectLst>
              <a:latin typeface="Algerian" panose="04020705040A02060702" pitchFamily="82" charset="0"/>
            </a:endParaRPr>
          </a:p>
        </p:txBody>
      </p:sp>
    </p:spTree>
    <p:extLst>
      <p:ext uri="{BB962C8B-B14F-4D97-AF65-F5344CB8AC3E}">
        <p14:creationId xmlns:p14="http://schemas.microsoft.com/office/powerpoint/2010/main" val="41673434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3">
                                            <p:txEl>
                                              <p:pRg st="0" end="0"/>
                                            </p:txEl>
                                          </p:spTgt>
                                        </p:tgtEl>
                                      </p:cBhvr>
                                    </p:animEffect>
                                    <p:anim calcmode="lin" valueType="num">
                                      <p:cBhvr>
                                        <p:cTn id="7" dur="1000"/>
                                        <p:tgtEl>
                                          <p:spTgt spid="3">
                                            <p:txEl>
                                              <p:pRg st="0" end="0"/>
                                            </p:txEl>
                                          </p:spTgt>
                                        </p:tgtEl>
                                        <p:attrNameLst>
                                          <p:attrName>ppt_x</p:attrName>
                                        </p:attrNameLst>
                                      </p:cBhvr>
                                      <p:tavLst>
                                        <p:tav tm="0">
                                          <p:val>
                                            <p:strVal val="ppt_x"/>
                                          </p:val>
                                        </p:tav>
                                        <p:tav tm="100000">
                                          <p:val>
                                            <p:strVal val="ppt_x"/>
                                          </p:val>
                                        </p:tav>
                                      </p:tavLst>
                                    </p:anim>
                                    <p:anim calcmode="lin" valueType="num">
                                      <p:cBhvr>
                                        <p:cTn id="8" dur="1000"/>
                                        <p:tgtEl>
                                          <p:spTgt spid="3">
                                            <p:txEl>
                                              <p:pRg st="0" end="0"/>
                                            </p:txEl>
                                          </p:spTgt>
                                        </p:tgtEl>
                                        <p:attrNameLst>
                                          <p:attrName>ppt_y</p:attrName>
                                        </p:attrNameLst>
                                      </p:cBhvr>
                                      <p:tavLst>
                                        <p:tav tm="0">
                                          <p:val>
                                            <p:strVal val="ppt_y"/>
                                          </p:val>
                                        </p:tav>
                                        <p:tav tm="100000">
                                          <p:val>
                                            <p:strVal val="ppt_y+.1"/>
                                          </p:val>
                                        </p:tav>
                                      </p:tavLst>
                                    </p:anim>
                                    <p:set>
                                      <p:cBhvr>
                                        <p:cTn id="9" dur="1" fill="hold">
                                          <p:stCondLst>
                                            <p:cond delay="9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Business </a:t>
            </a:r>
            <a:r>
              <a:rPr lang="en-US" sz="2800" b="1" dirty="0"/>
              <a:t>P</a:t>
            </a:r>
            <a:r>
              <a:rPr lang="en-US" sz="2800" b="1" dirty="0" smtClean="0"/>
              <a:t>roblem </a:t>
            </a:r>
            <a:r>
              <a:rPr lang="en-US" sz="2800" b="1" dirty="0"/>
              <a:t>O</a:t>
            </a:r>
            <a:r>
              <a:rPr lang="en-US" sz="2800" b="1" dirty="0" smtClean="0"/>
              <a:t>verview</a:t>
            </a:r>
            <a:endParaRPr lang="en-US" sz="2800" b="1" dirty="0"/>
          </a:p>
        </p:txBody>
      </p:sp>
      <p:sp>
        <p:nvSpPr>
          <p:cNvPr id="3" name="Content Placeholder 2"/>
          <p:cNvSpPr>
            <a:spLocks noGrp="1"/>
          </p:cNvSpPr>
          <p:nvPr>
            <p:ph idx="1"/>
          </p:nvPr>
        </p:nvSpPr>
        <p:spPr/>
        <p:txBody>
          <a:bodyPr>
            <a:normAutofit/>
          </a:bodyPr>
          <a:lstStyle/>
          <a:p>
            <a:endParaRPr lang="en-US" sz="2400" dirty="0" smtClean="0"/>
          </a:p>
          <a:p>
            <a:pPr algn="just"/>
            <a:r>
              <a:rPr lang="en-US" sz="2400" dirty="0"/>
              <a:t>Marketing a product through internet is now becoming more popular </a:t>
            </a:r>
            <a:endParaRPr lang="en-US" sz="2400" dirty="0" smtClean="0"/>
          </a:p>
          <a:p>
            <a:pPr algn="just"/>
            <a:r>
              <a:rPr lang="en-US" sz="2400" dirty="0"/>
              <a:t>T</a:t>
            </a:r>
            <a:r>
              <a:rPr lang="en-US" sz="2400" dirty="0" smtClean="0"/>
              <a:t>argeting </a:t>
            </a:r>
            <a:r>
              <a:rPr lang="en-US" sz="2400" dirty="0"/>
              <a:t>the right audience is a </a:t>
            </a:r>
            <a:r>
              <a:rPr lang="en-US" sz="2400" dirty="0" smtClean="0"/>
              <a:t>big </a:t>
            </a:r>
            <a:r>
              <a:rPr lang="en-US" sz="2400" dirty="0"/>
              <a:t>problem </a:t>
            </a:r>
            <a:endParaRPr lang="en-US" sz="2400" dirty="0" smtClean="0"/>
          </a:p>
          <a:p>
            <a:pPr algn="just"/>
            <a:r>
              <a:rPr lang="en-US" sz="2400" dirty="0"/>
              <a:t>A</a:t>
            </a:r>
            <a:r>
              <a:rPr lang="en-US" sz="2400" dirty="0" smtClean="0"/>
              <a:t>dvertisement of irrelevant products can </a:t>
            </a:r>
            <a:r>
              <a:rPr lang="en-US" sz="2400" dirty="0"/>
              <a:t>be very </a:t>
            </a:r>
            <a:r>
              <a:rPr lang="en-US" sz="2400" dirty="0" smtClean="0"/>
              <a:t>costly</a:t>
            </a:r>
          </a:p>
          <a:p>
            <a:pPr algn="just"/>
            <a:r>
              <a:rPr lang="en-US" sz="2400" dirty="0"/>
              <a:t>N</a:t>
            </a:r>
            <a:r>
              <a:rPr lang="en-US" sz="2400" dirty="0" smtClean="0"/>
              <a:t>eed </a:t>
            </a:r>
            <a:r>
              <a:rPr lang="en-US" sz="2400" dirty="0"/>
              <a:t>of the hour </a:t>
            </a:r>
            <a:r>
              <a:rPr lang="en-US" sz="2400" dirty="0" smtClean="0"/>
              <a:t>- To </a:t>
            </a:r>
            <a:r>
              <a:rPr lang="en-US" sz="2400" dirty="0"/>
              <a:t>derive a way </a:t>
            </a:r>
            <a:r>
              <a:rPr lang="en-US" sz="2400" dirty="0" smtClean="0"/>
              <a:t>for showing relevant advertisements to relevant people</a:t>
            </a:r>
          </a:p>
          <a:p>
            <a:pPr algn="just"/>
            <a:r>
              <a:rPr lang="en-US" sz="2400" dirty="0"/>
              <a:t>D</a:t>
            </a:r>
            <a:r>
              <a:rPr lang="en-US" sz="2400" dirty="0" smtClean="0"/>
              <a:t>eployment </a:t>
            </a:r>
            <a:r>
              <a:rPr lang="en-US" sz="2400" dirty="0"/>
              <a:t>of logistic regression </a:t>
            </a:r>
            <a:r>
              <a:rPr lang="en-US" sz="2400" dirty="0" smtClean="0"/>
              <a:t>model – To predict website Ad-click by using R</a:t>
            </a:r>
            <a:endParaRPr lang="en-US" sz="2400" dirty="0"/>
          </a:p>
        </p:txBody>
      </p:sp>
    </p:spTree>
    <p:extLst>
      <p:ext uri="{BB962C8B-B14F-4D97-AF65-F5344CB8AC3E}">
        <p14:creationId xmlns:p14="http://schemas.microsoft.com/office/powerpoint/2010/main" val="41033094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anim calcmode="lin" valueType="num">
                                      <p:cBhvr>
                                        <p:cTn id="2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p:nvPr/>
        </p:nvPicPr>
        <p:blipFill rotWithShape="1">
          <a:blip r:embed="rId3">
            <a:extLst>
              <a:ext uri="{28A0092B-C50C-407E-A947-70E740481C1C}">
                <a14:useLocalDpi xmlns:a14="http://schemas.microsoft.com/office/drawing/2010/main" val="0"/>
              </a:ext>
            </a:extLst>
          </a:blip>
          <a:srcRect l="2530" r="9180"/>
          <a:stretch/>
        </p:blipFill>
        <p:spPr bwMode="auto">
          <a:xfrm rot="5400000">
            <a:off x="2260121" y="580614"/>
            <a:ext cx="6595874" cy="5654103"/>
          </a:xfrm>
          <a:prstGeom prst="rect">
            <a:avLst/>
          </a:prstGeom>
          <a:ln>
            <a:noFill/>
          </a:ln>
          <a:extLst>
            <a:ext uri="{53640926-AAD7-44D8-BBD7-CCE9431645EC}">
              <a14:shadowObscured xmlns:a14="http://schemas.microsoft.com/office/drawing/2010/main"/>
            </a:ext>
          </a:extLst>
        </p:spPr>
      </p:pic>
      <p:sp>
        <p:nvSpPr>
          <p:cNvPr id="5" name="TextBox 4"/>
          <p:cNvSpPr txBox="1"/>
          <p:nvPr/>
        </p:nvSpPr>
        <p:spPr>
          <a:xfrm>
            <a:off x="292608" y="512064"/>
            <a:ext cx="1784143" cy="523220"/>
          </a:xfrm>
          <a:prstGeom prst="rect">
            <a:avLst/>
          </a:prstGeom>
          <a:noFill/>
        </p:spPr>
        <p:txBody>
          <a:bodyPr wrap="none" rtlCol="0">
            <a:spAutoFit/>
          </a:bodyPr>
          <a:lstStyle/>
          <a:p>
            <a:r>
              <a:rPr lang="en-US" sz="2800" b="1" u="sng" dirty="0" smtClean="0">
                <a:solidFill>
                  <a:schemeClr val="tx2">
                    <a:lumMod val="60000"/>
                    <a:lumOff val="40000"/>
                  </a:schemeClr>
                </a:solidFill>
                <a:effectLst>
                  <a:outerShdw blurRad="38100" dist="38100" dir="2700000" algn="tl">
                    <a:srgbClr val="000000">
                      <a:alpha val="43137"/>
                    </a:srgbClr>
                  </a:outerShdw>
                </a:effectLst>
                <a:latin typeface="+mj-lt"/>
              </a:rPr>
              <a:t>Work Flow</a:t>
            </a:r>
            <a:endParaRPr lang="en-IN" sz="2800" b="1" u="sng" dirty="0">
              <a:solidFill>
                <a:schemeClr val="tx2">
                  <a:lumMod val="60000"/>
                  <a:lumOff val="40000"/>
                </a:schemeClr>
              </a:solidFill>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37781105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Dataset</a:t>
            </a:r>
            <a:endParaRPr lang="en-US" sz="2800" b="1" dirty="0"/>
          </a:p>
        </p:txBody>
      </p:sp>
      <p:sp>
        <p:nvSpPr>
          <p:cNvPr id="3" name="Content Placeholder 2"/>
          <p:cNvSpPr>
            <a:spLocks noGrp="1"/>
          </p:cNvSpPr>
          <p:nvPr>
            <p:ph idx="1"/>
          </p:nvPr>
        </p:nvSpPr>
        <p:spPr>
          <a:xfrm>
            <a:off x="471947" y="1861901"/>
            <a:ext cx="8246070" cy="4621160"/>
          </a:xfrm>
        </p:spPr>
        <p:txBody>
          <a:bodyPr>
            <a:normAutofit/>
          </a:bodyPr>
          <a:lstStyle/>
          <a:p>
            <a:pPr algn="just"/>
            <a:endParaRPr lang="en-US" sz="2400" dirty="0" smtClean="0"/>
          </a:p>
          <a:p>
            <a:pPr algn="just"/>
            <a:r>
              <a:rPr lang="en-US" sz="2400" dirty="0" smtClean="0"/>
              <a:t>CSV format dataset named as “</a:t>
            </a:r>
            <a:r>
              <a:rPr lang="en-US" sz="2400" dirty="0" err="1" smtClean="0"/>
              <a:t>Web_data</a:t>
            </a:r>
            <a:r>
              <a:rPr lang="en-US" sz="2400" dirty="0" smtClean="0"/>
              <a:t>”</a:t>
            </a:r>
          </a:p>
          <a:p>
            <a:pPr algn="just"/>
            <a:r>
              <a:rPr lang="en-US" sz="2400" dirty="0"/>
              <a:t>C</a:t>
            </a:r>
            <a:r>
              <a:rPr lang="en-US" sz="2400" dirty="0" smtClean="0"/>
              <a:t>onsists </a:t>
            </a:r>
            <a:r>
              <a:rPr lang="en-US" sz="2400" dirty="0"/>
              <a:t>of 14 </a:t>
            </a:r>
            <a:r>
              <a:rPr lang="en-US" sz="2400" dirty="0" smtClean="0"/>
              <a:t>attributes and 6657 data points</a:t>
            </a:r>
          </a:p>
          <a:p>
            <a:pPr algn="just"/>
            <a:r>
              <a:rPr lang="en-US" sz="2400" dirty="0"/>
              <a:t>7 of them are </a:t>
            </a:r>
            <a:r>
              <a:rPr lang="en-US" sz="2400" dirty="0" smtClean="0"/>
              <a:t>character variable </a:t>
            </a:r>
            <a:r>
              <a:rPr lang="en-US" sz="2400" dirty="0"/>
              <a:t>and </a:t>
            </a:r>
            <a:r>
              <a:rPr lang="en-US" sz="2400" dirty="0" smtClean="0"/>
              <a:t>rest are numerical</a:t>
            </a:r>
            <a:endParaRPr lang="en-US" sz="2400" dirty="0"/>
          </a:p>
          <a:p>
            <a:pPr algn="just"/>
            <a:r>
              <a:rPr lang="en-US" sz="2400" dirty="0"/>
              <a:t>Garbage variable </a:t>
            </a:r>
            <a:r>
              <a:rPr lang="en-US" sz="2400" dirty="0" smtClean="0"/>
              <a:t>is “Year”</a:t>
            </a:r>
            <a:endParaRPr lang="en-US" sz="2400" dirty="0"/>
          </a:p>
          <a:p>
            <a:pPr algn="just"/>
            <a:r>
              <a:rPr lang="en-US" sz="2400" dirty="0"/>
              <a:t>Need </a:t>
            </a:r>
            <a:r>
              <a:rPr lang="en-US" sz="2400" dirty="0" smtClean="0"/>
              <a:t>of conversion of  character variable  to numerical (after conversion into factors)</a:t>
            </a:r>
          </a:p>
          <a:p>
            <a:pPr algn="just"/>
            <a:r>
              <a:rPr lang="en-US" sz="2400" dirty="0"/>
              <a:t>A</a:t>
            </a:r>
            <a:r>
              <a:rPr lang="en-US" sz="2400" dirty="0" smtClean="0"/>
              <a:t>ttribute </a:t>
            </a:r>
            <a:r>
              <a:rPr lang="en-US" sz="2400" dirty="0"/>
              <a:t>of interest is "Clicked" </a:t>
            </a:r>
            <a:r>
              <a:rPr lang="en-US" sz="2400" dirty="0" smtClean="0"/>
              <a:t>(dependent variable)</a:t>
            </a:r>
          </a:p>
          <a:p>
            <a:pPr algn="just"/>
            <a:r>
              <a:rPr lang="en-US" sz="2400" dirty="0" smtClean="0"/>
              <a:t>Can have two possible outcomes – 1 (clicked) &amp;  0 (not clicked)</a:t>
            </a:r>
          </a:p>
          <a:p>
            <a:pPr algn="just"/>
            <a:endParaRPr lang="en-US" sz="2400" dirty="0"/>
          </a:p>
        </p:txBody>
      </p:sp>
    </p:spTree>
    <p:extLst>
      <p:ext uri="{BB962C8B-B14F-4D97-AF65-F5344CB8AC3E}">
        <p14:creationId xmlns:p14="http://schemas.microsoft.com/office/powerpoint/2010/main" val="4828016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anim calcmode="lin" valueType="num">
                                      <p:cBhvr>
                                        <p:cTn id="2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anim calcmode="lin" valueType="num">
                                      <p:cBhvr>
                                        <p:cTn id="3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1000"/>
                                        <p:tgtEl>
                                          <p:spTgt spid="3">
                                            <p:txEl>
                                              <p:pRg st="7" end="7"/>
                                            </p:txEl>
                                          </p:spTgt>
                                        </p:tgtEl>
                                      </p:cBhvr>
                                    </p:animEffect>
                                    <p:anim calcmode="lin" valueType="num">
                                      <p:cBhvr>
                                        <p:cTn id="3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Pre-Processing</a:t>
            </a:r>
            <a:endParaRPr lang="en-US" sz="2800" b="1" dirty="0"/>
          </a:p>
        </p:txBody>
      </p:sp>
      <p:sp>
        <p:nvSpPr>
          <p:cNvPr id="3" name="Content Placeholder 2"/>
          <p:cNvSpPr>
            <a:spLocks noGrp="1"/>
          </p:cNvSpPr>
          <p:nvPr>
            <p:ph idx="1"/>
          </p:nvPr>
        </p:nvSpPr>
        <p:spPr/>
        <p:txBody>
          <a:bodyPr>
            <a:normAutofit/>
          </a:bodyPr>
          <a:lstStyle/>
          <a:p>
            <a:pPr algn="just"/>
            <a:endParaRPr lang="en-US" sz="2400" dirty="0" smtClean="0"/>
          </a:p>
          <a:p>
            <a:pPr algn="just"/>
            <a:r>
              <a:rPr lang="en-IN" sz="2400" dirty="0"/>
              <a:t>G</a:t>
            </a:r>
            <a:r>
              <a:rPr lang="en-IN" sz="2400" dirty="0" smtClean="0"/>
              <a:t>enerally </a:t>
            </a:r>
            <a:r>
              <a:rPr lang="en-IN" sz="2400" dirty="0"/>
              <a:t>2 </a:t>
            </a:r>
            <a:r>
              <a:rPr lang="en-IN" sz="2400" dirty="0" smtClean="0"/>
              <a:t>steps -  </a:t>
            </a:r>
          </a:p>
          <a:p>
            <a:pPr marL="0" indent="0" algn="just">
              <a:buNone/>
            </a:pPr>
            <a:r>
              <a:rPr lang="en-IN" sz="2400" dirty="0" smtClean="0"/>
              <a:t>               1. Handling </a:t>
            </a:r>
            <a:r>
              <a:rPr lang="en-IN" sz="2400" dirty="0"/>
              <a:t>missing values</a:t>
            </a:r>
          </a:p>
          <a:p>
            <a:pPr marL="0" indent="0" algn="just">
              <a:buNone/>
            </a:pPr>
            <a:r>
              <a:rPr lang="en-IN" sz="2400" dirty="0" smtClean="0"/>
              <a:t>               2. Handling outliers</a:t>
            </a:r>
            <a:endParaRPr lang="en-IN" sz="2400" dirty="0"/>
          </a:p>
          <a:p>
            <a:pPr algn="just"/>
            <a:r>
              <a:rPr lang="en-IN" sz="2400" dirty="0" smtClean="0"/>
              <a:t>Attributes </a:t>
            </a:r>
            <a:r>
              <a:rPr lang="en-IN" sz="2400" dirty="0"/>
              <a:t>having </a:t>
            </a:r>
            <a:r>
              <a:rPr lang="en-IN" sz="2400" dirty="0" smtClean="0"/>
              <a:t>&gt;20</a:t>
            </a:r>
            <a:r>
              <a:rPr lang="en-IN" sz="2400" dirty="0"/>
              <a:t>% missing value </a:t>
            </a:r>
            <a:r>
              <a:rPr lang="en-IN" sz="2400" dirty="0" smtClean="0"/>
              <a:t>are eliminated </a:t>
            </a:r>
          </a:p>
          <a:p>
            <a:pPr algn="just"/>
            <a:r>
              <a:rPr lang="en-IN" sz="2400" dirty="0"/>
              <a:t>M</a:t>
            </a:r>
            <a:r>
              <a:rPr lang="en-IN" sz="2400" dirty="0" smtClean="0"/>
              <a:t>issing </a:t>
            </a:r>
            <a:r>
              <a:rPr lang="en-IN" sz="2400" dirty="0"/>
              <a:t>values are replaced by either </a:t>
            </a:r>
            <a:r>
              <a:rPr lang="en-IN" sz="2400" dirty="0" smtClean="0"/>
              <a:t>mean, median or mode</a:t>
            </a:r>
          </a:p>
          <a:p>
            <a:pPr algn="just"/>
            <a:r>
              <a:rPr lang="en-US" sz="2400" dirty="0" smtClean="0"/>
              <a:t>No missing value in “</a:t>
            </a:r>
            <a:r>
              <a:rPr lang="en-US" sz="2400" dirty="0" err="1" smtClean="0"/>
              <a:t>Web_data</a:t>
            </a:r>
            <a:r>
              <a:rPr lang="en-US" sz="2400" dirty="0" smtClean="0"/>
              <a:t>”</a:t>
            </a:r>
          </a:p>
          <a:p>
            <a:pPr algn="just"/>
            <a:r>
              <a:rPr lang="en-US" sz="2400" dirty="0" smtClean="0"/>
              <a:t>Outliers are detected by boxplots and treated by their replacement with either max. or min. value corresponding to a given attribute</a:t>
            </a:r>
            <a:endParaRPr lang="en-US" sz="2400" dirty="0"/>
          </a:p>
        </p:txBody>
      </p:sp>
    </p:spTree>
    <p:extLst>
      <p:ext uri="{BB962C8B-B14F-4D97-AF65-F5344CB8AC3E}">
        <p14:creationId xmlns:p14="http://schemas.microsoft.com/office/powerpoint/2010/main" val="33552172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anim calcmode="lin" valueType="num">
                                      <p:cBhvr>
                                        <p:cTn id="2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anim calcmode="lin" valueType="num">
                                      <p:cBhvr>
                                        <p:cTn id="3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1000"/>
                                        <p:tgtEl>
                                          <p:spTgt spid="3">
                                            <p:txEl>
                                              <p:pRg st="7" end="7"/>
                                            </p:txEl>
                                          </p:spTgt>
                                        </p:tgtEl>
                                      </p:cBhvr>
                                    </p:animEffect>
                                    <p:anim calcmode="lin" valueType="num">
                                      <p:cBhvr>
                                        <p:cTn id="3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Pre-Processing</a:t>
            </a:r>
            <a:endParaRPr lang="en-US" sz="2800" b="1" dirty="0"/>
          </a:p>
        </p:txBody>
      </p:sp>
      <p:sp>
        <p:nvSpPr>
          <p:cNvPr id="3" name="Content Placeholder 2"/>
          <p:cNvSpPr>
            <a:spLocks noGrp="1"/>
          </p:cNvSpPr>
          <p:nvPr>
            <p:ph idx="1"/>
          </p:nvPr>
        </p:nvSpPr>
        <p:spPr/>
        <p:txBody>
          <a:bodyPr>
            <a:normAutofit/>
          </a:bodyPr>
          <a:lstStyle/>
          <a:p>
            <a:endParaRPr lang="en-US" sz="2400" dirty="0" smtClean="0"/>
          </a:p>
          <a:p>
            <a:r>
              <a:rPr lang="en-US" sz="2400" dirty="0" smtClean="0"/>
              <a:t>Attribute with outlier – “</a:t>
            </a:r>
            <a:r>
              <a:rPr lang="en-US" sz="2400" dirty="0" err="1" smtClean="0"/>
              <a:t>Avg_Income</a:t>
            </a:r>
            <a:r>
              <a:rPr lang="en-US" sz="2400" dirty="0" smtClean="0"/>
              <a:t>”</a:t>
            </a:r>
            <a:endParaRPr lang="en-US" sz="2400" dirty="0"/>
          </a:p>
        </p:txBody>
      </p:sp>
      <p:pic>
        <p:nvPicPr>
          <p:cNvPr id="5" name="Picture 4"/>
          <p:cNvPicPr>
            <a:picLocks noChangeAspect="1"/>
          </p:cNvPicPr>
          <p:nvPr/>
        </p:nvPicPr>
        <p:blipFill>
          <a:blip r:embed="rId2"/>
          <a:stretch>
            <a:fillRect/>
          </a:stretch>
        </p:blipFill>
        <p:spPr>
          <a:xfrm>
            <a:off x="250366" y="3063974"/>
            <a:ext cx="8702259" cy="3307327"/>
          </a:xfrm>
          <a:prstGeom prst="rect">
            <a:avLst/>
          </a:prstGeom>
        </p:spPr>
      </p:pic>
    </p:spTree>
    <p:extLst>
      <p:ext uri="{BB962C8B-B14F-4D97-AF65-F5344CB8AC3E}">
        <p14:creationId xmlns:p14="http://schemas.microsoft.com/office/powerpoint/2010/main" val="6032010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31"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fltVal val="0"/>
                                          </p:val>
                                        </p:tav>
                                        <p:tav tm="100000">
                                          <p:val>
                                            <p:strVal val="#ppt_w"/>
                                          </p:val>
                                        </p:tav>
                                      </p:tavLst>
                                    </p:anim>
                                    <p:anim calcmode="lin" valueType="num">
                                      <p:cBhvr>
                                        <p:cTn id="13" dur="1000" fill="hold"/>
                                        <p:tgtEl>
                                          <p:spTgt spid="5"/>
                                        </p:tgtEl>
                                        <p:attrNameLst>
                                          <p:attrName>ppt_h</p:attrName>
                                        </p:attrNameLst>
                                      </p:cBhvr>
                                      <p:tavLst>
                                        <p:tav tm="0">
                                          <p:val>
                                            <p:fltVal val="0"/>
                                          </p:val>
                                        </p:tav>
                                        <p:tav tm="100000">
                                          <p:val>
                                            <p:strVal val="#ppt_h"/>
                                          </p:val>
                                        </p:tav>
                                      </p:tavLst>
                                    </p:anim>
                                    <p:anim calcmode="lin" valueType="num">
                                      <p:cBhvr>
                                        <p:cTn id="14" dur="1000" fill="hold"/>
                                        <p:tgtEl>
                                          <p:spTgt spid="5"/>
                                        </p:tgtEl>
                                        <p:attrNameLst>
                                          <p:attrName>style.rotation</p:attrName>
                                        </p:attrNameLst>
                                      </p:cBhvr>
                                      <p:tavLst>
                                        <p:tav tm="0">
                                          <p:val>
                                            <p:fltVal val="90"/>
                                          </p:val>
                                        </p:tav>
                                        <p:tav tm="100000">
                                          <p:val>
                                            <p:fltVal val="0"/>
                                          </p:val>
                                        </p:tav>
                                      </p:tavLst>
                                    </p:anim>
                                    <p:animEffect transition="in" filter="fade">
                                      <p:cBhvr>
                                        <p:cTn id="15"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6000" r="-1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Univariate Analysis</a:t>
            </a:r>
            <a:endParaRPr lang="en-US" sz="2800" b="1" dirty="0"/>
          </a:p>
        </p:txBody>
      </p:sp>
      <p:sp>
        <p:nvSpPr>
          <p:cNvPr id="3" name="Content Placeholder 2"/>
          <p:cNvSpPr>
            <a:spLocks noGrp="1"/>
          </p:cNvSpPr>
          <p:nvPr>
            <p:ph idx="1"/>
          </p:nvPr>
        </p:nvSpPr>
        <p:spPr>
          <a:xfrm>
            <a:off x="296933" y="2154509"/>
            <a:ext cx="8609125" cy="4276771"/>
          </a:xfrm>
        </p:spPr>
        <p:txBody>
          <a:bodyPr>
            <a:normAutofit lnSpcReduction="10000"/>
          </a:bodyPr>
          <a:lstStyle/>
          <a:p>
            <a:pPr algn="just"/>
            <a:r>
              <a:rPr lang="en-US" sz="2400" dirty="0" smtClean="0"/>
              <a:t>Analysis of single variable at a time, include histograms (numerical data) &amp; bar plots (categorical data)</a:t>
            </a:r>
          </a:p>
          <a:p>
            <a:pPr algn="just"/>
            <a:r>
              <a:rPr lang="en-US" sz="2400" dirty="0" smtClean="0"/>
              <a:t>According to bar plot most of the variable are balanced except </a:t>
            </a:r>
            <a:r>
              <a:rPr lang="en-IN" sz="2400" dirty="0"/>
              <a:t>“</a:t>
            </a:r>
            <a:r>
              <a:rPr lang="en-IN" sz="2400" dirty="0" err="1"/>
              <a:t>City_code</a:t>
            </a:r>
            <a:r>
              <a:rPr lang="en-IN" sz="2400" dirty="0" smtClean="0"/>
              <a:t>”</a:t>
            </a:r>
          </a:p>
          <a:p>
            <a:pPr algn="just"/>
            <a:r>
              <a:rPr lang="en-US" sz="2400" dirty="0" smtClean="0"/>
              <a:t>Variables like “</a:t>
            </a:r>
            <a:r>
              <a:rPr lang="en-US" sz="2400" dirty="0" err="1" smtClean="0"/>
              <a:t>Ad_Topic</a:t>
            </a:r>
            <a:r>
              <a:rPr lang="en-US" sz="2400" dirty="0" smtClean="0"/>
              <a:t>” and “</a:t>
            </a:r>
            <a:r>
              <a:rPr lang="en-US" sz="2400" dirty="0" err="1" smtClean="0"/>
              <a:t>Country_Name</a:t>
            </a:r>
            <a:r>
              <a:rPr lang="en-US" sz="2400" dirty="0" smtClean="0"/>
              <a:t>” are having so many categories</a:t>
            </a:r>
          </a:p>
          <a:p>
            <a:pPr algn="just"/>
            <a:r>
              <a:rPr lang="en-US" sz="2400" dirty="0"/>
              <a:t>N</a:t>
            </a:r>
            <a:r>
              <a:rPr lang="en-US" sz="2400" dirty="0" smtClean="0"/>
              <a:t>ot possible to create dummy variables</a:t>
            </a:r>
          </a:p>
          <a:p>
            <a:pPr algn="just"/>
            <a:r>
              <a:rPr lang="en-US" sz="2400" dirty="0" smtClean="0"/>
              <a:t>According </a:t>
            </a:r>
            <a:r>
              <a:rPr lang="en-US" sz="2400" dirty="0"/>
              <a:t>to histogram, variables like "</a:t>
            </a:r>
            <a:r>
              <a:rPr lang="en-US" sz="2400" dirty="0" err="1"/>
              <a:t>Avg_Income</a:t>
            </a:r>
            <a:r>
              <a:rPr lang="en-US" sz="2400" dirty="0"/>
              <a:t>", "</a:t>
            </a:r>
            <a:r>
              <a:rPr lang="en-US" sz="2400" dirty="0" err="1"/>
              <a:t>Internet_Usage</a:t>
            </a:r>
            <a:r>
              <a:rPr lang="en-US" sz="2400" dirty="0"/>
              <a:t>" and "</a:t>
            </a:r>
            <a:r>
              <a:rPr lang="en-US" sz="2400" dirty="0" err="1"/>
              <a:t>Time_Spent</a:t>
            </a:r>
            <a:r>
              <a:rPr lang="en-US" sz="2400" dirty="0"/>
              <a:t>" are little bit skewed</a:t>
            </a:r>
          </a:p>
          <a:p>
            <a:pPr algn="just"/>
            <a:r>
              <a:rPr lang="en-US" sz="2400" dirty="0" smtClean="0"/>
              <a:t>There are no outliers present</a:t>
            </a:r>
          </a:p>
          <a:p>
            <a:pPr algn="just"/>
            <a:r>
              <a:rPr lang="en-US" sz="2400" dirty="0" smtClean="0"/>
              <a:t>No variable is perfectly bimodal except “</a:t>
            </a:r>
            <a:r>
              <a:rPr lang="en-US" sz="2400" dirty="0" err="1" smtClean="0"/>
              <a:t>Internet_usage</a:t>
            </a:r>
            <a:r>
              <a:rPr lang="en-US" sz="2400" dirty="0" smtClean="0"/>
              <a:t>”</a:t>
            </a:r>
          </a:p>
          <a:p>
            <a:pPr marL="0" indent="0" algn="just">
              <a:buNone/>
            </a:pPr>
            <a:endParaRPr lang="en-IN" sz="2400" dirty="0" smtClean="0"/>
          </a:p>
        </p:txBody>
      </p:sp>
    </p:spTree>
    <p:extLst>
      <p:ext uri="{BB962C8B-B14F-4D97-AF65-F5344CB8AC3E}">
        <p14:creationId xmlns:p14="http://schemas.microsoft.com/office/powerpoint/2010/main" val="25557463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Univariate Analysis</a:t>
            </a:r>
            <a:endParaRPr lang="en-US" sz="2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222" y="1317151"/>
            <a:ext cx="8758547" cy="5281974"/>
          </a:xfrm>
          <a:prstGeom prst="rect">
            <a:avLst/>
          </a:prstGeom>
        </p:spPr>
      </p:pic>
    </p:spTree>
    <p:extLst>
      <p:ext uri="{BB962C8B-B14F-4D97-AF65-F5344CB8AC3E}">
        <p14:creationId xmlns:p14="http://schemas.microsoft.com/office/powerpoint/2010/main" val="5071536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858</Words>
  <Application>Microsoft Office PowerPoint</Application>
  <PresentationFormat>On-screen Show (4:3)</PresentationFormat>
  <Paragraphs>140</Paragraphs>
  <Slides>20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Algerian</vt:lpstr>
      <vt:lpstr>Arial</vt:lpstr>
      <vt:lpstr>Calibri</vt:lpstr>
      <vt:lpstr>Symbol</vt:lpstr>
      <vt:lpstr>Times New Roman</vt:lpstr>
      <vt:lpstr>Office Theme</vt:lpstr>
      <vt:lpstr>WEBSITE AD CLICK BY USING LOGISTIC REGRESSION </vt:lpstr>
      <vt:lpstr>CONTENT</vt:lpstr>
      <vt:lpstr>Business Problem Overview</vt:lpstr>
      <vt:lpstr>PowerPoint Presentation</vt:lpstr>
      <vt:lpstr>Dataset</vt:lpstr>
      <vt:lpstr>Pre-Processing</vt:lpstr>
      <vt:lpstr>Pre-Processing</vt:lpstr>
      <vt:lpstr>Univariate Analysis</vt:lpstr>
      <vt:lpstr>Univariate Analysis</vt:lpstr>
      <vt:lpstr>Univariate Analysis</vt:lpstr>
      <vt:lpstr>Bivariate Analysis</vt:lpstr>
      <vt:lpstr>Bivariate Analysis</vt:lpstr>
      <vt:lpstr>MODEL</vt:lpstr>
      <vt:lpstr>Model</vt:lpstr>
      <vt:lpstr>Model</vt:lpstr>
      <vt:lpstr>Accuracy</vt:lpstr>
      <vt:lpstr>Accuracy</vt:lpstr>
      <vt:lpstr>Business Decision</vt:lpstr>
      <vt:lpstr>Business Decision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2021-08-24T13:36:22Z</dcterms:modified>
</cp:coreProperties>
</file>