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60" r:id="rId4"/>
    <p:sldId id="261" r:id="rId5"/>
    <p:sldId id="262" r:id="rId6"/>
    <p:sldId id="263" r:id="rId7"/>
    <p:sldId id="264" r:id="rId8"/>
    <p:sldId id="265" r:id="rId9"/>
    <p:sldId id="266" r:id="rId10"/>
    <p:sldId id="267" r:id="rId11"/>
    <p:sldId id="269" r:id="rId12"/>
    <p:sldId id="270" r:id="rId13"/>
    <p:sldId id="271" r:id="rId14"/>
    <p:sldId id="272" r:id="rId15"/>
    <p:sldId id="279" r:id="rId16"/>
    <p:sldId id="280" r:id="rId17"/>
    <p:sldId id="281" r:id="rId18"/>
    <p:sldId id="282" r:id="rId19"/>
    <p:sldId id="273" r:id="rId20"/>
    <p:sldId id="274" r:id="rId21"/>
    <p:sldId id="275" r:id="rId22"/>
    <p:sldId id="283" r:id="rId23"/>
    <p:sldId id="276" r:id="rId24"/>
    <p:sldId id="277"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4/4/2019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4/4/2019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4/4/2019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Portuguese</a:t>
            </a:r>
            <a:br>
              <a:rPr lang="en-IN" dirty="0" smtClean="0"/>
            </a:br>
            <a:r>
              <a:rPr lang="en-IN" dirty="0" smtClean="0"/>
              <a:t>Bank Marketing</a:t>
            </a:r>
            <a:endParaRPr lang="en-IN" dirty="0"/>
          </a:p>
        </p:txBody>
      </p:sp>
      <p:sp>
        <p:nvSpPr>
          <p:cNvPr id="3" name="Subtitle 2"/>
          <p:cNvSpPr>
            <a:spLocks noGrp="1"/>
          </p:cNvSpPr>
          <p:nvPr>
            <p:ph type="subTitle" idx="1"/>
          </p:nvPr>
        </p:nvSpPr>
        <p:spPr/>
        <p:txBody>
          <a:bodyPr/>
          <a:lstStyle/>
          <a:p>
            <a:r>
              <a:rPr lang="en-IN" dirty="0" smtClean="0"/>
              <a:t>Assignment Report</a:t>
            </a:r>
            <a:endParaRPr lang="en-IN" dirty="0"/>
          </a:p>
        </p:txBody>
      </p:sp>
    </p:spTree>
    <p:extLst>
      <p:ext uri="{BB962C8B-B14F-4D97-AF65-F5344CB8AC3E}">
        <p14:creationId xmlns:p14="http://schemas.microsoft.com/office/powerpoint/2010/main" val="1343458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Month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537" y="3215992"/>
            <a:ext cx="9211038" cy="2958385"/>
          </a:xfrm>
        </p:spPr>
      </p:pic>
      <p:sp>
        <p:nvSpPr>
          <p:cNvPr id="5" name="TextBox 4"/>
          <p:cNvSpPr txBox="1"/>
          <p:nvPr/>
        </p:nvSpPr>
        <p:spPr>
          <a:xfrm>
            <a:off x="1358537" y="2292662"/>
            <a:ext cx="8748934" cy="923330"/>
          </a:xfrm>
          <a:prstGeom prst="rect">
            <a:avLst/>
          </a:prstGeom>
          <a:noFill/>
        </p:spPr>
        <p:txBody>
          <a:bodyPr wrap="none" rtlCol="0">
            <a:spAutoFit/>
          </a:bodyPr>
          <a:lstStyle/>
          <a:p>
            <a:r>
              <a:rPr lang="en-IN" spc="-1" dirty="0"/>
              <a:t>This attribute will shows the last contact month of year. This shows that in may </a:t>
            </a:r>
            <a:r>
              <a:rPr lang="en-IN" spc="-1" dirty="0" smtClean="0"/>
              <a:t>more</a:t>
            </a:r>
          </a:p>
          <a:p>
            <a:r>
              <a:rPr lang="en-IN" spc="-1" dirty="0" smtClean="0"/>
              <a:t>employee </a:t>
            </a:r>
            <a:r>
              <a:rPr lang="en-IN" spc="-1" dirty="0"/>
              <a:t>have been contacted.</a:t>
            </a:r>
          </a:p>
          <a:p>
            <a:endParaRPr lang="en-IN" dirty="0"/>
          </a:p>
        </p:txBody>
      </p:sp>
    </p:spTree>
    <p:extLst>
      <p:ext uri="{BB962C8B-B14F-4D97-AF65-F5344CB8AC3E}">
        <p14:creationId xmlns:p14="http://schemas.microsoft.com/office/powerpoint/2010/main" val="261789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Poutcome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105" y="3214522"/>
            <a:ext cx="9072469" cy="2702184"/>
          </a:xfrm>
        </p:spPr>
      </p:pic>
      <p:sp>
        <p:nvSpPr>
          <p:cNvPr id="6" name="TextBox 5"/>
          <p:cNvSpPr txBox="1"/>
          <p:nvPr/>
        </p:nvSpPr>
        <p:spPr>
          <a:xfrm>
            <a:off x="1497105" y="2088238"/>
            <a:ext cx="8343438" cy="923330"/>
          </a:xfrm>
          <a:prstGeom prst="rect">
            <a:avLst/>
          </a:prstGeom>
          <a:noFill/>
        </p:spPr>
        <p:txBody>
          <a:bodyPr wrap="none" rtlCol="0">
            <a:spAutoFit/>
          </a:bodyPr>
          <a:lstStyle/>
          <a:p>
            <a:r>
              <a:rPr lang="en-IN" spc="-1" dirty="0"/>
              <a:t>This attribute is used to show the outcome of the previous marketing campaign. </a:t>
            </a:r>
            <a:endParaRPr lang="en-IN" spc="-1" dirty="0" smtClean="0"/>
          </a:p>
          <a:p>
            <a:r>
              <a:rPr lang="en-IN" spc="-1" dirty="0" smtClean="0"/>
              <a:t>Here </a:t>
            </a:r>
            <a:r>
              <a:rPr lang="en-IN" spc="-1" dirty="0"/>
              <a:t>we see that the </a:t>
            </a:r>
            <a:r>
              <a:rPr lang="en-IN" spc="-1" dirty="0" smtClean="0"/>
              <a:t>non-existent </a:t>
            </a:r>
            <a:r>
              <a:rPr lang="en-IN" spc="-1" dirty="0"/>
              <a:t>category is more.</a:t>
            </a:r>
          </a:p>
          <a:p>
            <a:endParaRPr lang="en-IN" dirty="0"/>
          </a:p>
        </p:txBody>
      </p:sp>
    </p:spTree>
    <p:extLst>
      <p:ext uri="{BB962C8B-B14F-4D97-AF65-F5344CB8AC3E}">
        <p14:creationId xmlns:p14="http://schemas.microsoft.com/office/powerpoint/2010/main" val="4220498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463" y="3192015"/>
            <a:ext cx="8880112" cy="2729813"/>
          </a:xfrm>
        </p:spPr>
      </p:pic>
      <p:sp>
        <p:nvSpPr>
          <p:cNvPr id="5" name="TextBox 4"/>
          <p:cNvSpPr txBox="1"/>
          <p:nvPr/>
        </p:nvSpPr>
        <p:spPr>
          <a:xfrm>
            <a:off x="1689463" y="2264229"/>
            <a:ext cx="8516114" cy="646331"/>
          </a:xfrm>
          <a:prstGeom prst="rect">
            <a:avLst/>
          </a:prstGeom>
          <a:noFill/>
        </p:spPr>
        <p:txBody>
          <a:bodyPr wrap="none" rtlCol="0">
            <a:spAutoFit/>
          </a:bodyPr>
          <a:lstStyle/>
          <a:p>
            <a:r>
              <a:rPr lang="en-IN" dirty="0" smtClean="0"/>
              <a:t>Y is our result and </a:t>
            </a:r>
            <a:r>
              <a:rPr lang="en-US" dirty="0" smtClean="0"/>
              <a:t>has </a:t>
            </a:r>
            <a:r>
              <a:rPr lang="en-US" dirty="0"/>
              <a:t>the </a:t>
            </a:r>
            <a:r>
              <a:rPr lang="en-US" dirty="0" smtClean="0"/>
              <a:t>information in yes and no that client </a:t>
            </a:r>
            <a:r>
              <a:rPr lang="en-US" dirty="0"/>
              <a:t>subscribed a term </a:t>
            </a:r>
            <a:endParaRPr lang="en-US" dirty="0" smtClean="0"/>
          </a:p>
          <a:p>
            <a:r>
              <a:rPr lang="en-US" dirty="0" smtClean="0"/>
              <a:t>Deposit.</a:t>
            </a:r>
            <a:endParaRPr lang="en-IN" dirty="0"/>
          </a:p>
        </p:txBody>
      </p:sp>
    </p:spTree>
    <p:extLst>
      <p:ext uri="{BB962C8B-B14F-4D97-AF65-F5344CB8AC3E}">
        <p14:creationId xmlns:p14="http://schemas.microsoft.com/office/powerpoint/2010/main" val="3867383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808056"/>
            <a:ext cx="5051735" cy="1077229"/>
          </a:xfrm>
        </p:spPr>
        <p:txBody>
          <a:bodyPr/>
          <a:lstStyle/>
          <a:p>
            <a:r>
              <a:rPr lang="en-IN" dirty="0" smtClean="0"/>
              <a:t>Analysis of above plots:</a:t>
            </a:r>
            <a:endParaRPr lang="en-IN" dirty="0"/>
          </a:p>
        </p:txBody>
      </p:sp>
      <p:sp>
        <p:nvSpPr>
          <p:cNvPr id="3" name="Content Placeholder 2"/>
          <p:cNvSpPr>
            <a:spLocks noGrp="1"/>
          </p:cNvSpPr>
          <p:nvPr>
            <p:ph idx="1"/>
          </p:nvPr>
        </p:nvSpPr>
        <p:spPr/>
        <p:txBody>
          <a:bodyPr/>
          <a:lstStyle/>
          <a:p>
            <a:r>
              <a:rPr lang="en-IN" dirty="0" smtClean="0"/>
              <a:t>Plotting categorical data according to our output ‘y’ .</a:t>
            </a:r>
          </a:p>
          <a:p>
            <a:r>
              <a:rPr lang="en-US" dirty="0"/>
              <a:t>Normalized distribution of each class per feature and plotted difference between positive and negative frequencies. Positive values imply this category favors clients that will subscribe and negative values categories that favor not buying the product.</a:t>
            </a:r>
            <a:endParaRPr lang="en-IN" dirty="0"/>
          </a:p>
        </p:txBody>
      </p:sp>
    </p:spTree>
    <p:extLst>
      <p:ext uri="{BB962C8B-B14F-4D97-AF65-F5344CB8AC3E}">
        <p14:creationId xmlns:p14="http://schemas.microsoft.com/office/powerpoint/2010/main" val="396274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Contact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0978" y="2804770"/>
            <a:ext cx="7186283" cy="2667231"/>
          </a:xfrm>
        </p:spPr>
      </p:pic>
    </p:spTree>
    <p:extLst>
      <p:ext uri="{BB962C8B-B14F-4D97-AF65-F5344CB8AC3E}">
        <p14:creationId xmlns:p14="http://schemas.microsoft.com/office/powerpoint/2010/main" val="300053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Day_of_week</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8344" y="2691012"/>
            <a:ext cx="7026249" cy="2720576"/>
          </a:xfrm>
        </p:spPr>
      </p:pic>
    </p:spTree>
    <p:extLst>
      <p:ext uri="{BB962C8B-B14F-4D97-AF65-F5344CB8AC3E}">
        <p14:creationId xmlns:p14="http://schemas.microsoft.com/office/powerpoint/2010/main" val="1116413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482" y="2721495"/>
            <a:ext cx="7071973" cy="2659610"/>
          </a:xfrm>
        </p:spPr>
      </p:pic>
    </p:spTree>
    <p:extLst>
      <p:ext uri="{BB962C8B-B14F-4D97-AF65-F5344CB8AC3E}">
        <p14:creationId xmlns:p14="http://schemas.microsoft.com/office/powerpoint/2010/main" val="2355446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education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0241" y="2683392"/>
            <a:ext cx="7102455" cy="2735817"/>
          </a:xfrm>
        </p:spPr>
      </p:pic>
    </p:spTree>
    <p:extLst>
      <p:ext uri="{BB962C8B-B14F-4D97-AF65-F5344CB8AC3E}">
        <p14:creationId xmlns:p14="http://schemas.microsoft.com/office/powerpoint/2010/main" val="288364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1689" y="2671961"/>
            <a:ext cx="6919560" cy="2758679"/>
          </a:xfrm>
        </p:spPr>
      </p:pic>
    </p:spTree>
    <p:extLst>
      <p:ext uri="{BB962C8B-B14F-4D97-AF65-F5344CB8AC3E}">
        <p14:creationId xmlns:p14="http://schemas.microsoft.com/office/powerpoint/2010/main" val="2064623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loan</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0724" y="2736736"/>
            <a:ext cx="7041490" cy="2629128"/>
          </a:xfrm>
        </p:spPr>
      </p:pic>
    </p:spTree>
    <p:extLst>
      <p:ext uri="{BB962C8B-B14F-4D97-AF65-F5344CB8AC3E}">
        <p14:creationId xmlns:p14="http://schemas.microsoft.com/office/powerpoint/2010/main" val="16106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808056"/>
            <a:ext cx="3902203" cy="1077229"/>
          </a:xfrm>
        </p:spPr>
        <p:txBody>
          <a:bodyPr/>
          <a:lstStyle/>
          <a:p>
            <a:r>
              <a:rPr lang="en-IN" dirty="0" smtClean="0"/>
              <a:t>Project Description</a:t>
            </a:r>
            <a:endParaRPr lang="en-IN" dirty="0"/>
          </a:p>
        </p:txBody>
      </p:sp>
      <p:sp>
        <p:nvSpPr>
          <p:cNvPr id="3" name="Content Placeholder 2"/>
          <p:cNvSpPr>
            <a:spLocks noGrp="1"/>
          </p:cNvSpPr>
          <p:nvPr>
            <p:ph idx="1"/>
          </p:nvPr>
        </p:nvSpPr>
        <p:spPr/>
        <p:txBody>
          <a:bodyPr/>
          <a:lstStyle/>
          <a:p>
            <a:pPr marL="6160" indent="0">
              <a:buNone/>
            </a:pPr>
            <a:r>
              <a:rPr lang="en-US" dirty="0" smtClean="0"/>
              <a:t>The project </a:t>
            </a:r>
            <a:r>
              <a:rPr lang="en-US" dirty="0"/>
              <a:t>analyzes the prior marketing campaign data of a </a:t>
            </a:r>
            <a:r>
              <a:rPr lang="en-US" dirty="0" smtClean="0"/>
              <a:t>Portuguese </a:t>
            </a:r>
            <a:r>
              <a:rPr lang="en-US" dirty="0"/>
              <a:t>bank and aims to predict whether the customer will subscribe to fixed-term deposit products the bank is offering.</a:t>
            </a:r>
          </a:p>
          <a:p>
            <a:endParaRPr lang="en-IN" dirty="0"/>
          </a:p>
        </p:txBody>
      </p:sp>
    </p:spTree>
    <p:extLst>
      <p:ext uri="{BB962C8B-B14F-4D97-AF65-F5344CB8AC3E}">
        <p14:creationId xmlns:p14="http://schemas.microsoft.com/office/powerpoint/2010/main" val="1860540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marital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5965" y="2713874"/>
            <a:ext cx="7011008" cy="2674852"/>
          </a:xfrm>
        </p:spPr>
      </p:pic>
    </p:spTree>
    <p:extLst>
      <p:ext uri="{BB962C8B-B14F-4D97-AF65-F5344CB8AC3E}">
        <p14:creationId xmlns:p14="http://schemas.microsoft.com/office/powerpoint/2010/main" val="190913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month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4068" y="2691012"/>
            <a:ext cx="6934801" cy="2720576"/>
          </a:xfrm>
        </p:spPr>
      </p:pic>
    </p:spTree>
    <p:extLst>
      <p:ext uri="{BB962C8B-B14F-4D97-AF65-F5344CB8AC3E}">
        <p14:creationId xmlns:p14="http://schemas.microsoft.com/office/powerpoint/2010/main" val="216783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poutcome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775" y="2713874"/>
            <a:ext cx="7003387" cy="2674852"/>
          </a:xfrm>
        </p:spPr>
      </p:pic>
    </p:spTree>
    <p:extLst>
      <p:ext uri="{BB962C8B-B14F-4D97-AF65-F5344CB8AC3E}">
        <p14:creationId xmlns:p14="http://schemas.microsoft.com/office/powerpoint/2010/main" val="117864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Curve : Random Forest</a:t>
            </a:r>
            <a:endParaRPr lang="en-IN" dirty="0"/>
          </a:p>
        </p:txBody>
      </p:sp>
      <p:sp>
        <p:nvSpPr>
          <p:cNvPr id="3" name="Content Placeholder 2"/>
          <p:cNvSpPr>
            <a:spLocks noGrp="1"/>
          </p:cNvSpPr>
          <p:nvPr>
            <p:ph idx="1"/>
          </p:nvPr>
        </p:nvSpPr>
        <p:spPr>
          <a:xfrm>
            <a:off x="2277210" y="885167"/>
            <a:ext cx="7796540" cy="3997828"/>
          </a:xfrm>
        </p:spPr>
        <p:txBody>
          <a:bodyPr/>
          <a:lstStyle/>
          <a:p>
            <a:r>
              <a:rPr lang="en-IN" spc="-1" dirty="0"/>
              <a:t>The ROC curve. In a Receiver Operating Characteristic curve the true positive rate (Sensitivity) is plotted in function of the false positive rate (100-Specificity) for different cut-off points. Each point on the ROC curve represents a sensitivity/specificity pair corresponding to a particular decision threshold.</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711" y="3745109"/>
            <a:ext cx="4267570" cy="2781541"/>
          </a:xfrm>
          <a:prstGeom prst="rect">
            <a:avLst/>
          </a:prstGeom>
        </p:spPr>
      </p:pic>
    </p:spTree>
    <p:extLst>
      <p:ext uri="{BB962C8B-B14F-4D97-AF65-F5344CB8AC3E}">
        <p14:creationId xmlns:p14="http://schemas.microsoft.com/office/powerpoint/2010/main" val="202867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Curve : XGB Classifier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937" y="1981079"/>
            <a:ext cx="5571099" cy="3630604"/>
          </a:xfrm>
        </p:spPr>
      </p:pic>
    </p:spTree>
    <p:extLst>
      <p:ext uri="{BB962C8B-B14F-4D97-AF65-F5344CB8AC3E}">
        <p14:creationId xmlns:p14="http://schemas.microsoft.com/office/powerpoint/2010/main" val="238335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ROC Curve : Ensemble Method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297" y="2052851"/>
            <a:ext cx="5759419" cy="3791984"/>
          </a:xfrm>
        </p:spPr>
      </p:pic>
    </p:spTree>
    <p:extLst>
      <p:ext uri="{BB962C8B-B14F-4D97-AF65-F5344CB8AC3E}">
        <p14:creationId xmlns:p14="http://schemas.microsoft.com/office/powerpoint/2010/main" val="1859988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Financial Benefits to the Market team</a:t>
            </a:r>
            <a:endParaRPr lang="en-IN" dirty="0"/>
          </a:p>
        </p:txBody>
      </p:sp>
      <p:sp>
        <p:nvSpPr>
          <p:cNvPr id="3" name="Content Placeholder 2"/>
          <p:cNvSpPr>
            <a:spLocks noGrp="1"/>
          </p:cNvSpPr>
          <p:nvPr>
            <p:ph idx="1"/>
          </p:nvPr>
        </p:nvSpPr>
        <p:spPr/>
        <p:txBody>
          <a:bodyPr>
            <a:normAutofit lnSpcReduction="10000"/>
          </a:bodyPr>
          <a:lstStyle/>
          <a:p>
            <a:r>
              <a:rPr lang="en-US" dirty="0" smtClean="0"/>
              <a:t>Recommended</a:t>
            </a:r>
            <a:r>
              <a:rPr lang="en-US" dirty="0"/>
              <a:t>, the marketing team, ways to better target customers using feature importance maps and business </a:t>
            </a:r>
            <a:r>
              <a:rPr lang="en-US" dirty="0" smtClean="0"/>
              <a:t>intuition.</a:t>
            </a:r>
          </a:p>
          <a:p>
            <a:r>
              <a:rPr lang="en-IN" dirty="0"/>
              <a:t>We will only target to that particular age group peoples which have positive response.</a:t>
            </a:r>
          </a:p>
          <a:p>
            <a:r>
              <a:rPr lang="en-IN" dirty="0" smtClean="0"/>
              <a:t>Try to engage peoples for longer duration calls and prioritize those customers who were part of previous marketing campaigns.</a:t>
            </a:r>
          </a:p>
          <a:p>
            <a:r>
              <a:rPr lang="en-IN" dirty="0" smtClean="0"/>
              <a:t>This will decreases no rates in our output and we aim only for those customers who take this.</a:t>
            </a:r>
          </a:p>
          <a:p>
            <a:endParaRPr lang="en-IN" dirty="0"/>
          </a:p>
        </p:txBody>
      </p:sp>
    </p:spTree>
    <p:extLst>
      <p:ext uri="{BB962C8B-B14F-4D97-AF65-F5344CB8AC3E}">
        <p14:creationId xmlns:p14="http://schemas.microsoft.com/office/powerpoint/2010/main" val="2484229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510" y="808056"/>
            <a:ext cx="5268684" cy="1077229"/>
          </a:xfrm>
        </p:spPr>
        <p:txBody>
          <a:bodyPr/>
          <a:lstStyle/>
          <a:p>
            <a:r>
              <a:rPr lang="en-IN" dirty="0" smtClean="0"/>
              <a:t>Plotting Categorical Data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100" y="2970995"/>
            <a:ext cx="8856920" cy="2649876"/>
          </a:xfrm>
        </p:spPr>
      </p:pic>
      <p:sp>
        <p:nvSpPr>
          <p:cNvPr id="5" name="TextBox 4"/>
          <p:cNvSpPr txBox="1"/>
          <p:nvPr/>
        </p:nvSpPr>
        <p:spPr>
          <a:xfrm>
            <a:off x="2611808" y="1885285"/>
            <a:ext cx="5637890" cy="369332"/>
          </a:xfrm>
          <a:prstGeom prst="rect">
            <a:avLst/>
          </a:prstGeom>
          <a:noFill/>
        </p:spPr>
        <p:txBody>
          <a:bodyPr wrap="none" rtlCol="0">
            <a:spAutoFit/>
          </a:bodyPr>
          <a:lstStyle/>
          <a:p>
            <a:r>
              <a:rPr lang="en-IN" dirty="0" smtClean="0"/>
              <a:t>Contact : </a:t>
            </a:r>
            <a:r>
              <a:rPr lang="en-IN" spc="-1" dirty="0"/>
              <a:t>This attribute is for communication </a:t>
            </a:r>
            <a:r>
              <a:rPr lang="en-IN" spc="-1" dirty="0" smtClean="0"/>
              <a:t>purpose.</a:t>
            </a:r>
            <a:endParaRPr lang="en-IN" dirty="0"/>
          </a:p>
        </p:txBody>
      </p:sp>
    </p:spTree>
    <p:extLst>
      <p:ext uri="{BB962C8B-B14F-4D97-AF65-F5344CB8AC3E}">
        <p14:creationId xmlns:p14="http://schemas.microsoft.com/office/powerpoint/2010/main" val="222852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Day_of_week</a:t>
            </a:r>
            <a:endParaRPr lang="en-IN"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424" y="3228973"/>
            <a:ext cx="9153151" cy="3109074"/>
          </a:xfrm>
        </p:spPr>
      </p:pic>
      <p:sp>
        <p:nvSpPr>
          <p:cNvPr id="14" name="TextBox 13"/>
          <p:cNvSpPr txBox="1"/>
          <p:nvPr/>
        </p:nvSpPr>
        <p:spPr>
          <a:xfrm>
            <a:off x="2611808" y="1885285"/>
            <a:ext cx="8189421" cy="954107"/>
          </a:xfrm>
          <a:prstGeom prst="rect">
            <a:avLst/>
          </a:prstGeom>
          <a:noFill/>
        </p:spPr>
        <p:txBody>
          <a:bodyPr wrap="none" rtlCol="0">
            <a:spAutoFit/>
          </a:bodyPr>
          <a:lstStyle/>
          <a:p>
            <a:r>
              <a:rPr lang="en-IN" spc="-1" dirty="0"/>
              <a:t>This attribute represent the last contact day of week. </a:t>
            </a:r>
            <a:r>
              <a:rPr lang="en-IN" spc="-1" dirty="0" smtClean="0"/>
              <a:t>Here </a:t>
            </a:r>
            <a:r>
              <a:rPr lang="en-IN" spc="-1" dirty="0"/>
              <a:t>we see that on </a:t>
            </a:r>
            <a:r>
              <a:rPr lang="en-IN" spc="-1" dirty="0" err="1" smtClean="0"/>
              <a:t>thur</a:t>
            </a:r>
            <a:r>
              <a:rPr lang="en-IN" spc="-1" dirty="0" smtClean="0"/>
              <a:t>-</a:t>
            </a:r>
          </a:p>
          <a:p>
            <a:r>
              <a:rPr lang="en-IN" spc="-1" dirty="0" err="1" smtClean="0"/>
              <a:t>sday</a:t>
            </a:r>
            <a:r>
              <a:rPr lang="en-IN" spc="-1" dirty="0" smtClean="0"/>
              <a:t> </a:t>
            </a:r>
            <a:r>
              <a:rPr lang="en-IN" spc="-1" dirty="0"/>
              <a:t>the number of employee contacted is more </a:t>
            </a:r>
            <a:r>
              <a:rPr lang="en-IN" spc="-1" dirty="0" smtClean="0"/>
              <a:t> </a:t>
            </a:r>
            <a:r>
              <a:rPr lang="en-IN" spc="-1" dirty="0"/>
              <a:t>as compare to others. </a:t>
            </a:r>
            <a:r>
              <a:rPr lang="en-IN" sz="2000" spc="-1" dirty="0"/>
              <a:t> </a:t>
            </a:r>
          </a:p>
          <a:p>
            <a:endParaRPr lang="en-IN" dirty="0"/>
          </a:p>
        </p:txBody>
      </p:sp>
    </p:spTree>
    <p:extLst>
      <p:ext uri="{BB962C8B-B14F-4D97-AF65-F5344CB8AC3E}">
        <p14:creationId xmlns:p14="http://schemas.microsoft.com/office/powerpoint/2010/main" val="196529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543" y="3225925"/>
            <a:ext cx="9002032" cy="2782989"/>
          </a:xfrm>
        </p:spPr>
      </p:pic>
      <p:sp>
        <p:nvSpPr>
          <p:cNvPr id="5" name="TextBox 4"/>
          <p:cNvSpPr txBox="1"/>
          <p:nvPr/>
        </p:nvSpPr>
        <p:spPr>
          <a:xfrm>
            <a:off x="1497875" y="2168435"/>
            <a:ext cx="8522333" cy="923330"/>
          </a:xfrm>
          <a:prstGeom prst="rect">
            <a:avLst/>
          </a:prstGeom>
          <a:noFill/>
        </p:spPr>
        <p:txBody>
          <a:bodyPr wrap="none" rtlCol="0">
            <a:spAutoFit/>
          </a:bodyPr>
          <a:lstStyle/>
          <a:p>
            <a:r>
              <a:rPr lang="en-IN" spc="-1" dirty="0"/>
              <a:t>Here the attribute Default is shows that is there any credit in default? Here we </a:t>
            </a:r>
            <a:r>
              <a:rPr lang="en-IN" spc="-1" dirty="0" smtClean="0"/>
              <a:t>see</a:t>
            </a:r>
          </a:p>
          <a:p>
            <a:r>
              <a:rPr lang="en-IN" spc="-1" dirty="0" smtClean="0"/>
              <a:t>that </a:t>
            </a:r>
            <a:r>
              <a:rPr lang="en-IN" spc="-1" dirty="0"/>
              <a:t>the value of no credit is more.</a:t>
            </a:r>
          </a:p>
          <a:p>
            <a:endParaRPr lang="en-IN" dirty="0"/>
          </a:p>
        </p:txBody>
      </p:sp>
    </p:spTree>
    <p:extLst>
      <p:ext uri="{BB962C8B-B14F-4D97-AF65-F5344CB8AC3E}">
        <p14:creationId xmlns:p14="http://schemas.microsoft.com/office/powerpoint/2010/main" val="331890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education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270" y="3207426"/>
            <a:ext cx="9119305" cy="2731820"/>
          </a:xfrm>
        </p:spPr>
      </p:pic>
      <p:sp>
        <p:nvSpPr>
          <p:cNvPr id="5" name="TextBox 4"/>
          <p:cNvSpPr txBox="1"/>
          <p:nvPr/>
        </p:nvSpPr>
        <p:spPr>
          <a:xfrm>
            <a:off x="1450270" y="2223190"/>
            <a:ext cx="9156353" cy="646331"/>
          </a:xfrm>
          <a:prstGeom prst="rect">
            <a:avLst/>
          </a:prstGeom>
          <a:noFill/>
        </p:spPr>
        <p:txBody>
          <a:bodyPr wrap="none" rtlCol="0">
            <a:spAutoFit/>
          </a:bodyPr>
          <a:lstStyle/>
          <a:p>
            <a:r>
              <a:rPr lang="en-IN" spc="-1" dirty="0"/>
              <a:t>There is a lot of category in this attributes in which we can see that the number of </a:t>
            </a:r>
            <a:r>
              <a:rPr lang="en-IN" spc="-1" dirty="0" err="1" smtClean="0"/>
              <a:t>empl</a:t>
            </a:r>
            <a:r>
              <a:rPr lang="en-IN" spc="-1" dirty="0"/>
              <a:t>-</a:t>
            </a:r>
            <a:endParaRPr lang="en-IN" spc="-1" dirty="0" smtClean="0"/>
          </a:p>
          <a:p>
            <a:r>
              <a:rPr lang="en-IN" spc="-1" dirty="0" smtClean="0"/>
              <a:t>-</a:t>
            </a:r>
            <a:r>
              <a:rPr lang="en-IN" spc="-1" dirty="0" err="1" smtClean="0"/>
              <a:t>oyee</a:t>
            </a:r>
            <a:r>
              <a:rPr lang="en-IN" spc="-1" dirty="0" smtClean="0"/>
              <a:t> </a:t>
            </a:r>
            <a:r>
              <a:rPr lang="en-IN" spc="-1" dirty="0"/>
              <a:t>from university degree is </a:t>
            </a:r>
            <a:r>
              <a:rPr lang="en-IN" spc="-1" dirty="0" smtClean="0"/>
              <a:t>more.</a:t>
            </a:r>
            <a:endParaRPr lang="en-IN" dirty="0"/>
          </a:p>
        </p:txBody>
      </p:sp>
    </p:spTree>
    <p:extLst>
      <p:ext uri="{BB962C8B-B14F-4D97-AF65-F5344CB8AC3E}">
        <p14:creationId xmlns:p14="http://schemas.microsoft.com/office/powerpoint/2010/main" val="33531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Job</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0" y="3230288"/>
            <a:ext cx="9106535" cy="3013758"/>
          </a:xfrm>
        </p:spPr>
      </p:pic>
      <p:sp>
        <p:nvSpPr>
          <p:cNvPr id="5" name="TextBox 4"/>
          <p:cNvSpPr txBox="1"/>
          <p:nvPr/>
        </p:nvSpPr>
        <p:spPr>
          <a:xfrm>
            <a:off x="1463040" y="2306958"/>
            <a:ext cx="8407302" cy="923330"/>
          </a:xfrm>
          <a:prstGeom prst="rect">
            <a:avLst/>
          </a:prstGeom>
          <a:noFill/>
        </p:spPr>
        <p:txBody>
          <a:bodyPr wrap="none" rtlCol="0">
            <a:spAutoFit/>
          </a:bodyPr>
          <a:lstStyle/>
          <a:p>
            <a:r>
              <a:rPr lang="en-IN" spc="-1" dirty="0"/>
              <a:t>This is categorical type variable which shows that type of job doing by employee</a:t>
            </a:r>
            <a:r>
              <a:rPr lang="en-IN" spc="-1" dirty="0" smtClean="0"/>
              <a:t>.</a:t>
            </a:r>
          </a:p>
          <a:p>
            <a:r>
              <a:rPr lang="en-IN" spc="-1" dirty="0" smtClean="0"/>
              <a:t>Here </a:t>
            </a:r>
            <a:r>
              <a:rPr lang="en-IN" spc="-1" dirty="0"/>
              <a:t>admin has more number as compare to others.</a:t>
            </a:r>
          </a:p>
          <a:p>
            <a:endParaRPr lang="en-IN" dirty="0"/>
          </a:p>
        </p:txBody>
      </p:sp>
    </p:spTree>
    <p:extLst>
      <p:ext uri="{BB962C8B-B14F-4D97-AF65-F5344CB8AC3E}">
        <p14:creationId xmlns:p14="http://schemas.microsoft.com/office/powerpoint/2010/main" val="42436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331" y="3214047"/>
            <a:ext cx="9115244" cy="2716490"/>
          </a:xfrm>
        </p:spPr>
      </p:pic>
      <p:sp>
        <p:nvSpPr>
          <p:cNvPr id="5" name="TextBox 4"/>
          <p:cNvSpPr txBox="1"/>
          <p:nvPr/>
        </p:nvSpPr>
        <p:spPr>
          <a:xfrm>
            <a:off x="1454331" y="2290717"/>
            <a:ext cx="9159239" cy="923330"/>
          </a:xfrm>
          <a:prstGeom prst="rect">
            <a:avLst/>
          </a:prstGeom>
          <a:noFill/>
        </p:spPr>
        <p:txBody>
          <a:bodyPr wrap="none" rtlCol="0">
            <a:spAutoFit/>
          </a:bodyPr>
          <a:lstStyle/>
          <a:p>
            <a:r>
              <a:rPr lang="en-IN" spc="-1" dirty="0"/>
              <a:t>This attribute shows that whether employee has personal loan or not? This graph </a:t>
            </a:r>
            <a:r>
              <a:rPr lang="en-IN" spc="-1" dirty="0" smtClean="0"/>
              <a:t>shows</a:t>
            </a:r>
          </a:p>
          <a:p>
            <a:r>
              <a:rPr lang="en-IN" spc="-1" dirty="0" smtClean="0"/>
              <a:t>that </a:t>
            </a:r>
            <a:r>
              <a:rPr lang="en-IN" spc="-1" dirty="0"/>
              <a:t>more number of employee has no any personal loan.</a:t>
            </a:r>
          </a:p>
          <a:p>
            <a:endParaRPr lang="en-IN" dirty="0"/>
          </a:p>
        </p:txBody>
      </p:sp>
    </p:spTree>
    <p:extLst>
      <p:ext uri="{BB962C8B-B14F-4D97-AF65-F5344CB8AC3E}">
        <p14:creationId xmlns:p14="http://schemas.microsoft.com/office/powerpoint/2010/main" val="83250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Marital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080" y="3166912"/>
            <a:ext cx="9167495" cy="2868127"/>
          </a:xfrm>
        </p:spPr>
      </p:pic>
      <p:sp>
        <p:nvSpPr>
          <p:cNvPr id="6" name="TextBox 5"/>
          <p:cNvSpPr txBox="1"/>
          <p:nvPr/>
        </p:nvSpPr>
        <p:spPr>
          <a:xfrm>
            <a:off x="1402080" y="2243582"/>
            <a:ext cx="9047733" cy="923330"/>
          </a:xfrm>
          <a:prstGeom prst="rect">
            <a:avLst/>
          </a:prstGeom>
          <a:noFill/>
        </p:spPr>
        <p:txBody>
          <a:bodyPr wrap="none" rtlCol="0">
            <a:spAutoFit/>
          </a:bodyPr>
          <a:lstStyle/>
          <a:p>
            <a:r>
              <a:rPr lang="en-IN" spc="-1" dirty="0"/>
              <a:t>There is lot of category for marital status in which married people are more as </a:t>
            </a:r>
            <a:r>
              <a:rPr lang="en-IN" spc="-1" dirty="0" smtClean="0"/>
              <a:t>compare</a:t>
            </a:r>
          </a:p>
          <a:p>
            <a:r>
              <a:rPr lang="en-IN" spc="-1" dirty="0" smtClean="0"/>
              <a:t>to </a:t>
            </a:r>
            <a:r>
              <a:rPr lang="en-IN" spc="-1" dirty="0"/>
              <a:t>others.</a:t>
            </a:r>
          </a:p>
          <a:p>
            <a:endParaRPr lang="en-IN" dirty="0"/>
          </a:p>
        </p:txBody>
      </p:sp>
    </p:spTree>
    <p:extLst>
      <p:ext uri="{BB962C8B-B14F-4D97-AF65-F5344CB8AC3E}">
        <p14:creationId xmlns:p14="http://schemas.microsoft.com/office/powerpoint/2010/main" val="508790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732</TotalTime>
  <Words>480</Words>
  <Application>Microsoft Office PowerPoint</Application>
  <PresentationFormat>Widescreen</PresentationFormat>
  <Paragraphs>54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MS Shell Dlg 2</vt:lpstr>
      <vt:lpstr>Wingdings</vt:lpstr>
      <vt:lpstr>Wingdings 3</vt:lpstr>
      <vt:lpstr>Madison</vt:lpstr>
      <vt:lpstr>Portuguese Bank Marketing</vt:lpstr>
      <vt:lpstr>Project Description</vt:lpstr>
      <vt:lpstr>Plotting Categorical Data</vt:lpstr>
      <vt:lpstr>Day_of_week</vt:lpstr>
      <vt:lpstr>default</vt:lpstr>
      <vt:lpstr>education</vt:lpstr>
      <vt:lpstr>Job</vt:lpstr>
      <vt:lpstr>Loan</vt:lpstr>
      <vt:lpstr>Marital</vt:lpstr>
      <vt:lpstr>Month</vt:lpstr>
      <vt:lpstr>Poutcome</vt:lpstr>
      <vt:lpstr>Y</vt:lpstr>
      <vt:lpstr>Analysis of above plots:</vt:lpstr>
      <vt:lpstr>Contact</vt:lpstr>
      <vt:lpstr>Day_of_week</vt:lpstr>
      <vt:lpstr>default</vt:lpstr>
      <vt:lpstr>education</vt:lpstr>
      <vt:lpstr>job</vt:lpstr>
      <vt:lpstr>loan</vt:lpstr>
      <vt:lpstr>marital</vt:lpstr>
      <vt:lpstr>month</vt:lpstr>
      <vt:lpstr>poutcome</vt:lpstr>
      <vt:lpstr>ROC Curve : Random Forest</vt:lpstr>
      <vt:lpstr>ROC Curve : XGB Classifier</vt:lpstr>
      <vt:lpstr>ROC Curve : Ensemble Method</vt:lpstr>
      <vt:lpstr>Financial Benefits to the Market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Portuguese Bank Marketing</dc:title>
  <dc:creator>Rahul Akshay</dc:creator>
  <cp:lastModifiedBy>Rahul Akshay</cp:lastModifiedBy>
  <cp:revision>8</cp:revision>
  <dcterms:created xsi:type="dcterms:W3CDTF">2019-04-03T22:26:13Z</dcterms:created>
  <dcterms:modified xsi:type="dcterms:W3CDTF">2019-04-04T10:38:31Z</dcterms:modified>
</cp:coreProperties>
</file>