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304" r:id="rId3"/>
    <p:sldId id="305" r:id="rId4"/>
    <p:sldId id="306" r:id="rId5"/>
    <p:sldId id="347" r:id="rId6"/>
    <p:sldId id="308" r:id="rId7"/>
    <p:sldId id="337" r:id="rId8"/>
    <p:sldId id="338" r:id="rId9"/>
    <p:sldId id="331" r:id="rId10"/>
    <p:sldId id="332" r:id="rId11"/>
    <p:sldId id="309" r:id="rId12"/>
    <p:sldId id="310" r:id="rId13"/>
    <p:sldId id="312" r:id="rId14"/>
    <p:sldId id="339" r:id="rId15"/>
    <p:sldId id="340" r:id="rId16"/>
    <p:sldId id="341" r:id="rId17"/>
    <p:sldId id="342" r:id="rId18"/>
    <p:sldId id="344" r:id="rId19"/>
    <p:sldId id="343" r:id="rId20"/>
    <p:sldId id="327" r:id="rId21"/>
    <p:sldId id="328" r:id="rId22"/>
    <p:sldId id="333" r:id="rId23"/>
    <p:sldId id="334" r:id="rId24"/>
    <p:sldId id="335" r:id="rId25"/>
    <p:sldId id="336" r:id="rId26"/>
    <p:sldId id="348" r:id="rId27"/>
    <p:sldId id="359" r:id="rId28"/>
    <p:sldId id="360" r:id="rId29"/>
    <p:sldId id="361" r:id="rId30"/>
    <p:sldId id="349" r:id="rId31"/>
    <p:sldId id="317" r:id="rId32"/>
    <p:sldId id="352" r:id="rId33"/>
    <p:sldId id="353" r:id="rId34"/>
    <p:sldId id="357" r:id="rId35"/>
    <p:sldId id="355" r:id="rId36"/>
    <p:sldId id="367" r:id="rId37"/>
    <p:sldId id="364" r:id="rId38"/>
    <p:sldId id="365" r:id="rId39"/>
    <p:sldId id="366" r:id="rId40"/>
    <p:sldId id="363" r:id="rId41"/>
    <p:sldId id="35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3A7A"/>
    <a:srgbClr val="0062AC"/>
    <a:srgbClr val="5E9C7A"/>
    <a:srgbClr val="056E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0"/>
    <p:restoredTop sz="94597"/>
  </p:normalViewPr>
  <p:slideViewPr>
    <p:cSldViewPr snapToGrid="0" snapToObjects="1">
      <p:cViewPr varScale="1">
        <p:scale>
          <a:sx n="100" d="100"/>
          <a:sy n="100" d="100"/>
        </p:scale>
        <p:origin x="19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CF372-E2CB-224A-B929-98E025C7C447}" type="datetimeFigureOut">
              <a:rPr lang="en-US" smtClean="0"/>
              <a:t>2/19/21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BCC81-B5B6-5E48-93B6-8451D9EE9F86}" type="slidenum">
              <a:rPr lang="en-US" smtClean="0"/>
              <a:t>‹#›</a:t>
            </a:fld>
            <a:endParaRPr lang="en-US"/>
          </a:p>
        </p:txBody>
      </p:sp>
    </p:spTree>
    <p:extLst>
      <p:ext uri="{BB962C8B-B14F-4D97-AF65-F5344CB8AC3E}">
        <p14:creationId xmlns:p14="http://schemas.microsoft.com/office/powerpoint/2010/main" val="25709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presentation is mainly about how OS manages files. As discussed in previous presentation, a file is collection of data; identified by a unique name. To ensure that a user can not access </a:t>
            </a:r>
            <a:r>
              <a:rPr lang="en-US" baseline="0" dirty="0" err="1"/>
              <a:t>oher</a:t>
            </a:r>
            <a:r>
              <a:rPr lang="en-US" baseline="0" dirty="0"/>
              <a:t> users’ </a:t>
            </a:r>
            <a:r>
              <a:rPr lang="en-US" baseline="0" dirty="0" err="1"/>
              <a:t>fille</a:t>
            </a:r>
            <a:r>
              <a:rPr lang="en-US" baseline="0" dirty="0"/>
              <a:t> and OS creates special files called directories for better file </a:t>
            </a:r>
            <a:r>
              <a:rPr lang="en-US" baseline="0" dirty="0" err="1"/>
              <a:t>manah</a:t>
            </a:r>
            <a:endParaRPr lang="en-US" dirty="0"/>
          </a:p>
        </p:txBody>
      </p:sp>
      <p:sp>
        <p:nvSpPr>
          <p:cNvPr id="4" name="Slide Number Placeholder 3"/>
          <p:cNvSpPr>
            <a:spLocks noGrp="1"/>
          </p:cNvSpPr>
          <p:nvPr>
            <p:ph type="sldNum" sz="quarter" idx="10"/>
          </p:nvPr>
        </p:nvSpPr>
        <p:spPr/>
        <p:txBody>
          <a:bodyPr/>
          <a:lstStyle/>
          <a:p>
            <a:fld id="{CE7BCC81-B5B6-5E48-93B6-8451D9EE9F86}" type="slidenum">
              <a:rPr lang="en-US" smtClean="0"/>
              <a:t>2</a:t>
            </a:fld>
            <a:endParaRPr lang="en-US"/>
          </a:p>
        </p:txBody>
      </p:sp>
    </p:spTree>
    <p:extLst>
      <p:ext uri="{BB962C8B-B14F-4D97-AF65-F5344CB8AC3E}">
        <p14:creationId xmlns:p14="http://schemas.microsoft.com/office/powerpoint/2010/main" val="2087613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uk-UA" sz="1200" b="0" i="0" u="none" strike="noStrike" cap="none" smtClean="0">
                <a:solidFill>
                  <a:schemeClr val="dk1"/>
                </a:solidFill>
                <a:latin typeface="Calibri"/>
                <a:ea typeface="Calibri"/>
                <a:cs typeface="Calibri"/>
                <a:sym typeface="Calibri"/>
              </a:rPr>
              <a:t>35</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44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uk-UA" sz="1200" b="0" i="0" u="none" strike="noStrike" cap="none" smtClean="0">
                <a:solidFill>
                  <a:schemeClr val="dk1"/>
                </a:solidFill>
                <a:latin typeface="Calibri"/>
                <a:ea typeface="Calibri"/>
                <a:cs typeface="Calibri"/>
                <a:sym typeface="Calibri"/>
              </a:rPr>
              <a:t>38</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1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3c44748b0_0_4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23c44748b0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278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68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userDrawn="1"/>
        </p:nvGrpSpPr>
        <p:grpSpPr>
          <a:xfrm>
            <a:off x="9869214" y="-8467"/>
            <a:ext cx="2319611" cy="6866470"/>
            <a:chOff x="9869214" y="-8467"/>
            <a:chExt cx="2319611" cy="6866470"/>
          </a:xfrm>
        </p:grpSpPr>
        <p:cxnSp>
          <p:nvCxnSpPr>
            <p:cNvPr id="32" name="Straight Connector 31"/>
            <p:cNvCxnSpPr/>
            <p:nvPr/>
          </p:nvCxnSpPr>
          <p:spPr>
            <a:xfrm>
              <a:off x="10602366" y="0"/>
              <a:ext cx="1219200" cy="685800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9869214" y="3744473"/>
              <a:ext cx="2319611" cy="3113527"/>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0898730" y="-8464"/>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507067" y="2404534"/>
            <a:ext cx="7766936" cy="1646302"/>
          </a:xfrm>
        </p:spPr>
        <p:txBody>
          <a:bodyPr anchor="ctr">
            <a:noAutofit/>
          </a:bodyPr>
          <a:lstStyle>
            <a:lvl1pPr algn="ctr">
              <a:defRPr sz="5400">
                <a:solidFill>
                  <a:srgbClr val="056E2B"/>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ctr">
            <a:normAutofit/>
          </a:bodyPr>
          <a:lstStyle>
            <a:lvl1pPr marL="0" indent="0" algn="ctr">
              <a:buNone/>
              <a:defRPr sz="36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Calibri" charset="0"/>
                <a:ea typeface="Calibri" charset="0"/>
                <a:cs typeface="Calibri"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14000"/>
              </a:lnSpc>
              <a:spcBef>
                <a:spcPts val="600"/>
              </a:spcBef>
              <a:defRPr>
                <a:latin typeface="Arial" charset="0"/>
                <a:ea typeface="Arial" charset="0"/>
                <a:cs typeface="Arial" charset="0"/>
              </a:defRPr>
            </a:lvl1pPr>
            <a:lvl2pPr>
              <a:defRPr>
                <a:latin typeface="Helvetica" charset="0"/>
                <a:ea typeface="Helvetica" charset="0"/>
                <a:cs typeface="Helvetica" charset="0"/>
              </a:defRPr>
            </a:lvl2pPr>
            <a:lvl3pPr>
              <a:defRPr b="1">
                <a:solidFill>
                  <a:srgbClr val="5E9C7A"/>
                </a:solidFill>
                <a:latin typeface="Times New Roman" charset="0"/>
                <a:ea typeface="Times New Roman" charset="0"/>
                <a:cs typeface="Times New Roman"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3" y="1085850"/>
            <a:ext cx="4751913" cy="5143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00700" y="1085850"/>
            <a:ext cx="4844887" cy="51434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cxnSp>
        <p:nvCxnSpPr>
          <p:cNvPr id="11" name="Straight Connector 10"/>
          <p:cNvCxnSpPr/>
          <p:nvPr userDrawn="1"/>
        </p:nvCxnSpPr>
        <p:spPr>
          <a:xfrm>
            <a:off x="5529261" y="1085850"/>
            <a:ext cx="0" cy="5143499"/>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7333" y="23808"/>
            <a:ext cx="9809691" cy="91916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1094087"/>
            <a:ext cx="4752782" cy="576262"/>
          </a:xfrm>
        </p:spPr>
        <p:txBody>
          <a:bodyPr anchor="b">
            <a:noAutofit/>
          </a:bodyPr>
          <a:lstStyle>
            <a:lvl1pPr marL="0" indent="0" algn="ctr">
              <a:buNone/>
              <a:defRPr sz="2400" b="1" i="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3" y="1848350"/>
            <a:ext cx="4752783" cy="43809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31320" y="1094087"/>
            <a:ext cx="4714267" cy="576262"/>
          </a:xfrm>
        </p:spPr>
        <p:txBody>
          <a:bodyPr anchor="b">
            <a:noAutofit/>
          </a:bodyPr>
          <a:lstStyle>
            <a:lvl1pPr marL="0" indent="0" algn="ctr">
              <a:buNone/>
              <a:defRPr sz="2400" b="1" i="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731321" y="1859925"/>
            <a:ext cx="4714266" cy="43809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0" name="Straight Connector 9"/>
          <p:cNvCxnSpPr/>
          <p:nvPr userDrawn="1"/>
        </p:nvCxnSpPr>
        <p:spPr>
          <a:xfrm>
            <a:off x="5575561" y="1085850"/>
            <a:ext cx="0" cy="5143499"/>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75744" y="1759349"/>
            <a:ext cx="9769843"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15429"/>
            <a:ext cx="9768254" cy="8488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3"/>
            <a:ext cx="3854528" cy="1495415"/>
          </a:xfrm>
        </p:spPr>
        <p:txBody>
          <a:bodyPr anchor="ctr">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4760461" y="1099594"/>
            <a:ext cx="5685127" cy="51391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994019"/>
            <a:ext cx="3854528" cy="2367499"/>
          </a:xfrm>
        </p:spPr>
        <p:txBody>
          <a:bodyPr>
            <a:normAutofit/>
          </a:bodyPr>
          <a:lstStyle>
            <a:lvl1pPr marL="0" indent="0" algn="r">
              <a:buNone/>
              <a:defRPr sz="18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3" y="23808"/>
            <a:ext cx="9809691" cy="91916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1097581"/>
            <a:ext cx="9809690" cy="52032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91009" y="6455702"/>
            <a:ext cx="1153055"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2/19/21</a:t>
            </a:fld>
            <a:endParaRPr lang="en-US" dirty="0"/>
          </a:p>
        </p:txBody>
      </p:sp>
      <p:sp>
        <p:nvSpPr>
          <p:cNvPr id="5" name="Footer Placeholder 4"/>
          <p:cNvSpPr>
            <a:spLocks noGrp="1"/>
          </p:cNvSpPr>
          <p:nvPr>
            <p:ph type="ftr" sz="quarter" idx="3"/>
          </p:nvPr>
        </p:nvSpPr>
        <p:spPr>
          <a:xfrm>
            <a:off x="677334" y="6455702"/>
            <a:ext cx="749549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762249" y="645570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cxnSp>
        <p:nvCxnSpPr>
          <p:cNvPr id="9" name="Straight Connector 8"/>
          <p:cNvCxnSpPr/>
          <p:nvPr userDrawn="1"/>
        </p:nvCxnSpPr>
        <p:spPr>
          <a:xfrm flipH="1" flipV="1">
            <a:off x="677333" y="942667"/>
            <a:ext cx="9809691" cy="308"/>
          </a:xfrm>
          <a:prstGeom prst="line">
            <a:avLst/>
          </a:prstGeom>
          <a:ln w="111125" cmpd="tri">
            <a:solidFill>
              <a:srgbClr val="7C3A7A">
                <a:alpha val="5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flipV="1">
            <a:off x="714286" y="6378091"/>
            <a:ext cx="9809691" cy="308"/>
          </a:xfrm>
          <a:prstGeom prst="line">
            <a:avLst/>
          </a:prstGeom>
          <a:ln w="76200" cmpd="tri">
            <a:solidFill>
              <a:srgbClr val="7C3A7A">
                <a:alpha val="50000"/>
              </a:srgbClr>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9869214" y="-8467"/>
            <a:ext cx="2319611" cy="6866470"/>
            <a:chOff x="9869214" y="-8467"/>
            <a:chExt cx="2319611" cy="6866470"/>
          </a:xfrm>
        </p:grpSpPr>
        <p:cxnSp>
          <p:nvCxnSpPr>
            <p:cNvPr id="19" name="Straight Connector 18"/>
            <p:cNvCxnSpPr/>
            <p:nvPr/>
          </p:nvCxnSpPr>
          <p:spPr>
            <a:xfrm>
              <a:off x="10602366" y="0"/>
              <a:ext cx="1219200" cy="685800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9869214" y="3744473"/>
              <a:ext cx="2319611" cy="3113527"/>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1" name="Rectangle 28"/>
            <p:cNvSpPr/>
            <p:nvPr/>
          </p:nvSpPr>
          <p:spPr>
            <a:xfrm>
              <a:off x="10898730" y="-8464"/>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Isosceles Triangle 18"/>
          <p:cNvSpPr/>
          <p:nvPr userDrawn="1"/>
        </p:nvSpPr>
        <p:spPr>
          <a:xfrm rot="10800000" flipV="1">
            <a:off x="0" y="3744473"/>
            <a:ext cx="842596" cy="3076353"/>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ctr" defTabSz="457200" rtl="0" eaLnBrk="1" latinLnBrk="0" hangingPunct="1">
        <a:spcBef>
          <a:spcPct val="0"/>
        </a:spcBef>
        <a:buNone/>
        <a:defRPr sz="4000" b="1"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2"/>
        </a:buClr>
        <a:buSzPct val="70000"/>
        <a:buFont typeface="Wingdings" charset="2"/>
        <a:buChar char="q"/>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2"/>
        </a:buClr>
        <a:buSzPct val="70000"/>
        <a:buFont typeface="Wingdings" charset="2"/>
        <a:buChar char="§"/>
        <a:defRPr sz="2800" kern="1200">
          <a:solidFill>
            <a:srgbClr val="7C3A7A"/>
          </a:solidFill>
          <a:latin typeface="+mn-lt"/>
          <a:ea typeface="+mn-ea"/>
          <a:cs typeface="+mn-cs"/>
        </a:defRPr>
      </a:lvl2pPr>
      <a:lvl3pPr marL="1143000" indent="-228600" algn="l" defTabSz="457200" rtl="0" eaLnBrk="1" latinLnBrk="0" hangingPunct="1">
        <a:spcBef>
          <a:spcPts val="1000"/>
        </a:spcBef>
        <a:spcAft>
          <a:spcPts val="0"/>
        </a:spcAft>
        <a:buClr>
          <a:schemeClr val="accent2"/>
        </a:buClr>
        <a:buSzPct val="70000"/>
        <a:buFont typeface="Courier New" charset="0"/>
        <a:buChar char="o"/>
        <a:defRPr sz="2400" kern="1200">
          <a:solidFill>
            <a:srgbClr val="0062AC"/>
          </a:solidFill>
          <a:latin typeface="+mn-lt"/>
          <a:ea typeface="+mn-ea"/>
          <a:cs typeface="+mn-cs"/>
        </a:defRPr>
      </a:lvl3pPr>
      <a:lvl4pPr marL="1600200" indent="-228600" algn="l" defTabSz="457200" rtl="0" eaLnBrk="1" latinLnBrk="0" hangingPunct="1">
        <a:spcBef>
          <a:spcPts val="1000"/>
        </a:spcBef>
        <a:spcAft>
          <a:spcPts val="0"/>
        </a:spcAft>
        <a:buClr>
          <a:schemeClr val="accent2"/>
        </a:buClr>
        <a:buSzPct val="70000"/>
        <a:buFont typeface="Arial" charset="0"/>
        <a:buChar char="•"/>
        <a:defRPr sz="2000" kern="1200">
          <a:solidFill>
            <a:schemeClr val="accent1">
              <a:lumMod val="7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2"/>
        </a:buClr>
        <a:buSzPct val="70000"/>
        <a:buFont typeface="Wingdings" charset="2"/>
        <a:buChar char="ü"/>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Management Systems</a:t>
            </a:r>
          </a:p>
        </p:txBody>
      </p:sp>
      <p:sp>
        <p:nvSpPr>
          <p:cNvPr id="3" name="Subtitle 2"/>
          <p:cNvSpPr>
            <a:spLocks noGrp="1"/>
          </p:cNvSpPr>
          <p:nvPr>
            <p:ph type="subTitle" idx="1"/>
          </p:nvPr>
        </p:nvSpPr>
        <p:spPr/>
        <p:txBody>
          <a:bodyPr>
            <a:normAutofit/>
          </a:bodyPr>
          <a:lstStyle/>
          <a:p>
            <a:r>
              <a:rPr lang="en-US" dirty="0"/>
              <a:t>FAT, EXT, HFS</a:t>
            </a:r>
          </a:p>
        </p:txBody>
      </p:sp>
    </p:spTree>
    <p:extLst>
      <p:ext uri="{BB962C8B-B14F-4D97-AF65-F5344CB8AC3E}">
        <p14:creationId xmlns:p14="http://schemas.microsoft.com/office/powerpoint/2010/main" val="57213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Addressing</a:t>
            </a:r>
          </a:p>
        </p:txBody>
      </p:sp>
      <p:sp>
        <p:nvSpPr>
          <p:cNvPr id="3" name="Content Placeholder 2"/>
          <p:cNvSpPr>
            <a:spLocks noGrp="1"/>
          </p:cNvSpPr>
          <p:nvPr>
            <p:ph idx="1"/>
          </p:nvPr>
        </p:nvSpPr>
        <p:spPr/>
        <p:txBody>
          <a:bodyPr>
            <a:normAutofit fontScale="92500" lnSpcReduction="20000"/>
          </a:bodyPr>
          <a:lstStyle/>
          <a:p>
            <a:r>
              <a:rPr lang="en-US" dirty="0"/>
              <a:t>Track 0 is outermost track</a:t>
            </a:r>
          </a:p>
          <a:p>
            <a:r>
              <a:rPr lang="en-US" dirty="0"/>
              <a:t>Consider a large file with contiguous allocation. Two possible ways of storing file on hard disk</a:t>
            </a:r>
          </a:p>
          <a:p>
            <a:pPr lvl="1"/>
            <a:r>
              <a:rPr lang="en-US" dirty="0"/>
              <a:t>Surface wise: Requires multiple seek times (moving from track to track) while reading data. Disk address &lt;surface number, track number, sector number&gt;</a:t>
            </a:r>
          </a:p>
          <a:p>
            <a:pPr lvl="1"/>
            <a:r>
              <a:rPr lang="en-US" dirty="0"/>
              <a:t>Cylinder wise: Preferred as it requires less number of seeks. &lt;cylinder number, surface number, sector number&gt;</a:t>
            </a:r>
          </a:p>
          <a:p>
            <a:r>
              <a:rPr lang="en-US" dirty="0"/>
              <a:t>Most modern drives provide access to logical address space (without any information on how disk address is related to disk geometry). OS may not be able to implement cylinder-wise addressing.</a:t>
            </a:r>
          </a:p>
        </p:txBody>
      </p:sp>
    </p:spTree>
    <p:extLst>
      <p:ext uri="{BB962C8B-B14F-4D97-AF65-F5344CB8AC3E}">
        <p14:creationId xmlns:p14="http://schemas.microsoft.com/office/powerpoint/2010/main" val="10063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Volume</a:t>
            </a:r>
          </a:p>
        </p:txBody>
      </p:sp>
      <p:sp>
        <p:nvSpPr>
          <p:cNvPr id="3" name="Content Placeholder 2"/>
          <p:cNvSpPr>
            <a:spLocks noGrp="1"/>
          </p:cNvSpPr>
          <p:nvPr>
            <p:ph idx="1"/>
          </p:nvPr>
        </p:nvSpPr>
        <p:spPr/>
        <p:txBody>
          <a:bodyPr/>
          <a:lstStyle/>
          <a:p>
            <a:r>
              <a:rPr lang="en-US" dirty="0"/>
              <a:t>Volume is divided into partitions</a:t>
            </a:r>
          </a:p>
          <a:p>
            <a:pPr lvl="1"/>
            <a:r>
              <a:rPr lang="en-US" dirty="0"/>
              <a:t>First sector of volume is Master Boot Record (MBR)</a:t>
            </a:r>
          </a:p>
          <a:p>
            <a:pPr lvl="1"/>
            <a:r>
              <a:rPr lang="en-US" dirty="0"/>
              <a:t>MBR also contains partition table – information on disk partitions – type of partition, disk addresses for start and end of partition, whether partition is active or not</a:t>
            </a:r>
          </a:p>
          <a:p>
            <a:r>
              <a:rPr lang="en-US" dirty="0"/>
              <a:t>Partition</a:t>
            </a:r>
          </a:p>
          <a:p>
            <a:pPr lvl="1"/>
            <a:r>
              <a:rPr lang="en-US" dirty="0"/>
              <a:t>The first sector of each partition is a boot record.</a:t>
            </a:r>
          </a:p>
          <a:p>
            <a:pPr lvl="1"/>
            <a:r>
              <a:rPr lang="en-US" dirty="0"/>
              <a:t>This is followed by information on file system. Format of this information is specific to file system. </a:t>
            </a:r>
          </a:p>
        </p:txBody>
      </p:sp>
    </p:spTree>
    <p:extLst>
      <p:ext uri="{BB962C8B-B14F-4D97-AF65-F5344CB8AC3E}">
        <p14:creationId xmlns:p14="http://schemas.microsoft.com/office/powerpoint/2010/main" val="91300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Allocation Table</a:t>
            </a:r>
          </a:p>
        </p:txBody>
      </p:sp>
      <p:sp>
        <p:nvSpPr>
          <p:cNvPr id="3" name="Content Placeholder 2"/>
          <p:cNvSpPr>
            <a:spLocks noGrp="1"/>
          </p:cNvSpPr>
          <p:nvPr>
            <p:ph idx="1"/>
          </p:nvPr>
        </p:nvSpPr>
        <p:spPr/>
        <p:txBody>
          <a:bodyPr>
            <a:normAutofit fontScale="85000" lnSpcReduction="20000"/>
          </a:bodyPr>
          <a:lstStyle/>
          <a:p>
            <a:r>
              <a:rPr lang="en-US" dirty="0"/>
              <a:t>A simple file system designed by Microsoft</a:t>
            </a:r>
          </a:p>
          <a:p>
            <a:r>
              <a:rPr lang="en-US" dirty="0"/>
              <a:t>File is organized as clusters; each cluster is a collection of fixed number of sectors.</a:t>
            </a:r>
          </a:p>
          <a:p>
            <a:endParaRPr lang="en-US" dirty="0"/>
          </a:p>
          <a:p>
            <a:r>
              <a:rPr lang="en-US" dirty="0"/>
              <a:t>FAT12, FAT16, FAT32 systems reserve 12, 16, 32 bits per cluster.</a:t>
            </a:r>
          </a:p>
          <a:p>
            <a:r>
              <a:rPr lang="en-US" dirty="0"/>
              <a:t>Maximum number of clusters in FAT16 = 2</a:t>
            </a:r>
            <a:r>
              <a:rPr lang="en-US" baseline="30000" dirty="0"/>
              <a:t>16</a:t>
            </a:r>
            <a:r>
              <a:rPr lang="en-US" dirty="0"/>
              <a:t> and size of FAT shall be 2</a:t>
            </a:r>
            <a:r>
              <a:rPr lang="en-US" baseline="30000" dirty="0"/>
              <a:t>16</a:t>
            </a:r>
            <a:r>
              <a:rPr lang="en-US" dirty="0"/>
              <a:t> x 16 bits = 2</a:t>
            </a:r>
            <a:r>
              <a:rPr lang="en-US" baseline="30000" dirty="0"/>
              <a:t>17</a:t>
            </a:r>
            <a:r>
              <a:rPr lang="en-US" dirty="0"/>
              <a:t> bytes = 128 KB </a:t>
            </a:r>
          </a:p>
          <a:p>
            <a:r>
              <a:rPr lang="en-US" dirty="0"/>
              <a:t>Second copy of FAT is kept as a backup.  If FAT is corrupted, restoration is possible through this copy. </a:t>
            </a:r>
          </a:p>
          <a:p>
            <a:r>
              <a:rPr lang="en-US" dirty="0"/>
              <a:t>Comparing FAT and its copy also enabled OS to detect FAT based virus.</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95188726"/>
              </p:ext>
            </p:extLst>
          </p:nvPr>
        </p:nvGraphicFramePr>
        <p:xfrm>
          <a:off x="677333" y="2906704"/>
          <a:ext cx="10368618" cy="396240"/>
        </p:xfrm>
        <a:graphic>
          <a:graphicData uri="http://schemas.openxmlformats.org/drawingml/2006/table">
            <a:tbl>
              <a:tblPr firstRow="1" bandRow="1">
                <a:tableStyleId>{5C22544A-7EE6-4342-B048-85BDC9FD1C3A}</a:tableStyleId>
              </a:tblPr>
              <a:tblGrid>
                <a:gridCol w="1707120">
                  <a:extLst>
                    <a:ext uri="{9D8B030D-6E8A-4147-A177-3AD203B41FA5}">
                      <a16:colId xmlns:a16="http://schemas.microsoft.com/office/drawing/2014/main" val="20000"/>
                    </a:ext>
                  </a:extLst>
                </a:gridCol>
                <a:gridCol w="748999">
                  <a:extLst>
                    <a:ext uri="{9D8B030D-6E8A-4147-A177-3AD203B41FA5}">
                      <a16:colId xmlns:a16="http://schemas.microsoft.com/office/drawing/2014/main" val="20001"/>
                    </a:ext>
                  </a:extLst>
                </a:gridCol>
                <a:gridCol w="1641046">
                  <a:extLst>
                    <a:ext uri="{9D8B030D-6E8A-4147-A177-3AD203B41FA5}">
                      <a16:colId xmlns:a16="http://schemas.microsoft.com/office/drawing/2014/main" val="20002"/>
                    </a:ext>
                  </a:extLst>
                </a:gridCol>
                <a:gridCol w="2743761">
                  <a:extLst>
                    <a:ext uri="{9D8B030D-6E8A-4147-A177-3AD203B41FA5}">
                      <a16:colId xmlns:a16="http://schemas.microsoft.com/office/drawing/2014/main" val="20003"/>
                    </a:ext>
                  </a:extLst>
                </a:gridCol>
                <a:gridCol w="3527692">
                  <a:extLst>
                    <a:ext uri="{9D8B030D-6E8A-4147-A177-3AD203B41FA5}">
                      <a16:colId xmlns:a16="http://schemas.microsoft.com/office/drawing/2014/main" val="20004"/>
                    </a:ext>
                  </a:extLst>
                </a:gridCol>
              </a:tblGrid>
              <a:tr h="370840">
                <a:tc>
                  <a:txBody>
                    <a:bodyPr/>
                    <a:lstStyle/>
                    <a:p>
                      <a:r>
                        <a:rPr lang="en-US" sz="2000" dirty="0">
                          <a:solidFill>
                            <a:schemeClr val="tx1"/>
                          </a:solidFill>
                        </a:rPr>
                        <a:t>Boot sector</a:t>
                      </a:r>
                    </a:p>
                  </a:txBody>
                  <a:tcPr/>
                </a:tc>
                <a:tc>
                  <a:txBody>
                    <a:bodyPr/>
                    <a:lstStyle/>
                    <a:p>
                      <a:r>
                        <a:rPr lang="en-US" sz="2000" dirty="0">
                          <a:solidFill>
                            <a:schemeClr val="tx1"/>
                          </a:solidFill>
                        </a:rPr>
                        <a:t>FAT</a:t>
                      </a:r>
                    </a:p>
                  </a:txBody>
                  <a:tcPr/>
                </a:tc>
                <a:tc>
                  <a:txBody>
                    <a:bodyPr/>
                    <a:lstStyle/>
                    <a:p>
                      <a:r>
                        <a:rPr lang="en-US" sz="2000" dirty="0">
                          <a:solidFill>
                            <a:schemeClr val="tx1"/>
                          </a:solidFill>
                        </a:rPr>
                        <a:t>Copy of FAT</a:t>
                      </a:r>
                    </a:p>
                  </a:txBody>
                  <a:tcPr/>
                </a:tc>
                <a:tc>
                  <a:txBody>
                    <a:bodyPr/>
                    <a:lstStyle/>
                    <a:p>
                      <a:r>
                        <a:rPr lang="en-US" sz="2000" dirty="0">
                          <a:solidFill>
                            <a:schemeClr val="tx1"/>
                          </a:solidFill>
                        </a:rPr>
                        <a:t>Root directory/folder</a:t>
                      </a:r>
                    </a:p>
                  </a:txBody>
                  <a:tcPr/>
                </a:tc>
                <a:tc>
                  <a:txBody>
                    <a:bodyPr/>
                    <a:lstStyle/>
                    <a:p>
                      <a:r>
                        <a:rPr lang="en-US" sz="2000" dirty="0">
                          <a:solidFill>
                            <a:schemeClr val="tx1"/>
                          </a:solidFill>
                        </a:rPr>
                        <a:t>Other folders and all files</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5713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Allocation Table (contd.)</a:t>
            </a:r>
          </a:p>
        </p:txBody>
      </p:sp>
      <p:sp>
        <p:nvSpPr>
          <p:cNvPr id="3" name="Content Placeholder 2"/>
          <p:cNvSpPr>
            <a:spLocks noGrp="1"/>
          </p:cNvSpPr>
          <p:nvPr>
            <p:ph idx="1"/>
          </p:nvPr>
        </p:nvSpPr>
        <p:spPr/>
        <p:txBody>
          <a:bodyPr>
            <a:normAutofit/>
          </a:bodyPr>
          <a:lstStyle/>
          <a:p>
            <a:r>
              <a:rPr lang="en-US" sz="2400" dirty="0"/>
              <a:t>A directory entry for a file shall contain number of the first cluster of the file.</a:t>
            </a:r>
          </a:p>
          <a:p>
            <a:r>
              <a:rPr lang="en-US" sz="2400" dirty="0"/>
              <a:t>Respective entry for this cluster shall contain number of next cluster.</a:t>
            </a:r>
          </a:p>
          <a:p>
            <a:r>
              <a:rPr lang="en-US" sz="2400" dirty="0"/>
              <a:t>Sequence of clusters allocated (cluster number in figure are shown in hexadecimal)</a:t>
            </a:r>
          </a:p>
          <a:p>
            <a:pPr lvl="1"/>
            <a:r>
              <a:rPr lang="en-US" sz="2000" dirty="0"/>
              <a:t>File 1:   2 ⟶ 3 ⟶ 7</a:t>
            </a:r>
          </a:p>
          <a:p>
            <a:pPr lvl="1"/>
            <a:r>
              <a:rPr lang="en-US" sz="2000" dirty="0"/>
              <a:t>File 2:   5 ⟶ 1 ⟶ 8  ⟶ 10 ⟶ 12</a:t>
            </a:r>
          </a:p>
          <a:p>
            <a:pPr lvl="1"/>
            <a:r>
              <a:rPr lang="en-US" sz="2000" dirty="0"/>
              <a:t>File 3:   </a:t>
            </a:r>
            <a:r>
              <a:rPr lang="is-IS" sz="2000" dirty="0"/>
              <a:t>9 ⟶ 6 ⟶ 4 ⟶ 13</a:t>
            </a:r>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89650908"/>
              </p:ext>
            </p:extLst>
          </p:nvPr>
        </p:nvGraphicFramePr>
        <p:xfrm>
          <a:off x="677330" y="4851328"/>
          <a:ext cx="9809688" cy="1280232"/>
        </p:xfrm>
        <a:graphic>
          <a:graphicData uri="http://schemas.openxmlformats.org/drawingml/2006/table">
            <a:tbl>
              <a:tblPr firstRow="1" bandRow="1">
                <a:tableStyleId>{5C22544A-7EE6-4342-B048-85BDC9FD1C3A}</a:tableStyleId>
              </a:tblPr>
              <a:tblGrid>
                <a:gridCol w="700692">
                  <a:extLst>
                    <a:ext uri="{9D8B030D-6E8A-4147-A177-3AD203B41FA5}">
                      <a16:colId xmlns:a16="http://schemas.microsoft.com/office/drawing/2014/main" val="20000"/>
                    </a:ext>
                  </a:extLst>
                </a:gridCol>
                <a:gridCol w="700692">
                  <a:extLst>
                    <a:ext uri="{9D8B030D-6E8A-4147-A177-3AD203B41FA5}">
                      <a16:colId xmlns:a16="http://schemas.microsoft.com/office/drawing/2014/main" val="20001"/>
                    </a:ext>
                  </a:extLst>
                </a:gridCol>
                <a:gridCol w="700692">
                  <a:extLst>
                    <a:ext uri="{9D8B030D-6E8A-4147-A177-3AD203B41FA5}">
                      <a16:colId xmlns:a16="http://schemas.microsoft.com/office/drawing/2014/main" val="20002"/>
                    </a:ext>
                  </a:extLst>
                </a:gridCol>
                <a:gridCol w="700692">
                  <a:extLst>
                    <a:ext uri="{9D8B030D-6E8A-4147-A177-3AD203B41FA5}">
                      <a16:colId xmlns:a16="http://schemas.microsoft.com/office/drawing/2014/main" val="20003"/>
                    </a:ext>
                  </a:extLst>
                </a:gridCol>
                <a:gridCol w="700692">
                  <a:extLst>
                    <a:ext uri="{9D8B030D-6E8A-4147-A177-3AD203B41FA5}">
                      <a16:colId xmlns:a16="http://schemas.microsoft.com/office/drawing/2014/main" val="20004"/>
                    </a:ext>
                  </a:extLst>
                </a:gridCol>
                <a:gridCol w="700692">
                  <a:extLst>
                    <a:ext uri="{9D8B030D-6E8A-4147-A177-3AD203B41FA5}">
                      <a16:colId xmlns:a16="http://schemas.microsoft.com/office/drawing/2014/main" val="20005"/>
                    </a:ext>
                  </a:extLst>
                </a:gridCol>
                <a:gridCol w="700692">
                  <a:extLst>
                    <a:ext uri="{9D8B030D-6E8A-4147-A177-3AD203B41FA5}">
                      <a16:colId xmlns:a16="http://schemas.microsoft.com/office/drawing/2014/main" val="20006"/>
                    </a:ext>
                  </a:extLst>
                </a:gridCol>
                <a:gridCol w="700692">
                  <a:extLst>
                    <a:ext uri="{9D8B030D-6E8A-4147-A177-3AD203B41FA5}">
                      <a16:colId xmlns:a16="http://schemas.microsoft.com/office/drawing/2014/main" val="20007"/>
                    </a:ext>
                  </a:extLst>
                </a:gridCol>
                <a:gridCol w="700692">
                  <a:extLst>
                    <a:ext uri="{9D8B030D-6E8A-4147-A177-3AD203B41FA5}">
                      <a16:colId xmlns:a16="http://schemas.microsoft.com/office/drawing/2014/main" val="20008"/>
                    </a:ext>
                  </a:extLst>
                </a:gridCol>
                <a:gridCol w="700692">
                  <a:extLst>
                    <a:ext uri="{9D8B030D-6E8A-4147-A177-3AD203B41FA5}">
                      <a16:colId xmlns:a16="http://schemas.microsoft.com/office/drawing/2014/main" val="20009"/>
                    </a:ext>
                  </a:extLst>
                </a:gridCol>
                <a:gridCol w="700692">
                  <a:extLst>
                    <a:ext uri="{9D8B030D-6E8A-4147-A177-3AD203B41FA5}">
                      <a16:colId xmlns:a16="http://schemas.microsoft.com/office/drawing/2014/main" val="20010"/>
                    </a:ext>
                  </a:extLst>
                </a:gridCol>
                <a:gridCol w="700692">
                  <a:extLst>
                    <a:ext uri="{9D8B030D-6E8A-4147-A177-3AD203B41FA5}">
                      <a16:colId xmlns:a16="http://schemas.microsoft.com/office/drawing/2014/main" val="20011"/>
                    </a:ext>
                  </a:extLst>
                </a:gridCol>
                <a:gridCol w="700692">
                  <a:extLst>
                    <a:ext uri="{9D8B030D-6E8A-4147-A177-3AD203B41FA5}">
                      <a16:colId xmlns:a16="http://schemas.microsoft.com/office/drawing/2014/main" val="20012"/>
                    </a:ext>
                  </a:extLst>
                </a:gridCol>
                <a:gridCol w="700692">
                  <a:extLst>
                    <a:ext uri="{9D8B030D-6E8A-4147-A177-3AD203B41FA5}">
                      <a16:colId xmlns:a16="http://schemas.microsoft.com/office/drawing/2014/main" val="20013"/>
                    </a:ext>
                  </a:extLst>
                </a:gridCol>
              </a:tblGrid>
              <a:tr h="370840">
                <a:tc gridSpan="3">
                  <a:txBody>
                    <a:bodyPr/>
                    <a:lstStyle/>
                    <a:p>
                      <a:r>
                        <a:rPr lang="en-US" b="0" dirty="0">
                          <a:solidFill>
                            <a:schemeClr val="tx1"/>
                          </a:solidFill>
                        </a:rPr>
                        <a:t>Directory</a:t>
                      </a:r>
                      <a:r>
                        <a:rPr lang="en-US" b="0" baseline="0" dirty="0">
                          <a:solidFill>
                            <a:schemeClr val="tx1"/>
                          </a:solidFill>
                        </a:rPr>
                        <a:t> Entry</a:t>
                      </a:r>
                      <a:endParaRPr lang="en-US" b="0" dirty="0">
                        <a:solidFill>
                          <a:schemeClr val="tx1"/>
                        </a:solidFill>
                      </a:endParaRPr>
                    </a:p>
                  </a:txBody>
                  <a:tcPr>
                    <a:lnL w="12700" cmpd="sng">
                      <a:noFill/>
                    </a:lnL>
                    <a:lnR w="12700" cap="flat" cmpd="sng" algn="ctr">
                      <a:solidFill>
                        <a:schemeClr val="accent1">
                          <a:lumMod val="75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File1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0002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0" dirty="0">
                        <a:solidFill>
                          <a:schemeClr val="tx1"/>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File2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0005</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0" dirty="0">
                        <a:solidFill>
                          <a:schemeClr val="tx1"/>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File3</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0009</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0" dirty="0">
                        <a:solidFill>
                          <a:schemeClr val="tx1"/>
                        </a:solidFill>
                      </a:endParaRPr>
                    </a:p>
                  </a:txBody>
                  <a:tcPr>
                    <a:lnL w="12700" cap="flat" cmpd="sng" algn="ctr">
                      <a:solidFill>
                        <a:schemeClr val="accent1">
                          <a:lumMod val="75000"/>
                        </a:schemeClr>
                      </a:solidFill>
                      <a:prstDash val="solid"/>
                      <a:round/>
                      <a:headEnd type="none" w="med" len="med"/>
                      <a:tailEnd type="none" w="med" len="med"/>
                    </a:lnL>
                    <a:noFill/>
                  </a:tcPr>
                </a:tc>
                <a:tc>
                  <a:txBody>
                    <a:bodyPr/>
                    <a:lstStyle/>
                    <a:p>
                      <a:endParaRPr lang="en-US" b="0" dirty="0">
                        <a:solidFill>
                          <a:schemeClr val="tx1"/>
                        </a:solidFill>
                      </a:endParaRPr>
                    </a:p>
                  </a:txBody>
                  <a:tcPr>
                    <a:noFill/>
                  </a:tcPr>
                </a:tc>
                <a:tc>
                  <a:txBody>
                    <a:bodyPr/>
                    <a:lstStyle/>
                    <a:p>
                      <a:endParaRPr lang="en-US" b="0" dirty="0">
                        <a:solidFill>
                          <a:schemeClr val="tx1"/>
                        </a:solidFill>
                      </a:endParaRPr>
                    </a:p>
                  </a:txBody>
                  <a:tcPr>
                    <a:noFill/>
                  </a:tcPr>
                </a:tc>
                <a:extLst>
                  <a:ext uri="{0D108BD9-81ED-4DB2-BD59-A6C34878D82A}">
                    <a16:rowId xmlns:a16="http://schemas.microsoft.com/office/drawing/2014/main" val="10000"/>
                  </a:ext>
                </a:extLst>
              </a:tr>
              <a:tr h="245944">
                <a:tc>
                  <a:txBody>
                    <a:bodyPr/>
                    <a:lstStyle/>
                    <a:p>
                      <a:endParaRPr lang="en-US" sz="1050" dirty="0"/>
                    </a:p>
                  </a:txBody>
                  <a:tcPr>
                    <a:lnT w="38100" cmpd="sng">
                      <a:noFill/>
                    </a:lnT>
                    <a:noFill/>
                  </a:tcPr>
                </a:tc>
                <a:tc>
                  <a:txBody>
                    <a:bodyPr/>
                    <a:lstStyle/>
                    <a:p>
                      <a:endParaRPr lang="en-US" sz="1050" dirty="0"/>
                    </a:p>
                  </a:txBody>
                  <a:tcPr>
                    <a:lnT w="12700" cap="flat" cmpd="sng" algn="ctr">
                      <a:noFill/>
                      <a:prstDash val="solid"/>
                      <a:round/>
                      <a:headEnd type="none" w="med" len="med"/>
                      <a:tailEnd type="none" w="med" len="med"/>
                    </a:lnT>
                    <a:noFill/>
                  </a:tcPr>
                </a:tc>
                <a:tc>
                  <a:txBody>
                    <a:bodyPr/>
                    <a:lstStyle/>
                    <a:p>
                      <a:endParaRPr lang="en-US" sz="1050" dirty="0"/>
                    </a:p>
                  </a:txBody>
                  <a:tcPr>
                    <a:lnT w="12700" cap="flat" cmpd="sng" algn="ctr">
                      <a:noFill/>
                      <a:prstDash val="solid"/>
                      <a:round/>
                      <a:headEnd type="none" w="med" len="med"/>
                      <a:tailEnd type="none" w="med" len="med"/>
                    </a:lnT>
                    <a:noFill/>
                  </a:tcPr>
                </a:tc>
                <a:tc>
                  <a:txBody>
                    <a:bodyPr/>
                    <a:lstStyle/>
                    <a:p>
                      <a:endParaRPr lang="en-US" sz="1050"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sz="1050"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sz="1050" dirty="0"/>
                    </a:p>
                  </a:txBody>
                  <a:tcPr>
                    <a:lnT w="12700" cap="flat" cmpd="sng" algn="ctr">
                      <a:noFill/>
                      <a:prstDash val="solid"/>
                      <a:round/>
                      <a:headEnd type="none" w="med" len="med"/>
                      <a:tailEnd type="none" w="med" len="med"/>
                    </a:lnT>
                    <a:noFill/>
                  </a:tcPr>
                </a:tc>
                <a:tc>
                  <a:txBody>
                    <a:bodyPr/>
                    <a:lstStyle/>
                    <a:p>
                      <a:endParaRPr lang="en-US" sz="1050"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sz="1050"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sz="1050" dirty="0"/>
                    </a:p>
                  </a:txBody>
                  <a:tcPr>
                    <a:lnT w="12700" cap="flat" cmpd="sng" algn="ctr">
                      <a:noFill/>
                      <a:prstDash val="solid"/>
                      <a:round/>
                      <a:headEnd type="none" w="med" len="med"/>
                      <a:tailEnd type="none" w="med" len="med"/>
                    </a:lnT>
                    <a:noFill/>
                  </a:tcPr>
                </a:tc>
                <a:tc>
                  <a:txBody>
                    <a:bodyPr/>
                    <a:lstStyle/>
                    <a:p>
                      <a:endParaRPr lang="en-US" sz="1050"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sz="1050"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sz="1050" dirty="0"/>
                    </a:p>
                  </a:txBody>
                  <a:tcPr>
                    <a:noFill/>
                  </a:tcPr>
                </a:tc>
                <a:tc>
                  <a:txBody>
                    <a:bodyPr/>
                    <a:lstStyle/>
                    <a:p>
                      <a:endParaRPr lang="en-US" sz="1050" dirty="0"/>
                    </a:p>
                  </a:txBody>
                  <a:tcPr>
                    <a:noFill/>
                  </a:tcPr>
                </a:tc>
                <a:tc>
                  <a:txBody>
                    <a:bodyPr/>
                    <a:lstStyle/>
                    <a:p>
                      <a:endParaRPr lang="en-US" sz="1050" dirty="0"/>
                    </a:p>
                  </a:txBody>
                  <a:tcPr>
                    <a:noFill/>
                  </a:tcPr>
                </a:tc>
                <a:extLst>
                  <a:ext uri="{0D108BD9-81ED-4DB2-BD59-A6C34878D82A}">
                    <a16:rowId xmlns:a16="http://schemas.microsoft.com/office/drawing/2014/main" val="10001"/>
                  </a:ext>
                </a:extLst>
              </a:tr>
              <a:tr h="287092">
                <a:tc>
                  <a:txBody>
                    <a:bodyPr/>
                    <a:lstStyle/>
                    <a:p>
                      <a:pPr algn="ctr"/>
                      <a:r>
                        <a:rPr lang="en-US" sz="1200" dirty="0"/>
                        <a:t>0</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1</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2</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3</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4</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5</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6</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7</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8</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9</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10</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11</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12</a:t>
                      </a:r>
                    </a:p>
                  </a:txBody>
                  <a:tcPr anchor="b">
                    <a:lnB w="12700" cap="flat" cmpd="sng" algn="ctr">
                      <a:solidFill>
                        <a:schemeClr val="accent1">
                          <a:lumMod val="75000"/>
                        </a:schemeClr>
                      </a:solidFill>
                      <a:prstDash val="solid"/>
                      <a:round/>
                      <a:headEnd type="none" w="med" len="med"/>
                      <a:tailEnd type="none" w="med" len="med"/>
                    </a:lnB>
                    <a:noFill/>
                  </a:tcPr>
                </a:tc>
                <a:tc>
                  <a:txBody>
                    <a:bodyPr/>
                    <a:lstStyle/>
                    <a:p>
                      <a:pPr algn="ctr"/>
                      <a:r>
                        <a:rPr lang="en-US" sz="1200" dirty="0"/>
                        <a:t>13</a:t>
                      </a:r>
                    </a:p>
                  </a:txBody>
                  <a:tcPr anchor="b">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0008</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0003</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0007</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000D</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0001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0004</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FFFF</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000A</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0006</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000C</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FFFF</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r>
                        <a:rPr lang="en-US" dirty="0"/>
                        <a:t>FFFF</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662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NTFS </a:t>
            </a:r>
          </a:p>
        </p:txBody>
      </p:sp>
      <p:sp>
        <p:nvSpPr>
          <p:cNvPr id="3" name="Content Placeholder 2"/>
          <p:cNvSpPr>
            <a:spLocks noGrp="1"/>
          </p:cNvSpPr>
          <p:nvPr>
            <p:ph idx="1"/>
          </p:nvPr>
        </p:nvSpPr>
        <p:spPr/>
        <p:txBody>
          <a:bodyPr>
            <a:normAutofit fontScale="85000" lnSpcReduction="20000"/>
          </a:bodyPr>
          <a:lstStyle/>
          <a:p>
            <a:r>
              <a:rPr lang="en-US" dirty="0"/>
              <a:t>Uses Master File Table (MFT) records to implement file system. MFT is a linear sequence of 1KB records.</a:t>
            </a:r>
          </a:p>
          <a:p>
            <a:r>
              <a:rPr lang="en-US" dirty="0"/>
              <a:t>MFT can be placed anywhere (avoiding bad blocks). Boot block contains information on first record of MFT.</a:t>
            </a:r>
          </a:p>
          <a:p>
            <a:r>
              <a:rPr lang="en-US" dirty="0"/>
              <a:t>First 16 MFT records reserved by OS to store metadata  </a:t>
            </a:r>
          </a:p>
          <a:p>
            <a:r>
              <a:rPr lang="en-US" dirty="0"/>
              <a:t>MFT records are numbered 0-15.</a:t>
            </a:r>
          </a:p>
          <a:p>
            <a:r>
              <a:rPr lang="en-US" dirty="0"/>
              <a:t>16</a:t>
            </a:r>
            <a:r>
              <a:rPr lang="en-US" baseline="30000" dirty="0"/>
              <a:t>th</a:t>
            </a:r>
            <a:r>
              <a:rPr lang="en-US" dirty="0"/>
              <a:t> MFT record is about first user file.</a:t>
            </a:r>
          </a:p>
          <a:p>
            <a:r>
              <a:rPr lang="en-US" dirty="0"/>
              <a:t>One MFT record for each file or directory</a:t>
            </a:r>
          </a:p>
          <a:p>
            <a:pPr lvl="1"/>
            <a:r>
              <a:rPr lang="en-US" dirty="0"/>
              <a:t>Each record keeps information on file name, timestamp etc. and list of disk addresses. </a:t>
            </a:r>
          </a:p>
          <a:p>
            <a:pPr lvl="1"/>
            <a:r>
              <a:rPr lang="en-US" dirty="0"/>
              <a:t>For long files, multiple MFT records needed. First MFT (base) points to additional MFT records.</a:t>
            </a:r>
          </a:p>
        </p:txBody>
      </p:sp>
    </p:spTree>
    <p:extLst>
      <p:ext uri="{BB962C8B-B14F-4D97-AF65-F5344CB8AC3E}">
        <p14:creationId xmlns:p14="http://schemas.microsoft.com/office/powerpoint/2010/main" val="110531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NTFS (contd.)</a:t>
            </a:r>
          </a:p>
        </p:txBody>
      </p:sp>
      <p:sp>
        <p:nvSpPr>
          <p:cNvPr id="3" name="Content Placeholder 2"/>
          <p:cNvSpPr>
            <a:spLocks noGrp="1"/>
          </p:cNvSpPr>
          <p:nvPr>
            <p:ph idx="1"/>
          </p:nvPr>
        </p:nvSpPr>
        <p:spPr/>
        <p:txBody>
          <a:bodyPr>
            <a:normAutofit fontScale="62500" lnSpcReduction="20000"/>
          </a:bodyPr>
          <a:lstStyle/>
          <a:p>
            <a:r>
              <a:rPr lang="en-US" dirty="0"/>
              <a:t>Reserved entries</a:t>
            </a:r>
          </a:p>
          <a:p>
            <a:pPr lvl="1"/>
            <a:r>
              <a:rPr lang="en-US" dirty="0"/>
              <a:t>First record: information on blocks allocated to MFT file</a:t>
            </a:r>
          </a:p>
          <a:p>
            <a:pPr lvl="1"/>
            <a:r>
              <a:rPr lang="en-US" dirty="0"/>
              <a:t>Mirror copy of MFT record </a:t>
            </a:r>
          </a:p>
          <a:p>
            <a:pPr lvl="1"/>
            <a:r>
              <a:rPr lang="en-US" dirty="0"/>
              <a:t>Log file for recovery – used for recording addition/removal of a directory; changes to file attributes before these actions are carried out </a:t>
            </a:r>
          </a:p>
          <a:p>
            <a:pPr lvl="1"/>
            <a:r>
              <a:rPr lang="en-US" dirty="0"/>
              <a:t>Information on Volume – size</a:t>
            </a:r>
          </a:p>
          <a:p>
            <a:pPr lvl="1"/>
            <a:r>
              <a:rPr lang="en-US" dirty="0"/>
              <a:t>Attribute definitions</a:t>
            </a:r>
          </a:p>
          <a:p>
            <a:pPr lvl="1"/>
            <a:r>
              <a:rPr lang="en-US" dirty="0"/>
              <a:t>Root directory</a:t>
            </a:r>
          </a:p>
          <a:p>
            <a:pPr lvl="1"/>
            <a:r>
              <a:rPr lang="en-US" dirty="0"/>
              <a:t>Bitmap for free space</a:t>
            </a:r>
          </a:p>
          <a:p>
            <a:pPr lvl="1"/>
            <a:r>
              <a:rPr lang="en-US" dirty="0"/>
              <a:t>Bootstrap loader file</a:t>
            </a:r>
          </a:p>
          <a:p>
            <a:pPr lvl="1"/>
            <a:r>
              <a:rPr lang="en-US" dirty="0"/>
              <a:t>List of bad blocks</a:t>
            </a:r>
          </a:p>
          <a:p>
            <a:pPr lvl="1"/>
            <a:r>
              <a:rPr lang="en-US" dirty="0"/>
              <a:t>Security </a:t>
            </a:r>
            <a:r>
              <a:rPr lang="en-US" dirty="0" err="1"/>
              <a:t>descriptorconversion</a:t>
            </a:r>
            <a:r>
              <a:rPr lang="en-US" dirty="0"/>
              <a:t> table (for language </a:t>
            </a:r>
          </a:p>
          <a:p>
            <a:pPr lvl="1"/>
            <a:r>
              <a:rPr lang="en-US" dirty="0"/>
              <a:t>Case specific support)</a:t>
            </a:r>
          </a:p>
          <a:p>
            <a:r>
              <a:rPr lang="en-US" dirty="0"/>
              <a:t>The locations of the data segments for both the MFT and MFT mirror file are recorded in the boot sector.</a:t>
            </a:r>
          </a:p>
          <a:p>
            <a:endParaRPr lang="en-US" dirty="0"/>
          </a:p>
        </p:txBody>
      </p:sp>
    </p:spTree>
    <p:extLst>
      <p:ext uri="{BB962C8B-B14F-4D97-AF65-F5344CB8AC3E}">
        <p14:creationId xmlns:p14="http://schemas.microsoft.com/office/powerpoint/2010/main" val="209422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NTFS (contd.)</a:t>
            </a:r>
          </a:p>
        </p:txBody>
      </p:sp>
      <p:sp>
        <p:nvSpPr>
          <p:cNvPr id="3" name="Content Placeholder 2"/>
          <p:cNvSpPr>
            <a:spLocks noGrp="1"/>
          </p:cNvSpPr>
          <p:nvPr>
            <p:ph idx="1"/>
          </p:nvPr>
        </p:nvSpPr>
        <p:spPr/>
        <p:txBody>
          <a:bodyPr>
            <a:normAutofit fontScale="70000" lnSpcReduction="20000"/>
          </a:bodyPr>
          <a:lstStyle/>
          <a:p>
            <a:r>
              <a:rPr lang="en-US" dirty="0"/>
              <a:t>An MFT record consists of a record header followed by entries stored as &lt;attribute, value&gt; pair. Values can be variable sized. </a:t>
            </a:r>
          </a:p>
          <a:p>
            <a:r>
              <a:rPr lang="en-US" dirty="0"/>
              <a:t>Record header contains a magic number used for validity checking, a sequence number updated each time the record is reused for a new file, a count of references to the file, the actual number of bytes in the record used, the identifier of the base record (used only for extension records) etc.</a:t>
            </a:r>
          </a:p>
          <a:p>
            <a:r>
              <a:rPr lang="en-US" dirty="0"/>
              <a:t>Record header followed by &lt;attribute, value&gt; pairs.</a:t>
            </a:r>
          </a:p>
          <a:p>
            <a:r>
              <a:rPr lang="en-US" dirty="0"/>
              <a:t>Attributes can be </a:t>
            </a:r>
          </a:p>
          <a:p>
            <a:pPr lvl="1"/>
            <a:r>
              <a:rPr lang="en-US" dirty="0"/>
              <a:t>resident – stored within MFT record </a:t>
            </a:r>
          </a:p>
          <a:p>
            <a:pPr lvl="1"/>
            <a:r>
              <a:rPr lang="en-US" dirty="0"/>
              <a:t>non-resident – stored elsewhere. </a:t>
            </a:r>
          </a:p>
          <a:p>
            <a:r>
              <a:rPr lang="en-US" dirty="0"/>
              <a:t>Each attribute stored as a header and value. </a:t>
            </a:r>
          </a:p>
          <a:p>
            <a:r>
              <a:rPr lang="en-US" dirty="0"/>
              <a:t>Attribute header length: higher for non-resident attribute is larger as address of disk block where attribute is actually stored is needed.</a:t>
            </a:r>
          </a:p>
        </p:txBody>
      </p:sp>
    </p:spTree>
    <p:extLst>
      <p:ext uri="{BB962C8B-B14F-4D97-AF65-F5344CB8AC3E}">
        <p14:creationId xmlns:p14="http://schemas.microsoft.com/office/powerpoint/2010/main" val="207302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NTFS (</a:t>
            </a:r>
            <a:r>
              <a:rPr lang="en-US" dirty="0" err="1"/>
              <a:t>contd</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439383044"/>
              </p:ext>
            </p:extLst>
          </p:nvPr>
        </p:nvGraphicFramePr>
        <p:xfrm>
          <a:off x="824992" y="1140290"/>
          <a:ext cx="9662032" cy="5191760"/>
        </p:xfrm>
        <a:graphic>
          <a:graphicData uri="http://schemas.openxmlformats.org/drawingml/2006/table">
            <a:tbl>
              <a:tblPr firstRow="1" bandRow="1">
                <a:tableStyleId>{5C22544A-7EE6-4342-B048-85BDC9FD1C3A}</a:tableStyleId>
              </a:tblPr>
              <a:tblGrid>
                <a:gridCol w="2499201">
                  <a:extLst>
                    <a:ext uri="{9D8B030D-6E8A-4147-A177-3AD203B41FA5}">
                      <a16:colId xmlns:a16="http://schemas.microsoft.com/office/drawing/2014/main" val="20000"/>
                    </a:ext>
                  </a:extLst>
                </a:gridCol>
                <a:gridCol w="7162831">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Attribute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Description</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Standard information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Owner,</a:t>
                      </a:r>
                      <a:r>
                        <a:rPr lang="en-US" baseline="0" dirty="0"/>
                        <a:t> permission </a:t>
                      </a:r>
                      <a:r>
                        <a:rPr lang="en-US" dirty="0"/>
                        <a:t>lag bits, timestamps, etc.</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File name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File name in Unicode</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Security descriptor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Attribute list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Location of additional MFT records, if needed</a:t>
                      </a: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Object ID 64-bit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file identifier (unique to this volume but may be made persistent)</a:t>
                      </a: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Reparse point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Used for mounting and symbolic links</a:t>
                      </a:r>
                    </a:p>
                  </a:txBody>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Volume name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Name of this volume</a:t>
                      </a:r>
                    </a:p>
                  </a:txBody>
                  <a:tcPr/>
                </a:tc>
                <a:extLst>
                  <a:ext uri="{0D108BD9-81ED-4DB2-BD59-A6C34878D82A}">
                    <a16:rowId xmlns:a16="http://schemas.microsoft.com/office/drawing/2014/main" val="10007"/>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Volume information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Volume version </a:t>
                      </a:r>
                    </a:p>
                  </a:txBody>
                  <a:tcPr/>
                </a:tc>
                <a:extLst>
                  <a:ext uri="{0D108BD9-81ED-4DB2-BD59-A6C34878D82A}">
                    <a16:rowId xmlns:a16="http://schemas.microsoft.com/office/drawing/2014/main" val="10008"/>
                  </a:ext>
                </a:extLst>
              </a:tr>
              <a:tr h="370840">
                <a:tc>
                  <a:txBody>
                    <a:bodyPr/>
                    <a:lstStyle/>
                    <a:p>
                      <a:r>
                        <a:rPr lang="en-US" dirty="0"/>
                        <a:t>Index root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Used for directories</a:t>
                      </a:r>
                    </a:p>
                  </a:txBody>
                  <a:tcPr/>
                </a:tc>
                <a:extLst>
                  <a:ext uri="{0D108BD9-81ED-4DB2-BD59-A6C34878D82A}">
                    <a16:rowId xmlns:a16="http://schemas.microsoft.com/office/drawing/2014/main" val="10009"/>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Index allocation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Used for very large directories</a:t>
                      </a:r>
                    </a:p>
                  </a:txBody>
                  <a:tcPr/>
                </a:tc>
                <a:extLst>
                  <a:ext uri="{0D108BD9-81ED-4DB2-BD59-A6C34878D82A}">
                    <a16:rowId xmlns:a16="http://schemas.microsoft.com/office/drawing/2014/main" val="10010"/>
                  </a:ext>
                </a:extLst>
              </a:tr>
              <a:tr h="370840">
                <a:tc>
                  <a:txBody>
                    <a:bodyPr/>
                    <a:lstStyle/>
                    <a:p>
                      <a:r>
                        <a:rPr lang="en-US" dirty="0"/>
                        <a:t>Bitmap</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Used for very large directories</a:t>
                      </a:r>
                    </a:p>
                  </a:txBody>
                  <a:tcPr/>
                </a:tc>
                <a:extLst>
                  <a:ext uri="{0D108BD9-81ED-4DB2-BD59-A6C34878D82A}">
                    <a16:rowId xmlns:a16="http://schemas.microsoft.com/office/drawing/2014/main" val="10011"/>
                  </a:ext>
                </a:extLst>
              </a:tr>
              <a:tr h="370840">
                <a:tc>
                  <a:txBody>
                    <a:bodyPr/>
                    <a:lstStyle/>
                    <a:p>
                      <a:r>
                        <a:rPr lang="en-US" dirty="0"/>
                        <a:t>Logged utility stream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Controls logging to $</a:t>
                      </a:r>
                      <a:r>
                        <a:rPr lang="en-US" dirty="0" err="1"/>
                        <a:t>LogFile</a:t>
                      </a:r>
                      <a:endParaRPr lang="en-US" dirty="0"/>
                    </a:p>
                  </a:txBody>
                  <a:tcPr/>
                </a:tc>
                <a:extLst>
                  <a:ext uri="{0D108BD9-81ED-4DB2-BD59-A6C34878D82A}">
                    <a16:rowId xmlns:a16="http://schemas.microsoft.com/office/drawing/2014/main" val="1001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Data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Streamdata</a:t>
                      </a:r>
                      <a:r>
                        <a:rPr lang="en-US" dirty="0"/>
                        <a:t>; may be repeated</a:t>
                      </a:r>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79795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Allocation</a:t>
            </a:r>
          </a:p>
        </p:txBody>
      </p:sp>
      <p:sp>
        <p:nvSpPr>
          <p:cNvPr id="3" name="Content Placeholder 2"/>
          <p:cNvSpPr>
            <a:spLocks noGrp="1"/>
          </p:cNvSpPr>
          <p:nvPr>
            <p:ph idx="1"/>
          </p:nvPr>
        </p:nvSpPr>
        <p:spPr/>
        <p:txBody>
          <a:bodyPr>
            <a:normAutofit/>
          </a:bodyPr>
          <a:lstStyle/>
          <a:p>
            <a:r>
              <a:rPr lang="en-US" sz="2300" dirty="0"/>
              <a:t>A file may contain multiple data streams (such as preview as one stream, thumbnail as another etc.)</a:t>
            </a:r>
          </a:p>
          <a:p>
            <a:r>
              <a:rPr lang="en-US" sz="2300" dirty="0"/>
              <a:t>Contiguous allocation preferred. Otherwise, multiple runs of contiguous allocations. Information on each run stored in MFT record.</a:t>
            </a:r>
          </a:p>
          <a:p>
            <a:endParaRPr lang="en-US" sz="2400" dirty="0"/>
          </a:p>
        </p:txBody>
      </p:sp>
      <p:pic>
        <p:nvPicPr>
          <p:cNvPr id="4" name="Content Placeholder 3"/>
          <p:cNvPicPr>
            <a:picLocks noChangeAspect="1"/>
          </p:cNvPicPr>
          <p:nvPr/>
        </p:nvPicPr>
        <p:blipFill>
          <a:blip r:embed="rId2"/>
          <a:stretch>
            <a:fillRect/>
          </a:stretch>
        </p:blipFill>
        <p:spPr>
          <a:xfrm>
            <a:off x="3135916" y="2951861"/>
            <a:ext cx="7351108" cy="3184641"/>
          </a:xfrm>
          <a:prstGeom prst="rect">
            <a:avLst/>
          </a:prstGeom>
        </p:spPr>
      </p:pic>
      <p:sp>
        <p:nvSpPr>
          <p:cNvPr id="5" name="TextBox 4"/>
          <p:cNvSpPr txBox="1"/>
          <p:nvPr/>
        </p:nvSpPr>
        <p:spPr>
          <a:xfrm>
            <a:off x="677333" y="4235245"/>
            <a:ext cx="2321899" cy="923330"/>
          </a:xfrm>
          <a:prstGeom prst="rect">
            <a:avLst/>
          </a:prstGeom>
          <a:noFill/>
        </p:spPr>
        <p:txBody>
          <a:bodyPr wrap="square" rtlCol="0">
            <a:spAutoFit/>
          </a:bodyPr>
          <a:lstStyle/>
          <a:p>
            <a:r>
              <a:rPr lang="en-US" dirty="0">
                <a:solidFill>
                  <a:srgbClr val="0070C0"/>
                </a:solidFill>
              </a:rPr>
              <a:t>A file with nine data blocks stored as three runs</a:t>
            </a:r>
          </a:p>
        </p:txBody>
      </p:sp>
    </p:spTree>
    <p:extLst>
      <p:ext uri="{BB962C8B-B14F-4D97-AF65-F5344CB8AC3E}">
        <p14:creationId xmlns:p14="http://schemas.microsoft.com/office/powerpoint/2010/main" val="511059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Allocation</a:t>
            </a:r>
          </a:p>
        </p:txBody>
      </p:sp>
      <p:pic>
        <p:nvPicPr>
          <p:cNvPr id="5" name="Picture 4"/>
          <p:cNvPicPr>
            <a:picLocks noChangeAspect="1"/>
          </p:cNvPicPr>
          <p:nvPr/>
        </p:nvPicPr>
        <p:blipFill>
          <a:blip r:embed="rId2"/>
          <a:stretch>
            <a:fillRect/>
          </a:stretch>
        </p:blipFill>
        <p:spPr>
          <a:xfrm>
            <a:off x="861060" y="1335024"/>
            <a:ext cx="9692640" cy="3877056"/>
          </a:xfrm>
          <a:prstGeom prst="rect">
            <a:avLst/>
          </a:prstGeom>
        </p:spPr>
      </p:pic>
      <p:sp>
        <p:nvSpPr>
          <p:cNvPr id="7" name="TextBox 6"/>
          <p:cNvSpPr txBox="1"/>
          <p:nvPr/>
        </p:nvSpPr>
        <p:spPr>
          <a:xfrm>
            <a:off x="2359152" y="5212080"/>
            <a:ext cx="6620256" cy="640080"/>
          </a:xfrm>
          <a:prstGeom prst="rect">
            <a:avLst/>
          </a:prstGeom>
          <a:noFill/>
        </p:spPr>
        <p:txBody>
          <a:bodyPr wrap="square" rtlCol="0">
            <a:spAutoFit/>
          </a:bodyPr>
          <a:lstStyle/>
          <a:p>
            <a:r>
              <a:rPr lang="en-US" b="1" dirty="0">
                <a:solidFill>
                  <a:srgbClr val="0070C0"/>
                </a:solidFill>
              </a:rPr>
              <a:t>A large file requiring three MFT records to keep information about all runs</a:t>
            </a:r>
          </a:p>
        </p:txBody>
      </p:sp>
    </p:spTree>
    <p:extLst>
      <p:ext uri="{BB962C8B-B14F-4D97-AF65-F5344CB8AC3E}">
        <p14:creationId xmlns:p14="http://schemas.microsoft.com/office/powerpoint/2010/main" val="11352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normAutofit lnSpcReduction="10000"/>
          </a:bodyPr>
          <a:lstStyle/>
          <a:p>
            <a:r>
              <a:rPr lang="en-US" dirty="0"/>
              <a:t>Directory Implementation</a:t>
            </a:r>
          </a:p>
          <a:p>
            <a:r>
              <a:rPr lang="en-US" dirty="0"/>
              <a:t>Hard Disk Structure</a:t>
            </a:r>
          </a:p>
          <a:p>
            <a:r>
              <a:rPr lang="en-US" dirty="0"/>
              <a:t>File Systems</a:t>
            </a:r>
          </a:p>
          <a:p>
            <a:pPr lvl="1"/>
            <a:r>
              <a:rPr lang="en-US" dirty="0"/>
              <a:t>FAT (File allocation table)</a:t>
            </a:r>
          </a:p>
          <a:p>
            <a:pPr lvl="1"/>
            <a:r>
              <a:rPr lang="en-US" dirty="0"/>
              <a:t>NTFS </a:t>
            </a:r>
          </a:p>
          <a:p>
            <a:pPr lvl="1"/>
            <a:r>
              <a:rPr lang="en-US" dirty="0"/>
              <a:t>EXT2</a:t>
            </a:r>
          </a:p>
          <a:p>
            <a:pPr lvl="1"/>
            <a:r>
              <a:rPr lang="en-US" dirty="0"/>
              <a:t>CDROM</a:t>
            </a:r>
          </a:p>
          <a:p>
            <a:pPr lvl="1"/>
            <a:r>
              <a:rPr lang="en-US" dirty="0"/>
              <a:t>SSD</a:t>
            </a:r>
          </a:p>
          <a:p>
            <a:r>
              <a:rPr lang="en-US" dirty="0"/>
              <a:t>Shared Files</a:t>
            </a:r>
          </a:p>
          <a:p>
            <a:endParaRPr lang="en-US" dirty="0"/>
          </a:p>
        </p:txBody>
      </p:sp>
    </p:spTree>
    <p:extLst>
      <p:ext uri="{BB962C8B-B14F-4D97-AF65-F5344CB8AC3E}">
        <p14:creationId xmlns:p14="http://schemas.microsoft.com/office/powerpoint/2010/main" val="188288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Unix File System</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File System consists of a superblock </a:t>
            </a:r>
          </a:p>
          <a:p>
            <a:pPr lvl="1"/>
            <a:r>
              <a:rPr lang="en-US" dirty="0"/>
              <a:t>Volume size</a:t>
            </a:r>
          </a:p>
          <a:p>
            <a:pPr lvl="1"/>
            <a:r>
              <a:rPr lang="en-US" dirty="0"/>
              <a:t>Number of </a:t>
            </a:r>
            <a:r>
              <a:rPr lang="en-US" dirty="0" err="1"/>
              <a:t>inodes</a:t>
            </a:r>
            <a:endParaRPr lang="en-US" dirty="0"/>
          </a:p>
          <a:p>
            <a:pPr lvl="1"/>
            <a:r>
              <a:rPr lang="en-US" dirty="0"/>
              <a:t>Head of list of free disk blocks</a:t>
            </a:r>
          </a:p>
          <a:p>
            <a:r>
              <a:rPr lang="en-US" dirty="0"/>
              <a:t>Each </a:t>
            </a:r>
            <a:r>
              <a:rPr lang="en-US" dirty="0" err="1"/>
              <a:t>inode</a:t>
            </a:r>
            <a:r>
              <a:rPr lang="en-US" dirty="0"/>
              <a:t>, assigned to a file, keeps information on file attributes and pointers to data blocks of the file</a:t>
            </a:r>
          </a:p>
          <a:p>
            <a:r>
              <a:rPr lang="en-US" dirty="0"/>
              <a:t>To write any file content, disk block is assigned from data blocks.</a:t>
            </a:r>
          </a:p>
          <a:p>
            <a:r>
              <a:rPr lang="en-US" dirty="0"/>
              <a:t>Large portion of the disk was reserved for data blocks.</a:t>
            </a:r>
          </a:p>
        </p:txBody>
      </p:sp>
      <p:graphicFrame>
        <p:nvGraphicFramePr>
          <p:cNvPr id="4" name="Table 3"/>
          <p:cNvGraphicFramePr>
            <a:graphicFrameLocks noGrp="1"/>
          </p:cNvGraphicFramePr>
          <p:nvPr>
            <p:extLst>
              <p:ext uri="{D42A27DB-BD31-4B8C-83A1-F6EECF244321}">
                <p14:modId xmlns:p14="http://schemas.microsoft.com/office/powerpoint/2010/main" val="2124856012"/>
              </p:ext>
            </p:extLst>
          </p:nvPr>
        </p:nvGraphicFramePr>
        <p:xfrm>
          <a:off x="822960" y="1097581"/>
          <a:ext cx="9664064" cy="687869"/>
        </p:xfrm>
        <a:graphic>
          <a:graphicData uri="http://schemas.openxmlformats.org/drawingml/2006/table">
            <a:tbl>
              <a:tblPr firstRow="1" bandRow="1">
                <a:tableStyleId>{5C22544A-7EE6-4342-B048-85BDC9FD1C3A}</a:tableStyleId>
              </a:tblPr>
              <a:tblGrid>
                <a:gridCol w="2340864">
                  <a:extLst>
                    <a:ext uri="{9D8B030D-6E8A-4147-A177-3AD203B41FA5}">
                      <a16:colId xmlns:a16="http://schemas.microsoft.com/office/drawing/2014/main" val="20000"/>
                    </a:ext>
                  </a:extLst>
                </a:gridCol>
                <a:gridCol w="2355546">
                  <a:extLst>
                    <a:ext uri="{9D8B030D-6E8A-4147-A177-3AD203B41FA5}">
                      <a16:colId xmlns:a16="http://schemas.microsoft.com/office/drawing/2014/main" val="20001"/>
                    </a:ext>
                  </a:extLst>
                </a:gridCol>
                <a:gridCol w="4967654">
                  <a:extLst>
                    <a:ext uri="{9D8B030D-6E8A-4147-A177-3AD203B41FA5}">
                      <a16:colId xmlns:a16="http://schemas.microsoft.com/office/drawing/2014/main" val="20002"/>
                    </a:ext>
                  </a:extLst>
                </a:gridCol>
              </a:tblGrid>
              <a:tr h="687869">
                <a:tc>
                  <a:txBody>
                    <a:bodyPr/>
                    <a:lstStyle/>
                    <a:p>
                      <a:pPr algn="ctr"/>
                      <a:r>
                        <a:rPr lang="en-US" sz="2400" dirty="0">
                          <a:solidFill>
                            <a:schemeClr val="tx1"/>
                          </a:solidFill>
                        </a:rPr>
                        <a:t>Superblock (S)</a:t>
                      </a:r>
                    </a:p>
                  </a:txBody>
                  <a:tcPr/>
                </a:tc>
                <a:tc>
                  <a:txBody>
                    <a:bodyPr/>
                    <a:lstStyle/>
                    <a:p>
                      <a:pPr algn="ctr"/>
                      <a:r>
                        <a:rPr lang="en-US" sz="2400" dirty="0" err="1">
                          <a:solidFill>
                            <a:schemeClr val="tx1"/>
                          </a:solidFill>
                        </a:rPr>
                        <a:t>Inodes</a:t>
                      </a:r>
                      <a:endParaRPr lang="en-US" sz="2400" dirty="0">
                        <a:solidFill>
                          <a:schemeClr val="tx1"/>
                        </a:solidFill>
                      </a:endParaRPr>
                    </a:p>
                  </a:txBody>
                  <a:tcPr/>
                </a:tc>
                <a:tc>
                  <a:txBody>
                    <a:bodyPr/>
                    <a:lstStyle/>
                    <a:p>
                      <a:pPr algn="ctr"/>
                      <a:r>
                        <a:rPr lang="en-US" sz="2400" dirty="0">
                          <a:solidFill>
                            <a:schemeClr val="tx1"/>
                          </a:solidFill>
                        </a:rPr>
                        <a:t>Data Blocks</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1248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Unix File System (contd.)</a:t>
            </a:r>
          </a:p>
        </p:txBody>
      </p:sp>
      <p:sp>
        <p:nvSpPr>
          <p:cNvPr id="3" name="Content Placeholder 2"/>
          <p:cNvSpPr>
            <a:spLocks noGrp="1"/>
          </p:cNvSpPr>
          <p:nvPr>
            <p:ph idx="1"/>
          </p:nvPr>
        </p:nvSpPr>
        <p:spPr/>
        <p:txBody>
          <a:bodyPr>
            <a:normAutofit fontScale="92500" lnSpcReduction="10000"/>
          </a:bodyPr>
          <a:lstStyle/>
          <a:p>
            <a:r>
              <a:rPr lang="en-US" dirty="0"/>
              <a:t>Simple to implement</a:t>
            </a:r>
          </a:p>
          <a:p>
            <a:r>
              <a:rPr lang="en-US" dirty="0"/>
              <a:t>Worked well for smaller disks</a:t>
            </a:r>
          </a:p>
          <a:p>
            <a:r>
              <a:rPr lang="en-US" dirty="0"/>
              <a:t>Limitations: Poor Performance</a:t>
            </a:r>
          </a:p>
          <a:p>
            <a:pPr lvl="1"/>
            <a:r>
              <a:rPr lang="en-US" dirty="0"/>
              <a:t>Poor performance as hard disk is not a random access memory;</a:t>
            </a:r>
          </a:p>
          <a:p>
            <a:pPr lvl="1"/>
            <a:r>
              <a:rPr lang="en-US" dirty="0"/>
              <a:t>the data blocks of a file were often very far away from its </a:t>
            </a:r>
            <a:r>
              <a:rPr lang="en-US" dirty="0" err="1"/>
              <a:t>inode</a:t>
            </a:r>
            <a:r>
              <a:rPr lang="en-US" dirty="0"/>
              <a:t> (increase in seek time) </a:t>
            </a:r>
          </a:p>
          <a:p>
            <a:pPr lvl="1"/>
            <a:r>
              <a:rPr lang="en-US" dirty="0"/>
              <a:t>data blocks assigned to a file began to be non-contiguous over time (due to disk fragmentation); non-contiguous blocks allocated </a:t>
            </a:r>
          </a:p>
          <a:p>
            <a:r>
              <a:rPr lang="en-US" dirty="0"/>
              <a:t>Solution: Use block groups.</a:t>
            </a:r>
          </a:p>
        </p:txBody>
      </p:sp>
    </p:spTree>
    <p:extLst>
      <p:ext uri="{BB962C8B-B14F-4D97-AF65-F5344CB8AC3E}">
        <p14:creationId xmlns:p14="http://schemas.microsoft.com/office/powerpoint/2010/main" val="931033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EXT2 – Linux file system</a:t>
            </a:r>
          </a:p>
        </p:txBody>
      </p:sp>
      <p:sp>
        <p:nvSpPr>
          <p:cNvPr id="3" name="Content Placeholder 2"/>
          <p:cNvSpPr>
            <a:spLocks noGrp="1"/>
          </p:cNvSpPr>
          <p:nvPr>
            <p:ph idx="1"/>
          </p:nvPr>
        </p:nvSpPr>
        <p:spPr/>
        <p:txBody>
          <a:bodyPr/>
          <a:lstStyle/>
          <a:p>
            <a:r>
              <a:rPr lang="en-US" dirty="0"/>
              <a:t>Each partition consists of a boot sector followed by group blocks.</a:t>
            </a:r>
          </a:p>
          <a:p>
            <a:r>
              <a:rPr lang="en-US" dirty="0"/>
              <a:t>Group block 0 is reserved</a:t>
            </a:r>
          </a:p>
          <a:p>
            <a:r>
              <a:rPr lang="en-US" dirty="0"/>
              <a:t>Group block - superblock, group descriptor, block bitmap, </a:t>
            </a:r>
            <a:r>
              <a:rPr lang="en-US" dirty="0" err="1"/>
              <a:t>inode</a:t>
            </a:r>
            <a:r>
              <a:rPr lang="en-US" dirty="0"/>
              <a:t> bitmap, </a:t>
            </a:r>
            <a:r>
              <a:rPr lang="en-US" dirty="0" err="1"/>
              <a:t>i</a:t>
            </a:r>
            <a:r>
              <a:rPr lang="en-US" dirty="0"/>
              <a:t>-nodes, data blocks.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4045622"/>
              </p:ext>
            </p:extLst>
          </p:nvPr>
        </p:nvGraphicFramePr>
        <p:xfrm>
          <a:off x="849922" y="4148900"/>
          <a:ext cx="9637101" cy="2176778"/>
        </p:xfrm>
        <a:graphic>
          <a:graphicData uri="http://schemas.openxmlformats.org/drawingml/2006/table">
            <a:tbl>
              <a:tblPr firstRow="1" bandRow="1">
                <a:tableStyleId>{5C22544A-7EE6-4342-B048-85BDC9FD1C3A}</a:tableStyleId>
              </a:tblPr>
              <a:tblGrid>
                <a:gridCol w="824154">
                  <a:extLst>
                    <a:ext uri="{9D8B030D-6E8A-4147-A177-3AD203B41FA5}">
                      <a16:colId xmlns:a16="http://schemas.microsoft.com/office/drawing/2014/main" val="20000"/>
                    </a:ext>
                  </a:extLst>
                </a:gridCol>
                <a:gridCol w="1317424">
                  <a:extLst>
                    <a:ext uri="{9D8B030D-6E8A-4147-A177-3AD203B41FA5}">
                      <a16:colId xmlns:a16="http://schemas.microsoft.com/office/drawing/2014/main" val="20001"/>
                    </a:ext>
                  </a:extLst>
                </a:gridCol>
                <a:gridCol w="1070789">
                  <a:extLst>
                    <a:ext uri="{9D8B030D-6E8A-4147-A177-3AD203B41FA5}">
                      <a16:colId xmlns:a16="http://schemas.microsoft.com/office/drawing/2014/main" val="20002"/>
                    </a:ext>
                  </a:extLst>
                </a:gridCol>
                <a:gridCol w="1070789">
                  <a:extLst>
                    <a:ext uri="{9D8B030D-6E8A-4147-A177-3AD203B41FA5}">
                      <a16:colId xmlns:a16="http://schemas.microsoft.com/office/drawing/2014/main" val="20003"/>
                    </a:ext>
                  </a:extLst>
                </a:gridCol>
                <a:gridCol w="1070789">
                  <a:extLst>
                    <a:ext uri="{9D8B030D-6E8A-4147-A177-3AD203B41FA5}">
                      <a16:colId xmlns:a16="http://schemas.microsoft.com/office/drawing/2014/main" val="20004"/>
                    </a:ext>
                  </a:extLst>
                </a:gridCol>
                <a:gridCol w="1070789">
                  <a:extLst>
                    <a:ext uri="{9D8B030D-6E8A-4147-A177-3AD203B41FA5}">
                      <a16:colId xmlns:a16="http://schemas.microsoft.com/office/drawing/2014/main" val="20005"/>
                    </a:ext>
                  </a:extLst>
                </a:gridCol>
                <a:gridCol w="1070789">
                  <a:extLst>
                    <a:ext uri="{9D8B030D-6E8A-4147-A177-3AD203B41FA5}">
                      <a16:colId xmlns:a16="http://schemas.microsoft.com/office/drawing/2014/main" val="20006"/>
                    </a:ext>
                  </a:extLst>
                </a:gridCol>
                <a:gridCol w="1070789">
                  <a:extLst>
                    <a:ext uri="{9D8B030D-6E8A-4147-A177-3AD203B41FA5}">
                      <a16:colId xmlns:a16="http://schemas.microsoft.com/office/drawing/2014/main" val="20007"/>
                    </a:ext>
                  </a:extLst>
                </a:gridCol>
                <a:gridCol w="1070789">
                  <a:extLst>
                    <a:ext uri="{9D8B030D-6E8A-4147-A177-3AD203B41FA5}">
                      <a16:colId xmlns:a16="http://schemas.microsoft.com/office/drawing/2014/main" val="20008"/>
                    </a:ext>
                  </a:extLst>
                </a:gridCol>
              </a:tblGrid>
              <a:tr h="587495">
                <a:tc>
                  <a:txBody>
                    <a:bodyPr/>
                    <a:lstStyle/>
                    <a:p>
                      <a:pPr algn="ctr"/>
                      <a:r>
                        <a:rPr lang="en-US" dirty="0">
                          <a:solidFill>
                            <a:schemeClr val="tx1"/>
                          </a:solidFill>
                        </a:rPr>
                        <a:t>Boot</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a:solidFill>
                            <a:schemeClr val="tx1"/>
                          </a:solidFill>
                        </a:rPr>
                        <a:t>Block Group 0</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a:solidFill>
                            <a:schemeClr val="tx1"/>
                          </a:solidFill>
                        </a:rPr>
                        <a:t>Block Group 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a:solidFill>
                            <a:schemeClr val="tx1"/>
                          </a:solidFill>
                        </a:rPr>
                        <a:t>Block Group 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a:solidFill>
                            <a:schemeClr val="tx1"/>
                          </a:solidFill>
                        </a:rPr>
                        <a:t>Block Group 3</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a:solidFill>
                            <a:schemeClr val="tx1"/>
                          </a:solidFill>
                        </a:rPr>
                        <a:t>Block Group 4</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a:solidFill>
                            <a:schemeClr val="tx1"/>
                          </a:solidFill>
                        </a:rPr>
                        <a:t>Block Group 5</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a:solidFill>
                            <a:schemeClr val="tx1"/>
                          </a:solidFill>
                        </a:rPr>
                        <a:t>Block Group 6</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dirty="0">
                          <a:solidFill>
                            <a:schemeClr val="tx1"/>
                          </a:solidFill>
                        </a:rPr>
                        <a:t>Block Group 7</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697420">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839278">
                <a:tc>
                  <a:txBody>
                    <a:bodyPr/>
                    <a:lstStyle/>
                    <a:p>
                      <a:pPr algn="ctr"/>
                      <a:r>
                        <a:rPr lang="en-US" dirty="0"/>
                        <a:t>Super block</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Group descriptor</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Block bitmap</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a:t>i</a:t>
                      </a:r>
                      <a:r>
                        <a:rPr lang="en-US" dirty="0"/>
                        <a:t>-node bitmap</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a:t>i</a:t>
                      </a:r>
                      <a:r>
                        <a:rPr lang="en-US" dirty="0"/>
                        <a:t>-nodes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hMerge="1">
                  <a:txBody>
                    <a:bodyPr/>
                    <a:lstStyle/>
                    <a:p>
                      <a:endParaRPr lang="en-US" dirty="0"/>
                    </a:p>
                  </a:txBody>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Data blocks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cxnSp>
        <p:nvCxnSpPr>
          <p:cNvPr id="6" name="Straight Connector 5"/>
          <p:cNvCxnSpPr/>
          <p:nvPr/>
        </p:nvCxnSpPr>
        <p:spPr>
          <a:xfrm flipV="1">
            <a:off x="849922" y="4809744"/>
            <a:ext cx="2167598" cy="493776"/>
          </a:xfrm>
          <a:prstGeom prst="line">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41648" y="4809744"/>
            <a:ext cx="6445375" cy="530352"/>
          </a:xfrm>
          <a:prstGeom prst="line">
            <a:avLst/>
          </a:prstGeom>
          <a:ln w="1905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4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EXT2 – Linux file system (contd.)</a:t>
            </a:r>
          </a:p>
        </p:txBody>
      </p:sp>
      <p:sp>
        <p:nvSpPr>
          <p:cNvPr id="3" name="Content Placeholder 2"/>
          <p:cNvSpPr>
            <a:spLocks noGrp="1"/>
          </p:cNvSpPr>
          <p:nvPr>
            <p:ph idx="1"/>
          </p:nvPr>
        </p:nvSpPr>
        <p:spPr/>
        <p:txBody>
          <a:bodyPr>
            <a:normAutofit fontScale="85000" lnSpcReduction="20000"/>
          </a:bodyPr>
          <a:lstStyle/>
          <a:p>
            <a:r>
              <a:rPr lang="en-US" dirty="0"/>
              <a:t>Superblock: no. of </a:t>
            </a:r>
            <a:r>
              <a:rPr lang="en-US" dirty="0" err="1"/>
              <a:t>i</a:t>
            </a:r>
            <a:r>
              <a:rPr lang="en-US" dirty="0"/>
              <a:t>-nodes, no. of disk blocks, the start of the list of free disk blocks </a:t>
            </a:r>
          </a:p>
          <a:p>
            <a:r>
              <a:rPr lang="en-US" dirty="0"/>
              <a:t>Group descriptor: location of the bitmaps, no. of free blocks and </a:t>
            </a:r>
            <a:r>
              <a:rPr lang="en-US" dirty="0" err="1"/>
              <a:t>i</a:t>
            </a:r>
            <a:r>
              <a:rPr lang="en-US" dirty="0"/>
              <a:t>-nodes, and no. of directories</a:t>
            </a:r>
          </a:p>
          <a:p>
            <a:r>
              <a:rPr lang="en-US" dirty="0"/>
              <a:t>Block bitmap: which data blocks are free</a:t>
            </a:r>
          </a:p>
          <a:p>
            <a:r>
              <a:rPr lang="en-US" dirty="0" err="1"/>
              <a:t>i</a:t>
            </a:r>
            <a:r>
              <a:rPr lang="en-US" dirty="0"/>
              <a:t>-node bitmap: which </a:t>
            </a:r>
            <a:r>
              <a:rPr lang="en-US" dirty="0" err="1"/>
              <a:t>i</a:t>
            </a:r>
            <a:r>
              <a:rPr lang="en-US" dirty="0"/>
              <a:t>-nodes are free</a:t>
            </a:r>
          </a:p>
          <a:p>
            <a:r>
              <a:rPr lang="en-US" dirty="0"/>
              <a:t>Both bitmaps are allocated one block (limits number of </a:t>
            </a:r>
            <a:r>
              <a:rPr lang="en-US" dirty="0" err="1"/>
              <a:t>i</a:t>
            </a:r>
            <a:r>
              <a:rPr lang="en-US" dirty="0"/>
              <a:t>-nodes and hence files) </a:t>
            </a:r>
          </a:p>
          <a:p>
            <a:r>
              <a:rPr lang="en-US" dirty="0" err="1"/>
              <a:t>i</a:t>
            </a:r>
            <a:r>
              <a:rPr lang="en-US" dirty="0"/>
              <a:t>-nodes contain information on file and pointers to disk blocks allocated to a file</a:t>
            </a:r>
          </a:p>
          <a:p>
            <a:r>
              <a:rPr lang="en-US" dirty="0"/>
              <a:t>Data- blocks are where contents of a file reside</a:t>
            </a:r>
          </a:p>
        </p:txBody>
      </p:sp>
    </p:spTree>
    <p:extLst>
      <p:ext uri="{BB962C8B-B14F-4D97-AF65-F5344CB8AC3E}">
        <p14:creationId xmlns:p14="http://schemas.microsoft.com/office/powerpoint/2010/main" val="2026223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EXT2 – Linux file system (contd.)</a:t>
            </a:r>
          </a:p>
        </p:txBody>
      </p:sp>
      <p:sp>
        <p:nvSpPr>
          <p:cNvPr id="3" name="Content Placeholder 2"/>
          <p:cNvSpPr>
            <a:spLocks noGrp="1"/>
          </p:cNvSpPr>
          <p:nvPr>
            <p:ph idx="1"/>
          </p:nvPr>
        </p:nvSpPr>
        <p:spPr/>
        <p:txBody>
          <a:bodyPr>
            <a:normAutofit fontScale="77500" lnSpcReduction="20000"/>
          </a:bodyPr>
          <a:lstStyle/>
          <a:p>
            <a:r>
              <a:rPr lang="en-US" dirty="0"/>
              <a:t>For better performance and reduced fragmentation, EXT2 employs following strategies.</a:t>
            </a:r>
          </a:p>
          <a:p>
            <a:r>
              <a:rPr lang="en-US" dirty="0"/>
              <a:t>Collocation (provided that there is sufficient space)</a:t>
            </a:r>
          </a:p>
          <a:p>
            <a:pPr lvl="1"/>
            <a:r>
              <a:rPr lang="en-US" dirty="0"/>
              <a:t>Keep ordinary files in the same block group as the parent directory, </a:t>
            </a:r>
          </a:p>
          <a:p>
            <a:pPr lvl="1"/>
            <a:r>
              <a:rPr lang="en-US" dirty="0"/>
              <a:t>keep data files in the same group block as the original file </a:t>
            </a:r>
            <a:r>
              <a:rPr lang="en-US" dirty="0" err="1"/>
              <a:t>i</a:t>
            </a:r>
            <a:r>
              <a:rPr lang="en-US" dirty="0"/>
              <a:t>-node, </a:t>
            </a:r>
          </a:p>
          <a:p>
            <a:r>
              <a:rPr lang="en-US" dirty="0"/>
              <a:t>Bitmaps: for quick decisions on where to allocate new </a:t>
            </a:r>
            <a:r>
              <a:rPr lang="en-US" dirty="0" err="1"/>
              <a:t>i</a:t>
            </a:r>
            <a:r>
              <a:rPr lang="en-US" dirty="0"/>
              <a:t>-node/ block. </a:t>
            </a:r>
          </a:p>
          <a:p>
            <a:r>
              <a:rPr lang="en-US" dirty="0"/>
              <a:t>When new file blocks are allocated, ext2 also pre-allocates a number of additional blocks for that file, so as to minimize the file fragmentation due to future write operations. </a:t>
            </a:r>
          </a:p>
          <a:p>
            <a:r>
              <a:rPr lang="en-US" dirty="0"/>
              <a:t>I-nodes corresponding to directories are dispersed throughout the disk block groups.</a:t>
            </a:r>
          </a:p>
          <a:p>
            <a:endParaRPr lang="en-US" dirty="0"/>
          </a:p>
        </p:txBody>
      </p:sp>
    </p:spTree>
    <p:extLst>
      <p:ext uri="{BB962C8B-B14F-4D97-AF65-F5344CB8AC3E}">
        <p14:creationId xmlns:p14="http://schemas.microsoft.com/office/powerpoint/2010/main" val="11178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 Directory Entry</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4337826"/>
              </p:ext>
            </p:extLst>
          </p:nvPr>
        </p:nvGraphicFramePr>
        <p:xfrm>
          <a:off x="256032" y="1688930"/>
          <a:ext cx="10533890" cy="914400"/>
        </p:xfrm>
        <a:graphic>
          <a:graphicData uri="http://schemas.openxmlformats.org/drawingml/2006/table">
            <a:tbl>
              <a:tblPr firstRow="1" bandRow="1">
                <a:tableStyleId>{5C22544A-7EE6-4342-B048-85BDC9FD1C3A}</a:tableStyleId>
              </a:tblPr>
              <a:tblGrid>
                <a:gridCol w="1053389">
                  <a:extLst>
                    <a:ext uri="{9D8B030D-6E8A-4147-A177-3AD203B41FA5}">
                      <a16:colId xmlns:a16="http://schemas.microsoft.com/office/drawing/2014/main" val="20000"/>
                    </a:ext>
                  </a:extLst>
                </a:gridCol>
                <a:gridCol w="1053389">
                  <a:extLst>
                    <a:ext uri="{9D8B030D-6E8A-4147-A177-3AD203B41FA5}">
                      <a16:colId xmlns:a16="http://schemas.microsoft.com/office/drawing/2014/main" val="20001"/>
                    </a:ext>
                  </a:extLst>
                </a:gridCol>
                <a:gridCol w="764438">
                  <a:extLst>
                    <a:ext uri="{9D8B030D-6E8A-4147-A177-3AD203B41FA5}">
                      <a16:colId xmlns:a16="http://schemas.microsoft.com/office/drawing/2014/main" val="20002"/>
                    </a:ext>
                  </a:extLst>
                </a:gridCol>
                <a:gridCol w="1060704">
                  <a:extLst>
                    <a:ext uri="{9D8B030D-6E8A-4147-A177-3AD203B41FA5}">
                      <a16:colId xmlns:a16="http://schemas.microsoft.com/office/drawing/2014/main" val="20003"/>
                    </a:ext>
                  </a:extLst>
                </a:gridCol>
                <a:gridCol w="1335025">
                  <a:extLst>
                    <a:ext uri="{9D8B030D-6E8A-4147-A177-3AD203B41FA5}">
                      <a16:colId xmlns:a16="http://schemas.microsoft.com/office/drawing/2014/main" val="20004"/>
                    </a:ext>
                  </a:extLst>
                </a:gridCol>
                <a:gridCol w="1053389">
                  <a:extLst>
                    <a:ext uri="{9D8B030D-6E8A-4147-A177-3AD203B41FA5}">
                      <a16:colId xmlns:a16="http://schemas.microsoft.com/office/drawing/2014/main" val="20005"/>
                    </a:ext>
                  </a:extLst>
                </a:gridCol>
                <a:gridCol w="1053389">
                  <a:extLst>
                    <a:ext uri="{9D8B030D-6E8A-4147-A177-3AD203B41FA5}">
                      <a16:colId xmlns:a16="http://schemas.microsoft.com/office/drawing/2014/main" val="20006"/>
                    </a:ext>
                  </a:extLst>
                </a:gridCol>
                <a:gridCol w="727861">
                  <a:extLst>
                    <a:ext uri="{9D8B030D-6E8A-4147-A177-3AD203B41FA5}">
                      <a16:colId xmlns:a16="http://schemas.microsoft.com/office/drawing/2014/main" val="20007"/>
                    </a:ext>
                  </a:extLst>
                </a:gridCol>
                <a:gridCol w="1078992">
                  <a:extLst>
                    <a:ext uri="{9D8B030D-6E8A-4147-A177-3AD203B41FA5}">
                      <a16:colId xmlns:a16="http://schemas.microsoft.com/office/drawing/2014/main" val="20008"/>
                    </a:ext>
                  </a:extLst>
                </a:gridCol>
                <a:gridCol w="1353314">
                  <a:extLst>
                    <a:ext uri="{9D8B030D-6E8A-4147-A177-3AD203B41FA5}">
                      <a16:colId xmlns:a16="http://schemas.microsoft.com/office/drawing/2014/main" val="20009"/>
                    </a:ext>
                  </a:extLst>
                </a:gridCol>
              </a:tblGrid>
              <a:tr h="370840">
                <a:tc>
                  <a:txBody>
                    <a:bodyPr/>
                    <a:lstStyle/>
                    <a:p>
                      <a:r>
                        <a:rPr lang="en-US" b="1" dirty="0" err="1">
                          <a:solidFill>
                            <a:schemeClr val="tx1"/>
                          </a:solidFill>
                        </a:rPr>
                        <a:t>Inode</a:t>
                      </a:r>
                      <a:r>
                        <a:rPr lang="en-US" b="1" dirty="0">
                          <a:solidFill>
                            <a:schemeClr val="tx1"/>
                          </a:solidFill>
                        </a:rPr>
                        <a:t> number</a:t>
                      </a:r>
                    </a:p>
                  </a:txBody>
                  <a:tcPr>
                    <a:solidFill>
                      <a:schemeClr val="accent1">
                        <a:lumMod val="60000"/>
                        <a:lumOff val="40000"/>
                      </a:schemeClr>
                    </a:solidFill>
                  </a:tcPr>
                </a:tc>
                <a:tc>
                  <a:txBody>
                    <a:bodyPr/>
                    <a:lstStyle/>
                    <a:p>
                      <a:r>
                        <a:rPr lang="en-US" b="1" dirty="0">
                          <a:solidFill>
                            <a:schemeClr val="tx1"/>
                          </a:solidFill>
                        </a:rPr>
                        <a:t>Length</a:t>
                      </a:r>
                      <a:r>
                        <a:rPr lang="en-US" b="1" baseline="0" dirty="0">
                          <a:solidFill>
                            <a:schemeClr val="tx1"/>
                          </a:solidFill>
                        </a:rPr>
                        <a:t> of entry</a:t>
                      </a:r>
                      <a:endParaRPr lang="en-US" b="1" dirty="0">
                        <a:solidFill>
                          <a:schemeClr val="tx1"/>
                        </a:solidFill>
                      </a:endParaRPr>
                    </a:p>
                  </a:txBody>
                  <a:tcPr>
                    <a:solidFill>
                      <a:schemeClr val="accent1">
                        <a:lumMod val="60000"/>
                        <a:lumOff val="40000"/>
                      </a:schemeClr>
                    </a:solidFill>
                  </a:tcPr>
                </a:tc>
                <a:tc>
                  <a:txBody>
                    <a:bodyPr/>
                    <a:lstStyle/>
                    <a:p>
                      <a:r>
                        <a:rPr lang="en-US" b="1" dirty="0">
                          <a:solidFill>
                            <a:schemeClr val="tx1"/>
                          </a:solidFill>
                        </a:rPr>
                        <a:t>Type</a:t>
                      </a:r>
                    </a:p>
                  </a:txBody>
                  <a:tcPr>
                    <a:solidFill>
                      <a:schemeClr val="accent1">
                        <a:lumMod val="60000"/>
                        <a:lumOff val="40000"/>
                      </a:schemeClr>
                    </a:solidFill>
                  </a:tcPr>
                </a:tc>
                <a:tc>
                  <a:txBody>
                    <a:bodyPr/>
                    <a:lstStyle/>
                    <a:p>
                      <a:r>
                        <a:rPr lang="en-US" b="1" dirty="0">
                          <a:solidFill>
                            <a:schemeClr val="tx1"/>
                          </a:solidFill>
                        </a:rPr>
                        <a:t>Length of file name</a:t>
                      </a:r>
                    </a:p>
                  </a:txBody>
                  <a:tcPr>
                    <a:solidFill>
                      <a:schemeClr val="accent1">
                        <a:lumMod val="60000"/>
                        <a:lumOff val="40000"/>
                      </a:schemeClr>
                    </a:solidFill>
                  </a:tcPr>
                </a:tc>
                <a:tc>
                  <a:txBody>
                    <a:bodyPr/>
                    <a:lstStyle/>
                    <a:p>
                      <a:r>
                        <a:rPr lang="en-US" b="1" dirty="0">
                          <a:solidFill>
                            <a:schemeClr val="tx1"/>
                          </a:solidFill>
                        </a:rPr>
                        <a:t>Filename </a:t>
                      </a:r>
                    </a:p>
                    <a:p>
                      <a:r>
                        <a:rPr lang="en-US" b="1" dirty="0">
                          <a:solidFill>
                            <a:schemeClr val="tx1"/>
                          </a:solidFill>
                        </a:rPr>
                        <a:t>(variable</a:t>
                      </a:r>
                      <a:r>
                        <a:rPr lang="en-US" b="1" baseline="0" dirty="0">
                          <a:solidFill>
                            <a:schemeClr val="tx1"/>
                          </a:solidFill>
                        </a:rPr>
                        <a:t> sized)</a:t>
                      </a:r>
                      <a:endParaRPr lang="en-US" b="1" dirty="0">
                        <a:solidFill>
                          <a:schemeClr val="tx1"/>
                        </a:solidFill>
                      </a:endParaRPr>
                    </a:p>
                  </a:txBody>
                  <a:tcPr>
                    <a:solidFill>
                      <a:schemeClr val="accent1">
                        <a:lumMod val="60000"/>
                        <a:lumOff val="40000"/>
                      </a:schemeClr>
                    </a:solidFill>
                  </a:tcPr>
                </a:tc>
                <a:tc>
                  <a:txBody>
                    <a:bodyPr/>
                    <a:lstStyle/>
                    <a:p>
                      <a:r>
                        <a:rPr lang="en-US" b="1" dirty="0" err="1">
                          <a:solidFill>
                            <a:schemeClr val="tx1"/>
                          </a:solidFill>
                        </a:rPr>
                        <a:t>Inode</a:t>
                      </a:r>
                      <a:r>
                        <a:rPr lang="en-US" b="1" dirty="0">
                          <a:solidFill>
                            <a:schemeClr val="tx1"/>
                          </a:solidFill>
                        </a:rPr>
                        <a:t> number</a:t>
                      </a:r>
                    </a:p>
                  </a:txBody>
                  <a:tcPr>
                    <a:solidFill>
                      <a:schemeClr val="accent1">
                        <a:lumMod val="60000"/>
                        <a:lumOff val="40000"/>
                      </a:schemeClr>
                    </a:solidFill>
                  </a:tcPr>
                </a:tc>
                <a:tc>
                  <a:txBody>
                    <a:bodyPr/>
                    <a:lstStyle/>
                    <a:p>
                      <a:r>
                        <a:rPr lang="en-US" b="1" dirty="0">
                          <a:solidFill>
                            <a:schemeClr val="tx1"/>
                          </a:solidFill>
                        </a:rPr>
                        <a:t>Length</a:t>
                      </a:r>
                      <a:r>
                        <a:rPr lang="en-US" b="1" baseline="0" dirty="0">
                          <a:solidFill>
                            <a:schemeClr val="tx1"/>
                          </a:solidFill>
                        </a:rPr>
                        <a:t> of entry</a:t>
                      </a:r>
                      <a:endParaRPr lang="en-US" b="1" dirty="0">
                        <a:solidFill>
                          <a:schemeClr val="tx1"/>
                        </a:solidFill>
                      </a:endParaRPr>
                    </a:p>
                  </a:txBody>
                  <a:tcPr>
                    <a:solidFill>
                      <a:schemeClr val="accent1">
                        <a:lumMod val="60000"/>
                        <a:lumOff val="40000"/>
                      </a:schemeClr>
                    </a:solidFill>
                  </a:tcPr>
                </a:tc>
                <a:tc>
                  <a:txBody>
                    <a:bodyPr/>
                    <a:lstStyle/>
                    <a:p>
                      <a:r>
                        <a:rPr lang="en-US" b="1" dirty="0">
                          <a:solidFill>
                            <a:schemeClr val="tx1"/>
                          </a:solidFill>
                        </a:rPr>
                        <a:t>Type</a:t>
                      </a:r>
                    </a:p>
                  </a:txBody>
                  <a:tcPr>
                    <a:solidFill>
                      <a:schemeClr val="accent1">
                        <a:lumMod val="60000"/>
                        <a:lumOff val="40000"/>
                      </a:schemeClr>
                    </a:solidFill>
                  </a:tcPr>
                </a:tc>
                <a:tc>
                  <a:txBody>
                    <a:bodyPr/>
                    <a:lstStyle/>
                    <a:p>
                      <a:r>
                        <a:rPr lang="en-US" b="1" dirty="0">
                          <a:solidFill>
                            <a:schemeClr val="tx1"/>
                          </a:solidFill>
                        </a:rPr>
                        <a:t>Length of file name</a:t>
                      </a:r>
                    </a:p>
                  </a:txBody>
                  <a:tcPr>
                    <a:solidFill>
                      <a:schemeClr val="accent1">
                        <a:lumMod val="60000"/>
                        <a:lumOff val="40000"/>
                      </a:schemeClr>
                    </a:solidFill>
                  </a:tcPr>
                </a:tc>
                <a:tc>
                  <a:txBody>
                    <a:bodyPr/>
                    <a:lstStyle/>
                    <a:p>
                      <a:r>
                        <a:rPr lang="en-US" b="1" dirty="0">
                          <a:solidFill>
                            <a:schemeClr val="tx1"/>
                          </a:solidFill>
                        </a:rPr>
                        <a:t>Filename </a:t>
                      </a:r>
                    </a:p>
                    <a:p>
                      <a:r>
                        <a:rPr lang="en-US" b="1" dirty="0">
                          <a:solidFill>
                            <a:schemeClr val="tx1"/>
                          </a:solidFill>
                        </a:rPr>
                        <a:t>(variable</a:t>
                      </a:r>
                      <a:r>
                        <a:rPr lang="en-US" b="1" baseline="0" dirty="0">
                          <a:solidFill>
                            <a:schemeClr val="tx1"/>
                          </a:solidFill>
                        </a:rPr>
                        <a:t> sized)</a:t>
                      </a:r>
                      <a:endParaRPr lang="en-US" b="1"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3662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Systems (CD-ROM)</a:t>
            </a:r>
          </a:p>
        </p:txBody>
      </p:sp>
      <p:sp>
        <p:nvSpPr>
          <p:cNvPr id="3" name="Content Placeholder 2"/>
          <p:cNvSpPr>
            <a:spLocks noGrp="1"/>
          </p:cNvSpPr>
          <p:nvPr>
            <p:ph idx="1"/>
          </p:nvPr>
        </p:nvSpPr>
        <p:spPr/>
        <p:txBody>
          <a:bodyPr>
            <a:normAutofit fontScale="62500" lnSpcReduction="20000"/>
          </a:bodyPr>
          <a:lstStyle/>
          <a:p>
            <a:endParaRPr lang="en-US" dirty="0"/>
          </a:p>
          <a:p>
            <a:r>
              <a:rPr lang="en-US" dirty="0"/>
              <a:t>Unlike HDD (which have concentric tracks), CD-ROMs have a single continuous spiral track</a:t>
            </a:r>
          </a:p>
          <a:p>
            <a:r>
              <a:rPr lang="en-US" dirty="0"/>
              <a:t>Spiral track divided into logical blocks; each block having linear sequence of bits.</a:t>
            </a:r>
          </a:p>
          <a:p>
            <a:r>
              <a:rPr lang="en-US" dirty="0"/>
              <a:t>Simple file system (employing contiguous allocation): </a:t>
            </a:r>
          </a:p>
          <a:p>
            <a:pPr lvl="1"/>
            <a:r>
              <a:rPr lang="en-US" dirty="0">
                <a:solidFill>
                  <a:schemeClr val="accent2"/>
                </a:solidFill>
              </a:rPr>
              <a:t>suffices for CD-ROMs as these are write-once media. </a:t>
            </a:r>
          </a:p>
          <a:p>
            <a:pPr lvl="1"/>
            <a:r>
              <a:rPr lang="en-US" dirty="0">
                <a:solidFill>
                  <a:schemeClr val="accent2"/>
                </a:solidFill>
              </a:rPr>
              <a:t>No need for keeping track of free blocks as files can neither be added or deleted</a:t>
            </a:r>
          </a:p>
          <a:p>
            <a:r>
              <a:rPr lang="en-US" dirty="0"/>
              <a:t>CD-R (CD Recordable)</a:t>
            </a:r>
          </a:p>
          <a:p>
            <a:pPr lvl="1"/>
            <a:r>
              <a:rPr lang="en-US" dirty="0">
                <a:solidFill>
                  <a:schemeClr val="accent2"/>
                </a:solidFill>
              </a:rPr>
              <a:t>possible to add files after the initial burning,</a:t>
            </a:r>
          </a:p>
          <a:p>
            <a:pPr lvl="1"/>
            <a:r>
              <a:rPr lang="en-US" dirty="0">
                <a:solidFill>
                  <a:schemeClr val="accent2"/>
                </a:solidFill>
              </a:rPr>
              <a:t>new files are simply appended to the end of the CD-R. files are never removed</a:t>
            </a:r>
          </a:p>
          <a:p>
            <a:pPr lvl="1"/>
            <a:r>
              <a:rPr lang="en-US" dirty="0">
                <a:solidFill>
                  <a:schemeClr val="accent2"/>
                </a:solidFill>
              </a:rPr>
              <a:t>all the free space is in one contiguous chunk at the end of the CD.</a:t>
            </a:r>
          </a:p>
          <a:p>
            <a:pPr lvl="1"/>
            <a:r>
              <a:rPr lang="en-US" dirty="0">
                <a:solidFill>
                  <a:schemeClr val="accent2"/>
                </a:solidFill>
              </a:rPr>
              <a:t>as a consequence of this ‘‘append-only’’, CD-ROM file system can be adopted for CD-R</a:t>
            </a:r>
          </a:p>
          <a:p>
            <a:r>
              <a:rPr lang="en-US" dirty="0"/>
              <a:t>file systems in DVDs and Blu-ray are based on the one for CD-ROMS.</a:t>
            </a:r>
          </a:p>
          <a:p>
            <a:r>
              <a:rPr lang="en-US" dirty="0"/>
              <a:t>Capital case letters are used for name fields for cross-platform </a:t>
            </a:r>
            <a:r>
              <a:rPr lang="en-US" dirty="0" err="1"/>
              <a:t>compatability</a:t>
            </a:r>
            <a:r>
              <a:rPr lang="en-US" dirty="0"/>
              <a:t>.</a:t>
            </a:r>
          </a:p>
        </p:txBody>
      </p:sp>
    </p:spTree>
    <p:extLst>
      <p:ext uri="{BB962C8B-B14F-4D97-AF65-F5344CB8AC3E}">
        <p14:creationId xmlns:p14="http://schemas.microsoft.com/office/powerpoint/2010/main" val="168892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Systems (CD-ROM)  (contd.)</a:t>
            </a:r>
          </a:p>
        </p:txBody>
      </p:sp>
      <p:sp>
        <p:nvSpPr>
          <p:cNvPr id="3" name="Content Placeholder 2"/>
          <p:cNvSpPr>
            <a:spLocks noGrp="1"/>
          </p:cNvSpPr>
          <p:nvPr>
            <p:ph idx="1"/>
          </p:nvPr>
        </p:nvSpPr>
        <p:spPr/>
        <p:txBody>
          <a:bodyPr>
            <a:normAutofit fontScale="55000" lnSpcReduction="20000"/>
          </a:bodyPr>
          <a:lstStyle/>
          <a:p>
            <a:r>
              <a:rPr lang="en-US" dirty="0"/>
              <a:t>Linear sequence of bits along spiral also contains preambles, error correction, and other overhead</a:t>
            </a:r>
          </a:p>
          <a:p>
            <a:r>
              <a:rPr lang="en-US" dirty="0"/>
              <a:t>First 16 blocks are reserved </a:t>
            </a:r>
          </a:p>
          <a:p>
            <a:pPr lvl="1"/>
            <a:r>
              <a:rPr lang="en-US" dirty="0">
                <a:solidFill>
                  <a:schemeClr val="accent2"/>
                </a:solidFill>
              </a:rPr>
              <a:t>May be used by manufacturer for a bootstrap program.</a:t>
            </a:r>
          </a:p>
          <a:p>
            <a:r>
              <a:rPr lang="en-US" dirty="0"/>
              <a:t>Next block is the primary volume descriptor  </a:t>
            </a:r>
          </a:p>
          <a:p>
            <a:pPr lvl="1"/>
            <a:r>
              <a:rPr lang="en-US" dirty="0">
                <a:solidFill>
                  <a:schemeClr val="accent2"/>
                </a:solidFill>
              </a:rPr>
              <a:t>system identifier (32 bytes), volume identifier (32 bytes), publisher identifier (128 bytes), and data preparer identifier (128 bytes)</a:t>
            </a:r>
          </a:p>
          <a:p>
            <a:pPr lvl="1"/>
            <a:r>
              <a:rPr lang="en-US" dirty="0">
                <a:solidFill>
                  <a:schemeClr val="accent2"/>
                </a:solidFill>
              </a:rPr>
              <a:t>names of three files - abstract, copyright notice, and bibliographic information</a:t>
            </a:r>
          </a:p>
          <a:p>
            <a:pPr lvl="1"/>
            <a:r>
              <a:rPr lang="en-US" dirty="0">
                <a:solidFill>
                  <a:schemeClr val="accent2"/>
                </a:solidFill>
              </a:rPr>
              <a:t>Size of Logical block, the number of blocks on the CD-ROM, </a:t>
            </a:r>
          </a:p>
          <a:p>
            <a:pPr lvl="1"/>
            <a:r>
              <a:rPr lang="en-US" dirty="0">
                <a:solidFill>
                  <a:schemeClr val="accent2"/>
                </a:solidFill>
              </a:rPr>
              <a:t>creation and expiration dates of the CD-ROM.</a:t>
            </a:r>
          </a:p>
          <a:p>
            <a:pPr lvl="1"/>
            <a:r>
              <a:rPr lang="en-US" dirty="0">
                <a:solidFill>
                  <a:schemeClr val="accent2"/>
                </a:solidFill>
              </a:rPr>
              <a:t>a directory entry for the root directory, telling where to find it on the CD-ROM (i.e., which block it starts at). From this directory, the rest of the file system can be located.</a:t>
            </a:r>
          </a:p>
          <a:p>
            <a:r>
              <a:rPr lang="en-US" dirty="0"/>
              <a:t>CD-ROM may contain a supplementary volume descriptor (similar information to the primary)</a:t>
            </a:r>
          </a:p>
          <a:p>
            <a:r>
              <a:rPr lang="en-US" dirty="0"/>
              <a:t>The root directory, and every other directory for that matter, consists of a variable number of entries, the last of which contains a bit marking it as the final one.</a:t>
            </a:r>
          </a:p>
          <a:p>
            <a:r>
              <a:rPr lang="en-US" dirty="0"/>
              <a:t>A directory entry is variable-sized; the first field is a byte telling how long the entry is. </a:t>
            </a:r>
          </a:p>
        </p:txBody>
      </p:sp>
    </p:spTree>
    <p:extLst>
      <p:ext uri="{BB962C8B-B14F-4D97-AF65-F5344CB8AC3E}">
        <p14:creationId xmlns:p14="http://schemas.microsoft.com/office/powerpoint/2010/main" val="1730705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Systems (CD-ROM)  (contd.)</a:t>
            </a:r>
          </a:p>
        </p:txBody>
      </p:sp>
      <p:sp>
        <p:nvSpPr>
          <p:cNvPr id="3" name="Content Placeholder 2"/>
          <p:cNvSpPr>
            <a:spLocks noGrp="1"/>
          </p:cNvSpPr>
          <p:nvPr>
            <p:ph idx="1"/>
          </p:nvPr>
        </p:nvSpPr>
        <p:spPr/>
        <p:txBody>
          <a:bodyPr>
            <a:normAutofit fontScale="47500" lnSpcReduction="20000"/>
          </a:bodyPr>
          <a:lstStyle/>
          <a:p>
            <a:r>
              <a:rPr lang="en-US" dirty="0"/>
              <a:t>Each directory entry consists of 10 to 12 fields</a:t>
            </a:r>
          </a:p>
          <a:p>
            <a:pPr lvl="1"/>
            <a:r>
              <a:rPr lang="en-US" dirty="0">
                <a:solidFill>
                  <a:schemeClr val="accent2"/>
                </a:solidFill>
              </a:rPr>
              <a:t>some are in ASCII </a:t>
            </a:r>
          </a:p>
          <a:p>
            <a:pPr lvl="1"/>
            <a:r>
              <a:rPr lang="en-US" dirty="0">
                <a:solidFill>
                  <a:schemeClr val="accent2"/>
                </a:solidFill>
              </a:rPr>
              <a:t>others are binary (encoded in both little-endian as well as big-endian format)</a:t>
            </a:r>
          </a:p>
          <a:p>
            <a:r>
              <a:rPr lang="en-US" dirty="0"/>
              <a:t>Directory entry</a:t>
            </a:r>
          </a:p>
          <a:p>
            <a:pPr lvl="1"/>
            <a:r>
              <a:rPr lang="en-US" dirty="0">
                <a:solidFill>
                  <a:schemeClr val="accent2"/>
                </a:solidFill>
              </a:rPr>
              <a:t>first byte telling how long the entry is. </a:t>
            </a:r>
          </a:p>
          <a:p>
            <a:pPr lvl="1"/>
            <a:r>
              <a:rPr lang="en-US" dirty="0">
                <a:solidFill>
                  <a:schemeClr val="accent2"/>
                </a:solidFill>
              </a:rPr>
              <a:t>second byte: length of extended attributes, if any</a:t>
            </a:r>
          </a:p>
          <a:p>
            <a:pPr lvl="1"/>
            <a:r>
              <a:rPr lang="en-US" dirty="0">
                <a:solidFill>
                  <a:schemeClr val="accent2"/>
                </a:solidFill>
              </a:rPr>
              <a:t>starting block of the file (stored as contiguous runs of blocks)</a:t>
            </a:r>
          </a:p>
          <a:p>
            <a:pPr lvl="1"/>
            <a:r>
              <a:rPr lang="en-US" dirty="0">
                <a:solidFill>
                  <a:schemeClr val="accent2"/>
                </a:solidFill>
              </a:rPr>
              <a:t>Size of file</a:t>
            </a:r>
          </a:p>
          <a:p>
            <a:pPr lvl="1"/>
            <a:r>
              <a:rPr lang="en-US" dirty="0">
                <a:solidFill>
                  <a:schemeClr val="accent2"/>
                </a:solidFill>
              </a:rPr>
              <a:t>date and time (separate bytes for the year, month, day, hour, minute, second, and time zone since 1900) when CD-ROM was recorded is stored in the next field,</a:t>
            </a:r>
          </a:p>
          <a:p>
            <a:pPr lvl="1"/>
            <a:r>
              <a:rPr lang="en-US" dirty="0">
                <a:solidFill>
                  <a:schemeClr val="accent2"/>
                </a:solidFill>
              </a:rPr>
              <a:t>flags field contains a few miscellaneous bits, including one to hide the entry in listings (a feature copied from MS-DOS), one to distinguish an entry that is a file from an entry that is a directory, one to enable the use of the extended attributes, and one to mark the last entry in a directory. </a:t>
            </a:r>
          </a:p>
          <a:p>
            <a:pPr lvl="1"/>
            <a:r>
              <a:rPr lang="en-US" dirty="0">
                <a:solidFill>
                  <a:schemeClr val="accent2"/>
                </a:solidFill>
              </a:rPr>
              <a:t>Next field is about which CD-ROM (of a set) the file is located on. </a:t>
            </a:r>
          </a:p>
          <a:p>
            <a:pPr lvl="1"/>
            <a:r>
              <a:rPr lang="en-US" dirty="0">
                <a:solidFill>
                  <a:schemeClr val="accent2"/>
                </a:solidFill>
              </a:rPr>
              <a:t>Next field is length of filename; </a:t>
            </a:r>
          </a:p>
          <a:p>
            <a:pPr lvl="1"/>
            <a:r>
              <a:rPr lang="en-US" dirty="0">
                <a:solidFill>
                  <a:schemeClr val="accent2"/>
                </a:solidFill>
              </a:rPr>
              <a:t>Filename (base name, dot, extension, semicolon, binary version number )</a:t>
            </a:r>
          </a:p>
          <a:p>
            <a:pPr lvl="1"/>
            <a:r>
              <a:rPr lang="en-US" dirty="0">
                <a:solidFill>
                  <a:schemeClr val="accent2"/>
                </a:solidFill>
              </a:rPr>
              <a:t>A file name may be present in a directory multiple times, as long as each one has a different version number.</a:t>
            </a:r>
          </a:p>
          <a:p>
            <a:pPr lvl="1"/>
            <a:r>
              <a:rPr lang="en-US" dirty="0">
                <a:solidFill>
                  <a:schemeClr val="accent2"/>
                </a:solidFill>
              </a:rPr>
              <a:t>Optional: The Padding field is used to force every directory entry to be an even number of bytes</a:t>
            </a:r>
          </a:p>
          <a:p>
            <a:pPr lvl="1"/>
            <a:r>
              <a:rPr lang="en-US" dirty="0">
                <a:solidFill>
                  <a:schemeClr val="accent2"/>
                </a:solidFill>
              </a:rPr>
              <a:t>Optional: System use field – its usage depends on OS</a:t>
            </a:r>
          </a:p>
        </p:txBody>
      </p:sp>
    </p:spTree>
    <p:extLst>
      <p:ext uri="{BB962C8B-B14F-4D97-AF65-F5344CB8AC3E}">
        <p14:creationId xmlns:p14="http://schemas.microsoft.com/office/powerpoint/2010/main" val="32613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Systems (CD-ROM)  (contd.)</a:t>
            </a:r>
          </a:p>
        </p:txBody>
      </p:sp>
      <p:sp>
        <p:nvSpPr>
          <p:cNvPr id="3" name="Content Placeholder 2"/>
          <p:cNvSpPr>
            <a:spLocks noGrp="1"/>
          </p:cNvSpPr>
          <p:nvPr>
            <p:ph idx="1"/>
          </p:nvPr>
        </p:nvSpPr>
        <p:spPr/>
        <p:txBody>
          <a:bodyPr>
            <a:normAutofit fontScale="62500" lnSpcReduction="20000"/>
          </a:bodyPr>
          <a:lstStyle/>
          <a:p>
            <a:r>
              <a:rPr lang="en-US" dirty="0"/>
              <a:t>Directory entry</a:t>
            </a:r>
          </a:p>
          <a:p>
            <a:pPr lvl="1"/>
            <a:r>
              <a:rPr lang="en-US" dirty="0">
                <a:solidFill>
                  <a:schemeClr val="accent2"/>
                </a:solidFill>
              </a:rPr>
              <a:t>The first entry is for the directory itself. </a:t>
            </a:r>
          </a:p>
          <a:p>
            <a:pPr lvl="1"/>
            <a:r>
              <a:rPr lang="en-US" dirty="0">
                <a:solidFill>
                  <a:schemeClr val="accent2"/>
                </a:solidFill>
              </a:rPr>
              <a:t>The second one is for its parent.</a:t>
            </a:r>
          </a:p>
          <a:p>
            <a:pPr lvl="1"/>
            <a:r>
              <a:rPr lang="en-US" dirty="0">
                <a:solidFill>
                  <a:schemeClr val="accent2"/>
                </a:solidFill>
              </a:rPr>
              <a:t>All other entries in alphabetical order </a:t>
            </a:r>
          </a:p>
          <a:p>
            <a:r>
              <a:rPr lang="en-US" dirty="0"/>
              <a:t>The files need not be in same order as their entries appear in directory.</a:t>
            </a:r>
          </a:p>
          <a:p>
            <a:r>
              <a:rPr lang="en-US" dirty="0"/>
              <a:t>No explicit limit to the number of entries in a directory. </a:t>
            </a:r>
          </a:p>
          <a:p>
            <a:r>
              <a:rPr lang="en-US" dirty="0"/>
              <a:t>Limit to the depth of nesting (maximum depth of directory is eight. </a:t>
            </a:r>
          </a:p>
          <a:p>
            <a:r>
              <a:rPr lang="en-US" dirty="0"/>
              <a:t>Files can be stored as three levels</a:t>
            </a:r>
          </a:p>
          <a:p>
            <a:pPr lvl="1"/>
            <a:r>
              <a:rPr lang="en-US" dirty="0">
                <a:solidFill>
                  <a:schemeClr val="accent2"/>
                </a:solidFill>
              </a:rPr>
              <a:t>Level 1: most restrictive; files are contiguous; file names are limited to 8 + 3 characters; directory names are limited to eight characters with no extensions.</a:t>
            </a:r>
          </a:p>
          <a:p>
            <a:pPr lvl="1"/>
            <a:r>
              <a:rPr lang="en-US" dirty="0">
                <a:solidFill>
                  <a:schemeClr val="accent2"/>
                </a:solidFill>
              </a:rPr>
              <a:t>Level 2 relaxes the length restriction. It allows files and directories to have names of up to 31 characters.</a:t>
            </a:r>
          </a:p>
          <a:p>
            <a:pPr lvl="1"/>
            <a:r>
              <a:rPr lang="en-US" dirty="0">
                <a:solidFill>
                  <a:schemeClr val="accent2"/>
                </a:solidFill>
              </a:rPr>
              <a:t>Level 3 uses the same name limits as level 2, but file may consist of several runs of contiguous blocks (called sections or extents).</a:t>
            </a:r>
          </a:p>
          <a:p>
            <a:pPr lvl="2"/>
            <a:r>
              <a:rPr lang="en-US" dirty="0"/>
              <a:t>If same chunk of data occur multiple times in a file or across multiple files ay also occur in two or more files; respective runs can be shared resulting in space optimization.</a:t>
            </a:r>
          </a:p>
        </p:txBody>
      </p:sp>
    </p:spTree>
    <p:extLst>
      <p:ext uri="{BB962C8B-B14F-4D97-AF65-F5344CB8AC3E}">
        <p14:creationId xmlns:p14="http://schemas.microsoft.com/office/powerpoint/2010/main" val="17908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Implementation</a:t>
            </a:r>
          </a:p>
        </p:txBody>
      </p:sp>
      <p:sp>
        <p:nvSpPr>
          <p:cNvPr id="3" name="Content Placeholder 2"/>
          <p:cNvSpPr>
            <a:spLocks noGrp="1"/>
          </p:cNvSpPr>
          <p:nvPr>
            <p:ph idx="1"/>
          </p:nvPr>
        </p:nvSpPr>
        <p:spPr/>
        <p:txBody>
          <a:bodyPr>
            <a:normAutofit/>
          </a:bodyPr>
          <a:lstStyle/>
          <a:p>
            <a:r>
              <a:rPr lang="en-US" dirty="0"/>
              <a:t>A directory contains information on file and its attributes. </a:t>
            </a:r>
          </a:p>
          <a:p>
            <a:r>
              <a:rPr lang="en-US" dirty="0"/>
              <a:t>Assists in locating file on hard disk.</a:t>
            </a:r>
          </a:p>
          <a:p>
            <a:r>
              <a:rPr lang="en-US" dirty="0"/>
              <a:t>Can be implemented as </a:t>
            </a:r>
          </a:p>
          <a:p>
            <a:pPr lvl="1"/>
            <a:r>
              <a:rPr lang="en-US" dirty="0"/>
              <a:t>Fixed length records:</a:t>
            </a:r>
          </a:p>
          <a:p>
            <a:pPr lvl="1"/>
            <a:r>
              <a:rPr lang="en-US" dirty="0"/>
              <a:t>Variable length records:</a:t>
            </a:r>
          </a:p>
          <a:p>
            <a:pPr marL="0" indent="0">
              <a:buNone/>
            </a:pPr>
            <a:endParaRPr lang="en-US"/>
          </a:p>
          <a:p>
            <a:pPr marL="0" indent="0">
              <a:buNone/>
            </a:pPr>
            <a:endParaRPr lang="en-US" dirty="0"/>
          </a:p>
          <a:p>
            <a:endParaRPr lang="en-US" dirty="0"/>
          </a:p>
        </p:txBody>
      </p:sp>
    </p:spTree>
    <p:extLst>
      <p:ext uri="{BB962C8B-B14F-4D97-AF65-F5344CB8AC3E}">
        <p14:creationId xmlns:p14="http://schemas.microsoft.com/office/powerpoint/2010/main" val="718319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State Devices (SSD)</a:t>
            </a:r>
          </a:p>
        </p:txBody>
      </p:sp>
      <p:sp>
        <p:nvSpPr>
          <p:cNvPr id="3" name="Content Placeholder 2"/>
          <p:cNvSpPr>
            <a:spLocks noGrp="1"/>
          </p:cNvSpPr>
          <p:nvPr>
            <p:ph idx="1"/>
          </p:nvPr>
        </p:nvSpPr>
        <p:spPr/>
        <p:txBody>
          <a:bodyPr>
            <a:normAutofit fontScale="92500" lnSpcReduction="10000"/>
          </a:bodyPr>
          <a:lstStyle/>
          <a:p>
            <a:r>
              <a:rPr lang="en-US" sz="2400" dirty="0"/>
              <a:t>Solid-state disks (SSD)</a:t>
            </a:r>
          </a:p>
          <a:p>
            <a:pPr lvl="1"/>
            <a:r>
              <a:rPr lang="en-US" sz="2000" dirty="0">
                <a:solidFill>
                  <a:schemeClr val="accent2"/>
                </a:solidFill>
              </a:rPr>
              <a:t>are more reliable as no moving parts</a:t>
            </a:r>
          </a:p>
          <a:p>
            <a:pPr lvl="1"/>
            <a:r>
              <a:rPr lang="en-US" sz="2000" dirty="0">
                <a:solidFill>
                  <a:schemeClr val="accent2"/>
                </a:solidFill>
              </a:rPr>
              <a:t>and faster because no seek and rotational delay latency</a:t>
            </a:r>
          </a:p>
          <a:p>
            <a:pPr lvl="1"/>
            <a:r>
              <a:rPr lang="en-US" sz="2000" dirty="0">
                <a:solidFill>
                  <a:schemeClr val="accent2"/>
                </a:solidFill>
              </a:rPr>
              <a:t>consume less power. </a:t>
            </a:r>
          </a:p>
          <a:p>
            <a:pPr lvl="1"/>
            <a:r>
              <a:rPr lang="en-US" sz="2000" dirty="0">
                <a:solidFill>
                  <a:schemeClr val="accent2"/>
                </a:solidFill>
              </a:rPr>
              <a:t>more expensive per megabyte and have less capacity</a:t>
            </a:r>
          </a:p>
          <a:p>
            <a:pPr lvl="1"/>
            <a:r>
              <a:rPr lang="en-US" sz="2000" dirty="0">
                <a:solidFill>
                  <a:schemeClr val="accent2"/>
                </a:solidFill>
              </a:rPr>
              <a:t>shorter life spans than hard disks</a:t>
            </a:r>
          </a:p>
          <a:p>
            <a:r>
              <a:rPr lang="en-US" sz="2400" dirty="0"/>
              <a:t>Random accesses are just as fast as sequential ones and many of the problems of traditional disks go away.</a:t>
            </a:r>
          </a:p>
          <a:p>
            <a:r>
              <a:rPr lang="en-US" sz="2400" dirty="0"/>
              <a:t>Issues</a:t>
            </a:r>
          </a:p>
          <a:p>
            <a:pPr lvl="1"/>
            <a:r>
              <a:rPr lang="en-US" sz="2000" dirty="0">
                <a:solidFill>
                  <a:schemeClr val="accent2"/>
                </a:solidFill>
              </a:rPr>
              <a:t>each block can be written only a limited number of times, so writes to a given block needs to be avoided and blocks belonging to frequently updated files may need to be moved</a:t>
            </a:r>
          </a:p>
          <a:p>
            <a:pPr lvl="1"/>
            <a:r>
              <a:rPr lang="en-US" sz="2000" dirty="0">
                <a:solidFill>
                  <a:schemeClr val="accent2"/>
                </a:solidFill>
              </a:rPr>
              <a:t>Secure deletion of file can not be warranted </a:t>
            </a:r>
            <a:r>
              <a:rPr lang="en-US" sz="2000" dirty="0">
                <a:solidFill>
                  <a:srgbClr val="FF0000"/>
                </a:solidFill>
              </a:rPr>
              <a:t>(Home Assignment: Explain why this should be the case) </a:t>
            </a:r>
          </a:p>
          <a:p>
            <a:endParaRPr lang="en-US" dirty="0"/>
          </a:p>
        </p:txBody>
      </p:sp>
    </p:spTree>
    <p:extLst>
      <p:ext uri="{BB962C8B-B14F-4D97-AF65-F5344CB8AC3E}">
        <p14:creationId xmlns:p14="http://schemas.microsoft.com/office/powerpoint/2010/main" val="1480216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File System (VFS)</a:t>
            </a:r>
          </a:p>
        </p:txBody>
      </p:sp>
      <p:sp>
        <p:nvSpPr>
          <p:cNvPr id="3" name="Content Placeholder 2"/>
          <p:cNvSpPr>
            <a:spLocks noGrp="1"/>
          </p:cNvSpPr>
          <p:nvPr>
            <p:ph idx="1"/>
          </p:nvPr>
        </p:nvSpPr>
        <p:spPr/>
        <p:txBody>
          <a:bodyPr>
            <a:normAutofit fontScale="62500" lnSpcReduction="20000"/>
          </a:bodyPr>
          <a:lstStyle/>
          <a:p>
            <a:r>
              <a:rPr lang="en-US" dirty="0"/>
              <a:t>Linux supports: EXT, EXT2, EXT3 and EXT4</a:t>
            </a:r>
          </a:p>
          <a:p>
            <a:r>
              <a:rPr lang="en-US" dirty="0"/>
              <a:t>So employs VFS (virtual file system) to integrate all multiple file systems </a:t>
            </a:r>
          </a:p>
          <a:p>
            <a:r>
              <a:rPr lang="en-US" dirty="0"/>
              <a:t>VFS provides an abstraction </a:t>
            </a:r>
          </a:p>
          <a:p>
            <a:r>
              <a:rPr lang="en-US" dirty="0"/>
              <a:t>The key idea is to</a:t>
            </a:r>
          </a:p>
          <a:p>
            <a:pPr lvl="1"/>
            <a:r>
              <a:rPr lang="en-US" dirty="0">
                <a:solidFill>
                  <a:schemeClr val="accent2"/>
                </a:solidFill>
              </a:rPr>
              <a:t>abstract out that part of the file system that is common</a:t>
            </a:r>
          </a:p>
          <a:p>
            <a:pPr lvl="1"/>
            <a:r>
              <a:rPr lang="en-US" dirty="0">
                <a:solidFill>
                  <a:schemeClr val="accent2"/>
                </a:solidFill>
              </a:rPr>
              <a:t>code in a separate layer that calls the underlying concrete file systems to actual file systems</a:t>
            </a:r>
          </a:p>
          <a:p>
            <a:r>
              <a:rPr lang="en-US" dirty="0"/>
              <a:t>All system calls are passed to VFS through POSIX interface for user processes</a:t>
            </a:r>
          </a:p>
          <a:p>
            <a:r>
              <a:rPr lang="en-US" dirty="0"/>
              <a:t>For individual file system, a low level concrete interface is employed</a:t>
            </a:r>
          </a:p>
          <a:p>
            <a:r>
              <a:rPr lang="en-US" dirty="0"/>
              <a:t>When the system is booted, the root file system is registered with the VFS.</a:t>
            </a:r>
          </a:p>
          <a:p>
            <a:r>
              <a:rPr lang="en-US" dirty="0"/>
              <a:t>Other file systems are registered with VFS when these are mounted for first time.</a:t>
            </a:r>
          </a:p>
          <a:p>
            <a:r>
              <a:rPr lang="en-US" dirty="0"/>
              <a:t>Registration of file system with VFS means a list of the addresses of the functions  the VFS requires</a:t>
            </a:r>
          </a:p>
          <a:p>
            <a:r>
              <a:rPr lang="en-US" dirty="0"/>
              <a:t>So when a system call is made, VFS maps it to the correct function within the respective file system.</a:t>
            </a:r>
          </a:p>
        </p:txBody>
      </p:sp>
    </p:spTree>
    <p:extLst>
      <p:ext uri="{BB962C8B-B14F-4D97-AF65-F5344CB8AC3E}">
        <p14:creationId xmlns:p14="http://schemas.microsoft.com/office/powerpoint/2010/main" val="1458204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 Mount/Unmount</a:t>
            </a:r>
          </a:p>
        </p:txBody>
      </p:sp>
      <p:sp>
        <p:nvSpPr>
          <p:cNvPr id="3" name="Text Placeholder 2"/>
          <p:cNvSpPr>
            <a:spLocks noGrp="1"/>
          </p:cNvSpPr>
          <p:nvPr>
            <p:ph type="body" idx="1"/>
          </p:nvPr>
        </p:nvSpPr>
        <p:spPr/>
        <p:txBody>
          <a:bodyPr>
            <a:normAutofit fontScale="92500" lnSpcReduction="20000"/>
          </a:bodyPr>
          <a:lstStyle/>
          <a:p>
            <a:r>
              <a:rPr lang="en-US" dirty="0"/>
              <a:t>Mount: Connecting a file system. Files contained in a file system can be accessed only when the file system is mounted</a:t>
            </a:r>
          </a:p>
          <a:p>
            <a:r>
              <a:rPr lang="en-US" dirty="0"/>
              <a:t>Unmount: disconnects a file system.</a:t>
            </a:r>
          </a:p>
          <a:p>
            <a:r>
              <a:rPr lang="en-US" dirty="0"/>
              <a:t>Mount point: Directory where file system is  mounted.</a:t>
            </a:r>
          </a:p>
          <a:p>
            <a:r>
              <a:rPr lang="en-US" dirty="0"/>
              <a:t>Effect of mounting temporary – till unmount or next system boot. Does not permanently alter the directory structure. </a:t>
            </a:r>
          </a:p>
          <a:p>
            <a:r>
              <a:rPr lang="en-US" dirty="0"/>
              <a:t>Useful: </a:t>
            </a:r>
          </a:p>
          <a:p>
            <a:pPr lvl="1"/>
            <a:r>
              <a:rPr lang="en-US" dirty="0">
                <a:solidFill>
                  <a:schemeClr val="accent2"/>
                </a:solidFill>
              </a:rPr>
              <a:t>multiple file systems in the OS </a:t>
            </a:r>
          </a:p>
          <a:p>
            <a:pPr lvl="1"/>
            <a:r>
              <a:rPr lang="en-US" dirty="0">
                <a:solidFill>
                  <a:schemeClr val="accent2"/>
                </a:solidFill>
              </a:rPr>
              <a:t>accessing files located in a remote machine</a:t>
            </a:r>
          </a:p>
        </p:txBody>
      </p:sp>
    </p:spTree>
    <p:extLst>
      <p:ext uri="{BB962C8B-B14F-4D97-AF65-F5344CB8AC3E}">
        <p14:creationId xmlns:p14="http://schemas.microsoft.com/office/powerpoint/2010/main" val="719041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Mount/Unmount</a:t>
            </a:r>
          </a:p>
        </p:txBody>
      </p:sp>
      <p:sp>
        <p:nvSpPr>
          <p:cNvPr id="3" name="Text Placeholder 2"/>
          <p:cNvSpPr>
            <a:spLocks noGrp="1"/>
          </p:cNvSpPr>
          <p:nvPr>
            <p:ph type="body" idx="1"/>
          </p:nvPr>
        </p:nvSpPr>
        <p:spPr/>
        <p:txBody>
          <a:bodyPr>
            <a:normAutofit fontScale="77500" lnSpcReduction="20000"/>
          </a:bodyPr>
          <a:lstStyle/>
          <a:p>
            <a:r>
              <a:rPr lang="en-US" dirty="0"/>
              <a:t>Mount point: directory in which a file system can be mounted. </a:t>
            </a:r>
          </a:p>
          <a:p>
            <a:r>
              <a:rPr lang="en-US" dirty="0"/>
              <a:t>mount (</a:t>
            </a:r>
            <a:r>
              <a:rPr lang="en-US" b="1" dirty="0">
                <a:solidFill>
                  <a:schemeClr val="accent2"/>
                </a:solidFill>
              </a:rPr>
              <a:t>&lt;</a:t>
            </a:r>
            <a:r>
              <a:rPr lang="en-US" b="1" dirty="0" err="1">
                <a:solidFill>
                  <a:schemeClr val="accent2"/>
                </a:solidFill>
              </a:rPr>
              <a:t>FS_name</a:t>
            </a:r>
            <a:r>
              <a:rPr lang="en-US" b="1" dirty="0">
                <a:solidFill>
                  <a:schemeClr val="accent2"/>
                </a:solidFill>
              </a:rPr>
              <a:t>&gt;</a:t>
            </a:r>
            <a:r>
              <a:rPr lang="en-US" dirty="0"/>
              <a:t>, </a:t>
            </a:r>
            <a:r>
              <a:rPr lang="en-US" b="1" dirty="0">
                <a:solidFill>
                  <a:schemeClr val="accent2"/>
                </a:solidFill>
              </a:rPr>
              <a:t>&lt;</a:t>
            </a:r>
            <a:r>
              <a:rPr lang="en-US" b="1" dirty="0" err="1">
                <a:solidFill>
                  <a:schemeClr val="accent2"/>
                </a:solidFill>
              </a:rPr>
              <a:t>mount_point_name</a:t>
            </a:r>
            <a:r>
              <a:rPr lang="en-US" b="1" dirty="0">
                <a:solidFill>
                  <a:schemeClr val="accent2"/>
                </a:solidFill>
              </a:rPr>
              <a:t>&gt;</a:t>
            </a:r>
            <a:r>
              <a:rPr lang="en-US" dirty="0"/>
              <a:t>), where </a:t>
            </a:r>
            <a:r>
              <a:rPr lang="en-US" b="1" dirty="0">
                <a:solidFill>
                  <a:schemeClr val="accent2"/>
                </a:solidFill>
              </a:rPr>
              <a:t>&lt;</a:t>
            </a:r>
            <a:r>
              <a:rPr lang="en-US" b="1" dirty="0" err="1">
                <a:solidFill>
                  <a:schemeClr val="accent2"/>
                </a:solidFill>
              </a:rPr>
              <a:t>FS_name</a:t>
            </a:r>
            <a:r>
              <a:rPr lang="en-US" b="1" dirty="0">
                <a:solidFill>
                  <a:schemeClr val="accent2"/>
                </a:solidFill>
              </a:rPr>
              <a:t>&gt;</a:t>
            </a:r>
            <a:r>
              <a:rPr lang="en-US" dirty="0"/>
              <a:t>and </a:t>
            </a:r>
            <a:r>
              <a:rPr lang="en-US" b="1" dirty="0">
                <a:solidFill>
                  <a:schemeClr val="accent2"/>
                </a:solidFill>
              </a:rPr>
              <a:t>&lt;</a:t>
            </a:r>
            <a:r>
              <a:rPr lang="en-US" b="1" dirty="0" err="1">
                <a:solidFill>
                  <a:schemeClr val="accent2"/>
                </a:solidFill>
              </a:rPr>
              <a:t>mount_point_name</a:t>
            </a:r>
            <a:r>
              <a:rPr lang="en-US" b="1" dirty="0">
                <a:solidFill>
                  <a:schemeClr val="accent2"/>
                </a:solidFill>
              </a:rPr>
              <a:t>&gt;</a:t>
            </a:r>
            <a:r>
              <a:rPr lang="en-US" dirty="0"/>
              <a:t>are path names respectively of the root of the file system to be mounted and the mount point. </a:t>
            </a:r>
          </a:p>
          <a:p>
            <a:r>
              <a:rPr lang="en-US" dirty="0"/>
              <a:t>When the mount operation is performed, the root of the mounted file system assumes the name </a:t>
            </a:r>
            <a:r>
              <a:rPr lang="en-US" b="1" dirty="0">
                <a:solidFill>
                  <a:schemeClr val="accent2"/>
                </a:solidFill>
              </a:rPr>
              <a:t>&lt;</a:t>
            </a:r>
            <a:r>
              <a:rPr lang="en-US" b="1" dirty="0" err="1">
                <a:solidFill>
                  <a:schemeClr val="accent2"/>
                </a:solidFill>
              </a:rPr>
              <a:t>mount_point_name</a:t>
            </a:r>
            <a:r>
              <a:rPr lang="en-US" b="1" dirty="0">
                <a:solidFill>
                  <a:schemeClr val="accent2"/>
                </a:solidFill>
              </a:rPr>
              <a:t>&gt;</a:t>
            </a:r>
            <a:r>
              <a:rPr lang="en-US" dirty="0"/>
              <a:t>. </a:t>
            </a:r>
          </a:p>
          <a:p>
            <a:r>
              <a:rPr lang="en-US" dirty="0"/>
              <a:t>Any file with the relative path name </a:t>
            </a:r>
            <a:r>
              <a:rPr lang="en-US" b="1" dirty="0" err="1">
                <a:solidFill>
                  <a:schemeClr val="accent2"/>
                </a:solidFill>
              </a:rPr>
              <a:t>mydir</a:t>
            </a:r>
            <a:r>
              <a:rPr lang="en-US" dirty="0"/>
              <a:t> in the directory </a:t>
            </a:r>
            <a:r>
              <a:rPr lang="en-US" b="1" dirty="0">
                <a:solidFill>
                  <a:schemeClr val="accent2"/>
                </a:solidFill>
              </a:rPr>
              <a:t>&lt;</a:t>
            </a:r>
            <a:r>
              <a:rPr lang="en-US" b="1" dirty="0" err="1">
                <a:solidFill>
                  <a:schemeClr val="accent2"/>
                </a:solidFill>
              </a:rPr>
              <a:t>FS_name</a:t>
            </a:r>
            <a:r>
              <a:rPr lang="en-US" b="1" dirty="0">
                <a:solidFill>
                  <a:schemeClr val="accent2"/>
                </a:solidFill>
              </a:rPr>
              <a:t>&gt; </a:t>
            </a:r>
            <a:r>
              <a:rPr lang="en-US" dirty="0"/>
              <a:t>can be accessed by the path name </a:t>
            </a:r>
            <a:r>
              <a:rPr lang="en-US" b="1" dirty="0">
                <a:solidFill>
                  <a:schemeClr val="accent2"/>
                </a:solidFill>
              </a:rPr>
              <a:t>&lt;</a:t>
            </a:r>
            <a:r>
              <a:rPr lang="en-US" b="1" dirty="0" err="1">
                <a:solidFill>
                  <a:schemeClr val="accent2"/>
                </a:solidFill>
              </a:rPr>
              <a:t>mount_point_name</a:t>
            </a:r>
            <a:r>
              <a:rPr lang="en-US" b="1" dirty="0">
                <a:solidFill>
                  <a:schemeClr val="accent2"/>
                </a:solidFill>
              </a:rPr>
              <a:t>&gt;/ </a:t>
            </a:r>
            <a:r>
              <a:rPr lang="en-US" b="1" dirty="0" err="1">
                <a:solidFill>
                  <a:schemeClr val="accent2"/>
                </a:solidFill>
              </a:rPr>
              <a:t>mydir</a:t>
            </a:r>
            <a:r>
              <a:rPr lang="en-US" dirty="0"/>
              <a:t>.</a:t>
            </a:r>
          </a:p>
          <a:p>
            <a:r>
              <a:rPr lang="en-US" dirty="0"/>
              <a:t>Any file existing </a:t>
            </a:r>
            <a:r>
              <a:rPr lang="en-US" b="1" dirty="0">
                <a:solidFill>
                  <a:schemeClr val="accent2"/>
                </a:solidFill>
              </a:rPr>
              <a:t>&lt;</a:t>
            </a:r>
            <a:r>
              <a:rPr lang="en-US" b="1" dirty="0" err="1">
                <a:solidFill>
                  <a:schemeClr val="accent2"/>
                </a:solidFill>
              </a:rPr>
              <a:t>mount_point_name</a:t>
            </a:r>
            <a:r>
              <a:rPr lang="en-US" b="1" dirty="0">
                <a:solidFill>
                  <a:schemeClr val="accent2"/>
                </a:solidFill>
              </a:rPr>
              <a:t>&gt; </a:t>
            </a:r>
            <a:r>
              <a:rPr lang="en-US" dirty="0"/>
              <a:t> before mount becomes invisible to the user until the file system is unmounted. Or system may allow only an empty directory as mount-point.</a:t>
            </a:r>
          </a:p>
        </p:txBody>
      </p:sp>
    </p:spTree>
    <p:extLst>
      <p:ext uri="{BB962C8B-B14F-4D97-AF65-F5344CB8AC3E}">
        <p14:creationId xmlns:p14="http://schemas.microsoft.com/office/powerpoint/2010/main" val="1596066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Mounting in a non-empty Directory</a:t>
            </a:r>
          </a:p>
        </p:txBody>
      </p:sp>
      <p:sp>
        <p:nvSpPr>
          <p:cNvPr id="3" name="Content Placeholder 2"/>
          <p:cNvSpPr>
            <a:spLocks noGrp="1"/>
          </p:cNvSpPr>
          <p:nvPr>
            <p:ph idx="1"/>
          </p:nvPr>
        </p:nvSpPr>
        <p:spPr/>
        <p:txBody>
          <a:bodyPr>
            <a:normAutofit fontScale="92500" lnSpcReduction="10000"/>
          </a:bodyPr>
          <a:lstStyle/>
          <a:p>
            <a:r>
              <a:rPr lang="en-US" dirty="0"/>
              <a:t>OS may not allow a non-empty directory as a mount-point.</a:t>
            </a:r>
          </a:p>
          <a:p>
            <a:r>
              <a:rPr lang="en-US" dirty="0"/>
              <a:t>If OS allows non-empty directory as mount-point</a:t>
            </a:r>
          </a:p>
          <a:p>
            <a:pPr lvl="1"/>
            <a:r>
              <a:rPr lang="en-US" dirty="0">
                <a:solidFill>
                  <a:schemeClr val="accent2"/>
                </a:solidFill>
              </a:rPr>
              <a:t>obscure the directory’s existing files until the file system is unmounted. Only after unmount, access to the original files in that directory is allowed. </a:t>
            </a:r>
          </a:p>
          <a:p>
            <a:r>
              <a:rPr lang="en-US" dirty="0"/>
              <a:t>A system may allow the same file system to be mounted repeatedly at different mount points; </a:t>
            </a:r>
          </a:p>
          <a:p>
            <a:pPr marL="57150" indent="0" algn="ctr">
              <a:buNone/>
            </a:pPr>
            <a:r>
              <a:rPr lang="en-US" sz="2600" dirty="0">
                <a:solidFill>
                  <a:schemeClr val="accent2"/>
                </a:solidFill>
              </a:rPr>
              <a:t>OR</a:t>
            </a:r>
          </a:p>
          <a:p>
            <a:r>
              <a:rPr lang="en-US" dirty="0"/>
              <a:t>OS may only allow one mount per file system.</a:t>
            </a:r>
          </a:p>
        </p:txBody>
      </p:sp>
    </p:spTree>
    <p:extLst>
      <p:ext uri="{BB962C8B-B14F-4D97-AF65-F5344CB8AC3E}">
        <p14:creationId xmlns:p14="http://schemas.microsoft.com/office/powerpoint/2010/main" val="1100103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Mount: An example</a:t>
            </a:r>
          </a:p>
        </p:txBody>
      </p:sp>
      <p:grpSp>
        <p:nvGrpSpPr>
          <p:cNvPr id="63" name="Group 62"/>
          <p:cNvGrpSpPr/>
          <p:nvPr/>
        </p:nvGrpSpPr>
        <p:grpSpPr>
          <a:xfrm>
            <a:off x="1362261" y="1289304"/>
            <a:ext cx="2584704" cy="3049498"/>
            <a:chOff x="2038917" y="1289304"/>
            <a:chExt cx="2584704" cy="3049498"/>
          </a:xfrm>
        </p:grpSpPr>
        <p:sp>
          <p:nvSpPr>
            <p:cNvPr id="11" name="Rectangle 10"/>
            <p:cNvSpPr/>
            <p:nvPr/>
          </p:nvSpPr>
          <p:spPr>
            <a:xfrm>
              <a:off x="3139016" y="1289304"/>
              <a:ext cx="896112" cy="384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office</a:t>
              </a:r>
            </a:p>
          </p:txBody>
        </p:sp>
        <p:grpSp>
          <p:nvGrpSpPr>
            <p:cNvPr id="40" name="Group 39"/>
            <p:cNvGrpSpPr/>
            <p:nvPr/>
          </p:nvGrpSpPr>
          <p:grpSpPr>
            <a:xfrm>
              <a:off x="2038917" y="1691640"/>
              <a:ext cx="2584704" cy="2647162"/>
              <a:chOff x="1953768" y="1965960"/>
              <a:chExt cx="2584704" cy="2647162"/>
            </a:xfrm>
          </p:grpSpPr>
          <p:sp>
            <p:nvSpPr>
              <p:cNvPr id="12" name="Rectangle 11"/>
              <p:cNvSpPr/>
              <p:nvPr/>
            </p:nvSpPr>
            <p:spPr>
              <a:xfrm>
                <a:off x="2401824" y="2566416"/>
                <a:ext cx="896112" cy="384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docs</a:t>
                </a:r>
              </a:p>
            </p:txBody>
          </p:sp>
          <p:sp>
            <p:nvSpPr>
              <p:cNvPr id="13" name="Rectangle 12"/>
              <p:cNvSpPr/>
              <p:nvPr/>
            </p:nvSpPr>
            <p:spPr>
              <a:xfrm>
                <a:off x="3642360" y="2566416"/>
                <a:ext cx="896112" cy="384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a:t>
                </a:r>
              </a:p>
            </p:txBody>
          </p:sp>
          <p:sp>
            <p:nvSpPr>
              <p:cNvPr id="14" name="Rectangle 13"/>
              <p:cNvSpPr/>
              <p:nvPr/>
            </p:nvSpPr>
            <p:spPr>
              <a:xfrm>
                <a:off x="1953768" y="3465575"/>
                <a:ext cx="896112" cy="384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meets</a:t>
                </a:r>
              </a:p>
            </p:txBody>
          </p:sp>
          <p:sp>
            <p:nvSpPr>
              <p:cNvPr id="15" name="Oval 14"/>
              <p:cNvSpPr/>
              <p:nvPr/>
            </p:nvSpPr>
            <p:spPr>
              <a:xfrm>
                <a:off x="2218749" y="4303522"/>
                <a:ext cx="311091" cy="3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977445" y="3557015"/>
                <a:ext cx="311091" cy="3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1" idx="2"/>
                <a:endCxn id="12" idx="0"/>
              </p:cNvCxnSpPr>
              <p:nvPr/>
            </p:nvCxnSpPr>
            <p:spPr>
              <a:xfrm flipH="1">
                <a:off x="2849880" y="1965960"/>
                <a:ext cx="652043" cy="600456"/>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0"/>
              </p:cNvCxnSpPr>
              <p:nvPr/>
            </p:nvCxnSpPr>
            <p:spPr>
              <a:xfrm flipH="1">
                <a:off x="2401824" y="2926080"/>
                <a:ext cx="423460" cy="539495"/>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3" idx="0"/>
              </p:cNvCxnSpPr>
              <p:nvPr/>
            </p:nvCxnSpPr>
            <p:spPr>
              <a:xfrm>
                <a:off x="3501923" y="1965960"/>
                <a:ext cx="588493" cy="600456"/>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368084" y="3866615"/>
                <a:ext cx="1" cy="436907"/>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27367" y="2966711"/>
                <a:ext cx="11246" cy="578113"/>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6525573" y="1158240"/>
            <a:ext cx="2584704" cy="4009618"/>
            <a:chOff x="6415845" y="1286256"/>
            <a:chExt cx="2584704" cy="4009618"/>
          </a:xfrm>
        </p:grpSpPr>
        <p:sp>
          <p:nvSpPr>
            <p:cNvPr id="42" name="Rectangle 41"/>
            <p:cNvSpPr/>
            <p:nvPr/>
          </p:nvSpPr>
          <p:spPr>
            <a:xfrm>
              <a:off x="7559717" y="1286256"/>
              <a:ext cx="786384" cy="3657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home</a:t>
              </a:r>
            </a:p>
          </p:txBody>
        </p:sp>
        <p:sp>
          <p:nvSpPr>
            <p:cNvPr id="43" name="Rectangle 42"/>
            <p:cNvSpPr/>
            <p:nvPr/>
          </p:nvSpPr>
          <p:spPr>
            <a:xfrm>
              <a:off x="7504176" y="2255520"/>
              <a:ext cx="896112" cy="384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admin</a:t>
              </a:r>
            </a:p>
          </p:txBody>
        </p:sp>
        <p:cxnSp>
          <p:nvCxnSpPr>
            <p:cNvPr id="44" name="Straight Arrow Connector 43"/>
            <p:cNvCxnSpPr/>
            <p:nvPr/>
          </p:nvCxnSpPr>
          <p:spPr>
            <a:xfrm flipH="1">
              <a:off x="7924665" y="1661160"/>
              <a:ext cx="10379" cy="578113"/>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6415845" y="2648712"/>
              <a:ext cx="2584704" cy="2647162"/>
              <a:chOff x="1953768" y="1965960"/>
              <a:chExt cx="2584704" cy="2647162"/>
            </a:xfrm>
          </p:grpSpPr>
          <p:sp>
            <p:nvSpPr>
              <p:cNvPr id="46" name="Rectangle 45"/>
              <p:cNvSpPr/>
              <p:nvPr/>
            </p:nvSpPr>
            <p:spPr>
              <a:xfrm>
                <a:off x="2401824" y="2566416"/>
                <a:ext cx="896112" cy="384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docs</a:t>
                </a:r>
              </a:p>
            </p:txBody>
          </p:sp>
          <p:sp>
            <p:nvSpPr>
              <p:cNvPr id="47" name="Rectangle 46"/>
              <p:cNvSpPr/>
              <p:nvPr/>
            </p:nvSpPr>
            <p:spPr>
              <a:xfrm>
                <a:off x="3642360" y="2566416"/>
                <a:ext cx="896112" cy="384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a:t>
                </a:r>
              </a:p>
            </p:txBody>
          </p:sp>
          <p:sp>
            <p:nvSpPr>
              <p:cNvPr id="48" name="Rectangle 47"/>
              <p:cNvSpPr/>
              <p:nvPr/>
            </p:nvSpPr>
            <p:spPr>
              <a:xfrm>
                <a:off x="1953768" y="3465575"/>
                <a:ext cx="896112" cy="38404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meets</a:t>
                </a:r>
              </a:p>
            </p:txBody>
          </p:sp>
          <p:sp>
            <p:nvSpPr>
              <p:cNvPr id="49" name="Oval 48"/>
              <p:cNvSpPr/>
              <p:nvPr/>
            </p:nvSpPr>
            <p:spPr>
              <a:xfrm>
                <a:off x="2218749" y="4303522"/>
                <a:ext cx="311091" cy="3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977445" y="3557015"/>
                <a:ext cx="311091" cy="3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54" idx="2"/>
                <a:endCxn id="55" idx="0"/>
              </p:cNvCxnSpPr>
              <p:nvPr/>
            </p:nvCxnSpPr>
            <p:spPr>
              <a:xfrm flipH="1">
                <a:off x="2849880" y="1965960"/>
                <a:ext cx="652043" cy="600456"/>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401824" y="2926080"/>
                <a:ext cx="423460" cy="539495"/>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4" idx="2"/>
              </p:cNvCxnSpPr>
              <p:nvPr/>
            </p:nvCxnSpPr>
            <p:spPr>
              <a:xfrm>
                <a:off x="3501923" y="1965960"/>
                <a:ext cx="588493" cy="600456"/>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2368084" y="3866615"/>
                <a:ext cx="1" cy="436907"/>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127367" y="2966711"/>
                <a:ext cx="11246" cy="578113"/>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62" name="Group 61"/>
          <p:cNvGrpSpPr/>
          <p:nvPr/>
        </p:nvGrpSpPr>
        <p:grpSpPr>
          <a:xfrm>
            <a:off x="512064" y="1298448"/>
            <a:ext cx="896112" cy="2095474"/>
            <a:chOff x="841248" y="1298448"/>
            <a:chExt cx="896112" cy="2095474"/>
          </a:xfrm>
        </p:grpSpPr>
        <p:grpSp>
          <p:nvGrpSpPr>
            <p:cNvPr id="39" name="Group 38"/>
            <p:cNvGrpSpPr/>
            <p:nvPr/>
          </p:nvGrpSpPr>
          <p:grpSpPr>
            <a:xfrm>
              <a:off x="841248" y="1298448"/>
              <a:ext cx="896112" cy="1353312"/>
              <a:chOff x="621792" y="1572768"/>
              <a:chExt cx="896112" cy="1353312"/>
            </a:xfrm>
          </p:grpSpPr>
          <p:sp>
            <p:nvSpPr>
              <p:cNvPr id="7" name="Rectangle 6"/>
              <p:cNvSpPr/>
              <p:nvPr/>
            </p:nvSpPr>
            <p:spPr>
              <a:xfrm>
                <a:off x="677333" y="1572768"/>
                <a:ext cx="786384" cy="3657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home</a:t>
                </a:r>
              </a:p>
            </p:txBody>
          </p:sp>
          <p:sp>
            <p:nvSpPr>
              <p:cNvPr id="10" name="Rectangle 9"/>
              <p:cNvSpPr/>
              <p:nvPr/>
            </p:nvSpPr>
            <p:spPr>
              <a:xfrm>
                <a:off x="621792" y="2542032"/>
                <a:ext cx="896112" cy="384048"/>
              </a:xfrm>
              <a:prstGeom prst="rect">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admin</a:t>
                </a:r>
              </a:p>
            </p:txBody>
          </p:sp>
          <p:cxnSp>
            <p:nvCxnSpPr>
              <p:cNvPr id="34" name="Straight Arrow Connector 33"/>
              <p:cNvCxnSpPr/>
              <p:nvPr/>
            </p:nvCxnSpPr>
            <p:spPr>
              <a:xfrm flipH="1">
                <a:off x="1042281" y="1947672"/>
                <a:ext cx="10379" cy="578113"/>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grpSp>
        <p:sp>
          <p:nvSpPr>
            <p:cNvPr id="56" name="Oval 55"/>
            <p:cNvSpPr/>
            <p:nvPr/>
          </p:nvSpPr>
          <p:spPr>
            <a:xfrm>
              <a:off x="1102986" y="3084322"/>
              <a:ext cx="311091" cy="309600"/>
            </a:xfrm>
            <a:prstGeom prst="ellipse">
              <a:avLst/>
            </a:prstGeom>
            <a:solidFill>
              <a:srgbClr val="0070C0">
                <a:alpha val="50000"/>
              </a:srgbClr>
            </a:solidFill>
            <a:ln>
              <a:solidFill>
                <a:srgbClr val="0070C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p:nvPr/>
          </p:nvCxnSpPr>
          <p:spPr>
            <a:xfrm flipH="1">
              <a:off x="1252321" y="2647415"/>
              <a:ext cx="1" cy="436907"/>
            </a:xfrm>
            <a:prstGeom prst="straightConnector1">
              <a:avLst/>
            </a:prstGeom>
            <a:ln>
              <a:solidFill>
                <a:srgbClr val="0070C0">
                  <a:alpha val="50000"/>
                </a:srgb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58" name="Right Arrow 57"/>
          <p:cNvSpPr/>
          <p:nvPr/>
        </p:nvSpPr>
        <p:spPr>
          <a:xfrm>
            <a:off x="5038133" y="2292096"/>
            <a:ext cx="1143016" cy="384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83910" y="4487882"/>
            <a:ext cx="4117815" cy="923330"/>
          </a:xfrm>
          <a:prstGeom prst="rect">
            <a:avLst/>
          </a:prstGeom>
          <a:solidFill>
            <a:schemeClr val="accent1">
              <a:lumMod val="20000"/>
              <a:lumOff val="80000"/>
            </a:schemeClr>
          </a:solidFill>
        </p:spPr>
        <p:txBody>
          <a:bodyPr wrap="square" rtlCol="0">
            <a:spAutoFit/>
          </a:bodyPr>
          <a:lstStyle/>
          <a:p>
            <a:r>
              <a:rPr lang="en-US" dirty="0"/>
              <a:t>File system (with root at office) to be mounted at mount-point /home/admin (shown as blue here)</a:t>
            </a:r>
          </a:p>
        </p:txBody>
      </p:sp>
      <p:sp>
        <p:nvSpPr>
          <p:cNvPr id="60" name="TextBox 59"/>
          <p:cNvSpPr txBox="1"/>
          <p:nvPr/>
        </p:nvSpPr>
        <p:spPr>
          <a:xfrm>
            <a:off x="5157216" y="5332450"/>
            <a:ext cx="5288372" cy="923330"/>
          </a:xfrm>
          <a:prstGeom prst="rect">
            <a:avLst/>
          </a:prstGeom>
          <a:solidFill>
            <a:schemeClr val="accent1">
              <a:lumMod val="20000"/>
              <a:lumOff val="80000"/>
            </a:schemeClr>
          </a:solidFill>
        </p:spPr>
        <p:txBody>
          <a:bodyPr wrap="square" rtlCol="0">
            <a:spAutoFit/>
          </a:bodyPr>
          <a:lstStyle/>
          <a:p>
            <a:r>
              <a:rPr lang="en-US" dirty="0"/>
              <a:t>Directory structure After mount operation. Pathname of any file in mounted filesystem shall be prefixed by /home/admin instead of /office</a:t>
            </a:r>
          </a:p>
        </p:txBody>
      </p:sp>
    </p:spTree>
    <p:extLst>
      <p:ext uri="{BB962C8B-B14F-4D97-AF65-F5344CB8AC3E}">
        <p14:creationId xmlns:p14="http://schemas.microsoft.com/office/powerpoint/2010/main" val="183482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p>
        </p:txBody>
      </p:sp>
      <p:sp>
        <p:nvSpPr>
          <p:cNvPr id="3" name="Content Placeholder 2"/>
          <p:cNvSpPr>
            <a:spLocks noGrp="1"/>
          </p:cNvSpPr>
          <p:nvPr>
            <p:ph idx="1"/>
          </p:nvPr>
        </p:nvSpPr>
        <p:spPr/>
        <p:txBody>
          <a:bodyPr>
            <a:normAutofit fontScale="70000" lnSpcReduction="20000"/>
          </a:bodyPr>
          <a:lstStyle/>
          <a:p>
            <a:r>
              <a:rPr lang="en-US" dirty="0"/>
              <a:t>Consider a file X shared between users B and C.</a:t>
            </a:r>
          </a:p>
          <a:p>
            <a:r>
              <a:rPr lang="en-US" dirty="0"/>
              <a:t>If addresses of disk blocks allocated to a file are stored in directories, sharing can pose problems.</a:t>
            </a:r>
          </a:p>
          <a:p>
            <a:pPr lvl="1"/>
            <a:r>
              <a:rPr lang="en-US" dirty="0">
                <a:solidFill>
                  <a:schemeClr val="accent2"/>
                </a:solidFill>
              </a:rPr>
              <a:t>If B appends to the file, the new blocks will be listed only in B’s directory. </a:t>
            </a:r>
          </a:p>
          <a:p>
            <a:pPr lvl="1"/>
            <a:r>
              <a:rPr lang="en-US" dirty="0">
                <a:solidFill>
                  <a:schemeClr val="accent2"/>
                </a:solidFill>
              </a:rPr>
              <a:t>The changes will not be visible to the other user, defeating the purpose of sharing.</a:t>
            </a:r>
          </a:p>
          <a:p>
            <a:r>
              <a:rPr lang="en-US" dirty="0"/>
              <a:t>Solutions</a:t>
            </a:r>
          </a:p>
          <a:p>
            <a:pPr lvl="1"/>
            <a:r>
              <a:rPr lang="en-US" dirty="0">
                <a:solidFill>
                  <a:schemeClr val="accent2"/>
                </a:solidFill>
              </a:rPr>
              <a:t>Directory entry points to index block (</a:t>
            </a:r>
            <a:r>
              <a:rPr lang="en-US" dirty="0" err="1">
                <a:solidFill>
                  <a:schemeClr val="accent2"/>
                </a:solidFill>
              </a:rPr>
              <a:t>inode</a:t>
            </a:r>
            <a:r>
              <a:rPr lang="en-US" dirty="0">
                <a:solidFill>
                  <a:schemeClr val="accent2"/>
                </a:solidFill>
              </a:rPr>
              <a:t> in </a:t>
            </a:r>
            <a:r>
              <a:rPr lang="en-US" dirty="0" err="1">
                <a:solidFill>
                  <a:schemeClr val="accent2"/>
                </a:solidFill>
              </a:rPr>
              <a:t>linux</a:t>
            </a:r>
            <a:r>
              <a:rPr lang="en-US" dirty="0">
                <a:solidFill>
                  <a:schemeClr val="accent2"/>
                </a:solidFill>
              </a:rPr>
              <a:t>) maintaining information about data block addresses. Shared files point to same </a:t>
            </a:r>
            <a:r>
              <a:rPr lang="en-US" dirty="0" err="1">
                <a:solidFill>
                  <a:schemeClr val="accent2"/>
                </a:solidFill>
              </a:rPr>
              <a:t>inode</a:t>
            </a:r>
            <a:r>
              <a:rPr lang="en-US" dirty="0">
                <a:solidFill>
                  <a:schemeClr val="accent2"/>
                </a:solidFill>
              </a:rPr>
              <a:t>. As a result any changes by one user are reflected to other users too. This is also known as hard link.</a:t>
            </a:r>
          </a:p>
          <a:p>
            <a:pPr lvl="1"/>
            <a:r>
              <a:rPr lang="en-US" dirty="0">
                <a:solidFill>
                  <a:schemeClr val="accent2"/>
                </a:solidFill>
              </a:rPr>
              <a:t>In the second solution, B links to one of C’s files by having the system create a new file, of type LINK, and entering that file in B’s directory. The new file contains just the path name of the file to which it is linked. This is akin to soft link in </a:t>
            </a:r>
            <a:r>
              <a:rPr lang="en-US" dirty="0" err="1">
                <a:solidFill>
                  <a:schemeClr val="accent2"/>
                </a:solidFill>
              </a:rPr>
              <a:t>linux</a:t>
            </a:r>
            <a:r>
              <a:rPr lang="en-US" dirty="0">
                <a:solidFill>
                  <a:schemeClr val="accent2"/>
                </a:solidFill>
              </a:rPr>
              <a:t>.</a:t>
            </a:r>
          </a:p>
        </p:txBody>
      </p:sp>
    </p:spTree>
    <p:extLst>
      <p:ext uri="{BB962C8B-B14F-4D97-AF65-F5344CB8AC3E}">
        <p14:creationId xmlns:p14="http://schemas.microsoft.com/office/powerpoint/2010/main" val="161304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p>
        </p:txBody>
      </p:sp>
      <p:sp>
        <p:nvSpPr>
          <p:cNvPr id="3" name="Content Placeholder 2"/>
          <p:cNvSpPr>
            <a:spLocks noGrp="1"/>
          </p:cNvSpPr>
          <p:nvPr>
            <p:ph idx="1"/>
          </p:nvPr>
        </p:nvSpPr>
        <p:spPr/>
        <p:txBody>
          <a:bodyPr>
            <a:normAutofit fontScale="85000" lnSpcReduction="10000"/>
          </a:bodyPr>
          <a:lstStyle/>
          <a:p>
            <a:r>
              <a:rPr lang="en-US" dirty="0"/>
              <a:t>Hard link:</a:t>
            </a:r>
          </a:p>
          <a:p>
            <a:pPr lvl="1"/>
            <a:r>
              <a:rPr lang="en-US" dirty="0">
                <a:solidFill>
                  <a:schemeClr val="accent2"/>
                </a:solidFill>
              </a:rPr>
              <a:t>A creates file and is owner. B links to file through hard link. Both A and B share </a:t>
            </a:r>
            <a:r>
              <a:rPr lang="en-US" dirty="0" err="1">
                <a:solidFill>
                  <a:schemeClr val="accent2"/>
                </a:solidFill>
              </a:rPr>
              <a:t>inode</a:t>
            </a:r>
            <a:r>
              <a:rPr lang="en-US" dirty="0">
                <a:solidFill>
                  <a:schemeClr val="accent2"/>
                </a:solidFill>
              </a:rPr>
              <a:t>. A reference count is incremented each time the file is shared with another user. If the count &gt; 1, the file can not be deleted. So if A deletes the file, A’s directory no longer has entry for the file but B’s access to file is continued. So now B is pointing to a file owned by A. </a:t>
            </a:r>
          </a:p>
          <a:p>
            <a:r>
              <a:rPr lang="en-US" dirty="0"/>
              <a:t>Soft link:</a:t>
            </a:r>
          </a:p>
          <a:p>
            <a:pPr lvl="1"/>
            <a:r>
              <a:rPr lang="en-US" dirty="0">
                <a:solidFill>
                  <a:schemeClr val="accent2"/>
                </a:solidFill>
              </a:rPr>
              <a:t>As B only keeps pathname, deletion of file by A means B’s access is lost. Processing time is increased for B as each read requires path to be parsed.</a:t>
            </a:r>
          </a:p>
          <a:p>
            <a:pPr lvl="1"/>
            <a:r>
              <a:rPr lang="en-US" dirty="0">
                <a:solidFill>
                  <a:schemeClr val="accent2"/>
                </a:solidFill>
              </a:rPr>
              <a:t>Moving/Renaming a file also results in loss of access.</a:t>
            </a:r>
          </a:p>
          <a:p>
            <a:r>
              <a:rPr lang="en-US" dirty="0"/>
              <a:t>Links should ensure that directory structure remain acyclic.</a:t>
            </a:r>
          </a:p>
        </p:txBody>
      </p:sp>
    </p:spTree>
    <p:extLst>
      <p:ext uri="{BB962C8B-B14F-4D97-AF65-F5344CB8AC3E}">
        <p14:creationId xmlns:p14="http://schemas.microsoft.com/office/powerpoint/2010/main" val="1434526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Linking</a:t>
            </a:r>
          </a:p>
        </p:txBody>
      </p:sp>
      <p:sp>
        <p:nvSpPr>
          <p:cNvPr id="3" name="Text Placeholder 2"/>
          <p:cNvSpPr>
            <a:spLocks noGrp="1"/>
          </p:cNvSpPr>
          <p:nvPr>
            <p:ph type="body" idx="1"/>
          </p:nvPr>
        </p:nvSpPr>
        <p:spPr/>
        <p:txBody>
          <a:bodyPr/>
          <a:lstStyle/>
          <a:p>
            <a:r>
              <a:rPr lang="en-US" sz="2800" dirty="0"/>
              <a:t>Share file has multiple pathnames</a:t>
            </a:r>
          </a:p>
          <a:p>
            <a:pPr lvl="1"/>
            <a:r>
              <a:rPr lang="en-US" sz="2400" dirty="0">
                <a:solidFill>
                  <a:schemeClr val="accent2"/>
                </a:solidFill>
              </a:rPr>
              <a:t>traversed multiple times; affect statistics</a:t>
            </a:r>
          </a:p>
          <a:p>
            <a:pPr lvl="1"/>
            <a:r>
              <a:rPr lang="en-US" sz="2400" dirty="0">
                <a:solidFill>
                  <a:schemeClr val="accent2"/>
                </a:solidFill>
              </a:rPr>
              <a:t>copied multiple times during backup leading to space wastage</a:t>
            </a:r>
          </a:p>
          <a:p>
            <a:r>
              <a:rPr lang="en-US" sz="2800" dirty="0"/>
              <a:t>If a shared file is deleted without checking for links</a:t>
            </a:r>
          </a:p>
          <a:p>
            <a:pPr lvl="1"/>
            <a:r>
              <a:rPr lang="en-US" sz="2400" dirty="0">
                <a:solidFill>
                  <a:schemeClr val="accent2"/>
                </a:solidFill>
              </a:rPr>
              <a:t>dangling pointers to the now-nonexistent file. </a:t>
            </a:r>
          </a:p>
          <a:p>
            <a:pPr lvl="1"/>
            <a:r>
              <a:rPr lang="en-US" sz="2400" dirty="0">
                <a:solidFill>
                  <a:schemeClr val="accent2"/>
                </a:solidFill>
              </a:rPr>
              <a:t>if disk-blocks released by deleted file are re-used by other files, these dangling pointers may point into the middle of other files</a:t>
            </a:r>
          </a:p>
          <a:p>
            <a:pPr lvl="1"/>
            <a:r>
              <a:rPr lang="en-US" sz="2400" dirty="0">
                <a:solidFill>
                  <a:schemeClr val="accent2"/>
                </a:solidFill>
              </a:rPr>
              <a:t>Accounting issues</a:t>
            </a:r>
          </a:p>
          <a:p>
            <a:endParaRPr lang="en-US" dirty="0"/>
          </a:p>
          <a:p>
            <a:endParaRPr lang="en-US" dirty="0"/>
          </a:p>
        </p:txBody>
      </p:sp>
    </p:spTree>
    <p:extLst>
      <p:ext uri="{BB962C8B-B14F-4D97-AF65-F5344CB8AC3E}">
        <p14:creationId xmlns:p14="http://schemas.microsoft.com/office/powerpoint/2010/main" val="563864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dirty="0"/>
              <a:t>Directory Structure</a:t>
            </a:r>
            <a:endParaRPr sz="4000" b="1" i="0" u="none" strike="noStrike" cap="none" dirty="0">
              <a:solidFill>
                <a:srgbClr val="056E2B"/>
              </a:solidFill>
              <a:latin typeface="Calibri"/>
              <a:ea typeface="Calibri"/>
              <a:cs typeface="Calibri"/>
              <a:sym typeface="Calibri"/>
            </a:endParaRPr>
          </a:p>
        </p:txBody>
      </p:sp>
      <p:sp>
        <p:nvSpPr>
          <p:cNvPr id="283" name="Google Shape;283;p36"/>
          <p:cNvSpPr txBox="1">
            <a:spLocks noGrp="1"/>
          </p:cNvSpPr>
          <p:nvPr>
            <p:ph type="body" idx="1"/>
          </p:nvPr>
        </p:nvSpPr>
        <p:spPr>
          <a:xfrm>
            <a:off x="677334" y="1051556"/>
            <a:ext cx="9809700" cy="5203200"/>
          </a:xfrm>
          <a:prstGeom prst="rect">
            <a:avLst/>
          </a:prstGeom>
          <a:noFill/>
          <a:ln>
            <a:noFill/>
          </a:ln>
        </p:spPr>
        <p:txBody>
          <a:bodyPr spcFirstLastPara="1" wrap="square" lIns="91425" tIns="45700" rIns="91425" bIns="45700" anchor="t" anchorCtr="0">
            <a:noAutofit/>
          </a:bodyPr>
          <a:lstStyle/>
          <a:p>
            <a:pPr marL="342900" lvl="0" indent="-410464" algn="l" rtl="0">
              <a:lnSpc>
                <a:spcPct val="94000"/>
              </a:lnSpc>
              <a:spcBef>
                <a:spcPts val="0"/>
              </a:spcBef>
              <a:spcAft>
                <a:spcPts val="0"/>
              </a:spcAft>
              <a:buClr>
                <a:schemeClr val="accent2"/>
              </a:buClr>
              <a:buSzPts val="2800"/>
              <a:buFont typeface="Noto Sans Symbols"/>
              <a:buChar char="❑"/>
            </a:pPr>
            <a:r>
              <a:rPr lang="en-US" sz="2800" dirty="0"/>
              <a:t>Directed Acyclic Graph </a:t>
            </a:r>
            <a:r>
              <a:rPr lang="en-US" sz="2400" dirty="0">
                <a:solidFill>
                  <a:schemeClr val="accent2"/>
                </a:solidFill>
              </a:rPr>
              <a:t>Blue node is shared file and blue edges are links to the file (In fact, only one is link)</a:t>
            </a:r>
            <a:endParaRPr dirty="0">
              <a:solidFill>
                <a:schemeClr val="accent2"/>
              </a:solidFill>
            </a:endParaRPr>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r>
              <a:rPr lang="en-US" sz="2480" b="0" i="0" u="none" strike="noStrike" cap="none" dirty="0">
                <a:solidFill>
                  <a:srgbClr val="3F3F3F"/>
                </a:solidFill>
                <a:latin typeface="Arial"/>
                <a:ea typeface="Arial"/>
                <a:cs typeface="Arial"/>
                <a:sym typeface="Arial"/>
              </a:rPr>
              <a:t> </a:t>
            </a:r>
            <a:endParaRPr sz="2480" b="0" i="0" u="none" strike="noStrike" cap="none" dirty="0">
              <a:solidFill>
                <a:srgbClr val="3F3F3F"/>
              </a:solidFill>
              <a:latin typeface="Arial"/>
              <a:ea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641717483"/>
              </p:ext>
            </p:extLst>
          </p:nvPr>
        </p:nvGraphicFramePr>
        <p:xfrm>
          <a:off x="2032000" y="1981305"/>
          <a:ext cx="7933803" cy="2590800"/>
        </p:xfrm>
        <a:graphic>
          <a:graphicData uri="http://schemas.openxmlformats.org/drawingml/2006/table">
            <a:tbl>
              <a:tblPr firstRow="1" bandRow="1"/>
              <a:tblGrid>
                <a:gridCol w="653327">
                  <a:extLst>
                    <a:ext uri="{9D8B030D-6E8A-4147-A177-3AD203B41FA5}">
                      <a16:colId xmlns:a16="http://schemas.microsoft.com/office/drawing/2014/main" val="20000"/>
                    </a:ext>
                  </a:extLst>
                </a:gridCol>
                <a:gridCol w="362673">
                  <a:extLst>
                    <a:ext uri="{9D8B030D-6E8A-4147-A177-3AD203B41FA5}">
                      <a16:colId xmlns:a16="http://schemas.microsoft.com/office/drawing/2014/main" val="20001"/>
                    </a:ext>
                  </a:extLst>
                </a:gridCol>
                <a:gridCol w="285135">
                  <a:extLst>
                    <a:ext uri="{9D8B030D-6E8A-4147-A177-3AD203B41FA5}">
                      <a16:colId xmlns:a16="http://schemas.microsoft.com/office/drawing/2014/main" val="20002"/>
                    </a:ext>
                  </a:extLst>
                </a:gridCol>
                <a:gridCol w="222865">
                  <a:extLst>
                    <a:ext uri="{9D8B030D-6E8A-4147-A177-3AD203B41FA5}">
                      <a16:colId xmlns:a16="http://schemas.microsoft.com/office/drawing/2014/main" val="20003"/>
                    </a:ext>
                  </a:extLst>
                </a:gridCol>
                <a:gridCol w="770194">
                  <a:extLst>
                    <a:ext uri="{9D8B030D-6E8A-4147-A177-3AD203B41FA5}">
                      <a16:colId xmlns:a16="http://schemas.microsoft.com/office/drawing/2014/main" val="20004"/>
                    </a:ext>
                  </a:extLst>
                </a:gridCol>
                <a:gridCol w="245806">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632542">
                  <a:extLst>
                    <a:ext uri="{9D8B030D-6E8A-4147-A177-3AD203B41FA5}">
                      <a16:colId xmlns:a16="http://schemas.microsoft.com/office/drawing/2014/main" val="20010"/>
                    </a:ext>
                  </a:extLst>
                </a:gridCol>
                <a:gridCol w="727587">
                  <a:extLst>
                    <a:ext uri="{9D8B030D-6E8A-4147-A177-3AD203B41FA5}">
                      <a16:colId xmlns:a16="http://schemas.microsoft.com/office/drawing/2014/main" val="20011"/>
                    </a:ext>
                  </a:extLst>
                </a:gridCol>
                <a:gridCol w="265471">
                  <a:extLst>
                    <a:ext uri="{9D8B030D-6E8A-4147-A177-3AD203B41FA5}">
                      <a16:colId xmlns:a16="http://schemas.microsoft.com/office/drawing/2014/main" val="20012"/>
                    </a:ext>
                  </a:extLst>
                </a:gridCol>
                <a:gridCol w="501445">
                  <a:extLst>
                    <a:ext uri="{9D8B030D-6E8A-4147-A177-3AD203B41FA5}">
                      <a16:colId xmlns:a16="http://schemas.microsoft.com/office/drawing/2014/main" val="20013"/>
                    </a:ext>
                  </a:extLst>
                </a:gridCol>
                <a:gridCol w="412955">
                  <a:extLst>
                    <a:ext uri="{9D8B030D-6E8A-4147-A177-3AD203B41FA5}">
                      <a16:colId xmlns:a16="http://schemas.microsoft.com/office/drawing/2014/main" val="20014"/>
                    </a:ext>
                  </a:extLst>
                </a:gridCol>
                <a:gridCol w="235974">
                  <a:extLst>
                    <a:ext uri="{9D8B030D-6E8A-4147-A177-3AD203B41FA5}">
                      <a16:colId xmlns:a16="http://schemas.microsoft.com/office/drawing/2014/main" val="20015"/>
                    </a:ext>
                  </a:extLst>
                </a:gridCol>
                <a:gridCol w="272026">
                  <a:extLst>
                    <a:ext uri="{9D8B030D-6E8A-4147-A177-3AD203B41FA5}">
                      <a16:colId xmlns:a16="http://schemas.microsoft.com/office/drawing/2014/main" val="20016"/>
                    </a:ext>
                  </a:extLst>
                </a:gridCol>
                <a:gridCol w="313803">
                  <a:extLst>
                    <a:ext uri="{9D8B030D-6E8A-4147-A177-3AD203B41FA5}">
                      <a16:colId xmlns:a16="http://schemas.microsoft.com/office/drawing/2014/main" val="20017"/>
                    </a:ext>
                  </a:extLst>
                </a:gridCol>
              </a:tblGrid>
              <a:tr h="37084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2">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r>
                        <a:rPr lang="en-US" dirty="0" err="1">
                          <a:solidFill>
                            <a:schemeClr val="tx1"/>
                          </a:solidFill>
                        </a:rPr>
                        <a:t>usr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solidFill>
                            <a:schemeClr val="tx1"/>
                          </a:solidFill>
                        </a:rPr>
                        <a:t>bin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err="1">
                          <a:solidFill>
                            <a:schemeClr val="tx1"/>
                          </a:solidFill>
                        </a:rPr>
                        <a:t>var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err="1">
                          <a:solidFill>
                            <a:schemeClr val="tx1"/>
                          </a:solidFill>
                        </a:rPr>
                        <a:t>etc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2">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gridSpan="3">
                  <a:txBody>
                    <a:bodyPr/>
                    <a:lstStyle/>
                    <a:p>
                      <a:pPr algn="ctr"/>
                      <a:r>
                        <a:rPr lang="en-US"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a:txBody>
                    <a:bodyPr/>
                    <a:lstStyle/>
                    <a:p>
                      <a:pPr algn="ctr"/>
                      <a:r>
                        <a:rPr lang="en-US" dirty="0"/>
                        <a:t>share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dirty="0" err="1"/>
                        <a:t>tmp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dirty="0"/>
                        <a:t>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a:t>ssl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algn="ctr"/>
                      <a:r>
                        <a:rPr lang="en-US" dirty="0" err="1"/>
                        <a:t>vnc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2">
                  <a:txBody>
                    <a:bodyPr/>
                    <a:lstStyle/>
                    <a:p>
                      <a:pPr algn="ctr"/>
                      <a:endParaRPr lang="en-US"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p>
                  </a:txBody>
                  <a:tcP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gridSpan="2">
                  <a:txBody>
                    <a:bodyPr/>
                    <a:lstStyle/>
                    <a:p>
                      <a:pPr algn="ctr"/>
                      <a:endParaRPr lang="en-US"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a:p>
                  </a:txBody>
                  <a:tcP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p>
                  </a:txBody>
                  <a:tcPr>
                    <a:lnL w="12700" cmpd="sng">
                      <a:noFill/>
                      <a:prstDash val="solid"/>
                    </a:lnL>
                    <a:lnR w="12700" cmpd="sng">
                      <a:noFill/>
                      <a:prstDash val="solid"/>
                    </a:lnR>
                    <a:lnT w="12700" cmpd="sng">
                      <a:noFill/>
                      <a:prstDash val="solid"/>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3406">
                <a:tc>
                  <a:txBody>
                    <a:bodyPr/>
                    <a:lstStyle/>
                    <a:p>
                      <a:endParaRPr lang="en-US"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gridSpan="2">
                  <a:txBody>
                    <a:bodyPr/>
                    <a:lstStyle/>
                    <a:p>
                      <a:pPr algn="ctr"/>
                      <a:r>
                        <a:rPr lang="en-US" dirty="0" err="1"/>
                        <a:t>sbin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algn="ct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dirty="0"/>
                        <a:t>info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dirty="0" err="1"/>
                        <a:t>uucp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2">
                  <a:txBody>
                    <a:bodyPr/>
                    <a:lstStyle/>
                    <a:p>
                      <a:endParaRPr lang="en-US"/>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hMerge="1">
                  <a:txBody>
                    <a:bodyPr/>
                    <a:lstStyle/>
                    <a:p>
                      <a:endParaRPr lang="en-US" dirty="0"/>
                    </a:p>
                  </a:txBody>
                  <a:tcPr>
                    <a:noFill/>
                  </a:tcPr>
                </a:tc>
                <a:tc>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endParaRPr lang="en-US"/>
                    </a:p>
                  </a:txBody>
                  <a:tcP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ap="flat" cmpd="sng">
                      <a:noFill/>
                      <a:prstDash val="solid"/>
                      <a:round/>
                      <a:headEnd type="none" w="sm" len="sm"/>
                      <a:tailEnd type="none" w="sm" len="sm"/>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gridSpan="2">
                  <a:txBody>
                    <a:bodyPr/>
                    <a:lstStyle/>
                    <a:p>
                      <a:endParaRPr lang="en-US"/>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mpd="sng">
                      <a:noFill/>
                      <a:prstDash val="solid"/>
                    </a:lnL>
                    <a:lnR w="12700" cmpd="sng">
                      <a:noFill/>
                      <a:prstDash val="solid"/>
                    </a:lnR>
                    <a:lnT w="12700" cap="flat" cmpd="sng">
                      <a:noFill/>
                      <a:prstDash val="solid"/>
                      <a:round/>
                      <a:headEnd type="none" w="sm" len="sm"/>
                      <a:tailEnd type="none" w="sm" len="sm"/>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2">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2">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pSp>
        <p:nvGrpSpPr>
          <p:cNvPr id="62" name="Group 61"/>
          <p:cNvGrpSpPr/>
          <p:nvPr/>
        </p:nvGrpSpPr>
        <p:grpSpPr>
          <a:xfrm>
            <a:off x="2934738" y="2335855"/>
            <a:ext cx="6776056" cy="2275515"/>
            <a:chOff x="2821356" y="2327511"/>
            <a:chExt cx="6776056" cy="2275515"/>
          </a:xfrm>
        </p:grpSpPr>
        <p:sp>
          <p:nvSpPr>
            <p:cNvPr id="7" name="Oval 6"/>
            <p:cNvSpPr/>
            <p:nvPr/>
          </p:nvSpPr>
          <p:spPr>
            <a:xfrm>
              <a:off x="5041278" y="2855575"/>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44768" y="2855574"/>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56026" y="2855573"/>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21356" y="433324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444398" y="4332476"/>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260345" y="3509364"/>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608651" y="427796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311662" y="427796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72395" y="360316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46347" y="4309626"/>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5183645" y="2353199"/>
              <a:ext cx="680719" cy="534591"/>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0"/>
            </p:cNvCxnSpPr>
            <p:nvPr/>
          </p:nvCxnSpPr>
          <p:spPr>
            <a:xfrm flipH="1">
              <a:off x="5587643" y="2374540"/>
              <a:ext cx="260615" cy="4810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218664" y="2327511"/>
              <a:ext cx="1839473" cy="36466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61858" y="3075663"/>
              <a:ext cx="0" cy="395885"/>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959191" y="3809687"/>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810230" y="3118373"/>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385476" y="3808950"/>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403220" y="3094697"/>
              <a:ext cx="0" cy="376851"/>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902001" y="3094696"/>
              <a:ext cx="5040" cy="376852"/>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380436" y="3074842"/>
              <a:ext cx="5040" cy="398546"/>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959191" y="3094697"/>
              <a:ext cx="0" cy="376851"/>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046757" y="2340355"/>
              <a:ext cx="1883081" cy="331860"/>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67638" y="2340355"/>
              <a:ext cx="1190499" cy="375873"/>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66883" y="2374540"/>
              <a:ext cx="124250" cy="513250"/>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51823" y="2360303"/>
              <a:ext cx="942252" cy="324756"/>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932787" y="3822213"/>
              <a:ext cx="30924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550285" y="3822213"/>
              <a:ext cx="32785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46757" y="2353199"/>
              <a:ext cx="1356463" cy="319016"/>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413168" y="2364581"/>
              <a:ext cx="480607" cy="35164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117660" y="434597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9131751" y="3800989"/>
              <a:ext cx="30924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8749249" y="3800989"/>
              <a:ext cx="32785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9" name="Oval 38"/>
          <p:cNvSpPr/>
          <p:nvPr/>
        </p:nvSpPr>
        <p:spPr>
          <a:xfrm>
            <a:off x="5424258" y="4345881"/>
            <a:ext cx="285750" cy="257049"/>
          </a:xfrm>
          <a:prstGeom prst="ellipse">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endCxn id="39" idx="0"/>
          </p:cNvCxnSpPr>
          <p:nvPr/>
        </p:nvCxnSpPr>
        <p:spPr>
          <a:xfrm>
            <a:off x="4135775" y="3808950"/>
            <a:ext cx="1431358" cy="536931"/>
          </a:xfrm>
          <a:prstGeom prst="straightConnector1">
            <a:avLst/>
          </a:prstGeom>
          <a:ln w="19050">
            <a:solidFill>
              <a:srgbClr val="0070C0">
                <a:alpha val="50000"/>
              </a:srgb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9" idx="0"/>
          </p:cNvCxnSpPr>
          <p:nvPr/>
        </p:nvCxnSpPr>
        <p:spPr>
          <a:xfrm flipH="1">
            <a:off x="5567133" y="3112622"/>
            <a:ext cx="1238231" cy="1233259"/>
          </a:xfrm>
          <a:prstGeom prst="straightConnector1">
            <a:avLst/>
          </a:prstGeom>
          <a:ln w="19050">
            <a:solidFill>
              <a:srgbClr val="0070C0">
                <a:alpha val="50000"/>
              </a:srgb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82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Length Records</a:t>
            </a:r>
          </a:p>
        </p:txBody>
      </p:sp>
      <p:sp>
        <p:nvSpPr>
          <p:cNvPr id="3" name="Content Placeholder 2"/>
          <p:cNvSpPr>
            <a:spLocks noGrp="1"/>
          </p:cNvSpPr>
          <p:nvPr>
            <p:ph sz="half" idx="1"/>
          </p:nvPr>
        </p:nvSpPr>
        <p:spPr/>
        <p:txBody>
          <a:bodyPr>
            <a:normAutofit fontScale="85000" lnSpcReduction="20000"/>
          </a:bodyPr>
          <a:lstStyle/>
          <a:p>
            <a:r>
              <a:rPr lang="en-US" dirty="0"/>
              <a:t>Each entry contains file name and all attributes; every attribute is allotted a fixed number of bytes. Filename is restricted by number of bytes allowed. Shown in top diagram on RHS.</a:t>
            </a:r>
          </a:p>
          <a:p>
            <a:r>
              <a:rPr lang="en-US" dirty="0"/>
              <a:t>In another case, each entry contains filename and a pointer to a block (</a:t>
            </a:r>
            <a:r>
              <a:rPr lang="en-US" dirty="0" err="1"/>
              <a:t>eg</a:t>
            </a:r>
            <a:r>
              <a:rPr lang="en-US" dirty="0"/>
              <a:t> </a:t>
            </a:r>
            <a:r>
              <a:rPr lang="en-US" dirty="0" err="1"/>
              <a:t>inode</a:t>
            </a:r>
            <a:r>
              <a:rPr lang="en-US" dirty="0"/>
              <a:t>) containing attributes. Shown in bottom diagram on RHS.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5593227"/>
              </p:ext>
            </p:extLst>
          </p:nvPr>
        </p:nvGraphicFramePr>
        <p:xfrm>
          <a:off x="5600700" y="1085850"/>
          <a:ext cx="4845052" cy="4820920"/>
        </p:xfrm>
        <a:graphic>
          <a:graphicData uri="http://schemas.openxmlformats.org/drawingml/2006/table">
            <a:tbl>
              <a:tblPr firstRow="1" bandRow="1">
                <a:tableStyleId>{5C22544A-7EE6-4342-B048-85BDC9FD1C3A}</a:tableStyleId>
              </a:tblPr>
              <a:tblGrid>
                <a:gridCol w="1211263">
                  <a:extLst>
                    <a:ext uri="{9D8B030D-6E8A-4147-A177-3AD203B41FA5}">
                      <a16:colId xmlns:a16="http://schemas.microsoft.com/office/drawing/2014/main" val="20000"/>
                    </a:ext>
                  </a:extLst>
                </a:gridCol>
                <a:gridCol w="1472501">
                  <a:extLst>
                    <a:ext uri="{9D8B030D-6E8A-4147-A177-3AD203B41FA5}">
                      <a16:colId xmlns:a16="http://schemas.microsoft.com/office/drawing/2014/main" val="20001"/>
                    </a:ext>
                  </a:extLst>
                </a:gridCol>
                <a:gridCol w="950025">
                  <a:extLst>
                    <a:ext uri="{9D8B030D-6E8A-4147-A177-3AD203B41FA5}">
                      <a16:colId xmlns:a16="http://schemas.microsoft.com/office/drawing/2014/main" val="20002"/>
                    </a:ext>
                  </a:extLst>
                </a:gridCol>
                <a:gridCol w="1211263">
                  <a:extLst>
                    <a:ext uri="{9D8B030D-6E8A-4147-A177-3AD203B41FA5}">
                      <a16:colId xmlns:a16="http://schemas.microsoft.com/office/drawing/2014/main" val="20003"/>
                    </a:ext>
                  </a:extLst>
                </a:gridCol>
              </a:tblGrid>
              <a:tr h="370840">
                <a:tc>
                  <a:txBody>
                    <a:bodyPr/>
                    <a:lstStyle/>
                    <a:p>
                      <a:r>
                        <a:rPr lang="en-US" b="1" dirty="0">
                          <a:solidFill>
                            <a:schemeClr val="tx1"/>
                          </a:solidFill>
                        </a:rPr>
                        <a:t>File 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r>
                        <a:rPr lang="en-US" b="1" dirty="0">
                          <a:solidFill>
                            <a:schemeClr val="tx1"/>
                          </a:solidFill>
                        </a:rPr>
                        <a:t>Attributes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noFill/>
                  </a:tcPr>
                </a:tc>
                <a:tc>
                  <a:txBody>
                    <a:bodyPr/>
                    <a:lstStyle/>
                    <a:p>
                      <a:endParaRPr lang="en-US"/>
                    </a:p>
                  </a:txBody>
                  <a:tcPr>
                    <a:noFill/>
                  </a:tcPr>
                </a:tc>
                <a:extLst>
                  <a:ext uri="{0D108BD9-81ED-4DB2-BD59-A6C34878D82A}">
                    <a16:rowId xmlns:a16="http://schemas.microsoft.com/office/drawing/2014/main" val="10000"/>
                  </a:ext>
                </a:extLst>
              </a:tr>
              <a:tr h="370840">
                <a:tc>
                  <a:txBody>
                    <a:bodyPr/>
                    <a:lstStyle/>
                    <a:p>
                      <a:r>
                        <a:rPr lang="en-US" b="1" dirty="0">
                          <a:solidFill>
                            <a:schemeClr val="tx1"/>
                          </a:solidFill>
                        </a:rPr>
                        <a:t>File 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r>
                        <a:rPr lang="en-US" b="1" dirty="0">
                          <a:solidFill>
                            <a:schemeClr val="tx1"/>
                          </a:solidFill>
                        </a:rPr>
                        <a:t>Attributes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noFill/>
                  </a:tcPr>
                </a:tc>
                <a:tc>
                  <a:txBody>
                    <a:bodyPr/>
                    <a:lstStyle/>
                    <a:p>
                      <a:endParaRPr lang="en-US"/>
                    </a:p>
                  </a:txBody>
                  <a:tcPr>
                    <a:noFill/>
                  </a:tcPr>
                </a:tc>
                <a:extLst>
                  <a:ext uri="{0D108BD9-81ED-4DB2-BD59-A6C34878D82A}">
                    <a16:rowId xmlns:a16="http://schemas.microsoft.com/office/drawing/2014/main" val="10001"/>
                  </a:ext>
                </a:extLst>
              </a:tr>
              <a:tr h="370840">
                <a:tc>
                  <a:txBody>
                    <a:bodyPr/>
                    <a:lstStyle/>
                    <a:p>
                      <a:r>
                        <a:rPr lang="en-US" b="1" dirty="0">
                          <a:solidFill>
                            <a:schemeClr val="tx1"/>
                          </a:solidFill>
                        </a:rPr>
                        <a:t>File 3</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r>
                        <a:rPr lang="en-US" b="1" dirty="0">
                          <a:solidFill>
                            <a:schemeClr val="tx1"/>
                          </a:solidFill>
                        </a:rPr>
                        <a:t>Attributes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accent1">
                          <a:lumMod val="75000"/>
                        </a:schemeClr>
                      </a:solidFill>
                      <a:prstDash val="solid"/>
                      <a:round/>
                      <a:headEnd type="none" w="med" len="med"/>
                      <a:tailEnd type="none" w="med" len="med"/>
                    </a:lnL>
                    <a:noFill/>
                  </a:tcPr>
                </a:tc>
                <a:tc>
                  <a:txBody>
                    <a:bodyPr/>
                    <a:lstStyle/>
                    <a:p>
                      <a:endParaRPr lang="en-US" dirty="0"/>
                    </a:p>
                  </a:txBody>
                  <a:tcPr>
                    <a:noFill/>
                  </a:tcPr>
                </a:tc>
                <a:extLst>
                  <a:ext uri="{0D108BD9-81ED-4DB2-BD59-A6C34878D82A}">
                    <a16:rowId xmlns:a16="http://schemas.microsoft.com/office/drawing/2014/main" val="10002"/>
                  </a:ext>
                </a:extLst>
              </a:tr>
              <a:tr h="370840">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noFill/>
                  </a:tcPr>
                </a:tc>
                <a:tc>
                  <a:txBody>
                    <a:bodyPr/>
                    <a:lstStyle/>
                    <a:p>
                      <a:endParaRPr lang="en-US"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noFill/>
                      <a:prstDash val="solid"/>
                      <a:round/>
                      <a:headEnd type="none" w="med" len="med"/>
                      <a:tailEnd type="none" w="med" len="med"/>
                    </a:ln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en-US" dirty="0"/>
                    </a:p>
                  </a:txBody>
                  <a:tcPr>
                    <a:noFill/>
                  </a:tcPr>
                </a:tc>
                <a:tc>
                  <a:txBody>
                    <a:bodyPr/>
                    <a:lstStyle/>
                    <a:p>
                      <a:endParaRPr lang="en-US" dirty="0"/>
                    </a:p>
                  </a:txBody>
                  <a:tcPr>
                    <a:noFill/>
                  </a:tcPr>
                </a:tc>
                <a:tc>
                  <a:txBody>
                    <a:bodyPr/>
                    <a:lstStyle/>
                    <a:p>
                      <a:endParaRPr lang="en-US" dirty="0"/>
                    </a:p>
                  </a:txBody>
                  <a:tcPr>
                    <a:lnR w="12700" cap="flat" cmpd="sng" algn="ctr">
                      <a:solidFill>
                        <a:schemeClr val="accent1">
                          <a:lumMod val="75000"/>
                        </a:schemeClr>
                      </a:solidFill>
                      <a:prstDash val="solid"/>
                      <a:round/>
                      <a:headEnd type="none" w="med" len="med"/>
                      <a:tailEnd type="none" w="med" len="med"/>
                    </a:lnR>
                    <a:noFill/>
                  </a:tcPr>
                </a:tc>
                <a:tc rowSpan="2">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dirty="0"/>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R w="12700" cap="flat" cmpd="sng" algn="ctr">
                      <a:solidFill>
                        <a:schemeClr val="accent1">
                          <a:lumMod val="75000"/>
                        </a:schemeClr>
                      </a:solidFill>
                      <a:prstDash val="solid"/>
                      <a:round/>
                      <a:headEnd type="none" w="med" len="med"/>
                      <a:tailEnd type="none" w="med" len="med"/>
                    </a:lnR>
                    <a:noFill/>
                  </a:tcPr>
                </a:tc>
                <a:tc vMerge="1">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File 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r>
                        <a:rPr lang="en-US" dirty="0" err="1"/>
                        <a:t>inode</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lnR w="12700" cap="flat" cmpd="sng" algn="ctr">
                      <a:solidFill>
                        <a:schemeClr val="accent1">
                          <a:lumMod val="75000"/>
                        </a:schemeClr>
                      </a:solidFill>
                      <a:prstDash val="solid"/>
                      <a:round/>
                      <a:headEnd type="none" w="med" len="med"/>
                      <a:tailEnd type="none" w="med" len="med"/>
                    </a:lnR>
                    <a:noFill/>
                  </a:tcPr>
                </a:tc>
                <a:tc rowSpan="2">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dirty="0"/>
                        <a:t>File 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r>
                        <a:rPr lang="en-US" dirty="0" err="1"/>
                        <a:t>inode</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vMerge="1">
                  <a:txBody>
                    <a:bodyPr/>
                    <a:lstStyle/>
                    <a:p>
                      <a:endParaRPr lang="en-US" dirty="0"/>
                    </a:p>
                  </a:txBody>
                  <a:tcPr/>
                </a:tc>
                <a:extLst>
                  <a:ext uri="{0D108BD9-81ED-4DB2-BD59-A6C34878D82A}">
                    <a16:rowId xmlns:a16="http://schemas.microsoft.com/office/drawing/2014/main" val="10009"/>
                  </a:ext>
                </a:extLst>
              </a:tr>
              <a:tr h="370840">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10"/>
                  </a:ext>
                </a:extLst>
              </a:tr>
              <a:tr h="370840">
                <a:tc>
                  <a:txBody>
                    <a:bodyPr/>
                    <a:lstStyle/>
                    <a:p>
                      <a:r>
                        <a:rPr lang="en-US" dirty="0"/>
                        <a:t>File 3</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r>
                        <a:rPr lang="en-US" dirty="0" err="1"/>
                        <a:t>inode</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rowSpan="2">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11"/>
                  </a:ext>
                </a:extLst>
              </a:tr>
              <a:tr h="370840">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R w="12700" cap="flat" cmpd="sng" algn="ctr">
                      <a:solidFill>
                        <a:schemeClr val="accent1">
                          <a:lumMod val="75000"/>
                        </a:schemeClr>
                      </a:solidFill>
                      <a:prstDash val="solid"/>
                      <a:round/>
                      <a:headEnd type="none" w="med" len="med"/>
                      <a:tailEnd type="none" w="med" len="med"/>
                    </a:lnR>
                    <a:noFill/>
                  </a:tcPr>
                </a:tc>
                <a:tc vMerge="1">
                  <a:txBody>
                    <a:bodyPr/>
                    <a:lstStyle/>
                    <a:p>
                      <a:endParaRPr lang="en-US" dirty="0"/>
                    </a:p>
                  </a:txBody>
                  <a:tcPr/>
                </a:tc>
                <a:extLst>
                  <a:ext uri="{0D108BD9-81ED-4DB2-BD59-A6C34878D82A}">
                    <a16:rowId xmlns:a16="http://schemas.microsoft.com/office/drawing/2014/main" val="10012"/>
                  </a:ext>
                </a:extLst>
              </a:tr>
            </a:tbl>
          </a:graphicData>
        </a:graphic>
      </p:graphicFrame>
      <p:cxnSp>
        <p:nvCxnSpPr>
          <p:cNvPr id="7" name="Straight Arrow Connector 6"/>
          <p:cNvCxnSpPr/>
          <p:nvPr/>
        </p:nvCxnSpPr>
        <p:spPr>
          <a:xfrm flipV="1">
            <a:off x="8302752" y="3584448"/>
            <a:ext cx="932688" cy="621792"/>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302752" y="4791456"/>
            <a:ext cx="932688" cy="146304"/>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302752" y="5705856"/>
            <a:ext cx="932688" cy="219456"/>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63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Home Assignment</a:t>
            </a:r>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Explanatory notes on</a:t>
            </a:r>
          </a:p>
          <a:p>
            <a:pPr lvl="1"/>
            <a:r>
              <a:rPr lang="en-US" dirty="0">
                <a:solidFill>
                  <a:srgbClr val="FF0000"/>
                </a:solidFill>
              </a:rPr>
              <a:t>Network File System</a:t>
            </a:r>
          </a:p>
          <a:p>
            <a:pPr lvl="1"/>
            <a:r>
              <a:rPr lang="en-US" dirty="0">
                <a:solidFill>
                  <a:srgbClr val="FF0000"/>
                </a:solidFill>
              </a:rPr>
              <a:t>ELF (executable linkable format) file format</a:t>
            </a:r>
          </a:p>
          <a:p>
            <a:pPr lvl="1"/>
            <a:r>
              <a:rPr lang="en-US" dirty="0">
                <a:solidFill>
                  <a:srgbClr val="FF0000"/>
                </a:solidFill>
              </a:rPr>
              <a:t>PE (portable executable) file format</a:t>
            </a:r>
          </a:p>
          <a:p>
            <a:r>
              <a:rPr lang="en-US" dirty="0">
                <a:solidFill>
                  <a:srgbClr val="FF0000"/>
                </a:solidFill>
              </a:rPr>
              <a:t>Write a program to compute entropy of </a:t>
            </a:r>
          </a:p>
          <a:p>
            <a:pPr lvl="1"/>
            <a:r>
              <a:rPr lang="en-US" dirty="0">
                <a:solidFill>
                  <a:srgbClr val="FF0000"/>
                </a:solidFill>
              </a:rPr>
              <a:t>Text files</a:t>
            </a:r>
          </a:p>
          <a:p>
            <a:pPr lvl="1"/>
            <a:r>
              <a:rPr lang="en-US" dirty="0">
                <a:solidFill>
                  <a:srgbClr val="FF0000"/>
                </a:solidFill>
              </a:rPr>
              <a:t>Encrypted files</a:t>
            </a:r>
          </a:p>
          <a:p>
            <a:pPr lvl="1"/>
            <a:r>
              <a:rPr lang="en-US" dirty="0">
                <a:solidFill>
                  <a:srgbClr val="FF0000"/>
                </a:solidFill>
              </a:rPr>
              <a:t>Compressed files</a:t>
            </a:r>
          </a:p>
          <a:p>
            <a:pPr lvl="1"/>
            <a:r>
              <a:rPr lang="en-US" dirty="0">
                <a:solidFill>
                  <a:srgbClr val="FF0000"/>
                </a:solidFill>
              </a:rPr>
              <a:t>Word documents</a:t>
            </a:r>
          </a:p>
          <a:p>
            <a:pPr marL="457200" lvl="1" indent="0">
              <a:buNone/>
            </a:pPr>
            <a:r>
              <a:rPr lang="en-US" dirty="0">
                <a:solidFill>
                  <a:srgbClr val="FF0000"/>
                </a:solidFill>
              </a:rPr>
              <a:t>Files need be opened in binary mode and read byte-by-byte. Read </a:t>
            </a:r>
            <a:r>
              <a:rPr lang="en-US" dirty="0" err="1">
                <a:solidFill>
                  <a:srgbClr val="FF0000"/>
                </a:solidFill>
              </a:rPr>
              <a:t>atleast</a:t>
            </a:r>
            <a:r>
              <a:rPr lang="en-US" dirty="0">
                <a:solidFill>
                  <a:srgbClr val="FF0000"/>
                </a:solidFill>
              </a:rPr>
              <a:t> 20 files of each type. Can entropy be used for deducing file extension.</a:t>
            </a:r>
          </a:p>
          <a:p>
            <a:pPr lvl="1"/>
            <a:endParaRPr lang="en-US" dirty="0"/>
          </a:p>
        </p:txBody>
      </p:sp>
    </p:spTree>
    <p:extLst>
      <p:ext uri="{BB962C8B-B14F-4D97-AF65-F5344CB8AC3E}">
        <p14:creationId xmlns:p14="http://schemas.microsoft.com/office/powerpoint/2010/main" val="135677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6"/>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56E2B"/>
              </a:buClr>
              <a:buFont typeface="Calibri"/>
              <a:buNone/>
            </a:pPr>
            <a:r>
              <a:rPr lang="en-US" sz="4800" b="1" i="0" u="none" strike="noStrike" cap="none">
                <a:solidFill>
                  <a:srgbClr val="056E2B"/>
                </a:solidFill>
                <a:latin typeface="Calibri"/>
                <a:ea typeface="Calibri"/>
                <a:cs typeface="Calibri"/>
                <a:sym typeface="Calibri"/>
              </a:rPr>
              <a:t>Thank you. </a:t>
            </a:r>
            <a:endParaRPr sz="4800" b="1" i="0" u="none" strike="noStrike" cap="none">
              <a:solidFill>
                <a:srgbClr val="056E2B"/>
              </a:solidFill>
              <a:latin typeface="Calibri"/>
              <a:ea typeface="Calibri"/>
              <a:cs typeface="Calibri"/>
              <a:sym typeface="Calibri"/>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79646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Implementation</a:t>
            </a:r>
          </a:p>
        </p:txBody>
      </p:sp>
      <p:sp>
        <p:nvSpPr>
          <p:cNvPr id="3" name="Content Placeholder 2"/>
          <p:cNvSpPr>
            <a:spLocks noGrp="1"/>
          </p:cNvSpPr>
          <p:nvPr>
            <p:ph sz="half" idx="1"/>
          </p:nvPr>
        </p:nvSpPr>
        <p:spPr/>
        <p:txBody>
          <a:bodyPr>
            <a:normAutofit fontScale="55000" lnSpcReduction="20000"/>
          </a:bodyPr>
          <a:lstStyle/>
          <a:p>
            <a:r>
              <a:rPr lang="en-US" dirty="0"/>
              <a:t>Each record consists of fixed partition (to store attributes of fixed size such as length) and variable partition (to store variable length attributes such as name). Records. This structure allows file to have longer file names, </a:t>
            </a:r>
          </a:p>
          <a:p>
            <a:r>
              <a:rPr lang="en-US" dirty="0"/>
              <a:t>One possible way is to store length of record, fixed partition followed by variable partition. (Left figure)</a:t>
            </a:r>
          </a:p>
          <a:p>
            <a:r>
              <a:rPr lang="en-US" dirty="0"/>
              <a:t>Another possible way is to reserve some heap area to store variable partitions of each file. Each fixed partition entry contains pointer to variable partition and fixed size attributed. (Right figure)</a:t>
            </a:r>
          </a:p>
          <a:p>
            <a:r>
              <a:rPr lang="en-US" dirty="0"/>
              <a:t>FP: Fixed size partition (used to store fixed length attributed)</a:t>
            </a:r>
          </a:p>
          <a:p>
            <a:r>
              <a:rPr lang="en-US" dirty="0"/>
              <a:t>VP: Variable size partition</a:t>
            </a:r>
          </a:p>
          <a:p>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459017134"/>
              </p:ext>
            </p:extLst>
          </p:nvPr>
        </p:nvGraphicFramePr>
        <p:xfrm>
          <a:off x="5600700" y="1085850"/>
          <a:ext cx="4845051" cy="5562600"/>
        </p:xfrm>
        <a:graphic>
          <a:graphicData uri="http://schemas.openxmlformats.org/drawingml/2006/table">
            <a:tbl>
              <a:tblPr firstRow="1" bandRow="1">
                <a:tableStyleId>{5C22544A-7EE6-4342-B048-85BDC9FD1C3A}</a:tableStyleId>
              </a:tblPr>
              <a:tblGrid>
                <a:gridCol w="1970532">
                  <a:extLst>
                    <a:ext uri="{9D8B030D-6E8A-4147-A177-3AD203B41FA5}">
                      <a16:colId xmlns:a16="http://schemas.microsoft.com/office/drawing/2014/main" val="20000"/>
                    </a:ext>
                  </a:extLst>
                </a:gridCol>
                <a:gridCol w="475488">
                  <a:extLst>
                    <a:ext uri="{9D8B030D-6E8A-4147-A177-3AD203B41FA5}">
                      <a16:colId xmlns:a16="http://schemas.microsoft.com/office/drawing/2014/main" val="20001"/>
                    </a:ext>
                  </a:extLst>
                </a:gridCol>
                <a:gridCol w="2399031">
                  <a:extLst>
                    <a:ext uri="{9D8B030D-6E8A-4147-A177-3AD203B41FA5}">
                      <a16:colId xmlns:a16="http://schemas.microsoft.com/office/drawing/2014/main" val="20002"/>
                    </a:ext>
                  </a:extLst>
                </a:gridCol>
              </a:tblGrid>
              <a:tr h="370840">
                <a:tc>
                  <a:txBody>
                    <a:bodyPr/>
                    <a:lstStyle/>
                    <a:p>
                      <a:pPr algn="ctr"/>
                      <a:r>
                        <a:rPr lang="en-US" b="1" dirty="0">
                          <a:solidFill>
                            <a:schemeClr val="tx1"/>
                          </a:solidFill>
                        </a:rPr>
                        <a:t>Flle</a:t>
                      </a:r>
                      <a:r>
                        <a:rPr lang="en-US" b="1" baseline="0" dirty="0">
                          <a:solidFill>
                            <a:schemeClr val="tx1"/>
                          </a:solidFill>
                        </a:rPr>
                        <a:t>1 entry size</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pPr algn="ctr"/>
                      <a:r>
                        <a:rPr lang="en-US" b="1" dirty="0">
                          <a:solidFill>
                            <a:schemeClr val="tx1"/>
                          </a:solidFill>
                        </a:rPr>
                        <a:t>Pointer</a:t>
                      </a:r>
                      <a:r>
                        <a:rPr lang="en-US" b="1" baseline="0" dirty="0">
                          <a:solidFill>
                            <a:schemeClr val="tx1"/>
                          </a:solidFill>
                        </a:rPr>
                        <a:t> to File1 VP</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File1 FP</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pPr algn="ctr"/>
                      <a:r>
                        <a:rPr lang="en-US" b="1" dirty="0">
                          <a:solidFill>
                            <a:schemeClr val="tx1"/>
                          </a:solidFill>
                        </a:rPr>
                        <a:t>File</a:t>
                      </a:r>
                      <a:r>
                        <a:rPr lang="en-US" b="1" baseline="0" dirty="0">
                          <a:solidFill>
                            <a:schemeClr val="tx1"/>
                          </a:solidFill>
                        </a:rPr>
                        <a:t> 1 Fixed</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rowSpan="2">
                  <a:txBody>
                    <a:bodyPr/>
                    <a:lstStyle/>
                    <a:p>
                      <a:pPr algn="ctr"/>
                      <a:r>
                        <a:rPr lang="en-US" b="1" dirty="0">
                          <a:solidFill>
                            <a:schemeClr val="tx1"/>
                          </a:solidFill>
                        </a:rPr>
                        <a:t>File1</a:t>
                      </a:r>
                      <a:r>
                        <a:rPr lang="en-US" b="1" baseline="0" dirty="0">
                          <a:solidFill>
                            <a:schemeClr val="tx1"/>
                          </a:solidFill>
                        </a:rPr>
                        <a:t> VP</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pPr algn="ctr"/>
                      <a:r>
                        <a:rPr lang="en-US" b="1" dirty="0">
                          <a:solidFill>
                            <a:schemeClr val="tx1"/>
                          </a:solidFill>
                        </a:rPr>
                        <a:t>Pointer</a:t>
                      </a:r>
                      <a:r>
                        <a:rPr lang="en-US" b="1" baseline="0" dirty="0">
                          <a:solidFill>
                            <a:schemeClr val="tx1"/>
                          </a:solidFill>
                        </a:rPr>
                        <a:t> to File2 VP</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pPr algn="ctr"/>
                      <a:endParaRPr lang="en-US"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pPr algn="ctr"/>
                      <a:r>
                        <a:rPr lang="en-US" b="1" dirty="0">
                          <a:solidFill>
                            <a:schemeClr val="tx1"/>
                          </a:solidFill>
                        </a:rPr>
                        <a:t>File</a:t>
                      </a:r>
                      <a:r>
                        <a:rPr lang="en-US" b="1" baseline="0" dirty="0">
                          <a:solidFill>
                            <a:schemeClr val="tx1"/>
                          </a:solidFill>
                        </a:rPr>
                        <a:t> 1 Fixed</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Flle</a:t>
                      </a:r>
                      <a:r>
                        <a:rPr lang="en-US" b="1" baseline="0" dirty="0">
                          <a:solidFill>
                            <a:schemeClr val="tx1"/>
                          </a:solidFill>
                        </a:rPr>
                        <a:t>2 entry size</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pPr algn="ctr"/>
                      <a:r>
                        <a:rPr lang="en-US" b="1" dirty="0">
                          <a:solidFill>
                            <a:schemeClr val="tx1"/>
                          </a:solidFill>
                        </a:rPr>
                        <a:t>Pointer</a:t>
                      </a:r>
                      <a:r>
                        <a:rPr lang="en-US" b="1" baseline="0" dirty="0">
                          <a:solidFill>
                            <a:schemeClr val="tx1"/>
                          </a:solidFill>
                        </a:rPr>
                        <a:t> to File2 VP</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b="1" dirty="0">
                          <a:solidFill>
                            <a:schemeClr val="tx1"/>
                          </a:solidFill>
                        </a:rPr>
                        <a:t>File2 FP</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pPr algn="ctr"/>
                      <a:r>
                        <a:rPr lang="en-US" b="1" dirty="0">
                          <a:solidFill>
                            <a:schemeClr val="tx1"/>
                          </a:solidFill>
                        </a:rPr>
                        <a:t>File</a:t>
                      </a:r>
                      <a:r>
                        <a:rPr lang="en-US" b="1" baseline="0" dirty="0">
                          <a:solidFill>
                            <a:schemeClr val="tx1"/>
                          </a:solidFill>
                        </a:rPr>
                        <a:t> 1 Fixed</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70840">
                <a:tc rowSpan="3">
                  <a:txBody>
                    <a:bodyPr/>
                    <a:lstStyle/>
                    <a:p>
                      <a:pPr algn="ctr"/>
                      <a:r>
                        <a:rPr lang="en-US" b="1" dirty="0">
                          <a:solidFill>
                            <a:schemeClr val="tx1"/>
                          </a:solidFill>
                        </a:rPr>
                        <a:t>File2</a:t>
                      </a:r>
                      <a:r>
                        <a:rPr lang="en-US" b="1" baseline="0" dirty="0">
                          <a:solidFill>
                            <a:schemeClr val="tx1"/>
                          </a:solidFill>
                        </a:rPr>
                        <a:t> VP</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pPr algn="ct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pPr algn="ctr"/>
                      <a:endParaRPr lang="en-US"/>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rowSpan="7">
                  <a:txBody>
                    <a:bodyPr/>
                    <a:lstStyle/>
                    <a:p>
                      <a:pPr algn="ctr"/>
                      <a:r>
                        <a:rPr lang="en-US" b="1" dirty="0">
                          <a:solidFill>
                            <a:schemeClr val="tx1"/>
                          </a:solidFill>
                        </a:rPr>
                        <a:t>Space allocated</a:t>
                      </a:r>
                      <a:r>
                        <a:rPr lang="en-US" b="1" baseline="0" dirty="0">
                          <a:solidFill>
                            <a:schemeClr val="tx1"/>
                          </a:solidFill>
                        </a:rPr>
                        <a:t> to store variable partitions of all files.</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70840">
                <a:tc vMerge="1">
                  <a:txBody>
                    <a:bodyPr/>
                    <a:lstStyle/>
                    <a:p>
                      <a:endParaRPr lang="en-US" dirty="0"/>
                    </a:p>
                  </a:txBody>
                  <a:tcPr/>
                </a:tc>
                <a:tc>
                  <a:txBody>
                    <a:bodyPr/>
                    <a:lstStyle/>
                    <a:p>
                      <a:pPr algn="ctr"/>
                      <a:endParaRPr lang="en-US"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vMerge="1">
                  <a:txBody>
                    <a:bodyPr/>
                    <a:lstStyle/>
                    <a:p>
                      <a:endParaRPr lang="en-US" dirty="0"/>
                    </a:p>
                  </a:txBody>
                  <a:tcPr/>
                </a:tc>
                <a:extLst>
                  <a:ext uri="{0D108BD9-81ED-4DB2-BD59-A6C34878D82A}">
                    <a16:rowId xmlns:a16="http://schemas.microsoft.com/office/drawing/2014/main" val="10008"/>
                  </a:ext>
                </a:extLst>
              </a:tr>
              <a:tr h="370840">
                <a:tc>
                  <a:txBody>
                    <a:bodyPr/>
                    <a:lstStyle/>
                    <a:p>
                      <a:pPr algn="ctr"/>
                      <a:r>
                        <a:rPr lang="en-US" b="1" dirty="0">
                          <a:solidFill>
                            <a:schemeClr val="tx1"/>
                          </a:solidFill>
                        </a:rPr>
                        <a:t>Flle</a:t>
                      </a:r>
                      <a:r>
                        <a:rPr lang="en-US" b="1" baseline="0" dirty="0">
                          <a:solidFill>
                            <a:schemeClr val="tx1"/>
                          </a:solidFill>
                        </a:rPr>
                        <a:t>3 entry size</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vMerge="1">
                  <a:txBody>
                    <a:bodyPr/>
                    <a:lstStyle/>
                    <a:p>
                      <a:endParaRPr lang="en-US" dirty="0"/>
                    </a:p>
                  </a:txBody>
                  <a:tcPr/>
                </a:tc>
                <a:extLst>
                  <a:ext uri="{0D108BD9-81ED-4DB2-BD59-A6C34878D82A}">
                    <a16:rowId xmlns:a16="http://schemas.microsoft.com/office/drawing/2014/main" val="10009"/>
                  </a:ext>
                </a:extLst>
              </a:tr>
              <a:tr h="370840">
                <a:tc>
                  <a:txBody>
                    <a:bodyPr/>
                    <a:lstStyle/>
                    <a:p>
                      <a:pPr algn="ctr"/>
                      <a:r>
                        <a:rPr lang="en-US" b="1" dirty="0">
                          <a:solidFill>
                            <a:schemeClr val="tx1"/>
                          </a:solidFill>
                        </a:rPr>
                        <a:t>File3 FP</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vMerge="1">
                  <a:txBody>
                    <a:bodyPr/>
                    <a:lstStyle/>
                    <a:p>
                      <a:endParaRPr lang="en-US" dirty="0"/>
                    </a:p>
                  </a:txBody>
                  <a:tcPr/>
                </a:tc>
                <a:extLst>
                  <a:ext uri="{0D108BD9-81ED-4DB2-BD59-A6C34878D82A}">
                    <a16:rowId xmlns:a16="http://schemas.microsoft.com/office/drawing/2014/main" val="10010"/>
                  </a:ext>
                </a:extLst>
              </a:tr>
              <a:tr h="370840">
                <a:tc>
                  <a:txBody>
                    <a:bodyPr/>
                    <a:lstStyle/>
                    <a:p>
                      <a:pPr algn="ctr"/>
                      <a:r>
                        <a:rPr lang="en-US" b="1" dirty="0">
                          <a:solidFill>
                            <a:schemeClr val="tx1"/>
                          </a:solidFill>
                        </a:rPr>
                        <a:t>File3</a:t>
                      </a:r>
                      <a:r>
                        <a:rPr lang="en-US" b="1" baseline="0" dirty="0">
                          <a:solidFill>
                            <a:schemeClr val="tx1"/>
                          </a:solidFill>
                        </a:rPr>
                        <a:t> VP</a:t>
                      </a:r>
                      <a:endParaRPr lang="en-US" b="1" dirty="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vMerge="1">
                  <a:txBody>
                    <a:bodyPr/>
                    <a:lstStyle/>
                    <a:p>
                      <a:endParaRPr lang="en-US" dirty="0"/>
                    </a:p>
                  </a:txBody>
                  <a:tcPr/>
                </a:tc>
                <a:extLst>
                  <a:ext uri="{0D108BD9-81ED-4DB2-BD59-A6C34878D82A}">
                    <a16:rowId xmlns:a16="http://schemas.microsoft.com/office/drawing/2014/main" val="10011"/>
                  </a:ext>
                </a:extLst>
              </a:tr>
              <a:tr h="370840">
                <a:tc>
                  <a:txBody>
                    <a:bodyPr/>
                    <a:lstStyle/>
                    <a:p>
                      <a:pPr algn="ctr"/>
                      <a:endParaRPr lang="en-US" dirty="0"/>
                    </a:p>
                  </a:txBody>
                  <a:tcPr anchor="ctr">
                    <a:lnT w="12700" cap="flat" cmpd="sng" algn="ctr">
                      <a:solidFill>
                        <a:schemeClr val="accent1">
                          <a:lumMod val="75000"/>
                        </a:schemeClr>
                      </a:solidFill>
                      <a:prstDash val="solid"/>
                      <a:round/>
                      <a:headEnd type="none" w="med" len="med"/>
                      <a:tailEnd type="none" w="med" len="med"/>
                    </a:lnT>
                    <a:noFill/>
                  </a:tcPr>
                </a:tc>
                <a:tc>
                  <a:txBody>
                    <a:bodyPr/>
                    <a:lstStyle/>
                    <a:p>
                      <a:pPr algn="ctr"/>
                      <a:endParaRPr lang="en-US" dirty="0"/>
                    </a:p>
                  </a:txBody>
                  <a:tcPr anchor="ctr">
                    <a:lnR w="12700" cap="flat" cmpd="sng" algn="ctr">
                      <a:solidFill>
                        <a:schemeClr val="accent1">
                          <a:lumMod val="75000"/>
                        </a:schemeClr>
                      </a:solidFill>
                      <a:prstDash val="solid"/>
                      <a:round/>
                      <a:headEnd type="none" w="med" len="med"/>
                      <a:tailEnd type="none" w="med" len="med"/>
                    </a:lnR>
                    <a:noFill/>
                  </a:tcPr>
                </a:tc>
                <a:tc vMerge="1">
                  <a:txBody>
                    <a:bodyPr/>
                    <a:lstStyle/>
                    <a:p>
                      <a:endParaRPr lang="en-US" dirty="0"/>
                    </a:p>
                  </a:txBody>
                  <a:tcPr/>
                </a:tc>
                <a:extLst>
                  <a:ext uri="{0D108BD9-81ED-4DB2-BD59-A6C34878D82A}">
                    <a16:rowId xmlns:a16="http://schemas.microsoft.com/office/drawing/2014/main" val="10012"/>
                  </a:ext>
                </a:extLst>
              </a:tr>
              <a:tr h="370840">
                <a:tc>
                  <a:txBody>
                    <a:bodyPr/>
                    <a:lstStyle/>
                    <a:p>
                      <a:endParaRPr lang="en-US" dirty="0"/>
                    </a:p>
                  </a:txBody>
                  <a:tcPr>
                    <a:noFill/>
                  </a:tcPr>
                </a:tc>
                <a:tc>
                  <a:txBody>
                    <a:bodyPr/>
                    <a:lstStyle/>
                    <a:p>
                      <a:endParaRPr lang="en-US" dirty="0"/>
                    </a:p>
                  </a:txBody>
                  <a:tcPr>
                    <a:lnR w="12700" cap="flat" cmpd="sng" algn="ctr">
                      <a:solidFill>
                        <a:schemeClr val="accent1">
                          <a:lumMod val="75000"/>
                        </a:schemeClr>
                      </a:solidFill>
                      <a:prstDash val="solid"/>
                      <a:round/>
                      <a:headEnd type="none" w="med" len="med"/>
                      <a:tailEnd type="none" w="med" len="med"/>
                    </a:lnR>
                    <a:noFill/>
                  </a:tcPr>
                </a:tc>
                <a:tc vMerge="1">
                  <a:txBody>
                    <a:bodyPr/>
                    <a:lstStyle/>
                    <a:p>
                      <a:endParaRPr lang="en-US" dirty="0"/>
                    </a:p>
                  </a:txBody>
                  <a:tcPr/>
                </a:tc>
                <a:extLst>
                  <a:ext uri="{0D108BD9-81ED-4DB2-BD59-A6C34878D82A}">
                    <a16:rowId xmlns:a16="http://schemas.microsoft.com/office/drawing/2014/main" val="10013"/>
                  </a:ext>
                </a:extLst>
              </a:tr>
              <a:tr h="370840">
                <a:tc>
                  <a:txBody>
                    <a:bodyPr/>
                    <a:lstStyle/>
                    <a:p>
                      <a:endParaRPr lang="en-US" dirty="0"/>
                    </a:p>
                  </a:txBody>
                  <a:tcPr>
                    <a:noFill/>
                  </a:tcPr>
                </a:tc>
                <a:tc>
                  <a:txBody>
                    <a:bodyPr/>
                    <a:lstStyle/>
                    <a:p>
                      <a:endParaRPr lang="en-US" dirty="0"/>
                    </a:p>
                  </a:txBody>
                  <a:tcPr>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2012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Search in Directory</a:t>
            </a:r>
          </a:p>
        </p:txBody>
      </p:sp>
      <p:sp>
        <p:nvSpPr>
          <p:cNvPr id="6" name="Content Placeholder 5"/>
          <p:cNvSpPr>
            <a:spLocks noGrp="1"/>
          </p:cNvSpPr>
          <p:nvPr>
            <p:ph idx="1"/>
          </p:nvPr>
        </p:nvSpPr>
        <p:spPr/>
        <p:txBody>
          <a:bodyPr>
            <a:normAutofit/>
          </a:bodyPr>
          <a:lstStyle/>
          <a:p>
            <a:r>
              <a:rPr lang="en-US" dirty="0"/>
              <a:t>Searching is used to check for presence of a file</a:t>
            </a:r>
          </a:p>
          <a:p>
            <a:r>
              <a:rPr lang="en-US" dirty="0"/>
              <a:t>Filename is used for searching</a:t>
            </a:r>
          </a:p>
          <a:p>
            <a:r>
              <a:rPr lang="en-US" dirty="0"/>
              <a:t>Linear search from beginning to end</a:t>
            </a:r>
          </a:p>
          <a:p>
            <a:r>
              <a:rPr lang="en-US" dirty="0"/>
              <a:t>Large dictionaries: hash based searching for speed up. Hash of filename is used to identify the index where file entry is stored. </a:t>
            </a:r>
          </a:p>
        </p:txBody>
      </p:sp>
    </p:spTree>
    <p:extLst>
      <p:ext uri="{BB962C8B-B14F-4D97-AF65-F5344CB8AC3E}">
        <p14:creationId xmlns:p14="http://schemas.microsoft.com/office/powerpoint/2010/main" val="190011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Hard Disk</a:t>
            </a:r>
          </a:p>
        </p:txBody>
      </p:sp>
      <p:sp>
        <p:nvSpPr>
          <p:cNvPr id="3" name="Content Placeholder 2"/>
          <p:cNvSpPr>
            <a:spLocks noGrp="1"/>
          </p:cNvSpPr>
          <p:nvPr>
            <p:ph idx="1"/>
          </p:nvPr>
        </p:nvSpPr>
        <p:spPr>
          <a:xfrm>
            <a:off x="5596250" y="1097581"/>
            <a:ext cx="4890774" cy="5203207"/>
          </a:xfrm>
        </p:spPr>
        <p:txBody>
          <a:bodyPr>
            <a:normAutofit fontScale="55000" lnSpcReduction="20000"/>
          </a:bodyPr>
          <a:lstStyle/>
          <a:p>
            <a:r>
              <a:rPr lang="en-US" dirty="0"/>
              <a:t>Consists of a stack of disks (coated with magnetic surface), connected to a spindle.</a:t>
            </a:r>
          </a:p>
          <a:p>
            <a:r>
              <a:rPr lang="en-US" dirty="0"/>
              <a:t>Each disk has concentric tracks (where data is actually recorded)</a:t>
            </a:r>
          </a:p>
          <a:p>
            <a:r>
              <a:rPr lang="en-US" dirty="0"/>
              <a:t>Head moves along an arm to read data from a specific track.</a:t>
            </a:r>
          </a:p>
          <a:p>
            <a:r>
              <a:rPr lang="en-US" dirty="0"/>
              <a:t>One head/disk surface</a:t>
            </a:r>
          </a:p>
          <a:p>
            <a:r>
              <a:rPr lang="en-US" dirty="0"/>
              <a:t>Corresponding tracks on all surface constitute a cylinder (Red dotted line)</a:t>
            </a:r>
          </a:p>
          <a:p>
            <a:r>
              <a:rPr lang="en-US" dirty="0"/>
              <a:t>Each track divided radially into equal number of sectors (blue dotted line)</a:t>
            </a:r>
          </a:p>
          <a:p>
            <a:r>
              <a:rPr lang="en-US" dirty="0"/>
              <a:t>Data density (bits per unit length) increases as we move inward from outermost track</a:t>
            </a:r>
          </a:p>
          <a:p>
            <a:r>
              <a:rPr lang="en-US" dirty="0"/>
              <a:t>Tracks near center not used as reliable read/write not warranted (owing to physical size of head)</a:t>
            </a:r>
          </a:p>
          <a:p>
            <a:endParaRPr lang="en-US" dirty="0"/>
          </a:p>
          <a:p>
            <a:endParaRPr lang="en-US" dirty="0"/>
          </a:p>
        </p:txBody>
      </p:sp>
      <p:grpSp>
        <p:nvGrpSpPr>
          <p:cNvPr id="54" name="Group 53"/>
          <p:cNvGrpSpPr/>
          <p:nvPr/>
        </p:nvGrpSpPr>
        <p:grpSpPr>
          <a:xfrm>
            <a:off x="560986" y="1129453"/>
            <a:ext cx="4863931" cy="5203207"/>
            <a:chOff x="677333" y="1097581"/>
            <a:chExt cx="5419319" cy="5339775"/>
          </a:xfrm>
        </p:grpSpPr>
        <p:grpSp>
          <p:nvGrpSpPr>
            <p:cNvPr id="20" name="Group 19"/>
            <p:cNvGrpSpPr/>
            <p:nvPr/>
          </p:nvGrpSpPr>
          <p:grpSpPr>
            <a:xfrm>
              <a:off x="718247" y="4867636"/>
              <a:ext cx="5084064" cy="1188720"/>
              <a:chOff x="2999232" y="1316736"/>
              <a:chExt cx="5084064" cy="1188720"/>
            </a:xfrm>
            <a:solidFill>
              <a:schemeClr val="accent1">
                <a:lumMod val="40000"/>
                <a:lumOff val="60000"/>
              </a:schemeClr>
            </a:solidFill>
          </p:grpSpPr>
          <p:sp>
            <p:nvSpPr>
              <p:cNvPr id="21" name="Oval 20"/>
              <p:cNvSpPr/>
              <p:nvPr/>
            </p:nvSpPr>
            <p:spPr>
              <a:xfrm>
                <a:off x="2999232" y="1316736"/>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noChangeAspect="1"/>
              </p:cNvSpPr>
              <p:nvPr/>
            </p:nvSpPr>
            <p:spPr>
              <a:xfrm>
                <a:off x="3438144" y="143560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3826556" y="1591056"/>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56581" y="3048892"/>
              <a:ext cx="5084064" cy="1188720"/>
              <a:chOff x="2999232" y="1975104"/>
              <a:chExt cx="5084064" cy="1188720"/>
            </a:xfrm>
            <a:solidFill>
              <a:schemeClr val="accent1">
                <a:lumMod val="40000"/>
                <a:lumOff val="60000"/>
              </a:schemeClr>
            </a:solidFill>
          </p:grpSpPr>
          <p:sp>
            <p:nvSpPr>
              <p:cNvPr id="25" name="Oval 24"/>
              <p:cNvSpPr/>
              <p:nvPr/>
            </p:nvSpPr>
            <p:spPr>
              <a:xfrm>
                <a:off x="2999232" y="1975104"/>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3438144" y="207568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3826556" y="2212848"/>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77333" y="1342012"/>
              <a:ext cx="5084064" cy="1188720"/>
              <a:chOff x="2999232" y="1316736"/>
              <a:chExt cx="5084064" cy="1188720"/>
            </a:xfrm>
            <a:solidFill>
              <a:schemeClr val="accent1">
                <a:lumMod val="40000"/>
                <a:lumOff val="60000"/>
              </a:schemeClr>
            </a:solidFill>
          </p:grpSpPr>
          <p:sp>
            <p:nvSpPr>
              <p:cNvPr id="4" name="Oval 3"/>
              <p:cNvSpPr/>
              <p:nvPr/>
            </p:nvSpPr>
            <p:spPr>
              <a:xfrm>
                <a:off x="2999232" y="1316736"/>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3438144" y="143560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3826556" y="1591056"/>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p:cNvCxnSpPr>
              <a:stCxn id="4" idx="2"/>
              <a:endCxn id="21" idx="2"/>
            </p:cNvCxnSpPr>
            <p:nvPr/>
          </p:nvCxnSpPr>
          <p:spPr>
            <a:xfrm>
              <a:off x="677333" y="1936372"/>
              <a:ext cx="40914" cy="35256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40629" y="1979044"/>
              <a:ext cx="40914" cy="3525624"/>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506389" y="1960756"/>
              <a:ext cx="40914" cy="35256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182112" y="2530732"/>
              <a:ext cx="677" cy="1090292"/>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188208" y="4274188"/>
              <a:ext cx="677" cy="1090292"/>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72472" y="1097581"/>
              <a:ext cx="1" cy="890161"/>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172472" y="6083540"/>
              <a:ext cx="9639" cy="353816"/>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72292" y="1105772"/>
              <a:ext cx="1" cy="5331584"/>
            </a:xfrm>
            <a:prstGeom prst="line">
              <a:avLst/>
            </a:prstGeom>
            <a:ln w="1206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85616" y="1177420"/>
              <a:ext cx="2250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846576" y="2902588"/>
              <a:ext cx="2250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846576" y="4731388"/>
              <a:ext cx="2250076"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869648" y="1152445"/>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619712" y="2895901"/>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97920" y="4724701"/>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5108" y="1263216"/>
            <a:ext cx="896112" cy="369332"/>
          </a:xfrm>
          <a:prstGeom prst="rect">
            <a:avLst/>
          </a:prstGeom>
          <a:noFill/>
        </p:spPr>
        <p:txBody>
          <a:bodyPr wrap="square" rtlCol="0">
            <a:spAutoFit/>
          </a:bodyPr>
          <a:lstStyle/>
          <a:p>
            <a:r>
              <a:rPr lang="en-US" dirty="0"/>
              <a:t>Track</a:t>
            </a:r>
          </a:p>
        </p:txBody>
      </p:sp>
      <p:sp>
        <p:nvSpPr>
          <p:cNvPr id="56" name="TextBox 55"/>
          <p:cNvSpPr txBox="1"/>
          <p:nvPr/>
        </p:nvSpPr>
        <p:spPr>
          <a:xfrm>
            <a:off x="1548745" y="5925668"/>
            <a:ext cx="938077" cy="369332"/>
          </a:xfrm>
          <a:prstGeom prst="rect">
            <a:avLst/>
          </a:prstGeom>
          <a:noFill/>
        </p:spPr>
        <p:txBody>
          <a:bodyPr wrap="none" rtlCol="0">
            <a:spAutoFit/>
          </a:bodyPr>
          <a:lstStyle/>
          <a:p>
            <a:r>
              <a:rPr lang="en-US" dirty="0"/>
              <a:t>Spindle</a:t>
            </a:r>
          </a:p>
        </p:txBody>
      </p:sp>
      <p:sp>
        <p:nvSpPr>
          <p:cNvPr id="57" name="TextBox 56"/>
          <p:cNvSpPr txBox="1"/>
          <p:nvPr/>
        </p:nvSpPr>
        <p:spPr>
          <a:xfrm>
            <a:off x="4866890" y="2179610"/>
            <a:ext cx="603050" cy="369332"/>
          </a:xfrm>
          <a:prstGeom prst="rect">
            <a:avLst/>
          </a:prstGeom>
          <a:noFill/>
        </p:spPr>
        <p:txBody>
          <a:bodyPr wrap="none" rtlCol="0">
            <a:spAutoFit/>
          </a:bodyPr>
          <a:lstStyle/>
          <a:p>
            <a:r>
              <a:rPr lang="en-US" dirty="0"/>
              <a:t>Arm</a:t>
            </a:r>
          </a:p>
        </p:txBody>
      </p:sp>
      <p:sp>
        <p:nvSpPr>
          <p:cNvPr id="58" name="TextBox 57"/>
          <p:cNvSpPr txBox="1"/>
          <p:nvPr/>
        </p:nvSpPr>
        <p:spPr>
          <a:xfrm>
            <a:off x="4298458" y="4113709"/>
            <a:ext cx="712054" cy="369332"/>
          </a:xfrm>
          <a:prstGeom prst="rect">
            <a:avLst/>
          </a:prstGeom>
          <a:noFill/>
        </p:spPr>
        <p:txBody>
          <a:bodyPr wrap="none" rtlCol="0">
            <a:spAutoFit/>
          </a:bodyPr>
          <a:lstStyle/>
          <a:p>
            <a:r>
              <a:rPr lang="en-US"/>
              <a:t>Head</a:t>
            </a:r>
          </a:p>
        </p:txBody>
      </p:sp>
      <p:cxnSp>
        <p:nvCxnSpPr>
          <p:cNvPr id="60" name="Straight Arrow Connector 59"/>
          <p:cNvCxnSpPr/>
          <p:nvPr/>
        </p:nvCxnSpPr>
        <p:spPr>
          <a:xfrm>
            <a:off x="750557" y="1423298"/>
            <a:ext cx="523042" cy="10798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405407" y="6074414"/>
            <a:ext cx="523042" cy="10798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869562" y="4334951"/>
            <a:ext cx="392320" cy="27472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4866890" y="2530654"/>
            <a:ext cx="264949" cy="35764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858452" y="1353026"/>
            <a:ext cx="4171951" cy="1189856"/>
            <a:chOff x="968180" y="1353026"/>
            <a:chExt cx="4171951" cy="1189856"/>
          </a:xfrm>
        </p:grpSpPr>
        <p:cxnSp>
          <p:nvCxnSpPr>
            <p:cNvPr id="72" name="Straight Connector 71"/>
            <p:cNvCxnSpPr/>
            <p:nvPr/>
          </p:nvCxnSpPr>
          <p:spPr>
            <a:xfrm>
              <a:off x="2908292" y="1977155"/>
              <a:ext cx="839140" cy="565727"/>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970664" y="2014467"/>
              <a:ext cx="2169467" cy="68489"/>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845745" y="1537265"/>
              <a:ext cx="1591746" cy="41111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925354" y="1353026"/>
              <a:ext cx="227103" cy="56537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2081310" y="1408364"/>
              <a:ext cx="810546" cy="533151"/>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1009790" y="1625716"/>
              <a:ext cx="1896189" cy="32832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968180" y="1976081"/>
              <a:ext cx="1903392" cy="247011"/>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2186040" y="1995924"/>
              <a:ext cx="700361" cy="512207"/>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353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Hard Disk (contd.)</a:t>
            </a:r>
          </a:p>
        </p:txBody>
      </p:sp>
      <p:sp>
        <p:nvSpPr>
          <p:cNvPr id="3" name="Content Placeholder 2"/>
          <p:cNvSpPr>
            <a:spLocks noGrp="1"/>
          </p:cNvSpPr>
          <p:nvPr>
            <p:ph idx="1"/>
          </p:nvPr>
        </p:nvSpPr>
        <p:spPr>
          <a:xfrm>
            <a:off x="5665681" y="1097581"/>
            <a:ext cx="5233967" cy="5203207"/>
          </a:xfrm>
        </p:spPr>
        <p:txBody>
          <a:bodyPr>
            <a:normAutofit fontScale="47500" lnSpcReduction="20000"/>
          </a:bodyPr>
          <a:lstStyle/>
          <a:p>
            <a:r>
              <a:rPr lang="en-US" sz="3800" dirty="0"/>
              <a:t>Disk rotating at constant angular speed; time to read from/write to a sector is same</a:t>
            </a:r>
          </a:p>
          <a:p>
            <a:r>
              <a:rPr lang="en-US" sz="3800" dirty="0"/>
              <a:t>Read/Write</a:t>
            </a:r>
          </a:p>
          <a:p>
            <a:pPr lvl="1"/>
            <a:r>
              <a:rPr lang="en-US" sz="3400" dirty="0"/>
              <a:t>Move head along arm to position on track</a:t>
            </a:r>
          </a:p>
          <a:p>
            <a:pPr lvl="1"/>
            <a:r>
              <a:rPr lang="en-US" sz="3400" dirty="0"/>
              <a:t>When requisite sector comes under head, start transferring data </a:t>
            </a:r>
          </a:p>
          <a:p>
            <a:pPr lvl="1"/>
            <a:r>
              <a:rPr lang="en-US" sz="3400" dirty="0"/>
              <a:t>Identification of a sector is through a format string written at the beginning of a sector</a:t>
            </a:r>
          </a:p>
          <a:p>
            <a:pPr lvl="1"/>
            <a:r>
              <a:rPr lang="en-US" sz="3400" dirty="0"/>
              <a:t>Marking sectors through distinguishing sequence of bits is formatting</a:t>
            </a:r>
          </a:p>
          <a:p>
            <a:r>
              <a:rPr lang="en-US" sz="3800" dirty="0"/>
              <a:t>Read/write time</a:t>
            </a:r>
          </a:p>
          <a:p>
            <a:pPr lvl="1"/>
            <a:r>
              <a:rPr lang="en-US" sz="3400" dirty="0"/>
              <a:t>Seek Time : time to move head to a track</a:t>
            </a:r>
          </a:p>
          <a:p>
            <a:pPr lvl="1"/>
            <a:r>
              <a:rPr lang="en-US" sz="3400" dirty="0"/>
              <a:t>Rotational Delay: time to bring a sector under track</a:t>
            </a:r>
          </a:p>
          <a:p>
            <a:pPr lvl="1"/>
            <a:r>
              <a:rPr lang="en-US" sz="3400" dirty="0"/>
              <a:t>Data transfer time: time to transfer data to/from sector</a:t>
            </a:r>
          </a:p>
          <a:p>
            <a:pPr lvl="1"/>
            <a:endParaRPr lang="en-US" sz="3400" dirty="0"/>
          </a:p>
          <a:p>
            <a:endParaRPr lang="en-US" dirty="0"/>
          </a:p>
        </p:txBody>
      </p:sp>
      <p:grpSp>
        <p:nvGrpSpPr>
          <p:cNvPr id="54" name="Group 53"/>
          <p:cNvGrpSpPr/>
          <p:nvPr/>
        </p:nvGrpSpPr>
        <p:grpSpPr>
          <a:xfrm>
            <a:off x="652426" y="1129453"/>
            <a:ext cx="4863931" cy="5203207"/>
            <a:chOff x="677333" y="1097581"/>
            <a:chExt cx="5419319" cy="5339775"/>
          </a:xfrm>
        </p:grpSpPr>
        <p:grpSp>
          <p:nvGrpSpPr>
            <p:cNvPr id="20" name="Group 19"/>
            <p:cNvGrpSpPr/>
            <p:nvPr/>
          </p:nvGrpSpPr>
          <p:grpSpPr>
            <a:xfrm>
              <a:off x="718247" y="4867636"/>
              <a:ext cx="5084064" cy="1188720"/>
              <a:chOff x="2999232" y="1316736"/>
              <a:chExt cx="5084064" cy="1188720"/>
            </a:xfrm>
            <a:solidFill>
              <a:schemeClr val="accent1">
                <a:lumMod val="40000"/>
                <a:lumOff val="60000"/>
              </a:schemeClr>
            </a:solidFill>
          </p:grpSpPr>
          <p:sp>
            <p:nvSpPr>
              <p:cNvPr id="21" name="Oval 20"/>
              <p:cNvSpPr/>
              <p:nvPr/>
            </p:nvSpPr>
            <p:spPr>
              <a:xfrm>
                <a:off x="2999232" y="1316736"/>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noChangeAspect="1"/>
              </p:cNvSpPr>
              <p:nvPr/>
            </p:nvSpPr>
            <p:spPr>
              <a:xfrm>
                <a:off x="3438144" y="143560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3826556" y="1591056"/>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56581" y="3048892"/>
              <a:ext cx="5084064" cy="1188720"/>
              <a:chOff x="2999232" y="1975104"/>
              <a:chExt cx="5084064" cy="1188720"/>
            </a:xfrm>
            <a:solidFill>
              <a:schemeClr val="accent1">
                <a:lumMod val="40000"/>
                <a:lumOff val="60000"/>
              </a:schemeClr>
            </a:solidFill>
          </p:grpSpPr>
          <p:sp>
            <p:nvSpPr>
              <p:cNvPr id="25" name="Oval 24"/>
              <p:cNvSpPr/>
              <p:nvPr/>
            </p:nvSpPr>
            <p:spPr>
              <a:xfrm>
                <a:off x="2999232" y="1975104"/>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3438144" y="207568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3826556" y="2212848"/>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77333" y="1342012"/>
              <a:ext cx="5084064" cy="1188720"/>
              <a:chOff x="2999232" y="1316736"/>
              <a:chExt cx="5084064" cy="1188720"/>
            </a:xfrm>
            <a:solidFill>
              <a:schemeClr val="accent1">
                <a:lumMod val="40000"/>
                <a:lumOff val="60000"/>
              </a:schemeClr>
            </a:solidFill>
          </p:grpSpPr>
          <p:sp>
            <p:nvSpPr>
              <p:cNvPr id="4" name="Oval 3"/>
              <p:cNvSpPr/>
              <p:nvPr/>
            </p:nvSpPr>
            <p:spPr>
              <a:xfrm>
                <a:off x="2999232" y="1316736"/>
                <a:ext cx="5084064" cy="118872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3438144" y="1435608"/>
                <a:ext cx="4067252" cy="950976"/>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3826556" y="1591056"/>
                <a:ext cx="3253803" cy="62179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p:cNvCxnSpPr>
              <a:stCxn id="4" idx="2"/>
              <a:endCxn id="21" idx="2"/>
            </p:cNvCxnSpPr>
            <p:nvPr/>
          </p:nvCxnSpPr>
          <p:spPr>
            <a:xfrm>
              <a:off x="677333" y="1936372"/>
              <a:ext cx="40914" cy="35256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40629" y="1979044"/>
              <a:ext cx="40914" cy="3525624"/>
            </a:xfrm>
            <a:prstGeom prst="line">
              <a:avLst/>
            </a:prstGeom>
            <a:ln w="28575">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506389" y="1960756"/>
              <a:ext cx="40914" cy="35256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182112" y="2530732"/>
              <a:ext cx="677" cy="1090292"/>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188208" y="4274188"/>
              <a:ext cx="677" cy="1090292"/>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72472" y="1097581"/>
              <a:ext cx="1" cy="890161"/>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172472" y="6083540"/>
              <a:ext cx="9639" cy="353816"/>
            </a:xfrm>
            <a:prstGeom prst="line">
              <a:avLst/>
            </a:prstGeom>
            <a:ln w="793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72292" y="1105772"/>
              <a:ext cx="1" cy="5331584"/>
            </a:xfrm>
            <a:prstGeom prst="line">
              <a:avLst/>
            </a:prstGeom>
            <a:ln w="1206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85616" y="1177420"/>
              <a:ext cx="2250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846576" y="2902588"/>
              <a:ext cx="2250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846576" y="4731388"/>
              <a:ext cx="2250076"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869648" y="1152445"/>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619712" y="2895901"/>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97920" y="4724701"/>
              <a:ext cx="177839" cy="10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968180" y="1353026"/>
            <a:ext cx="4171951" cy="1189856"/>
            <a:chOff x="968180" y="1353026"/>
            <a:chExt cx="4171951" cy="1189856"/>
          </a:xfrm>
        </p:grpSpPr>
        <p:cxnSp>
          <p:nvCxnSpPr>
            <p:cNvPr id="6" name="Straight Connector 5"/>
            <p:cNvCxnSpPr/>
            <p:nvPr/>
          </p:nvCxnSpPr>
          <p:spPr>
            <a:xfrm>
              <a:off x="2908292" y="1977155"/>
              <a:ext cx="839140" cy="565727"/>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0664" y="2014467"/>
              <a:ext cx="2169467" cy="68489"/>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845745" y="1537265"/>
              <a:ext cx="1591746" cy="41111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925354" y="1353026"/>
              <a:ext cx="227103" cy="56537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081310" y="1408364"/>
              <a:ext cx="810546" cy="533151"/>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1009790" y="1625716"/>
              <a:ext cx="1896189" cy="328323"/>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968180" y="1976081"/>
              <a:ext cx="1903392" cy="247011"/>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186040" y="1995924"/>
              <a:ext cx="700361" cy="512207"/>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956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Access Time</a:t>
            </a:r>
          </a:p>
        </p:txBody>
      </p:sp>
      <p:sp>
        <p:nvSpPr>
          <p:cNvPr id="3" name="Content Placeholder 2"/>
          <p:cNvSpPr>
            <a:spLocks noGrp="1"/>
          </p:cNvSpPr>
          <p:nvPr>
            <p:ph idx="1"/>
          </p:nvPr>
        </p:nvSpPr>
        <p:spPr/>
        <p:txBody>
          <a:bodyPr>
            <a:normAutofit fontScale="77500" lnSpcReduction="20000"/>
          </a:bodyPr>
          <a:lstStyle/>
          <a:p>
            <a:r>
              <a:rPr lang="en-US" dirty="0"/>
              <a:t>Disk access time = seek time + latency time (avg. rotational delay) + data transfer time</a:t>
            </a:r>
          </a:p>
          <a:p>
            <a:r>
              <a:rPr lang="en-US" dirty="0"/>
              <a:t>Avg. rotational delay = time to rotate half a track</a:t>
            </a:r>
          </a:p>
          <a:p>
            <a:r>
              <a:rPr lang="en-US" dirty="0"/>
              <a:t>Disk rotating at 6000 rpm (revolutions per minute); Number of sectors/track = 8; </a:t>
            </a:r>
          </a:p>
          <a:p>
            <a:r>
              <a:rPr lang="en-US" dirty="0"/>
              <a:t>In 60 second, disk is rotated 6000 times </a:t>
            </a:r>
          </a:p>
          <a:p>
            <a:r>
              <a:rPr lang="en-US" dirty="0"/>
              <a:t>6000 tracks transferred in 60 seconds</a:t>
            </a:r>
          </a:p>
          <a:p>
            <a:r>
              <a:rPr lang="en-US" dirty="0"/>
              <a:t>Time to transfer one track = 1/100 seconds = 10ms</a:t>
            </a:r>
          </a:p>
          <a:p>
            <a:r>
              <a:rPr lang="en-US" dirty="0"/>
              <a:t>Avg. Rotational Delay = 10/2 </a:t>
            </a:r>
            <a:r>
              <a:rPr lang="en-US" dirty="0" err="1"/>
              <a:t>ms</a:t>
            </a:r>
            <a:r>
              <a:rPr lang="en-US" dirty="0"/>
              <a:t> = 5ms</a:t>
            </a:r>
          </a:p>
          <a:p>
            <a:r>
              <a:rPr lang="en-US" dirty="0"/>
              <a:t>Data transfer time = 1.25ms per sector </a:t>
            </a:r>
          </a:p>
          <a:p>
            <a:r>
              <a:rPr lang="en-US" dirty="0"/>
              <a:t>If sectors being read are non-contiguous, seek time adds to delay for each access.</a:t>
            </a:r>
          </a:p>
          <a:p>
            <a:endParaRPr lang="en-US" dirty="0"/>
          </a:p>
        </p:txBody>
      </p:sp>
    </p:spTree>
    <p:extLst>
      <p:ext uri="{BB962C8B-B14F-4D97-AF65-F5344CB8AC3E}">
        <p14:creationId xmlns:p14="http://schemas.microsoft.com/office/powerpoint/2010/main" val="306950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awnTheme" id="{43B2D030-78B7-E846-B232-9548D6F2632B}" vid="{A9751F93-763E-F44E-B792-336B1DD318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DawnTheme</Template>
  <TotalTime>5814</TotalTime>
  <Words>4165</Words>
  <Application>Microsoft Macintosh PowerPoint</Application>
  <PresentationFormat>Widescreen</PresentationFormat>
  <Paragraphs>472</Paragraphs>
  <Slides>41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Courier New</vt:lpstr>
      <vt:lpstr>Helvetica</vt:lpstr>
      <vt:lpstr>Noto Sans Symbols</vt:lpstr>
      <vt:lpstr>Times New Roman</vt:lpstr>
      <vt:lpstr>Trebuchet MS</vt:lpstr>
      <vt:lpstr>Wingdings</vt:lpstr>
      <vt:lpstr>Wingdings 3</vt:lpstr>
      <vt:lpstr>Facet</vt:lpstr>
      <vt:lpstr>File Management Systems</vt:lpstr>
      <vt:lpstr>Table of Contents</vt:lpstr>
      <vt:lpstr>Directory Implementation</vt:lpstr>
      <vt:lpstr>Fixed Length Records</vt:lpstr>
      <vt:lpstr>Directory Implementation</vt:lpstr>
      <vt:lpstr>Search in Directory</vt:lpstr>
      <vt:lpstr>Structure of Hard Disk</vt:lpstr>
      <vt:lpstr>Structure of Hard Disk (contd.)</vt:lpstr>
      <vt:lpstr>Disk Access Time</vt:lpstr>
      <vt:lpstr>Disk Addressing</vt:lpstr>
      <vt:lpstr>Disk Volume</vt:lpstr>
      <vt:lpstr>File Allocation Table</vt:lpstr>
      <vt:lpstr>File Allocation Table (contd.)</vt:lpstr>
      <vt:lpstr>Windows NTFS </vt:lpstr>
      <vt:lpstr>Windows NTFS (contd.)</vt:lpstr>
      <vt:lpstr>Windows NTFS (contd.)</vt:lpstr>
      <vt:lpstr>Windows NTFS (contd)</vt:lpstr>
      <vt:lpstr>File Allocation</vt:lpstr>
      <vt:lpstr>File Allocation</vt:lpstr>
      <vt:lpstr>Early Unix File System</vt:lpstr>
      <vt:lpstr>Early Unix File System (contd.)</vt:lpstr>
      <vt:lpstr>EXT2 – Linux file system</vt:lpstr>
      <vt:lpstr>EXT2 – Linux file system (contd.)</vt:lpstr>
      <vt:lpstr>EXT2 – Linux file system (contd.)</vt:lpstr>
      <vt:lpstr>Linux – Directory Entry</vt:lpstr>
      <vt:lpstr>File Systems (CD-ROM)</vt:lpstr>
      <vt:lpstr>File Systems (CD-ROM)  (contd.)</vt:lpstr>
      <vt:lpstr>File Systems (CD-ROM)  (contd.)</vt:lpstr>
      <vt:lpstr>File Systems (CD-ROM)  (contd.)</vt:lpstr>
      <vt:lpstr>Solid State Devices (SSD)</vt:lpstr>
      <vt:lpstr>Virtual File System (VFS)</vt:lpstr>
      <vt:lpstr>File System - Mount/Unmount</vt:lpstr>
      <vt:lpstr>Mount/Unmount</vt:lpstr>
      <vt:lpstr>Mounting in a non-empty Directory</vt:lpstr>
      <vt:lpstr>Mount: An example</vt:lpstr>
      <vt:lpstr>File Sharing</vt:lpstr>
      <vt:lpstr>File Sharing</vt:lpstr>
      <vt:lpstr>Issues with Linking</vt:lpstr>
      <vt:lpstr>Directory Structure</vt:lpstr>
      <vt:lpstr>Home Assignment</vt:lpstr>
      <vt:lpstr>Thank you.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Sets</dc:title>
  <dc:creator>Microsoft Office User</dc:creator>
  <cp:lastModifiedBy>Vijay Laxmi</cp:lastModifiedBy>
  <cp:revision>90</cp:revision>
  <dcterms:created xsi:type="dcterms:W3CDTF">2020-03-30T13:58:24Z</dcterms:created>
  <dcterms:modified xsi:type="dcterms:W3CDTF">2021-02-19T04:38:44Z</dcterms:modified>
</cp:coreProperties>
</file>