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04" r:id="rId3"/>
    <p:sldId id="370" r:id="rId4"/>
    <p:sldId id="340" r:id="rId5"/>
    <p:sldId id="341" r:id="rId6"/>
    <p:sldId id="345" r:id="rId7"/>
    <p:sldId id="346" r:id="rId8"/>
    <p:sldId id="343" r:id="rId9"/>
    <p:sldId id="344" r:id="rId10"/>
    <p:sldId id="368" r:id="rId11"/>
    <p:sldId id="347" r:id="rId12"/>
    <p:sldId id="348" r:id="rId13"/>
    <p:sldId id="349" r:id="rId14"/>
    <p:sldId id="350" r:id="rId15"/>
    <p:sldId id="351" r:id="rId16"/>
    <p:sldId id="352" r:id="rId17"/>
    <p:sldId id="353" r:id="rId18"/>
    <p:sldId id="356" r:id="rId19"/>
    <p:sldId id="357" r:id="rId20"/>
    <p:sldId id="358" r:id="rId21"/>
    <p:sldId id="360" r:id="rId22"/>
    <p:sldId id="337" r:id="rId23"/>
    <p:sldId id="338" r:id="rId24"/>
    <p:sldId id="331" r:id="rId25"/>
    <p:sldId id="332" r:id="rId26"/>
    <p:sldId id="309" r:id="rId27"/>
    <p:sldId id="354" r:id="rId28"/>
    <p:sldId id="369" r:id="rId29"/>
    <p:sldId id="355" r:id="rId30"/>
    <p:sldId id="361" r:id="rId31"/>
    <p:sldId id="362" r:id="rId32"/>
    <p:sldId id="363" r:id="rId33"/>
    <p:sldId id="364" r:id="rId34"/>
    <p:sldId id="365" r:id="rId35"/>
    <p:sldId id="367" r:id="rId36"/>
    <p:sldId id="366" r:id="rId37"/>
    <p:sldId id="33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3A7A"/>
    <a:srgbClr val="0062AC"/>
    <a:srgbClr val="5E9C7A"/>
    <a:srgbClr val="056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8"/>
    <p:restoredTop sz="94597"/>
  </p:normalViewPr>
  <p:slideViewPr>
    <p:cSldViewPr snapToGrid="0" snapToObjects="1">
      <p:cViewPr varScale="1">
        <p:scale>
          <a:sx n="98" d="100"/>
          <a:sy n="98" d="100"/>
        </p:scale>
        <p:origin x="200" y="384"/>
      </p:cViewPr>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CF372-E2CB-224A-B929-98E025C7C447}"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BCC81-B5B6-5E48-93B6-8451D9EE9F86}" type="slidenum">
              <a:rPr lang="en-US" smtClean="0"/>
              <a:t>‹#›</a:t>
            </a:fld>
            <a:endParaRPr lang="en-US"/>
          </a:p>
        </p:txBody>
      </p:sp>
    </p:spTree>
    <p:extLst>
      <p:ext uri="{BB962C8B-B14F-4D97-AF65-F5344CB8AC3E}">
        <p14:creationId xmlns:p14="http://schemas.microsoft.com/office/powerpoint/2010/main" val="25709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3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userDrawn="1"/>
        </p:nvGrpSpPr>
        <p:grpSpPr>
          <a:xfrm>
            <a:off x="9869214" y="-8467"/>
            <a:ext cx="2319611" cy="6866470"/>
            <a:chOff x="9869214" y="-8467"/>
            <a:chExt cx="2319611" cy="6866470"/>
          </a:xfrm>
        </p:grpSpPr>
        <p:cxnSp>
          <p:nvCxnSpPr>
            <p:cNvPr id="32" name="Straight Connector 31"/>
            <p:cNvCxnSpPr/>
            <p:nvPr/>
          </p:nvCxnSpPr>
          <p:spPr>
            <a:xfrm>
              <a:off x="106023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869214" y="3744473"/>
              <a:ext cx="2319611" cy="311352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507067" y="2404534"/>
            <a:ext cx="7766936" cy="1646302"/>
          </a:xfrm>
        </p:spPr>
        <p:txBody>
          <a:bodyPr anchor="ctr">
            <a:noAutofit/>
          </a:bodyPr>
          <a:lstStyle>
            <a:lvl1pPr algn="ctr">
              <a:defRPr sz="5400">
                <a:solidFill>
                  <a:srgbClr val="056E2B"/>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ctr">
            <a:normAutofit/>
          </a:bodyPr>
          <a:lstStyle>
            <a:lvl1pPr marL="0" indent="0" algn="ctr">
              <a:buNone/>
              <a:defRPr sz="36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14000"/>
              </a:lnSpc>
              <a:spcBef>
                <a:spcPts val="600"/>
              </a:spcBef>
              <a:defRPr>
                <a:latin typeface="Arial" charset="0"/>
                <a:ea typeface="Arial" charset="0"/>
                <a:cs typeface="Arial" charset="0"/>
              </a:defRPr>
            </a:lvl1pPr>
            <a:lvl2pPr>
              <a:defRPr>
                <a:latin typeface="Helvetica" charset="0"/>
                <a:ea typeface="Helvetica" charset="0"/>
                <a:cs typeface="Helvetica" charset="0"/>
              </a:defRPr>
            </a:lvl2pPr>
            <a:lvl3pPr>
              <a:defRPr b="1">
                <a:solidFill>
                  <a:srgbClr val="5E9C7A"/>
                </a:solidFill>
                <a:latin typeface="Times New Roman" charset="0"/>
                <a:ea typeface="Times New Roman" charset="0"/>
                <a:cs typeface="Times New Roman"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3" y="1085850"/>
            <a:ext cx="4751913" cy="514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00700" y="1085850"/>
            <a:ext cx="4844887" cy="5143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cxnSp>
        <p:nvCxnSpPr>
          <p:cNvPr id="11" name="Straight Connector 10"/>
          <p:cNvCxnSpPr/>
          <p:nvPr userDrawn="1"/>
        </p:nvCxnSpPr>
        <p:spPr>
          <a:xfrm>
            <a:off x="55292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3" y="23808"/>
            <a:ext cx="9809691" cy="9191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1094087"/>
            <a:ext cx="4752782"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3" y="1848350"/>
            <a:ext cx="4752783"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31320" y="1094087"/>
            <a:ext cx="4714267"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31321" y="1859925"/>
            <a:ext cx="4714266"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0" name="Straight Connector 9"/>
          <p:cNvCxnSpPr/>
          <p:nvPr userDrawn="1"/>
        </p:nvCxnSpPr>
        <p:spPr>
          <a:xfrm>
            <a:off x="55755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75744" y="1759349"/>
            <a:ext cx="976984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15429"/>
            <a:ext cx="9768254" cy="8488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3"/>
            <a:ext cx="3854528" cy="1495415"/>
          </a:xfrm>
        </p:spPr>
        <p:txBody>
          <a:bodyPr anchor="ctr">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4760461" y="1099594"/>
            <a:ext cx="5685127" cy="51391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994019"/>
            <a:ext cx="3854528" cy="2367499"/>
          </a:xfrm>
        </p:spPr>
        <p:txBody>
          <a:bodyPr>
            <a:normAutofit/>
          </a:bodyPr>
          <a:lstStyle>
            <a:lvl1pPr marL="0" indent="0" algn="r">
              <a:buNone/>
              <a:defRPr sz="1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3" y="23808"/>
            <a:ext cx="9809691" cy="91916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097581"/>
            <a:ext cx="9809690" cy="52032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91009" y="6455702"/>
            <a:ext cx="1153055"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2/19/21</a:t>
            </a:fld>
            <a:endParaRPr lang="en-US" dirty="0"/>
          </a:p>
        </p:txBody>
      </p:sp>
      <p:sp>
        <p:nvSpPr>
          <p:cNvPr id="5" name="Footer Placeholder 4"/>
          <p:cNvSpPr>
            <a:spLocks noGrp="1"/>
          </p:cNvSpPr>
          <p:nvPr>
            <p:ph type="ftr" sz="quarter" idx="3"/>
          </p:nvPr>
        </p:nvSpPr>
        <p:spPr>
          <a:xfrm>
            <a:off x="677334" y="6455702"/>
            <a:ext cx="749549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762249" y="645570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cxnSp>
        <p:nvCxnSpPr>
          <p:cNvPr id="9" name="Straight Connector 8"/>
          <p:cNvCxnSpPr/>
          <p:nvPr userDrawn="1"/>
        </p:nvCxnSpPr>
        <p:spPr>
          <a:xfrm flipH="1" flipV="1">
            <a:off x="677333" y="942667"/>
            <a:ext cx="9809691" cy="308"/>
          </a:xfrm>
          <a:prstGeom prst="line">
            <a:avLst/>
          </a:prstGeom>
          <a:ln w="111125"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flipV="1">
            <a:off x="714286" y="6378091"/>
            <a:ext cx="9809691" cy="308"/>
          </a:xfrm>
          <a:prstGeom prst="line">
            <a:avLst/>
          </a:prstGeom>
          <a:ln w="76200"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9869214" y="-8467"/>
            <a:ext cx="2319611" cy="6866470"/>
            <a:chOff x="9869214" y="-8467"/>
            <a:chExt cx="2319611" cy="6866470"/>
          </a:xfrm>
        </p:grpSpPr>
        <p:cxnSp>
          <p:nvCxnSpPr>
            <p:cNvPr id="19" name="Straight Connector 18"/>
            <p:cNvCxnSpPr/>
            <p:nvPr/>
          </p:nvCxnSpPr>
          <p:spPr>
            <a:xfrm>
              <a:off x="106023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9869214" y="3744473"/>
              <a:ext cx="2319611" cy="311352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Isosceles Triangle 18"/>
          <p:cNvSpPr/>
          <p:nvPr userDrawn="1"/>
        </p:nvSpPr>
        <p:spPr>
          <a:xfrm rot="10800000" flipV="1">
            <a:off x="0" y="3744473"/>
            <a:ext cx="842596" cy="3076353"/>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ctr" defTabSz="457200" rtl="0" eaLnBrk="1" latinLnBrk="0" hangingPunct="1">
        <a:spcBef>
          <a:spcPct val="0"/>
        </a:spcBef>
        <a:buNone/>
        <a:defRPr sz="4000" b="1"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2"/>
        </a:buClr>
        <a:buSzPct val="70000"/>
        <a:buFont typeface="Wingdings" charset="2"/>
        <a:buChar char="q"/>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2"/>
        </a:buClr>
        <a:buSzPct val="70000"/>
        <a:buFont typeface="Wingdings" charset="2"/>
        <a:buChar char="§"/>
        <a:defRPr sz="2800" kern="1200">
          <a:solidFill>
            <a:srgbClr val="7C3A7A"/>
          </a:solidFill>
          <a:latin typeface="+mn-lt"/>
          <a:ea typeface="+mn-ea"/>
          <a:cs typeface="+mn-cs"/>
        </a:defRPr>
      </a:lvl2pPr>
      <a:lvl3pPr marL="1143000" indent="-228600" algn="l" defTabSz="457200" rtl="0" eaLnBrk="1" latinLnBrk="0" hangingPunct="1">
        <a:spcBef>
          <a:spcPts val="1000"/>
        </a:spcBef>
        <a:spcAft>
          <a:spcPts val="0"/>
        </a:spcAft>
        <a:buClr>
          <a:schemeClr val="accent2"/>
        </a:buClr>
        <a:buSzPct val="70000"/>
        <a:buFont typeface="Courier New" charset="0"/>
        <a:buChar char="o"/>
        <a:defRPr sz="2400" kern="1200">
          <a:solidFill>
            <a:srgbClr val="0062AC"/>
          </a:solidFill>
          <a:latin typeface="+mn-lt"/>
          <a:ea typeface="+mn-ea"/>
          <a:cs typeface="+mn-cs"/>
        </a:defRPr>
      </a:lvl3pPr>
      <a:lvl4pPr marL="1600200" indent="-228600" algn="l" defTabSz="457200" rtl="0" eaLnBrk="1" latinLnBrk="0" hangingPunct="1">
        <a:spcBef>
          <a:spcPts val="1000"/>
        </a:spcBef>
        <a:spcAft>
          <a:spcPts val="0"/>
        </a:spcAft>
        <a:buClr>
          <a:schemeClr val="accent2"/>
        </a:buClr>
        <a:buSzPct val="70000"/>
        <a:buFont typeface="Arial" charset="0"/>
        <a:buChar char="•"/>
        <a:defRPr sz="2000" kern="1200">
          <a:solidFill>
            <a:schemeClr val="accent1">
              <a:lumMod val="7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2"/>
        </a:buClr>
        <a:buSzPct val="70000"/>
        <a:buFont typeface="Wingdings" charset="2"/>
        <a:buChar char="ü"/>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File Systems - II</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57213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Caching</a:t>
            </a:r>
          </a:p>
        </p:txBody>
      </p:sp>
      <p:pic>
        <p:nvPicPr>
          <p:cNvPr id="8" name="Content Placeholder 7"/>
          <p:cNvPicPr>
            <a:picLocks noGrp="1" noChangeAspect="1"/>
          </p:cNvPicPr>
          <p:nvPr>
            <p:ph sz="half" idx="1"/>
          </p:nvPr>
        </p:nvPicPr>
        <p:blipFill>
          <a:blip r:embed="rId2"/>
          <a:stretch>
            <a:fillRect/>
          </a:stretch>
        </p:blipFill>
        <p:spPr>
          <a:xfrm>
            <a:off x="720650" y="1065978"/>
            <a:ext cx="4508500" cy="309880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027174" y="1053832"/>
            <a:ext cx="4418576" cy="3063394"/>
          </a:xfrm>
          <a:prstGeom prst="rect">
            <a:avLst/>
          </a:prstGeom>
        </p:spPr>
      </p:pic>
      <p:sp>
        <p:nvSpPr>
          <p:cNvPr id="9" name="TextBox 8"/>
          <p:cNvSpPr txBox="1"/>
          <p:nvPr/>
        </p:nvSpPr>
        <p:spPr>
          <a:xfrm>
            <a:off x="796414" y="4395019"/>
            <a:ext cx="4227870" cy="1815882"/>
          </a:xfrm>
          <a:prstGeom prst="rect">
            <a:avLst/>
          </a:prstGeom>
          <a:noFill/>
        </p:spPr>
        <p:txBody>
          <a:bodyPr wrap="square" rtlCol="0">
            <a:spAutoFit/>
          </a:bodyPr>
          <a:lstStyle/>
          <a:p>
            <a:r>
              <a:rPr lang="en-US" sz="1400" dirty="0"/>
              <a:t>Separate memory area called buffer cache used to cache disk data.</a:t>
            </a:r>
          </a:p>
          <a:p>
            <a:r>
              <a:rPr lang="en-US" sz="1400" dirty="0"/>
              <a:t>Disk caching not integrated with Virtual memory management.</a:t>
            </a:r>
          </a:p>
          <a:p>
            <a:r>
              <a:rPr lang="en-US" sz="1400" dirty="0"/>
              <a:t>Requires double-caching.</a:t>
            </a:r>
          </a:p>
          <a:p>
            <a:r>
              <a:rPr lang="en-US" sz="1400" dirty="0"/>
              <a:t>Wastes memory as well as CPU and I/O cycles</a:t>
            </a:r>
          </a:p>
          <a:p>
            <a:r>
              <a:rPr lang="en-US" sz="1400" dirty="0"/>
              <a:t>Inconsistencies between two caches can result in corrupt files.</a:t>
            </a:r>
          </a:p>
        </p:txBody>
      </p:sp>
      <p:sp>
        <p:nvSpPr>
          <p:cNvPr id="10" name="TextBox 9"/>
          <p:cNvSpPr txBox="1"/>
          <p:nvPr/>
        </p:nvSpPr>
        <p:spPr>
          <a:xfrm>
            <a:off x="5914103" y="4395019"/>
            <a:ext cx="4531647" cy="1600438"/>
          </a:xfrm>
          <a:prstGeom prst="rect">
            <a:avLst/>
          </a:prstGeom>
          <a:noFill/>
        </p:spPr>
        <p:txBody>
          <a:bodyPr wrap="square" rtlCol="0">
            <a:spAutoFit/>
          </a:bodyPr>
          <a:lstStyle/>
          <a:p>
            <a:r>
              <a:rPr lang="en-US" sz="1400" dirty="0"/>
              <a:t>A unified buffer cache allows both memory mapping and the read() and write() system calls use the same page cache. </a:t>
            </a:r>
          </a:p>
          <a:p>
            <a:r>
              <a:rPr lang="en-US" sz="1400" dirty="0"/>
              <a:t>Avoids double caching improving efficiency and CPU+I/O utilization.</a:t>
            </a:r>
          </a:p>
          <a:p>
            <a:r>
              <a:rPr lang="en-US" sz="1400" dirty="0"/>
              <a:t>Allows the virtual memory system to manage file-system data.</a:t>
            </a:r>
          </a:p>
        </p:txBody>
      </p:sp>
    </p:spTree>
    <p:extLst>
      <p:ext uri="{BB962C8B-B14F-4D97-AF65-F5344CB8AC3E}">
        <p14:creationId xmlns:p14="http://schemas.microsoft.com/office/powerpoint/2010/main" val="185348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Structured File Systems (LFS)</a:t>
            </a:r>
          </a:p>
        </p:txBody>
      </p:sp>
      <p:sp>
        <p:nvSpPr>
          <p:cNvPr id="3" name="Content Placeholder 2"/>
          <p:cNvSpPr>
            <a:spLocks noGrp="1"/>
          </p:cNvSpPr>
          <p:nvPr>
            <p:ph idx="1"/>
          </p:nvPr>
        </p:nvSpPr>
        <p:spPr>
          <a:xfrm>
            <a:off x="677334" y="1107413"/>
            <a:ext cx="9809690" cy="5203207"/>
          </a:xfrm>
        </p:spPr>
        <p:txBody>
          <a:bodyPr>
            <a:normAutofit fontScale="55000" lnSpcReduction="20000"/>
          </a:bodyPr>
          <a:lstStyle/>
          <a:p>
            <a:r>
              <a:rPr lang="en-US" dirty="0"/>
              <a:t>Caching and read-ahead means that many disk blocks are cached into disk controller as well as main memory cache, Disk read requests are largely met from cache itself.</a:t>
            </a:r>
          </a:p>
          <a:p>
            <a:r>
              <a:rPr lang="en-US" dirty="0"/>
              <a:t>Most disk accesses are writes – writing to </a:t>
            </a:r>
            <a:r>
              <a:rPr lang="en-US" dirty="0" err="1"/>
              <a:t>i</a:t>
            </a:r>
            <a:r>
              <a:rPr lang="en-US" dirty="0"/>
              <a:t>-node of directory, directory entry, </a:t>
            </a:r>
            <a:r>
              <a:rPr lang="en-US" dirty="0" err="1"/>
              <a:t>i</a:t>
            </a:r>
            <a:r>
              <a:rPr lang="en-US" dirty="0"/>
              <a:t>-node of file, data block(s) of file. Of these, first three are small writes and scattered over disk. Delaying these writes may lead to inconsistent file system in case of crash.  Writing these on any modification leads to inefficiency.</a:t>
            </a:r>
          </a:p>
          <a:p>
            <a:r>
              <a:rPr lang="en-US" dirty="0"/>
              <a:t>The basic idea is to structure the entire disk or part thereof as a great big log. The log may be in a separate section of the file system or even on a separate disk spindle.</a:t>
            </a:r>
          </a:p>
          <a:p>
            <a:r>
              <a:rPr lang="en-US" dirty="0"/>
              <a:t>Periodically, all the pending writes are collected into a single segment and written at the end of the log in the disk.</a:t>
            </a:r>
          </a:p>
          <a:p>
            <a:pPr lvl="1"/>
            <a:r>
              <a:rPr lang="en-US" dirty="0">
                <a:solidFill>
                  <a:schemeClr val="accent2"/>
                </a:solidFill>
              </a:rPr>
              <a:t>This segment is collection of </a:t>
            </a:r>
            <a:r>
              <a:rPr lang="en-US" dirty="0" err="1">
                <a:solidFill>
                  <a:schemeClr val="accent2"/>
                </a:solidFill>
              </a:rPr>
              <a:t>i</a:t>
            </a:r>
            <a:r>
              <a:rPr lang="en-US" dirty="0">
                <a:solidFill>
                  <a:schemeClr val="accent2"/>
                </a:solidFill>
              </a:rPr>
              <a:t>-nodes, directory blocks, and data blocks, all mixed together. </a:t>
            </a:r>
          </a:p>
          <a:p>
            <a:pPr lvl="1"/>
            <a:r>
              <a:rPr lang="en-US" dirty="0">
                <a:solidFill>
                  <a:schemeClr val="accent2"/>
                </a:solidFill>
              </a:rPr>
              <a:t>Each segment has a summary at the beginning to signify what is in a segment.</a:t>
            </a:r>
          </a:p>
          <a:p>
            <a:pPr lvl="1"/>
            <a:r>
              <a:rPr lang="en-US" dirty="0">
                <a:solidFill>
                  <a:schemeClr val="accent2"/>
                </a:solidFill>
              </a:rPr>
              <a:t>Each segment also contains </a:t>
            </a:r>
            <a:r>
              <a:rPr lang="en-US" dirty="0" err="1">
                <a:solidFill>
                  <a:schemeClr val="accent2"/>
                </a:solidFill>
              </a:rPr>
              <a:t>i</a:t>
            </a:r>
            <a:r>
              <a:rPr lang="en-US" dirty="0">
                <a:solidFill>
                  <a:schemeClr val="accent2"/>
                </a:solidFill>
              </a:rPr>
              <a:t>-node map to locate -nodes are scattered within the segment</a:t>
            </a:r>
          </a:p>
          <a:p>
            <a:r>
              <a:rPr lang="en-US" dirty="0"/>
              <a:t>Once the changes are written to this log, they are considered to be committed,</a:t>
            </a:r>
          </a:p>
          <a:p>
            <a:r>
              <a:rPr lang="en-US" dirty="0"/>
              <a:t>Meanwhile, these log entries are replayed across the actual filesystem structures.; a pointer is updated to indicate which actions have completed. </a:t>
            </a:r>
          </a:p>
          <a:p>
            <a:r>
              <a:rPr lang="en-US" dirty="0"/>
              <a:t>A committed transaction is removed from the log file, (maintained as a circular buffer). </a:t>
            </a:r>
          </a:p>
        </p:txBody>
      </p:sp>
    </p:spTree>
    <p:extLst>
      <p:ext uri="{BB962C8B-B14F-4D97-AF65-F5344CB8AC3E}">
        <p14:creationId xmlns:p14="http://schemas.microsoft.com/office/powerpoint/2010/main" val="52204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Space Management</a:t>
            </a:r>
          </a:p>
        </p:txBody>
      </p:sp>
      <p:sp>
        <p:nvSpPr>
          <p:cNvPr id="3" name="Content Placeholder 2"/>
          <p:cNvSpPr>
            <a:spLocks noGrp="1"/>
          </p:cNvSpPr>
          <p:nvPr>
            <p:ph idx="1"/>
          </p:nvPr>
        </p:nvSpPr>
        <p:spPr/>
        <p:txBody>
          <a:bodyPr/>
          <a:lstStyle/>
          <a:p>
            <a:r>
              <a:rPr lang="en-US" dirty="0"/>
              <a:t>Bit Vector or Bitmap</a:t>
            </a:r>
          </a:p>
          <a:p>
            <a:r>
              <a:rPr lang="en-US" dirty="0"/>
              <a:t>Linked List</a:t>
            </a:r>
          </a:p>
          <a:p>
            <a:r>
              <a:rPr lang="en-US" dirty="0"/>
              <a:t>Grouping</a:t>
            </a:r>
          </a:p>
          <a:p>
            <a:r>
              <a:rPr lang="en-US" dirty="0"/>
              <a:t>Counting</a:t>
            </a:r>
          </a:p>
          <a:p>
            <a:r>
              <a:rPr lang="en-US" dirty="0"/>
              <a:t>Space Maps</a:t>
            </a:r>
          </a:p>
        </p:txBody>
      </p:sp>
    </p:spTree>
    <p:extLst>
      <p:ext uri="{BB962C8B-B14F-4D97-AF65-F5344CB8AC3E}">
        <p14:creationId xmlns:p14="http://schemas.microsoft.com/office/powerpoint/2010/main" val="150592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 or Bitmap</a:t>
            </a:r>
          </a:p>
        </p:txBody>
      </p:sp>
      <p:sp>
        <p:nvSpPr>
          <p:cNvPr id="3" name="Content Placeholder 2"/>
          <p:cNvSpPr>
            <a:spLocks noGrp="1"/>
          </p:cNvSpPr>
          <p:nvPr>
            <p:ph idx="1"/>
          </p:nvPr>
        </p:nvSpPr>
        <p:spPr/>
        <p:txBody>
          <a:bodyPr>
            <a:normAutofit fontScale="40000" lnSpcReduction="20000"/>
          </a:bodyPr>
          <a:lstStyle/>
          <a:p>
            <a:pPr>
              <a:lnSpc>
                <a:spcPct val="134000"/>
              </a:lnSpc>
              <a:spcBef>
                <a:spcPts val="400"/>
              </a:spcBef>
            </a:pPr>
            <a:r>
              <a:rPr lang="en-US" dirty="0"/>
              <a:t>Free space list is implemented as a bit vector – one bit per block. Also called bit map.</a:t>
            </a:r>
          </a:p>
          <a:p>
            <a:pPr>
              <a:lnSpc>
                <a:spcPct val="134000"/>
              </a:lnSpc>
              <a:spcBef>
                <a:spcPts val="400"/>
              </a:spcBef>
            </a:pPr>
            <a:r>
              <a:rPr lang="en-US" dirty="0"/>
              <a:t>If bit = 1, block is free else it is allocated. First block is block zero. </a:t>
            </a:r>
          </a:p>
          <a:p>
            <a:pPr>
              <a:lnSpc>
                <a:spcPct val="134000"/>
              </a:lnSpc>
              <a:spcBef>
                <a:spcPts val="400"/>
              </a:spcBef>
            </a:pPr>
            <a:r>
              <a:rPr lang="en-US" dirty="0"/>
              <a:t>Bit vector for a disk where  blocks 2, 4, 5, 7, 9, 10, 11, 12, 13, 17, 18, 23, 25, 26, and 27 are free and the rest are allocated. 001011010111110001100001011100000 ...</a:t>
            </a:r>
          </a:p>
          <a:p>
            <a:pPr>
              <a:lnSpc>
                <a:spcPct val="134000"/>
              </a:lnSpc>
              <a:spcBef>
                <a:spcPts val="400"/>
              </a:spcBef>
            </a:pPr>
            <a:r>
              <a:rPr lang="en-US" dirty="0"/>
              <a:t>Advantages </a:t>
            </a:r>
          </a:p>
          <a:p>
            <a:pPr lvl="1">
              <a:lnSpc>
                <a:spcPct val="134000"/>
              </a:lnSpc>
              <a:spcBef>
                <a:spcPts val="400"/>
              </a:spcBef>
            </a:pPr>
            <a:r>
              <a:rPr lang="en-US" dirty="0">
                <a:solidFill>
                  <a:schemeClr val="accent2"/>
                </a:solidFill>
              </a:rPr>
              <a:t>Simplicity </a:t>
            </a:r>
          </a:p>
          <a:p>
            <a:pPr lvl="1">
              <a:lnSpc>
                <a:spcPct val="134000"/>
              </a:lnSpc>
              <a:spcBef>
                <a:spcPts val="400"/>
              </a:spcBef>
            </a:pPr>
            <a:r>
              <a:rPr lang="en-US" dirty="0">
                <a:solidFill>
                  <a:schemeClr val="accent2"/>
                </a:solidFill>
              </a:rPr>
              <a:t>Less space requirement</a:t>
            </a:r>
          </a:p>
          <a:p>
            <a:pPr lvl="1">
              <a:lnSpc>
                <a:spcPct val="134000"/>
              </a:lnSpc>
              <a:spcBef>
                <a:spcPts val="400"/>
              </a:spcBef>
            </a:pPr>
            <a:r>
              <a:rPr lang="en-US" dirty="0">
                <a:solidFill>
                  <a:schemeClr val="accent2"/>
                </a:solidFill>
              </a:rPr>
              <a:t>Efficiency in finding the first free block or n consecutive free blocks on the disk. (first non-zero word  needs to be scanned)</a:t>
            </a:r>
          </a:p>
          <a:p>
            <a:pPr>
              <a:lnSpc>
                <a:spcPct val="134000"/>
              </a:lnSpc>
              <a:spcBef>
                <a:spcPts val="400"/>
              </a:spcBef>
            </a:pPr>
            <a:r>
              <a:rPr lang="en-US" dirty="0"/>
              <a:t>Limitations:</a:t>
            </a:r>
          </a:p>
          <a:p>
            <a:pPr lvl="1">
              <a:lnSpc>
                <a:spcPct val="134000"/>
              </a:lnSpc>
              <a:spcBef>
                <a:spcPts val="400"/>
              </a:spcBef>
            </a:pPr>
            <a:r>
              <a:rPr lang="en-US" dirty="0">
                <a:solidFill>
                  <a:schemeClr val="accent2"/>
                </a:solidFill>
              </a:rPr>
              <a:t>For efficiency, entire bit vector needs to be in main memory.</a:t>
            </a:r>
          </a:p>
          <a:p>
            <a:pPr lvl="1">
              <a:lnSpc>
                <a:spcPct val="134000"/>
              </a:lnSpc>
              <a:spcBef>
                <a:spcPts val="400"/>
              </a:spcBef>
            </a:pPr>
            <a:r>
              <a:rPr lang="en-US" dirty="0">
                <a:solidFill>
                  <a:schemeClr val="accent2"/>
                </a:solidFill>
              </a:rPr>
              <a:t>For large disks, this may not be practical. </a:t>
            </a:r>
          </a:p>
          <a:p>
            <a:pPr lvl="1">
              <a:lnSpc>
                <a:spcPct val="134000"/>
              </a:lnSpc>
              <a:spcBef>
                <a:spcPts val="400"/>
              </a:spcBef>
            </a:pPr>
            <a:r>
              <a:rPr lang="en-US" dirty="0">
                <a:solidFill>
                  <a:schemeClr val="accent2"/>
                </a:solidFill>
              </a:rPr>
              <a:t>Inefficient </a:t>
            </a:r>
            <a:r>
              <a:rPr lang="en-US" dirty="0" err="1">
                <a:solidFill>
                  <a:schemeClr val="accent2"/>
                </a:solidFill>
              </a:rPr>
              <a:t>updation</a:t>
            </a:r>
            <a:r>
              <a:rPr lang="en-US" dirty="0">
                <a:solidFill>
                  <a:schemeClr val="accent2"/>
                </a:solidFill>
              </a:rPr>
              <a:t> of bitmaps especially when allocating/freeing large number of data blocks (scattered over entire disk) 1 GB of data on a 1-TB disk could.</a:t>
            </a:r>
          </a:p>
          <a:p>
            <a:pPr>
              <a:lnSpc>
                <a:spcPct val="134000"/>
              </a:lnSpc>
              <a:spcBef>
                <a:spcPts val="400"/>
              </a:spcBef>
            </a:pPr>
            <a:r>
              <a:rPr lang="en-US" dirty="0"/>
              <a:t>Bit map size</a:t>
            </a:r>
          </a:p>
          <a:p>
            <a:pPr lvl="1">
              <a:lnSpc>
                <a:spcPct val="134000"/>
              </a:lnSpc>
              <a:spcBef>
                <a:spcPts val="400"/>
              </a:spcBef>
            </a:pPr>
            <a:r>
              <a:rPr lang="en-US" dirty="0">
                <a:solidFill>
                  <a:schemeClr val="accent2"/>
                </a:solidFill>
              </a:rPr>
              <a:t>Disk size = 1 GB,  Block size =512 bytes, Number of blocks = 2</a:t>
            </a:r>
            <a:r>
              <a:rPr lang="en-US" baseline="30000" dirty="0">
                <a:solidFill>
                  <a:schemeClr val="accent2"/>
                </a:solidFill>
              </a:rPr>
              <a:t>21</a:t>
            </a:r>
            <a:r>
              <a:rPr lang="en-US" dirty="0">
                <a:solidFill>
                  <a:schemeClr val="accent2"/>
                </a:solidFill>
              </a:rPr>
              <a:t>,  Bit map size = 2</a:t>
            </a:r>
            <a:r>
              <a:rPr lang="en-US" baseline="30000" dirty="0">
                <a:solidFill>
                  <a:schemeClr val="accent2"/>
                </a:solidFill>
              </a:rPr>
              <a:t>21</a:t>
            </a:r>
            <a:r>
              <a:rPr lang="en-US" dirty="0">
                <a:solidFill>
                  <a:schemeClr val="accent2"/>
                </a:solidFill>
              </a:rPr>
              <a:t> bits = 2</a:t>
            </a:r>
            <a:r>
              <a:rPr lang="en-US" baseline="30000" dirty="0">
                <a:solidFill>
                  <a:schemeClr val="accent2"/>
                </a:solidFill>
              </a:rPr>
              <a:t>18 </a:t>
            </a:r>
            <a:r>
              <a:rPr lang="en-US" dirty="0">
                <a:solidFill>
                  <a:schemeClr val="accent2"/>
                </a:solidFill>
              </a:rPr>
              <a:t>bytes = 256 KB</a:t>
            </a:r>
          </a:p>
          <a:p>
            <a:pPr lvl="1">
              <a:lnSpc>
                <a:spcPct val="134000"/>
              </a:lnSpc>
              <a:spcBef>
                <a:spcPts val="400"/>
              </a:spcBef>
            </a:pPr>
            <a:r>
              <a:rPr lang="en-US" dirty="0">
                <a:solidFill>
                  <a:schemeClr val="accent2"/>
                </a:solidFill>
              </a:rPr>
              <a:t>Disk size = 1 TB,  Block size =4 KB, Number of blocks = 2</a:t>
            </a:r>
            <a:r>
              <a:rPr lang="en-US" baseline="30000" dirty="0">
                <a:solidFill>
                  <a:schemeClr val="accent2"/>
                </a:solidFill>
              </a:rPr>
              <a:t>30</a:t>
            </a:r>
            <a:r>
              <a:rPr lang="en-US" dirty="0">
                <a:solidFill>
                  <a:schemeClr val="accent2"/>
                </a:solidFill>
              </a:rPr>
              <a:t>,  Bit map size = 2</a:t>
            </a:r>
            <a:r>
              <a:rPr lang="en-US" baseline="30000" dirty="0">
                <a:solidFill>
                  <a:schemeClr val="accent2"/>
                </a:solidFill>
              </a:rPr>
              <a:t>30</a:t>
            </a:r>
            <a:r>
              <a:rPr lang="en-US" dirty="0">
                <a:solidFill>
                  <a:schemeClr val="accent2"/>
                </a:solidFill>
              </a:rPr>
              <a:t> bits = 2</a:t>
            </a:r>
            <a:r>
              <a:rPr lang="en-US" baseline="30000" dirty="0">
                <a:solidFill>
                  <a:schemeClr val="accent2"/>
                </a:solidFill>
              </a:rPr>
              <a:t>27 </a:t>
            </a:r>
            <a:r>
              <a:rPr lang="en-US" dirty="0">
                <a:solidFill>
                  <a:schemeClr val="accent2"/>
                </a:solidFill>
              </a:rPr>
              <a:t>bytes = 128 MB</a:t>
            </a:r>
          </a:p>
          <a:p>
            <a:pPr lvl="1">
              <a:lnSpc>
                <a:spcPct val="134000"/>
              </a:lnSpc>
              <a:spcBef>
                <a:spcPts val="400"/>
              </a:spcBef>
            </a:pPr>
            <a:r>
              <a:rPr lang="en-US" dirty="0">
                <a:solidFill>
                  <a:schemeClr val="accent2"/>
                </a:solidFill>
              </a:rPr>
              <a:t>Disk size = 16 TB,  Block size =4 KB, Number of blocks = 2</a:t>
            </a:r>
            <a:r>
              <a:rPr lang="en-US" baseline="30000" dirty="0">
                <a:solidFill>
                  <a:schemeClr val="accent2"/>
                </a:solidFill>
              </a:rPr>
              <a:t>32</a:t>
            </a:r>
            <a:r>
              <a:rPr lang="en-US" dirty="0">
                <a:solidFill>
                  <a:schemeClr val="accent2"/>
                </a:solidFill>
              </a:rPr>
              <a:t>,  Bit map size = 2</a:t>
            </a:r>
            <a:r>
              <a:rPr lang="en-US" baseline="30000" dirty="0">
                <a:solidFill>
                  <a:schemeClr val="accent2"/>
                </a:solidFill>
              </a:rPr>
              <a:t>32</a:t>
            </a:r>
            <a:r>
              <a:rPr lang="en-US" dirty="0">
                <a:solidFill>
                  <a:schemeClr val="accent2"/>
                </a:solidFill>
              </a:rPr>
              <a:t> bits = 2</a:t>
            </a:r>
            <a:r>
              <a:rPr lang="en-US" baseline="30000" dirty="0">
                <a:solidFill>
                  <a:schemeClr val="accent2"/>
                </a:solidFill>
              </a:rPr>
              <a:t>29 </a:t>
            </a:r>
            <a:r>
              <a:rPr lang="en-US" dirty="0">
                <a:solidFill>
                  <a:schemeClr val="accent2"/>
                </a:solidFill>
              </a:rPr>
              <a:t>bytes = 512 MB</a:t>
            </a:r>
          </a:p>
          <a:p>
            <a:pPr>
              <a:lnSpc>
                <a:spcPct val="134000"/>
              </a:lnSpc>
              <a:spcBef>
                <a:spcPts val="400"/>
              </a:spcBef>
            </a:pPr>
            <a:r>
              <a:rPr lang="en-US" dirty="0"/>
              <a:t>Reducing Bit map size: </a:t>
            </a:r>
            <a:r>
              <a:rPr lang="en-US" sz="3000" dirty="0">
                <a:solidFill>
                  <a:schemeClr val="accent2"/>
                </a:solidFill>
              </a:rPr>
              <a:t>Clustering blocks: 1 bit per cluster</a:t>
            </a:r>
          </a:p>
        </p:txBody>
      </p:sp>
    </p:spTree>
    <p:extLst>
      <p:ext uri="{BB962C8B-B14F-4D97-AF65-F5344CB8AC3E}">
        <p14:creationId xmlns:p14="http://schemas.microsoft.com/office/powerpoint/2010/main" val="26106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Content Placeholder 2"/>
          <p:cNvSpPr>
            <a:spLocks noGrp="1"/>
          </p:cNvSpPr>
          <p:nvPr>
            <p:ph idx="1"/>
          </p:nvPr>
        </p:nvSpPr>
        <p:spPr/>
        <p:txBody>
          <a:bodyPr>
            <a:normAutofit fontScale="70000" lnSpcReduction="20000"/>
          </a:bodyPr>
          <a:lstStyle/>
          <a:p>
            <a:r>
              <a:rPr lang="en-US" dirty="0"/>
              <a:t>Create a linked list of all the free disk blocks, </a:t>
            </a:r>
          </a:p>
          <a:p>
            <a:r>
              <a:rPr lang="en-US" dirty="0"/>
              <a:t>Header of this list (i.e. first free block) is stored at a predefined location in hard disk and cached in memory for faster access.</a:t>
            </a:r>
          </a:p>
          <a:p>
            <a:r>
              <a:rPr lang="en-US" dirty="0"/>
              <a:t>This first block contains a pointer to the next free disk block, and so on. </a:t>
            </a:r>
          </a:p>
          <a:p>
            <a:r>
              <a:rPr lang="en-US" dirty="0"/>
              <a:t>When a block is freed, it is returned to the free list. </a:t>
            </a:r>
          </a:p>
          <a:p>
            <a:r>
              <a:rPr lang="en-US" dirty="0"/>
              <a:t>Simple but not efficient </a:t>
            </a:r>
          </a:p>
          <a:p>
            <a:pPr lvl="1"/>
            <a:r>
              <a:rPr lang="en-US" dirty="0">
                <a:solidFill>
                  <a:schemeClr val="accent2"/>
                </a:solidFill>
              </a:rPr>
              <a:t>Need to read each block for traversal, which requires substantial I/O time. (Most often, traversing the free list is not a frequent action)</a:t>
            </a:r>
          </a:p>
          <a:p>
            <a:pPr lvl="1"/>
            <a:r>
              <a:rPr lang="en-US" dirty="0">
                <a:solidFill>
                  <a:schemeClr val="accent2"/>
                </a:solidFill>
              </a:rPr>
              <a:t>Does not keep any information on contiguous blocks</a:t>
            </a:r>
          </a:p>
          <a:p>
            <a:r>
              <a:rPr lang="en-US" dirty="0"/>
              <a:t>Another limitation </a:t>
            </a:r>
          </a:p>
          <a:p>
            <a:pPr lvl="1"/>
            <a:r>
              <a:rPr lang="en-US" dirty="0">
                <a:solidFill>
                  <a:schemeClr val="accent2"/>
                </a:solidFill>
              </a:rPr>
              <a:t>blocks in the list may not be ordered (may result in spaghetti like structure); keeping ordered list may require time for insertion </a:t>
            </a:r>
          </a:p>
          <a:p>
            <a:pPr lvl="1"/>
            <a:r>
              <a:rPr lang="en-US" dirty="0">
                <a:solidFill>
                  <a:schemeClr val="accent2"/>
                </a:solidFill>
              </a:rPr>
              <a:t>blocks allocated to a file may not be in near vicinity increasing seek time. </a:t>
            </a:r>
          </a:p>
        </p:txBody>
      </p:sp>
    </p:spTree>
    <p:extLst>
      <p:ext uri="{BB962C8B-B14F-4D97-AF65-F5344CB8AC3E}">
        <p14:creationId xmlns:p14="http://schemas.microsoft.com/office/powerpoint/2010/main" val="178832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normAutofit fontScale="62500" lnSpcReduction="20000"/>
          </a:bodyPr>
          <a:lstStyle/>
          <a:p>
            <a:r>
              <a:rPr lang="en-US" dirty="0"/>
              <a:t>Store addresses of n free blocks in the first free block. </a:t>
            </a:r>
          </a:p>
          <a:p>
            <a:pPr lvl="1"/>
            <a:r>
              <a:rPr lang="en-US" dirty="0">
                <a:solidFill>
                  <a:schemeClr val="accent2"/>
                </a:solidFill>
              </a:rPr>
              <a:t>First n−1 of these blocks are actually free. </a:t>
            </a:r>
          </a:p>
          <a:p>
            <a:pPr lvl="1"/>
            <a:r>
              <a:rPr lang="en-US" dirty="0">
                <a:solidFill>
                  <a:schemeClr val="accent2"/>
                </a:solidFill>
              </a:rPr>
              <a:t>Last address points to a block having addresses of another n free blocks, and so on. </a:t>
            </a:r>
          </a:p>
          <a:p>
            <a:pPr lvl="1"/>
            <a:r>
              <a:rPr lang="en-US" dirty="0">
                <a:solidFill>
                  <a:schemeClr val="accent2"/>
                </a:solidFill>
              </a:rPr>
              <a:t>We shall call this block as address block.</a:t>
            </a:r>
          </a:p>
          <a:p>
            <a:r>
              <a:rPr lang="en-US" dirty="0"/>
              <a:t>Advantage:</a:t>
            </a:r>
          </a:p>
          <a:p>
            <a:pPr lvl="1"/>
            <a:r>
              <a:rPr lang="en-US" dirty="0">
                <a:solidFill>
                  <a:schemeClr val="accent2"/>
                </a:solidFill>
              </a:rPr>
              <a:t>The addresses of a large number of free blocks can now be found quickly, unlike linked list case.</a:t>
            </a:r>
          </a:p>
          <a:p>
            <a:r>
              <a:rPr lang="en-US" dirty="0"/>
              <a:t>Issues:</a:t>
            </a:r>
          </a:p>
          <a:p>
            <a:pPr lvl="1"/>
            <a:r>
              <a:rPr lang="en-US" dirty="0">
                <a:solidFill>
                  <a:schemeClr val="accent2"/>
                </a:solidFill>
              </a:rPr>
              <a:t>If some entries in an address block are utilized for allocating blocks, how and when are these replaced.</a:t>
            </a:r>
          </a:p>
          <a:p>
            <a:pPr lvl="1"/>
            <a:r>
              <a:rPr lang="en-US" dirty="0">
                <a:solidFill>
                  <a:schemeClr val="accent2"/>
                </a:solidFill>
              </a:rPr>
              <a:t>Whenever one free block is allocated, should OS search for address of a free block and put it in this address block? Or just mark this address as non-free block and replace all entries for allocated blocks by addresses of free blocks only when the number of entries for free block go below a certain threshold?</a:t>
            </a:r>
          </a:p>
          <a:p>
            <a:pPr lvl="1"/>
            <a:r>
              <a:rPr lang="en-US" dirty="0">
                <a:solidFill>
                  <a:schemeClr val="accent2"/>
                </a:solidFill>
              </a:rPr>
              <a:t>When to load next address block?</a:t>
            </a:r>
          </a:p>
          <a:p>
            <a:pPr lvl="1"/>
            <a:r>
              <a:rPr lang="en-US" dirty="0">
                <a:solidFill>
                  <a:schemeClr val="accent2"/>
                </a:solidFill>
              </a:rPr>
              <a:t>Maintaining information about contiguous blocks?</a:t>
            </a:r>
          </a:p>
        </p:txBody>
      </p:sp>
    </p:spTree>
    <p:extLst>
      <p:ext uri="{BB962C8B-B14F-4D97-AF65-F5344CB8AC3E}">
        <p14:creationId xmlns:p14="http://schemas.microsoft.com/office/powerpoint/2010/main" val="117158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a:t>
            </a:r>
          </a:p>
        </p:txBody>
      </p:sp>
      <p:sp>
        <p:nvSpPr>
          <p:cNvPr id="3" name="Content Placeholder 2"/>
          <p:cNvSpPr>
            <a:spLocks noGrp="1"/>
          </p:cNvSpPr>
          <p:nvPr>
            <p:ph idx="1"/>
          </p:nvPr>
        </p:nvSpPr>
        <p:spPr/>
        <p:txBody>
          <a:bodyPr>
            <a:normAutofit fontScale="77500" lnSpcReduction="20000"/>
          </a:bodyPr>
          <a:lstStyle/>
          <a:p>
            <a:r>
              <a:rPr lang="en-US" dirty="0"/>
              <a:t>Previous approaches do not specifically keep information on contiguous blocks.</a:t>
            </a:r>
          </a:p>
          <a:p>
            <a:r>
              <a:rPr lang="en-US" dirty="0"/>
              <a:t>When a file is deleted, all its blocks are freed simultaneously, and some of these may be contiguous. </a:t>
            </a:r>
          </a:p>
          <a:p>
            <a:r>
              <a:rPr lang="en-US" dirty="0"/>
              <a:t>This scheme keeps </a:t>
            </a:r>
            <a:r>
              <a:rPr lang="en-US" u="sng" dirty="0">
                <a:solidFill>
                  <a:schemeClr val="accent5"/>
                </a:solidFill>
              </a:rPr>
              <a:t>address of the first free block and the number (n) of free contiguous blocks that follow the first block</a:t>
            </a:r>
            <a:r>
              <a:rPr lang="en-US" dirty="0"/>
              <a:t>. </a:t>
            </a:r>
          </a:p>
          <a:p>
            <a:r>
              <a:rPr lang="en-US" dirty="0"/>
              <a:t>Each entry in the free-space list is an address and a count.</a:t>
            </a:r>
          </a:p>
          <a:p>
            <a:r>
              <a:rPr lang="en-US" dirty="0"/>
              <a:t>Improves time-efficiency but space required per entry is more. </a:t>
            </a:r>
          </a:p>
          <a:p>
            <a:r>
              <a:rPr lang="en-US" dirty="0"/>
              <a:t>Algorithms for managing entries is complex as whenever a block is freed, status of its adjacent block(s) need to be checked.</a:t>
            </a:r>
          </a:p>
          <a:p>
            <a:r>
              <a:rPr lang="en-US" dirty="0"/>
              <a:t>For efficient lookup, insertion, and deletion, entries can be stored in a balanced tree, rather than a linked list, </a:t>
            </a:r>
          </a:p>
        </p:txBody>
      </p:sp>
    </p:spTree>
    <p:extLst>
      <p:ext uri="{BB962C8B-B14F-4D97-AF65-F5344CB8AC3E}">
        <p14:creationId xmlns:p14="http://schemas.microsoft.com/office/powerpoint/2010/main" val="213708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Maps</a:t>
            </a:r>
          </a:p>
        </p:txBody>
      </p:sp>
      <p:sp>
        <p:nvSpPr>
          <p:cNvPr id="3" name="Content Placeholder 2"/>
          <p:cNvSpPr>
            <a:spLocks noGrp="1"/>
          </p:cNvSpPr>
          <p:nvPr>
            <p:ph idx="1"/>
          </p:nvPr>
        </p:nvSpPr>
        <p:spPr/>
        <p:txBody>
          <a:bodyPr>
            <a:normAutofit fontScale="47500" lnSpcReduction="20000"/>
          </a:bodyPr>
          <a:lstStyle/>
          <a:p>
            <a:r>
              <a:rPr lang="en-US" dirty="0"/>
              <a:t>Suited for file system with large number of files and directories.  Objective is to reduce I/O overhead.</a:t>
            </a:r>
          </a:p>
          <a:p>
            <a:r>
              <a:rPr lang="en-US" dirty="0"/>
              <a:t>Physical disk space divided into </a:t>
            </a:r>
            <a:r>
              <a:rPr lang="en-US" dirty="0" err="1"/>
              <a:t>metaslabs</a:t>
            </a:r>
            <a:r>
              <a:rPr lang="en-US" dirty="0"/>
              <a:t> (chunks of manageable sizes)</a:t>
            </a:r>
          </a:p>
          <a:p>
            <a:r>
              <a:rPr lang="en-US" dirty="0"/>
              <a:t>Free space management</a:t>
            </a:r>
          </a:p>
          <a:p>
            <a:pPr lvl="1"/>
            <a:r>
              <a:rPr lang="en-US" dirty="0">
                <a:solidFill>
                  <a:schemeClr val="accent2"/>
                </a:solidFill>
              </a:rPr>
              <a:t>Counting algorithm is used for free block management.</a:t>
            </a:r>
          </a:p>
          <a:p>
            <a:pPr lvl="1"/>
            <a:r>
              <a:rPr lang="en-US" dirty="0">
                <a:solidFill>
                  <a:schemeClr val="accent2"/>
                </a:solidFill>
              </a:rPr>
              <a:t>Log-structured file system technique used to record changes to </a:t>
            </a:r>
            <a:r>
              <a:rPr lang="en-US" dirty="0" err="1">
                <a:solidFill>
                  <a:schemeClr val="accent2"/>
                </a:solidFill>
              </a:rPr>
              <a:t>spacemap</a:t>
            </a:r>
            <a:r>
              <a:rPr lang="en-US" dirty="0">
                <a:solidFill>
                  <a:schemeClr val="accent2"/>
                </a:solidFill>
              </a:rPr>
              <a:t> in memory.</a:t>
            </a:r>
          </a:p>
          <a:p>
            <a:pPr lvl="1"/>
            <a:r>
              <a:rPr lang="en-US" dirty="0">
                <a:solidFill>
                  <a:schemeClr val="accent2"/>
                </a:solidFill>
              </a:rPr>
              <a:t>Time-sequenced log of all block activity (allocating and freeing) in counting format is maintained.</a:t>
            </a:r>
          </a:p>
          <a:p>
            <a:pPr lvl="1"/>
            <a:r>
              <a:rPr lang="en-US" dirty="0">
                <a:solidFill>
                  <a:schemeClr val="accent2"/>
                </a:solidFill>
              </a:rPr>
              <a:t>Log is written to in-memory space map</a:t>
            </a:r>
          </a:p>
          <a:p>
            <a:r>
              <a:rPr lang="en-US" dirty="0" err="1"/>
              <a:t>Spacemap</a:t>
            </a:r>
            <a:endParaRPr lang="en-US" dirty="0"/>
          </a:p>
          <a:p>
            <a:pPr lvl="1"/>
            <a:r>
              <a:rPr lang="en-US" dirty="0">
                <a:solidFill>
                  <a:schemeClr val="accent2"/>
                </a:solidFill>
              </a:rPr>
              <a:t>Each </a:t>
            </a:r>
            <a:r>
              <a:rPr lang="en-US" dirty="0" err="1">
                <a:solidFill>
                  <a:schemeClr val="accent2"/>
                </a:solidFill>
              </a:rPr>
              <a:t>metaslab</a:t>
            </a:r>
            <a:r>
              <a:rPr lang="en-US" dirty="0">
                <a:solidFill>
                  <a:schemeClr val="accent2"/>
                </a:solidFill>
              </a:rPr>
              <a:t> has one associated in-memory space map. </a:t>
            </a:r>
          </a:p>
          <a:p>
            <a:pPr lvl="1"/>
            <a:r>
              <a:rPr lang="en-US" dirty="0">
                <a:solidFill>
                  <a:schemeClr val="accent2"/>
                </a:solidFill>
              </a:rPr>
              <a:t>Loaded into memory as a balanced tree structure (for very efficient operation), indexed by offset,</a:t>
            </a:r>
          </a:p>
          <a:p>
            <a:pPr lvl="1"/>
            <a:r>
              <a:rPr lang="en-US" dirty="0">
                <a:solidFill>
                  <a:schemeClr val="accent2"/>
                </a:solidFill>
              </a:rPr>
              <a:t>The space map keeps time-</a:t>
            </a:r>
            <a:r>
              <a:rPr lang="en-US" dirty="0" err="1">
                <a:solidFill>
                  <a:schemeClr val="accent2"/>
                </a:solidFill>
              </a:rPr>
              <a:t>ordreed</a:t>
            </a:r>
            <a:r>
              <a:rPr lang="en-US" dirty="0">
                <a:solidFill>
                  <a:schemeClr val="accent2"/>
                </a:solidFill>
              </a:rPr>
              <a:t> information on  all block activity (allocating and freeing) in counting format. </a:t>
            </a:r>
          </a:p>
          <a:p>
            <a:pPr lvl="1"/>
            <a:r>
              <a:rPr lang="en-US" dirty="0">
                <a:solidFill>
                  <a:schemeClr val="accent2"/>
                </a:solidFill>
              </a:rPr>
              <a:t>In-memory </a:t>
            </a:r>
            <a:r>
              <a:rPr lang="en-US" dirty="0" err="1">
                <a:solidFill>
                  <a:schemeClr val="accent2"/>
                </a:solidFill>
              </a:rPr>
              <a:t>spacemap</a:t>
            </a:r>
            <a:r>
              <a:rPr lang="en-US" dirty="0">
                <a:solidFill>
                  <a:schemeClr val="accent2"/>
                </a:solidFill>
              </a:rPr>
              <a:t> is an accurate representation of the allocated and free space in the </a:t>
            </a:r>
            <a:r>
              <a:rPr lang="en-US" dirty="0" err="1">
                <a:solidFill>
                  <a:schemeClr val="accent2"/>
                </a:solidFill>
              </a:rPr>
              <a:t>metaslab</a:t>
            </a:r>
            <a:endParaRPr lang="en-US" dirty="0">
              <a:solidFill>
                <a:schemeClr val="accent2"/>
              </a:solidFill>
            </a:endParaRPr>
          </a:p>
          <a:p>
            <a:r>
              <a:rPr lang="en-US" dirty="0" err="1"/>
              <a:t>Spacemap</a:t>
            </a:r>
            <a:r>
              <a:rPr lang="en-US" dirty="0"/>
              <a:t> is condensed as much as possible by combining contiguous free blocks into a single entry.</a:t>
            </a:r>
          </a:p>
          <a:p>
            <a:r>
              <a:rPr lang="en-US" dirty="0"/>
              <a:t>Free-space list on disk is updated as part of the transaction-oriented operations </a:t>
            </a:r>
          </a:p>
          <a:p>
            <a:r>
              <a:rPr lang="en-US" dirty="0"/>
              <a:t>In essence, the log plus the balanced tree is the free list.</a:t>
            </a:r>
          </a:p>
        </p:txBody>
      </p:sp>
    </p:spTree>
    <p:extLst>
      <p:ext uri="{BB962C8B-B14F-4D97-AF65-F5344CB8AC3E}">
        <p14:creationId xmlns:p14="http://schemas.microsoft.com/office/powerpoint/2010/main" val="11487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Consistency Check</a:t>
            </a:r>
          </a:p>
        </p:txBody>
      </p:sp>
      <p:sp>
        <p:nvSpPr>
          <p:cNvPr id="3" name="Content Placeholder 2"/>
          <p:cNvSpPr>
            <a:spLocks noGrp="1"/>
          </p:cNvSpPr>
          <p:nvPr>
            <p:ph idx="1"/>
          </p:nvPr>
        </p:nvSpPr>
        <p:spPr/>
        <p:txBody>
          <a:bodyPr>
            <a:normAutofit fontScale="40000" lnSpcReduction="20000"/>
          </a:bodyPr>
          <a:lstStyle/>
          <a:p>
            <a:r>
              <a:rPr lang="en-US" dirty="0"/>
              <a:t>Consistency checks: block consistency check, file consistency check</a:t>
            </a:r>
          </a:p>
          <a:p>
            <a:r>
              <a:rPr lang="en-US" dirty="0"/>
              <a:t>Block consistency check program builds two tables. First table keeps track of how many times each block is present in a file; second table records how often each block is present in the free list (or the bitmap of free blocks).</a:t>
            </a:r>
          </a:p>
          <a:p>
            <a:r>
              <a:rPr lang="en-US" dirty="0"/>
              <a:t>The program then reads all the </a:t>
            </a:r>
            <a:r>
              <a:rPr lang="en-US" dirty="0" err="1"/>
              <a:t>i</a:t>
            </a:r>
            <a:r>
              <a:rPr lang="en-US" dirty="0"/>
              <a:t>-nodes to identify all blocks allocated to a file. As each block number is read, its counter in the first table is incremented.</a:t>
            </a:r>
          </a:p>
          <a:p>
            <a:r>
              <a:rPr lang="en-US" dirty="0"/>
              <a:t>The program then examines the free list or bitmap to find all the blocks that are not in use. Increments respective counter in second table.</a:t>
            </a:r>
          </a:p>
          <a:p>
            <a:r>
              <a:rPr lang="en-US" dirty="0"/>
              <a:t>If the file system is consistent, each block will have a 1 either in the first table or in the second table</a:t>
            </a:r>
          </a:p>
          <a:p>
            <a:r>
              <a:rPr lang="en-US" dirty="0"/>
              <a:t>A block not appearing in either table is marked as a missing block. While missing blocks do no real harm, they waste space and thus reduce the capacity of the disk. File system checker just adds them to the free list.</a:t>
            </a:r>
          </a:p>
          <a:p>
            <a:r>
              <a:rPr lang="en-US" dirty="0"/>
              <a:t>Issues: </a:t>
            </a:r>
            <a:r>
              <a:rPr lang="en-US" sz="2800" dirty="0">
                <a:solidFill>
                  <a:schemeClr val="accent2"/>
                </a:solidFill>
              </a:rPr>
              <a:t>Same data block is present in two or more files. If either of these files is removed, block shall be in both allocated as well as free list. If both files are removed, the block will be put onto the free list twice. This is dealt with by allocating a free block, copy the contents of shared block, and insert the copy into one of the files. File-system is consistent though files are not. User is informed of this so that he can check which file is corrupted.</a:t>
            </a:r>
            <a:endParaRPr lang="en-US" dirty="0">
              <a:solidFill>
                <a:schemeClr val="accent2"/>
              </a:solidFill>
            </a:endParaRPr>
          </a:p>
          <a:p>
            <a:r>
              <a:rPr lang="en-US" dirty="0"/>
              <a:t>File-system checker also checks the directory system. Creates a table of counters per file. Traverses directory structure from root directory and for every </a:t>
            </a:r>
            <a:r>
              <a:rPr lang="en-US" dirty="0" err="1"/>
              <a:t>i</a:t>
            </a:r>
            <a:r>
              <a:rPr lang="en-US" dirty="0"/>
              <a:t>-node, increments counter for respective file.</a:t>
            </a:r>
          </a:p>
          <a:p>
            <a:r>
              <a:rPr lang="en-US" dirty="0"/>
              <a:t>Compares count of a file with link count in its </a:t>
            </a:r>
            <a:r>
              <a:rPr lang="en-US" dirty="0" err="1"/>
              <a:t>i</a:t>
            </a:r>
            <a:r>
              <a:rPr lang="en-US" dirty="0"/>
              <a:t>-node. If these match, file system is consistent. </a:t>
            </a:r>
          </a:p>
          <a:p>
            <a:r>
              <a:rPr lang="en-US" dirty="0"/>
              <a:t>Errors </a:t>
            </a:r>
          </a:p>
          <a:p>
            <a:pPr lvl="1"/>
            <a:r>
              <a:rPr lang="en-US" dirty="0">
                <a:solidFill>
                  <a:schemeClr val="accent2"/>
                </a:solidFill>
              </a:rPr>
              <a:t>Link count (</a:t>
            </a:r>
            <a:r>
              <a:rPr lang="en-US" dirty="0" err="1">
                <a:solidFill>
                  <a:schemeClr val="accent2"/>
                </a:solidFill>
              </a:rPr>
              <a:t>i</a:t>
            </a:r>
            <a:r>
              <a:rPr lang="en-US" dirty="0">
                <a:solidFill>
                  <a:schemeClr val="accent2"/>
                </a:solidFill>
              </a:rPr>
              <a:t>-node) &gt; count: even if all the linked files are removed, the count will still be nonzero and the </a:t>
            </a:r>
            <a:r>
              <a:rPr lang="en-US" dirty="0" err="1">
                <a:solidFill>
                  <a:schemeClr val="accent2"/>
                </a:solidFill>
              </a:rPr>
              <a:t>inode</a:t>
            </a:r>
            <a:r>
              <a:rPr lang="en-US" dirty="0">
                <a:solidFill>
                  <a:schemeClr val="accent2"/>
                </a:solidFill>
              </a:rPr>
              <a:t> will not be removed. </a:t>
            </a:r>
          </a:p>
          <a:p>
            <a:pPr lvl="1"/>
            <a:r>
              <a:rPr lang="en-US" dirty="0">
                <a:solidFill>
                  <a:schemeClr val="accent2"/>
                </a:solidFill>
              </a:rPr>
              <a:t>Link count (</a:t>
            </a:r>
            <a:r>
              <a:rPr lang="en-US" dirty="0" err="1">
                <a:solidFill>
                  <a:schemeClr val="accent2"/>
                </a:solidFill>
              </a:rPr>
              <a:t>i</a:t>
            </a:r>
            <a:r>
              <a:rPr lang="en-US" dirty="0">
                <a:solidFill>
                  <a:schemeClr val="accent2"/>
                </a:solidFill>
              </a:rPr>
              <a:t>-node) &lt; count: deletion of as many linked files as link count shall result in release of </a:t>
            </a:r>
            <a:r>
              <a:rPr lang="en-US" dirty="0" err="1">
                <a:solidFill>
                  <a:schemeClr val="accent2"/>
                </a:solidFill>
              </a:rPr>
              <a:t>i</a:t>
            </a:r>
            <a:r>
              <a:rPr lang="en-US" dirty="0">
                <a:solidFill>
                  <a:schemeClr val="accent2"/>
                </a:solidFill>
              </a:rPr>
              <a:t>-node and data blocks of the file but some directory entry shall still point to this file. Reassignment of </a:t>
            </a:r>
            <a:r>
              <a:rPr lang="en-US" dirty="0" err="1">
                <a:solidFill>
                  <a:schemeClr val="accent2"/>
                </a:solidFill>
              </a:rPr>
              <a:t>i</a:t>
            </a:r>
            <a:r>
              <a:rPr lang="en-US" dirty="0">
                <a:solidFill>
                  <a:schemeClr val="accent2"/>
                </a:solidFill>
              </a:rPr>
              <a:t>-node shall make this directory entry point to another file. </a:t>
            </a:r>
          </a:p>
          <a:p>
            <a:r>
              <a:rPr lang="en-US" dirty="0"/>
              <a:t>In either case, the solution is just to force the link count in the </a:t>
            </a:r>
            <a:r>
              <a:rPr lang="en-US" dirty="0" err="1"/>
              <a:t>inode</a:t>
            </a:r>
            <a:r>
              <a:rPr lang="en-US" dirty="0"/>
              <a:t> to the actual number of directory entries.</a:t>
            </a:r>
          </a:p>
        </p:txBody>
      </p:sp>
    </p:spTree>
    <p:extLst>
      <p:ext uri="{BB962C8B-B14F-4D97-AF65-F5344CB8AC3E}">
        <p14:creationId xmlns:p14="http://schemas.microsoft.com/office/powerpoint/2010/main" val="549999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Backup</a:t>
            </a:r>
          </a:p>
        </p:txBody>
      </p:sp>
      <p:sp>
        <p:nvSpPr>
          <p:cNvPr id="3" name="Content Placeholder 2"/>
          <p:cNvSpPr>
            <a:spLocks noGrp="1"/>
          </p:cNvSpPr>
          <p:nvPr>
            <p:ph idx="1"/>
          </p:nvPr>
        </p:nvSpPr>
        <p:spPr/>
        <p:txBody>
          <a:bodyPr>
            <a:normAutofit fontScale="55000" lnSpcReduction="20000"/>
          </a:bodyPr>
          <a:lstStyle/>
          <a:p>
            <a:r>
              <a:rPr lang="en-US" dirty="0"/>
              <a:t>Backup allow recovery from accidental deletes and/or </a:t>
            </a:r>
            <a:r>
              <a:rPr lang="en-US" dirty="0" err="1"/>
              <a:t>disastor</a:t>
            </a:r>
            <a:endParaRPr lang="en-US" dirty="0"/>
          </a:p>
          <a:p>
            <a:r>
              <a:rPr lang="en-US" dirty="0"/>
              <a:t>Backups are expensive in terms of time as well as space.</a:t>
            </a:r>
          </a:p>
          <a:p>
            <a:r>
              <a:rPr lang="en-US" dirty="0"/>
              <a:t>Issues:</a:t>
            </a:r>
          </a:p>
          <a:p>
            <a:pPr lvl="1"/>
            <a:r>
              <a:rPr lang="en-US" dirty="0">
                <a:solidFill>
                  <a:schemeClr val="accent2"/>
                </a:solidFill>
              </a:rPr>
              <a:t>It is usually desirable to back up only specific directories and everything in them rather than the entire file system. As long as source files are maintained, object and executable files need not be stored. Similarly downloaded software need not be </a:t>
            </a:r>
            <a:r>
              <a:rPr lang="en-US" dirty="0" err="1">
                <a:solidFill>
                  <a:schemeClr val="accent2"/>
                </a:solidFill>
              </a:rPr>
              <a:t>backuped</a:t>
            </a:r>
            <a:r>
              <a:rPr lang="en-US" dirty="0">
                <a:solidFill>
                  <a:schemeClr val="accent2"/>
                </a:solidFill>
              </a:rPr>
              <a:t> unless a specific version no more available online is needed. Temporary files need not be </a:t>
            </a:r>
            <a:r>
              <a:rPr lang="en-US" dirty="0" err="1">
                <a:solidFill>
                  <a:schemeClr val="accent2"/>
                </a:solidFill>
              </a:rPr>
              <a:t>backuped</a:t>
            </a:r>
            <a:r>
              <a:rPr lang="en-US" dirty="0">
                <a:solidFill>
                  <a:schemeClr val="accent2"/>
                </a:solidFill>
              </a:rPr>
              <a:t>.</a:t>
            </a:r>
          </a:p>
          <a:p>
            <a:pPr lvl="1"/>
            <a:r>
              <a:rPr lang="en-US" dirty="0">
                <a:solidFill>
                  <a:schemeClr val="accent2"/>
                </a:solidFill>
              </a:rPr>
              <a:t>Second, it is wasteful to back up files that have not changed since the previous backup. To save time and space, incremental backups should be carried out. Backup only those files that have changed since they were last dumped</a:t>
            </a:r>
            <a:r>
              <a:rPr lang="en-US" dirty="0"/>
              <a:t>. </a:t>
            </a:r>
          </a:p>
          <a:p>
            <a:pPr lvl="2"/>
            <a:r>
              <a:rPr lang="en-US" dirty="0"/>
              <a:t>Makes recovery more complicated, because first the most recent full dump has to be restored, followed by all the incremental dumps in reverse order. </a:t>
            </a:r>
          </a:p>
          <a:p>
            <a:pPr lvl="2"/>
            <a:r>
              <a:rPr lang="en-US" dirty="0"/>
              <a:t>Software for Incremental backup needs to traverse file system to identify what has changed recently. Keeping hash of directory and files can make this time efficient.</a:t>
            </a:r>
          </a:p>
          <a:p>
            <a:pPr lvl="1"/>
            <a:r>
              <a:rPr lang="en-US" dirty="0">
                <a:solidFill>
                  <a:schemeClr val="accent2"/>
                </a:solidFill>
              </a:rPr>
              <a:t>To save space, compressing data being backup is desirable. Any error in writing compressed data may fail recovery.</a:t>
            </a:r>
          </a:p>
          <a:p>
            <a:pPr lvl="1"/>
            <a:r>
              <a:rPr lang="en-US" dirty="0">
                <a:solidFill>
                  <a:schemeClr val="accent2"/>
                </a:solidFill>
              </a:rPr>
              <a:t>Backup needs to be offline </a:t>
            </a:r>
            <a:r>
              <a:rPr lang="en-US" dirty="0" err="1">
                <a:solidFill>
                  <a:schemeClr val="accent2"/>
                </a:solidFill>
              </a:rPr>
              <a:t>ie</a:t>
            </a:r>
            <a:r>
              <a:rPr lang="en-US" dirty="0">
                <a:solidFill>
                  <a:schemeClr val="accent2"/>
                </a:solidFill>
              </a:rPr>
              <a:t> when file system is not in use. Otherwise, if files and directories are being added, deleted, and modified during the dumping process, the resulting dump may be inconsistent.  Keeping system offline for backup duration (often in hours) is a challenge.</a:t>
            </a:r>
          </a:p>
          <a:p>
            <a:pPr lvl="1"/>
            <a:r>
              <a:rPr lang="en-US" dirty="0">
                <a:solidFill>
                  <a:schemeClr val="accent2"/>
                </a:solidFill>
              </a:rPr>
              <a:t>Backups need to be secured. Any backup disk left unattended may lead to data theft.</a:t>
            </a:r>
          </a:p>
        </p:txBody>
      </p:sp>
    </p:spTree>
    <p:extLst>
      <p:ext uri="{BB962C8B-B14F-4D97-AF65-F5344CB8AC3E}">
        <p14:creationId xmlns:p14="http://schemas.microsoft.com/office/powerpoint/2010/main" val="29638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a:bodyPr>
          <a:lstStyle/>
          <a:p>
            <a:r>
              <a:rPr lang="en-US" dirty="0"/>
              <a:t>Backup</a:t>
            </a:r>
          </a:p>
          <a:p>
            <a:r>
              <a:rPr lang="en-US" dirty="0"/>
              <a:t>Crash and Recovery</a:t>
            </a:r>
          </a:p>
          <a:p>
            <a:r>
              <a:rPr lang="en-US" dirty="0"/>
              <a:t>File Journaling System</a:t>
            </a:r>
          </a:p>
          <a:p>
            <a:r>
              <a:rPr lang="en-US" dirty="0"/>
              <a:t>Log-Structured File System</a:t>
            </a:r>
          </a:p>
          <a:p>
            <a:r>
              <a:rPr lang="en-US" dirty="0"/>
              <a:t>Free Space Management</a:t>
            </a:r>
          </a:p>
          <a:p>
            <a:r>
              <a:rPr lang="en-US" dirty="0"/>
              <a:t>Hard Disk (revisited)</a:t>
            </a:r>
          </a:p>
          <a:p>
            <a:r>
              <a:rPr lang="en-US" dirty="0"/>
              <a:t>Disk Scheduling Algorithms</a:t>
            </a:r>
          </a:p>
          <a:p>
            <a:endParaRPr lang="en-US" dirty="0"/>
          </a:p>
        </p:txBody>
      </p:sp>
    </p:spTree>
    <p:extLst>
      <p:ext uri="{BB962C8B-B14F-4D97-AF65-F5344CB8AC3E}">
        <p14:creationId xmlns:p14="http://schemas.microsoft.com/office/powerpoint/2010/main" val="188288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Backup – Physical Dump</a:t>
            </a:r>
          </a:p>
        </p:txBody>
      </p:sp>
      <p:sp>
        <p:nvSpPr>
          <p:cNvPr id="3" name="Content Placeholder 2"/>
          <p:cNvSpPr>
            <a:spLocks noGrp="1"/>
          </p:cNvSpPr>
          <p:nvPr>
            <p:ph idx="1"/>
          </p:nvPr>
        </p:nvSpPr>
        <p:spPr/>
        <p:txBody>
          <a:bodyPr>
            <a:normAutofit fontScale="47500" lnSpcReduction="20000"/>
          </a:bodyPr>
          <a:lstStyle/>
          <a:p>
            <a:r>
              <a:rPr lang="en-US" dirty="0"/>
              <a:t>Two strategies are used: </a:t>
            </a:r>
            <a:r>
              <a:rPr lang="en-US" sz="2600" b="1" dirty="0">
                <a:solidFill>
                  <a:schemeClr val="accent2"/>
                </a:solidFill>
              </a:rPr>
              <a:t>(1) Physical dump and (2) Logical dump</a:t>
            </a:r>
          </a:p>
          <a:p>
            <a:r>
              <a:rPr lang="en-US" dirty="0"/>
              <a:t>Physical dump: A physical dump starts at block 0 of the disk, writes all the disk blocks onto the output disk in order, and stops when it has copied the last one. </a:t>
            </a:r>
          </a:p>
          <a:p>
            <a:r>
              <a:rPr lang="en-US" dirty="0"/>
              <a:t>Advantages:</a:t>
            </a:r>
          </a:p>
          <a:p>
            <a:pPr lvl="1"/>
            <a:r>
              <a:rPr lang="en-US" dirty="0">
                <a:solidFill>
                  <a:schemeClr val="accent2"/>
                </a:solidFill>
              </a:rPr>
              <a:t>Simple program that need not be aware of specifics of file structure and how OS stores files, directories and file systems.</a:t>
            </a:r>
          </a:p>
          <a:p>
            <a:pPr lvl="1"/>
            <a:r>
              <a:rPr lang="en-US" dirty="0">
                <a:solidFill>
                  <a:schemeClr val="accent2"/>
                </a:solidFill>
              </a:rPr>
              <a:t>Backup can be done at high speed as blocks need to be copied only </a:t>
            </a:r>
          </a:p>
          <a:p>
            <a:r>
              <a:rPr lang="en-US" dirty="0"/>
              <a:t>Should avoid backup of </a:t>
            </a:r>
          </a:p>
          <a:p>
            <a:pPr lvl="1"/>
            <a:r>
              <a:rPr lang="en-US" dirty="0">
                <a:solidFill>
                  <a:schemeClr val="accent2"/>
                </a:solidFill>
              </a:rPr>
              <a:t>unused disk blocks. skipping unused blocks requires writing the number of each block in front of the block as kth block on disk may not correspond to kth block on backup (due to skipping unused blocks)</a:t>
            </a:r>
          </a:p>
          <a:p>
            <a:pPr lvl="1"/>
            <a:r>
              <a:rPr lang="en-US" dirty="0">
                <a:solidFill>
                  <a:schemeClr val="accent2"/>
                </a:solidFill>
              </a:rPr>
              <a:t>bad blocks</a:t>
            </a:r>
          </a:p>
          <a:p>
            <a:pPr lvl="1"/>
            <a:r>
              <a:rPr lang="en-US" dirty="0">
                <a:solidFill>
                  <a:schemeClr val="accent2"/>
                </a:solidFill>
              </a:rPr>
              <a:t>Internal files such as paging and hibernation files (windows)</a:t>
            </a:r>
          </a:p>
          <a:p>
            <a:r>
              <a:rPr lang="en-US" dirty="0"/>
              <a:t>To avoid backup of unused and bad blocks, dumping program need to be aware of how OS stores can obtain access to the free-block data structure, it can avoid dumping</a:t>
            </a:r>
          </a:p>
          <a:p>
            <a:r>
              <a:rPr lang="en-US" dirty="0"/>
              <a:t>Limitations: (As physical dump is not aware of specifics of file system as well as file/directory structure) </a:t>
            </a:r>
          </a:p>
          <a:p>
            <a:pPr lvl="1"/>
            <a:r>
              <a:rPr lang="en-US" dirty="0">
                <a:solidFill>
                  <a:schemeClr val="accent2"/>
                </a:solidFill>
              </a:rPr>
              <a:t>inability to skip selected directories, </a:t>
            </a:r>
          </a:p>
          <a:p>
            <a:pPr lvl="1"/>
            <a:r>
              <a:rPr lang="en-US" dirty="0">
                <a:solidFill>
                  <a:schemeClr val="accent2"/>
                </a:solidFill>
              </a:rPr>
              <a:t>make incremental dumps,</a:t>
            </a:r>
          </a:p>
          <a:p>
            <a:pPr lvl="1"/>
            <a:r>
              <a:rPr lang="en-US" dirty="0">
                <a:solidFill>
                  <a:schemeClr val="accent2"/>
                </a:solidFill>
              </a:rPr>
              <a:t>restore individual files upon request.</a:t>
            </a:r>
            <a:r>
              <a:rPr lang="en-US" dirty="0"/>
              <a:t> </a:t>
            </a:r>
          </a:p>
        </p:txBody>
      </p:sp>
    </p:spTree>
    <p:extLst>
      <p:ext uri="{BB962C8B-B14F-4D97-AF65-F5344CB8AC3E}">
        <p14:creationId xmlns:p14="http://schemas.microsoft.com/office/powerpoint/2010/main" val="39806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Backup – Logical Dump</a:t>
            </a:r>
          </a:p>
        </p:txBody>
      </p:sp>
      <p:sp>
        <p:nvSpPr>
          <p:cNvPr id="3" name="Content Placeholder 2"/>
          <p:cNvSpPr>
            <a:spLocks noGrp="1"/>
          </p:cNvSpPr>
          <p:nvPr>
            <p:ph idx="1"/>
          </p:nvPr>
        </p:nvSpPr>
        <p:spPr/>
        <p:txBody>
          <a:bodyPr>
            <a:normAutofit fontScale="40000" lnSpcReduction="20000"/>
          </a:bodyPr>
          <a:lstStyle/>
          <a:p>
            <a:r>
              <a:rPr lang="en-US" dirty="0"/>
              <a:t>The dump algorithm maintains a bitmap indexed by </a:t>
            </a:r>
            <a:r>
              <a:rPr lang="en-US" dirty="0" err="1"/>
              <a:t>i</a:t>
            </a:r>
            <a:r>
              <a:rPr lang="en-US" dirty="0"/>
              <a:t>-node number with several bits per </a:t>
            </a:r>
            <a:r>
              <a:rPr lang="en-US" dirty="0" err="1"/>
              <a:t>i</a:t>
            </a:r>
            <a:r>
              <a:rPr lang="en-US" dirty="0"/>
              <a:t>-node. Bits will be set and cleared in this map as the algorithm proceeds.</a:t>
            </a:r>
          </a:p>
          <a:p>
            <a:r>
              <a:rPr lang="en-US" dirty="0"/>
              <a:t>The algorithm operates in four phases. </a:t>
            </a:r>
          </a:p>
          <a:p>
            <a:pPr lvl="1"/>
            <a:r>
              <a:rPr lang="en-US" dirty="0">
                <a:solidFill>
                  <a:schemeClr val="accent2"/>
                </a:solidFill>
              </a:rPr>
              <a:t>Traverses directory structure (through any tree traversal) from the starting directory. For each modified file, its </a:t>
            </a:r>
            <a:r>
              <a:rPr lang="en-US" dirty="0" err="1">
                <a:solidFill>
                  <a:schemeClr val="accent2"/>
                </a:solidFill>
              </a:rPr>
              <a:t>i</a:t>
            </a:r>
            <a:r>
              <a:rPr lang="en-US" dirty="0">
                <a:solidFill>
                  <a:schemeClr val="accent2"/>
                </a:solidFill>
              </a:rPr>
              <a:t>-node is marked in the bitmap. Each directory is also marked and then recursively inspected. All modified files are identified and marked in the bitmap.</a:t>
            </a:r>
          </a:p>
          <a:p>
            <a:pPr lvl="1"/>
            <a:r>
              <a:rPr lang="en-US" dirty="0">
                <a:solidFill>
                  <a:schemeClr val="accent2"/>
                </a:solidFill>
              </a:rPr>
              <a:t>Recursively walks the tree again, unmarking any directories that have no modified files or directories in them or under them. </a:t>
            </a:r>
          </a:p>
          <a:p>
            <a:pPr lvl="1"/>
            <a:r>
              <a:rPr lang="en-US" dirty="0">
                <a:solidFill>
                  <a:schemeClr val="accent2"/>
                </a:solidFill>
              </a:rPr>
              <a:t>Scans the </a:t>
            </a:r>
            <a:r>
              <a:rPr lang="en-US" dirty="0" err="1">
                <a:solidFill>
                  <a:schemeClr val="accent2"/>
                </a:solidFill>
              </a:rPr>
              <a:t>i</a:t>
            </a:r>
            <a:r>
              <a:rPr lang="en-US" dirty="0">
                <a:solidFill>
                  <a:schemeClr val="accent2"/>
                </a:solidFill>
              </a:rPr>
              <a:t>-nodes in numerical order and dumps all the marked directories. Each directory is prefixed by the directory’s attributes (owner, times, etc.) so that they can be restored.  </a:t>
            </a:r>
          </a:p>
          <a:p>
            <a:pPr lvl="1"/>
            <a:r>
              <a:rPr lang="en-US" dirty="0">
                <a:solidFill>
                  <a:schemeClr val="accent2"/>
                </a:solidFill>
              </a:rPr>
              <a:t>All marked files (prefixed by their attributes) are also dumped, again This completes the dump.</a:t>
            </a:r>
          </a:p>
          <a:p>
            <a:r>
              <a:rPr lang="en-US" dirty="0"/>
              <a:t>Restoring a file system from the dump disk </a:t>
            </a:r>
          </a:p>
          <a:p>
            <a:pPr lvl="1"/>
            <a:r>
              <a:rPr lang="en-US" dirty="0">
                <a:solidFill>
                  <a:schemeClr val="accent2"/>
                </a:solidFill>
              </a:rPr>
              <a:t>An empty file system is created on the disk. </a:t>
            </a:r>
          </a:p>
          <a:p>
            <a:pPr lvl="1"/>
            <a:r>
              <a:rPr lang="en-US" dirty="0">
                <a:solidFill>
                  <a:schemeClr val="accent2"/>
                </a:solidFill>
              </a:rPr>
              <a:t>The most recent full dump is restored – first directories to help create a skeleton of the file system and then the files themselves are restored.</a:t>
            </a:r>
          </a:p>
          <a:p>
            <a:pPr lvl="1"/>
            <a:r>
              <a:rPr lang="en-US" dirty="0">
                <a:solidFill>
                  <a:schemeClr val="accent2"/>
                </a:solidFill>
              </a:rPr>
              <a:t>This process is then repeated with the first incremental dump made after the full dump, then the next one, and so on.</a:t>
            </a:r>
          </a:p>
          <a:p>
            <a:r>
              <a:rPr lang="en-US" dirty="0"/>
              <a:t>Issues</a:t>
            </a:r>
          </a:p>
          <a:p>
            <a:pPr lvl="1"/>
            <a:r>
              <a:rPr lang="en-US" dirty="0">
                <a:solidFill>
                  <a:schemeClr val="accent2"/>
                </a:solidFill>
              </a:rPr>
              <a:t>Free block list (not being a file) is not dumped and is reconstructed as the complement of the set of blocks contained in all the files combined.</a:t>
            </a:r>
          </a:p>
          <a:p>
            <a:pPr lvl="1"/>
            <a:r>
              <a:rPr lang="en-US" dirty="0">
                <a:solidFill>
                  <a:schemeClr val="accent2"/>
                </a:solidFill>
              </a:rPr>
              <a:t>Links:  A file linked to two or more directories is restored only one time</a:t>
            </a:r>
          </a:p>
          <a:p>
            <a:pPr lvl="1"/>
            <a:r>
              <a:rPr lang="en-US" dirty="0">
                <a:solidFill>
                  <a:schemeClr val="accent2"/>
                </a:solidFill>
              </a:rPr>
              <a:t>Holes: UNIX files may contain holes (open a file, write a few bytes, then seek to a distant file offset and write a few more bytes) The blocks in between are not part of the file and should not be dumped and must not be restored. </a:t>
            </a:r>
          </a:p>
          <a:p>
            <a:pPr lvl="1"/>
            <a:r>
              <a:rPr lang="en-US" dirty="0">
                <a:solidFill>
                  <a:schemeClr val="accent2"/>
                </a:solidFill>
              </a:rPr>
              <a:t>Special files, named pipes, and anything that is not a real file should never be dumped</a:t>
            </a:r>
          </a:p>
        </p:txBody>
      </p:sp>
    </p:spTree>
    <p:extLst>
      <p:ext uri="{BB962C8B-B14F-4D97-AF65-F5344CB8AC3E}">
        <p14:creationId xmlns:p14="http://schemas.microsoft.com/office/powerpoint/2010/main" val="1707834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Hard Disk</a:t>
            </a:r>
          </a:p>
        </p:txBody>
      </p:sp>
      <p:sp>
        <p:nvSpPr>
          <p:cNvPr id="3" name="Content Placeholder 2"/>
          <p:cNvSpPr>
            <a:spLocks noGrp="1"/>
          </p:cNvSpPr>
          <p:nvPr>
            <p:ph idx="1"/>
          </p:nvPr>
        </p:nvSpPr>
        <p:spPr>
          <a:xfrm>
            <a:off x="5596250" y="1097581"/>
            <a:ext cx="4890774" cy="5203207"/>
          </a:xfrm>
        </p:spPr>
        <p:txBody>
          <a:bodyPr>
            <a:normAutofit fontScale="55000" lnSpcReduction="20000"/>
          </a:bodyPr>
          <a:lstStyle/>
          <a:p>
            <a:r>
              <a:rPr lang="en-US" dirty="0"/>
              <a:t>Consists of a stack of disks (coated with magnetic surface), connected to a spindle.</a:t>
            </a:r>
          </a:p>
          <a:p>
            <a:r>
              <a:rPr lang="en-US" dirty="0"/>
              <a:t>Each disk has concentric tracks (where data is actually recorded)</a:t>
            </a:r>
          </a:p>
          <a:p>
            <a:r>
              <a:rPr lang="en-US" dirty="0"/>
              <a:t>Head moves along an arm to read data from a specific track.</a:t>
            </a:r>
          </a:p>
          <a:p>
            <a:r>
              <a:rPr lang="en-US" dirty="0"/>
              <a:t>One head/disk surface</a:t>
            </a:r>
          </a:p>
          <a:p>
            <a:r>
              <a:rPr lang="en-US" dirty="0"/>
              <a:t>Corresponding tracks on all surface constitute a cylinder (Red dotted line)</a:t>
            </a:r>
          </a:p>
          <a:p>
            <a:r>
              <a:rPr lang="en-US" dirty="0"/>
              <a:t>Each track divided radially into equal number of sectors (blue dotted line)</a:t>
            </a:r>
          </a:p>
          <a:p>
            <a:r>
              <a:rPr lang="en-US" dirty="0"/>
              <a:t>Data density (bits per unit length) increases as we move inward from outermost track</a:t>
            </a:r>
          </a:p>
          <a:p>
            <a:r>
              <a:rPr lang="en-US" dirty="0"/>
              <a:t>Tracks near center not used as reliable read/write not warranted (owing to physical size of head)</a:t>
            </a:r>
          </a:p>
          <a:p>
            <a:endParaRPr lang="en-US" dirty="0"/>
          </a:p>
          <a:p>
            <a:endParaRPr lang="en-US" dirty="0"/>
          </a:p>
        </p:txBody>
      </p:sp>
      <p:grpSp>
        <p:nvGrpSpPr>
          <p:cNvPr id="54" name="Group 53"/>
          <p:cNvGrpSpPr/>
          <p:nvPr/>
        </p:nvGrpSpPr>
        <p:grpSpPr>
          <a:xfrm>
            <a:off x="560986" y="1129453"/>
            <a:ext cx="4863931" cy="5203207"/>
            <a:chOff x="677333" y="1097581"/>
            <a:chExt cx="5419319" cy="5339775"/>
          </a:xfrm>
        </p:grpSpPr>
        <p:grpSp>
          <p:nvGrpSpPr>
            <p:cNvPr id="20" name="Group 19"/>
            <p:cNvGrpSpPr/>
            <p:nvPr/>
          </p:nvGrpSpPr>
          <p:grpSpPr>
            <a:xfrm>
              <a:off x="718247" y="4867636"/>
              <a:ext cx="5084064" cy="1188720"/>
              <a:chOff x="2999232" y="1316736"/>
              <a:chExt cx="5084064" cy="1188720"/>
            </a:xfrm>
            <a:solidFill>
              <a:schemeClr val="accent1">
                <a:lumMod val="40000"/>
                <a:lumOff val="60000"/>
              </a:schemeClr>
            </a:solidFill>
          </p:grpSpPr>
          <p:sp>
            <p:nvSpPr>
              <p:cNvPr id="21" name="Oval 20"/>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56581" y="3048892"/>
              <a:ext cx="5084064" cy="1188720"/>
              <a:chOff x="2999232" y="1975104"/>
              <a:chExt cx="5084064" cy="1188720"/>
            </a:xfrm>
            <a:solidFill>
              <a:schemeClr val="accent1">
                <a:lumMod val="40000"/>
                <a:lumOff val="60000"/>
              </a:schemeClr>
            </a:solidFill>
          </p:grpSpPr>
          <p:sp>
            <p:nvSpPr>
              <p:cNvPr id="25" name="Oval 24"/>
              <p:cNvSpPr/>
              <p:nvPr/>
            </p:nvSpPr>
            <p:spPr>
              <a:xfrm>
                <a:off x="2999232" y="1975104"/>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3438144" y="207568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826556" y="2212848"/>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7333" y="1342012"/>
              <a:ext cx="5084064" cy="1188720"/>
              <a:chOff x="2999232" y="1316736"/>
              <a:chExt cx="5084064" cy="1188720"/>
            </a:xfrm>
            <a:solidFill>
              <a:schemeClr val="accent1">
                <a:lumMod val="40000"/>
                <a:lumOff val="60000"/>
              </a:schemeClr>
            </a:solidFill>
          </p:grpSpPr>
          <p:sp>
            <p:nvSpPr>
              <p:cNvPr id="4" name="Oval 3"/>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a:stCxn id="4" idx="2"/>
              <a:endCxn id="21" idx="2"/>
            </p:cNvCxnSpPr>
            <p:nvPr/>
          </p:nvCxnSpPr>
          <p:spPr>
            <a:xfrm>
              <a:off x="677333" y="1936372"/>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40629" y="1979044"/>
              <a:ext cx="40914" cy="3525624"/>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06389" y="1960756"/>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182112" y="2530732"/>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188208" y="4274188"/>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72472" y="1097581"/>
              <a:ext cx="1" cy="890161"/>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172472" y="6083540"/>
              <a:ext cx="9639" cy="353816"/>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72292" y="1105772"/>
              <a:ext cx="1" cy="5331584"/>
            </a:xfrm>
            <a:prstGeom prst="line">
              <a:avLst/>
            </a:prstGeom>
            <a:ln w="1206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85616" y="1177420"/>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46576" y="2902588"/>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46576" y="4731388"/>
              <a:ext cx="225007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648" y="1152445"/>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19712" y="28959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7920" y="47247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5108" y="1263216"/>
            <a:ext cx="896112" cy="369332"/>
          </a:xfrm>
          <a:prstGeom prst="rect">
            <a:avLst/>
          </a:prstGeom>
          <a:noFill/>
        </p:spPr>
        <p:txBody>
          <a:bodyPr wrap="square" rtlCol="0">
            <a:spAutoFit/>
          </a:bodyPr>
          <a:lstStyle/>
          <a:p>
            <a:r>
              <a:rPr lang="en-US" dirty="0"/>
              <a:t>Track</a:t>
            </a:r>
          </a:p>
        </p:txBody>
      </p:sp>
      <p:sp>
        <p:nvSpPr>
          <p:cNvPr id="56" name="TextBox 55"/>
          <p:cNvSpPr txBox="1"/>
          <p:nvPr/>
        </p:nvSpPr>
        <p:spPr>
          <a:xfrm>
            <a:off x="1548745" y="5925668"/>
            <a:ext cx="938077" cy="369332"/>
          </a:xfrm>
          <a:prstGeom prst="rect">
            <a:avLst/>
          </a:prstGeom>
          <a:noFill/>
        </p:spPr>
        <p:txBody>
          <a:bodyPr wrap="none" rtlCol="0">
            <a:spAutoFit/>
          </a:bodyPr>
          <a:lstStyle/>
          <a:p>
            <a:r>
              <a:rPr lang="en-US" dirty="0"/>
              <a:t>Spindle</a:t>
            </a:r>
          </a:p>
        </p:txBody>
      </p:sp>
      <p:sp>
        <p:nvSpPr>
          <p:cNvPr id="57" name="TextBox 56"/>
          <p:cNvSpPr txBox="1"/>
          <p:nvPr/>
        </p:nvSpPr>
        <p:spPr>
          <a:xfrm>
            <a:off x="4866890" y="2179610"/>
            <a:ext cx="603050" cy="369332"/>
          </a:xfrm>
          <a:prstGeom prst="rect">
            <a:avLst/>
          </a:prstGeom>
          <a:noFill/>
        </p:spPr>
        <p:txBody>
          <a:bodyPr wrap="none" rtlCol="0">
            <a:spAutoFit/>
          </a:bodyPr>
          <a:lstStyle/>
          <a:p>
            <a:r>
              <a:rPr lang="en-US" dirty="0"/>
              <a:t>Arm</a:t>
            </a:r>
          </a:p>
        </p:txBody>
      </p:sp>
      <p:sp>
        <p:nvSpPr>
          <p:cNvPr id="58" name="TextBox 57"/>
          <p:cNvSpPr txBox="1"/>
          <p:nvPr/>
        </p:nvSpPr>
        <p:spPr>
          <a:xfrm>
            <a:off x="4298458" y="4113709"/>
            <a:ext cx="712054" cy="369332"/>
          </a:xfrm>
          <a:prstGeom prst="rect">
            <a:avLst/>
          </a:prstGeom>
          <a:noFill/>
        </p:spPr>
        <p:txBody>
          <a:bodyPr wrap="none" rtlCol="0">
            <a:spAutoFit/>
          </a:bodyPr>
          <a:lstStyle/>
          <a:p>
            <a:r>
              <a:rPr lang="en-US"/>
              <a:t>Head</a:t>
            </a:r>
          </a:p>
        </p:txBody>
      </p:sp>
      <p:cxnSp>
        <p:nvCxnSpPr>
          <p:cNvPr id="60" name="Straight Arrow Connector 59"/>
          <p:cNvCxnSpPr/>
          <p:nvPr/>
        </p:nvCxnSpPr>
        <p:spPr>
          <a:xfrm>
            <a:off x="750557" y="1423298"/>
            <a:ext cx="523042" cy="10798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405407" y="6074414"/>
            <a:ext cx="523042" cy="10798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869562" y="4334951"/>
            <a:ext cx="392320" cy="27472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4866890" y="2530654"/>
            <a:ext cx="264949" cy="35764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858452" y="1353026"/>
            <a:ext cx="4171951" cy="1189856"/>
            <a:chOff x="968180" y="1353026"/>
            <a:chExt cx="4171951" cy="1189856"/>
          </a:xfrm>
        </p:grpSpPr>
        <p:cxnSp>
          <p:nvCxnSpPr>
            <p:cNvPr id="72" name="Straight Connector 71"/>
            <p:cNvCxnSpPr/>
            <p:nvPr/>
          </p:nvCxnSpPr>
          <p:spPr>
            <a:xfrm>
              <a:off x="2908292" y="1977155"/>
              <a:ext cx="839140" cy="56572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970664" y="2014467"/>
              <a:ext cx="2169467" cy="6848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5745" y="1537265"/>
              <a:ext cx="1591746" cy="41111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25354" y="1353026"/>
              <a:ext cx="227103" cy="56537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2081310" y="1408364"/>
              <a:ext cx="810546" cy="53315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1009790" y="1625716"/>
              <a:ext cx="1896189" cy="32832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968180" y="1976081"/>
              <a:ext cx="1903392" cy="24701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186040" y="1995924"/>
              <a:ext cx="700361" cy="51220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3533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Hard Disk (contd.)</a:t>
            </a:r>
          </a:p>
        </p:txBody>
      </p:sp>
      <p:sp>
        <p:nvSpPr>
          <p:cNvPr id="3" name="Content Placeholder 2"/>
          <p:cNvSpPr>
            <a:spLocks noGrp="1"/>
          </p:cNvSpPr>
          <p:nvPr>
            <p:ph idx="1"/>
          </p:nvPr>
        </p:nvSpPr>
        <p:spPr>
          <a:xfrm>
            <a:off x="5665681" y="1097581"/>
            <a:ext cx="5233967" cy="5203207"/>
          </a:xfrm>
        </p:spPr>
        <p:txBody>
          <a:bodyPr>
            <a:normAutofit fontScale="47500" lnSpcReduction="20000"/>
          </a:bodyPr>
          <a:lstStyle/>
          <a:p>
            <a:r>
              <a:rPr lang="en-US" sz="3800" dirty="0"/>
              <a:t>Disk rotating at constant angular speed; time to read from/write to a sector is same</a:t>
            </a:r>
          </a:p>
          <a:p>
            <a:r>
              <a:rPr lang="en-US" sz="3800" dirty="0"/>
              <a:t>Read/Write</a:t>
            </a:r>
          </a:p>
          <a:p>
            <a:pPr lvl="1"/>
            <a:r>
              <a:rPr lang="en-US" sz="3400" dirty="0">
                <a:solidFill>
                  <a:schemeClr val="accent2"/>
                </a:solidFill>
              </a:rPr>
              <a:t>Move head along arm to position on track</a:t>
            </a:r>
          </a:p>
          <a:p>
            <a:pPr lvl="1"/>
            <a:r>
              <a:rPr lang="en-US" sz="3400" dirty="0">
                <a:solidFill>
                  <a:schemeClr val="accent2"/>
                </a:solidFill>
              </a:rPr>
              <a:t>When requisite sector comes under head, start transferring data </a:t>
            </a:r>
          </a:p>
          <a:p>
            <a:pPr lvl="1"/>
            <a:r>
              <a:rPr lang="en-US" sz="3400" dirty="0">
                <a:solidFill>
                  <a:schemeClr val="accent2"/>
                </a:solidFill>
              </a:rPr>
              <a:t>Identification of a sector is through a format string written at the beginning of a sector</a:t>
            </a:r>
          </a:p>
          <a:p>
            <a:pPr lvl="1"/>
            <a:r>
              <a:rPr lang="en-US" sz="3400" dirty="0">
                <a:solidFill>
                  <a:schemeClr val="accent2"/>
                </a:solidFill>
              </a:rPr>
              <a:t>Marking sectors through distinguishing sequence of bits is formatting</a:t>
            </a:r>
          </a:p>
          <a:p>
            <a:r>
              <a:rPr lang="en-US" sz="3800" dirty="0"/>
              <a:t>Read/write time</a:t>
            </a:r>
          </a:p>
          <a:p>
            <a:pPr lvl="1"/>
            <a:r>
              <a:rPr lang="en-US" sz="3400" dirty="0">
                <a:solidFill>
                  <a:schemeClr val="accent2"/>
                </a:solidFill>
              </a:rPr>
              <a:t>Seek Time : time to move head to a track</a:t>
            </a:r>
          </a:p>
          <a:p>
            <a:pPr lvl="1"/>
            <a:r>
              <a:rPr lang="en-US" sz="3400" dirty="0">
                <a:solidFill>
                  <a:schemeClr val="accent2"/>
                </a:solidFill>
              </a:rPr>
              <a:t>Rotational Delay: time to bring a sector under track</a:t>
            </a:r>
          </a:p>
          <a:p>
            <a:pPr lvl="1"/>
            <a:r>
              <a:rPr lang="en-US" sz="3400" dirty="0">
                <a:solidFill>
                  <a:schemeClr val="accent2"/>
                </a:solidFill>
              </a:rPr>
              <a:t>Data transfer time: time to transfer data to/from sector</a:t>
            </a:r>
          </a:p>
          <a:p>
            <a:pPr lvl="1"/>
            <a:endParaRPr lang="en-US" sz="3400" dirty="0"/>
          </a:p>
          <a:p>
            <a:endParaRPr lang="en-US" dirty="0"/>
          </a:p>
        </p:txBody>
      </p:sp>
      <p:grpSp>
        <p:nvGrpSpPr>
          <p:cNvPr id="54" name="Group 53"/>
          <p:cNvGrpSpPr/>
          <p:nvPr/>
        </p:nvGrpSpPr>
        <p:grpSpPr>
          <a:xfrm>
            <a:off x="652426" y="1129453"/>
            <a:ext cx="4863931" cy="5203207"/>
            <a:chOff x="677333" y="1097581"/>
            <a:chExt cx="5419319" cy="5339775"/>
          </a:xfrm>
        </p:grpSpPr>
        <p:grpSp>
          <p:nvGrpSpPr>
            <p:cNvPr id="20" name="Group 19"/>
            <p:cNvGrpSpPr/>
            <p:nvPr/>
          </p:nvGrpSpPr>
          <p:grpSpPr>
            <a:xfrm>
              <a:off x="718247" y="4867636"/>
              <a:ext cx="5084064" cy="1188720"/>
              <a:chOff x="2999232" y="1316736"/>
              <a:chExt cx="5084064" cy="1188720"/>
            </a:xfrm>
            <a:solidFill>
              <a:schemeClr val="accent1">
                <a:lumMod val="40000"/>
                <a:lumOff val="60000"/>
              </a:schemeClr>
            </a:solidFill>
          </p:grpSpPr>
          <p:sp>
            <p:nvSpPr>
              <p:cNvPr id="21" name="Oval 20"/>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56581" y="3048892"/>
              <a:ext cx="5084064" cy="1188720"/>
              <a:chOff x="2999232" y="1975104"/>
              <a:chExt cx="5084064" cy="1188720"/>
            </a:xfrm>
            <a:solidFill>
              <a:schemeClr val="accent1">
                <a:lumMod val="40000"/>
                <a:lumOff val="60000"/>
              </a:schemeClr>
            </a:solidFill>
          </p:grpSpPr>
          <p:sp>
            <p:nvSpPr>
              <p:cNvPr id="25" name="Oval 24"/>
              <p:cNvSpPr/>
              <p:nvPr/>
            </p:nvSpPr>
            <p:spPr>
              <a:xfrm>
                <a:off x="2999232" y="1975104"/>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3438144" y="207568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826556" y="2212848"/>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7333" y="1342012"/>
              <a:ext cx="5084064" cy="1188720"/>
              <a:chOff x="2999232" y="1316736"/>
              <a:chExt cx="5084064" cy="1188720"/>
            </a:xfrm>
            <a:solidFill>
              <a:schemeClr val="accent1">
                <a:lumMod val="40000"/>
                <a:lumOff val="60000"/>
              </a:schemeClr>
            </a:solidFill>
          </p:grpSpPr>
          <p:sp>
            <p:nvSpPr>
              <p:cNvPr id="4" name="Oval 3"/>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a:stCxn id="4" idx="2"/>
              <a:endCxn id="21" idx="2"/>
            </p:cNvCxnSpPr>
            <p:nvPr/>
          </p:nvCxnSpPr>
          <p:spPr>
            <a:xfrm>
              <a:off x="677333" y="1936372"/>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40629" y="1979044"/>
              <a:ext cx="40914" cy="3525624"/>
            </a:xfrm>
            <a:prstGeom prst="line">
              <a:avLst/>
            </a:prstGeom>
            <a:ln w="28575">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06389" y="1960756"/>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182112" y="2530732"/>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188208" y="4274188"/>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72472" y="1097581"/>
              <a:ext cx="1" cy="890161"/>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172472" y="6083540"/>
              <a:ext cx="9639" cy="353816"/>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72292" y="1105772"/>
              <a:ext cx="1" cy="5331584"/>
            </a:xfrm>
            <a:prstGeom prst="line">
              <a:avLst/>
            </a:prstGeom>
            <a:ln w="1206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85616" y="1177420"/>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46576" y="2902588"/>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46576" y="4731388"/>
              <a:ext cx="225007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648" y="1152445"/>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19712" y="28959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7920" y="47247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68180" y="1353026"/>
            <a:ext cx="4171951" cy="1189856"/>
            <a:chOff x="968180" y="1353026"/>
            <a:chExt cx="4171951" cy="1189856"/>
          </a:xfrm>
        </p:grpSpPr>
        <p:cxnSp>
          <p:nvCxnSpPr>
            <p:cNvPr id="6" name="Straight Connector 5"/>
            <p:cNvCxnSpPr/>
            <p:nvPr/>
          </p:nvCxnSpPr>
          <p:spPr>
            <a:xfrm>
              <a:off x="2908292" y="1977155"/>
              <a:ext cx="839140" cy="56572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0664" y="2014467"/>
              <a:ext cx="2169467" cy="6848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45745" y="1537265"/>
              <a:ext cx="1591746" cy="41111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925354" y="1353026"/>
              <a:ext cx="227103" cy="56537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081310" y="1408364"/>
              <a:ext cx="810546" cy="53315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1009790" y="1625716"/>
              <a:ext cx="1896189" cy="32832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968180" y="1976081"/>
              <a:ext cx="1903392" cy="24701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186040" y="1995924"/>
              <a:ext cx="700361" cy="51220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956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Access Time</a:t>
            </a:r>
          </a:p>
        </p:txBody>
      </p:sp>
      <p:sp>
        <p:nvSpPr>
          <p:cNvPr id="3" name="Content Placeholder 2"/>
          <p:cNvSpPr>
            <a:spLocks noGrp="1"/>
          </p:cNvSpPr>
          <p:nvPr>
            <p:ph idx="1"/>
          </p:nvPr>
        </p:nvSpPr>
        <p:spPr/>
        <p:txBody>
          <a:bodyPr>
            <a:normAutofit fontScale="77500" lnSpcReduction="20000"/>
          </a:bodyPr>
          <a:lstStyle/>
          <a:p>
            <a:r>
              <a:rPr lang="en-US" dirty="0"/>
              <a:t>Disk access time = seek time + latency time (avg. rotational delay) + data transfer time</a:t>
            </a:r>
          </a:p>
          <a:p>
            <a:r>
              <a:rPr lang="en-US" dirty="0"/>
              <a:t>Avg. rotational delay = time to rotate half a track</a:t>
            </a:r>
          </a:p>
          <a:p>
            <a:r>
              <a:rPr lang="en-US" dirty="0"/>
              <a:t>Disk rotating at 6000 rpm (revolutions per minute); Number of sectors/track = 8; </a:t>
            </a:r>
          </a:p>
          <a:p>
            <a:r>
              <a:rPr lang="en-US" dirty="0"/>
              <a:t>In 60 second, disk is rotated 6000 times </a:t>
            </a:r>
          </a:p>
          <a:p>
            <a:r>
              <a:rPr lang="en-US" dirty="0"/>
              <a:t>6000 tracks transferred in 60 seconds</a:t>
            </a:r>
          </a:p>
          <a:p>
            <a:r>
              <a:rPr lang="en-US" dirty="0"/>
              <a:t>Time to transfer one track = 1/100 seconds = 10ms</a:t>
            </a:r>
          </a:p>
          <a:p>
            <a:r>
              <a:rPr lang="en-US" dirty="0"/>
              <a:t>Avg. Rotational Delay = 10/2 </a:t>
            </a:r>
            <a:r>
              <a:rPr lang="en-US" dirty="0" err="1"/>
              <a:t>ms</a:t>
            </a:r>
            <a:r>
              <a:rPr lang="en-US" dirty="0"/>
              <a:t> = 5ms</a:t>
            </a:r>
          </a:p>
          <a:p>
            <a:r>
              <a:rPr lang="en-US" dirty="0"/>
              <a:t>Data transfer time = 1.25ms per sector </a:t>
            </a:r>
          </a:p>
          <a:p>
            <a:r>
              <a:rPr lang="en-US" dirty="0"/>
              <a:t>If sectors being read are non-contiguous, seek time adds to delay for each access.</a:t>
            </a:r>
          </a:p>
          <a:p>
            <a:endParaRPr lang="en-US" dirty="0"/>
          </a:p>
        </p:txBody>
      </p:sp>
    </p:spTree>
    <p:extLst>
      <p:ext uri="{BB962C8B-B14F-4D97-AF65-F5344CB8AC3E}">
        <p14:creationId xmlns:p14="http://schemas.microsoft.com/office/powerpoint/2010/main" val="306950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Addressing</a:t>
            </a:r>
          </a:p>
        </p:txBody>
      </p:sp>
      <p:sp>
        <p:nvSpPr>
          <p:cNvPr id="3" name="Content Placeholder 2"/>
          <p:cNvSpPr>
            <a:spLocks noGrp="1"/>
          </p:cNvSpPr>
          <p:nvPr>
            <p:ph idx="1"/>
          </p:nvPr>
        </p:nvSpPr>
        <p:spPr/>
        <p:txBody>
          <a:bodyPr>
            <a:normAutofit fontScale="92500" lnSpcReduction="20000"/>
          </a:bodyPr>
          <a:lstStyle/>
          <a:p>
            <a:r>
              <a:rPr lang="en-US" dirty="0"/>
              <a:t>Track 0 is outermost track</a:t>
            </a:r>
          </a:p>
          <a:p>
            <a:r>
              <a:rPr lang="en-US" dirty="0"/>
              <a:t>Consider a large file with contiguous allocation. Two possible ways of storing file on hard disk</a:t>
            </a:r>
          </a:p>
          <a:p>
            <a:pPr lvl="1"/>
            <a:r>
              <a:rPr lang="en-US" dirty="0">
                <a:solidFill>
                  <a:schemeClr val="accent2"/>
                </a:solidFill>
              </a:rPr>
              <a:t>Surface wise: Requires multiple seek times (moving from track to track) while reading data. Disk address &lt;surface number, track number, sector number&gt;</a:t>
            </a:r>
          </a:p>
          <a:p>
            <a:pPr lvl="1"/>
            <a:r>
              <a:rPr lang="en-US" dirty="0">
                <a:solidFill>
                  <a:schemeClr val="accent2"/>
                </a:solidFill>
              </a:rPr>
              <a:t>Cylinder wise: Preferred as it requires less number of seeks. &lt;cylinder number, surface number, sector number&gt;</a:t>
            </a:r>
          </a:p>
          <a:p>
            <a:r>
              <a:rPr lang="en-US" dirty="0"/>
              <a:t>Most modern drives provide access to logical address space (without any information on how disk address is related to disk geometry). OS may not be able to implement cylinder-wise addressing.</a:t>
            </a:r>
          </a:p>
        </p:txBody>
      </p:sp>
    </p:spTree>
    <p:extLst>
      <p:ext uri="{BB962C8B-B14F-4D97-AF65-F5344CB8AC3E}">
        <p14:creationId xmlns:p14="http://schemas.microsoft.com/office/powerpoint/2010/main" val="1006371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Volume</a:t>
            </a:r>
          </a:p>
        </p:txBody>
      </p:sp>
      <p:sp>
        <p:nvSpPr>
          <p:cNvPr id="3" name="Content Placeholder 2"/>
          <p:cNvSpPr>
            <a:spLocks noGrp="1"/>
          </p:cNvSpPr>
          <p:nvPr>
            <p:ph idx="1"/>
          </p:nvPr>
        </p:nvSpPr>
        <p:spPr/>
        <p:txBody>
          <a:bodyPr/>
          <a:lstStyle/>
          <a:p>
            <a:r>
              <a:rPr lang="en-US" dirty="0"/>
              <a:t>Volume is divided into partitions</a:t>
            </a:r>
          </a:p>
          <a:p>
            <a:pPr lvl="1"/>
            <a:r>
              <a:rPr lang="en-US" dirty="0">
                <a:solidFill>
                  <a:schemeClr val="accent2"/>
                </a:solidFill>
              </a:rPr>
              <a:t>First sector of volume is Master Boot Record (MBR)</a:t>
            </a:r>
          </a:p>
          <a:p>
            <a:pPr lvl="1"/>
            <a:r>
              <a:rPr lang="en-US" dirty="0">
                <a:solidFill>
                  <a:schemeClr val="accent2"/>
                </a:solidFill>
              </a:rPr>
              <a:t>MBR also contains partition table – information on disk partitions – type of partition, disk addresses for start and end of partition, whether partition is active or not</a:t>
            </a:r>
          </a:p>
          <a:p>
            <a:r>
              <a:rPr lang="en-US" dirty="0"/>
              <a:t>Partition</a:t>
            </a:r>
          </a:p>
          <a:p>
            <a:pPr lvl="1"/>
            <a:r>
              <a:rPr lang="en-US" dirty="0">
                <a:solidFill>
                  <a:schemeClr val="accent2"/>
                </a:solidFill>
              </a:rPr>
              <a:t>The first sector of each partition is a boot record.</a:t>
            </a:r>
          </a:p>
          <a:p>
            <a:pPr lvl="1"/>
            <a:r>
              <a:rPr lang="en-US" dirty="0">
                <a:solidFill>
                  <a:schemeClr val="accent2"/>
                </a:solidFill>
              </a:rPr>
              <a:t>This is followed by information on file system. Format of this information is specific to file system. </a:t>
            </a:r>
          </a:p>
        </p:txBody>
      </p:sp>
    </p:spTree>
    <p:extLst>
      <p:ext uri="{BB962C8B-B14F-4D97-AF65-F5344CB8AC3E}">
        <p14:creationId xmlns:p14="http://schemas.microsoft.com/office/powerpoint/2010/main" val="913003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Disks</a:t>
            </a:r>
          </a:p>
        </p:txBody>
      </p:sp>
      <p:sp>
        <p:nvSpPr>
          <p:cNvPr id="3" name="Content Placeholder 2"/>
          <p:cNvSpPr>
            <a:spLocks noGrp="1"/>
          </p:cNvSpPr>
          <p:nvPr>
            <p:ph idx="1"/>
          </p:nvPr>
        </p:nvSpPr>
        <p:spPr/>
        <p:txBody>
          <a:bodyPr>
            <a:normAutofit fontScale="77500" lnSpcReduction="20000"/>
          </a:bodyPr>
          <a:lstStyle/>
          <a:p>
            <a:r>
              <a:rPr lang="en-US" dirty="0"/>
              <a:t>By the time a track is read and head moves to next track, there is a delay (seek time). During this time, disk has rotated past the first sector on next track. </a:t>
            </a:r>
          </a:p>
          <a:p>
            <a:r>
              <a:rPr lang="en-US" dirty="0"/>
              <a:t>Solutions: </a:t>
            </a:r>
          </a:p>
          <a:p>
            <a:r>
              <a:rPr lang="en-US" dirty="0"/>
              <a:t>Cylinder Skew: </a:t>
            </a:r>
          </a:p>
          <a:p>
            <a:pPr lvl="1"/>
            <a:r>
              <a:rPr lang="en-US" dirty="0">
                <a:solidFill>
                  <a:schemeClr val="accent2"/>
                </a:solidFill>
              </a:rPr>
              <a:t>Disk speed= 10,000 rpm, 300 sectors per track, seek time = 800 </a:t>
            </a:r>
            <a:r>
              <a:rPr lang="en-US" dirty="0" err="1">
                <a:solidFill>
                  <a:schemeClr val="accent2"/>
                </a:solidFill>
              </a:rPr>
              <a:t>μ</a:t>
            </a:r>
            <a:r>
              <a:rPr lang="en-US" dirty="0">
                <a:solidFill>
                  <a:schemeClr val="accent2"/>
                </a:solidFill>
              </a:rPr>
              <a:t> sec </a:t>
            </a:r>
          </a:p>
          <a:p>
            <a:pPr lvl="1"/>
            <a:r>
              <a:rPr lang="en-US" dirty="0">
                <a:solidFill>
                  <a:schemeClr val="accent2"/>
                </a:solidFill>
              </a:rPr>
              <a:t>Time to move over 300 sectors = time for one </a:t>
            </a:r>
            <a:r>
              <a:rPr lang="en-US" dirty="0" err="1">
                <a:solidFill>
                  <a:schemeClr val="accent2"/>
                </a:solidFill>
              </a:rPr>
              <a:t>reovolution</a:t>
            </a:r>
            <a:r>
              <a:rPr lang="en-US" dirty="0">
                <a:solidFill>
                  <a:schemeClr val="accent2"/>
                </a:solidFill>
              </a:rPr>
              <a:t> = 60/10,000 = 6000 </a:t>
            </a:r>
            <a:r>
              <a:rPr lang="en-US" dirty="0" err="1">
                <a:solidFill>
                  <a:schemeClr val="accent2"/>
                </a:solidFill>
              </a:rPr>
              <a:t>μ</a:t>
            </a:r>
            <a:r>
              <a:rPr lang="en-US" dirty="0">
                <a:solidFill>
                  <a:schemeClr val="accent2"/>
                </a:solidFill>
              </a:rPr>
              <a:t> sec</a:t>
            </a:r>
          </a:p>
          <a:p>
            <a:pPr lvl="1"/>
            <a:r>
              <a:rPr lang="en-US" dirty="0">
                <a:solidFill>
                  <a:schemeClr val="accent2"/>
                </a:solidFill>
              </a:rPr>
              <a:t>Time to move over one sector = 20 </a:t>
            </a:r>
            <a:r>
              <a:rPr lang="en-US" dirty="0" err="1">
                <a:solidFill>
                  <a:schemeClr val="accent2"/>
                </a:solidFill>
              </a:rPr>
              <a:t>μ</a:t>
            </a:r>
            <a:r>
              <a:rPr lang="en-US" dirty="0">
                <a:solidFill>
                  <a:schemeClr val="accent2"/>
                </a:solidFill>
              </a:rPr>
              <a:t> sec </a:t>
            </a:r>
          </a:p>
          <a:p>
            <a:pPr lvl="1"/>
            <a:r>
              <a:rPr lang="en-US" dirty="0">
                <a:solidFill>
                  <a:schemeClr val="accent2"/>
                </a:solidFill>
              </a:rPr>
              <a:t>Sectors moved over in 800 </a:t>
            </a:r>
            <a:r>
              <a:rPr lang="en-US" dirty="0" err="1">
                <a:solidFill>
                  <a:schemeClr val="accent2"/>
                </a:solidFill>
              </a:rPr>
              <a:t>μ</a:t>
            </a:r>
            <a:r>
              <a:rPr lang="en-US" dirty="0">
                <a:solidFill>
                  <a:schemeClr val="accent2"/>
                </a:solidFill>
              </a:rPr>
              <a:t> sec = 40</a:t>
            </a:r>
          </a:p>
          <a:p>
            <a:pPr lvl="1"/>
            <a:r>
              <a:rPr lang="en-US" dirty="0">
                <a:solidFill>
                  <a:schemeClr val="accent2"/>
                </a:solidFill>
              </a:rPr>
              <a:t>Cylinder Skew = 40 sectors</a:t>
            </a:r>
          </a:p>
          <a:p>
            <a:r>
              <a:rPr lang="en-US" dirty="0"/>
              <a:t>Head skew needs to be taken into consideration: as switching between heads also takes a finite time</a:t>
            </a:r>
          </a:p>
        </p:txBody>
      </p:sp>
    </p:spTree>
    <p:extLst>
      <p:ext uri="{BB962C8B-B14F-4D97-AF65-F5344CB8AC3E}">
        <p14:creationId xmlns:p14="http://schemas.microsoft.com/office/powerpoint/2010/main" val="1421423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Cylinder Skew</a:t>
            </a:r>
          </a:p>
        </p:txBody>
      </p:sp>
      <p:sp>
        <p:nvSpPr>
          <p:cNvPr id="5" name="Content Placeholder 4"/>
          <p:cNvSpPr>
            <a:spLocks noGrp="1"/>
          </p:cNvSpPr>
          <p:nvPr>
            <p:ph idx="1"/>
          </p:nvPr>
        </p:nvSpPr>
        <p:spPr/>
        <p:txBody>
          <a:bodyPr/>
          <a:lstStyle/>
          <a:p>
            <a:r>
              <a:rPr lang="en-US" dirty="0">
                <a:solidFill>
                  <a:srgbClr val="FF0000"/>
                </a:solidFill>
              </a:rPr>
              <a:t>Home Assignments: Compute cylinder skew</a:t>
            </a:r>
          </a:p>
          <a:p>
            <a:pPr lvl="1"/>
            <a:r>
              <a:rPr lang="en-US" dirty="0">
                <a:solidFill>
                  <a:srgbClr val="FF0000"/>
                </a:solidFill>
              </a:rPr>
              <a:t>Disk speed= 6,000 rpm, 200 sectors per track, seek time = 1000 </a:t>
            </a:r>
            <a:r>
              <a:rPr lang="en-US" dirty="0" err="1">
                <a:solidFill>
                  <a:srgbClr val="FF0000"/>
                </a:solidFill>
              </a:rPr>
              <a:t>μ</a:t>
            </a:r>
            <a:r>
              <a:rPr lang="en-US" dirty="0">
                <a:solidFill>
                  <a:srgbClr val="FF0000"/>
                </a:solidFill>
              </a:rPr>
              <a:t> sec </a:t>
            </a:r>
          </a:p>
          <a:p>
            <a:pPr lvl="1"/>
            <a:r>
              <a:rPr lang="en-US" dirty="0">
                <a:solidFill>
                  <a:srgbClr val="FF0000"/>
                </a:solidFill>
              </a:rPr>
              <a:t>Disk speed= 7,500 rpm, 240 sectors per track, seek time = 800 </a:t>
            </a:r>
            <a:r>
              <a:rPr lang="en-US" dirty="0" err="1">
                <a:solidFill>
                  <a:srgbClr val="FF0000"/>
                </a:solidFill>
              </a:rPr>
              <a:t>μ</a:t>
            </a:r>
            <a:r>
              <a:rPr lang="en-US" dirty="0">
                <a:solidFill>
                  <a:srgbClr val="FF0000"/>
                </a:solidFill>
              </a:rPr>
              <a:t> sec </a:t>
            </a:r>
          </a:p>
          <a:p>
            <a:pPr lvl="1"/>
            <a:r>
              <a:rPr lang="en-US" dirty="0">
                <a:solidFill>
                  <a:srgbClr val="FF0000"/>
                </a:solidFill>
              </a:rPr>
              <a:t>Disk speed= 8,000 rpm, 320 sectors per track, seek time = 600 </a:t>
            </a:r>
            <a:r>
              <a:rPr lang="en-US" dirty="0" err="1">
                <a:solidFill>
                  <a:srgbClr val="FF0000"/>
                </a:solidFill>
              </a:rPr>
              <a:t>μ</a:t>
            </a:r>
            <a:r>
              <a:rPr lang="en-US" dirty="0">
                <a:solidFill>
                  <a:srgbClr val="FF0000"/>
                </a:solidFill>
              </a:rPr>
              <a:t> sec </a:t>
            </a:r>
          </a:p>
          <a:p>
            <a:pPr lvl="1"/>
            <a:endParaRPr lang="en-US" dirty="0"/>
          </a:p>
          <a:p>
            <a:pPr lvl="1"/>
            <a:endParaRPr lang="en-US" dirty="0"/>
          </a:p>
          <a:p>
            <a:endParaRPr lang="en-US" dirty="0"/>
          </a:p>
        </p:txBody>
      </p:sp>
    </p:spTree>
    <p:extLst>
      <p:ext uri="{BB962C8B-B14F-4D97-AF65-F5344CB8AC3E}">
        <p14:creationId xmlns:p14="http://schemas.microsoft.com/office/powerpoint/2010/main" val="18385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p:txBody>
          <a:bodyPr/>
          <a:lstStyle/>
          <a:p>
            <a:r>
              <a:rPr lang="en-US" dirty="0"/>
              <a:t>FCFS (first come first served)</a:t>
            </a:r>
          </a:p>
          <a:p>
            <a:r>
              <a:rPr lang="en-US" dirty="0"/>
              <a:t>SSTF (shortest seek time first)</a:t>
            </a:r>
          </a:p>
          <a:p>
            <a:r>
              <a:rPr lang="en-US" dirty="0"/>
              <a:t>SCAN</a:t>
            </a:r>
          </a:p>
          <a:p>
            <a:r>
              <a:rPr lang="en-US" dirty="0"/>
              <a:t>LOOK</a:t>
            </a:r>
          </a:p>
          <a:p>
            <a:r>
              <a:rPr lang="en-US" dirty="0"/>
              <a:t>C-SCAN</a:t>
            </a:r>
          </a:p>
          <a:p>
            <a:r>
              <a:rPr lang="en-US" dirty="0"/>
              <a:t>C-LOOK</a:t>
            </a:r>
          </a:p>
        </p:txBody>
      </p:sp>
    </p:spTree>
    <p:extLst>
      <p:ext uri="{BB962C8B-B14F-4D97-AF65-F5344CB8AC3E}">
        <p14:creationId xmlns:p14="http://schemas.microsoft.com/office/powerpoint/2010/main" val="162339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A47897E-ECCB-7E42-B6AF-EA4DC3DA3DF5}"/>
              </a:ext>
            </a:extLst>
          </p:cNvPr>
          <p:cNvGraphicFramePr>
            <a:graphicFrameLocks noGrp="1"/>
          </p:cNvGraphicFramePr>
          <p:nvPr>
            <p:extLst>
              <p:ext uri="{D42A27DB-BD31-4B8C-83A1-F6EECF244321}">
                <p14:modId xmlns:p14="http://schemas.microsoft.com/office/powerpoint/2010/main" val="2265664787"/>
              </p:ext>
            </p:extLst>
          </p:nvPr>
        </p:nvGraphicFramePr>
        <p:xfrm>
          <a:off x="104503" y="719666"/>
          <a:ext cx="10319657" cy="5831840"/>
        </p:xfrm>
        <a:graphic>
          <a:graphicData uri="http://schemas.openxmlformats.org/drawingml/2006/table">
            <a:tbl>
              <a:tblPr firstRow="1" bandRow="1">
                <a:tableStyleId>{5C22544A-7EE6-4342-B048-85BDC9FD1C3A}</a:tableStyleId>
              </a:tblPr>
              <a:tblGrid>
                <a:gridCol w="496388">
                  <a:extLst>
                    <a:ext uri="{9D8B030D-6E8A-4147-A177-3AD203B41FA5}">
                      <a16:colId xmlns:a16="http://schemas.microsoft.com/office/drawing/2014/main" val="1062718402"/>
                    </a:ext>
                  </a:extLst>
                </a:gridCol>
                <a:gridCol w="632572">
                  <a:extLst>
                    <a:ext uri="{9D8B030D-6E8A-4147-A177-3AD203B41FA5}">
                      <a16:colId xmlns:a16="http://schemas.microsoft.com/office/drawing/2014/main" val="1605075744"/>
                    </a:ext>
                  </a:extLst>
                </a:gridCol>
                <a:gridCol w="582274">
                  <a:extLst>
                    <a:ext uri="{9D8B030D-6E8A-4147-A177-3AD203B41FA5}">
                      <a16:colId xmlns:a16="http://schemas.microsoft.com/office/drawing/2014/main" val="2764697993"/>
                    </a:ext>
                  </a:extLst>
                </a:gridCol>
                <a:gridCol w="378823">
                  <a:extLst>
                    <a:ext uri="{9D8B030D-6E8A-4147-A177-3AD203B41FA5}">
                      <a16:colId xmlns:a16="http://schemas.microsoft.com/office/drawing/2014/main" val="3323015681"/>
                    </a:ext>
                  </a:extLst>
                </a:gridCol>
                <a:gridCol w="319917">
                  <a:extLst>
                    <a:ext uri="{9D8B030D-6E8A-4147-A177-3AD203B41FA5}">
                      <a16:colId xmlns:a16="http://schemas.microsoft.com/office/drawing/2014/main" val="1124816682"/>
                    </a:ext>
                  </a:extLst>
                </a:gridCol>
                <a:gridCol w="751237">
                  <a:extLst>
                    <a:ext uri="{9D8B030D-6E8A-4147-A177-3AD203B41FA5}">
                      <a16:colId xmlns:a16="http://schemas.microsoft.com/office/drawing/2014/main" val="920943657"/>
                    </a:ext>
                  </a:extLst>
                </a:gridCol>
                <a:gridCol w="535577">
                  <a:extLst>
                    <a:ext uri="{9D8B030D-6E8A-4147-A177-3AD203B41FA5}">
                      <a16:colId xmlns:a16="http://schemas.microsoft.com/office/drawing/2014/main" val="7478706"/>
                    </a:ext>
                  </a:extLst>
                </a:gridCol>
                <a:gridCol w="1006085">
                  <a:extLst>
                    <a:ext uri="{9D8B030D-6E8A-4147-A177-3AD203B41FA5}">
                      <a16:colId xmlns:a16="http://schemas.microsoft.com/office/drawing/2014/main" val="1483248481"/>
                    </a:ext>
                  </a:extLst>
                </a:gridCol>
                <a:gridCol w="796590">
                  <a:extLst>
                    <a:ext uri="{9D8B030D-6E8A-4147-A177-3AD203B41FA5}">
                      <a16:colId xmlns:a16="http://schemas.microsoft.com/office/drawing/2014/main" val="3371561810"/>
                    </a:ext>
                  </a:extLst>
                </a:gridCol>
                <a:gridCol w="300445">
                  <a:extLst>
                    <a:ext uri="{9D8B030D-6E8A-4147-A177-3AD203B41FA5}">
                      <a16:colId xmlns:a16="http://schemas.microsoft.com/office/drawing/2014/main" val="406853935"/>
                    </a:ext>
                  </a:extLst>
                </a:gridCol>
                <a:gridCol w="816563">
                  <a:extLst>
                    <a:ext uri="{9D8B030D-6E8A-4147-A177-3AD203B41FA5}">
                      <a16:colId xmlns:a16="http://schemas.microsoft.com/office/drawing/2014/main" val="3749966905"/>
                    </a:ext>
                  </a:extLst>
                </a:gridCol>
                <a:gridCol w="359095">
                  <a:extLst>
                    <a:ext uri="{9D8B030D-6E8A-4147-A177-3AD203B41FA5}">
                      <a16:colId xmlns:a16="http://schemas.microsoft.com/office/drawing/2014/main" val="3941002695"/>
                    </a:ext>
                  </a:extLst>
                </a:gridCol>
                <a:gridCol w="979714">
                  <a:extLst>
                    <a:ext uri="{9D8B030D-6E8A-4147-A177-3AD203B41FA5}">
                      <a16:colId xmlns:a16="http://schemas.microsoft.com/office/drawing/2014/main" val="3803707937"/>
                    </a:ext>
                  </a:extLst>
                </a:gridCol>
                <a:gridCol w="574789">
                  <a:extLst>
                    <a:ext uri="{9D8B030D-6E8A-4147-A177-3AD203B41FA5}">
                      <a16:colId xmlns:a16="http://schemas.microsoft.com/office/drawing/2014/main" val="3717153007"/>
                    </a:ext>
                  </a:extLst>
                </a:gridCol>
                <a:gridCol w="757622">
                  <a:extLst>
                    <a:ext uri="{9D8B030D-6E8A-4147-A177-3AD203B41FA5}">
                      <a16:colId xmlns:a16="http://schemas.microsoft.com/office/drawing/2014/main" val="3605271657"/>
                    </a:ext>
                  </a:extLst>
                </a:gridCol>
                <a:gridCol w="1031966">
                  <a:extLst>
                    <a:ext uri="{9D8B030D-6E8A-4147-A177-3AD203B41FA5}">
                      <a16:colId xmlns:a16="http://schemas.microsoft.com/office/drawing/2014/main" val="3081326012"/>
                    </a:ext>
                  </a:extLst>
                </a:gridCol>
              </a:tblGrid>
              <a:tr h="370840">
                <a:tc>
                  <a:txBody>
                    <a:bodyPr/>
                    <a:lstStyle/>
                    <a:p>
                      <a:r>
                        <a:rPr lang="en-US" b="1" dirty="0">
                          <a:solidFill>
                            <a:schemeClr val="tx1"/>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in1</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out1</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in2</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in3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out2</a:t>
                      </a:r>
                    </a:p>
                    <a:p>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Error</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1181008"/>
                  </a:ext>
                </a:extLst>
              </a:tr>
              <a:tr h="370840">
                <a:tc>
                  <a:txBody>
                    <a:bodyPr/>
                    <a:lstStyle/>
                    <a:p>
                      <a:r>
                        <a:rPr lang="en-US" dirty="0">
                          <a:solidFill>
                            <a:schemeClr val="tx1"/>
                          </a:solidFill>
                        </a:rPr>
                        <a:t>x</a:t>
                      </a:r>
                      <a:r>
                        <a:rPr lang="en-US" baseline="-2500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11">
                  <a:txBody>
                    <a:bodyPr/>
                    <a:lstStyle/>
                    <a:p>
                      <a:r>
                        <a:rPr lang="en-US" dirty="0">
                          <a:solidFill>
                            <a:schemeClr val="tx1"/>
                          </a:solidFill>
                        </a:rPr>
                        <a:t>W1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76715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1464123"/>
                  </a:ext>
                </a:extLst>
              </a:tr>
              <a:tr h="370840">
                <a:tc>
                  <a:txBody>
                    <a:bodyPr/>
                    <a:lstStyle/>
                    <a:p>
                      <a:r>
                        <a:rPr lang="en-US" dirty="0"/>
                        <a:t>x</a:t>
                      </a:r>
                      <a:r>
                        <a:rPr lang="en-US" baseline="-250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r>
                        <a:rPr lang="en-US" dirty="0"/>
                        <a:t>W2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802102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3148842"/>
                  </a:ext>
                </a:extLst>
              </a:tr>
              <a:tr h="370840">
                <a:tc>
                  <a:txBody>
                    <a:bodyPr/>
                    <a:lstStyle/>
                    <a:p>
                      <a:r>
                        <a:rPr lang="en-US" dirty="0"/>
                        <a:t>x</a:t>
                      </a:r>
                      <a:r>
                        <a:rPr lang="en-US" baseline="-250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87226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0629190"/>
                  </a:ext>
                </a:extLst>
              </a:tr>
              <a:tr h="370840">
                <a:tc>
                  <a:txBody>
                    <a:bodyPr/>
                    <a:lstStyle/>
                    <a:p>
                      <a:r>
                        <a:rPr lang="en-US" dirty="0"/>
                        <a:t>x</a:t>
                      </a:r>
                      <a:r>
                        <a:rPr lang="en-US" baseline="-250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34970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325840"/>
                  </a:ext>
                </a:extLst>
              </a:tr>
              <a:tr h="370840">
                <a:tc>
                  <a:txBody>
                    <a:bodyPr/>
                    <a:lstStyle/>
                    <a:p>
                      <a:r>
                        <a:rPr lang="en-US" dirty="0"/>
                        <a:t>x</a:t>
                      </a:r>
                      <a:r>
                        <a:rPr lang="en-US" baseline="-250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4071402"/>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0506590"/>
                  </a:ext>
                </a:extLst>
              </a:tr>
              <a:tr h="370840">
                <a:tc>
                  <a:txBody>
                    <a:bodyPr/>
                    <a:lstStyle/>
                    <a:p>
                      <a:r>
                        <a:rPr lang="en-US" dirty="0" err="1"/>
                        <a:t>x</a:t>
                      </a:r>
                      <a:r>
                        <a:rPr lang="en-US" baseline="-25000" dirty="0" err="1"/>
                        <a:t>n</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7203976"/>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1480534"/>
                  </a:ext>
                </a:extLst>
              </a:tr>
              <a:tr h="370840">
                <a:tc gridSpan="2">
                  <a:txBody>
                    <a:bodyPr/>
                    <a:lstStyle/>
                    <a:p>
                      <a:r>
                        <a:rPr lang="en-US" dirty="0"/>
                        <a:t>N x 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US" dirty="0"/>
                        <a:t>n x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5 x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 x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6823907"/>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7506103"/>
                  </a:ext>
                </a:extLst>
              </a:tr>
            </a:tbl>
          </a:graphicData>
        </a:graphic>
      </p:graphicFrame>
    </p:spTree>
    <p:extLst>
      <p:ext uri="{BB962C8B-B14F-4D97-AF65-F5344CB8AC3E}">
        <p14:creationId xmlns:p14="http://schemas.microsoft.com/office/powerpoint/2010/main" val="2768959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FCFS</a:t>
            </a:r>
          </a:p>
        </p:txBody>
      </p:sp>
      <p:sp>
        <p:nvSpPr>
          <p:cNvPr id="3" name="Content Placeholder 2"/>
          <p:cNvSpPr>
            <a:spLocks noGrp="1"/>
          </p:cNvSpPr>
          <p:nvPr>
            <p:ph idx="1"/>
          </p:nvPr>
        </p:nvSpPr>
        <p:spPr/>
        <p:txBody>
          <a:bodyPr>
            <a:normAutofit fontScale="85000" lnSpcReduction="20000"/>
          </a:bodyPr>
          <a:lstStyle/>
          <a:p>
            <a:r>
              <a:rPr lang="en-US" dirty="0"/>
              <a:t>Disk requests are served in the order these are received.</a:t>
            </a:r>
          </a:p>
          <a:p>
            <a:r>
              <a:rPr lang="en-US" dirty="0"/>
              <a:t>This algorithm is intrinsically fair.</a:t>
            </a:r>
          </a:p>
          <a:p>
            <a:r>
              <a:rPr lang="en-US" dirty="0"/>
              <a:t>No optimization in respect of seek time or rotational delay.</a:t>
            </a:r>
          </a:p>
          <a:p>
            <a:r>
              <a:rPr lang="en-US" dirty="0"/>
              <a:t>May lead to excessive head movements and higher seek time.</a:t>
            </a:r>
          </a:p>
          <a:p>
            <a:r>
              <a:rPr lang="en-US" dirty="0"/>
              <a:t>Example:</a:t>
            </a:r>
          </a:p>
          <a:p>
            <a:pPr lvl="1"/>
            <a:r>
              <a:rPr lang="en-US" dirty="0">
                <a:solidFill>
                  <a:schemeClr val="accent2"/>
                </a:solidFill>
              </a:rPr>
              <a:t>Head is at track 50. </a:t>
            </a:r>
          </a:p>
          <a:p>
            <a:pPr lvl="1"/>
            <a:r>
              <a:rPr lang="en-US" dirty="0">
                <a:solidFill>
                  <a:schemeClr val="accent2"/>
                </a:solidFill>
              </a:rPr>
              <a:t>Requests received are from tracks 23, 34, 5, 78, 29, 63, 43, 15</a:t>
            </a:r>
          </a:p>
          <a:p>
            <a:pPr lvl="1"/>
            <a:r>
              <a:rPr lang="en-US" dirty="0">
                <a:solidFill>
                  <a:schemeClr val="accent2"/>
                </a:solidFill>
              </a:rPr>
              <a:t>Total head movement = |23-50| + |34-23| + |5-34| + |78-5| + |29-78| + |63 – 29| + |43 – 63| + |15 – 43|</a:t>
            </a:r>
          </a:p>
          <a:p>
            <a:pPr lvl="1"/>
            <a:r>
              <a:rPr lang="en-US" dirty="0">
                <a:solidFill>
                  <a:schemeClr val="accent2"/>
                </a:solidFill>
              </a:rPr>
              <a:t>27+11+29+73+49+34+20+28 </a:t>
            </a:r>
          </a:p>
          <a:p>
            <a:pPr lvl="1"/>
            <a:r>
              <a:rPr lang="en-US" dirty="0">
                <a:solidFill>
                  <a:schemeClr val="accent2"/>
                </a:solidFill>
              </a:rPr>
              <a:t>271</a:t>
            </a:r>
          </a:p>
        </p:txBody>
      </p:sp>
    </p:spTree>
    <p:extLst>
      <p:ext uri="{BB962C8B-B14F-4D97-AF65-F5344CB8AC3E}">
        <p14:creationId xmlns:p14="http://schemas.microsoft.com/office/powerpoint/2010/main" val="184821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3" name="Content Placeholder 2"/>
          <p:cNvSpPr>
            <a:spLocks noGrp="1"/>
          </p:cNvSpPr>
          <p:nvPr>
            <p:ph idx="1"/>
          </p:nvPr>
        </p:nvSpPr>
        <p:spPr/>
        <p:txBody>
          <a:bodyPr>
            <a:normAutofit fontScale="85000" lnSpcReduction="20000"/>
          </a:bodyPr>
          <a:lstStyle/>
          <a:p>
            <a:r>
              <a:rPr lang="en-US" dirty="0"/>
              <a:t>A greedy algorithm aims at reducing seek time overhead.</a:t>
            </a:r>
          </a:p>
          <a:p>
            <a:r>
              <a:rPr lang="en-US" dirty="0"/>
              <a:t>Next disk request served is that of the nearest track.</a:t>
            </a:r>
          </a:p>
          <a:p>
            <a:r>
              <a:rPr lang="en-US" dirty="0"/>
              <a:t>Not optimal.</a:t>
            </a:r>
          </a:p>
          <a:p>
            <a:r>
              <a:rPr lang="en-US" dirty="0"/>
              <a:t>May lead to starvation.</a:t>
            </a:r>
          </a:p>
          <a:p>
            <a:r>
              <a:rPr lang="en-US" dirty="0"/>
              <a:t>Example:</a:t>
            </a:r>
          </a:p>
          <a:p>
            <a:pPr lvl="1"/>
            <a:r>
              <a:rPr lang="en-US" dirty="0">
                <a:solidFill>
                  <a:schemeClr val="accent2"/>
                </a:solidFill>
              </a:rPr>
              <a:t>Head is at track 50. </a:t>
            </a:r>
          </a:p>
          <a:p>
            <a:pPr lvl="1"/>
            <a:r>
              <a:rPr lang="en-US" dirty="0">
                <a:solidFill>
                  <a:schemeClr val="accent2"/>
                </a:solidFill>
              </a:rPr>
              <a:t>Requests received are from tracks 23, 34, 5, 78, 29, 63, 43, 15</a:t>
            </a:r>
          </a:p>
          <a:p>
            <a:pPr lvl="1"/>
            <a:r>
              <a:rPr lang="en-US" dirty="0">
                <a:solidFill>
                  <a:schemeClr val="accent2"/>
                </a:solidFill>
              </a:rPr>
              <a:t>As track 43 is nearest to 50,it is selected at first.</a:t>
            </a:r>
          </a:p>
          <a:p>
            <a:pPr lvl="1"/>
            <a:r>
              <a:rPr lang="en-US" dirty="0">
                <a:solidFill>
                  <a:schemeClr val="accent2"/>
                </a:solidFill>
              </a:rPr>
              <a:t>Total head movement: |43-50|+|34-43|+|29-34|+|23-29|+|5-23|+|63-5|+|78-63|</a:t>
            </a:r>
          </a:p>
          <a:p>
            <a:pPr lvl="1"/>
            <a:r>
              <a:rPr lang="en-US" dirty="0">
                <a:solidFill>
                  <a:schemeClr val="accent2"/>
                </a:solidFill>
              </a:rPr>
              <a:t>= 7+9+5+6+18+58+15</a:t>
            </a:r>
          </a:p>
          <a:p>
            <a:pPr lvl="1"/>
            <a:r>
              <a:rPr lang="en-US" dirty="0">
                <a:solidFill>
                  <a:schemeClr val="accent2"/>
                </a:solidFill>
              </a:rPr>
              <a:t>= 118</a:t>
            </a:r>
          </a:p>
        </p:txBody>
      </p:sp>
    </p:spTree>
    <p:extLst>
      <p:ext uri="{BB962C8B-B14F-4D97-AF65-F5344CB8AC3E}">
        <p14:creationId xmlns:p14="http://schemas.microsoft.com/office/powerpoint/2010/main" val="1453442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normAutofit fontScale="62500" lnSpcReduction="20000"/>
          </a:bodyPr>
          <a:lstStyle/>
          <a:p>
            <a:r>
              <a:rPr lang="en-US" dirty="0"/>
              <a:t>Disk arm starts at one end of the disk and moves toward the other end, servicing requests as it reaches each cylinder, until it gets to the other end of the disk. </a:t>
            </a:r>
          </a:p>
          <a:p>
            <a:r>
              <a:rPr lang="en-US" dirty="0"/>
              <a:t>At the other end, the direction of head movement is reversed, and servicing continues. </a:t>
            </a:r>
          </a:p>
          <a:p>
            <a:r>
              <a:rPr lang="en-US" dirty="0"/>
              <a:t>The head continuously scans back and forth across the disk.</a:t>
            </a:r>
          </a:p>
          <a:p>
            <a:r>
              <a:rPr lang="en-US" dirty="0"/>
              <a:t>SCAN algorithm is called the elevator algorithm.</a:t>
            </a:r>
          </a:p>
          <a:p>
            <a:r>
              <a:rPr lang="en-US" dirty="0"/>
              <a:t>Example:</a:t>
            </a:r>
          </a:p>
          <a:p>
            <a:pPr lvl="1"/>
            <a:r>
              <a:rPr lang="en-US" dirty="0">
                <a:solidFill>
                  <a:schemeClr val="accent2"/>
                </a:solidFill>
              </a:rPr>
              <a:t>Head is at track 50. Tracks are numbered 1-99.</a:t>
            </a:r>
          </a:p>
          <a:p>
            <a:pPr lvl="1"/>
            <a:r>
              <a:rPr lang="en-US" dirty="0">
                <a:solidFill>
                  <a:schemeClr val="accent2"/>
                </a:solidFill>
              </a:rPr>
              <a:t>Requests received are from tracks 23, 34, 5, 78, 29, 63, 43, 15</a:t>
            </a:r>
          </a:p>
          <a:p>
            <a:pPr lvl="1"/>
            <a:r>
              <a:rPr lang="en-US" dirty="0">
                <a:solidFill>
                  <a:schemeClr val="accent2"/>
                </a:solidFill>
              </a:rPr>
              <a:t>As track 43 is nearest to 50,it is selected at first. And disk arm moves towards track 1.</a:t>
            </a:r>
          </a:p>
          <a:p>
            <a:pPr lvl="1"/>
            <a:r>
              <a:rPr lang="en-US" dirty="0">
                <a:solidFill>
                  <a:schemeClr val="accent2"/>
                </a:solidFill>
              </a:rPr>
              <a:t>Total head movement: |43-50|+|34-43|+|29-34|+|23-29|+|5-23|+|0-5|+|63-0|+|78-63|</a:t>
            </a:r>
          </a:p>
          <a:p>
            <a:pPr lvl="1"/>
            <a:r>
              <a:rPr lang="en-US" dirty="0">
                <a:solidFill>
                  <a:schemeClr val="accent2"/>
                </a:solidFill>
              </a:rPr>
              <a:t>= 7+9+5+6+18+5+63+15</a:t>
            </a:r>
          </a:p>
          <a:p>
            <a:pPr lvl="1"/>
            <a:r>
              <a:rPr lang="en-US" dirty="0">
                <a:solidFill>
                  <a:schemeClr val="accent2"/>
                </a:solidFill>
              </a:rPr>
              <a:t>= 128</a:t>
            </a:r>
          </a:p>
          <a:p>
            <a:endParaRPr lang="en-US" dirty="0"/>
          </a:p>
        </p:txBody>
      </p:sp>
    </p:spTree>
    <p:extLst>
      <p:ext uri="{BB962C8B-B14F-4D97-AF65-F5344CB8AC3E}">
        <p14:creationId xmlns:p14="http://schemas.microsoft.com/office/powerpoint/2010/main" val="2857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a:t>
            </a:r>
          </a:p>
        </p:txBody>
      </p:sp>
      <p:sp>
        <p:nvSpPr>
          <p:cNvPr id="3" name="Content Placeholder 2"/>
          <p:cNvSpPr>
            <a:spLocks noGrp="1"/>
          </p:cNvSpPr>
          <p:nvPr>
            <p:ph idx="1"/>
          </p:nvPr>
        </p:nvSpPr>
        <p:spPr/>
        <p:txBody>
          <a:bodyPr>
            <a:normAutofit fontScale="62500" lnSpcReduction="20000"/>
          </a:bodyPr>
          <a:lstStyle/>
          <a:p>
            <a:r>
              <a:rPr lang="en-US" dirty="0"/>
              <a:t>Similar to SCAN but the arm moves to the last request along a direction.</a:t>
            </a:r>
          </a:p>
          <a:p>
            <a:r>
              <a:rPr lang="en-US" dirty="0"/>
              <a:t>Disk arm starts at one end of the disk and moves toward the other end, servicing requests as it reaches each cylinder, until it gets to the last request along that direction. </a:t>
            </a:r>
          </a:p>
          <a:p>
            <a:r>
              <a:rPr lang="en-US" dirty="0"/>
              <a:t>And then, the direction of head movement is reversed, and servicing continues. </a:t>
            </a:r>
          </a:p>
          <a:p>
            <a:r>
              <a:rPr lang="en-US" dirty="0"/>
              <a:t>The head continuously scans back and forth across the disk.</a:t>
            </a:r>
          </a:p>
          <a:p>
            <a:r>
              <a:rPr lang="en-US" dirty="0"/>
              <a:t>Example:</a:t>
            </a:r>
          </a:p>
          <a:p>
            <a:pPr lvl="1"/>
            <a:r>
              <a:rPr lang="en-US" dirty="0">
                <a:solidFill>
                  <a:schemeClr val="accent2"/>
                </a:solidFill>
              </a:rPr>
              <a:t>Head is at track 50. Tracks are numbered 1-99.</a:t>
            </a:r>
          </a:p>
          <a:p>
            <a:pPr lvl="1"/>
            <a:r>
              <a:rPr lang="en-US" dirty="0">
                <a:solidFill>
                  <a:schemeClr val="accent2"/>
                </a:solidFill>
              </a:rPr>
              <a:t>Requests received are from tracks 23, 34, 5, 78, 29, 63, 43, 15</a:t>
            </a:r>
          </a:p>
          <a:p>
            <a:pPr lvl="1"/>
            <a:r>
              <a:rPr lang="en-US" dirty="0">
                <a:solidFill>
                  <a:schemeClr val="accent2"/>
                </a:solidFill>
              </a:rPr>
              <a:t>As track 43 is nearest to 50,it is selected at first. And disk arm moves towards track 5 (the last request).</a:t>
            </a:r>
          </a:p>
          <a:p>
            <a:pPr lvl="1"/>
            <a:r>
              <a:rPr lang="en-US" dirty="0">
                <a:solidFill>
                  <a:schemeClr val="accent2"/>
                </a:solidFill>
              </a:rPr>
              <a:t>Total head movement: |43-50|+|34-43|+|29-34|+|23-29|+|5-23|+|63-5|+|78-63|</a:t>
            </a:r>
          </a:p>
          <a:p>
            <a:pPr lvl="1"/>
            <a:r>
              <a:rPr lang="en-US" dirty="0">
                <a:solidFill>
                  <a:schemeClr val="accent2"/>
                </a:solidFill>
              </a:rPr>
              <a:t>= 7+9+5+6+18+58+15</a:t>
            </a:r>
          </a:p>
          <a:p>
            <a:pPr lvl="1"/>
            <a:r>
              <a:rPr lang="en-US" dirty="0">
                <a:solidFill>
                  <a:schemeClr val="accent2"/>
                </a:solidFill>
              </a:rPr>
              <a:t>= 118</a:t>
            </a:r>
          </a:p>
          <a:p>
            <a:endParaRPr lang="en-US" dirty="0"/>
          </a:p>
        </p:txBody>
      </p:sp>
    </p:spTree>
    <p:extLst>
      <p:ext uri="{BB962C8B-B14F-4D97-AF65-F5344CB8AC3E}">
        <p14:creationId xmlns:p14="http://schemas.microsoft.com/office/powerpoint/2010/main" val="105825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variants</a:t>
            </a:r>
          </a:p>
        </p:txBody>
      </p:sp>
      <p:sp>
        <p:nvSpPr>
          <p:cNvPr id="3" name="Content Placeholder 2"/>
          <p:cNvSpPr>
            <a:spLocks noGrp="1"/>
          </p:cNvSpPr>
          <p:nvPr>
            <p:ph idx="1"/>
          </p:nvPr>
        </p:nvSpPr>
        <p:spPr/>
        <p:txBody>
          <a:bodyPr>
            <a:normAutofit fontScale="70000" lnSpcReduction="20000"/>
          </a:bodyPr>
          <a:lstStyle/>
          <a:p>
            <a:r>
              <a:rPr lang="en-US" dirty="0"/>
              <a:t>For a uniform distribution of requests for cylinders, SCAN algorithm and the head reaching one end; there is no point in servicing disk requests in reverse direction as this area was just recently served. The heaviest density of requests is at the other end of the disk. These requests have waited the longest. So should served next.</a:t>
            </a:r>
          </a:p>
          <a:p>
            <a:r>
              <a:rPr lang="en-US" dirty="0"/>
              <a:t>C-SCAN</a:t>
            </a:r>
          </a:p>
          <a:p>
            <a:pPr lvl="1"/>
            <a:r>
              <a:rPr lang="en-US" dirty="0">
                <a:solidFill>
                  <a:schemeClr val="accent2"/>
                </a:solidFill>
              </a:rPr>
              <a:t>Cylinder numbers are considered circular. Once the disk arm reaches the last track along a direction; it is moved to the opposite end without servicing any request on return trip and scan starts.</a:t>
            </a:r>
          </a:p>
          <a:p>
            <a:r>
              <a:rPr lang="en-US" dirty="0"/>
              <a:t>C-LOOK</a:t>
            </a:r>
          </a:p>
          <a:p>
            <a:pPr lvl="1"/>
            <a:r>
              <a:rPr lang="en-US" dirty="0">
                <a:solidFill>
                  <a:schemeClr val="accent2"/>
                </a:solidFill>
              </a:rPr>
              <a:t>Similar to look but as in C-SCAN, once the last request in a direction has been served; the head reverses direction but no request is serviced in return trip.</a:t>
            </a:r>
          </a:p>
          <a:p>
            <a:r>
              <a:rPr lang="en-US" dirty="0"/>
              <a:t>N-Step SCAN</a:t>
            </a:r>
          </a:p>
          <a:p>
            <a:pPr lvl="1"/>
            <a:r>
              <a:rPr lang="en-US" dirty="0">
                <a:solidFill>
                  <a:schemeClr val="accent2"/>
                </a:solidFill>
              </a:rPr>
              <a:t>Same as SCAN but disk requests are served in a batch of N requests.</a:t>
            </a:r>
          </a:p>
        </p:txBody>
      </p:sp>
    </p:spTree>
    <p:extLst>
      <p:ext uri="{BB962C8B-B14F-4D97-AF65-F5344CB8AC3E}">
        <p14:creationId xmlns:p14="http://schemas.microsoft.com/office/powerpoint/2010/main" val="1703538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State Devices</a:t>
            </a:r>
          </a:p>
        </p:txBody>
      </p:sp>
      <p:sp>
        <p:nvSpPr>
          <p:cNvPr id="3" name="Content Placeholder 2"/>
          <p:cNvSpPr>
            <a:spLocks noGrp="1"/>
          </p:cNvSpPr>
          <p:nvPr>
            <p:ph idx="1"/>
          </p:nvPr>
        </p:nvSpPr>
        <p:spPr/>
        <p:txBody>
          <a:bodyPr>
            <a:normAutofit fontScale="92500" lnSpcReduction="10000"/>
          </a:bodyPr>
          <a:lstStyle/>
          <a:p>
            <a:r>
              <a:rPr lang="en-US" sz="2400" dirty="0"/>
              <a:t>Solid-state disks (SSD)</a:t>
            </a:r>
          </a:p>
          <a:p>
            <a:pPr lvl="1"/>
            <a:r>
              <a:rPr lang="en-US" sz="2000" dirty="0">
                <a:solidFill>
                  <a:schemeClr val="accent2"/>
                </a:solidFill>
              </a:rPr>
              <a:t>are more reliable as no moving parts</a:t>
            </a:r>
          </a:p>
          <a:p>
            <a:pPr lvl="1"/>
            <a:r>
              <a:rPr lang="en-US" sz="2000" dirty="0">
                <a:solidFill>
                  <a:schemeClr val="accent2"/>
                </a:solidFill>
              </a:rPr>
              <a:t>and faster because no seek and rotational delay latency</a:t>
            </a:r>
          </a:p>
          <a:p>
            <a:pPr lvl="1"/>
            <a:r>
              <a:rPr lang="en-US" sz="2000" dirty="0">
                <a:solidFill>
                  <a:schemeClr val="accent2"/>
                </a:solidFill>
              </a:rPr>
              <a:t>consume less power. </a:t>
            </a:r>
          </a:p>
          <a:p>
            <a:pPr lvl="1"/>
            <a:r>
              <a:rPr lang="en-US" sz="2000" dirty="0">
                <a:solidFill>
                  <a:schemeClr val="accent2"/>
                </a:solidFill>
              </a:rPr>
              <a:t>more expensive per megabyte and have less capacity</a:t>
            </a:r>
          </a:p>
          <a:p>
            <a:pPr lvl="1"/>
            <a:r>
              <a:rPr lang="en-US" sz="2000" dirty="0">
                <a:solidFill>
                  <a:schemeClr val="accent2"/>
                </a:solidFill>
              </a:rPr>
              <a:t>shorter life spans than hard disks</a:t>
            </a:r>
          </a:p>
          <a:p>
            <a:r>
              <a:rPr lang="en-US" sz="2400" dirty="0"/>
              <a:t>Random accesses are just as fast as sequential ones and many of the problems of traditional disks go away.</a:t>
            </a:r>
          </a:p>
          <a:p>
            <a:r>
              <a:rPr lang="en-US" sz="2400" dirty="0"/>
              <a:t>Issues</a:t>
            </a:r>
          </a:p>
          <a:p>
            <a:pPr lvl="1"/>
            <a:r>
              <a:rPr lang="en-US" sz="2000" dirty="0">
                <a:solidFill>
                  <a:schemeClr val="accent2"/>
                </a:solidFill>
              </a:rPr>
              <a:t>each block can be written only a limited number of times, so writes to a given block needs to be avoided and blocks belonging to frequently updated files may need to be moved</a:t>
            </a:r>
          </a:p>
          <a:p>
            <a:pPr lvl="1"/>
            <a:r>
              <a:rPr lang="en-US" sz="2000" dirty="0">
                <a:solidFill>
                  <a:schemeClr val="accent2"/>
                </a:solidFill>
              </a:rPr>
              <a:t>Secure deletion of file can not be warranted (Home Assignment: Explain why this should be the case) </a:t>
            </a:r>
          </a:p>
        </p:txBody>
      </p:sp>
    </p:spTree>
    <p:extLst>
      <p:ext uri="{BB962C8B-B14F-4D97-AF65-F5344CB8AC3E}">
        <p14:creationId xmlns:p14="http://schemas.microsoft.com/office/powerpoint/2010/main" val="2128278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Assignments</a:t>
            </a:r>
          </a:p>
        </p:txBody>
      </p:sp>
      <p:sp>
        <p:nvSpPr>
          <p:cNvPr id="3" name="Content Placeholder 2"/>
          <p:cNvSpPr>
            <a:spLocks noGrp="1"/>
          </p:cNvSpPr>
          <p:nvPr>
            <p:ph idx="1"/>
          </p:nvPr>
        </p:nvSpPr>
        <p:spPr/>
        <p:txBody>
          <a:bodyPr/>
          <a:lstStyle/>
          <a:p>
            <a:r>
              <a:rPr lang="en-US">
                <a:solidFill>
                  <a:srgbClr val="FF0000"/>
                </a:solidFill>
              </a:rPr>
              <a:t>Write notes </a:t>
            </a:r>
            <a:r>
              <a:rPr lang="en-US" dirty="0">
                <a:solidFill>
                  <a:srgbClr val="FF0000"/>
                </a:solidFill>
              </a:rPr>
              <a:t>on </a:t>
            </a:r>
          </a:p>
          <a:p>
            <a:pPr lvl="1"/>
            <a:r>
              <a:rPr lang="en-US" dirty="0">
                <a:solidFill>
                  <a:srgbClr val="FF0000"/>
                </a:solidFill>
              </a:rPr>
              <a:t>Swap space management.</a:t>
            </a:r>
          </a:p>
          <a:p>
            <a:pPr lvl="1"/>
            <a:r>
              <a:rPr lang="en-US" dirty="0">
                <a:solidFill>
                  <a:srgbClr val="FF0000"/>
                </a:solidFill>
              </a:rPr>
              <a:t>RAID </a:t>
            </a:r>
          </a:p>
          <a:p>
            <a:pPr lvl="1"/>
            <a:r>
              <a:rPr lang="en-US" dirty="0">
                <a:solidFill>
                  <a:srgbClr val="FF0000"/>
                </a:solidFill>
              </a:rPr>
              <a:t>Keyboard and Mouse Interface</a:t>
            </a:r>
          </a:p>
        </p:txBody>
      </p:sp>
    </p:spTree>
    <p:extLst>
      <p:ext uri="{BB962C8B-B14F-4D97-AF65-F5344CB8AC3E}">
        <p14:creationId xmlns:p14="http://schemas.microsoft.com/office/powerpoint/2010/main" val="726350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56E2B"/>
              </a:buClr>
              <a:buFont typeface="Calibri"/>
              <a:buNone/>
            </a:pPr>
            <a:r>
              <a:rPr lang="en-US" sz="4800" b="1" i="0" u="none" strike="noStrike" cap="none">
                <a:solidFill>
                  <a:srgbClr val="056E2B"/>
                </a:solidFill>
                <a:latin typeface="Calibri"/>
                <a:ea typeface="Calibri"/>
                <a:cs typeface="Calibri"/>
                <a:sym typeface="Calibri"/>
              </a:rPr>
              <a:t>Thank you. </a:t>
            </a:r>
            <a:endParaRPr sz="4800" b="1" i="0" u="none" strike="noStrike" cap="none">
              <a:solidFill>
                <a:srgbClr val="056E2B"/>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5999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Crash</a:t>
            </a:r>
          </a:p>
        </p:txBody>
      </p:sp>
      <p:sp>
        <p:nvSpPr>
          <p:cNvPr id="3" name="Content Placeholder 2"/>
          <p:cNvSpPr>
            <a:spLocks noGrp="1"/>
          </p:cNvSpPr>
          <p:nvPr>
            <p:ph idx="1"/>
          </p:nvPr>
        </p:nvSpPr>
        <p:spPr/>
        <p:txBody>
          <a:bodyPr>
            <a:normAutofit fontScale="92500" lnSpcReduction="20000"/>
          </a:bodyPr>
          <a:lstStyle/>
          <a:p>
            <a:r>
              <a:rPr lang="en-US" dirty="0"/>
              <a:t>To recap, a file is stored as </a:t>
            </a:r>
          </a:p>
          <a:p>
            <a:pPr lvl="1"/>
            <a:r>
              <a:rPr lang="en-US" dirty="0">
                <a:solidFill>
                  <a:schemeClr val="accent2"/>
                </a:solidFill>
              </a:rPr>
              <a:t>An entry in the directory</a:t>
            </a:r>
          </a:p>
          <a:p>
            <a:pPr lvl="1"/>
            <a:r>
              <a:rPr lang="en-US" dirty="0">
                <a:solidFill>
                  <a:schemeClr val="accent2"/>
                </a:solidFill>
              </a:rPr>
              <a:t>One or more blocks to store attributes and disk addresses (</a:t>
            </a:r>
            <a:r>
              <a:rPr lang="en-US" dirty="0" err="1">
                <a:solidFill>
                  <a:schemeClr val="accent2"/>
                </a:solidFill>
              </a:rPr>
              <a:t>i</a:t>
            </a:r>
            <a:r>
              <a:rPr lang="en-US" dirty="0">
                <a:solidFill>
                  <a:schemeClr val="accent2"/>
                </a:solidFill>
              </a:rPr>
              <a:t>-node in case of </a:t>
            </a:r>
            <a:r>
              <a:rPr lang="en-US" dirty="0" err="1">
                <a:solidFill>
                  <a:schemeClr val="accent2"/>
                </a:solidFill>
              </a:rPr>
              <a:t>linux</a:t>
            </a:r>
            <a:r>
              <a:rPr lang="en-US" dirty="0">
                <a:solidFill>
                  <a:schemeClr val="accent2"/>
                </a:solidFill>
              </a:rPr>
              <a:t>, MFT record in NTFS)</a:t>
            </a:r>
          </a:p>
          <a:p>
            <a:pPr lvl="1"/>
            <a:r>
              <a:rPr lang="en-US" dirty="0">
                <a:solidFill>
                  <a:schemeClr val="accent2"/>
                </a:solidFill>
              </a:rPr>
              <a:t>Data blocks (where file contents are actually stored)</a:t>
            </a:r>
          </a:p>
          <a:p>
            <a:r>
              <a:rPr lang="en-US" dirty="0"/>
              <a:t>Deleting a file shall require</a:t>
            </a:r>
          </a:p>
          <a:p>
            <a:pPr lvl="1"/>
            <a:r>
              <a:rPr lang="en-US" dirty="0">
                <a:solidFill>
                  <a:schemeClr val="accent2"/>
                </a:solidFill>
              </a:rPr>
              <a:t>Deleting respective entry from the directory. (the entry may be marked as deleted instead of replacing this by some randomized data or zeros)</a:t>
            </a:r>
          </a:p>
          <a:p>
            <a:pPr lvl="1"/>
            <a:r>
              <a:rPr lang="en-US" dirty="0" err="1">
                <a:solidFill>
                  <a:schemeClr val="accent2"/>
                </a:solidFill>
              </a:rPr>
              <a:t>Unassign</a:t>
            </a:r>
            <a:r>
              <a:rPr lang="en-US" dirty="0">
                <a:solidFill>
                  <a:schemeClr val="accent2"/>
                </a:solidFill>
              </a:rPr>
              <a:t> </a:t>
            </a:r>
            <a:r>
              <a:rPr lang="en-US" dirty="0" err="1">
                <a:solidFill>
                  <a:schemeClr val="accent2"/>
                </a:solidFill>
              </a:rPr>
              <a:t>i</a:t>
            </a:r>
            <a:r>
              <a:rPr lang="en-US" dirty="0">
                <a:solidFill>
                  <a:schemeClr val="accent2"/>
                </a:solidFill>
              </a:rPr>
              <a:t>-node and mark it free to be assigned for next file.</a:t>
            </a:r>
          </a:p>
          <a:p>
            <a:pPr lvl="1"/>
            <a:r>
              <a:rPr lang="en-US" dirty="0">
                <a:solidFill>
                  <a:schemeClr val="accent2"/>
                </a:solidFill>
              </a:rPr>
              <a:t>Mark data blocks as free and add to the list of free blocks through necessary changes in bitmap.</a:t>
            </a:r>
          </a:p>
        </p:txBody>
      </p:sp>
    </p:spTree>
    <p:extLst>
      <p:ext uri="{BB962C8B-B14F-4D97-AF65-F5344CB8AC3E}">
        <p14:creationId xmlns:p14="http://schemas.microsoft.com/office/powerpoint/2010/main" val="131760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Crash (contd.)</a:t>
            </a:r>
          </a:p>
        </p:txBody>
      </p:sp>
      <p:sp>
        <p:nvSpPr>
          <p:cNvPr id="3" name="Content Placeholder 2"/>
          <p:cNvSpPr>
            <a:spLocks noGrp="1"/>
          </p:cNvSpPr>
          <p:nvPr>
            <p:ph sz="half" idx="1"/>
          </p:nvPr>
        </p:nvSpPr>
        <p:spPr/>
        <p:txBody>
          <a:bodyPr>
            <a:normAutofit fontScale="70000" lnSpcReduction="20000"/>
          </a:bodyPr>
          <a:lstStyle/>
          <a:p>
            <a:r>
              <a:rPr lang="en-US" dirty="0"/>
              <a:t>Consider following steps for removal of files in Linux:</a:t>
            </a:r>
          </a:p>
          <a:p>
            <a:pPr lvl="1"/>
            <a:r>
              <a:rPr lang="en-US" dirty="0">
                <a:solidFill>
                  <a:schemeClr val="accent2"/>
                </a:solidFill>
              </a:rPr>
              <a:t>Remove the entry corresponding to file from the directory.</a:t>
            </a:r>
          </a:p>
          <a:p>
            <a:pPr lvl="1"/>
            <a:r>
              <a:rPr lang="en-US" dirty="0">
                <a:solidFill>
                  <a:schemeClr val="accent2"/>
                </a:solidFill>
              </a:rPr>
              <a:t>Release the </a:t>
            </a:r>
            <a:r>
              <a:rPr lang="en-US" dirty="0" err="1">
                <a:solidFill>
                  <a:schemeClr val="accent2"/>
                </a:solidFill>
              </a:rPr>
              <a:t>i</a:t>
            </a:r>
            <a:r>
              <a:rPr lang="en-US" dirty="0">
                <a:solidFill>
                  <a:schemeClr val="accent2"/>
                </a:solidFill>
              </a:rPr>
              <a:t>-node to the pool of free </a:t>
            </a:r>
            <a:r>
              <a:rPr lang="en-US" dirty="0" err="1">
                <a:solidFill>
                  <a:schemeClr val="accent2"/>
                </a:solidFill>
              </a:rPr>
              <a:t>i</a:t>
            </a:r>
            <a:r>
              <a:rPr lang="en-US" dirty="0">
                <a:solidFill>
                  <a:schemeClr val="accent2"/>
                </a:solidFill>
              </a:rPr>
              <a:t>-nodes.</a:t>
            </a:r>
          </a:p>
          <a:p>
            <a:pPr lvl="1"/>
            <a:r>
              <a:rPr lang="en-US" dirty="0">
                <a:solidFill>
                  <a:schemeClr val="accent2"/>
                </a:solidFill>
              </a:rPr>
              <a:t>Return all the disk blocks to the list of free disk blocks.</a:t>
            </a:r>
          </a:p>
          <a:p>
            <a:r>
              <a:rPr lang="en-US" dirty="0"/>
              <a:t>If there is no crash, these operations can be carried out in any order.</a:t>
            </a:r>
          </a:p>
          <a:p>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Crash happens after first step:</a:t>
            </a:r>
          </a:p>
          <a:p>
            <a:pPr lvl="1"/>
            <a:r>
              <a:rPr lang="en-US" dirty="0">
                <a:solidFill>
                  <a:schemeClr val="accent2"/>
                </a:solidFill>
              </a:rPr>
              <a:t>Blocks corresponding to </a:t>
            </a:r>
            <a:r>
              <a:rPr lang="en-US" dirty="0" err="1">
                <a:solidFill>
                  <a:schemeClr val="accent2"/>
                </a:solidFill>
              </a:rPr>
              <a:t>i</a:t>
            </a:r>
            <a:r>
              <a:rPr lang="en-US" dirty="0">
                <a:solidFill>
                  <a:schemeClr val="accent2"/>
                </a:solidFill>
              </a:rPr>
              <a:t>-node as well as data blocks are not marked free.</a:t>
            </a:r>
          </a:p>
          <a:p>
            <a:pPr lvl="1"/>
            <a:r>
              <a:rPr lang="en-US" dirty="0">
                <a:solidFill>
                  <a:schemeClr val="accent2"/>
                </a:solidFill>
              </a:rPr>
              <a:t>The </a:t>
            </a:r>
            <a:r>
              <a:rPr lang="en-US" dirty="0" err="1">
                <a:solidFill>
                  <a:schemeClr val="accent2"/>
                </a:solidFill>
              </a:rPr>
              <a:t>i</a:t>
            </a:r>
            <a:r>
              <a:rPr lang="en-US" dirty="0">
                <a:solidFill>
                  <a:schemeClr val="accent2"/>
                </a:solidFill>
              </a:rPr>
              <a:t>-node and file blocks will not be accessible from any file, but will also not be available</a:t>
            </a:r>
          </a:p>
          <a:p>
            <a:pPr lvl="1"/>
            <a:r>
              <a:rPr lang="en-US" dirty="0">
                <a:solidFill>
                  <a:schemeClr val="accent2"/>
                </a:solidFill>
              </a:rPr>
              <a:t>Available disk storage is reduced but no effect on file system consistency.</a:t>
            </a:r>
          </a:p>
          <a:p>
            <a:r>
              <a:rPr lang="en-US" dirty="0"/>
              <a:t>Crash happens after second step:</a:t>
            </a:r>
          </a:p>
          <a:p>
            <a:pPr lvl="1"/>
            <a:r>
              <a:rPr lang="en-US" dirty="0">
                <a:solidFill>
                  <a:schemeClr val="accent2"/>
                </a:solidFill>
              </a:rPr>
              <a:t>If the crash occurs after the second step, only the data blocks are lost.</a:t>
            </a:r>
          </a:p>
          <a:p>
            <a:endParaRPr lang="en-US" dirty="0"/>
          </a:p>
        </p:txBody>
      </p:sp>
    </p:spTree>
    <p:extLst>
      <p:ext uri="{BB962C8B-B14F-4D97-AF65-F5344CB8AC3E}">
        <p14:creationId xmlns:p14="http://schemas.microsoft.com/office/powerpoint/2010/main" val="168215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Crash (contd.)</a:t>
            </a:r>
          </a:p>
        </p:txBody>
      </p:sp>
      <p:sp>
        <p:nvSpPr>
          <p:cNvPr id="3" name="Content Placeholder 2"/>
          <p:cNvSpPr>
            <a:spLocks noGrp="1"/>
          </p:cNvSpPr>
          <p:nvPr>
            <p:ph sz="half" idx="1"/>
          </p:nvPr>
        </p:nvSpPr>
        <p:spPr/>
        <p:txBody>
          <a:bodyPr>
            <a:noAutofit/>
          </a:bodyPr>
          <a:lstStyle/>
          <a:p>
            <a:r>
              <a:rPr lang="en-US" sz="2000" dirty="0"/>
              <a:t>Consider the steps for removal of files in Linux are carried out in following order:</a:t>
            </a:r>
          </a:p>
          <a:p>
            <a:pPr lvl="1"/>
            <a:r>
              <a:rPr lang="en-US" sz="2000" dirty="0">
                <a:solidFill>
                  <a:schemeClr val="accent2"/>
                </a:solidFill>
              </a:rPr>
              <a:t>Release the </a:t>
            </a:r>
            <a:r>
              <a:rPr lang="en-US" sz="2000" dirty="0" err="1">
                <a:solidFill>
                  <a:schemeClr val="accent2"/>
                </a:solidFill>
              </a:rPr>
              <a:t>i</a:t>
            </a:r>
            <a:r>
              <a:rPr lang="en-US" sz="2000" dirty="0">
                <a:solidFill>
                  <a:schemeClr val="accent2"/>
                </a:solidFill>
              </a:rPr>
              <a:t>-node to the pool of free </a:t>
            </a:r>
            <a:r>
              <a:rPr lang="en-US" sz="2000" dirty="0" err="1">
                <a:solidFill>
                  <a:schemeClr val="accent2"/>
                </a:solidFill>
              </a:rPr>
              <a:t>i</a:t>
            </a:r>
            <a:r>
              <a:rPr lang="en-US" sz="2000" dirty="0">
                <a:solidFill>
                  <a:schemeClr val="accent2"/>
                </a:solidFill>
              </a:rPr>
              <a:t>-nodes.</a:t>
            </a:r>
          </a:p>
          <a:p>
            <a:pPr lvl="1"/>
            <a:r>
              <a:rPr lang="en-US" sz="2000" dirty="0">
                <a:solidFill>
                  <a:schemeClr val="accent2"/>
                </a:solidFill>
              </a:rPr>
              <a:t>Remove the entry corresponding to file from the directory.</a:t>
            </a:r>
          </a:p>
          <a:p>
            <a:pPr lvl="1"/>
            <a:r>
              <a:rPr lang="en-US" sz="2000" dirty="0">
                <a:solidFill>
                  <a:schemeClr val="accent2"/>
                </a:solidFill>
              </a:rPr>
              <a:t>Return all the disk blocks to the list of free disk blocks.</a:t>
            </a:r>
          </a:p>
          <a:p>
            <a:r>
              <a:rPr lang="en-US" sz="2000" dirty="0"/>
              <a:t>If there is no crash, these operations can be carried out in any order.</a:t>
            </a:r>
          </a:p>
        </p:txBody>
      </p:sp>
      <p:sp>
        <p:nvSpPr>
          <p:cNvPr id="4" name="Content Placeholder 3"/>
          <p:cNvSpPr>
            <a:spLocks noGrp="1"/>
          </p:cNvSpPr>
          <p:nvPr>
            <p:ph sz="half" idx="2"/>
          </p:nvPr>
        </p:nvSpPr>
        <p:spPr/>
        <p:txBody>
          <a:bodyPr>
            <a:normAutofit fontScale="62500" lnSpcReduction="20000"/>
          </a:bodyPr>
          <a:lstStyle/>
          <a:p>
            <a:r>
              <a:rPr lang="en-US" dirty="0"/>
              <a:t>Crash happens after first step:</a:t>
            </a:r>
          </a:p>
          <a:p>
            <a:pPr lvl="1"/>
            <a:r>
              <a:rPr lang="en-US" dirty="0" err="1">
                <a:solidFill>
                  <a:schemeClr val="accent2"/>
                </a:solidFill>
              </a:rPr>
              <a:t>i</a:t>
            </a:r>
            <a:r>
              <a:rPr lang="en-US" dirty="0">
                <a:solidFill>
                  <a:schemeClr val="accent2"/>
                </a:solidFill>
              </a:rPr>
              <a:t>-node is released first, and returned to pool of free </a:t>
            </a:r>
            <a:r>
              <a:rPr lang="en-US" dirty="0" err="1">
                <a:solidFill>
                  <a:schemeClr val="accent2"/>
                </a:solidFill>
              </a:rPr>
              <a:t>i</a:t>
            </a:r>
            <a:r>
              <a:rPr lang="en-US" dirty="0">
                <a:solidFill>
                  <a:schemeClr val="accent2"/>
                </a:solidFill>
              </a:rPr>
              <a:t>-nodes, the old directory entry will continue</a:t>
            </a:r>
          </a:p>
          <a:p>
            <a:pPr lvl="1"/>
            <a:r>
              <a:rPr lang="en-US" dirty="0">
                <a:solidFill>
                  <a:schemeClr val="accent2"/>
                </a:solidFill>
              </a:rPr>
              <a:t>If </a:t>
            </a:r>
            <a:r>
              <a:rPr lang="en-US" dirty="0" err="1">
                <a:solidFill>
                  <a:schemeClr val="accent2"/>
                </a:solidFill>
              </a:rPr>
              <a:t>i</a:t>
            </a:r>
            <a:r>
              <a:rPr lang="en-US" dirty="0">
                <a:solidFill>
                  <a:schemeClr val="accent2"/>
                </a:solidFill>
              </a:rPr>
              <a:t>-node is reassigned (assigned to new file), undeleted directory entry shall point to this new file (the wrong file). </a:t>
            </a:r>
          </a:p>
          <a:p>
            <a:pPr lvl="1"/>
            <a:r>
              <a:rPr lang="en-US" dirty="0">
                <a:solidFill>
                  <a:schemeClr val="accent2"/>
                </a:solidFill>
              </a:rPr>
              <a:t>Inconsistent file system. A user may have access to file of another user.</a:t>
            </a:r>
          </a:p>
          <a:p>
            <a:pPr lvl="1"/>
            <a:r>
              <a:rPr lang="en-US" dirty="0">
                <a:solidFill>
                  <a:schemeClr val="accent2"/>
                </a:solidFill>
              </a:rPr>
              <a:t>Data blocks are not returned to free list and disk storage is reduced.</a:t>
            </a:r>
          </a:p>
          <a:p>
            <a:r>
              <a:rPr lang="en-US" dirty="0"/>
              <a:t>Crash happens after second step:</a:t>
            </a:r>
          </a:p>
          <a:p>
            <a:pPr lvl="1"/>
            <a:r>
              <a:rPr lang="en-US" dirty="0">
                <a:solidFill>
                  <a:schemeClr val="accent2"/>
                </a:solidFill>
              </a:rPr>
              <a:t>Data blocks are not returned to free list resulting in reduction in effective disk capacity.</a:t>
            </a:r>
          </a:p>
          <a:p>
            <a:pPr lvl="1"/>
            <a:endParaRPr lang="en-US" dirty="0"/>
          </a:p>
        </p:txBody>
      </p:sp>
    </p:spTree>
    <p:extLst>
      <p:ext uri="{BB962C8B-B14F-4D97-AF65-F5344CB8AC3E}">
        <p14:creationId xmlns:p14="http://schemas.microsoft.com/office/powerpoint/2010/main" val="109456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Crash (contd.)</a:t>
            </a:r>
          </a:p>
        </p:txBody>
      </p:sp>
      <p:sp>
        <p:nvSpPr>
          <p:cNvPr id="3" name="Content Placeholder 2"/>
          <p:cNvSpPr>
            <a:spLocks noGrp="1"/>
          </p:cNvSpPr>
          <p:nvPr>
            <p:ph sz="half" idx="1"/>
          </p:nvPr>
        </p:nvSpPr>
        <p:spPr/>
        <p:txBody>
          <a:bodyPr>
            <a:noAutofit/>
          </a:bodyPr>
          <a:lstStyle/>
          <a:p>
            <a:r>
              <a:rPr lang="en-US" sz="2000" dirty="0"/>
              <a:t>Consider the steps for removal of files in Linux are carried out in following order:</a:t>
            </a:r>
          </a:p>
          <a:p>
            <a:pPr lvl="1"/>
            <a:r>
              <a:rPr lang="en-US" sz="2000" dirty="0">
                <a:solidFill>
                  <a:schemeClr val="accent2"/>
                </a:solidFill>
              </a:rPr>
              <a:t>Return all the disk blocks to the list of free disk blocks.</a:t>
            </a:r>
          </a:p>
          <a:p>
            <a:pPr lvl="1"/>
            <a:r>
              <a:rPr lang="en-US" sz="2000" dirty="0">
                <a:solidFill>
                  <a:schemeClr val="accent2"/>
                </a:solidFill>
              </a:rPr>
              <a:t>Release the </a:t>
            </a:r>
            <a:r>
              <a:rPr lang="en-US" sz="2000" dirty="0" err="1">
                <a:solidFill>
                  <a:schemeClr val="accent2"/>
                </a:solidFill>
              </a:rPr>
              <a:t>i</a:t>
            </a:r>
            <a:r>
              <a:rPr lang="en-US" sz="2000" dirty="0">
                <a:solidFill>
                  <a:schemeClr val="accent2"/>
                </a:solidFill>
              </a:rPr>
              <a:t>-node to the pool of free </a:t>
            </a:r>
            <a:r>
              <a:rPr lang="en-US" sz="2000" dirty="0" err="1">
                <a:solidFill>
                  <a:schemeClr val="accent2"/>
                </a:solidFill>
              </a:rPr>
              <a:t>i</a:t>
            </a:r>
            <a:r>
              <a:rPr lang="en-US" sz="2000" dirty="0">
                <a:solidFill>
                  <a:schemeClr val="accent2"/>
                </a:solidFill>
              </a:rPr>
              <a:t>-nodes.</a:t>
            </a:r>
          </a:p>
          <a:p>
            <a:pPr lvl="1"/>
            <a:r>
              <a:rPr lang="en-US" sz="2000" dirty="0">
                <a:solidFill>
                  <a:schemeClr val="accent2"/>
                </a:solidFill>
              </a:rPr>
              <a:t>Remove the entry corresponding to file from the directory.</a:t>
            </a:r>
          </a:p>
          <a:p>
            <a:r>
              <a:rPr lang="en-US" sz="2000" dirty="0"/>
              <a:t>If there is no crash, these operations can be carried out in any order.</a:t>
            </a:r>
          </a:p>
        </p:txBody>
      </p:sp>
      <p:sp>
        <p:nvSpPr>
          <p:cNvPr id="4" name="Content Placeholder 3"/>
          <p:cNvSpPr>
            <a:spLocks noGrp="1"/>
          </p:cNvSpPr>
          <p:nvPr>
            <p:ph sz="half" idx="2"/>
          </p:nvPr>
        </p:nvSpPr>
        <p:spPr/>
        <p:txBody>
          <a:bodyPr>
            <a:normAutofit fontScale="70000" lnSpcReduction="20000"/>
          </a:bodyPr>
          <a:lstStyle/>
          <a:p>
            <a:r>
              <a:rPr lang="en-US" dirty="0"/>
              <a:t>Crash after first step:</a:t>
            </a:r>
          </a:p>
          <a:p>
            <a:pPr lvl="1"/>
            <a:r>
              <a:rPr lang="en-US" dirty="0">
                <a:solidFill>
                  <a:schemeClr val="accent2"/>
                </a:solidFill>
              </a:rPr>
              <a:t>Valid directory entry pointing to </a:t>
            </a:r>
            <a:r>
              <a:rPr lang="en-US" dirty="0" err="1">
                <a:solidFill>
                  <a:schemeClr val="accent2"/>
                </a:solidFill>
              </a:rPr>
              <a:t>i</a:t>
            </a:r>
            <a:r>
              <a:rPr lang="en-US" dirty="0">
                <a:solidFill>
                  <a:schemeClr val="accent2"/>
                </a:solidFill>
              </a:rPr>
              <a:t>-node that points to data-blocks in free list. When these blocks are assigned to other file(s), directory entry is pointing to one or more file </a:t>
            </a:r>
          </a:p>
          <a:p>
            <a:pPr lvl="1"/>
            <a:r>
              <a:rPr lang="en-US" dirty="0">
                <a:solidFill>
                  <a:schemeClr val="accent2"/>
                </a:solidFill>
              </a:rPr>
              <a:t>two or more files randomly sharing the same blocks</a:t>
            </a:r>
          </a:p>
          <a:p>
            <a:pPr lvl="1"/>
            <a:r>
              <a:rPr lang="en-US" dirty="0">
                <a:solidFill>
                  <a:schemeClr val="accent2"/>
                </a:solidFill>
              </a:rPr>
              <a:t>File system is inconsistent.</a:t>
            </a:r>
          </a:p>
          <a:p>
            <a:r>
              <a:rPr lang="en-US" dirty="0"/>
              <a:t>Crash after second step</a:t>
            </a:r>
          </a:p>
          <a:p>
            <a:pPr lvl="1"/>
            <a:r>
              <a:rPr lang="en-US" dirty="0">
                <a:solidFill>
                  <a:schemeClr val="accent2"/>
                </a:solidFill>
              </a:rPr>
              <a:t>Directory entry is still valid and reassignment of </a:t>
            </a:r>
            <a:r>
              <a:rPr lang="en-US" dirty="0" err="1">
                <a:solidFill>
                  <a:schemeClr val="accent2"/>
                </a:solidFill>
              </a:rPr>
              <a:t>i</a:t>
            </a:r>
            <a:r>
              <a:rPr lang="en-US" dirty="0">
                <a:solidFill>
                  <a:schemeClr val="accent2"/>
                </a:solidFill>
              </a:rPr>
              <a:t>-node shall mean that it is pointing to a new file.</a:t>
            </a:r>
          </a:p>
          <a:p>
            <a:pPr lvl="1"/>
            <a:r>
              <a:rPr lang="en-US" dirty="0">
                <a:solidFill>
                  <a:schemeClr val="accent2"/>
                </a:solidFill>
              </a:rPr>
              <a:t>File system is inconsistent.</a:t>
            </a:r>
          </a:p>
        </p:txBody>
      </p:sp>
    </p:spTree>
    <p:extLst>
      <p:ext uri="{BB962C8B-B14F-4D97-AF65-F5344CB8AC3E}">
        <p14:creationId xmlns:p14="http://schemas.microsoft.com/office/powerpoint/2010/main" val="68502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Recovery: Journaling File System</a:t>
            </a:r>
          </a:p>
        </p:txBody>
      </p:sp>
      <p:sp>
        <p:nvSpPr>
          <p:cNvPr id="3" name="Content Placeholder 2"/>
          <p:cNvSpPr>
            <a:spLocks noGrp="1"/>
          </p:cNvSpPr>
          <p:nvPr>
            <p:ph idx="1"/>
          </p:nvPr>
        </p:nvSpPr>
        <p:spPr/>
        <p:txBody>
          <a:bodyPr>
            <a:normAutofit/>
          </a:bodyPr>
          <a:lstStyle/>
          <a:p>
            <a:r>
              <a:rPr lang="en-US" sz="1600" dirty="0"/>
              <a:t>Write a log entry listing the three actions to be completed. </a:t>
            </a:r>
          </a:p>
          <a:p>
            <a:r>
              <a:rPr lang="en-US" sz="1600" dirty="0"/>
              <a:t>The log entry is then written to disk. </a:t>
            </a:r>
          </a:p>
          <a:p>
            <a:r>
              <a:rPr lang="en-US" sz="1600" dirty="0"/>
              <a:t>After the operations complete successfully, the log entry is erased. </a:t>
            </a:r>
          </a:p>
          <a:p>
            <a:r>
              <a:rPr lang="en-US" sz="1600" dirty="0"/>
              <a:t>If the system now crashes, upon recovery the file system can check the log to see if any operations were pending. </a:t>
            </a:r>
          </a:p>
          <a:p>
            <a:r>
              <a:rPr lang="en-US" sz="1600" dirty="0"/>
              <a:t>If so, all of them can be rerun (multiple times in the event of repeated crashes) until the file is correctly removed.</a:t>
            </a:r>
          </a:p>
          <a:p>
            <a:r>
              <a:rPr lang="en-US" sz="1600" dirty="0"/>
              <a:t>To make journaling work, the logged operations must be idempotent, which means they can be repeated as often as necessary without harm. </a:t>
            </a:r>
          </a:p>
          <a:p>
            <a:r>
              <a:rPr lang="en-US" sz="1600" dirty="0"/>
              <a:t>Operations such as ‘‘Update the bitmap to mark </a:t>
            </a:r>
            <a:r>
              <a:rPr lang="en-US" sz="1600" dirty="0" err="1"/>
              <a:t>i</a:t>
            </a:r>
            <a:r>
              <a:rPr lang="en-US" sz="1600" dirty="0"/>
              <a:t>-node k or block n as free’’ can be repeated</a:t>
            </a:r>
          </a:p>
          <a:p>
            <a:r>
              <a:rPr lang="en-US" sz="1600" dirty="0"/>
              <a:t>Searching a directory and removing any entry called </a:t>
            </a:r>
            <a:r>
              <a:rPr lang="en-US" sz="1600" dirty="0" err="1"/>
              <a:t>foobar</a:t>
            </a:r>
            <a:r>
              <a:rPr lang="en-US" sz="1600" dirty="0"/>
              <a:t> is also idempotent. </a:t>
            </a:r>
          </a:p>
          <a:p>
            <a:r>
              <a:rPr lang="en-US" sz="1600" u="sng" dirty="0">
                <a:solidFill>
                  <a:schemeClr val="accent5"/>
                </a:solidFill>
              </a:rPr>
              <a:t>Adding the newly freed blocks from kth </a:t>
            </a:r>
            <a:r>
              <a:rPr lang="en-US" sz="1600" u="sng" dirty="0" err="1">
                <a:solidFill>
                  <a:schemeClr val="accent5"/>
                </a:solidFill>
              </a:rPr>
              <a:t>i</a:t>
            </a:r>
            <a:r>
              <a:rPr lang="en-US" sz="1600" u="sng" dirty="0">
                <a:solidFill>
                  <a:schemeClr val="accent5"/>
                </a:solidFill>
              </a:rPr>
              <a:t>-node to the end of the free list is not idempotent </a:t>
            </a:r>
          </a:p>
          <a:p>
            <a:r>
              <a:rPr lang="en-US" sz="1600" dirty="0"/>
              <a:t>The more-expensive operation ‘‘</a:t>
            </a:r>
            <a:r>
              <a:rPr lang="en-US" sz="1600" dirty="0">
                <a:solidFill>
                  <a:schemeClr val="accent5"/>
                </a:solidFill>
              </a:rPr>
              <a:t>Search the list of free blocks and add block n to it if it is not already present</a:t>
            </a:r>
            <a:r>
              <a:rPr lang="en-US" sz="1600" dirty="0"/>
              <a:t>’’ is idempotent. </a:t>
            </a:r>
          </a:p>
          <a:p>
            <a:r>
              <a:rPr lang="en-US" sz="1600" dirty="0"/>
              <a:t>For added reliability, a file system can introduce the database concept of an atomic transaction.</a:t>
            </a:r>
          </a:p>
        </p:txBody>
      </p:sp>
    </p:spTree>
    <p:extLst>
      <p:ext uri="{BB962C8B-B14F-4D97-AF65-F5344CB8AC3E}">
        <p14:creationId xmlns:p14="http://schemas.microsoft.com/office/powerpoint/2010/main" val="192940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Performance Issues</a:t>
            </a:r>
          </a:p>
        </p:txBody>
      </p:sp>
      <p:sp>
        <p:nvSpPr>
          <p:cNvPr id="3" name="Content Placeholder 2"/>
          <p:cNvSpPr>
            <a:spLocks noGrp="1"/>
          </p:cNvSpPr>
          <p:nvPr>
            <p:ph idx="1"/>
          </p:nvPr>
        </p:nvSpPr>
        <p:spPr/>
        <p:txBody>
          <a:bodyPr>
            <a:normAutofit lnSpcReduction="10000"/>
          </a:bodyPr>
          <a:lstStyle/>
          <a:p>
            <a:r>
              <a:rPr lang="en-US" sz="2800" dirty="0"/>
              <a:t>Block Size:</a:t>
            </a:r>
          </a:p>
          <a:p>
            <a:pPr lvl="1"/>
            <a:r>
              <a:rPr lang="en-US" sz="2400" dirty="0">
                <a:solidFill>
                  <a:schemeClr val="accent2"/>
                </a:solidFill>
              </a:rPr>
              <a:t>Large block size means larger internal fragmentation. Small files waste large amounts of disk space;</a:t>
            </a:r>
          </a:p>
          <a:p>
            <a:pPr lvl="1"/>
            <a:r>
              <a:rPr lang="en-US" sz="2400" dirty="0">
                <a:solidFill>
                  <a:schemeClr val="accent2"/>
                </a:solidFill>
              </a:rPr>
              <a:t>Small block size: Most files will span multiple blocks; needing multiple seeks and rotation delays to read:</a:t>
            </a:r>
          </a:p>
          <a:p>
            <a:r>
              <a:rPr lang="en-US" sz="2800" dirty="0"/>
              <a:t>Data blocks and </a:t>
            </a:r>
            <a:r>
              <a:rPr lang="en-US" sz="2800" dirty="0" err="1"/>
              <a:t>i</a:t>
            </a:r>
            <a:r>
              <a:rPr lang="en-US" sz="2800" dirty="0"/>
              <a:t>-blocks</a:t>
            </a:r>
          </a:p>
          <a:p>
            <a:pPr lvl="1"/>
            <a:r>
              <a:rPr lang="en-US" sz="2400" dirty="0">
                <a:solidFill>
                  <a:schemeClr val="accent2"/>
                </a:solidFill>
              </a:rPr>
              <a:t>If too far away, seek time shall increase.</a:t>
            </a:r>
          </a:p>
          <a:p>
            <a:r>
              <a:rPr lang="en-US" sz="2800" dirty="0"/>
              <a:t>Solutions</a:t>
            </a:r>
          </a:p>
          <a:p>
            <a:pPr lvl="1"/>
            <a:r>
              <a:rPr lang="en-US" sz="2400" dirty="0">
                <a:solidFill>
                  <a:schemeClr val="accent2"/>
                </a:solidFill>
              </a:rPr>
              <a:t>Write blocks in a contiguous area (log) on disk and integrate it in file system periodically</a:t>
            </a:r>
          </a:p>
          <a:p>
            <a:pPr lvl="1"/>
            <a:r>
              <a:rPr lang="en-US" sz="2400" dirty="0">
                <a:solidFill>
                  <a:schemeClr val="accent2"/>
                </a:solidFill>
              </a:rPr>
              <a:t>Caching data at disk controller and memory</a:t>
            </a:r>
          </a:p>
        </p:txBody>
      </p:sp>
    </p:spTree>
    <p:extLst>
      <p:ext uri="{BB962C8B-B14F-4D97-AF65-F5344CB8AC3E}">
        <p14:creationId xmlns:p14="http://schemas.microsoft.com/office/powerpoint/2010/main" val="357232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awnTheme" id="{43B2D030-78B7-E846-B232-9548D6F2632B}" vid="{A9751F93-763E-F44E-B792-336B1DD318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DawnTheme</Template>
  <TotalTime>21364</TotalTime>
  <Words>5072</Words>
  <Application>Microsoft Macintosh PowerPoint</Application>
  <PresentationFormat>Widescreen</PresentationFormat>
  <Paragraphs>401</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Courier New</vt:lpstr>
      <vt:lpstr>Helvetica</vt:lpstr>
      <vt:lpstr>Times New Roman</vt:lpstr>
      <vt:lpstr>Trebuchet MS</vt:lpstr>
      <vt:lpstr>Wingdings</vt:lpstr>
      <vt:lpstr>Wingdings 3</vt:lpstr>
      <vt:lpstr>Facet</vt:lpstr>
      <vt:lpstr>File Systems - II</vt:lpstr>
      <vt:lpstr>Table of Contents</vt:lpstr>
      <vt:lpstr>PowerPoint Presentation</vt:lpstr>
      <vt:lpstr>File Crash</vt:lpstr>
      <vt:lpstr>File Crash (contd.)</vt:lpstr>
      <vt:lpstr>File Crash (contd.)</vt:lpstr>
      <vt:lpstr>File Crash (contd.)</vt:lpstr>
      <vt:lpstr>File Recovery: Journaling File System</vt:lpstr>
      <vt:lpstr>File System: Performance Issues</vt:lpstr>
      <vt:lpstr>Caching</vt:lpstr>
      <vt:lpstr>Log Structured File Systems (LFS)</vt:lpstr>
      <vt:lpstr>Free Space Management</vt:lpstr>
      <vt:lpstr>Bit Vector or Bitmap</vt:lpstr>
      <vt:lpstr>Linked List</vt:lpstr>
      <vt:lpstr>Grouping</vt:lpstr>
      <vt:lpstr>Counting</vt:lpstr>
      <vt:lpstr>Space Maps</vt:lpstr>
      <vt:lpstr>File Consistency Check</vt:lpstr>
      <vt:lpstr>File Backup</vt:lpstr>
      <vt:lpstr>File Backup – Physical Dump</vt:lpstr>
      <vt:lpstr>File Backup – Logical Dump</vt:lpstr>
      <vt:lpstr>Structure of Hard Disk</vt:lpstr>
      <vt:lpstr>Structure of Hard Disk (contd.)</vt:lpstr>
      <vt:lpstr>Disk Access Time</vt:lpstr>
      <vt:lpstr>Disk Addressing</vt:lpstr>
      <vt:lpstr>Disk Volume</vt:lpstr>
      <vt:lpstr>Modern Disks</vt:lpstr>
      <vt:lpstr>Cylinder Skew</vt:lpstr>
      <vt:lpstr>Disk Scheduling</vt:lpstr>
      <vt:lpstr>FCFS</vt:lpstr>
      <vt:lpstr>SSTF</vt:lpstr>
      <vt:lpstr>SCAN</vt:lpstr>
      <vt:lpstr>LOOK</vt:lpstr>
      <vt:lpstr>Other variants</vt:lpstr>
      <vt:lpstr>Solid State Devices</vt:lpstr>
      <vt:lpstr>Home Assignments</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Sets</dc:title>
  <dc:creator>Microsoft Office User</dc:creator>
  <cp:lastModifiedBy>Vijay Laxmi</cp:lastModifiedBy>
  <cp:revision>126</cp:revision>
  <cp:lastPrinted>2021-02-19T04:42:12Z</cp:lastPrinted>
  <dcterms:created xsi:type="dcterms:W3CDTF">2020-03-30T13:58:24Z</dcterms:created>
  <dcterms:modified xsi:type="dcterms:W3CDTF">2021-02-27T16:07:57Z</dcterms:modified>
</cp:coreProperties>
</file>