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sldIdLst>
    <p:sldId id="256" r:id="rId2"/>
    <p:sldId id="257" r:id="rId3"/>
    <p:sldId id="343" r:id="rId4"/>
    <p:sldId id="305" r:id="rId5"/>
    <p:sldId id="380" r:id="rId6"/>
    <p:sldId id="381" r:id="rId7"/>
    <p:sldId id="315" r:id="rId8"/>
    <p:sldId id="383" r:id="rId9"/>
    <p:sldId id="382" r:id="rId10"/>
    <p:sldId id="316" r:id="rId11"/>
    <p:sldId id="317" r:id="rId12"/>
    <p:sldId id="339" r:id="rId13"/>
    <p:sldId id="318" r:id="rId14"/>
    <p:sldId id="384" r:id="rId15"/>
    <p:sldId id="386" r:id="rId16"/>
    <p:sldId id="389" r:id="rId17"/>
    <p:sldId id="388" r:id="rId18"/>
    <p:sldId id="390" r:id="rId19"/>
    <p:sldId id="391" r:id="rId20"/>
    <p:sldId id="370" r:id="rId21"/>
    <p:sldId id="392" r:id="rId22"/>
    <p:sldId id="307" r:id="rId23"/>
    <p:sldId id="267" r:id="rId24"/>
    <p:sldId id="324" r:id="rId25"/>
    <p:sldId id="329" r:id="rId26"/>
    <p:sldId id="376" r:id="rId27"/>
    <p:sldId id="375" r:id="rId28"/>
    <p:sldId id="379" r:id="rId29"/>
    <p:sldId id="371" r:id="rId30"/>
    <p:sldId id="372" r:id="rId31"/>
    <p:sldId id="373" r:id="rId32"/>
    <p:sldId id="308" r:id="rId33"/>
    <p:sldId id="396" r:id="rId34"/>
    <p:sldId id="395" r:id="rId35"/>
    <p:sldId id="309" r:id="rId36"/>
    <p:sldId id="393" r:id="rId37"/>
    <p:sldId id="334" r:id="rId38"/>
    <p:sldId id="314" r:id="rId39"/>
    <p:sldId id="310" r:id="rId40"/>
    <p:sldId id="312" r:id="rId41"/>
    <p:sldId id="336" r:id="rId42"/>
    <p:sldId id="397" r:id="rId43"/>
    <p:sldId id="342" r:id="rId44"/>
    <p:sldId id="337" r:id="rId45"/>
    <p:sldId id="304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347B6-4846-4441-97E2-77F66C07FF02}">
  <a:tblStyle styleId="{C3D347B6-4846-4441-97E2-77F66C07FF0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5"/>
    <p:restoredTop sz="94682"/>
  </p:normalViewPr>
  <p:slideViewPr>
    <p:cSldViewPr snapToGrid="0" snapToObjects="1" showGuides="1">
      <p:cViewPr varScale="1">
        <p:scale>
          <a:sx n="97" d="100"/>
          <a:sy n="97" d="100"/>
        </p:scale>
        <p:origin x="208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10602366" y="0"/>
              <a:ext cx="1219200" cy="6858000"/>
            </a:xfrm>
            <a:prstGeom prst="straightConnector1">
              <a:avLst/>
            </a:prstGeom>
            <a:noFill/>
            <a:ln w="28575" cap="flat" cmpd="sng">
              <a:solidFill>
                <a:srgbClr val="BFE47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9869214" y="3744473"/>
              <a:ext cx="2319611" cy="311352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54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3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2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0EE4-CDF8-6043-BB5F-E2B41517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FB3CE-C148-EB43-9D03-68D0AD234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3BED1-AFC0-C943-BC46-236122CA8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2BE247-82BF-9444-89D1-B94D4DE9B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1" i="0" u="none" strike="noStrike" cap="none">
                <a:solidFill>
                  <a:srgbClr val="5E9C7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userDrawn="1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77334" y="1154714"/>
            <a:ext cx="9768254" cy="478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  <a:defRPr sz="16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40;p3">
            <a:extLst>
              <a:ext uri="{FF2B5EF4-FFF2-40B4-BE49-F238E27FC236}">
                <a16:creationId xmlns:a16="http://schemas.microsoft.com/office/drawing/2014/main" id="{0BE7E483-2261-1440-B9A0-26889F7C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8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32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675745" y="1094087"/>
            <a:ext cx="475278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400" b="1" i="1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000" b="1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1800" b="1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75743" y="1848350"/>
            <a:ext cx="4752783" cy="4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3"/>
          </p:nvPr>
        </p:nvSpPr>
        <p:spPr>
          <a:xfrm>
            <a:off x="5731320" y="1094087"/>
            <a:ext cx="471426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400" b="1" i="1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000" b="1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None/>
              <a:defRPr sz="1800" b="1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4"/>
          </p:nvPr>
        </p:nvSpPr>
        <p:spPr>
          <a:xfrm>
            <a:off x="5731321" y="1859925"/>
            <a:ext cx="4714266" cy="4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7"/>
          <p:cNvCxnSpPr/>
          <p:nvPr/>
        </p:nvCxnSpPr>
        <p:spPr>
          <a:xfrm>
            <a:off x="5575561" y="1085850"/>
            <a:ext cx="0" cy="5143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7"/>
          <p:cNvCxnSpPr/>
          <p:nvPr/>
        </p:nvCxnSpPr>
        <p:spPr>
          <a:xfrm>
            <a:off x="675744" y="1759349"/>
            <a:ext cx="97698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 userDrawn="1">
  <p:cSld name="1_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75743" y="1157754"/>
            <a:ext cx="4752783" cy="507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4"/>
          </p:nvPr>
        </p:nvSpPr>
        <p:spPr>
          <a:xfrm>
            <a:off x="5731321" y="1169327"/>
            <a:ext cx="4714266" cy="50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7"/>
          <p:cNvCxnSpPr/>
          <p:nvPr/>
        </p:nvCxnSpPr>
        <p:spPr>
          <a:xfrm>
            <a:off x="5575561" y="1085850"/>
            <a:ext cx="0" cy="5143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264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352"/>
              </a:spcBef>
              <a:buSzPct val="57000"/>
              <a:defRPr sz="2320"/>
            </a:lvl2pPr>
            <a:lvl3pPr>
              <a:spcBef>
                <a:spcPts val="352"/>
              </a:spcBef>
              <a:buChar char="-"/>
              <a:defRPr sz="1898"/>
            </a:lvl3pPr>
            <a:lvl4pPr>
              <a:spcBef>
                <a:spcPts val="352"/>
              </a:spcBef>
              <a:buChar char="-"/>
              <a:defRPr sz="1898"/>
            </a:lvl4pPr>
            <a:lvl5pPr>
              <a:spcBef>
                <a:spcPts val="352"/>
              </a:spcBef>
              <a:buChar char="-"/>
              <a:defRPr sz="1898"/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320"/>
              <a:t>Body Level Two</a:t>
            </a:r>
          </a:p>
          <a:p>
            <a:pPr lvl="2">
              <a:defRPr sz="1800"/>
            </a:pPr>
            <a:r>
              <a:rPr sz="1898"/>
              <a:t>Body Level Three</a:t>
            </a:r>
          </a:p>
          <a:p>
            <a:pPr lvl="3">
              <a:defRPr sz="1800"/>
            </a:pPr>
            <a:r>
              <a:rPr sz="1898"/>
              <a:t>Body Level Four</a:t>
            </a:r>
          </a:p>
          <a:p>
            <a:pPr lvl="4">
              <a:defRPr sz="1800"/>
            </a:pPr>
            <a:r>
              <a:rPr sz="1898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398318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E400-9438-C64A-BCC3-3C4BC52C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3D55-BA5F-0A4A-A095-A6BC19C6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99F43-A026-3540-A699-D6CA73D7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8AA24-7798-344C-AC4B-79D81963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AB1F-036A-9F45-867A-5ECFB33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894CE-3DC8-1248-93D5-0DFBBBC8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7630-51EA-1144-9535-C6A0AD5F4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6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3589867"/>
            <a:ext cx="12188825" cy="3268133"/>
            <a:chOff x="0" y="3589867"/>
            <a:chExt cx="12188825" cy="3268133"/>
          </a:xfrm>
        </p:grpSpPr>
        <p:sp>
          <p:nvSpPr>
            <p:cNvPr id="11" name="Google Shape;11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rgbClr val="056E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▪"/>
              <a:defRPr sz="280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o"/>
              <a:defRPr sz="2400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✓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"/>
          <p:cNvGrpSpPr/>
          <p:nvPr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19" name="Google Shape;19;p1"/>
            <p:cNvCxnSpPr/>
            <p:nvPr/>
          </p:nvCxnSpPr>
          <p:spPr>
            <a:xfrm>
              <a:off x="10602366" y="0"/>
              <a:ext cx="1219200" cy="6858000"/>
            </a:xfrm>
            <a:prstGeom prst="straightConnector1">
              <a:avLst/>
            </a:prstGeom>
            <a:noFill/>
            <a:ln w="28575" cap="flat" cmpd="sng">
              <a:solidFill>
                <a:srgbClr val="BFE47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 flipH="1">
              <a:off x="9869214" y="3744473"/>
              <a:ext cx="2319611" cy="311352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4;p1"/>
          <p:cNvCxnSpPr/>
          <p:nvPr/>
        </p:nvCxnSpPr>
        <p:spPr>
          <a:xfrm rot="10800000">
            <a:off x="677333" y="942667"/>
            <a:ext cx="9809691" cy="308"/>
          </a:xfrm>
          <a:prstGeom prst="straightConnector1">
            <a:avLst/>
          </a:prstGeom>
          <a:noFill/>
          <a:ln w="111125" cap="flat" cmpd="tri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10800000">
            <a:off x="714286" y="6378091"/>
            <a:ext cx="9809691" cy="308"/>
          </a:xfrm>
          <a:prstGeom prst="straightConnector1">
            <a:avLst/>
          </a:prstGeom>
          <a:noFill/>
          <a:ln w="76200" cap="flat" cmpd="tri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2" r:id="rId4"/>
    <p:sldLayoutId id="2147483653" r:id="rId5"/>
    <p:sldLayoutId id="2147483666" r:id="rId6"/>
    <p:sldLayoutId id="2147483654" r:id="rId7"/>
    <p:sldLayoutId id="2147483665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dirty="0"/>
              <a:t>OS Security: Stack Overflow</a:t>
            </a:r>
            <a:endParaRPr sz="5400" b="1" i="0" u="none" strike="noStrike" cap="none" dirty="0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333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CF51-B870-E04E-87F7-581EAFF0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Layout: Activation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9857-E148-E64D-AF4D-528835C17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do when we call a function?</a:t>
            </a:r>
          </a:p>
          <a:p>
            <a:pPr lvl="1"/>
            <a:r>
              <a:rPr lang="en-US" dirty="0"/>
              <a:t>What data need to be stored?</a:t>
            </a:r>
          </a:p>
          <a:p>
            <a:pPr lvl="1"/>
            <a:r>
              <a:rPr lang="en-US" dirty="0"/>
              <a:t>Where do they go?</a:t>
            </a:r>
          </a:p>
          <a:p>
            <a:endParaRPr lang="en-US" dirty="0"/>
          </a:p>
          <a:p>
            <a:r>
              <a:rPr lang="en-US" dirty="0"/>
              <a:t>How do we return from a function?</a:t>
            </a:r>
          </a:p>
          <a:p>
            <a:pPr lvl="1"/>
            <a:r>
              <a:rPr lang="en-US" dirty="0"/>
              <a:t>What data need to be restored?</a:t>
            </a:r>
          </a:p>
          <a:p>
            <a:pPr lvl="1"/>
            <a:r>
              <a:rPr lang="en-US" dirty="0"/>
              <a:t>Where do they come from?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9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DC79-D2E5-F848-A704-8A4978CE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Activation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42B9-E8EE-9445-81C5-6CB773575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Calling function:</a:t>
            </a:r>
          </a:p>
          <a:p>
            <a:pPr lvl="1"/>
            <a:r>
              <a:rPr lang="en-US" sz="2400" dirty="0"/>
              <a:t>Push arguments onto the stack (in reverse order)</a:t>
            </a:r>
          </a:p>
          <a:p>
            <a:pPr lvl="1"/>
            <a:r>
              <a:rPr lang="en-US" sz="2400" dirty="0"/>
              <a:t>Push the address of the instruction to run after control returns to you</a:t>
            </a:r>
          </a:p>
          <a:p>
            <a:pPr lvl="1"/>
            <a:r>
              <a:rPr lang="en-US" sz="2400" dirty="0"/>
              <a:t>Jump to the function</a:t>
            </a:r>
          </a:p>
          <a:p>
            <a:r>
              <a:rPr lang="en-US" sz="2800" dirty="0"/>
              <a:t>Called function:</a:t>
            </a:r>
          </a:p>
          <a:p>
            <a:pPr lvl="1"/>
            <a:r>
              <a:rPr lang="en-US" sz="2400" dirty="0"/>
              <a:t>Push the old frame pointer onto the stack (%</a:t>
            </a:r>
            <a:r>
              <a:rPr lang="en-US" sz="2400" dirty="0" err="1"/>
              <a:t>ebp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Set current frame pointer (%</a:t>
            </a:r>
            <a:r>
              <a:rPr lang="en-US" sz="2400" dirty="0" err="1"/>
              <a:t>ebp</a:t>
            </a:r>
            <a:r>
              <a:rPr lang="en-US" sz="2400" dirty="0"/>
              <a:t>) to where the end of the stack is right now (%</a:t>
            </a:r>
            <a:r>
              <a:rPr lang="en-US" sz="2400" dirty="0" err="1"/>
              <a:t>esp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Push local variables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36421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64005-5CCB-804D-9870-6AAAEB82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Frame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FFB334-A1DC-5B4F-8346-98D1A35B267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2400" dirty="0"/>
              <a:t>Arguments in reverse order</a:t>
            </a:r>
          </a:p>
          <a:p>
            <a:r>
              <a:rPr lang="en-US" sz="2400" dirty="0"/>
              <a:t>Return address</a:t>
            </a:r>
          </a:p>
          <a:p>
            <a:r>
              <a:rPr lang="en-US" sz="2400" dirty="0"/>
              <a:t>Store old frame pointer (%</a:t>
            </a:r>
            <a:r>
              <a:rPr lang="en-US" sz="2400" dirty="0" err="1"/>
              <a:t>ebp</a:t>
            </a:r>
            <a:r>
              <a:rPr lang="en-US" sz="2400" dirty="0"/>
              <a:t>) – so that context can be returned to </a:t>
            </a:r>
            <a:r>
              <a:rPr lang="en-US" sz="2400" dirty="0" err="1"/>
              <a:t>callee</a:t>
            </a:r>
            <a:r>
              <a:rPr lang="en-US" sz="2400" dirty="0"/>
              <a:t> function after this call</a:t>
            </a:r>
          </a:p>
          <a:p>
            <a:r>
              <a:rPr lang="en-US" sz="2400" dirty="0"/>
              <a:t>Set current frame pointer (%</a:t>
            </a:r>
            <a:r>
              <a:rPr lang="en-US" sz="2400" dirty="0" err="1"/>
              <a:t>ebp</a:t>
            </a:r>
            <a:r>
              <a:rPr lang="en-US" sz="2400" dirty="0"/>
              <a:t>) to where the end of the stack is right now (%</a:t>
            </a:r>
            <a:r>
              <a:rPr lang="en-US" sz="2400" dirty="0" err="1"/>
              <a:t>esp</a:t>
            </a:r>
            <a:r>
              <a:rPr lang="en-US" sz="2400" dirty="0"/>
              <a:t>)</a:t>
            </a:r>
          </a:p>
          <a:p>
            <a:r>
              <a:rPr lang="en-US" sz="2400" dirty="0"/>
              <a:t>Push local variables onto the 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D411AC-31FF-2843-BEDD-9B5B1BC0F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76810"/>
              </p:ext>
            </p:extLst>
          </p:nvPr>
        </p:nvGraphicFramePr>
        <p:xfrm>
          <a:off x="1087542" y="1405466"/>
          <a:ext cx="4047984" cy="419608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Previous Stack Frame (main)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Previous Stack Frame  (F1)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Function Arguments to F2</a:t>
                      </a:r>
                    </a:p>
                    <a:p>
                      <a:r>
                        <a:rPr lang="en-US" dirty="0"/>
                        <a:t>(in reverse order; rightmost argument first)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(instruction address in F1)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Local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Local Buffer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BC1FDF-200C-0941-B795-5F9D4B6323CF}"/>
              </a:ext>
            </a:extLst>
          </p:cNvPr>
          <p:cNvCxnSpPr/>
          <p:nvPr/>
        </p:nvCxnSpPr>
        <p:spPr>
          <a:xfrm flipV="1">
            <a:off x="3657606" y="1651318"/>
            <a:ext cx="0" cy="879231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6BFCC7-70C3-154F-AC42-2F557D3FA793}"/>
              </a:ext>
            </a:extLst>
          </p:cNvPr>
          <p:cNvCxnSpPr>
            <a:cxnSpLocks/>
          </p:cNvCxnSpPr>
          <p:nvPr/>
        </p:nvCxnSpPr>
        <p:spPr>
          <a:xfrm flipH="1">
            <a:off x="3625707" y="4104176"/>
            <a:ext cx="10313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9A9509-B2A4-BA4B-8175-C418F73BB36D}"/>
              </a:ext>
            </a:extLst>
          </p:cNvPr>
          <p:cNvCxnSpPr>
            <a:cxnSpLocks/>
          </p:cNvCxnSpPr>
          <p:nvPr/>
        </p:nvCxnSpPr>
        <p:spPr>
          <a:xfrm flipH="1">
            <a:off x="3625707" y="4869719"/>
            <a:ext cx="10313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3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DC79-D2E5-F848-A704-8A4978CE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Activation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42B9-E8EE-9445-81C5-6CB773575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function (to return):</a:t>
            </a:r>
          </a:p>
          <a:p>
            <a:pPr lvl="1"/>
            <a:r>
              <a:rPr lang="en-US" dirty="0"/>
              <a:t>Deallocate local variables: %</a:t>
            </a:r>
            <a:r>
              <a:rPr lang="en-US" dirty="0" err="1"/>
              <a:t>esp</a:t>
            </a:r>
            <a:r>
              <a:rPr lang="en-US" dirty="0"/>
              <a:t> = %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/>
              <a:t>Restore base pointer: pop %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/>
              <a:t>Jump back to where they wanted us to: %</a:t>
            </a:r>
            <a:r>
              <a:rPr lang="en-US" dirty="0" err="1"/>
              <a:t>eip</a:t>
            </a:r>
            <a:r>
              <a:rPr lang="en-US" dirty="0"/>
              <a:t> = 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Calling function (on return):</a:t>
            </a:r>
          </a:p>
          <a:p>
            <a:pPr lvl="1"/>
            <a:r>
              <a:rPr lang="en-US" dirty="0"/>
              <a:t>Remove arguments from stack</a:t>
            </a:r>
          </a:p>
        </p:txBody>
      </p:sp>
    </p:spTree>
    <p:extLst>
      <p:ext uri="{BB962C8B-B14F-4D97-AF65-F5344CB8AC3E}">
        <p14:creationId xmlns:p14="http://schemas.microsoft.com/office/powerpoint/2010/main" val="15596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CBC305-AAA9-FB4D-9850-285116E8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Frames (</a:t>
            </a:r>
            <a:r>
              <a:rPr lang="en-US" dirty="0" err="1"/>
              <a:t>contd</a:t>
            </a:r>
            <a:r>
              <a:rPr lang="en-US" dirty="0"/>
              <a:t>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2A1C5-B22A-AF43-B14F-9527ADCBDD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function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needs a data structure to store the “return” address and parameters to be passed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function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needs a place to store its local variables (different for every call)</a:t>
            </a: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7EC3328-8C8C-DB49-9D52-74AB91BD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6" t="9265" r="28636" b="23161"/>
          <a:stretch>
            <a:fillRect/>
          </a:stretch>
        </p:blipFill>
        <p:spPr bwMode="auto">
          <a:xfrm>
            <a:off x="5808663" y="1059636"/>
            <a:ext cx="4297362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3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6B-8D97-BA48-AAF0-5D7EC8AD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8E11-9E1A-434C-8F69-87CAD2F231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(char *arg1,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arg2,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arg3)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loc1, loc2[100];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	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loc2++;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main(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, char **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543560" lvl="1" indent="0">
              <a:buNone/>
              <a:defRPr sz="1800"/>
            </a:pP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a,b,c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next 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BBB8B-9B9B-B348-A65A-6A8C493D0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11840"/>
              </p:ext>
            </p:extLst>
          </p:nvPr>
        </p:nvGraphicFramePr>
        <p:xfrm>
          <a:off x="5850929" y="1008892"/>
          <a:ext cx="4047984" cy="530860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Stack Frame (main)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 (arg3)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 (arg2)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 (arg1)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 [contents of </a:t>
                      </a:r>
                      <a:r>
                        <a:rPr lang="en-US" dirty="0" err="1"/>
                        <a:t>eip</a:t>
                      </a:r>
                      <a:r>
                        <a:rPr lang="en-US" dirty="0"/>
                        <a:t> = address(next) 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loc2[99]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loc2[2]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9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loc2[0]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DF477F-82BF-FA4B-AF08-46DB4A48FC71}"/>
              </a:ext>
            </a:extLst>
          </p:cNvPr>
          <p:cNvSpPr txBox="1"/>
          <p:nvPr/>
        </p:nvSpPr>
        <p:spPr>
          <a:xfrm>
            <a:off x="8703354" y="2258507"/>
            <a:ext cx="221628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Every variable address is relative to stack pointer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loc2 is buffer here</a:t>
            </a:r>
          </a:p>
        </p:txBody>
      </p:sp>
    </p:spTree>
    <p:extLst>
      <p:ext uri="{BB962C8B-B14F-4D97-AF65-F5344CB8AC3E}">
        <p14:creationId xmlns:p14="http://schemas.microsoft.com/office/powerpoint/2010/main" val="158537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6B-8D97-BA48-AAF0-5D7EC8AD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8E11-9E1A-434C-8F69-87CAD2F231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(char *arg1,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arg2,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arg3)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loc1, loc2[100];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	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loc2++;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main(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, char **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543560" lvl="1" indent="0">
              <a:buNone/>
              <a:defRPr sz="1800"/>
            </a:pP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a,b,c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next 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BBB8B-9B9B-B348-A65A-6A8C493D0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79741"/>
              </p:ext>
            </p:extLst>
          </p:nvPr>
        </p:nvGraphicFramePr>
        <p:xfrm>
          <a:off x="5850929" y="1008892"/>
          <a:ext cx="4047984" cy="530860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Stack Frame (main)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 (arg3)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 (arg2)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 (arg1)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 [contents of </a:t>
                      </a:r>
                      <a:r>
                        <a:rPr lang="en-US" dirty="0" err="1"/>
                        <a:t>eip</a:t>
                      </a:r>
                      <a:r>
                        <a:rPr lang="en-US" dirty="0"/>
                        <a:t> = address(next) 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loc2[99]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loc2[2]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9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loc2[0]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DF477F-82BF-FA4B-AF08-46DB4A48FC71}"/>
              </a:ext>
            </a:extLst>
          </p:cNvPr>
          <p:cNvSpPr txBox="1"/>
          <p:nvPr/>
        </p:nvSpPr>
        <p:spPr>
          <a:xfrm>
            <a:off x="8703354" y="2258507"/>
            <a:ext cx="221628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input (less than 100) can be fit in buffer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No Overflow</a:t>
            </a:r>
          </a:p>
        </p:txBody>
      </p:sp>
    </p:spTree>
    <p:extLst>
      <p:ext uri="{BB962C8B-B14F-4D97-AF65-F5344CB8AC3E}">
        <p14:creationId xmlns:p14="http://schemas.microsoft.com/office/powerpoint/2010/main" val="267912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6B-8D97-BA48-AAF0-5D7EC8AD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8E11-9E1A-434C-8F69-87CAD2F231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(char *arg1,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arg2,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arg3)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loc1, loc2[100];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	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loc2++;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main(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, char **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543560" lvl="1" indent="0">
              <a:buNone/>
              <a:defRPr sz="1800"/>
            </a:pP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a,b,c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next 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BBB8B-9B9B-B348-A65A-6A8C493D0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86545"/>
              </p:ext>
            </p:extLst>
          </p:nvPr>
        </p:nvGraphicFramePr>
        <p:xfrm>
          <a:off x="5850929" y="1008892"/>
          <a:ext cx="4047984" cy="530860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Stack Frame (main)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 (arg3)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 (arg2)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 (arg1)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 [contents of </a:t>
                      </a:r>
                      <a:r>
                        <a:rPr lang="en-US" dirty="0" err="1"/>
                        <a:t>eip</a:t>
                      </a:r>
                      <a:r>
                        <a:rPr lang="en-US" dirty="0"/>
                        <a:t> = address(next) 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loc2[99]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loc2[2]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9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loc2[0]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DF477F-82BF-FA4B-AF08-46DB4A48FC71}"/>
              </a:ext>
            </a:extLst>
          </p:cNvPr>
          <p:cNvSpPr txBox="1"/>
          <p:nvPr/>
        </p:nvSpPr>
        <p:spPr>
          <a:xfrm>
            <a:off x="8703354" y="2258507"/>
            <a:ext cx="221628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What if user input exceeds buffer capacity?</a:t>
            </a:r>
          </a:p>
          <a:p>
            <a:r>
              <a:rPr lang="en-US" b="1" dirty="0">
                <a:solidFill>
                  <a:schemeClr val="accent2"/>
                </a:solidFill>
              </a:rPr>
              <a:t>Overflow: other data on stack overwritten</a:t>
            </a:r>
          </a:p>
        </p:txBody>
      </p:sp>
    </p:spTree>
    <p:extLst>
      <p:ext uri="{BB962C8B-B14F-4D97-AF65-F5344CB8AC3E}">
        <p14:creationId xmlns:p14="http://schemas.microsoft.com/office/powerpoint/2010/main" val="12640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6B-8D97-BA48-AAF0-5D7EC8AD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8E11-9E1A-434C-8F69-87CAD2F231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(char *arg1,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arg2,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arg3)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loc1, loc2[100];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	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loc2++;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main(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, char **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543560" lvl="1" indent="0">
              <a:buNone/>
              <a:defRPr sz="1800"/>
            </a:pP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a,b,c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next 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BBB8B-9B9B-B348-A65A-6A8C493D0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00157"/>
              </p:ext>
            </p:extLst>
          </p:nvPr>
        </p:nvGraphicFramePr>
        <p:xfrm>
          <a:off x="5850929" y="1008892"/>
          <a:ext cx="4047984" cy="530860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Stack Frame (main)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 (arg3)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 (arg2)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 (arg1)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 [contents of </a:t>
                      </a:r>
                      <a:r>
                        <a:rPr lang="en-US" dirty="0" err="1"/>
                        <a:t>eip</a:t>
                      </a:r>
                      <a:r>
                        <a:rPr lang="en-US" dirty="0"/>
                        <a:t> = address(next) 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loc2[99]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loc2[2]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9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loc2[0]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DF477F-82BF-FA4B-AF08-46DB4A48FC71}"/>
              </a:ext>
            </a:extLst>
          </p:cNvPr>
          <p:cNvSpPr txBox="1"/>
          <p:nvPr/>
        </p:nvSpPr>
        <p:spPr>
          <a:xfrm>
            <a:off x="8703354" y="2258507"/>
            <a:ext cx="221628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What if user input exceeds buffer capacity?</a:t>
            </a:r>
          </a:p>
          <a:p>
            <a:r>
              <a:rPr lang="en-US" b="1" dirty="0">
                <a:solidFill>
                  <a:schemeClr val="accent2"/>
                </a:solidFill>
              </a:rPr>
              <a:t>Overflow: return address corrupted</a:t>
            </a:r>
          </a:p>
        </p:txBody>
      </p:sp>
    </p:spTree>
    <p:extLst>
      <p:ext uri="{BB962C8B-B14F-4D97-AF65-F5344CB8AC3E}">
        <p14:creationId xmlns:p14="http://schemas.microsoft.com/office/powerpoint/2010/main" val="400454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6B-8D97-BA48-AAF0-5D7EC8AD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8E11-9E1A-434C-8F69-87CAD2F231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(char *arg1,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arg2,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arg3)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loc1, loc2[100];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	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loc2++;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main(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, char **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543560" lvl="1" indent="0">
              <a:buNone/>
              <a:defRPr sz="1800"/>
            </a:pP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a,b,c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next 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BBB8B-9B9B-B348-A65A-6A8C493D0D79}"/>
              </a:ext>
            </a:extLst>
          </p:cNvPr>
          <p:cNvGraphicFramePr>
            <a:graphicFrameLocks noGrp="1"/>
          </p:cNvGraphicFramePr>
          <p:nvPr/>
        </p:nvGraphicFramePr>
        <p:xfrm>
          <a:off x="5850929" y="1008892"/>
          <a:ext cx="4047984" cy="530860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Stack Frame (main)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 (arg3)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 (arg2)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 (arg1)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 [contents of </a:t>
                      </a:r>
                      <a:r>
                        <a:rPr lang="en-US" dirty="0" err="1"/>
                        <a:t>eip</a:t>
                      </a:r>
                      <a:r>
                        <a:rPr lang="en-US" dirty="0"/>
                        <a:t> = address(next) 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loc2[99]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loc2[2]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9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loc2[0]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DF477F-82BF-FA4B-AF08-46DB4A48FC71}"/>
              </a:ext>
            </a:extLst>
          </p:cNvPr>
          <p:cNvSpPr txBox="1"/>
          <p:nvPr/>
        </p:nvSpPr>
        <p:spPr>
          <a:xfrm>
            <a:off x="8703354" y="2258507"/>
            <a:ext cx="221628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Overflow: return address corrupted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Control flow affected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How can malicious user exploit this?</a:t>
            </a:r>
          </a:p>
        </p:txBody>
      </p:sp>
    </p:spTree>
    <p:extLst>
      <p:ext uri="{BB962C8B-B14F-4D97-AF65-F5344CB8AC3E}">
        <p14:creationId xmlns:p14="http://schemas.microsoft.com/office/powerpoint/2010/main" val="3607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dirty="0"/>
              <a:t>OS Exploits</a:t>
            </a:r>
            <a:endParaRPr sz="4000" b="1" i="0" u="none" strike="noStrike" cap="none" dirty="0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61264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❑"/>
            </a:pPr>
            <a:r>
              <a:rPr lang="en-US" sz="3600" dirty="0"/>
              <a:t>OS is a software and has bugs that can be exploited for attacking its internal data structures for privilege escalation </a:t>
            </a:r>
          </a:p>
          <a:p>
            <a:pPr marL="342900" marR="0" lvl="0" indent="-461264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❑"/>
            </a:pPr>
            <a:r>
              <a:rPr lang="en-US" sz="3600" dirty="0"/>
              <a:t>Exploits could result from</a:t>
            </a:r>
          </a:p>
          <a:p>
            <a:pPr marL="800100" lvl="1" indent="-461264">
              <a:lnSpc>
                <a:spcPct val="94000"/>
              </a:lnSpc>
              <a:spcBef>
                <a:spcPts val="0"/>
              </a:spcBef>
              <a:buSzPts val="3600"/>
              <a:buFont typeface="Noto Sans Symbols"/>
              <a:buChar char="❑"/>
            </a:pPr>
            <a:r>
              <a:rPr lang="en-US" sz="3200" dirty="0"/>
              <a:t>Stack overflow or buffer overflow</a:t>
            </a:r>
          </a:p>
          <a:p>
            <a:pPr marL="800100" lvl="1" indent="-461264">
              <a:lnSpc>
                <a:spcPct val="94000"/>
              </a:lnSpc>
              <a:spcBef>
                <a:spcPts val="0"/>
              </a:spcBef>
              <a:buSzPts val="3600"/>
              <a:buFont typeface="Noto Sans Symbols"/>
              <a:buChar char="❑"/>
            </a:pPr>
            <a:r>
              <a:rPr lang="en-US" sz="3200" dirty="0"/>
              <a:t>Heap overflow</a:t>
            </a:r>
          </a:p>
          <a:p>
            <a:pPr marL="800100" lvl="1" indent="-461264">
              <a:lnSpc>
                <a:spcPct val="94000"/>
              </a:lnSpc>
              <a:spcBef>
                <a:spcPts val="0"/>
              </a:spcBef>
              <a:buSzPts val="3600"/>
              <a:buFont typeface="Noto Sans Symbols"/>
              <a:buChar char="❑"/>
            </a:pPr>
            <a:r>
              <a:rPr lang="en-US" sz="3200" dirty="0"/>
              <a:t>Integer overflow</a:t>
            </a:r>
          </a:p>
          <a:p>
            <a:pPr marL="800100" lvl="1" indent="-461264">
              <a:lnSpc>
                <a:spcPct val="94000"/>
              </a:lnSpc>
              <a:spcBef>
                <a:spcPts val="0"/>
              </a:spcBef>
              <a:buSzPts val="3600"/>
              <a:buFont typeface="Noto Sans Symbols"/>
              <a:buChar char="❑"/>
            </a:pPr>
            <a:r>
              <a:rPr lang="en-US" sz="3200" dirty="0"/>
              <a:t>String format attacks</a:t>
            </a:r>
          </a:p>
          <a:p>
            <a:pPr marL="800100" lvl="1" indent="-461264">
              <a:lnSpc>
                <a:spcPct val="94000"/>
              </a:lnSpc>
              <a:spcBef>
                <a:spcPts val="0"/>
              </a:spcBef>
              <a:buSzPts val="3600"/>
              <a:buFont typeface="Noto Sans Symbols"/>
              <a:buChar char="❑"/>
            </a:pPr>
            <a:r>
              <a:rPr lang="en-US" sz="3200" dirty="0"/>
              <a:t>Return to </a:t>
            </a:r>
            <a:r>
              <a:rPr lang="en-US" sz="3200" dirty="0" err="1"/>
              <a:t>libc</a:t>
            </a:r>
            <a:endParaRPr lang="en-US" sz="3200" dirty="0"/>
          </a:p>
          <a:p>
            <a:pPr marL="800100" lvl="1" indent="-461264">
              <a:lnSpc>
                <a:spcPct val="94000"/>
              </a:lnSpc>
              <a:spcBef>
                <a:spcPts val="0"/>
              </a:spcBef>
              <a:buSzPts val="3600"/>
              <a:buFont typeface="Noto Sans Symbols"/>
              <a:buChar char="❑"/>
            </a:pPr>
            <a:r>
              <a:rPr lang="en-US" sz="3200" dirty="0"/>
              <a:t>Gadgets or Return oriented programming</a:t>
            </a:r>
            <a:endParaRPr sz="2400" dirty="0"/>
          </a:p>
          <a:p>
            <a:pPr marL="0" marR="0" lvl="0" indent="0" algn="l" rtl="0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8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8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C816-CF3A-AE4F-892E-A23E3ABD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CD91-E294-834D-B5F1-DC596DBC3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place the code in the buffer and overwrite return address so it points back into the buffer</a:t>
            </a:r>
          </a:p>
          <a:p>
            <a:pPr lvl="1"/>
            <a:r>
              <a:rPr lang="en-US" sz="1920" dirty="0"/>
              <a:t>code supplied as user input (aim is to cause buffer overflow and transfer control to this code)</a:t>
            </a:r>
          </a:p>
          <a:p>
            <a:pPr lvl="1"/>
            <a:r>
              <a:rPr lang="en-US" sz="1920" dirty="0"/>
              <a:t>machine code - specific to processor and operating system</a:t>
            </a:r>
          </a:p>
          <a:p>
            <a:r>
              <a:rPr lang="en-US" sz="2800" dirty="0"/>
              <a:t>good assembly language skills no longer necessary as automated sites/tools available </a:t>
            </a:r>
          </a:p>
          <a:p>
            <a:r>
              <a:rPr lang="en-US" sz="2800" dirty="0"/>
              <a:t>Most common usage: transfer control to a shell</a:t>
            </a:r>
          </a:p>
          <a:p>
            <a:r>
              <a:rPr lang="en-US" sz="2800" dirty="0"/>
              <a:t>Use /bin/</a:t>
            </a:r>
            <a:r>
              <a:rPr lang="en-US" sz="2800" dirty="0" err="1"/>
              <a:t>sh</a:t>
            </a:r>
            <a:r>
              <a:rPr lang="en-US" sz="2800" dirty="0"/>
              <a:t> to open shell command on victim computer. </a:t>
            </a:r>
          </a:p>
          <a:p>
            <a:pPr lvl="1"/>
            <a:r>
              <a:rPr lang="en-US" sz="2000" dirty="0"/>
              <a:t>Same privileges as user program under attack</a:t>
            </a:r>
          </a:p>
          <a:p>
            <a:pPr lvl="1"/>
            <a:r>
              <a:rPr lang="en-US" sz="2000" dirty="0"/>
              <a:t>If system call has buffer overflow vulnerability, root privileges to shell code (privilege escalation)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27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6B-8D97-BA48-AAF0-5D7EC8AD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8E11-9E1A-434C-8F69-87CAD2F231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(char *arg1,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arg2,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arg3)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loc1, loc2[100];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	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loc2++;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   ...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void main(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, char **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543560" lvl="1" indent="0">
              <a:buNone/>
              <a:defRPr sz="1800"/>
            </a:pP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IN" sz="1600" b="1" dirty="0" err="1">
                <a:latin typeface="Courier"/>
                <a:ea typeface="Courier"/>
                <a:cs typeface="Courier"/>
                <a:sym typeface="Courier"/>
              </a:rPr>
              <a:t>a,b,c</a:t>
            </a: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next </a:t>
            </a:r>
          </a:p>
          <a:p>
            <a:pPr marL="543560" lvl="1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…</a:t>
            </a:r>
          </a:p>
          <a:p>
            <a:pPr marL="86360" lvl="0" indent="0">
              <a:buNone/>
              <a:defRPr sz="1800"/>
            </a:pPr>
            <a:r>
              <a:rPr lang="en-IN" sz="1600" b="1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BBB8B-9B9B-B348-A65A-6A8C493D0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29072"/>
              </p:ext>
            </p:extLst>
          </p:nvPr>
        </p:nvGraphicFramePr>
        <p:xfrm>
          <a:off x="5850929" y="1008892"/>
          <a:ext cx="4047984" cy="530860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Stack Frame (main)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 (arg3)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 (arg2)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 (arg1)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 [contents of </a:t>
                      </a:r>
                      <a:r>
                        <a:rPr lang="en-US" dirty="0" err="1"/>
                        <a:t>eip</a:t>
                      </a:r>
                      <a:r>
                        <a:rPr lang="en-US" dirty="0"/>
                        <a:t> = address(next) 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loc2[99]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9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loc2[0]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DF477F-82BF-FA4B-AF08-46DB4A48FC71}"/>
              </a:ext>
            </a:extLst>
          </p:cNvPr>
          <p:cNvSpPr txBox="1"/>
          <p:nvPr/>
        </p:nvSpPr>
        <p:spPr>
          <a:xfrm>
            <a:off x="8703354" y="2258507"/>
            <a:ext cx="221628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Push code on buffer and make return address point to it</a:t>
            </a:r>
          </a:p>
          <a:p>
            <a:r>
              <a:rPr lang="en-US" b="1" dirty="0">
                <a:solidFill>
                  <a:schemeClr val="accent2"/>
                </a:solidFill>
              </a:rPr>
              <a:t>Arbitrary code injection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1C2653-9116-8E48-ACA5-A1D9BBF0AA66}"/>
              </a:ext>
            </a:extLst>
          </p:cNvPr>
          <p:cNvGrpSpPr/>
          <p:nvPr/>
        </p:nvGrpSpPr>
        <p:grpSpPr>
          <a:xfrm>
            <a:off x="8077199" y="2743203"/>
            <a:ext cx="439480" cy="2700670"/>
            <a:chOff x="8077199" y="2668772"/>
            <a:chExt cx="439480" cy="270067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E411D5D-79A5-F243-90DB-FF597C252C2B}"/>
                </a:ext>
              </a:extLst>
            </p:cNvPr>
            <p:cNvCxnSpPr/>
            <p:nvPr/>
          </p:nvCxnSpPr>
          <p:spPr>
            <a:xfrm>
              <a:off x="8516679" y="2668772"/>
              <a:ext cx="0" cy="270067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1A1753-59E5-7B47-91A4-EE28600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7" y="2668772"/>
              <a:ext cx="3827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4B8980-0D21-C74F-9378-23508A95DA41}"/>
                </a:ext>
              </a:extLst>
            </p:cNvPr>
            <p:cNvCxnSpPr>
              <a:cxnSpLocks/>
            </p:cNvCxnSpPr>
            <p:nvPr/>
          </p:nvCxnSpPr>
          <p:spPr>
            <a:xfrm>
              <a:off x="8077199" y="5369442"/>
              <a:ext cx="439480" cy="0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58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7FC2-6FDF-E941-A76E-746BFF9D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857A-0BD0-9546-B06E-AB7C176C6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exploit a buffer overflow an attacker must identify a buffer overflow vulnerability in some program</a:t>
            </a:r>
          </a:p>
          <a:p>
            <a:pPr lvl="1"/>
            <a:r>
              <a:rPr lang="en-US" dirty="0"/>
              <a:t>inspection, </a:t>
            </a:r>
          </a:p>
          <a:p>
            <a:pPr lvl="1"/>
            <a:r>
              <a:rPr lang="en-US" dirty="0"/>
              <a:t>tracing execution, </a:t>
            </a:r>
          </a:p>
          <a:p>
            <a:pPr lvl="1"/>
            <a:r>
              <a:rPr lang="en-US" dirty="0"/>
              <a:t>fuzzing tools</a:t>
            </a:r>
          </a:p>
          <a:p>
            <a:r>
              <a:rPr lang="en-US" dirty="0"/>
              <a:t>understand how buffer is stored in memory and determine potential for corruption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2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2A31838-6602-FA45-881E-83088CC8E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Shellcode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CF779B3-776B-EF47-B686-6A936A639102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 	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*name[2];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name[0] = "/bin/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name[1] = NULL;  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(name[0],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name,NULL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81625A-974E-964A-AD23-A7CF773C65F0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altLang="en-US" sz="2000" dirty="0"/>
              <a:t>Compile the following to assembly language code</a:t>
            </a:r>
          </a:p>
          <a:p>
            <a:r>
              <a:rPr lang="en-US" altLang="en-US" sz="2000" dirty="0"/>
              <a:t>Extract necessary code (sans activation frame; absolute addresses) and make necessary changes</a:t>
            </a:r>
          </a:p>
          <a:p>
            <a:r>
              <a:rPr lang="en-US" altLang="en-US" sz="2000" dirty="0"/>
              <a:t>Convert to hex format (as per processor – little/big endian) and store as a string</a:t>
            </a:r>
          </a:p>
          <a:p>
            <a:r>
              <a:rPr lang="en-US" altLang="en-US" sz="2000" dirty="0"/>
              <a:t>No null bytes as this is end of string (code may not be completely copied)</a:t>
            </a:r>
          </a:p>
          <a:p>
            <a:r>
              <a:rPr lang="en-US" sz="2000" dirty="0"/>
              <a:t>String supplied as input</a:t>
            </a:r>
          </a:p>
        </p:txBody>
      </p:sp>
    </p:spTree>
    <p:extLst>
      <p:ext uri="{BB962C8B-B14F-4D97-AF65-F5344CB8AC3E}">
        <p14:creationId xmlns:p14="http://schemas.microsoft.com/office/powerpoint/2010/main" val="144773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 dirty="0"/>
              <a:t>Shellcode</a:t>
            </a:r>
          </a:p>
        </p:txBody>
      </p:sp>
      <p:sp>
        <p:nvSpPr>
          <p:cNvPr id="617" name="Shape 617"/>
          <p:cNvSpPr/>
          <p:nvPr/>
        </p:nvSpPr>
        <p:spPr>
          <a:xfrm>
            <a:off x="3258094" y="1398093"/>
            <a:ext cx="5675812" cy="2450927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321457">
              <a:defRPr sz="1800"/>
            </a:pPr>
            <a:r>
              <a:rPr sz="2180"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</a:p>
          <a:p>
            <a:pPr defTabSz="321457">
              <a:defRPr sz="1800"/>
            </a:pPr>
            <a:r>
              <a:rPr sz="2180">
                <a:latin typeface="Courier"/>
                <a:ea typeface="Courier"/>
                <a:cs typeface="Courier"/>
                <a:sym typeface="Courier"/>
              </a:rPr>
              <a:t>int main( ) {</a:t>
            </a:r>
          </a:p>
          <a:p>
            <a:pPr defTabSz="321457">
              <a:defRPr sz="1800"/>
            </a:pPr>
            <a:r>
              <a:rPr sz="2180">
                <a:latin typeface="Courier"/>
                <a:ea typeface="Courier"/>
                <a:cs typeface="Courier"/>
                <a:sym typeface="Courier"/>
              </a:rPr>
              <a:t>   char </a:t>
            </a:r>
            <a:r>
              <a:rPr sz="2180" baseline="-9677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sz="2180">
                <a:latin typeface="Courier"/>
                <a:ea typeface="Courier"/>
                <a:cs typeface="Courier"/>
                <a:sym typeface="Courier"/>
              </a:rPr>
              <a:t>name[2];</a:t>
            </a:r>
          </a:p>
          <a:p>
            <a:pPr defTabSz="321457">
              <a:defRPr sz="1800"/>
            </a:pPr>
            <a:r>
              <a:rPr sz="2180">
                <a:latin typeface="Courier"/>
                <a:ea typeface="Courier"/>
                <a:cs typeface="Courier"/>
                <a:sym typeface="Courier"/>
              </a:rPr>
              <a:t>   name[0] = “/bin/sh”;</a:t>
            </a:r>
          </a:p>
          <a:p>
            <a:pPr defTabSz="321457">
              <a:defRPr sz="1800"/>
            </a:pPr>
            <a:r>
              <a:rPr sz="2180">
                <a:latin typeface="Courier"/>
                <a:ea typeface="Courier"/>
                <a:cs typeface="Courier"/>
                <a:sym typeface="Courier"/>
              </a:rPr>
              <a:t>   name[1] = NULL;</a:t>
            </a:r>
          </a:p>
          <a:p>
            <a:pPr defTabSz="321457">
              <a:defRPr sz="1800"/>
            </a:pPr>
            <a:r>
              <a:rPr sz="2180">
                <a:latin typeface="Courier"/>
                <a:ea typeface="Courier"/>
                <a:cs typeface="Courier"/>
                <a:sym typeface="Courier"/>
              </a:rPr>
              <a:t>   execve(name[0], name, NULL);</a:t>
            </a:r>
          </a:p>
          <a:p>
            <a:pPr defTabSz="321457">
              <a:spcBef>
                <a:spcPts val="844"/>
              </a:spcBef>
              <a:defRPr sz="1800"/>
            </a:pPr>
            <a:r>
              <a:rPr sz="218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grpSp>
        <p:nvGrpSpPr>
          <p:cNvPr id="620" name="Group 620"/>
          <p:cNvGrpSpPr/>
          <p:nvPr/>
        </p:nvGrpSpPr>
        <p:grpSpPr>
          <a:xfrm>
            <a:off x="2760033" y="4205404"/>
            <a:ext cx="3363738" cy="2348335"/>
            <a:chOff x="46897" y="38223"/>
            <a:chExt cx="4783981" cy="3339853"/>
          </a:xfrm>
        </p:grpSpPr>
        <p:sp>
          <p:nvSpPr>
            <p:cNvPr id="618" name="Shape 618"/>
            <p:cNvSpPr/>
            <p:nvPr/>
          </p:nvSpPr>
          <p:spPr>
            <a:xfrm>
              <a:off x="761388" y="38223"/>
              <a:ext cx="4069490" cy="33398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xorl %eax, %eax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pushl %eax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pushl $0x68732f2f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pushl $0x6e69622f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movl %esp,%ebx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pushl %eax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...</a:t>
              </a:r>
            </a:p>
          </p:txBody>
        </p:sp>
        <p:sp>
          <p:nvSpPr>
            <p:cNvPr id="619" name="Shape 619"/>
            <p:cNvSpPr/>
            <p:nvPr/>
          </p:nvSpPr>
          <p:spPr>
            <a:xfrm rot="16200000">
              <a:off x="-676993" y="1431195"/>
              <a:ext cx="2001687" cy="55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531"/>
                <a:t>Assembly</a:t>
              </a:r>
            </a:p>
          </p:txBody>
        </p:sp>
      </p:grpSp>
      <p:grpSp>
        <p:nvGrpSpPr>
          <p:cNvPr id="623" name="Group 623"/>
          <p:cNvGrpSpPr/>
          <p:nvPr/>
        </p:nvGrpSpPr>
        <p:grpSpPr>
          <a:xfrm>
            <a:off x="6708807" y="4205404"/>
            <a:ext cx="2706145" cy="2348335"/>
            <a:chOff x="0" y="38223"/>
            <a:chExt cx="3848739" cy="3339853"/>
          </a:xfrm>
        </p:grpSpPr>
        <p:sp>
          <p:nvSpPr>
            <p:cNvPr id="621" name="Shape 621"/>
            <p:cNvSpPr/>
            <p:nvPr/>
          </p:nvSpPr>
          <p:spPr>
            <a:xfrm>
              <a:off x="0" y="38223"/>
              <a:ext cx="2872581" cy="33398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“\x31\xc0”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“\x50”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“\x68””//sh”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“\x68””/bin”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“\x89\xe3”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“\x50”</a:t>
              </a:r>
            </a:p>
            <a:p>
              <a:pPr defTabSz="321457">
                <a:defRPr sz="1800"/>
              </a:pPr>
              <a:r>
                <a:rPr sz="2180">
                  <a:latin typeface="Courier"/>
                  <a:ea typeface="Courier"/>
                  <a:cs typeface="Courier"/>
                  <a:sym typeface="Courier"/>
                </a:rPr>
                <a:t>...</a:t>
              </a:r>
            </a:p>
          </p:txBody>
        </p:sp>
        <p:sp>
          <p:nvSpPr>
            <p:cNvPr id="622" name="Shape 622"/>
            <p:cNvSpPr/>
            <p:nvPr/>
          </p:nvSpPr>
          <p:spPr>
            <a:xfrm rot="5400000">
              <a:off x="2132076" y="1431197"/>
              <a:ext cx="2879420" cy="55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531"/>
                <a:t>Machine code</a:t>
              </a:r>
            </a:p>
          </p:txBody>
        </p:sp>
      </p:grpSp>
      <p:sp>
        <p:nvSpPr>
          <p:cNvPr id="624" name="Shape 624"/>
          <p:cNvSpPr/>
          <p:nvPr/>
        </p:nvSpPr>
        <p:spPr>
          <a:xfrm>
            <a:off x="3228559" y="4186061"/>
            <a:ext cx="2819666" cy="360470"/>
          </a:xfrm>
          <a:prstGeom prst="rect">
            <a:avLst/>
          </a:prstGeom>
          <a:ln w="88900">
            <a:solidFill>
              <a:srgbClr val="1333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25" name="Shape 625"/>
          <p:cNvSpPr/>
          <p:nvPr/>
        </p:nvSpPr>
        <p:spPr>
          <a:xfrm>
            <a:off x="9371841" y="4626738"/>
            <a:ext cx="1242328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>
                <a:solidFill>
                  <a:srgbClr val="1333FF"/>
                </a:solidFill>
              </a:rPr>
              <a:t>(Part of)</a:t>
            </a:r>
          </a:p>
          <a:p>
            <a:pPr lvl="0">
              <a:defRPr sz="1800"/>
            </a:pPr>
            <a:r>
              <a:rPr sz="2531">
                <a:solidFill>
                  <a:srgbClr val="1333FF"/>
                </a:solidFill>
              </a:rPr>
              <a:t>your</a:t>
            </a:r>
          </a:p>
          <a:p>
            <a:pPr lvl="0">
              <a:defRPr sz="1800"/>
            </a:pPr>
            <a:r>
              <a:rPr sz="2531">
                <a:solidFill>
                  <a:srgbClr val="1333FF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8580945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 advAuto="0"/>
      <p:bldP spid="623" grpId="0" animBg="1" advAuto="0"/>
      <p:bldP spid="624" grpId="0" animBg="1" advAuto="0"/>
      <p:bldP spid="62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25" dirty="0"/>
              <a:t>Locating Return Address</a:t>
            </a:r>
            <a:endParaRPr sz="5625" dirty="0"/>
          </a:p>
        </p:txBody>
      </p:sp>
      <p:sp>
        <p:nvSpPr>
          <p:cNvPr id="705" name="Shape 7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531" dirty="0"/>
              <a:t>No information on internals of the program: number and size of local variables.</a:t>
            </a:r>
          </a:p>
          <a:p>
            <a:pPr lvl="1">
              <a:defRPr sz="1800"/>
            </a:pPr>
            <a:r>
              <a:rPr lang="en-US" sz="2131" dirty="0"/>
              <a:t>No </a:t>
            </a:r>
            <a:r>
              <a:rPr sz="2131" dirty="0"/>
              <a:t>access to the code, </a:t>
            </a:r>
            <a:endParaRPr lang="en-US" sz="2131" dirty="0"/>
          </a:p>
          <a:p>
            <a:pPr lvl="1">
              <a:defRPr sz="1800"/>
            </a:pPr>
            <a:r>
              <a:rPr lang="en-IN" sz="2131" dirty="0"/>
              <a:t>No information on </a:t>
            </a:r>
            <a:r>
              <a:rPr sz="2131" dirty="0"/>
              <a:t>how far the buffer is from the saved </a:t>
            </a:r>
            <a:r>
              <a:rPr sz="2131" dirty="0">
                <a:latin typeface="Courier"/>
                <a:ea typeface="Courier"/>
                <a:cs typeface="Courier"/>
                <a:sym typeface="Courier"/>
              </a:rPr>
              <a:t>%</a:t>
            </a:r>
            <a:r>
              <a:rPr sz="2131" dirty="0" err="1">
                <a:latin typeface="Courier"/>
                <a:ea typeface="Courier"/>
                <a:cs typeface="Courier"/>
                <a:sym typeface="Courier"/>
              </a:rPr>
              <a:t>ebp</a:t>
            </a:r>
            <a:endParaRPr sz="2131" dirty="0"/>
          </a:p>
          <a:p>
            <a:pPr lvl="0">
              <a:defRPr sz="1800"/>
            </a:pPr>
            <a:r>
              <a:rPr sz="2531" dirty="0"/>
              <a:t>One approach: just try a lot of different values!</a:t>
            </a:r>
          </a:p>
          <a:p>
            <a:pPr lvl="0">
              <a:defRPr sz="1800"/>
            </a:pPr>
            <a:r>
              <a:rPr sz="2531" dirty="0"/>
              <a:t>Worst case scenario: it’s a 32 (or 64) bit memory space, which means 2</a:t>
            </a:r>
            <a:r>
              <a:rPr sz="2531" baseline="31999" dirty="0"/>
              <a:t>32</a:t>
            </a:r>
            <a:r>
              <a:rPr sz="2531" dirty="0"/>
              <a:t> (2</a:t>
            </a:r>
            <a:r>
              <a:rPr sz="2531" baseline="31999" dirty="0"/>
              <a:t>64</a:t>
            </a:r>
            <a:r>
              <a:rPr sz="2531" dirty="0"/>
              <a:t>) possible answers</a:t>
            </a:r>
          </a:p>
        </p:txBody>
      </p:sp>
    </p:spTree>
    <p:extLst>
      <p:ext uri="{BB962C8B-B14F-4D97-AF65-F5344CB8AC3E}">
        <p14:creationId xmlns:p14="http://schemas.microsoft.com/office/powerpoint/2010/main" val="5638758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" grpId="0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9B29-EFC2-9E4F-A7CA-1DDEAF99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Sleds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308D-2773-2842-992B-41F5951BD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4D5F1F-6A6C-534B-B4F8-EA3A37F15CBF}"/>
              </a:ext>
            </a:extLst>
          </p:cNvPr>
          <p:cNvSpPr txBox="1">
            <a:spLocks noChangeArrowheads="1"/>
          </p:cNvSpPr>
          <p:nvPr/>
        </p:nvSpPr>
        <p:spPr>
          <a:xfrm>
            <a:off x="3352800" y="2286000"/>
            <a:ext cx="5257800" cy="2362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❑"/>
              <a:defRPr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3060" algn="l" rtl="0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accent2"/>
              </a:buClr>
              <a:buSzPct val="57000"/>
              <a:buFont typeface="Noto Sans Symbols"/>
              <a:buChar char="▪"/>
              <a:defRPr sz="2320" b="0" i="0" u="none" strike="noStrike" cap="none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Courier New"/>
              <a:buChar char="-"/>
              <a:defRPr sz="1898" b="0" i="0" u="none" strike="noStrike" cap="non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-"/>
              <a:defRPr sz="189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-"/>
              <a:defRPr sz="189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en-US" altLang="en-US" dirty="0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Real program 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(exec /bin/ls or whatever)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8296-A208-FF49-8B08-C6B4444D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5257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 dirty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D8611-9AB2-454B-BB6D-C0FF7468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52578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altLang="en-US" sz="3200" b="0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0" dirty="0" err="1">
                <a:solidFill>
                  <a:schemeClr val="bg2"/>
                </a:solidFill>
              </a:rPr>
              <a:t>nop</a:t>
            </a:r>
            <a:r>
              <a:rPr lang="en-US" altLang="en-US" sz="3200" b="0" dirty="0">
                <a:solidFill>
                  <a:schemeClr val="bg2"/>
                </a:solidFill>
              </a:rPr>
              <a:t> instructions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B23900F-A8EB-1947-B007-FBA9557FB1BE}"/>
              </a:ext>
            </a:extLst>
          </p:cNvPr>
          <p:cNvSpPr>
            <a:spLocks/>
          </p:cNvSpPr>
          <p:nvPr/>
        </p:nvSpPr>
        <p:spPr bwMode="auto">
          <a:xfrm>
            <a:off x="1160463" y="1468438"/>
            <a:ext cx="2420937" cy="4144962"/>
          </a:xfrm>
          <a:custGeom>
            <a:avLst/>
            <a:gdLst>
              <a:gd name="T0" fmla="*/ 1525 w 1525"/>
              <a:gd name="T1" fmla="*/ 323 h 2611"/>
              <a:gd name="T2" fmla="*/ 805 w 1525"/>
              <a:gd name="T3" fmla="*/ 323 h 2611"/>
              <a:gd name="T4" fmla="*/ 25 w 1525"/>
              <a:gd name="T5" fmla="*/ 2260 h 2611"/>
              <a:gd name="T6" fmla="*/ 955 w 1525"/>
              <a:gd name="T7" fmla="*/ 2427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5" h="2611">
                <a:moveTo>
                  <a:pt x="1525" y="323"/>
                </a:moveTo>
                <a:cubicBezTo>
                  <a:pt x="1241" y="159"/>
                  <a:pt x="1055" y="0"/>
                  <a:pt x="805" y="323"/>
                </a:cubicBezTo>
                <a:cubicBezTo>
                  <a:pt x="555" y="646"/>
                  <a:pt x="0" y="1909"/>
                  <a:pt x="25" y="2260"/>
                </a:cubicBezTo>
                <a:cubicBezTo>
                  <a:pt x="50" y="2611"/>
                  <a:pt x="761" y="2392"/>
                  <a:pt x="955" y="2427"/>
                </a:cubicBez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DE64F56-02CE-B445-B8EF-296CF995D0E6}"/>
              </a:ext>
            </a:extLst>
          </p:cNvPr>
          <p:cNvSpPr txBox="1">
            <a:spLocks noChangeArrowheads="1"/>
          </p:cNvSpPr>
          <p:nvPr/>
        </p:nvSpPr>
        <p:spPr bwMode="auto">
          <a:xfrm rot="19416215">
            <a:off x="1654175" y="3538538"/>
            <a:ext cx="16716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point </a:t>
            </a:r>
          </a:p>
          <a:p>
            <a:r>
              <a:rPr lang="en-US" altLang="en-US"/>
              <a:t>anywhere</a:t>
            </a:r>
          </a:p>
          <a:p>
            <a:r>
              <a:rPr lang="en-US" altLang="en-US"/>
              <a:t>in here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F0CC6FF-90D3-6A44-8371-AD9A8159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19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EA15555-2020-F948-AD69-7990A91EA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53000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01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748F-EC75-164A-80A3-9DEC2220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Sled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0FAC-BDFB-EC4F-B453-91538B3C2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CPUs have a No-Operation instruction – it does nothing but advance the instruction pointer.</a:t>
            </a:r>
          </a:p>
          <a:p>
            <a:r>
              <a:rPr lang="en-US" dirty="0"/>
              <a:t>Usually we can put a bunch of these ahead of our program (in the string).</a:t>
            </a:r>
          </a:p>
          <a:p>
            <a:r>
              <a:rPr lang="en-US" dirty="0"/>
              <a:t>As long as the new return-address points to a NOP we are OK.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38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EB7F09A7-7A15-C648-A2F6-BF1E087DF7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08BE709A-C0FA-C648-8DE8-00FB239AB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33A4D-0BBD-EB4A-83C6-7F8AD7FE938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2AED4A2-A3F1-F94B-9A11-32A8F3EF1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762000"/>
          </a:xfrm>
        </p:spPr>
        <p:txBody>
          <a:bodyPr/>
          <a:lstStyle/>
          <a:p>
            <a:r>
              <a:rPr lang="en-US" altLang="en-US"/>
              <a:t>Estimating the Location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BAF3CA2-CE83-5649-8C28-6D3CFF3D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05200"/>
            <a:ext cx="5257800" cy="1426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200" dirty="0">
                <a:solidFill>
                  <a:schemeClr val="bg2"/>
                </a:solidFill>
              </a:rPr>
              <a:t>Real program 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A86BBF6-E5C9-0243-A32B-F3331066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43200"/>
            <a:ext cx="525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E4D198CC-7263-FD4E-AAA0-CCADE4549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57535"/>
            <a:ext cx="52578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altLang="en-US" sz="320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>
                <a:solidFill>
                  <a:schemeClr val="bg2"/>
                </a:solidFill>
              </a:rPr>
              <a:t>nop instructions</a:t>
            </a:r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28E67D8E-5EB0-274F-9AD1-02E2550B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525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5" name="Rectangle 11">
            <a:extLst>
              <a:ext uri="{FF2B5EF4-FFF2-40B4-BE49-F238E27FC236}">
                <a16:creationId xmlns:a16="http://schemas.microsoft.com/office/drawing/2014/main" id="{BA4C227D-FC00-E14F-9E4B-F455E35C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525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6" name="Rectangle 12">
            <a:extLst>
              <a:ext uri="{FF2B5EF4-FFF2-40B4-BE49-F238E27FC236}">
                <a16:creationId xmlns:a16="http://schemas.microsoft.com/office/drawing/2014/main" id="{125522E6-C381-9140-B6E1-01A1F5C2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525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272E809E-471E-CD4B-8A2F-BCA69C15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19200"/>
            <a:ext cx="525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C6BEB601-7826-B346-ADEA-F0968233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525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61" name="Freeform 17">
            <a:extLst>
              <a:ext uri="{FF2B5EF4-FFF2-40B4-BE49-F238E27FC236}">
                <a16:creationId xmlns:a16="http://schemas.microsoft.com/office/drawing/2014/main" id="{D8089719-C0AE-F743-A0B3-8FCB8A366EDD}"/>
              </a:ext>
            </a:extLst>
          </p:cNvPr>
          <p:cNvSpPr>
            <a:spLocks/>
          </p:cNvSpPr>
          <p:nvPr/>
        </p:nvSpPr>
        <p:spPr bwMode="auto">
          <a:xfrm>
            <a:off x="2471738" y="1198563"/>
            <a:ext cx="3492500" cy="4445000"/>
          </a:xfrm>
          <a:custGeom>
            <a:avLst/>
            <a:gdLst>
              <a:gd name="T0" fmla="*/ 2200 w 2200"/>
              <a:gd name="T1" fmla="*/ 175 h 2800"/>
              <a:gd name="T2" fmla="*/ 340 w 2200"/>
              <a:gd name="T3" fmla="*/ 376 h 2800"/>
              <a:gd name="T4" fmla="*/ 159 w 2200"/>
              <a:gd name="T5" fmla="*/ 2430 h 2800"/>
              <a:gd name="T6" fmla="*/ 1089 w 2200"/>
              <a:gd name="T7" fmla="*/ 2597 h 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0" h="2800">
                <a:moveTo>
                  <a:pt x="2200" y="175"/>
                </a:moveTo>
                <a:cubicBezTo>
                  <a:pt x="1890" y="209"/>
                  <a:pt x="680" y="0"/>
                  <a:pt x="340" y="376"/>
                </a:cubicBezTo>
                <a:cubicBezTo>
                  <a:pt x="0" y="752"/>
                  <a:pt x="34" y="2060"/>
                  <a:pt x="159" y="2430"/>
                </a:cubicBezTo>
                <a:cubicBezTo>
                  <a:pt x="284" y="2800"/>
                  <a:pt x="895" y="2562"/>
                  <a:pt x="1089" y="2597"/>
                </a:cubicBez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8" name="Freeform 24">
            <a:extLst>
              <a:ext uri="{FF2B5EF4-FFF2-40B4-BE49-F238E27FC236}">
                <a16:creationId xmlns:a16="http://schemas.microsoft.com/office/drawing/2014/main" id="{52B92678-1732-384A-A4ED-63B3EAEB44E2}"/>
              </a:ext>
            </a:extLst>
          </p:cNvPr>
          <p:cNvSpPr>
            <a:spLocks/>
          </p:cNvSpPr>
          <p:nvPr/>
        </p:nvSpPr>
        <p:spPr bwMode="auto">
          <a:xfrm>
            <a:off x="2449515" y="1254126"/>
            <a:ext cx="3503612" cy="4384675"/>
          </a:xfrm>
          <a:custGeom>
            <a:avLst/>
            <a:gdLst>
              <a:gd name="T0" fmla="*/ 2207 w 2207"/>
              <a:gd name="T1" fmla="*/ 362 h 2762"/>
              <a:gd name="T2" fmla="*/ 341 w 2207"/>
              <a:gd name="T3" fmla="*/ 338 h 2762"/>
              <a:gd name="T4" fmla="*/ 160 w 2207"/>
              <a:gd name="T5" fmla="*/ 2392 h 2762"/>
              <a:gd name="T6" fmla="*/ 1090 w 2207"/>
              <a:gd name="T7" fmla="*/ 2559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7" h="2762">
                <a:moveTo>
                  <a:pt x="2207" y="362"/>
                </a:moveTo>
                <a:cubicBezTo>
                  <a:pt x="1896" y="359"/>
                  <a:pt x="682" y="0"/>
                  <a:pt x="341" y="338"/>
                </a:cubicBezTo>
                <a:cubicBezTo>
                  <a:pt x="0" y="676"/>
                  <a:pt x="35" y="2022"/>
                  <a:pt x="160" y="2392"/>
                </a:cubicBezTo>
                <a:cubicBezTo>
                  <a:pt x="285" y="2762"/>
                  <a:pt x="896" y="2524"/>
                  <a:pt x="1090" y="2559"/>
                </a:cubicBez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9" name="Freeform 25">
            <a:extLst>
              <a:ext uri="{FF2B5EF4-FFF2-40B4-BE49-F238E27FC236}">
                <a16:creationId xmlns:a16="http://schemas.microsoft.com/office/drawing/2014/main" id="{7408930A-3EF6-5845-B04B-F3482003B681}"/>
              </a:ext>
            </a:extLst>
          </p:cNvPr>
          <p:cNvSpPr>
            <a:spLocks/>
          </p:cNvSpPr>
          <p:nvPr/>
        </p:nvSpPr>
        <p:spPr bwMode="auto">
          <a:xfrm>
            <a:off x="2432051" y="1323976"/>
            <a:ext cx="3554413" cy="4314825"/>
          </a:xfrm>
          <a:custGeom>
            <a:avLst/>
            <a:gdLst>
              <a:gd name="T0" fmla="*/ 2239 w 2239"/>
              <a:gd name="T1" fmla="*/ 582 h 2718"/>
              <a:gd name="T2" fmla="*/ 346 w 2239"/>
              <a:gd name="T3" fmla="*/ 294 h 2718"/>
              <a:gd name="T4" fmla="*/ 165 w 2239"/>
              <a:gd name="T5" fmla="*/ 2348 h 2718"/>
              <a:gd name="T6" fmla="*/ 1095 w 2239"/>
              <a:gd name="T7" fmla="*/ 2515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9" h="2718">
                <a:moveTo>
                  <a:pt x="2239" y="582"/>
                </a:moveTo>
                <a:cubicBezTo>
                  <a:pt x="1924" y="533"/>
                  <a:pt x="692" y="0"/>
                  <a:pt x="346" y="294"/>
                </a:cubicBezTo>
                <a:cubicBezTo>
                  <a:pt x="0" y="588"/>
                  <a:pt x="40" y="1978"/>
                  <a:pt x="165" y="2348"/>
                </a:cubicBezTo>
                <a:cubicBezTo>
                  <a:pt x="290" y="2718"/>
                  <a:pt x="901" y="2480"/>
                  <a:pt x="1095" y="2515"/>
                </a:cubicBez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0" name="Freeform 26">
            <a:extLst>
              <a:ext uri="{FF2B5EF4-FFF2-40B4-BE49-F238E27FC236}">
                <a16:creationId xmlns:a16="http://schemas.microsoft.com/office/drawing/2014/main" id="{599DBF13-1C85-F040-A9F3-B5917F5A218F}"/>
              </a:ext>
            </a:extLst>
          </p:cNvPr>
          <p:cNvSpPr>
            <a:spLocks/>
          </p:cNvSpPr>
          <p:nvPr/>
        </p:nvSpPr>
        <p:spPr bwMode="auto">
          <a:xfrm>
            <a:off x="2470219" y="1419225"/>
            <a:ext cx="3556000" cy="4260850"/>
          </a:xfrm>
          <a:custGeom>
            <a:avLst/>
            <a:gdLst>
              <a:gd name="T0" fmla="*/ 2240 w 2240"/>
              <a:gd name="T1" fmla="*/ 751 h 2684"/>
              <a:gd name="T2" fmla="*/ 346 w 2240"/>
              <a:gd name="T3" fmla="*/ 260 h 2684"/>
              <a:gd name="T4" fmla="*/ 165 w 2240"/>
              <a:gd name="T5" fmla="*/ 2314 h 2684"/>
              <a:gd name="T6" fmla="*/ 1095 w 2240"/>
              <a:gd name="T7" fmla="*/ 2481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0" h="2684">
                <a:moveTo>
                  <a:pt x="2240" y="751"/>
                </a:moveTo>
                <a:cubicBezTo>
                  <a:pt x="1924" y="670"/>
                  <a:pt x="692" y="0"/>
                  <a:pt x="346" y="260"/>
                </a:cubicBezTo>
                <a:cubicBezTo>
                  <a:pt x="0" y="520"/>
                  <a:pt x="40" y="1944"/>
                  <a:pt x="165" y="2314"/>
                </a:cubicBezTo>
                <a:cubicBezTo>
                  <a:pt x="290" y="2684"/>
                  <a:pt x="901" y="2446"/>
                  <a:pt x="1095" y="2481"/>
                </a:cubicBez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1" name="Freeform 27">
            <a:extLst>
              <a:ext uri="{FF2B5EF4-FFF2-40B4-BE49-F238E27FC236}">
                <a16:creationId xmlns:a16="http://schemas.microsoft.com/office/drawing/2014/main" id="{CA3548E9-0970-DD40-BE59-46C5B2334A4C}"/>
              </a:ext>
            </a:extLst>
          </p:cNvPr>
          <p:cNvSpPr>
            <a:spLocks/>
          </p:cNvSpPr>
          <p:nvPr/>
        </p:nvSpPr>
        <p:spPr bwMode="auto">
          <a:xfrm>
            <a:off x="2392294" y="1479551"/>
            <a:ext cx="3543300" cy="4200525"/>
          </a:xfrm>
          <a:custGeom>
            <a:avLst/>
            <a:gdLst>
              <a:gd name="T0" fmla="*/ 2232 w 2232"/>
              <a:gd name="T1" fmla="*/ 942 h 2646"/>
              <a:gd name="T2" fmla="*/ 345 w 2232"/>
              <a:gd name="T3" fmla="*/ 222 h 2646"/>
              <a:gd name="T4" fmla="*/ 164 w 2232"/>
              <a:gd name="T5" fmla="*/ 2276 h 2646"/>
              <a:gd name="T6" fmla="*/ 1094 w 2232"/>
              <a:gd name="T7" fmla="*/ 2443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2646">
                <a:moveTo>
                  <a:pt x="2232" y="942"/>
                </a:moveTo>
                <a:cubicBezTo>
                  <a:pt x="1917" y="823"/>
                  <a:pt x="690" y="0"/>
                  <a:pt x="345" y="222"/>
                </a:cubicBezTo>
                <a:cubicBezTo>
                  <a:pt x="0" y="444"/>
                  <a:pt x="39" y="1906"/>
                  <a:pt x="164" y="2276"/>
                </a:cubicBezTo>
                <a:cubicBezTo>
                  <a:pt x="289" y="2646"/>
                  <a:pt x="900" y="2408"/>
                  <a:pt x="1094" y="2443"/>
                </a:cubicBez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2" name="Freeform 28">
            <a:extLst>
              <a:ext uri="{FF2B5EF4-FFF2-40B4-BE49-F238E27FC236}">
                <a16:creationId xmlns:a16="http://schemas.microsoft.com/office/drawing/2014/main" id="{128F9891-151C-D34F-9C59-5D8E2168CDDB}"/>
              </a:ext>
            </a:extLst>
          </p:cNvPr>
          <p:cNvSpPr>
            <a:spLocks/>
          </p:cNvSpPr>
          <p:nvPr/>
        </p:nvSpPr>
        <p:spPr bwMode="auto">
          <a:xfrm>
            <a:off x="2436813" y="1541463"/>
            <a:ext cx="3516312" cy="4138612"/>
          </a:xfrm>
          <a:custGeom>
            <a:avLst/>
            <a:gdLst>
              <a:gd name="T0" fmla="*/ 2215 w 2215"/>
              <a:gd name="T1" fmla="*/ 1139 h 2607"/>
              <a:gd name="T2" fmla="*/ 342 w 2215"/>
              <a:gd name="T3" fmla="*/ 183 h 2607"/>
              <a:gd name="T4" fmla="*/ 161 w 2215"/>
              <a:gd name="T5" fmla="*/ 2237 h 2607"/>
              <a:gd name="T6" fmla="*/ 1091 w 2215"/>
              <a:gd name="T7" fmla="*/ 2404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5" h="2607">
                <a:moveTo>
                  <a:pt x="2215" y="1139"/>
                </a:moveTo>
                <a:cubicBezTo>
                  <a:pt x="1903" y="978"/>
                  <a:pt x="684" y="0"/>
                  <a:pt x="342" y="183"/>
                </a:cubicBezTo>
                <a:cubicBezTo>
                  <a:pt x="0" y="366"/>
                  <a:pt x="36" y="1867"/>
                  <a:pt x="161" y="2237"/>
                </a:cubicBezTo>
                <a:cubicBezTo>
                  <a:pt x="286" y="2607"/>
                  <a:pt x="897" y="2369"/>
                  <a:pt x="1091" y="2404"/>
                </a:cubicBez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081A-0E6B-0644-B218-9555156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E6F0-7941-E045-B775-C8417F1AB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- harden new programs</a:t>
            </a:r>
          </a:p>
          <a:p>
            <a:r>
              <a:rPr lang="en-US" dirty="0"/>
              <a:t>run-time - handle attacks on existing programs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333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6D2-5A0A-924D-A999-3F01EF4F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Overflow: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E947-A8CA-184A-AB47-010C8BBF4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Application reserves adjacent memory locations (buffer) to store function parameters or variable(s).</a:t>
            </a:r>
          </a:p>
          <a:p>
            <a:pPr lvl="1"/>
            <a:r>
              <a:rPr lang="en-US" sz="2000" dirty="0"/>
              <a:t>buffer can be on stack, heap, global data</a:t>
            </a:r>
          </a:p>
          <a:p>
            <a:r>
              <a:rPr lang="en-US" sz="2400" dirty="0"/>
              <a:t>Attacker gives a value too long to fit in the buffer</a:t>
            </a:r>
          </a:p>
          <a:p>
            <a:r>
              <a:rPr lang="en-US" sz="2400" dirty="0"/>
              <a:t>Application copies value (without validating size), overflowing buffer (and memory) leading to</a:t>
            </a:r>
          </a:p>
          <a:p>
            <a:pPr lvl="1"/>
            <a:r>
              <a:rPr lang="en-US" sz="2000" dirty="0"/>
              <a:t>corruption of program data</a:t>
            </a:r>
          </a:p>
          <a:p>
            <a:pPr lvl="1"/>
            <a:r>
              <a:rPr lang="en-US" sz="2000" dirty="0"/>
              <a:t>unexpected transfer of control</a:t>
            </a:r>
          </a:p>
          <a:p>
            <a:pPr lvl="1"/>
            <a:r>
              <a:rPr lang="en-US" sz="2000" dirty="0"/>
              <a:t>memory access violation</a:t>
            </a:r>
          </a:p>
          <a:p>
            <a:pPr lvl="1"/>
            <a:r>
              <a:rPr lang="en-US" sz="2000" dirty="0"/>
              <a:t>execution of code chosen by attacker with the same privileges of the original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3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081A-0E6B-0644-B218-9555156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Countermeasures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E6F0-7941-E045-B775-C8417F1AB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typing; safe programming</a:t>
            </a:r>
          </a:p>
          <a:p>
            <a:r>
              <a:rPr lang="en-US" dirty="0"/>
              <a:t>compiler enforces range checks and permissible operations on variables</a:t>
            </a:r>
          </a:p>
          <a:p>
            <a:r>
              <a:rPr lang="en-US" dirty="0"/>
              <a:t>Canary/</a:t>
            </a:r>
            <a:r>
              <a:rPr lang="en-US" dirty="0" err="1"/>
              <a:t>Stackgaurd</a:t>
            </a:r>
            <a:r>
              <a:rPr lang="en-US" dirty="0"/>
              <a:t>: add function entry and exit code to check stack for signs of corruption</a:t>
            </a:r>
          </a:p>
          <a:p>
            <a:pPr lvl="1"/>
            <a:r>
              <a:rPr lang="en-US" dirty="0"/>
              <a:t>issues: recompilation, debugger support</a:t>
            </a:r>
          </a:p>
          <a:p>
            <a:r>
              <a:rPr lang="en-US" dirty="0"/>
              <a:t>Shadow stack: Or save/check safe copy of return address (in a safe, non-corruptible memory area), e.g. </a:t>
            </a:r>
            <a:r>
              <a:rPr lang="en-US" dirty="0" err="1"/>
              <a:t>Stackshield</a:t>
            </a:r>
            <a:r>
              <a:rPr lang="en-US" dirty="0"/>
              <a:t>, RAD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27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6E30-1265-5343-A1F7-20C473FC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Countermeasures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72862-2CFE-5344-927F-285900AA1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Non-executable stack space</a:t>
            </a:r>
          </a:p>
          <a:p>
            <a:r>
              <a:rPr lang="en-US" dirty="0"/>
              <a:t>Address Space Layout Randomization</a:t>
            </a:r>
          </a:p>
          <a:p>
            <a:pPr lvl="1"/>
            <a:r>
              <a:rPr lang="en-US" dirty="0"/>
              <a:t>shift location of key data structures (stack, heap, global data) randomly for each process</a:t>
            </a:r>
          </a:p>
          <a:p>
            <a:pPr lvl="1"/>
            <a:r>
              <a:rPr lang="en-US" dirty="0"/>
              <a:t>Randomize location of heap buffers and location of standard library functions</a:t>
            </a:r>
          </a:p>
          <a:p>
            <a:r>
              <a:rPr lang="en-US" dirty="0"/>
              <a:t>Place guard pages </a:t>
            </a:r>
          </a:p>
          <a:p>
            <a:pPr lvl="1"/>
            <a:r>
              <a:rPr lang="en-US" dirty="0"/>
              <a:t>between critical regions of memory (between stack frames; between stack frames and heap buffers)</a:t>
            </a:r>
          </a:p>
          <a:p>
            <a:pPr lvl="1"/>
            <a:r>
              <a:rPr lang="en-US" dirty="0"/>
              <a:t>flagged in MMU (mem </a:t>
            </a:r>
            <a:r>
              <a:rPr lang="en-US" dirty="0" err="1"/>
              <a:t>mgmt</a:t>
            </a:r>
            <a:r>
              <a:rPr lang="en-US" dirty="0"/>
              <a:t> unit) as illegal addresses</a:t>
            </a:r>
          </a:p>
          <a:p>
            <a:pPr lvl="1"/>
            <a:r>
              <a:rPr lang="en-US" dirty="0"/>
              <a:t>any access aborts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0703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D9A4-B2D2-F641-B800-49C2F1FE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Stack Overflow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5FE8-3D27-7943-BF42-3BA3522FD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Morris Worm (1988): </a:t>
            </a:r>
            <a:r>
              <a:rPr lang="en-US" dirty="0" err="1"/>
              <a:t>fingerd</a:t>
            </a:r>
            <a:r>
              <a:rPr lang="en-US" dirty="0"/>
              <a:t> on VAX</a:t>
            </a:r>
          </a:p>
          <a:p>
            <a:r>
              <a:rPr lang="en-US" dirty="0" err="1"/>
              <a:t>Codered</a:t>
            </a:r>
            <a:r>
              <a:rPr lang="en-US" dirty="0"/>
              <a:t> (2001) :  MS-IIS Server</a:t>
            </a:r>
          </a:p>
          <a:p>
            <a:r>
              <a:rPr lang="en-US" dirty="0"/>
              <a:t>SQL Slammer (2003): MS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110C-A39B-E54F-B577-97510E65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by one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D746-1403-4740-9FE4-6AF58441D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Copying source string (length= buffer length) shall copy one null byte after buffer</a:t>
            </a:r>
          </a:p>
          <a:p>
            <a:r>
              <a:rPr lang="en-US" sz="2800" dirty="0"/>
              <a:t>If this is part of saved frame pointer EBP, its LSB is set to zero (an address within buffer) </a:t>
            </a:r>
          </a:p>
          <a:p>
            <a:r>
              <a:rPr lang="en-IN" sz="2800" dirty="0"/>
              <a:t>This modified value shall be treated as frame when function returns</a:t>
            </a:r>
          </a:p>
          <a:p>
            <a:r>
              <a:rPr lang="en-IN" sz="2800" dirty="0"/>
              <a:t>Return address within this dummy buffer is in control of attacker</a:t>
            </a:r>
          </a:p>
          <a:p>
            <a:pPr lvl="1"/>
            <a:r>
              <a:rPr lang="en-IN" sz="2400" dirty="0"/>
              <a:t>Arbitrary code execution</a:t>
            </a:r>
          </a:p>
          <a:p>
            <a:pPr lvl="1"/>
            <a:r>
              <a:rPr lang="en-IN" sz="2400" dirty="0"/>
              <a:t>Useful technique in limited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2240960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6FC9-B740-664C-B519-3648F30B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Stack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0037-72FE-D047-91ED-166183395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Input string creates a dummy frame within buffer; </a:t>
            </a:r>
          </a:p>
          <a:p>
            <a:r>
              <a:rPr lang="en-US" sz="2400" dirty="0"/>
              <a:t>On overflow, saved (previous) frame pointer address is changed to point to this dummy stack frame; return address is not changed</a:t>
            </a:r>
          </a:p>
          <a:p>
            <a:r>
              <a:rPr lang="en-US" sz="2400" dirty="0"/>
              <a:t>On return from called function, control goes to correct instruction but different stack frame</a:t>
            </a:r>
          </a:p>
          <a:p>
            <a:r>
              <a:rPr lang="en-US" sz="2400" dirty="0"/>
              <a:t>In dummy frame, return address points to code within buffer </a:t>
            </a:r>
          </a:p>
          <a:p>
            <a:r>
              <a:rPr lang="en-US" sz="2400" dirty="0"/>
              <a:t>On return from calling function, control is transferred to the shellcode in the overwritten buffer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Need to protect both previous frame pointer as well as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742322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07EB-2241-2C47-A322-146E227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DC25-C7A0-204F-9A34-6BEBA6167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Like the legendary canary-in-the-mine, it detects stack smash attacks.</a:t>
            </a:r>
          </a:p>
          <a:p>
            <a:r>
              <a:rPr lang="en-US" sz="2800" dirty="0"/>
              <a:t>Insert a “Canary value” in path from buffer to return address</a:t>
            </a:r>
          </a:p>
          <a:p>
            <a:r>
              <a:rPr lang="en-US" sz="2800" dirty="0"/>
              <a:t>If return address is modified, canary is changed too</a:t>
            </a:r>
          </a:p>
          <a:p>
            <a:r>
              <a:rPr lang="en-US" sz="2800" dirty="0"/>
              <a:t>At return from function, check if canary is changed.</a:t>
            </a:r>
          </a:p>
          <a:p>
            <a:r>
              <a:rPr lang="en-US" sz="2800" dirty="0"/>
              <a:t>Canary can be </a:t>
            </a:r>
          </a:p>
          <a:p>
            <a:pPr lvl="1"/>
            <a:r>
              <a:rPr lang="en-US" sz="2400" dirty="0"/>
              <a:t>just below the return address (Stack Guard) or </a:t>
            </a:r>
          </a:p>
          <a:p>
            <a:pPr lvl="1"/>
            <a:r>
              <a:rPr lang="en-US" sz="2400" dirty="0"/>
              <a:t>just below the previous frame pointer (Stack Smashing Protector).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64005-5CCB-804D-9870-6AAAEB82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BC1FDF-200C-0941-B795-5F9D4B6323CF}"/>
              </a:ext>
            </a:extLst>
          </p:cNvPr>
          <p:cNvCxnSpPr/>
          <p:nvPr/>
        </p:nvCxnSpPr>
        <p:spPr>
          <a:xfrm flipV="1">
            <a:off x="4114800" y="1863969"/>
            <a:ext cx="0" cy="87923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C2B3B7-24C4-4543-98D5-32D6E8C55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03522"/>
              </p:ext>
            </p:extLst>
          </p:nvPr>
        </p:nvGraphicFramePr>
        <p:xfrm>
          <a:off x="1087542" y="1147049"/>
          <a:ext cx="4047984" cy="423672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Previous Stack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Previous Stack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Function Arguments</a:t>
                      </a:r>
                    </a:p>
                    <a:p>
                      <a:r>
                        <a:rPr lang="en-US" dirty="0"/>
                        <a:t>(in reverse order; rightmost argument first)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6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Canary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Local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Local Buffer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731F48-2D09-5749-8F8D-F692A05AC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75817"/>
              </p:ext>
            </p:extLst>
          </p:nvPr>
        </p:nvGraphicFramePr>
        <p:xfrm>
          <a:off x="6487809" y="1180184"/>
          <a:ext cx="4047984" cy="405892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2442467">
                  <a:extLst>
                    <a:ext uri="{9D8B030D-6E8A-4147-A177-3AD203B41FA5}">
                      <a16:colId xmlns:a16="http://schemas.microsoft.com/office/drawing/2014/main" val="1733582281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11829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Previous Stack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Previous Stack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Function Arguments</a:t>
                      </a:r>
                    </a:p>
                    <a:p>
                      <a:r>
                        <a:rPr lang="en-US" dirty="0"/>
                        <a:t>(in reverse order; rightmost argument first)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0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Return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6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Canary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&lt;Previous Frame Pointer: Contents of 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register&gt;</a:t>
                      </a: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ebp</a:t>
                      </a:r>
                      <a:r>
                        <a:rPr lang="en-US" dirty="0"/>
                        <a:t> (new)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Local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Local Buffer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283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4CA970-FE0C-3944-B1B2-180959E84C52}"/>
              </a:ext>
            </a:extLst>
          </p:cNvPr>
          <p:cNvSpPr txBox="1"/>
          <p:nvPr/>
        </p:nvSpPr>
        <p:spPr>
          <a:xfrm>
            <a:off x="1093307" y="5605670"/>
            <a:ext cx="4432850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Stack Smashing Protector: “Canary value” just below the previous frame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8E746-7149-A64A-B4E4-52B215EB701F}"/>
              </a:ext>
            </a:extLst>
          </p:cNvPr>
          <p:cNvSpPr txBox="1"/>
          <p:nvPr/>
        </p:nvSpPr>
        <p:spPr>
          <a:xfrm>
            <a:off x="6487809" y="5546034"/>
            <a:ext cx="3669982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StackGuard</a:t>
            </a:r>
            <a:r>
              <a:rPr lang="en-US" sz="1600" b="1" dirty="0">
                <a:solidFill>
                  <a:schemeClr val="accent2"/>
                </a:solidFill>
              </a:rPr>
              <a:t>: “Canary value” just below the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62497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Canary values</a:t>
            </a:r>
          </a:p>
        </p:txBody>
      </p:sp>
      <p:sp>
        <p:nvSpPr>
          <p:cNvPr id="862" name="Shape 8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69" indent="-446469">
              <a:buSzPct val="100000"/>
              <a:defRPr sz="1800"/>
            </a:pPr>
            <a:r>
              <a:rPr lang="en-IN" sz="2400" dirty="0">
                <a:solidFill>
                  <a:schemeClr val="tx1"/>
                </a:solidFill>
              </a:rPr>
              <a:t>Terminator canaries </a:t>
            </a:r>
            <a:r>
              <a:rPr lang="en-IN" sz="2400" dirty="0"/>
              <a:t>(CR, LF, NULL, -1)</a:t>
            </a:r>
            <a:endParaRPr lang="en-IN" sz="2400" dirty="0">
              <a:solidFill>
                <a:srgbClr val="C82506"/>
              </a:solidFill>
            </a:endParaRPr>
          </a:p>
          <a:p>
            <a:pPr marL="599012" lvl="1" indent="-286484">
              <a:buSzPct val="75000"/>
              <a:defRPr sz="1800"/>
            </a:pPr>
            <a:r>
              <a:rPr sz="1800" dirty="0"/>
              <a:t>Leverages the fact that </a:t>
            </a:r>
            <a:r>
              <a:rPr sz="1800" dirty="0" err="1"/>
              <a:t>scanf</a:t>
            </a:r>
            <a:r>
              <a:rPr sz="1800" dirty="0"/>
              <a:t> etc. don’t allow these</a:t>
            </a:r>
          </a:p>
          <a:p>
            <a:pPr marL="446469" indent="-446469">
              <a:buSzPct val="100000"/>
              <a:defRPr sz="1800"/>
            </a:pPr>
            <a:r>
              <a:rPr sz="2400" dirty="0">
                <a:solidFill>
                  <a:schemeClr val="tx1"/>
                </a:solidFill>
              </a:rPr>
              <a:t>Random canaries</a:t>
            </a:r>
          </a:p>
          <a:p>
            <a:pPr marL="599012" lvl="1" indent="-286484">
              <a:buSzPct val="75000"/>
              <a:defRPr sz="1800"/>
            </a:pPr>
            <a:r>
              <a:rPr sz="1800" dirty="0"/>
              <a:t>Write a new random value @ each process start</a:t>
            </a:r>
          </a:p>
          <a:p>
            <a:pPr marL="599012" lvl="1" indent="-286484">
              <a:buSzPct val="75000"/>
              <a:defRPr sz="1800"/>
            </a:pPr>
            <a:r>
              <a:rPr sz="1800" dirty="0"/>
              <a:t>Save the real value somewhere in memory</a:t>
            </a:r>
            <a:r>
              <a:rPr lang="en-US" sz="1800" dirty="0"/>
              <a:t> and </a:t>
            </a:r>
            <a:r>
              <a:rPr sz="1800" dirty="0"/>
              <a:t>write-protect th</a:t>
            </a:r>
            <a:r>
              <a:rPr lang="en-US" sz="1800" dirty="0"/>
              <a:t>is</a:t>
            </a:r>
            <a:r>
              <a:rPr sz="1800" dirty="0"/>
              <a:t> value</a:t>
            </a:r>
          </a:p>
          <a:p>
            <a:pPr marL="446469" indent="-446469">
              <a:buSzPct val="100000"/>
              <a:defRPr sz="1800"/>
            </a:pPr>
            <a:r>
              <a:rPr sz="2400" dirty="0">
                <a:solidFill>
                  <a:schemeClr val="tx1"/>
                </a:solidFill>
              </a:rPr>
              <a:t>Random XOR canaries</a:t>
            </a:r>
          </a:p>
          <a:p>
            <a:pPr marL="599012" lvl="1" indent="-286484">
              <a:buSzPct val="75000"/>
              <a:defRPr sz="1800"/>
            </a:pPr>
            <a:r>
              <a:rPr sz="1800" dirty="0"/>
              <a:t>Same as random canaries</a:t>
            </a:r>
          </a:p>
          <a:p>
            <a:pPr marL="599012" lvl="1" indent="-286484">
              <a:buSzPct val="75000"/>
              <a:defRPr sz="1800"/>
            </a:pPr>
            <a:r>
              <a:rPr sz="1800" dirty="0"/>
              <a:t>But store canary XOR some control info, instead</a:t>
            </a:r>
            <a:endParaRPr lang="en-US" sz="1800" dirty="0"/>
          </a:p>
          <a:p>
            <a:pPr marL="141812" indent="-286484">
              <a:buSzPct val="75000"/>
              <a:defRPr sz="1800"/>
            </a:pPr>
            <a:r>
              <a:rPr lang="en-US" sz="2400" dirty="0"/>
              <a:t>Challenges: </a:t>
            </a:r>
          </a:p>
          <a:p>
            <a:pPr marL="599012" lvl="1" indent="-286484">
              <a:buSzPct val="75000"/>
              <a:defRPr sz="1800"/>
            </a:pPr>
            <a:r>
              <a:rPr lang="en-US" sz="1800" dirty="0"/>
              <a:t>protection depends on secrecy of canary value</a:t>
            </a:r>
          </a:p>
          <a:p>
            <a:pPr marL="599012" lvl="1" indent="-286484">
              <a:buSzPct val="75000"/>
              <a:defRPr sz="1800"/>
            </a:pPr>
            <a:r>
              <a:rPr lang="en-US" sz="1800" dirty="0"/>
              <a:t>No protection against stack data other than return address (memory corruption)</a:t>
            </a:r>
          </a:p>
          <a:p>
            <a:pPr marL="599012" lvl="1" indent="-286484">
              <a:buSzPct val="75000"/>
              <a:defRPr sz="1800"/>
            </a:pPr>
            <a:r>
              <a:rPr lang="en-US" sz="1800" dirty="0"/>
              <a:t>What if non-contiguous overwrites take place (bypassing canary)?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23755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B12-F3B1-574A-9308-B74B4642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8DE3-DCFF-CD4E-BCFE-517D4EDE1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second stack that "shadows" stack</a:t>
            </a:r>
          </a:p>
          <a:p>
            <a:r>
              <a:rPr lang="en-US" dirty="0"/>
              <a:t>At call, return address stored to both stacks</a:t>
            </a:r>
          </a:p>
          <a:p>
            <a:r>
              <a:rPr lang="en-US" dirty="0"/>
              <a:t>At return, the return address from both stacks are compared</a:t>
            </a:r>
          </a:p>
          <a:p>
            <a:r>
              <a:rPr lang="en-US" dirty="0"/>
              <a:t>do not protect stack data other than return addresses (memory safety errors)</a:t>
            </a:r>
          </a:p>
          <a:p>
            <a:r>
              <a:rPr lang="en-US" dirty="0"/>
              <a:t>Shadow stacks themselves can be protected with guard pages</a:t>
            </a:r>
          </a:p>
        </p:txBody>
      </p:sp>
    </p:spTree>
    <p:extLst>
      <p:ext uri="{BB962C8B-B14F-4D97-AF65-F5344CB8AC3E}">
        <p14:creationId xmlns:p14="http://schemas.microsoft.com/office/powerpoint/2010/main" val="14620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15B7-AAE6-264B-A087-3457F880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Executable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4E79E-5536-3940-B052-41CD3C980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Mark stack addresses as non-executable: return to any address on stack shall fail to execute and result in error</a:t>
            </a:r>
          </a:p>
          <a:p>
            <a:r>
              <a:rPr lang="en-US" sz="2400" dirty="0"/>
              <a:t>W XOR X: every page in address space ( process/ kernel) is either writable or executable, but not both.</a:t>
            </a:r>
          </a:p>
          <a:p>
            <a:r>
              <a:rPr lang="en-US" sz="2400" dirty="0"/>
              <a:t>Windows used DEP (data execution protection)</a:t>
            </a:r>
          </a:p>
          <a:p>
            <a:r>
              <a:rPr lang="en-US" sz="2400" dirty="0"/>
              <a:t>NX (no-execute) bit supported by hardware for memory protection  </a:t>
            </a:r>
          </a:p>
          <a:p>
            <a:pPr lvl="1"/>
            <a:r>
              <a:rPr lang="en-US" sz="2000" dirty="0"/>
              <a:t>XD (execute disable) bit in Intel</a:t>
            </a:r>
          </a:p>
          <a:p>
            <a:pPr lvl="1"/>
            <a:r>
              <a:rPr lang="en-US" sz="2000" dirty="0"/>
              <a:t>XN (execute never) in ARM</a:t>
            </a:r>
          </a:p>
          <a:p>
            <a:pPr lvl="1"/>
            <a:r>
              <a:rPr lang="en-US" sz="2000" dirty="0"/>
              <a:t>EVP (enhanced virus protection) in AMD </a:t>
            </a:r>
          </a:p>
          <a:p>
            <a:r>
              <a:rPr lang="en-US" sz="2400" dirty="0"/>
              <a:t>Malware writers bypass this through “return to </a:t>
            </a:r>
            <a:r>
              <a:rPr lang="en-US" sz="2400" dirty="0" err="1"/>
              <a:t>libc</a:t>
            </a:r>
            <a:r>
              <a:rPr lang="en-US" sz="2400" dirty="0"/>
              <a:t>”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046-A399-FD49-AB8C-56297D8A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AAB5-0090-A143-8B4A-E7CB43BCD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vulnerability</a:t>
            </a:r>
          </a:p>
          <a:p>
            <a:r>
              <a:rPr lang="en-US" dirty="0"/>
              <a:t>Buffer on stack used for overflow </a:t>
            </a:r>
          </a:p>
          <a:p>
            <a:r>
              <a:rPr lang="en-US" dirty="0"/>
              <a:t>Stack used for implementation of functions</a:t>
            </a:r>
          </a:p>
          <a:p>
            <a:r>
              <a:rPr lang="en-US" dirty="0"/>
              <a:t>F1() calls  F2() and F2() calls F3(); when F3() returns control should go back to F2() and on return from F2(), it should go back to F1()  </a:t>
            </a:r>
          </a:p>
          <a:p>
            <a:r>
              <a:rPr lang="en-US" dirty="0"/>
              <a:t>Functions calls are executed in LIFO so stack is suited for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63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426E-487E-B44B-9787-17600EF4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8B515-89D7-AF49-B385-324927047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address is replaced with with address of a standard library function</a:t>
            </a:r>
          </a:p>
          <a:p>
            <a:r>
              <a:rPr lang="en-US" dirty="0"/>
              <a:t>response to non-executable stack </a:t>
            </a:r>
            <a:r>
              <a:rPr lang="en-US" dirty="0" err="1"/>
              <a:t>defences</a:t>
            </a:r>
            <a:endParaRPr lang="en-US" dirty="0"/>
          </a:p>
          <a:p>
            <a:r>
              <a:rPr lang="en-US" dirty="0"/>
              <a:t>attacker constructs suitable parameters on stack above return address</a:t>
            </a:r>
          </a:p>
          <a:p>
            <a:r>
              <a:rPr lang="en-US" dirty="0"/>
              <a:t>function returns and library function executes e.g. system(“shell commands”) </a:t>
            </a:r>
          </a:p>
          <a:p>
            <a:r>
              <a:rPr lang="en-US" dirty="0"/>
              <a:t>attacker may need exact buffer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5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 lvl="0">
              <a:defRPr sz="1800"/>
            </a:pPr>
            <a:r>
              <a:rPr sz="2925"/>
              <a:t>Address Space Layout Randomization (ASLR)</a:t>
            </a:r>
          </a:p>
        </p:txBody>
      </p:sp>
      <p:sp>
        <p:nvSpPr>
          <p:cNvPr id="921" name="Shape 9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 dirty="0"/>
              <a:t>Basic idea: change the layout of the stack</a:t>
            </a:r>
            <a:endParaRPr lang="en-US" sz="2531" dirty="0"/>
          </a:p>
          <a:p>
            <a:pPr lvl="0">
              <a:defRPr sz="1800"/>
            </a:pPr>
            <a:r>
              <a:rPr lang="en-IN" sz="2531" dirty="0"/>
              <a:t>Patch at the kernel level, changing the memory mapping</a:t>
            </a:r>
          </a:p>
          <a:p>
            <a:pPr lvl="0">
              <a:defRPr sz="1800"/>
            </a:pPr>
            <a:r>
              <a:rPr lang="en-IN" sz="2531" dirty="0"/>
              <a:t>Small performance penalty, by extra memory lookups (actually, extra cache lookups)</a:t>
            </a:r>
          </a:p>
          <a:p>
            <a:pPr lvl="0">
              <a:defRPr sz="1800"/>
            </a:pPr>
            <a:r>
              <a:rPr lang="en-IN" sz="2531" dirty="0"/>
              <a:t>Makes it very difficult to perform a useful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281206614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B196-0C15-0744-A511-95DF92E3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70A3B4-1E33-5B48-8FAE-D86298C61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30464"/>
              </p:ext>
            </p:extLst>
          </p:nvPr>
        </p:nvGraphicFramePr>
        <p:xfrm>
          <a:off x="1667565" y="911823"/>
          <a:ext cx="6535531" cy="5397776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1666613">
                  <a:extLst>
                    <a:ext uri="{9D8B030D-6E8A-4147-A177-3AD203B41FA5}">
                      <a16:colId xmlns:a16="http://schemas.microsoft.com/office/drawing/2014/main" val="1994848527"/>
                    </a:ext>
                  </a:extLst>
                </a:gridCol>
                <a:gridCol w="598484">
                  <a:extLst>
                    <a:ext uri="{9D8B030D-6E8A-4147-A177-3AD203B41FA5}">
                      <a16:colId xmlns:a16="http://schemas.microsoft.com/office/drawing/2014/main" val="3253586528"/>
                    </a:ext>
                  </a:extLst>
                </a:gridCol>
                <a:gridCol w="1795453">
                  <a:extLst>
                    <a:ext uri="{9D8B030D-6E8A-4147-A177-3AD203B41FA5}">
                      <a16:colId xmlns:a16="http://schemas.microsoft.com/office/drawing/2014/main" val="2305133121"/>
                    </a:ext>
                  </a:extLst>
                </a:gridCol>
                <a:gridCol w="448863">
                  <a:extLst>
                    <a:ext uri="{9D8B030D-6E8A-4147-A177-3AD203B41FA5}">
                      <a16:colId xmlns:a16="http://schemas.microsoft.com/office/drawing/2014/main" val="3530609741"/>
                    </a:ext>
                  </a:extLst>
                </a:gridCol>
                <a:gridCol w="2026118">
                  <a:extLst>
                    <a:ext uri="{9D8B030D-6E8A-4147-A177-3AD203B41FA5}">
                      <a16:colId xmlns:a16="http://schemas.microsoft.com/office/drawing/2014/main" val="2176060106"/>
                    </a:ext>
                  </a:extLst>
                </a:gridCol>
              </a:tblGrid>
              <a:tr h="3437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 #1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 #2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 #3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99159"/>
                  </a:ext>
                </a:extLst>
              </a:tr>
              <a:tr h="5019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681838"/>
                  </a:ext>
                </a:extLst>
              </a:tr>
              <a:tr h="29524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Libraries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libc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03899"/>
                  </a:ext>
                </a:extLst>
              </a:tr>
              <a:tr h="5019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72696"/>
                  </a:ext>
                </a:extLst>
              </a:tr>
              <a:tr h="2952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06299"/>
                  </a:ext>
                </a:extLst>
              </a:tr>
              <a:tr h="3437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690188"/>
                  </a:ext>
                </a:extLst>
              </a:tr>
              <a:tr h="50192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rodata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segment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rodata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segment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39636"/>
                  </a:ext>
                </a:extLst>
              </a:tr>
              <a:tr h="3437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rodata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Libraries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libc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936181"/>
                  </a:ext>
                </a:extLst>
              </a:tr>
              <a:tr h="34379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.text segment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800926"/>
                  </a:ext>
                </a:extLst>
              </a:tr>
              <a:tr h="4833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.text segment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02051"/>
                  </a:ext>
                </a:extLst>
              </a:tr>
              <a:tr h="3437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.text 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ELF executable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668183"/>
                  </a:ext>
                </a:extLst>
              </a:tr>
              <a:tr h="34379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Libraries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libc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637233"/>
                  </a:ext>
                </a:extLst>
              </a:tr>
              <a:tr h="3437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ELF executable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ELF executable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0729"/>
                  </a:ext>
                </a:extLst>
              </a:tr>
              <a:tr h="3437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Runtime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Runtime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Runtime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76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76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69ED-AC9F-8349-AAAF-28AFB34F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82521-06C8-B146-9ED4-E2DFFE456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vulnerabilities in code are due to unsafe use of system libraries</a:t>
            </a:r>
          </a:p>
          <a:p>
            <a:r>
              <a:rPr lang="en-US" dirty="0"/>
              <a:t>An alternative is to install a kernel patch that dynamically substitutes calls to unsafe library functions for safe versions of those</a:t>
            </a:r>
          </a:p>
          <a:p>
            <a:r>
              <a:rPr lang="en-US" dirty="0"/>
              <a:t>Not possible for closed-source systems such as MS operating systems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204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Defenses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7526" indent="-287526" defTabSz="377890">
              <a:spcBef>
                <a:spcPts val="2672"/>
              </a:spcBef>
              <a:defRPr sz="1800"/>
            </a:pPr>
            <a:r>
              <a:rPr sz="2800" dirty="0"/>
              <a:t>Putting code into the memory (no zeroes)</a:t>
            </a:r>
            <a:endParaRPr lang="en-US" sz="2800" dirty="0"/>
          </a:p>
          <a:p>
            <a:pPr marL="744726" lvl="1" indent="-287526" defTabSz="377890">
              <a:spcBef>
                <a:spcPts val="2672"/>
              </a:spcBef>
              <a:defRPr sz="1800"/>
            </a:pPr>
            <a:r>
              <a:rPr sz="2400" dirty="0"/>
              <a:t>Option: Make this detectable with canaries</a:t>
            </a:r>
          </a:p>
          <a:p>
            <a:pPr marL="287526" indent="-287526" defTabSz="377890">
              <a:spcBef>
                <a:spcPts val="2672"/>
              </a:spcBef>
              <a:defRPr sz="1800"/>
            </a:pPr>
            <a:r>
              <a:rPr sz="2800" dirty="0"/>
              <a:t>Getting %</a:t>
            </a:r>
            <a:r>
              <a:rPr sz="2800" dirty="0" err="1"/>
              <a:t>eip</a:t>
            </a:r>
            <a:r>
              <a:rPr sz="2800" dirty="0"/>
              <a:t> to point to our code (</a:t>
            </a:r>
            <a:r>
              <a:rPr sz="2800" dirty="0" err="1"/>
              <a:t>dist</a:t>
            </a:r>
            <a:r>
              <a:rPr sz="2800" dirty="0"/>
              <a:t> but to </a:t>
            </a:r>
            <a:r>
              <a:rPr sz="2800" dirty="0" err="1">
                <a:solidFill>
                  <a:srgbClr val="1333FF"/>
                </a:solidFill>
              </a:rPr>
              <a:t>eip</a:t>
            </a:r>
            <a:r>
              <a:rPr sz="2800" dirty="0"/>
              <a:t>)</a:t>
            </a:r>
            <a:endParaRPr lang="en-US" sz="2800" dirty="0"/>
          </a:p>
          <a:p>
            <a:pPr marL="744726" lvl="1" indent="-287526" defTabSz="377890">
              <a:spcBef>
                <a:spcPts val="2672"/>
              </a:spcBef>
              <a:defRPr sz="1800"/>
            </a:pPr>
            <a:r>
              <a:rPr sz="2400" dirty="0"/>
              <a:t>Non-executable stack doesn’t work so well</a:t>
            </a:r>
          </a:p>
          <a:p>
            <a:pPr marL="287526" indent="-287526" defTabSz="377890">
              <a:spcBef>
                <a:spcPts val="2672"/>
              </a:spcBef>
              <a:defRPr sz="1800"/>
            </a:pPr>
            <a:r>
              <a:rPr sz="2800" dirty="0"/>
              <a:t>Finding the return address (guess the raw </a:t>
            </a:r>
            <a:r>
              <a:rPr sz="2800" dirty="0" err="1"/>
              <a:t>addr</a:t>
            </a:r>
            <a:r>
              <a:rPr sz="2800" dirty="0"/>
              <a:t>)</a:t>
            </a:r>
            <a:r>
              <a:rPr lang="en-US" sz="2800" dirty="0"/>
              <a:t> for example through return to </a:t>
            </a:r>
            <a:r>
              <a:rPr lang="en-US" sz="2800" dirty="0" err="1"/>
              <a:t>libc</a:t>
            </a:r>
            <a:endParaRPr sz="2800" dirty="0"/>
          </a:p>
          <a:p>
            <a:pPr marL="575051" lvl="1" indent="-287526" defTabSz="377890">
              <a:spcBef>
                <a:spcPts val="281"/>
              </a:spcBef>
              <a:defRPr sz="1800"/>
            </a:pPr>
            <a:r>
              <a:rPr sz="2400" dirty="0"/>
              <a:t>Address Space Layout Randomization</a:t>
            </a:r>
          </a:p>
          <a:p>
            <a:pPr marL="287526" indent="-287526" defTabSz="377890">
              <a:spcBef>
                <a:spcPts val="2672"/>
              </a:spcBef>
              <a:defRPr sz="1800"/>
            </a:pPr>
            <a:r>
              <a:rPr sz="2800" dirty="0"/>
              <a:t>Good coding practices</a:t>
            </a:r>
          </a:p>
        </p:txBody>
      </p:sp>
    </p:spTree>
    <p:extLst>
      <p:ext uri="{BB962C8B-B14F-4D97-AF65-F5344CB8AC3E}">
        <p14:creationId xmlns:p14="http://schemas.microsoft.com/office/powerpoint/2010/main" val="1081502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sz="48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rPr>
              <a:t>Thank you. </a:t>
            </a:r>
            <a:endParaRPr sz="4800" b="1" i="0" u="none" strike="noStrike" cap="none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32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046-A399-FD49-AB8C-56297D8A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AAB5-0090-A143-8B4A-E7CB43BCD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each function call, an activation record or activation record is pushed onto stack</a:t>
            </a:r>
          </a:p>
          <a:p>
            <a:r>
              <a:rPr lang="en-US" dirty="0"/>
              <a:t>Activation stack/frame consists of</a:t>
            </a:r>
          </a:p>
          <a:p>
            <a:pPr lvl="1"/>
            <a:r>
              <a:rPr lang="en-US" dirty="0"/>
              <a:t>parameters to be passed to the called function, </a:t>
            </a:r>
          </a:p>
          <a:p>
            <a:pPr lvl="1"/>
            <a:r>
              <a:rPr lang="en-US" dirty="0"/>
              <a:t>return address in </a:t>
            </a:r>
            <a:r>
              <a:rPr lang="en-US" dirty="0" err="1"/>
              <a:t>callee</a:t>
            </a:r>
            <a:r>
              <a:rPr lang="en-US" dirty="0"/>
              <a:t> function (instruction address where control shall return to after the called function has been executed), </a:t>
            </a:r>
          </a:p>
          <a:p>
            <a:pPr lvl="1"/>
            <a:r>
              <a:rPr lang="en-US" dirty="0"/>
              <a:t>old stack pointer value local variables of the called function, </a:t>
            </a:r>
          </a:p>
        </p:txBody>
      </p:sp>
    </p:spTree>
    <p:extLst>
      <p:ext uri="{BB962C8B-B14F-4D97-AF65-F5344CB8AC3E}">
        <p14:creationId xmlns:p14="http://schemas.microsoft.com/office/powerpoint/2010/main" val="205761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046-A399-FD49-AB8C-56297D8A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Frame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22D016-93ED-3640-B7F6-A0D357ECDEF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2400" dirty="0"/>
              <a:t>Stack grows from higher to lower memory address</a:t>
            </a:r>
          </a:p>
          <a:p>
            <a:r>
              <a:rPr lang="en-US" sz="2400" dirty="0"/>
              <a:t>Conventionally, top maps to the higher memory and bottom maps to the  lower</a:t>
            </a:r>
          </a:p>
          <a:p>
            <a:r>
              <a:rPr lang="en-US" sz="2400" dirty="0"/>
              <a:t>A buffer on stack grows in opposite direction i.e. lower to higher memory address. </a:t>
            </a:r>
          </a:p>
          <a:p>
            <a:r>
              <a:rPr lang="en-US" sz="2400" dirty="0"/>
              <a:t>Address(</a:t>
            </a:r>
            <a:r>
              <a:rPr lang="en-US" sz="2400" i="1" dirty="0"/>
              <a:t>buffer</a:t>
            </a:r>
            <a:r>
              <a:rPr lang="en-US" sz="2400" dirty="0"/>
              <a:t>[</a:t>
            </a:r>
            <a:r>
              <a:rPr lang="en-US" sz="2400" i="1" dirty="0"/>
              <a:t>k+1</a:t>
            </a:r>
            <a:r>
              <a:rPr lang="en-US" sz="2400" dirty="0"/>
              <a:t>]) &gt; Address(</a:t>
            </a:r>
            <a:r>
              <a:rPr lang="en-US" sz="2400" i="1" dirty="0"/>
              <a:t>buffer</a:t>
            </a:r>
            <a:r>
              <a:rPr lang="en-US" sz="2400" dirty="0"/>
              <a:t>[</a:t>
            </a:r>
            <a:r>
              <a:rPr lang="en-US" sz="2400" i="1" dirty="0"/>
              <a:t>k</a:t>
            </a:r>
            <a:r>
              <a:rPr lang="en-US" sz="2400" dirty="0"/>
              <a:t>])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0A2518-C8DB-8F43-A291-31C422DA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21299"/>
              </p:ext>
            </p:extLst>
          </p:nvPr>
        </p:nvGraphicFramePr>
        <p:xfrm>
          <a:off x="804672" y="1188720"/>
          <a:ext cx="4462271" cy="4498851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1481427">
                  <a:extLst>
                    <a:ext uri="{9D8B030D-6E8A-4147-A177-3AD203B41FA5}">
                      <a16:colId xmlns:a16="http://schemas.microsoft.com/office/drawing/2014/main" val="2931692883"/>
                    </a:ext>
                  </a:extLst>
                </a:gridCol>
                <a:gridCol w="1748917">
                  <a:extLst>
                    <a:ext uri="{9D8B030D-6E8A-4147-A177-3AD203B41FA5}">
                      <a16:colId xmlns:a16="http://schemas.microsoft.com/office/drawing/2014/main" val="611074117"/>
                    </a:ext>
                  </a:extLst>
                </a:gridCol>
                <a:gridCol w="1231927">
                  <a:extLst>
                    <a:ext uri="{9D8B030D-6E8A-4147-A177-3AD203B41FA5}">
                      <a16:colId xmlns:a16="http://schemas.microsoft.com/office/drawing/2014/main" val="4046115566"/>
                    </a:ext>
                  </a:extLst>
                </a:gridCol>
              </a:tblGrid>
              <a:tr h="642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address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800865"/>
                  </a:ext>
                </a:extLst>
              </a:tr>
              <a:tr h="64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88839"/>
                  </a:ext>
                </a:extLst>
              </a:tr>
              <a:tr h="64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11231"/>
                  </a:ext>
                </a:extLst>
              </a:tr>
              <a:tr h="64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340163"/>
                  </a:ext>
                </a:extLst>
              </a:tr>
              <a:tr h="64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202800"/>
                  </a:ext>
                </a:extLst>
              </a:tr>
              <a:tr h="64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087713"/>
                  </a:ext>
                </a:extLst>
              </a:tr>
              <a:tr h="642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 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15301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3333B8-892F-9845-9D86-52BE34F5CD1F}"/>
              </a:ext>
            </a:extLst>
          </p:cNvPr>
          <p:cNvCxnSpPr>
            <a:cxnSpLocks/>
          </p:cNvCxnSpPr>
          <p:nvPr/>
        </p:nvCxnSpPr>
        <p:spPr>
          <a:xfrm>
            <a:off x="2157984" y="1456764"/>
            <a:ext cx="0" cy="196309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C383C9-4FDF-EC44-8344-D52EAA8598DD}"/>
              </a:ext>
            </a:extLst>
          </p:cNvPr>
          <p:cNvCxnSpPr>
            <a:cxnSpLocks/>
          </p:cNvCxnSpPr>
          <p:nvPr/>
        </p:nvCxnSpPr>
        <p:spPr>
          <a:xfrm>
            <a:off x="4139184" y="3590723"/>
            <a:ext cx="0" cy="1230714"/>
          </a:xfrm>
          <a:prstGeom prst="straightConnector1">
            <a:avLst/>
          </a:prstGeom>
          <a:ln w="2857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C16A02-2213-A14F-89E6-833F7B5DA5E1}"/>
              </a:ext>
            </a:extLst>
          </p:cNvPr>
          <p:cNvSpPr txBox="1"/>
          <p:nvPr/>
        </p:nvSpPr>
        <p:spPr>
          <a:xfrm>
            <a:off x="1024128" y="2215716"/>
            <a:ext cx="17373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en-US" sz="1600" dirty="0"/>
              <a:t>Stack grows in this direction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BF3F5-5ED8-BE46-A4B7-24D1CFC4A6B8}"/>
              </a:ext>
            </a:extLst>
          </p:cNvPr>
          <p:cNvSpPr txBox="1"/>
          <p:nvPr/>
        </p:nvSpPr>
        <p:spPr>
          <a:xfrm>
            <a:off x="3706367" y="4066211"/>
            <a:ext cx="182378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en-US" sz="1600" dirty="0"/>
              <a:t>Buffer grows in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418798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D68-1496-1249-B5B7-69A65A45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Virtual Address Space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A75E2-D6C4-C74B-B060-BBF6AB57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5798"/>
              </p:ext>
            </p:extLst>
          </p:nvPr>
        </p:nvGraphicFramePr>
        <p:xfrm>
          <a:off x="1828801" y="1416237"/>
          <a:ext cx="8394193" cy="4893124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4036901">
                  <a:extLst>
                    <a:ext uri="{9D8B030D-6E8A-4147-A177-3AD203B41FA5}">
                      <a16:colId xmlns:a16="http://schemas.microsoft.com/office/drawing/2014/main" val="1346834486"/>
                    </a:ext>
                  </a:extLst>
                </a:gridCol>
                <a:gridCol w="2904861">
                  <a:extLst>
                    <a:ext uri="{9D8B030D-6E8A-4147-A177-3AD203B41FA5}">
                      <a16:colId xmlns:a16="http://schemas.microsoft.com/office/drawing/2014/main" val="1784011562"/>
                    </a:ext>
                  </a:extLst>
                </a:gridCol>
                <a:gridCol w="1452431">
                  <a:extLst>
                    <a:ext uri="{9D8B030D-6E8A-4147-A177-3AD203B41FA5}">
                      <a16:colId xmlns:a16="http://schemas.microsoft.com/office/drawing/2014/main" val="1837972129"/>
                    </a:ext>
                  </a:extLst>
                </a:gridCol>
              </a:tblGrid>
              <a:tr h="90933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Set when process starts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Command line and environment arguments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0xFFFFFFFF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3227"/>
                  </a:ext>
                </a:extLst>
              </a:tr>
              <a:tr h="90933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Local variables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927748"/>
                  </a:ext>
                </a:extLst>
              </a:tr>
              <a:tr h="111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Global and static variables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91543"/>
                  </a:ext>
                </a:extLst>
              </a:tr>
              <a:tr h="42887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Known at compile time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Uninitialized Data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56420"/>
                  </a:ext>
                </a:extLst>
              </a:tr>
              <a:tr h="552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Initialized Data</a:t>
                      </a: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17895"/>
                  </a:ext>
                </a:extLst>
              </a:tr>
              <a:tr h="97472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Program code; marked read-only, so any attempts to write to it will result in segmentation fault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0x00000000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65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78E37A-D7DE-A542-A8C1-D81C7D2A0F8A}"/>
              </a:ext>
            </a:extLst>
          </p:cNvPr>
          <p:cNvSpPr txBox="1"/>
          <p:nvPr/>
        </p:nvSpPr>
        <p:spPr>
          <a:xfrm>
            <a:off x="3877056" y="1016127"/>
            <a:ext cx="541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Stack and heap grow in opposite directions</a:t>
            </a:r>
          </a:p>
        </p:txBody>
      </p:sp>
    </p:spTree>
    <p:extLst>
      <p:ext uri="{BB962C8B-B14F-4D97-AF65-F5344CB8AC3E}">
        <p14:creationId xmlns:p14="http://schemas.microsoft.com/office/powerpoint/2010/main" val="21108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A0D09-E4E4-4346-BA75-78BA3B5B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Processes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778695-C72B-0046-9D2D-B718DBEF9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14141"/>
              </p:ext>
            </p:extLst>
          </p:nvPr>
        </p:nvGraphicFramePr>
        <p:xfrm>
          <a:off x="1571264" y="1496330"/>
          <a:ext cx="7087193" cy="3992880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1323828">
                  <a:extLst>
                    <a:ext uri="{9D8B030D-6E8A-4147-A177-3AD203B41FA5}">
                      <a16:colId xmlns:a16="http://schemas.microsoft.com/office/drawing/2014/main" val="2631108200"/>
                    </a:ext>
                  </a:extLst>
                </a:gridCol>
                <a:gridCol w="797297">
                  <a:extLst>
                    <a:ext uri="{9D8B030D-6E8A-4147-A177-3AD203B41FA5}">
                      <a16:colId xmlns:a16="http://schemas.microsoft.com/office/drawing/2014/main" val="1089000894"/>
                    </a:ext>
                  </a:extLst>
                </a:gridCol>
                <a:gridCol w="1515209">
                  <a:extLst>
                    <a:ext uri="{9D8B030D-6E8A-4147-A177-3AD203B41FA5}">
                      <a16:colId xmlns:a16="http://schemas.microsoft.com/office/drawing/2014/main" val="1565513613"/>
                    </a:ext>
                  </a:extLst>
                </a:gridCol>
                <a:gridCol w="895500">
                  <a:extLst>
                    <a:ext uri="{9D8B030D-6E8A-4147-A177-3AD203B41FA5}">
                      <a16:colId xmlns:a16="http://schemas.microsoft.com/office/drawing/2014/main" val="1701378335"/>
                    </a:ext>
                  </a:extLst>
                </a:gridCol>
                <a:gridCol w="2555359">
                  <a:extLst>
                    <a:ext uri="{9D8B030D-6E8A-4147-A177-3AD203B41FA5}">
                      <a16:colId xmlns:a16="http://schemas.microsoft.com/office/drawing/2014/main" val="30298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Process Image in main Memory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Top of memory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5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Code </a:t>
                      </a:r>
                    </a:p>
                    <a:p>
                      <a:r>
                        <a:rPr lang="en-US" dirty="0"/>
                        <a:t>and Data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(High address)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86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Spare Memory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File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43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Data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Data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5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Machine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Machine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1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Process Control Block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Bottom of memory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9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(Low address)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92604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B39FDA4-FF44-EE44-A5F1-C62D9D38DB88}"/>
              </a:ext>
            </a:extLst>
          </p:cNvPr>
          <p:cNvGrpSpPr/>
          <p:nvPr/>
        </p:nvGrpSpPr>
        <p:grpSpPr>
          <a:xfrm>
            <a:off x="2945218" y="2034357"/>
            <a:ext cx="2959397" cy="3104718"/>
            <a:chOff x="3710761" y="2172586"/>
            <a:chExt cx="2959397" cy="310471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450D9AB-4499-634C-B7AA-6BDC2F02C0F8}"/>
                </a:ext>
              </a:extLst>
            </p:cNvPr>
            <p:cNvCxnSpPr/>
            <p:nvPr/>
          </p:nvCxnSpPr>
          <p:spPr>
            <a:xfrm>
              <a:off x="3710763" y="3795823"/>
              <a:ext cx="66985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B438BA-287D-6C46-B831-32B68A58AD88}"/>
                </a:ext>
              </a:extLst>
            </p:cNvPr>
            <p:cNvCxnSpPr/>
            <p:nvPr/>
          </p:nvCxnSpPr>
          <p:spPr>
            <a:xfrm>
              <a:off x="3710762" y="4139609"/>
              <a:ext cx="66985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D54010-2035-1942-95E3-68BCDBA0D460}"/>
                </a:ext>
              </a:extLst>
            </p:cNvPr>
            <p:cNvCxnSpPr/>
            <p:nvPr/>
          </p:nvCxnSpPr>
          <p:spPr>
            <a:xfrm>
              <a:off x="3710761" y="4862623"/>
              <a:ext cx="66985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476A00-0EC3-7044-92AD-AF4DC4617019}"/>
                </a:ext>
              </a:extLst>
            </p:cNvPr>
            <p:cNvCxnSpPr/>
            <p:nvPr/>
          </p:nvCxnSpPr>
          <p:spPr>
            <a:xfrm>
              <a:off x="6000306" y="2172586"/>
              <a:ext cx="66985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189562-01CE-C34E-A413-80A23AE92C4B}"/>
                </a:ext>
              </a:extLst>
            </p:cNvPr>
            <p:cNvCxnSpPr/>
            <p:nvPr/>
          </p:nvCxnSpPr>
          <p:spPr>
            <a:xfrm>
              <a:off x="6000307" y="5277304"/>
              <a:ext cx="66985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412623-17AD-7748-A646-23F2ADE92D8D}"/>
                </a:ext>
              </a:extLst>
            </p:cNvPr>
            <p:cNvCxnSpPr>
              <a:cxnSpLocks/>
            </p:cNvCxnSpPr>
            <p:nvPr/>
          </p:nvCxnSpPr>
          <p:spPr>
            <a:xfrm>
              <a:off x="5734493" y="2644178"/>
              <a:ext cx="0" cy="311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53D02F-E55C-3F4B-A9C1-46204174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405" y="3473519"/>
              <a:ext cx="0" cy="322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028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D68-1496-1249-B5B7-69A65A45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Virtual Address Space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A75E2-D6C4-C74B-B060-BBF6AB57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05635"/>
              </p:ext>
            </p:extLst>
          </p:nvPr>
        </p:nvGraphicFramePr>
        <p:xfrm>
          <a:off x="1207008" y="1720928"/>
          <a:ext cx="8174735" cy="4196197"/>
        </p:xfrm>
        <a:graphic>
          <a:graphicData uri="http://schemas.openxmlformats.org/drawingml/2006/table">
            <a:tbl>
              <a:tblPr firstRow="1" bandRow="1">
                <a:tableStyleId>{C3D347B6-4846-4441-97E2-77F66C07FF02}</a:tableStyleId>
              </a:tblPr>
              <a:tblGrid>
                <a:gridCol w="3931360">
                  <a:extLst>
                    <a:ext uri="{9D8B030D-6E8A-4147-A177-3AD203B41FA5}">
                      <a16:colId xmlns:a16="http://schemas.microsoft.com/office/drawing/2014/main" val="1346834486"/>
                    </a:ext>
                  </a:extLst>
                </a:gridCol>
                <a:gridCol w="2828916">
                  <a:extLst>
                    <a:ext uri="{9D8B030D-6E8A-4147-A177-3AD203B41FA5}">
                      <a16:colId xmlns:a16="http://schemas.microsoft.com/office/drawing/2014/main" val="1784011562"/>
                    </a:ext>
                  </a:extLst>
                </a:gridCol>
                <a:gridCol w="1414459">
                  <a:extLst>
                    <a:ext uri="{9D8B030D-6E8A-4147-A177-3AD203B41FA5}">
                      <a16:colId xmlns:a16="http://schemas.microsoft.com/office/drawing/2014/main" val="1837972129"/>
                    </a:ext>
                  </a:extLst>
                </a:gridCol>
              </a:tblGrid>
              <a:tr h="85305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Program code; marked read-only, so any attempts to write to it will result in segmentation fault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0x00000000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927748"/>
                  </a:ext>
                </a:extLst>
              </a:tr>
              <a:tr h="42062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Known at compile time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Initialized Data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9887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Uninitialized Data</a:t>
                      </a: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10954"/>
                  </a:ext>
                </a:extLst>
              </a:tr>
              <a:tr h="890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Global and static variables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91543"/>
                  </a:ext>
                </a:extLst>
              </a:tr>
              <a:tr h="80467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Local variables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56420"/>
                  </a:ext>
                </a:extLst>
              </a:tr>
              <a:tr h="64832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Set when process starts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Command line and environment arguments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0xFFFFFFFF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65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78E37A-D7DE-A542-A8C1-D81C7D2A0F8A}"/>
              </a:ext>
            </a:extLst>
          </p:cNvPr>
          <p:cNvSpPr txBox="1"/>
          <p:nvPr/>
        </p:nvSpPr>
        <p:spPr>
          <a:xfrm>
            <a:off x="3877056" y="1016127"/>
            <a:ext cx="541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Stack and heap grow in opposite directions</a:t>
            </a:r>
          </a:p>
        </p:txBody>
      </p:sp>
    </p:spTree>
    <p:extLst>
      <p:ext uri="{BB962C8B-B14F-4D97-AF65-F5344CB8AC3E}">
        <p14:creationId xmlns:p14="http://schemas.microsoft.com/office/powerpoint/2010/main" val="1626851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3164</Words>
  <Application>Microsoft Macintosh PowerPoint</Application>
  <PresentationFormat>Widescreen</PresentationFormat>
  <Paragraphs>560</Paragraphs>
  <Slides>45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Courier</vt:lpstr>
      <vt:lpstr>Courier New</vt:lpstr>
      <vt:lpstr>Helvetica Neue</vt:lpstr>
      <vt:lpstr>Noto Sans Symbols</vt:lpstr>
      <vt:lpstr>Times New Roman</vt:lpstr>
      <vt:lpstr>Trebuchet MS</vt:lpstr>
      <vt:lpstr>Wingdings</vt:lpstr>
      <vt:lpstr>Facet</vt:lpstr>
      <vt:lpstr>OS Security: Stack Overflow</vt:lpstr>
      <vt:lpstr>OS Exploits</vt:lpstr>
      <vt:lpstr>Buffer Overflow: Basics</vt:lpstr>
      <vt:lpstr>Stack Overflow</vt:lpstr>
      <vt:lpstr>Activation Frame</vt:lpstr>
      <vt:lpstr>Activation Frame</vt:lpstr>
      <vt:lpstr>Process Virtual Address Space </vt:lpstr>
      <vt:lpstr>Programs and Processes</vt:lpstr>
      <vt:lpstr>Process Virtual Address Space </vt:lpstr>
      <vt:lpstr>Stack Layout: Activation Frame</vt:lpstr>
      <vt:lpstr>Creating New Activation Frame</vt:lpstr>
      <vt:lpstr>Activation Frame</vt:lpstr>
      <vt:lpstr>Removal of Activation Frame</vt:lpstr>
      <vt:lpstr>Activation Frames (contd).</vt:lpstr>
      <vt:lpstr>Buffer Overflow: An example</vt:lpstr>
      <vt:lpstr>Buffer Overflow: An example</vt:lpstr>
      <vt:lpstr>Buffer Overflow: An example</vt:lpstr>
      <vt:lpstr>Buffer Overflow: An example</vt:lpstr>
      <vt:lpstr>Buffer Overflow: An example</vt:lpstr>
      <vt:lpstr>Shellcode</vt:lpstr>
      <vt:lpstr>Buffer Overflow: An example</vt:lpstr>
      <vt:lpstr>Buffer Overflow</vt:lpstr>
      <vt:lpstr>Shellcode</vt:lpstr>
      <vt:lpstr>Shellcode</vt:lpstr>
      <vt:lpstr>Locating Return Address</vt:lpstr>
      <vt:lpstr>NOP Sleds</vt:lpstr>
      <vt:lpstr>NOP Sled</vt:lpstr>
      <vt:lpstr>Estimating the Location </vt:lpstr>
      <vt:lpstr>Countermeasures</vt:lpstr>
      <vt:lpstr>Compile Time Countermeasures</vt:lpstr>
      <vt:lpstr>Run-time Countermeasures</vt:lpstr>
      <vt:lpstr>Famous Stack Overflow Attacks</vt:lpstr>
      <vt:lpstr>Off by one </vt:lpstr>
      <vt:lpstr>Replacement Stack Frame</vt:lpstr>
      <vt:lpstr>Stack Canary</vt:lpstr>
      <vt:lpstr>Stack Canary</vt:lpstr>
      <vt:lpstr>Canary values</vt:lpstr>
      <vt:lpstr>Shadow Stack</vt:lpstr>
      <vt:lpstr>Non Executable Stack</vt:lpstr>
      <vt:lpstr>Return to libc</vt:lpstr>
      <vt:lpstr>Address Space Layout Randomization (ASLR)</vt:lpstr>
      <vt:lpstr>ASLR </vt:lpstr>
      <vt:lpstr>Safe Libraries</vt:lpstr>
      <vt:lpstr>Defenses</vt:lpstr>
      <vt:lpstr>Thank you.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Structures</dc:title>
  <cp:lastModifiedBy>Manoj Gaur</cp:lastModifiedBy>
  <cp:revision>88</cp:revision>
  <dcterms:modified xsi:type="dcterms:W3CDTF">2020-04-14T09:38:25Z</dcterms:modified>
</cp:coreProperties>
</file>