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76" r:id="rId13"/>
    <p:sldId id="267" r:id="rId14"/>
    <p:sldId id="268" r:id="rId15"/>
    <p:sldId id="269" r:id="rId16"/>
    <p:sldId id="270" r:id="rId17"/>
    <p:sldId id="271" r:id="rId18"/>
    <p:sldId id="275" r:id="rId19"/>
    <p:sldId id="272" r:id="rId20"/>
    <p:sldId id="274"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28"/>
  </p:normalViewPr>
  <p:slideViewPr>
    <p:cSldViewPr snapToGrid="0" snapToObjects="1">
      <p:cViewPr varScale="1">
        <p:scale>
          <a:sx n="121" d="100"/>
          <a:sy n="121" d="100"/>
        </p:scale>
        <p:origin x="200"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3/9/22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3/9/22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3/9/22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3/9/22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3/9/22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9963-34C7-0A4F-82A7-B3BD2A9A3CD2}"/>
              </a:ext>
            </a:extLst>
          </p:cNvPr>
          <p:cNvSpPr>
            <a:spLocks noGrp="1"/>
          </p:cNvSpPr>
          <p:nvPr>
            <p:ph type="ctrTitle"/>
          </p:nvPr>
        </p:nvSpPr>
        <p:spPr>
          <a:xfrm>
            <a:off x="223840" y="883797"/>
            <a:ext cx="10993549" cy="1475013"/>
          </a:xfrm>
        </p:spPr>
        <p:txBody>
          <a:bodyPr/>
          <a:lstStyle/>
          <a:p>
            <a:r>
              <a:rPr lang="en-US" dirty="0"/>
              <a:t>Lending club case study</a:t>
            </a:r>
          </a:p>
        </p:txBody>
      </p:sp>
      <p:sp>
        <p:nvSpPr>
          <p:cNvPr id="3" name="Subtitle 2">
            <a:extLst>
              <a:ext uri="{FF2B5EF4-FFF2-40B4-BE49-F238E27FC236}">
                <a16:creationId xmlns:a16="http://schemas.microsoft.com/office/drawing/2014/main" id="{F80DFDB1-E0AA-4A47-927D-DFD522E9FC6F}"/>
              </a:ext>
            </a:extLst>
          </p:cNvPr>
          <p:cNvSpPr>
            <a:spLocks noGrp="1"/>
          </p:cNvSpPr>
          <p:nvPr>
            <p:ph type="subTitle" idx="1"/>
          </p:nvPr>
        </p:nvSpPr>
        <p:spPr/>
        <p:txBody>
          <a:bodyPr/>
          <a:lstStyle/>
          <a:p>
            <a:r>
              <a:rPr lang="en-US" dirty="0">
                <a:solidFill>
                  <a:schemeClr val="tx1"/>
                </a:solidFill>
              </a:rPr>
              <a:t>EXECUTIVE PG PROGRAMME IN MACHINE LEARNING &amp; AI - JANUARY 2022</a:t>
            </a:r>
          </a:p>
          <a:p>
            <a:endParaRPr lang="en-US" dirty="0">
              <a:solidFill>
                <a:schemeClr val="tx1"/>
              </a:solidFill>
            </a:endParaRPr>
          </a:p>
        </p:txBody>
      </p:sp>
      <p:sp>
        <p:nvSpPr>
          <p:cNvPr id="4" name="TextBox 3">
            <a:extLst>
              <a:ext uri="{FF2B5EF4-FFF2-40B4-BE49-F238E27FC236}">
                <a16:creationId xmlns:a16="http://schemas.microsoft.com/office/drawing/2014/main" id="{3E28DA5F-2F08-D848-B568-808EFF63919D}"/>
              </a:ext>
            </a:extLst>
          </p:cNvPr>
          <p:cNvSpPr txBox="1"/>
          <p:nvPr/>
        </p:nvSpPr>
        <p:spPr>
          <a:xfrm>
            <a:off x="7939668" y="3902927"/>
            <a:ext cx="2831801" cy="646331"/>
          </a:xfrm>
          <a:prstGeom prst="rect">
            <a:avLst/>
          </a:prstGeom>
          <a:noFill/>
        </p:spPr>
        <p:txBody>
          <a:bodyPr wrap="none" rtlCol="0">
            <a:spAutoFit/>
          </a:bodyPr>
          <a:lstStyle/>
          <a:p>
            <a:r>
              <a:rPr lang="en-US" b="1" dirty="0">
                <a:solidFill>
                  <a:schemeClr val="bg1"/>
                </a:solidFill>
              </a:rPr>
              <a:t>Rahul Kunjumon</a:t>
            </a:r>
          </a:p>
          <a:p>
            <a:r>
              <a:rPr lang="en-IN" b="1" dirty="0">
                <a:solidFill>
                  <a:schemeClr val="bg1"/>
                </a:solidFill>
              </a:rPr>
              <a:t>Rashmi Kumbugowdana</a:t>
            </a:r>
            <a:r>
              <a:rPr lang="en-US" b="1" dirty="0">
                <a:solidFill>
                  <a:schemeClr val="bg1"/>
                </a:solidFill>
              </a:rPr>
              <a:t> </a:t>
            </a:r>
          </a:p>
        </p:txBody>
      </p:sp>
    </p:spTree>
    <p:extLst>
      <p:ext uri="{BB962C8B-B14F-4D97-AF65-F5344CB8AC3E}">
        <p14:creationId xmlns:p14="http://schemas.microsoft.com/office/powerpoint/2010/main" val="2978785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DC8978-057E-A24D-8935-2A5B4C03EE51}"/>
              </a:ext>
            </a:extLst>
          </p:cNvPr>
          <p:cNvSpPr txBox="1"/>
          <p:nvPr/>
        </p:nvSpPr>
        <p:spPr>
          <a:xfrm>
            <a:off x="599090" y="1282263"/>
            <a:ext cx="4245586" cy="369332"/>
          </a:xfrm>
          <a:prstGeom prst="rect">
            <a:avLst/>
          </a:prstGeom>
          <a:noFill/>
        </p:spPr>
        <p:txBody>
          <a:bodyPr wrap="none" rtlCol="0">
            <a:spAutoFit/>
          </a:bodyPr>
          <a:lstStyle/>
          <a:p>
            <a:r>
              <a:rPr lang="en-US" dirty="0">
                <a:solidFill>
                  <a:schemeClr val="bg1"/>
                </a:solidFill>
              </a:rPr>
              <a:t>Analysis on Income over Charged off Loans</a:t>
            </a:r>
          </a:p>
        </p:txBody>
      </p:sp>
      <p:pic>
        <p:nvPicPr>
          <p:cNvPr id="6" name="Picture 5" descr="Chart&#10;&#10;Description automatically generated with medium confidence">
            <a:extLst>
              <a:ext uri="{FF2B5EF4-FFF2-40B4-BE49-F238E27FC236}">
                <a16:creationId xmlns:a16="http://schemas.microsoft.com/office/drawing/2014/main" id="{D992F8AE-6F52-A54B-8512-9C332F5F745A}"/>
              </a:ext>
            </a:extLst>
          </p:cNvPr>
          <p:cNvPicPr>
            <a:picLocks noChangeAspect="1"/>
          </p:cNvPicPr>
          <p:nvPr/>
        </p:nvPicPr>
        <p:blipFill>
          <a:blip r:embed="rId2"/>
          <a:stretch>
            <a:fillRect/>
          </a:stretch>
        </p:blipFill>
        <p:spPr>
          <a:xfrm>
            <a:off x="430923" y="2147993"/>
            <a:ext cx="11046372" cy="2928825"/>
          </a:xfrm>
          <a:prstGeom prst="rect">
            <a:avLst/>
          </a:prstGeom>
        </p:spPr>
      </p:pic>
      <p:sp>
        <p:nvSpPr>
          <p:cNvPr id="7" name="TextBox 6">
            <a:extLst>
              <a:ext uri="{FF2B5EF4-FFF2-40B4-BE49-F238E27FC236}">
                <a16:creationId xmlns:a16="http://schemas.microsoft.com/office/drawing/2014/main" id="{F4113578-88B0-9649-A495-B86D70761222}"/>
              </a:ext>
            </a:extLst>
          </p:cNvPr>
          <p:cNvSpPr txBox="1"/>
          <p:nvPr/>
        </p:nvSpPr>
        <p:spPr>
          <a:xfrm>
            <a:off x="551792" y="5203883"/>
            <a:ext cx="10242332" cy="923330"/>
          </a:xfrm>
          <a:prstGeom prst="rect">
            <a:avLst/>
          </a:prstGeom>
          <a:noFill/>
        </p:spPr>
        <p:txBody>
          <a:bodyPr wrap="square" rtlCol="0">
            <a:spAutoFit/>
          </a:bodyPr>
          <a:lstStyle/>
          <a:p>
            <a:r>
              <a:rPr lang="en-US" dirty="0"/>
              <a:t>We observe that borrowers with income ranging from 30k – 50k seems to have higher default rates. This needs to be evaluated as it can be due to higher number of loans been taken by this income group. This shall be evaluated in Bivariate Analysis</a:t>
            </a:r>
          </a:p>
        </p:txBody>
      </p:sp>
    </p:spTree>
    <p:extLst>
      <p:ext uri="{BB962C8B-B14F-4D97-AF65-F5344CB8AC3E}">
        <p14:creationId xmlns:p14="http://schemas.microsoft.com/office/powerpoint/2010/main" val="3379251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6F3434-72BD-9F43-B5FD-401E19E3D4EC}"/>
              </a:ext>
            </a:extLst>
          </p:cNvPr>
          <p:cNvSpPr txBox="1"/>
          <p:nvPr/>
        </p:nvSpPr>
        <p:spPr>
          <a:xfrm>
            <a:off x="515008" y="1324303"/>
            <a:ext cx="6193875" cy="369332"/>
          </a:xfrm>
          <a:prstGeom prst="rect">
            <a:avLst/>
          </a:prstGeom>
          <a:noFill/>
        </p:spPr>
        <p:txBody>
          <a:bodyPr wrap="none" rtlCol="0">
            <a:spAutoFit/>
          </a:bodyPr>
          <a:lstStyle/>
          <a:p>
            <a:r>
              <a:rPr lang="en-US" dirty="0">
                <a:solidFill>
                  <a:schemeClr val="bg1"/>
                </a:solidFill>
              </a:rPr>
              <a:t>Analysis on DTI (Debt To Income Ratio) over Charged off Loans</a:t>
            </a:r>
          </a:p>
        </p:txBody>
      </p:sp>
      <p:pic>
        <p:nvPicPr>
          <p:cNvPr id="7" name="Picture 6" descr="Chart&#10;&#10;Description automatically generated">
            <a:extLst>
              <a:ext uri="{FF2B5EF4-FFF2-40B4-BE49-F238E27FC236}">
                <a16:creationId xmlns:a16="http://schemas.microsoft.com/office/drawing/2014/main" id="{BCBA3870-AFF2-DF4E-BC8D-B87894AA3FE0}"/>
              </a:ext>
            </a:extLst>
          </p:cNvPr>
          <p:cNvPicPr>
            <a:picLocks noChangeAspect="1"/>
          </p:cNvPicPr>
          <p:nvPr/>
        </p:nvPicPr>
        <p:blipFill>
          <a:blip r:embed="rId2"/>
          <a:stretch>
            <a:fillRect/>
          </a:stretch>
        </p:blipFill>
        <p:spPr>
          <a:xfrm>
            <a:off x="336331" y="2071451"/>
            <a:ext cx="11519338" cy="3017421"/>
          </a:xfrm>
          <a:prstGeom prst="rect">
            <a:avLst/>
          </a:prstGeom>
        </p:spPr>
      </p:pic>
      <p:sp>
        <p:nvSpPr>
          <p:cNvPr id="8" name="TextBox 7">
            <a:extLst>
              <a:ext uri="{FF2B5EF4-FFF2-40B4-BE49-F238E27FC236}">
                <a16:creationId xmlns:a16="http://schemas.microsoft.com/office/drawing/2014/main" id="{E9F19F8D-1E89-A54F-B22F-AA958CE8026F}"/>
              </a:ext>
            </a:extLst>
          </p:cNvPr>
          <p:cNvSpPr txBox="1"/>
          <p:nvPr/>
        </p:nvSpPr>
        <p:spPr>
          <a:xfrm>
            <a:off x="515008" y="5210531"/>
            <a:ext cx="9995338" cy="646331"/>
          </a:xfrm>
          <a:prstGeom prst="rect">
            <a:avLst/>
          </a:prstGeom>
          <a:noFill/>
        </p:spPr>
        <p:txBody>
          <a:bodyPr wrap="square" rtlCol="0">
            <a:spAutoFit/>
          </a:bodyPr>
          <a:lstStyle/>
          <a:p>
            <a:r>
              <a:rPr lang="en-US" dirty="0"/>
              <a:t>The graph says very clearly that higher the DTI, higher is the chance to default. Loan approval needs to be scrutinized for DTI higher that 10.</a:t>
            </a:r>
          </a:p>
        </p:txBody>
      </p:sp>
    </p:spTree>
    <p:extLst>
      <p:ext uri="{BB962C8B-B14F-4D97-AF65-F5344CB8AC3E}">
        <p14:creationId xmlns:p14="http://schemas.microsoft.com/office/powerpoint/2010/main" val="86392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3647090-0019-4082-9F99-67F331BC6451}"/>
              </a:ext>
            </a:extLst>
          </p:cNvPr>
          <p:cNvPicPr>
            <a:picLocks noGrp="1" noChangeAspect="1"/>
          </p:cNvPicPr>
          <p:nvPr>
            <p:ph idx="1"/>
          </p:nvPr>
        </p:nvPicPr>
        <p:blipFill>
          <a:blip r:embed="rId2"/>
          <a:stretch>
            <a:fillRect/>
          </a:stretch>
        </p:blipFill>
        <p:spPr>
          <a:xfrm>
            <a:off x="445893" y="1811948"/>
            <a:ext cx="5588195" cy="3357766"/>
          </a:xfrm>
        </p:spPr>
      </p:pic>
      <p:sp>
        <p:nvSpPr>
          <p:cNvPr id="6" name="TextBox 5">
            <a:extLst>
              <a:ext uri="{FF2B5EF4-FFF2-40B4-BE49-F238E27FC236}">
                <a16:creationId xmlns:a16="http://schemas.microsoft.com/office/drawing/2014/main" id="{410E3030-76CC-4D23-B445-C41091CB60F9}"/>
              </a:ext>
            </a:extLst>
          </p:cNvPr>
          <p:cNvSpPr txBox="1"/>
          <p:nvPr/>
        </p:nvSpPr>
        <p:spPr>
          <a:xfrm>
            <a:off x="445893" y="1041955"/>
            <a:ext cx="6776086" cy="369332"/>
          </a:xfrm>
          <a:prstGeom prst="rect">
            <a:avLst/>
          </a:prstGeom>
          <a:noFill/>
        </p:spPr>
        <p:txBody>
          <a:bodyPr wrap="none" rtlCol="0">
            <a:spAutoFit/>
          </a:bodyPr>
          <a:lstStyle/>
          <a:p>
            <a:r>
              <a:rPr lang="en-US" dirty="0">
                <a:solidFill>
                  <a:schemeClr val="bg1"/>
                </a:solidFill>
              </a:rPr>
              <a:t>Analysis on Eligible and Verified on Loan amount applied and approved </a:t>
            </a:r>
          </a:p>
        </p:txBody>
      </p:sp>
      <p:sp>
        <p:nvSpPr>
          <p:cNvPr id="9" name="TextBox 8">
            <a:extLst>
              <a:ext uri="{FF2B5EF4-FFF2-40B4-BE49-F238E27FC236}">
                <a16:creationId xmlns:a16="http://schemas.microsoft.com/office/drawing/2014/main" id="{AE978A69-939B-4553-BF98-020A6D11C4C4}"/>
              </a:ext>
            </a:extLst>
          </p:cNvPr>
          <p:cNvSpPr txBox="1"/>
          <p:nvPr/>
        </p:nvSpPr>
        <p:spPr>
          <a:xfrm>
            <a:off x="895350" y="5595938"/>
            <a:ext cx="9686925" cy="923330"/>
          </a:xfrm>
          <a:prstGeom prst="rect">
            <a:avLst/>
          </a:prstGeom>
          <a:noFill/>
        </p:spPr>
        <p:txBody>
          <a:bodyPr wrap="square" rtlCol="0">
            <a:spAutoFit/>
          </a:bodyPr>
          <a:lstStyle/>
          <a:p>
            <a:r>
              <a:rPr lang="en-US" dirty="0"/>
              <a:t>Its observed that among the eligible and verified applicants the 50</a:t>
            </a:r>
            <a:r>
              <a:rPr lang="en-US" baseline="30000" dirty="0"/>
              <a:t>th</a:t>
            </a:r>
            <a:r>
              <a:rPr lang="en-US" dirty="0"/>
              <a:t> percentile is about 12k and mostly getting approved. </a:t>
            </a:r>
          </a:p>
          <a:p>
            <a:r>
              <a:rPr lang="en-US"/>
              <a:t>Beyond </a:t>
            </a:r>
            <a:r>
              <a:rPr lang="en-US" dirty="0"/>
              <a:t>that until 20K a bit lesser will be approved </a:t>
            </a:r>
          </a:p>
        </p:txBody>
      </p:sp>
    </p:spTree>
    <p:extLst>
      <p:ext uri="{BB962C8B-B14F-4D97-AF65-F5344CB8AC3E}">
        <p14:creationId xmlns:p14="http://schemas.microsoft.com/office/powerpoint/2010/main" val="41572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E099BA-F4E9-F14A-AD94-221B47147E5F}"/>
              </a:ext>
            </a:extLst>
          </p:cNvPr>
          <p:cNvSpPr txBox="1"/>
          <p:nvPr/>
        </p:nvSpPr>
        <p:spPr>
          <a:xfrm>
            <a:off x="493986" y="1282262"/>
            <a:ext cx="4529958" cy="369332"/>
          </a:xfrm>
          <a:prstGeom prst="rect">
            <a:avLst/>
          </a:prstGeom>
          <a:noFill/>
        </p:spPr>
        <p:txBody>
          <a:bodyPr wrap="none" rtlCol="0">
            <a:spAutoFit/>
          </a:bodyPr>
          <a:lstStyle/>
          <a:p>
            <a:r>
              <a:rPr lang="en-US" dirty="0">
                <a:solidFill>
                  <a:schemeClr val="bg1"/>
                </a:solidFill>
              </a:rPr>
              <a:t>Analysis on Loan Term over Charged off Loans</a:t>
            </a:r>
          </a:p>
        </p:txBody>
      </p:sp>
      <p:pic>
        <p:nvPicPr>
          <p:cNvPr id="7" name="Picture 6">
            <a:extLst>
              <a:ext uri="{FF2B5EF4-FFF2-40B4-BE49-F238E27FC236}">
                <a16:creationId xmlns:a16="http://schemas.microsoft.com/office/drawing/2014/main" id="{71F735D2-FC74-194E-BDB7-DF111B7D2F8B}"/>
              </a:ext>
            </a:extLst>
          </p:cNvPr>
          <p:cNvPicPr>
            <a:picLocks noChangeAspect="1"/>
          </p:cNvPicPr>
          <p:nvPr/>
        </p:nvPicPr>
        <p:blipFill>
          <a:blip r:embed="rId2"/>
          <a:stretch>
            <a:fillRect/>
          </a:stretch>
        </p:blipFill>
        <p:spPr>
          <a:xfrm>
            <a:off x="599088" y="2111958"/>
            <a:ext cx="9101959" cy="3463780"/>
          </a:xfrm>
          <a:prstGeom prst="rect">
            <a:avLst/>
          </a:prstGeom>
        </p:spPr>
      </p:pic>
      <p:sp>
        <p:nvSpPr>
          <p:cNvPr id="8" name="TextBox 7">
            <a:extLst>
              <a:ext uri="{FF2B5EF4-FFF2-40B4-BE49-F238E27FC236}">
                <a16:creationId xmlns:a16="http://schemas.microsoft.com/office/drawing/2014/main" id="{59C41894-63AB-AC40-8E28-34B33ECCF25F}"/>
              </a:ext>
            </a:extLst>
          </p:cNvPr>
          <p:cNvSpPr txBox="1"/>
          <p:nvPr/>
        </p:nvSpPr>
        <p:spPr>
          <a:xfrm>
            <a:off x="409905" y="5575738"/>
            <a:ext cx="9680027" cy="923330"/>
          </a:xfrm>
          <a:prstGeom prst="rect">
            <a:avLst/>
          </a:prstGeom>
          <a:noFill/>
        </p:spPr>
        <p:txBody>
          <a:bodyPr wrap="square" rtlCol="0">
            <a:spAutoFit/>
          </a:bodyPr>
          <a:lstStyle/>
          <a:p>
            <a:r>
              <a:rPr lang="en-US" dirty="0"/>
              <a:t>Most of the loans taken were of 36 months duration. But the ratio of Default to full payment is higher for 60 months loan duration (</a:t>
            </a:r>
            <a:r>
              <a:rPr lang="en-US" dirty="0" err="1"/>
              <a:t>ie</a:t>
            </a:r>
            <a:r>
              <a:rPr lang="en-US" dirty="0"/>
              <a:t>, around 33 percent) which is high.</a:t>
            </a:r>
            <a:br>
              <a:rPr lang="en-US" dirty="0"/>
            </a:br>
            <a:r>
              <a:rPr lang="en-US" dirty="0"/>
              <a:t>Loan with higher duration needs to be scrutinized to see the long-term capability of the borrower</a:t>
            </a:r>
          </a:p>
        </p:txBody>
      </p:sp>
    </p:spTree>
    <p:extLst>
      <p:ext uri="{BB962C8B-B14F-4D97-AF65-F5344CB8AC3E}">
        <p14:creationId xmlns:p14="http://schemas.microsoft.com/office/powerpoint/2010/main" val="2214735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880B00-893C-4D42-A22D-7FF5DB23C1CD}"/>
              </a:ext>
            </a:extLst>
          </p:cNvPr>
          <p:cNvSpPr txBox="1"/>
          <p:nvPr/>
        </p:nvSpPr>
        <p:spPr>
          <a:xfrm>
            <a:off x="588580" y="1313793"/>
            <a:ext cx="5414367" cy="369332"/>
          </a:xfrm>
          <a:prstGeom prst="rect">
            <a:avLst/>
          </a:prstGeom>
          <a:noFill/>
        </p:spPr>
        <p:txBody>
          <a:bodyPr wrap="none" rtlCol="0">
            <a:spAutoFit/>
          </a:bodyPr>
          <a:lstStyle/>
          <a:p>
            <a:r>
              <a:rPr lang="en-US" dirty="0">
                <a:solidFill>
                  <a:schemeClr val="bg1"/>
                </a:solidFill>
              </a:rPr>
              <a:t>Analysis on Employment Length over Charged off Loans</a:t>
            </a:r>
          </a:p>
        </p:txBody>
      </p:sp>
      <p:pic>
        <p:nvPicPr>
          <p:cNvPr id="8" name="Picture 7" descr="A picture containing icon&#10;&#10;Description automatically generated">
            <a:extLst>
              <a:ext uri="{FF2B5EF4-FFF2-40B4-BE49-F238E27FC236}">
                <a16:creationId xmlns:a16="http://schemas.microsoft.com/office/drawing/2014/main" id="{CF1B5DF7-79BD-E540-BB52-A9A85AD6A589}"/>
              </a:ext>
            </a:extLst>
          </p:cNvPr>
          <p:cNvPicPr>
            <a:picLocks noChangeAspect="1"/>
          </p:cNvPicPr>
          <p:nvPr/>
        </p:nvPicPr>
        <p:blipFill>
          <a:blip r:embed="rId2"/>
          <a:stretch>
            <a:fillRect/>
          </a:stretch>
        </p:blipFill>
        <p:spPr>
          <a:xfrm>
            <a:off x="588581" y="1977443"/>
            <a:ext cx="9963806" cy="3693338"/>
          </a:xfrm>
          <a:prstGeom prst="rect">
            <a:avLst/>
          </a:prstGeom>
        </p:spPr>
      </p:pic>
      <p:sp>
        <p:nvSpPr>
          <p:cNvPr id="9" name="TextBox 8">
            <a:extLst>
              <a:ext uri="{FF2B5EF4-FFF2-40B4-BE49-F238E27FC236}">
                <a16:creationId xmlns:a16="http://schemas.microsoft.com/office/drawing/2014/main" id="{D4D168B6-AA10-234A-801E-F6002BE7E24A}"/>
              </a:ext>
            </a:extLst>
          </p:cNvPr>
          <p:cNvSpPr txBox="1"/>
          <p:nvPr/>
        </p:nvSpPr>
        <p:spPr>
          <a:xfrm>
            <a:off x="987972" y="5859994"/>
            <a:ext cx="9280635" cy="923330"/>
          </a:xfrm>
          <a:prstGeom prst="rect">
            <a:avLst/>
          </a:prstGeom>
          <a:noFill/>
        </p:spPr>
        <p:txBody>
          <a:bodyPr wrap="square" rtlCol="0">
            <a:spAutoFit/>
          </a:bodyPr>
          <a:lstStyle/>
          <a:p>
            <a:r>
              <a:rPr lang="en-US" dirty="0"/>
              <a:t>We observe that most loans are taken by borrowers with 10+ years of employment, but, there is no strong ratio which describes them to be defaulted. Hence, we don’t have any significant conclusions on the same</a:t>
            </a:r>
          </a:p>
        </p:txBody>
      </p:sp>
    </p:spTree>
    <p:extLst>
      <p:ext uri="{BB962C8B-B14F-4D97-AF65-F5344CB8AC3E}">
        <p14:creationId xmlns:p14="http://schemas.microsoft.com/office/powerpoint/2010/main" val="470224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1763E-D3B7-2748-B22E-CDA2137846B0}"/>
              </a:ext>
            </a:extLst>
          </p:cNvPr>
          <p:cNvSpPr txBox="1"/>
          <p:nvPr/>
        </p:nvSpPr>
        <p:spPr>
          <a:xfrm>
            <a:off x="588579" y="1355834"/>
            <a:ext cx="5274714" cy="369332"/>
          </a:xfrm>
          <a:prstGeom prst="rect">
            <a:avLst/>
          </a:prstGeom>
          <a:noFill/>
        </p:spPr>
        <p:txBody>
          <a:bodyPr wrap="none" rtlCol="0">
            <a:spAutoFit/>
          </a:bodyPr>
          <a:lstStyle/>
          <a:p>
            <a:r>
              <a:rPr lang="en-US" dirty="0">
                <a:solidFill>
                  <a:schemeClr val="bg1"/>
                </a:solidFill>
              </a:rPr>
              <a:t>Analysis on House Ownership over Charged off Loans</a:t>
            </a:r>
          </a:p>
        </p:txBody>
      </p:sp>
      <p:pic>
        <p:nvPicPr>
          <p:cNvPr id="4" name="Picture 3" descr="Chart, bar chart&#10;&#10;Description automatically generated">
            <a:extLst>
              <a:ext uri="{FF2B5EF4-FFF2-40B4-BE49-F238E27FC236}">
                <a16:creationId xmlns:a16="http://schemas.microsoft.com/office/drawing/2014/main" id="{A178E6AA-61EE-0A4B-BC18-10F0A64408F5}"/>
              </a:ext>
            </a:extLst>
          </p:cNvPr>
          <p:cNvPicPr>
            <a:picLocks noChangeAspect="1"/>
          </p:cNvPicPr>
          <p:nvPr/>
        </p:nvPicPr>
        <p:blipFill>
          <a:blip r:embed="rId2"/>
          <a:stretch>
            <a:fillRect/>
          </a:stretch>
        </p:blipFill>
        <p:spPr>
          <a:xfrm>
            <a:off x="588579" y="2002301"/>
            <a:ext cx="9364717" cy="3499865"/>
          </a:xfrm>
          <a:prstGeom prst="rect">
            <a:avLst/>
          </a:prstGeom>
        </p:spPr>
      </p:pic>
      <p:sp>
        <p:nvSpPr>
          <p:cNvPr id="5" name="TextBox 4">
            <a:extLst>
              <a:ext uri="{FF2B5EF4-FFF2-40B4-BE49-F238E27FC236}">
                <a16:creationId xmlns:a16="http://schemas.microsoft.com/office/drawing/2014/main" id="{925F3FD1-8E33-FD4D-86F7-1DEBC4C19669}"/>
              </a:ext>
            </a:extLst>
          </p:cNvPr>
          <p:cNvSpPr txBox="1"/>
          <p:nvPr/>
        </p:nvSpPr>
        <p:spPr>
          <a:xfrm>
            <a:off x="318954" y="5779300"/>
            <a:ext cx="11158343" cy="923330"/>
          </a:xfrm>
          <a:prstGeom prst="rect">
            <a:avLst/>
          </a:prstGeom>
          <a:noFill/>
        </p:spPr>
        <p:txBody>
          <a:bodyPr wrap="square" rtlCol="0">
            <a:spAutoFit/>
          </a:bodyPr>
          <a:lstStyle/>
          <a:p>
            <a:r>
              <a:rPr lang="en-US" dirty="0"/>
              <a:t>Borrowers living in Rented or a Mortgaged house, tends to default 15 percent more than those who have own home. Its not advisable to give loans to Borrowers living in Rented or a Mortgaged house without scrutiny of their purchasing power.</a:t>
            </a:r>
          </a:p>
        </p:txBody>
      </p:sp>
    </p:spTree>
    <p:extLst>
      <p:ext uri="{BB962C8B-B14F-4D97-AF65-F5344CB8AC3E}">
        <p14:creationId xmlns:p14="http://schemas.microsoft.com/office/powerpoint/2010/main" val="3422864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FEF2EC-BDF6-AF4D-9D93-6E5F6570744C}"/>
              </a:ext>
            </a:extLst>
          </p:cNvPr>
          <p:cNvSpPr txBox="1"/>
          <p:nvPr/>
        </p:nvSpPr>
        <p:spPr>
          <a:xfrm>
            <a:off x="578069" y="1334813"/>
            <a:ext cx="5003806" cy="369332"/>
          </a:xfrm>
          <a:prstGeom prst="rect">
            <a:avLst/>
          </a:prstGeom>
          <a:noFill/>
        </p:spPr>
        <p:txBody>
          <a:bodyPr wrap="none" rtlCol="0">
            <a:spAutoFit/>
          </a:bodyPr>
          <a:lstStyle/>
          <a:p>
            <a:r>
              <a:rPr lang="en-US" dirty="0">
                <a:solidFill>
                  <a:schemeClr val="bg1"/>
                </a:solidFill>
              </a:rPr>
              <a:t>Analysis on Installment Size over Charged off Loans</a:t>
            </a:r>
          </a:p>
        </p:txBody>
      </p:sp>
      <p:pic>
        <p:nvPicPr>
          <p:cNvPr id="4" name="Picture 3">
            <a:extLst>
              <a:ext uri="{FF2B5EF4-FFF2-40B4-BE49-F238E27FC236}">
                <a16:creationId xmlns:a16="http://schemas.microsoft.com/office/drawing/2014/main" id="{EE929D76-C861-7749-9002-DD6F1AA12547}"/>
              </a:ext>
            </a:extLst>
          </p:cNvPr>
          <p:cNvPicPr>
            <a:picLocks noChangeAspect="1"/>
          </p:cNvPicPr>
          <p:nvPr/>
        </p:nvPicPr>
        <p:blipFill>
          <a:blip r:embed="rId2"/>
          <a:stretch>
            <a:fillRect/>
          </a:stretch>
        </p:blipFill>
        <p:spPr>
          <a:xfrm>
            <a:off x="736031" y="2009338"/>
            <a:ext cx="9691687" cy="3513849"/>
          </a:xfrm>
          <a:prstGeom prst="rect">
            <a:avLst/>
          </a:prstGeom>
        </p:spPr>
      </p:pic>
      <p:sp>
        <p:nvSpPr>
          <p:cNvPr id="5" name="TextBox 4">
            <a:extLst>
              <a:ext uri="{FF2B5EF4-FFF2-40B4-BE49-F238E27FC236}">
                <a16:creationId xmlns:a16="http://schemas.microsoft.com/office/drawing/2014/main" id="{E6BADEA6-2911-734A-98E7-3434B67F19E9}"/>
              </a:ext>
            </a:extLst>
          </p:cNvPr>
          <p:cNvSpPr txBox="1"/>
          <p:nvPr/>
        </p:nvSpPr>
        <p:spPr>
          <a:xfrm>
            <a:off x="105103" y="5813008"/>
            <a:ext cx="11687504" cy="646331"/>
          </a:xfrm>
          <a:prstGeom prst="rect">
            <a:avLst/>
          </a:prstGeom>
          <a:noFill/>
        </p:spPr>
        <p:txBody>
          <a:bodyPr wrap="square" rtlCol="0">
            <a:spAutoFit/>
          </a:bodyPr>
          <a:lstStyle/>
          <a:p>
            <a:r>
              <a:rPr lang="en-US" dirty="0"/>
              <a:t>Borrowers with installment size of 200 to 400 tends to default more. But this can be attributed to higher quantity of loans been taken in this range. But we also see a trend where higher the Installment size, higher is the chance to default  </a:t>
            </a:r>
          </a:p>
        </p:txBody>
      </p:sp>
    </p:spTree>
    <p:extLst>
      <p:ext uri="{BB962C8B-B14F-4D97-AF65-F5344CB8AC3E}">
        <p14:creationId xmlns:p14="http://schemas.microsoft.com/office/powerpoint/2010/main" val="2565480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28574E-6EAF-4E4E-AF0E-40F202DF5FAD}"/>
              </a:ext>
            </a:extLst>
          </p:cNvPr>
          <p:cNvSpPr txBox="1"/>
          <p:nvPr/>
        </p:nvSpPr>
        <p:spPr>
          <a:xfrm>
            <a:off x="746234" y="1324304"/>
            <a:ext cx="5194564" cy="369332"/>
          </a:xfrm>
          <a:prstGeom prst="rect">
            <a:avLst/>
          </a:prstGeom>
          <a:noFill/>
        </p:spPr>
        <p:txBody>
          <a:bodyPr wrap="none" rtlCol="0">
            <a:spAutoFit/>
          </a:bodyPr>
          <a:lstStyle/>
          <a:p>
            <a:r>
              <a:rPr lang="en-US" dirty="0">
                <a:solidFill>
                  <a:schemeClr val="bg1"/>
                </a:solidFill>
              </a:rPr>
              <a:t>Analysis on Verification Status over Charged off Loans</a:t>
            </a:r>
          </a:p>
        </p:txBody>
      </p:sp>
      <p:pic>
        <p:nvPicPr>
          <p:cNvPr id="5" name="Picture 4" descr="Chart, bar chart&#10;&#10;Description automatically generated">
            <a:extLst>
              <a:ext uri="{FF2B5EF4-FFF2-40B4-BE49-F238E27FC236}">
                <a16:creationId xmlns:a16="http://schemas.microsoft.com/office/drawing/2014/main" id="{5C05A6F4-A9DE-CF43-871F-CB9D5119517D}"/>
              </a:ext>
            </a:extLst>
          </p:cNvPr>
          <p:cNvPicPr>
            <a:picLocks noChangeAspect="1"/>
          </p:cNvPicPr>
          <p:nvPr/>
        </p:nvPicPr>
        <p:blipFill>
          <a:blip r:embed="rId2"/>
          <a:stretch>
            <a:fillRect/>
          </a:stretch>
        </p:blipFill>
        <p:spPr>
          <a:xfrm>
            <a:off x="367861" y="2066055"/>
            <a:ext cx="10016359" cy="3834979"/>
          </a:xfrm>
          <a:prstGeom prst="rect">
            <a:avLst/>
          </a:prstGeom>
        </p:spPr>
      </p:pic>
      <p:sp>
        <p:nvSpPr>
          <p:cNvPr id="7" name="TextBox 6">
            <a:extLst>
              <a:ext uri="{FF2B5EF4-FFF2-40B4-BE49-F238E27FC236}">
                <a16:creationId xmlns:a16="http://schemas.microsoft.com/office/drawing/2014/main" id="{04B77EDA-5D2B-ED4B-B2AB-16EC5727F412}"/>
              </a:ext>
            </a:extLst>
          </p:cNvPr>
          <p:cNvSpPr txBox="1"/>
          <p:nvPr/>
        </p:nvSpPr>
        <p:spPr>
          <a:xfrm>
            <a:off x="158637" y="5904120"/>
            <a:ext cx="11875708" cy="369332"/>
          </a:xfrm>
          <a:prstGeom prst="rect">
            <a:avLst/>
          </a:prstGeom>
          <a:noFill/>
        </p:spPr>
        <p:txBody>
          <a:bodyPr wrap="square" rtlCol="0">
            <a:spAutoFit/>
          </a:bodyPr>
          <a:lstStyle/>
          <a:p>
            <a:r>
              <a:rPr lang="en-US" dirty="0"/>
              <a:t>Surprisingly, Verified loans are defaulting slightly higher than Not verified loans. This needs to be validated with further analysis.</a:t>
            </a:r>
          </a:p>
        </p:txBody>
      </p:sp>
    </p:spTree>
    <p:extLst>
      <p:ext uri="{BB962C8B-B14F-4D97-AF65-F5344CB8AC3E}">
        <p14:creationId xmlns:p14="http://schemas.microsoft.com/office/powerpoint/2010/main" val="2795790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B7B3-CEE2-3142-8031-BE6CAE9A40F7}"/>
              </a:ext>
            </a:extLst>
          </p:cNvPr>
          <p:cNvSpPr>
            <a:spLocks noGrp="1"/>
          </p:cNvSpPr>
          <p:nvPr>
            <p:ph type="title"/>
          </p:nvPr>
        </p:nvSpPr>
        <p:spPr/>
        <p:txBody>
          <a:bodyPr/>
          <a:lstStyle/>
          <a:p>
            <a:r>
              <a:rPr lang="en-US" dirty="0"/>
              <a:t>Bivariate analysis</a:t>
            </a:r>
          </a:p>
        </p:txBody>
      </p:sp>
      <p:sp>
        <p:nvSpPr>
          <p:cNvPr id="4" name="TextBox 3">
            <a:extLst>
              <a:ext uri="{FF2B5EF4-FFF2-40B4-BE49-F238E27FC236}">
                <a16:creationId xmlns:a16="http://schemas.microsoft.com/office/drawing/2014/main" id="{FAE1F675-5925-F340-95B3-E7084652F59D}"/>
              </a:ext>
            </a:extLst>
          </p:cNvPr>
          <p:cNvSpPr txBox="1"/>
          <p:nvPr/>
        </p:nvSpPr>
        <p:spPr>
          <a:xfrm>
            <a:off x="399393" y="1902287"/>
            <a:ext cx="4430252" cy="369332"/>
          </a:xfrm>
          <a:prstGeom prst="rect">
            <a:avLst/>
          </a:prstGeom>
          <a:noFill/>
        </p:spPr>
        <p:txBody>
          <a:bodyPr wrap="none" rtlCol="0">
            <a:spAutoFit/>
          </a:bodyPr>
          <a:lstStyle/>
          <a:p>
            <a:r>
              <a:rPr lang="en-US" dirty="0"/>
              <a:t>Analysis on Funded Loan over Annual Income</a:t>
            </a:r>
          </a:p>
        </p:txBody>
      </p:sp>
      <p:pic>
        <p:nvPicPr>
          <p:cNvPr id="7" name="Picture 6" descr="Chart, scatter chart&#10;&#10;Description automatically generated">
            <a:extLst>
              <a:ext uri="{FF2B5EF4-FFF2-40B4-BE49-F238E27FC236}">
                <a16:creationId xmlns:a16="http://schemas.microsoft.com/office/drawing/2014/main" id="{C524B42A-4215-D343-A901-8DE1839CECE0}"/>
              </a:ext>
            </a:extLst>
          </p:cNvPr>
          <p:cNvPicPr>
            <a:picLocks noChangeAspect="1"/>
          </p:cNvPicPr>
          <p:nvPr/>
        </p:nvPicPr>
        <p:blipFill>
          <a:blip r:embed="rId2"/>
          <a:stretch>
            <a:fillRect/>
          </a:stretch>
        </p:blipFill>
        <p:spPr>
          <a:xfrm>
            <a:off x="1385888" y="2271619"/>
            <a:ext cx="6600731" cy="3846685"/>
          </a:xfrm>
          <a:prstGeom prst="rect">
            <a:avLst/>
          </a:prstGeom>
        </p:spPr>
      </p:pic>
      <p:sp>
        <p:nvSpPr>
          <p:cNvPr id="9" name="TextBox 8">
            <a:extLst>
              <a:ext uri="{FF2B5EF4-FFF2-40B4-BE49-F238E27FC236}">
                <a16:creationId xmlns:a16="http://schemas.microsoft.com/office/drawing/2014/main" id="{C809491D-58B2-F347-BF63-DF552FB306E8}"/>
              </a:ext>
            </a:extLst>
          </p:cNvPr>
          <p:cNvSpPr txBox="1"/>
          <p:nvPr/>
        </p:nvSpPr>
        <p:spPr>
          <a:xfrm>
            <a:off x="8429625" y="3343275"/>
            <a:ext cx="2508379" cy="646331"/>
          </a:xfrm>
          <a:prstGeom prst="rect">
            <a:avLst/>
          </a:prstGeom>
          <a:noFill/>
        </p:spPr>
        <p:txBody>
          <a:bodyPr wrap="none" rtlCol="0">
            <a:spAutoFit/>
          </a:bodyPr>
          <a:lstStyle/>
          <a:p>
            <a:r>
              <a:rPr lang="en-US" dirty="0"/>
              <a:t>X Axis  : 	Funded Loan</a:t>
            </a:r>
          </a:p>
          <a:p>
            <a:r>
              <a:rPr lang="en-US" dirty="0"/>
              <a:t>Y Axis  : 	Annual Income</a:t>
            </a:r>
          </a:p>
        </p:txBody>
      </p:sp>
      <p:sp>
        <p:nvSpPr>
          <p:cNvPr id="10" name="TextBox 9">
            <a:extLst>
              <a:ext uri="{FF2B5EF4-FFF2-40B4-BE49-F238E27FC236}">
                <a16:creationId xmlns:a16="http://schemas.microsoft.com/office/drawing/2014/main" id="{8B24E5CE-0659-974A-AFEF-30499706C1F9}"/>
              </a:ext>
            </a:extLst>
          </p:cNvPr>
          <p:cNvSpPr txBox="1"/>
          <p:nvPr/>
        </p:nvSpPr>
        <p:spPr>
          <a:xfrm>
            <a:off x="142217" y="5937924"/>
            <a:ext cx="11644971" cy="923330"/>
          </a:xfrm>
          <a:prstGeom prst="rect">
            <a:avLst/>
          </a:prstGeom>
          <a:noFill/>
        </p:spPr>
        <p:txBody>
          <a:bodyPr wrap="square" rtlCol="0">
            <a:spAutoFit/>
          </a:bodyPr>
          <a:lstStyle/>
          <a:p>
            <a:r>
              <a:rPr lang="en-US" dirty="0"/>
              <a:t>We Observe that lower income group people tends to take more loans as the scatter plot is very dense here. With further analysis, we have observed that loans were given to people where loan amount is higher than the annual income. Which adds to the risk factor and must be avoided</a:t>
            </a:r>
          </a:p>
        </p:txBody>
      </p:sp>
    </p:spTree>
    <p:extLst>
      <p:ext uri="{BB962C8B-B14F-4D97-AF65-F5344CB8AC3E}">
        <p14:creationId xmlns:p14="http://schemas.microsoft.com/office/powerpoint/2010/main" val="3775354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08E8B6-C62C-674B-AC1F-488D0E55AAF0}"/>
              </a:ext>
            </a:extLst>
          </p:cNvPr>
          <p:cNvSpPr txBox="1"/>
          <p:nvPr/>
        </p:nvSpPr>
        <p:spPr>
          <a:xfrm>
            <a:off x="567559" y="1334814"/>
            <a:ext cx="3641253" cy="369332"/>
          </a:xfrm>
          <a:prstGeom prst="rect">
            <a:avLst/>
          </a:prstGeom>
          <a:noFill/>
        </p:spPr>
        <p:txBody>
          <a:bodyPr wrap="none" rtlCol="0">
            <a:spAutoFit/>
          </a:bodyPr>
          <a:lstStyle/>
          <a:p>
            <a:r>
              <a:rPr lang="en-US" dirty="0">
                <a:solidFill>
                  <a:schemeClr val="bg1"/>
                </a:solidFill>
              </a:rPr>
              <a:t>Analysis on Funded Loan over Grade</a:t>
            </a:r>
          </a:p>
        </p:txBody>
      </p:sp>
      <p:pic>
        <p:nvPicPr>
          <p:cNvPr id="4" name="Picture 3" descr="Chart, box and whisker chart&#10;&#10;Description automatically generated">
            <a:extLst>
              <a:ext uri="{FF2B5EF4-FFF2-40B4-BE49-F238E27FC236}">
                <a16:creationId xmlns:a16="http://schemas.microsoft.com/office/drawing/2014/main" id="{071ECBE6-063B-6B45-A82B-5E1C3B111354}"/>
              </a:ext>
            </a:extLst>
          </p:cNvPr>
          <p:cNvPicPr>
            <a:picLocks noChangeAspect="1"/>
          </p:cNvPicPr>
          <p:nvPr/>
        </p:nvPicPr>
        <p:blipFill>
          <a:blip r:embed="rId2"/>
          <a:stretch>
            <a:fillRect/>
          </a:stretch>
        </p:blipFill>
        <p:spPr>
          <a:xfrm>
            <a:off x="404813" y="1998662"/>
            <a:ext cx="5867400" cy="3632200"/>
          </a:xfrm>
          <a:prstGeom prst="rect">
            <a:avLst/>
          </a:prstGeom>
        </p:spPr>
      </p:pic>
      <p:sp>
        <p:nvSpPr>
          <p:cNvPr id="5" name="TextBox 4">
            <a:extLst>
              <a:ext uri="{FF2B5EF4-FFF2-40B4-BE49-F238E27FC236}">
                <a16:creationId xmlns:a16="http://schemas.microsoft.com/office/drawing/2014/main" id="{7BFFECDA-C6A9-0E4D-B1AD-16DDC85F0D2A}"/>
              </a:ext>
            </a:extLst>
          </p:cNvPr>
          <p:cNvSpPr txBox="1"/>
          <p:nvPr/>
        </p:nvSpPr>
        <p:spPr>
          <a:xfrm>
            <a:off x="70655" y="5815011"/>
            <a:ext cx="12050690" cy="646331"/>
          </a:xfrm>
          <a:prstGeom prst="rect">
            <a:avLst/>
          </a:prstGeom>
          <a:noFill/>
        </p:spPr>
        <p:txBody>
          <a:bodyPr wrap="square" rtlCol="0">
            <a:spAutoFit/>
          </a:bodyPr>
          <a:lstStyle/>
          <a:p>
            <a:r>
              <a:rPr lang="en-US" dirty="0"/>
              <a:t>It is observed that most loans are taken by borrowers with lower grade. We would be further analyzing how much do they default in the further analysis.</a:t>
            </a:r>
          </a:p>
        </p:txBody>
      </p:sp>
    </p:spTree>
    <p:extLst>
      <p:ext uri="{BB962C8B-B14F-4D97-AF65-F5344CB8AC3E}">
        <p14:creationId xmlns:p14="http://schemas.microsoft.com/office/powerpoint/2010/main" val="186125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4759-DC3A-BB4E-8CE9-DAAC68256F9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C0F126B-69BF-1E44-8B79-03C95268584E}"/>
              </a:ext>
            </a:extLst>
          </p:cNvPr>
          <p:cNvSpPr>
            <a:spLocks noGrp="1"/>
          </p:cNvSpPr>
          <p:nvPr>
            <p:ph idx="1"/>
          </p:nvPr>
        </p:nvSpPr>
        <p:spPr/>
        <p:txBody>
          <a:bodyPr>
            <a:noAutofit/>
          </a:bodyPr>
          <a:lstStyle/>
          <a:p>
            <a:pPr marL="324000" lvl="1" indent="0">
              <a:buNone/>
            </a:pPr>
            <a:r>
              <a:rPr lang="en-IN" sz="1400" dirty="0"/>
              <a:t>We are working for a consumer finance company which specialises in lending various types of loans to urban customers. When the company receives a loan application, the company must decide for loan approval based on the applicant’s profile. Two types of risks are associated with the bank’s decision:</a:t>
            </a:r>
          </a:p>
          <a:p>
            <a:pPr marL="324000" lvl="1" indent="0">
              <a:buNone/>
            </a:pPr>
            <a:r>
              <a:rPr lang="en-IN" sz="1400" dirty="0"/>
              <a:t>If the applicant is likely to repay the loan, then not approving the loan results in a loss of business to the company</a:t>
            </a:r>
          </a:p>
          <a:p>
            <a:pPr marL="324000" lvl="1" indent="0">
              <a:buNone/>
            </a:pPr>
            <a:r>
              <a:rPr lang="en-IN" sz="1400" dirty="0"/>
              <a:t>If the applicant is not likely to repay the loan, i.e., he/she is likely to default, then approving the loan may lead to a financial loss for the company</a:t>
            </a:r>
          </a:p>
          <a:p>
            <a:pPr marL="324000" lvl="1" indent="0">
              <a:buNone/>
            </a:pPr>
            <a:r>
              <a:rPr lang="en-IN" sz="1400" dirty="0"/>
              <a:t>Like most other lending companies, lending loans to ‘risky’ applicants is the largest source of financial loss (called credit loss). The credit loss is the amount of money lost by the lender when the borrower refuses to pay or runs away with the money owed. In other words, borrowers who default cause the largest amount of loss to the lenders. In this case, the customers labelled as 'charged-off' are the 'defaulters'. </a:t>
            </a:r>
          </a:p>
          <a:p>
            <a:pPr marL="324000" lvl="1" indent="0">
              <a:buNone/>
            </a:pPr>
            <a:r>
              <a:rPr lang="en-IN" sz="1400" dirty="0"/>
              <a:t>If we can identify these risky loan applicants, then such loans can be reduced thereby cutting down the amount of credit loss. Identification of such applicants' using EDA is the aim of this case study.</a:t>
            </a:r>
          </a:p>
          <a:p>
            <a:pPr marL="0" indent="0">
              <a:buNone/>
            </a:pPr>
            <a:br>
              <a:rPr lang="en-IN" sz="1400" dirty="0"/>
            </a:br>
            <a:endParaRPr lang="en-US" sz="1400" dirty="0"/>
          </a:p>
        </p:txBody>
      </p:sp>
    </p:spTree>
    <p:extLst>
      <p:ext uri="{BB962C8B-B14F-4D97-AF65-F5344CB8AC3E}">
        <p14:creationId xmlns:p14="http://schemas.microsoft.com/office/powerpoint/2010/main" val="948661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9D5900-82D1-0B49-8763-5C85EB8F2EB5}"/>
              </a:ext>
            </a:extLst>
          </p:cNvPr>
          <p:cNvSpPr txBox="1"/>
          <p:nvPr/>
        </p:nvSpPr>
        <p:spPr>
          <a:xfrm>
            <a:off x="567559" y="1313793"/>
            <a:ext cx="5178534" cy="369332"/>
          </a:xfrm>
          <a:prstGeom prst="rect">
            <a:avLst/>
          </a:prstGeom>
          <a:noFill/>
        </p:spPr>
        <p:txBody>
          <a:bodyPr wrap="none" rtlCol="0">
            <a:spAutoFit/>
          </a:bodyPr>
          <a:lstStyle/>
          <a:p>
            <a:r>
              <a:rPr lang="en-US" dirty="0">
                <a:solidFill>
                  <a:schemeClr val="bg1"/>
                </a:solidFill>
              </a:rPr>
              <a:t>Analysis on Funded Loan over Grade and Loan Status</a:t>
            </a:r>
          </a:p>
        </p:txBody>
      </p:sp>
      <p:pic>
        <p:nvPicPr>
          <p:cNvPr id="5" name="Picture 4" descr="Chart, bar chart&#10;&#10;Description automatically generated">
            <a:extLst>
              <a:ext uri="{FF2B5EF4-FFF2-40B4-BE49-F238E27FC236}">
                <a16:creationId xmlns:a16="http://schemas.microsoft.com/office/drawing/2014/main" id="{721019C5-FADF-8942-ADA0-8FB8F4963A1C}"/>
              </a:ext>
            </a:extLst>
          </p:cNvPr>
          <p:cNvPicPr>
            <a:picLocks noChangeAspect="1"/>
          </p:cNvPicPr>
          <p:nvPr/>
        </p:nvPicPr>
        <p:blipFill>
          <a:blip r:embed="rId2"/>
          <a:stretch>
            <a:fillRect/>
          </a:stretch>
        </p:blipFill>
        <p:spPr>
          <a:xfrm>
            <a:off x="567559" y="2097088"/>
            <a:ext cx="7004816" cy="3896618"/>
          </a:xfrm>
          <a:prstGeom prst="rect">
            <a:avLst/>
          </a:prstGeom>
        </p:spPr>
      </p:pic>
      <p:sp>
        <p:nvSpPr>
          <p:cNvPr id="6" name="TextBox 5">
            <a:extLst>
              <a:ext uri="{FF2B5EF4-FFF2-40B4-BE49-F238E27FC236}">
                <a16:creationId xmlns:a16="http://schemas.microsoft.com/office/drawing/2014/main" id="{F04C6069-2279-C444-85B9-7995EA93A22B}"/>
              </a:ext>
            </a:extLst>
          </p:cNvPr>
          <p:cNvSpPr txBox="1"/>
          <p:nvPr/>
        </p:nvSpPr>
        <p:spPr>
          <a:xfrm>
            <a:off x="567559" y="6089080"/>
            <a:ext cx="10072688" cy="646331"/>
          </a:xfrm>
          <a:prstGeom prst="rect">
            <a:avLst/>
          </a:prstGeom>
          <a:noFill/>
        </p:spPr>
        <p:txBody>
          <a:bodyPr wrap="square" rtlCol="0">
            <a:spAutoFit/>
          </a:bodyPr>
          <a:lstStyle/>
          <a:p>
            <a:r>
              <a:rPr lang="en-US" dirty="0"/>
              <a:t>As we see in the graph, lower grade borrowers tends to take higher loans, as well as tends to default. Lending needs to be limited to employees with lower grades</a:t>
            </a:r>
          </a:p>
        </p:txBody>
      </p:sp>
    </p:spTree>
    <p:extLst>
      <p:ext uri="{BB962C8B-B14F-4D97-AF65-F5344CB8AC3E}">
        <p14:creationId xmlns:p14="http://schemas.microsoft.com/office/powerpoint/2010/main" val="583016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3A0343-526C-B847-9385-60ED6BA525EE}"/>
              </a:ext>
            </a:extLst>
          </p:cNvPr>
          <p:cNvSpPr txBox="1"/>
          <p:nvPr/>
        </p:nvSpPr>
        <p:spPr>
          <a:xfrm>
            <a:off x="599089" y="1366344"/>
            <a:ext cx="6228500" cy="369332"/>
          </a:xfrm>
          <a:prstGeom prst="rect">
            <a:avLst/>
          </a:prstGeom>
          <a:noFill/>
        </p:spPr>
        <p:txBody>
          <a:bodyPr wrap="none" rtlCol="0">
            <a:spAutoFit/>
          </a:bodyPr>
          <a:lstStyle/>
          <a:p>
            <a:r>
              <a:rPr lang="en-US" dirty="0">
                <a:solidFill>
                  <a:schemeClr val="bg1"/>
                </a:solidFill>
              </a:rPr>
              <a:t>Analysis on Funded Loan over Loan Status and Verification Status</a:t>
            </a:r>
          </a:p>
        </p:txBody>
      </p:sp>
      <p:pic>
        <p:nvPicPr>
          <p:cNvPr id="4" name="Picture 3" descr="Chart, bar chart&#10;&#10;Description automatically generated">
            <a:extLst>
              <a:ext uri="{FF2B5EF4-FFF2-40B4-BE49-F238E27FC236}">
                <a16:creationId xmlns:a16="http://schemas.microsoft.com/office/drawing/2014/main" id="{B4B18E8A-983C-1949-9BED-DD75A3BFC4E0}"/>
              </a:ext>
            </a:extLst>
          </p:cNvPr>
          <p:cNvPicPr>
            <a:picLocks noChangeAspect="1"/>
          </p:cNvPicPr>
          <p:nvPr/>
        </p:nvPicPr>
        <p:blipFill>
          <a:blip r:embed="rId2"/>
          <a:stretch>
            <a:fillRect/>
          </a:stretch>
        </p:blipFill>
        <p:spPr>
          <a:xfrm>
            <a:off x="373062" y="2016125"/>
            <a:ext cx="7485063" cy="4135654"/>
          </a:xfrm>
          <a:prstGeom prst="rect">
            <a:avLst/>
          </a:prstGeom>
        </p:spPr>
      </p:pic>
      <p:sp>
        <p:nvSpPr>
          <p:cNvPr id="5" name="TextBox 4">
            <a:extLst>
              <a:ext uri="{FF2B5EF4-FFF2-40B4-BE49-F238E27FC236}">
                <a16:creationId xmlns:a16="http://schemas.microsoft.com/office/drawing/2014/main" id="{37CF0692-E8A9-A143-9437-84B00B2839E7}"/>
              </a:ext>
            </a:extLst>
          </p:cNvPr>
          <p:cNvSpPr txBox="1"/>
          <p:nvPr/>
        </p:nvSpPr>
        <p:spPr>
          <a:xfrm>
            <a:off x="128587" y="6114629"/>
            <a:ext cx="12063413" cy="646331"/>
          </a:xfrm>
          <a:prstGeom prst="rect">
            <a:avLst/>
          </a:prstGeom>
          <a:noFill/>
        </p:spPr>
        <p:txBody>
          <a:bodyPr wrap="square" rtlCol="0">
            <a:spAutoFit/>
          </a:bodyPr>
          <a:lstStyle/>
          <a:p>
            <a:r>
              <a:rPr lang="en-US" dirty="0"/>
              <a:t>We had observed a reverse trend where verified Borrowers were defaulting more than the Not </a:t>
            </a:r>
            <a:r>
              <a:rPr lang="en-US" dirty="0" err="1"/>
              <a:t>Verfied</a:t>
            </a:r>
            <a:r>
              <a:rPr lang="en-US" dirty="0"/>
              <a:t> borrowers. This graph clearly tells that it's attributed to the higher quantity of loans being verified ones. No relevant conclusions are derived hence.</a:t>
            </a:r>
          </a:p>
        </p:txBody>
      </p:sp>
    </p:spTree>
    <p:extLst>
      <p:ext uri="{BB962C8B-B14F-4D97-AF65-F5344CB8AC3E}">
        <p14:creationId xmlns:p14="http://schemas.microsoft.com/office/powerpoint/2010/main" val="1607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6539-FDEF-2547-A6C4-045A4291174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7EA86CC-07EA-734E-BCF0-C792A6454754}"/>
              </a:ext>
            </a:extLst>
          </p:cNvPr>
          <p:cNvSpPr>
            <a:spLocks noGrp="1"/>
          </p:cNvSpPr>
          <p:nvPr>
            <p:ph idx="1"/>
          </p:nvPr>
        </p:nvSpPr>
        <p:spPr/>
        <p:txBody>
          <a:bodyPr/>
          <a:lstStyle/>
          <a:p>
            <a:pPr marL="0" indent="0">
              <a:buNone/>
            </a:pPr>
            <a:r>
              <a:rPr lang="en-US" dirty="0"/>
              <a:t>We have been provided with a </a:t>
            </a:r>
            <a:r>
              <a:rPr lang="en-IN" dirty="0"/>
              <a:t>dataset which contains the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endParaRPr lang="en-US" dirty="0"/>
          </a:p>
        </p:txBody>
      </p:sp>
    </p:spTree>
    <p:extLst>
      <p:ext uri="{BB962C8B-B14F-4D97-AF65-F5344CB8AC3E}">
        <p14:creationId xmlns:p14="http://schemas.microsoft.com/office/powerpoint/2010/main" val="370617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5968-5534-2848-84C4-BA2ACF2C0ED7}"/>
              </a:ext>
            </a:extLst>
          </p:cNvPr>
          <p:cNvSpPr>
            <a:spLocks noGrp="1"/>
          </p:cNvSpPr>
          <p:nvPr>
            <p:ph type="title"/>
          </p:nvPr>
        </p:nvSpPr>
        <p:spPr/>
        <p:txBody>
          <a:bodyPr/>
          <a:lstStyle/>
          <a:p>
            <a:r>
              <a:rPr lang="en-US" dirty="0"/>
              <a:t>Procedure </a:t>
            </a:r>
          </a:p>
        </p:txBody>
      </p:sp>
      <p:sp>
        <p:nvSpPr>
          <p:cNvPr id="3" name="Content Placeholder 2">
            <a:extLst>
              <a:ext uri="{FF2B5EF4-FFF2-40B4-BE49-F238E27FC236}">
                <a16:creationId xmlns:a16="http://schemas.microsoft.com/office/drawing/2014/main" id="{885C213E-74F9-784C-A9B0-11DC636BC4E1}"/>
              </a:ext>
            </a:extLst>
          </p:cNvPr>
          <p:cNvSpPr>
            <a:spLocks noGrp="1"/>
          </p:cNvSpPr>
          <p:nvPr>
            <p:ph idx="1"/>
          </p:nvPr>
        </p:nvSpPr>
        <p:spPr/>
        <p:txBody>
          <a:bodyPr>
            <a:normAutofit fontScale="70000" lnSpcReduction="20000"/>
          </a:bodyPr>
          <a:lstStyle/>
          <a:p>
            <a:r>
              <a:rPr lang="en-US" b="1" dirty="0"/>
              <a:t>Understanding the Data </a:t>
            </a:r>
            <a:endParaRPr lang="en-US" dirty="0"/>
          </a:p>
          <a:p>
            <a:pPr marL="0" indent="0">
              <a:buNone/>
            </a:pPr>
            <a:r>
              <a:rPr lang="en-US" dirty="0"/>
              <a:t>We used Microsoft Excel to view the data, understand various fields available. We were aided by a Data Dictionary file which had one liners on the column data.</a:t>
            </a:r>
          </a:p>
          <a:p>
            <a:pPr marL="0" indent="0">
              <a:buNone/>
            </a:pPr>
            <a:r>
              <a:rPr lang="en-US" dirty="0"/>
              <a:t>We used certain </a:t>
            </a:r>
            <a:r>
              <a:rPr lang="en-US" dirty="0" err="1"/>
              <a:t>youtube</a:t>
            </a:r>
            <a:r>
              <a:rPr lang="en-US" dirty="0"/>
              <a:t> videos to understand the lending domain and various analysis done in this domain</a:t>
            </a:r>
          </a:p>
          <a:p>
            <a:r>
              <a:rPr lang="en-US" b="1" dirty="0"/>
              <a:t>Cleaning the Data</a:t>
            </a:r>
          </a:p>
          <a:p>
            <a:pPr marL="0" indent="0">
              <a:buNone/>
            </a:pPr>
            <a:r>
              <a:rPr lang="en-US" dirty="0" err="1"/>
              <a:t>Loan.csv</a:t>
            </a:r>
            <a:r>
              <a:rPr lang="en-US" dirty="0"/>
              <a:t> file given to us had a raw data which is difficult to process at the first instant. Hence, it had to be cleaned to perform the data analysis.</a:t>
            </a:r>
          </a:p>
          <a:p>
            <a:pPr marL="0" indent="0">
              <a:buNone/>
            </a:pPr>
            <a:r>
              <a:rPr lang="en-US" dirty="0"/>
              <a:t>We used Python libraries Pandas to import the file and perform the cleansing. Various actions performed were :</a:t>
            </a:r>
          </a:p>
          <a:p>
            <a:pPr>
              <a:buFont typeface="Arial" panose="020B0604020202020204" pitchFamily="34" charset="0"/>
              <a:buChar char="•"/>
            </a:pPr>
            <a:r>
              <a:rPr lang="en-US" dirty="0"/>
              <a:t>Removing Columns with more than 60 % Null values</a:t>
            </a:r>
          </a:p>
          <a:p>
            <a:pPr>
              <a:buFont typeface="Arial" panose="020B0604020202020204" pitchFamily="34" charset="0"/>
              <a:buChar char="•"/>
            </a:pPr>
            <a:r>
              <a:rPr lang="en-US" dirty="0"/>
              <a:t>Removing columns with just single unique data as it won't return any valid information as all rows have same value</a:t>
            </a:r>
          </a:p>
          <a:p>
            <a:pPr>
              <a:buFont typeface="Arial" panose="020B0604020202020204" pitchFamily="34" charset="0"/>
              <a:buChar char="•"/>
            </a:pPr>
            <a:r>
              <a:rPr lang="en-US" dirty="0"/>
              <a:t>Cleaning rows having Null  Values</a:t>
            </a:r>
          </a:p>
          <a:p>
            <a:pPr>
              <a:buFont typeface="Arial" panose="020B0604020202020204" pitchFamily="34" charset="0"/>
              <a:buChar char="•"/>
            </a:pPr>
            <a:r>
              <a:rPr lang="en-US" dirty="0"/>
              <a:t>Necessary columns with null values were assigned appropriate values such that they don’t return errors during Analysis</a:t>
            </a:r>
          </a:p>
          <a:p>
            <a:pPr>
              <a:buFont typeface="Arial" panose="020B0604020202020204" pitchFamily="34" charset="0"/>
              <a:buChar char="•"/>
            </a:pPr>
            <a:r>
              <a:rPr lang="en-US" dirty="0"/>
              <a:t>Convert columns with dates to python readable format</a:t>
            </a:r>
          </a:p>
          <a:p>
            <a:pPr>
              <a:buFont typeface="Arial" panose="020B0604020202020204" pitchFamily="34" charset="0"/>
              <a:buChar char="•"/>
            </a:pPr>
            <a:r>
              <a:rPr lang="en-US" dirty="0"/>
              <a:t>Convert columns with strings like %, months etc. to integer format.(E.g., 8 Months to 8,  90% to 90)</a:t>
            </a:r>
          </a:p>
          <a:p>
            <a:pPr>
              <a:buFont typeface="Arial" panose="020B0604020202020204" pitchFamily="34" charset="0"/>
              <a:buChar char="•"/>
            </a:pPr>
            <a:r>
              <a:rPr lang="en-US" dirty="0"/>
              <a:t>Convert values with decimal to its nearest 2 places</a:t>
            </a:r>
          </a:p>
          <a:p>
            <a:pPr marL="0"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61494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F031-C94C-FC43-821F-F18D3BC939D6}"/>
              </a:ext>
            </a:extLst>
          </p:cNvPr>
          <p:cNvSpPr>
            <a:spLocks noGrp="1"/>
          </p:cNvSpPr>
          <p:nvPr>
            <p:ph type="title"/>
          </p:nvPr>
        </p:nvSpPr>
        <p:spPr/>
        <p:txBody>
          <a:bodyPr/>
          <a:lstStyle/>
          <a:p>
            <a:r>
              <a:rPr lang="en-US" dirty="0"/>
              <a:t>Procedure cont’d</a:t>
            </a:r>
          </a:p>
        </p:txBody>
      </p:sp>
      <p:sp>
        <p:nvSpPr>
          <p:cNvPr id="3" name="Content Placeholder 2">
            <a:extLst>
              <a:ext uri="{FF2B5EF4-FFF2-40B4-BE49-F238E27FC236}">
                <a16:creationId xmlns:a16="http://schemas.microsoft.com/office/drawing/2014/main" id="{0BCBF07F-6E81-A04A-8130-393300E01478}"/>
              </a:ext>
            </a:extLst>
          </p:cNvPr>
          <p:cNvSpPr>
            <a:spLocks noGrp="1"/>
          </p:cNvSpPr>
          <p:nvPr>
            <p:ph idx="1"/>
          </p:nvPr>
        </p:nvSpPr>
        <p:spPr>
          <a:xfrm>
            <a:off x="581192" y="2180496"/>
            <a:ext cx="11029615" cy="4136221"/>
          </a:xfrm>
        </p:spPr>
        <p:txBody>
          <a:bodyPr>
            <a:normAutofit fontScale="92500" lnSpcReduction="20000"/>
          </a:bodyPr>
          <a:lstStyle/>
          <a:p>
            <a:r>
              <a:rPr lang="en-US" b="1" dirty="0"/>
              <a:t>Data Analysis</a:t>
            </a:r>
          </a:p>
          <a:p>
            <a:pPr>
              <a:buFont typeface="Arial" panose="020B0604020202020204" pitchFamily="34" charset="0"/>
              <a:buChar char="•"/>
            </a:pPr>
            <a:r>
              <a:rPr lang="en-US" sz="1600" b="1" dirty="0"/>
              <a:t>Univariate Analysis :</a:t>
            </a:r>
          </a:p>
          <a:p>
            <a:pPr marL="342900" indent="-342900">
              <a:buFont typeface="+mj-lt"/>
              <a:buAutoNum type="arabicPeriod"/>
            </a:pPr>
            <a:r>
              <a:rPr lang="en-US" dirty="0"/>
              <a:t>Analysis on Loan Status</a:t>
            </a:r>
          </a:p>
          <a:p>
            <a:pPr marL="342900" indent="-342900">
              <a:buFont typeface="+mj-lt"/>
              <a:buAutoNum type="arabicPeriod"/>
            </a:pPr>
            <a:r>
              <a:rPr lang="en-US" dirty="0"/>
              <a:t>Analysis on Funded Amount over Charged off Loans</a:t>
            </a:r>
          </a:p>
          <a:p>
            <a:pPr marL="342900" indent="-342900">
              <a:buFont typeface="+mj-lt"/>
              <a:buAutoNum type="arabicPeriod"/>
            </a:pPr>
            <a:r>
              <a:rPr lang="en-US" dirty="0"/>
              <a:t>Analysis on Interest Rate over Charged off Loans</a:t>
            </a:r>
          </a:p>
          <a:p>
            <a:pPr marL="342900" indent="-342900">
              <a:buFont typeface="+mj-lt"/>
              <a:buAutoNum type="arabicPeriod"/>
            </a:pPr>
            <a:r>
              <a:rPr lang="en-US" dirty="0"/>
              <a:t>Analysis on Income over Charged off Loans</a:t>
            </a:r>
          </a:p>
          <a:p>
            <a:pPr marL="342900" indent="-342900">
              <a:buFont typeface="+mj-lt"/>
              <a:buAutoNum type="arabicPeriod"/>
            </a:pPr>
            <a:r>
              <a:rPr lang="en-US" dirty="0"/>
              <a:t>Analysis on DTI (Debt To Income Ratio) over Charged off Loans</a:t>
            </a:r>
          </a:p>
          <a:p>
            <a:pPr marL="342900" indent="-342900">
              <a:buFont typeface="+mj-lt"/>
              <a:buAutoNum type="arabicPeriod"/>
            </a:pPr>
            <a:r>
              <a:rPr lang="en-US" dirty="0"/>
              <a:t>Analysis on Loan Term over Charged off Loans</a:t>
            </a:r>
          </a:p>
          <a:p>
            <a:pPr marL="342900" indent="-342900">
              <a:buFont typeface="+mj-lt"/>
              <a:buAutoNum type="arabicPeriod"/>
            </a:pPr>
            <a:r>
              <a:rPr lang="en-US" dirty="0"/>
              <a:t>Analysis on Employment Length over Charged off Loans</a:t>
            </a:r>
          </a:p>
          <a:p>
            <a:pPr marL="342900" indent="-342900">
              <a:buFont typeface="+mj-lt"/>
              <a:buAutoNum type="arabicPeriod"/>
            </a:pPr>
            <a:r>
              <a:rPr lang="en-US" dirty="0"/>
              <a:t>Analysis on House Ownership over Charged off Loans</a:t>
            </a:r>
          </a:p>
          <a:p>
            <a:pPr marL="342900" indent="-342900">
              <a:buFont typeface="+mj-lt"/>
              <a:buAutoNum type="arabicPeriod"/>
            </a:pPr>
            <a:r>
              <a:rPr lang="en-US" dirty="0"/>
              <a:t>Analysis on Installment Size over Charged off Loans</a:t>
            </a:r>
          </a:p>
          <a:p>
            <a:pPr marL="342900" indent="-342900">
              <a:buFont typeface="+mj-lt"/>
              <a:buAutoNum type="arabicPeriod"/>
            </a:pPr>
            <a:r>
              <a:rPr lang="en-US" dirty="0"/>
              <a:t>Analysis on Verification Status over Charged off Loans</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179555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F031-C94C-FC43-821F-F18D3BC939D6}"/>
              </a:ext>
            </a:extLst>
          </p:cNvPr>
          <p:cNvSpPr>
            <a:spLocks noGrp="1"/>
          </p:cNvSpPr>
          <p:nvPr>
            <p:ph type="title"/>
          </p:nvPr>
        </p:nvSpPr>
        <p:spPr/>
        <p:txBody>
          <a:bodyPr/>
          <a:lstStyle/>
          <a:p>
            <a:r>
              <a:rPr lang="en-US" dirty="0"/>
              <a:t>Procedure cont’d</a:t>
            </a:r>
          </a:p>
        </p:txBody>
      </p:sp>
      <p:sp>
        <p:nvSpPr>
          <p:cNvPr id="3" name="Content Placeholder 2">
            <a:extLst>
              <a:ext uri="{FF2B5EF4-FFF2-40B4-BE49-F238E27FC236}">
                <a16:creationId xmlns:a16="http://schemas.microsoft.com/office/drawing/2014/main" id="{0BCBF07F-6E81-A04A-8130-393300E01478}"/>
              </a:ext>
            </a:extLst>
          </p:cNvPr>
          <p:cNvSpPr>
            <a:spLocks noGrp="1"/>
          </p:cNvSpPr>
          <p:nvPr>
            <p:ph idx="1"/>
          </p:nvPr>
        </p:nvSpPr>
        <p:spPr>
          <a:xfrm>
            <a:off x="581192" y="2180496"/>
            <a:ext cx="11029615" cy="4136221"/>
          </a:xfrm>
        </p:spPr>
        <p:txBody>
          <a:bodyPr>
            <a:normAutofit/>
          </a:bodyPr>
          <a:lstStyle/>
          <a:p>
            <a:r>
              <a:rPr lang="en-US" b="1" dirty="0"/>
              <a:t>Data Analysis</a:t>
            </a:r>
          </a:p>
          <a:p>
            <a:pPr>
              <a:buFont typeface="Arial" panose="020B0604020202020204" pitchFamily="34" charset="0"/>
              <a:buChar char="•"/>
            </a:pPr>
            <a:r>
              <a:rPr lang="en-US" sz="1600" b="1" dirty="0"/>
              <a:t>Bivariate Analysis :</a:t>
            </a:r>
          </a:p>
          <a:p>
            <a:pPr marL="342900" indent="-342900">
              <a:buFont typeface="+mj-lt"/>
              <a:buAutoNum type="arabicPeriod"/>
            </a:pPr>
            <a:r>
              <a:rPr lang="en-US" dirty="0"/>
              <a:t>Analysis on Funded Loan over Annual Income</a:t>
            </a:r>
          </a:p>
          <a:p>
            <a:pPr marL="342900" indent="-342900">
              <a:buFont typeface="+mj-lt"/>
              <a:buAutoNum type="arabicPeriod"/>
            </a:pPr>
            <a:r>
              <a:rPr lang="en-US" dirty="0"/>
              <a:t>Analysis on Funded Loan over Grade</a:t>
            </a:r>
          </a:p>
          <a:p>
            <a:pPr marL="342900" indent="-342900">
              <a:buFont typeface="+mj-lt"/>
              <a:buAutoNum type="arabicPeriod"/>
            </a:pPr>
            <a:r>
              <a:rPr lang="en-US" dirty="0"/>
              <a:t>Analysis on Funded Loan over Loan Status and Verification Status</a:t>
            </a:r>
          </a:p>
          <a:p>
            <a:pPr marL="342900" indent="-342900">
              <a:buFont typeface="+mj-lt"/>
              <a:buAutoNum type="arabicPeriod"/>
            </a:pPr>
            <a:r>
              <a:rPr lang="en-US" dirty="0"/>
              <a:t>Analysis on Funded Loan over Grade and Term</a:t>
            </a:r>
          </a:p>
          <a:p>
            <a:pPr marL="0" indent="0">
              <a:buNone/>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26220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3876-C50E-B84A-8277-EBECE339DADC}"/>
              </a:ext>
            </a:extLst>
          </p:cNvPr>
          <p:cNvSpPr>
            <a:spLocks noGrp="1"/>
          </p:cNvSpPr>
          <p:nvPr>
            <p:ph type="title"/>
          </p:nvPr>
        </p:nvSpPr>
        <p:spPr/>
        <p:txBody>
          <a:bodyPr/>
          <a:lstStyle/>
          <a:p>
            <a:r>
              <a:rPr lang="en-US" dirty="0"/>
              <a:t>Univariate Analysis</a:t>
            </a:r>
          </a:p>
        </p:txBody>
      </p:sp>
      <p:sp>
        <p:nvSpPr>
          <p:cNvPr id="3" name="Content Placeholder 2">
            <a:extLst>
              <a:ext uri="{FF2B5EF4-FFF2-40B4-BE49-F238E27FC236}">
                <a16:creationId xmlns:a16="http://schemas.microsoft.com/office/drawing/2014/main" id="{6BB460AC-5AA1-0E47-8CF6-0BB4919C5436}"/>
              </a:ext>
            </a:extLst>
          </p:cNvPr>
          <p:cNvSpPr>
            <a:spLocks noGrp="1"/>
          </p:cNvSpPr>
          <p:nvPr>
            <p:ph idx="1"/>
          </p:nvPr>
        </p:nvSpPr>
        <p:spPr>
          <a:xfrm>
            <a:off x="581192" y="2180497"/>
            <a:ext cx="11029615" cy="387452"/>
          </a:xfrm>
        </p:spPr>
        <p:txBody>
          <a:bodyPr>
            <a:noAutofit/>
          </a:bodyPr>
          <a:lstStyle/>
          <a:p>
            <a:r>
              <a:rPr lang="en-US" dirty="0"/>
              <a:t>Analysis on Loan Status</a:t>
            </a:r>
          </a:p>
          <a:p>
            <a:pPr marL="0" indent="0">
              <a:buNone/>
            </a:pPr>
            <a:endParaRPr lang="en-US" dirty="0"/>
          </a:p>
        </p:txBody>
      </p:sp>
      <p:pic>
        <p:nvPicPr>
          <p:cNvPr id="5" name="Picture 4" descr="Chart, bar chart&#10;&#10;Description automatically generated">
            <a:extLst>
              <a:ext uri="{FF2B5EF4-FFF2-40B4-BE49-F238E27FC236}">
                <a16:creationId xmlns:a16="http://schemas.microsoft.com/office/drawing/2014/main" id="{DFBD2E92-3629-2842-94A1-3C46DFF11580}"/>
              </a:ext>
            </a:extLst>
          </p:cNvPr>
          <p:cNvPicPr>
            <a:picLocks noChangeAspect="1"/>
          </p:cNvPicPr>
          <p:nvPr/>
        </p:nvPicPr>
        <p:blipFill>
          <a:blip r:embed="rId2"/>
          <a:stretch>
            <a:fillRect/>
          </a:stretch>
        </p:blipFill>
        <p:spPr>
          <a:xfrm>
            <a:off x="1807778" y="2374223"/>
            <a:ext cx="7924801" cy="3185396"/>
          </a:xfrm>
          <a:prstGeom prst="rect">
            <a:avLst/>
          </a:prstGeom>
        </p:spPr>
      </p:pic>
      <p:sp>
        <p:nvSpPr>
          <p:cNvPr id="6" name="TextBox 5">
            <a:extLst>
              <a:ext uri="{FF2B5EF4-FFF2-40B4-BE49-F238E27FC236}">
                <a16:creationId xmlns:a16="http://schemas.microsoft.com/office/drawing/2014/main" id="{13613DF2-F89F-BC4D-AD9C-F50E97733E5D}"/>
              </a:ext>
            </a:extLst>
          </p:cNvPr>
          <p:cNvSpPr txBox="1"/>
          <p:nvPr/>
        </p:nvSpPr>
        <p:spPr>
          <a:xfrm>
            <a:off x="581192" y="5663381"/>
            <a:ext cx="8513379" cy="923330"/>
          </a:xfrm>
          <a:prstGeom prst="rect">
            <a:avLst/>
          </a:prstGeom>
          <a:noFill/>
        </p:spPr>
        <p:txBody>
          <a:bodyPr wrap="square" rtlCol="0">
            <a:spAutoFit/>
          </a:bodyPr>
          <a:lstStyle/>
          <a:p>
            <a:r>
              <a:rPr lang="en-US" dirty="0"/>
              <a:t>From the above graph, its evident that around 16 percent of the loan is charged off when compared with the fully paid Loans.  Rise in this percentage over 20, would lead to drastic loss as per Industry standards</a:t>
            </a:r>
          </a:p>
        </p:txBody>
      </p:sp>
    </p:spTree>
    <p:extLst>
      <p:ext uri="{BB962C8B-B14F-4D97-AF65-F5344CB8AC3E}">
        <p14:creationId xmlns:p14="http://schemas.microsoft.com/office/powerpoint/2010/main" val="157702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eams&#10;&#10;Description automatically generated">
            <a:extLst>
              <a:ext uri="{FF2B5EF4-FFF2-40B4-BE49-F238E27FC236}">
                <a16:creationId xmlns:a16="http://schemas.microsoft.com/office/drawing/2014/main" id="{52D2D4C1-70C6-4E47-968A-6E866773B6D9}"/>
              </a:ext>
            </a:extLst>
          </p:cNvPr>
          <p:cNvPicPr>
            <a:picLocks noChangeAspect="1"/>
          </p:cNvPicPr>
          <p:nvPr/>
        </p:nvPicPr>
        <p:blipFill>
          <a:blip r:embed="rId2"/>
          <a:stretch>
            <a:fillRect/>
          </a:stretch>
        </p:blipFill>
        <p:spPr>
          <a:xfrm>
            <a:off x="581192" y="2037035"/>
            <a:ext cx="9271730" cy="3182400"/>
          </a:xfrm>
          <a:prstGeom prst="rect">
            <a:avLst/>
          </a:prstGeom>
        </p:spPr>
      </p:pic>
      <p:sp>
        <p:nvSpPr>
          <p:cNvPr id="6" name="TextBox 5">
            <a:extLst>
              <a:ext uri="{FF2B5EF4-FFF2-40B4-BE49-F238E27FC236}">
                <a16:creationId xmlns:a16="http://schemas.microsoft.com/office/drawing/2014/main" id="{192D0EA5-D028-744E-B9AC-EB0C0A40FFE6}"/>
              </a:ext>
            </a:extLst>
          </p:cNvPr>
          <p:cNvSpPr txBox="1"/>
          <p:nvPr/>
        </p:nvSpPr>
        <p:spPr>
          <a:xfrm>
            <a:off x="427263" y="5224533"/>
            <a:ext cx="10755743" cy="646331"/>
          </a:xfrm>
          <a:prstGeom prst="rect">
            <a:avLst/>
          </a:prstGeom>
          <a:noFill/>
        </p:spPr>
        <p:txBody>
          <a:bodyPr wrap="square" rtlCol="0">
            <a:spAutoFit/>
          </a:bodyPr>
          <a:lstStyle/>
          <a:p>
            <a:r>
              <a:rPr lang="en-US" dirty="0"/>
              <a:t>We Observe That most loan charged off are in the range of 6k to 16k. We must </a:t>
            </a:r>
            <a:r>
              <a:rPr lang="en-US" dirty="0" err="1"/>
              <a:t>stricten</a:t>
            </a:r>
            <a:r>
              <a:rPr lang="en-US" dirty="0"/>
              <a:t> the scrutiny of loans where request is in this particular range</a:t>
            </a:r>
          </a:p>
        </p:txBody>
      </p:sp>
      <p:sp>
        <p:nvSpPr>
          <p:cNvPr id="7" name="TextBox 6">
            <a:extLst>
              <a:ext uri="{FF2B5EF4-FFF2-40B4-BE49-F238E27FC236}">
                <a16:creationId xmlns:a16="http://schemas.microsoft.com/office/drawing/2014/main" id="{35FBADC4-5E5A-7848-97E4-A4FAE92F0577}"/>
              </a:ext>
            </a:extLst>
          </p:cNvPr>
          <p:cNvSpPr txBox="1"/>
          <p:nvPr/>
        </p:nvSpPr>
        <p:spPr>
          <a:xfrm>
            <a:off x="581192" y="1339439"/>
            <a:ext cx="5048049" cy="369332"/>
          </a:xfrm>
          <a:prstGeom prst="rect">
            <a:avLst/>
          </a:prstGeom>
          <a:noFill/>
        </p:spPr>
        <p:txBody>
          <a:bodyPr wrap="none" rtlCol="0">
            <a:spAutoFit/>
          </a:bodyPr>
          <a:lstStyle/>
          <a:p>
            <a:r>
              <a:rPr lang="en-US" dirty="0">
                <a:solidFill>
                  <a:schemeClr val="bg1"/>
                </a:solidFill>
              </a:rPr>
              <a:t>Analysis on Funded Amount over Charged off Loans</a:t>
            </a:r>
          </a:p>
        </p:txBody>
      </p:sp>
    </p:spTree>
    <p:extLst>
      <p:ext uri="{BB962C8B-B14F-4D97-AF65-F5344CB8AC3E}">
        <p14:creationId xmlns:p14="http://schemas.microsoft.com/office/powerpoint/2010/main" val="91585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656D6E-2907-A746-9779-EBC449882C9A}"/>
              </a:ext>
            </a:extLst>
          </p:cNvPr>
          <p:cNvSpPr txBox="1"/>
          <p:nvPr/>
        </p:nvSpPr>
        <p:spPr>
          <a:xfrm>
            <a:off x="567559" y="1313793"/>
            <a:ext cx="4768357" cy="369332"/>
          </a:xfrm>
          <a:prstGeom prst="rect">
            <a:avLst/>
          </a:prstGeom>
          <a:noFill/>
        </p:spPr>
        <p:txBody>
          <a:bodyPr wrap="none" rtlCol="0">
            <a:spAutoFit/>
          </a:bodyPr>
          <a:lstStyle/>
          <a:p>
            <a:r>
              <a:rPr lang="en-US" dirty="0">
                <a:solidFill>
                  <a:schemeClr val="bg1"/>
                </a:solidFill>
              </a:rPr>
              <a:t>Analysis on Interest Rate over Charged off Loans</a:t>
            </a:r>
          </a:p>
        </p:txBody>
      </p:sp>
      <p:pic>
        <p:nvPicPr>
          <p:cNvPr id="7" name="Picture 6" descr="Chart&#10;&#10;Description automatically generated">
            <a:extLst>
              <a:ext uri="{FF2B5EF4-FFF2-40B4-BE49-F238E27FC236}">
                <a16:creationId xmlns:a16="http://schemas.microsoft.com/office/drawing/2014/main" id="{2B570003-CD55-234F-97B7-5FDA3CB5C186}"/>
              </a:ext>
            </a:extLst>
          </p:cNvPr>
          <p:cNvPicPr>
            <a:picLocks noChangeAspect="1"/>
          </p:cNvPicPr>
          <p:nvPr/>
        </p:nvPicPr>
        <p:blipFill>
          <a:blip r:embed="rId2"/>
          <a:stretch>
            <a:fillRect/>
          </a:stretch>
        </p:blipFill>
        <p:spPr>
          <a:xfrm>
            <a:off x="283779" y="1954680"/>
            <a:ext cx="11624441" cy="2948639"/>
          </a:xfrm>
          <a:prstGeom prst="rect">
            <a:avLst/>
          </a:prstGeom>
        </p:spPr>
      </p:pic>
      <p:sp>
        <p:nvSpPr>
          <p:cNvPr id="9" name="TextBox 8">
            <a:extLst>
              <a:ext uri="{FF2B5EF4-FFF2-40B4-BE49-F238E27FC236}">
                <a16:creationId xmlns:a16="http://schemas.microsoft.com/office/drawing/2014/main" id="{37C2FEC7-6B08-2842-9139-8F32D415F3D3}"/>
              </a:ext>
            </a:extLst>
          </p:cNvPr>
          <p:cNvSpPr txBox="1"/>
          <p:nvPr/>
        </p:nvSpPr>
        <p:spPr>
          <a:xfrm>
            <a:off x="283779" y="5221041"/>
            <a:ext cx="10030888" cy="646331"/>
          </a:xfrm>
          <a:prstGeom prst="rect">
            <a:avLst/>
          </a:prstGeom>
          <a:noFill/>
        </p:spPr>
        <p:txBody>
          <a:bodyPr wrap="none" rtlCol="0">
            <a:spAutoFit/>
          </a:bodyPr>
          <a:lstStyle/>
          <a:p>
            <a:r>
              <a:rPr lang="en-US" dirty="0"/>
              <a:t>It is clearly evident that for interest below 10%,  defaulting is low. It rises steep for interest above 10-16%.</a:t>
            </a:r>
          </a:p>
          <a:p>
            <a:r>
              <a:rPr lang="en-US" dirty="0"/>
              <a:t>It is advisable to provide short term loan at lower interest rate than higher interest rate loans</a:t>
            </a:r>
          </a:p>
        </p:txBody>
      </p:sp>
    </p:spTree>
    <p:extLst>
      <p:ext uri="{BB962C8B-B14F-4D97-AF65-F5344CB8AC3E}">
        <p14:creationId xmlns:p14="http://schemas.microsoft.com/office/powerpoint/2010/main" val="303988149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{275B2C51-0DD1-0F47-92D4-D0F9A74814DF}tf10001120</Template>
  <TotalTime>144</TotalTime>
  <Words>1378</Words>
  <Application>Microsoft Macintosh PowerPoint</Application>
  <PresentationFormat>Widescreen</PresentationFormat>
  <Paragraphs>86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Gill Sans MT</vt:lpstr>
      <vt:lpstr>Wingdings 2</vt:lpstr>
      <vt:lpstr>Dividend</vt:lpstr>
      <vt:lpstr>Lending club case study</vt:lpstr>
      <vt:lpstr>Problem  statement</vt:lpstr>
      <vt:lpstr>Objective</vt:lpstr>
      <vt:lpstr>Procedure </vt:lpstr>
      <vt:lpstr>Procedure cont’d</vt:lpstr>
      <vt:lpstr>Procedure cont’d</vt:lpstr>
      <vt:lpstr>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Kunjumon, Rahul | RIEPL</dc:creator>
  <cp:lastModifiedBy>Kunjumon, Rahul | RIEPL</cp:lastModifiedBy>
  <cp:revision>7</cp:revision>
  <dcterms:created xsi:type="dcterms:W3CDTF">2022-03-08T14:59:44Z</dcterms:created>
  <dcterms:modified xsi:type="dcterms:W3CDTF">2022-03-09T11:53:52Z</dcterms:modified>
</cp:coreProperties>
</file>