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2" r:id="rId5"/>
    <p:sldId id="275" r:id="rId6"/>
    <p:sldId id="259" r:id="rId7"/>
    <p:sldId id="268" r:id="rId8"/>
    <p:sldId id="261" r:id="rId9"/>
    <p:sldId id="265" r:id="rId10"/>
    <p:sldId id="273" r:id="rId11"/>
    <p:sldId id="271" r:id="rId12"/>
    <p:sldId id="274" r:id="rId13"/>
    <p:sldId id="262" r:id="rId14"/>
    <p:sldId id="269"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C37B4CE-D40A-4207-B862-BC0D8F96F785}" type="datetimeFigureOut">
              <a:rPr lang="en-IN" smtClean="0"/>
              <a:pPr/>
              <a:t>10-09-2014</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7D724F3-37D5-46A5-AEA4-F85850202CF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37B4CE-D40A-4207-B862-BC0D8F96F785}" type="datetimeFigureOut">
              <a:rPr lang="en-IN" smtClean="0"/>
              <a:pPr/>
              <a:t>10-09-2014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D724F3-37D5-46A5-AEA4-F85850202CFE}" type="slidenum">
              <a:rPr lang="en-IN" smtClean="0"/>
              <a:pPr/>
              <a:t>‹#›</a:t>
            </a:fld>
            <a:endParaRPr lang="en-IN"/>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37B4CE-D40A-4207-B862-BC0D8F96F785}" type="datetimeFigureOut">
              <a:rPr lang="en-IN" smtClean="0"/>
              <a:pPr/>
              <a:t>10-09-2014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D724F3-37D5-46A5-AEA4-F85850202CFE}" type="slidenum">
              <a:rPr lang="en-IN" smtClean="0"/>
              <a:pPr/>
              <a:t>‹#›</a:t>
            </a:fld>
            <a:endParaRPr lang="en-IN"/>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C37B4CE-D40A-4207-B862-BC0D8F96F785}" type="datetimeFigureOut">
              <a:rPr lang="en-IN" smtClean="0"/>
              <a:pPr/>
              <a:t>10-09-2014</a:t>
            </a:fld>
            <a:endParaRPr lang="en-IN"/>
          </a:p>
        </p:txBody>
      </p:sp>
      <p:sp>
        <p:nvSpPr>
          <p:cNvPr id="9" name="Slide Number Placeholder 8"/>
          <p:cNvSpPr>
            <a:spLocks noGrp="1"/>
          </p:cNvSpPr>
          <p:nvPr>
            <p:ph type="sldNum" sz="quarter" idx="15"/>
          </p:nvPr>
        </p:nvSpPr>
        <p:spPr/>
        <p:txBody>
          <a:bodyPr rtlCol="0"/>
          <a:lstStyle/>
          <a:p>
            <a:fld id="{87D724F3-37D5-46A5-AEA4-F85850202CFE}"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C37B4CE-D40A-4207-B862-BC0D8F96F785}" type="datetimeFigureOut">
              <a:rPr lang="en-IN" smtClean="0"/>
              <a:pPr/>
              <a:t>10-09-2014</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7D724F3-37D5-46A5-AEA4-F85850202CF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C37B4CE-D40A-4207-B862-BC0D8F96F785}" type="datetimeFigureOut">
              <a:rPr lang="en-IN" smtClean="0"/>
              <a:pPr/>
              <a:t>10-09-2014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D724F3-37D5-46A5-AEA4-F85850202CFE}"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C37B4CE-D40A-4207-B862-BC0D8F96F785}" type="datetimeFigureOut">
              <a:rPr lang="en-IN" smtClean="0"/>
              <a:pPr/>
              <a:t>10-09-2014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D724F3-37D5-46A5-AEA4-F85850202CFE}"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C37B4CE-D40A-4207-B862-BC0D8F96F785}" type="datetimeFigureOut">
              <a:rPr lang="en-IN" smtClean="0"/>
              <a:pPr/>
              <a:t>10-09-2014</a:t>
            </a:fld>
            <a:endParaRPr lang="en-IN"/>
          </a:p>
        </p:txBody>
      </p:sp>
      <p:sp>
        <p:nvSpPr>
          <p:cNvPr id="7" name="Slide Number Placeholder 6"/>
          <p:cNvSpPr>
            <a:spLocks noGrp="1"/>
          </p:cNvSpPr>
          <p:nvPr>
            <p:ph type="sldNum" sz="quarter" idx="11"/>
          </p:nvPr>
        </p:nvSpPr>
        <p:spPr/>
        <p:txBody>
          <a:bodyPr rtlCol="0"/>
          <a:lstStyle/>
          <a:p>
            <a:fld id="{87D724F3-37D5-46A5-AEA4-F85850202CFE}"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37B4CE-D40A-4207-B862-BC0D8F96F785}" type="datetimeFigureOut">
              <a:rPr lang="en-IN" smtClean="0"/>
              <a:pPr/>
              <a:t>10-09-2014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D724F3-37D5-46A5-AEA4-F85850202CFE}" type="slidenum">
              <a:rPr lang="en-IN" smtClean="0"/>
              <a:pPr/>
              <a:t>‹#›</a:t>
            </a:fld>
            <a:endParaRPr lang="en-IN"/>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C37B4CE-D40A-4207-B862-BC0D8F96F785}" type="datetimeFigureOut">
              <a:rPr lang="en-IN" smtClean="0"/>
              <a:pPr/>
              <a:t>10-09-2014</a:t>
            </a:fld>
            <a:endParaRPr lang="en-IN"/>
          </a:p>
        </p:txBody>
      </p:sp>
      <p:sp>
        <p:nvSpPr>
          <p:cNvPr id="22" name="Slide Number Placeholder 21"/>
          <p:cNvSpPr>
            <a:spLocks noGrp="1"/>
          </p:cNvSpPr>
          <p:nvPr>
            <p:ph type="sldNum" sz="quarter" idx="15"/>
          </p:nvPr>
        </p:nvSpPr>
        <p:spPr/>
        <p:txBody>
          <a:bodyPr rtlCol="0"/>
          <a:lstStyle/>
          <a:p>
            <a:fld id="{87D724F3-37D5-46A5-AEA4-F85850202CFE}"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C37B4CE-D40A-4207-B862-BC0D8F96F785}" type="datetimeFigureOut">
              <a:rPr lang="en-IN" smtClean="0"/>
              <a:pPr/>
              <a:t>10-09-2014</a:t>
            </a:fld>
            <a:endParaRPr lang="en-IN"/>
          </a:p>
        </p:txBody>
      </p:sp>
      <p:sp>
        <p:nvSpPr>
          <p:cNvPr id="18" name="Slide Number Placeholder 17"/>
          <p:cNvSpPr>
            <a:spLocks noGrp="1"/>
          </p:cNvSpPr>
          <p:nvPr>
            <p:ph type="sldNum" sz="quarter" idx="11"/>
          </p:nvPr>
        </p:nvSpPr>
        <p:spPr/>
        <p:txBody>
          <a:bodyPr rtlCol="0"/>
          <a:lstStyle/>
          <a:p>
            <a:fld id="{87D724F3-37D5-46A5-AEA4-F85850202CFE}"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C37B4CE-D40A-4207-B862-BC0D8F96F785}" type="datetimeFigureOut">
              <a:rPr lang="en-IN" smtClean="0"/>
              <a:pPr/>
              <a:t>10-09-2014</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7D724F3-37D5-46A5-AEA4-F85850202CF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Incremental_buildmodel" TargetMode="External"/><Relationship Id="rId2" Type="http://schemas.openxmlformats.org/officeDocument/2006/relationships/hyperlink" Target="http://www.uptecnet.com/rel2/pe/ignou_workshop/projectguidelines.ppt.ppt" TargetMode="External"/><Relationship Id="rId1" Type="http://schemas.openxmlformats.org/officeDocument/2006/relationships/slideLayout" Target="../slideLayouts/slideLayout2.xml"/><Relationship Id="rId5" Type="http://schemas.openxmlformats.org/officeDocument/2006/relationships/hyperlink" Target="http://www.sqatester.com/documentation" TargetMode="External"/><Relationship Id="rId4" Type="http://schemas.openxmlformats.org/officeDocument/2006/relationships/hyperlink" Target="http://www.softwaretestinghelp.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1988840"/>
            <a:ext cx="6264696" cy="576064"/>
          </a:xfrm>
          <a:solidFill>
            <a:schemeClr val="bg1"/>
          </a:solidFill>
        </p:spPr>
        <p:txBody>
          <a:bodyPr>
            <a:normAutofit fontScale="90000"/>
          </a:bodyPr>
          <a:lstStyle/>
          <a:p>
            <a:pPr algn="ctr"/>
            <a:r>
              <a:rPr lang="en-US" sz="4400" b="1" dirty="0" smtClean="0">
                <a:solidFill>
                  <a:schemeClr val="accent1"/>
                </a:solidFill>
                <a:latin typeface="Times New Roman" pitchFamily="18" charset="0"/>
                <a:cs typeface="Times New Roman" pitchFamily="18" charset="0"/>
              </a:rPr>
              <a:t>Restaurant Finder</a:t>
            </a:r>
            <a:endParaRPr lang="en-IN" sz="4400" b="1" dirty="0">
              <a:solidFill>
                <a:schemeClr val="accent1"/>
              </a:solidFill>
              <a:latin typeface="Times New Roman" pitchFamily="18" charset="0"/>
              <a:cs typeface="Times New Roman" pitchFamily="18" charset="0"/>
            </a:endParaRPr>
          </a:p>
        </p:txBody>
      </p:sp>
      <p:sp>
        <p:nvSpPr>
          <p:cNvPr id="3" name="Subtitle 2"/>
          <p:cNvSpPr>
            <a:spLocks noGrp="1"/>
          </p:cNvSpPr>
          <p:nvPr>
            <p:ph type="subTitle" idx="1"/>
          </p:nvPr>
        </p:nvSpPr>
        <p:spPr>
          <a:xfrm>
            <a:off x="1331640" y="5105400"/>
            <a:ext cx="7416824" cy="1752600"/>
          </a:xfrm>
        </p:spPr>
        <p:txBody>
          <a:bodyPr>
            <a:normAutofit/>
          </a:bodyPr>
          <a:lstStyle/>
          <a:p>
            <a:pPr algn="ctr"/>
            <a:endParaRPr lang="en-US" dirty="0" smtClean="0"/>
          </a:p>
          <a:p>
            <a:pPr algn="ctr"/>
            <a:endParaRPr lang="en-US" dirty="0" smtClean="0"/>
          </a:p>
          <a:p>
            <a:pPr algn="ctr"/>
            <a:r>
              <a:rPr lang="en-IN" dirty="0" smtClean="0"/>
              <a:t>	Rahul Lachhani-121070035 (</a:t>
            </a:r>
            <a:r>
              <a:rPr lang="en-IN" dirty="0" err="1" smtClean="0"/>
              <a:t>T.Y.B.Tech</a:t>
            </a:r>
            <a:r>
              <a:rPr lang="en-IN" dirty="0" smtClean="0"/>
              <a:t>. Computer)</a:t>
            </a:r>
          </a:p>
          <a:p>
            <a:pPr algn="ctr"/>
            <a:r>
              <a:rPr lang="en-IN" dirty="0" err="1" smtClean="0"/>
              <a:t>Mohit</a:t>
            </a:r>
            <a:r>
              <a:rPr lang="en-IN" dirty="0" smtClean="0"/>
              <a:t> Gurnani-121080002 (</a:t>
            </a:r>
            <a:r>
              <a:rPr lang="en-US" dirty="0" err="1"/>
              <a:t>T.Y.B.Tech</a:t>
            </a:r>
            <a:r>
              <a:rPr lang="en-US" dirty="0"/>
              <a:t>. </a:t>
            </a:r>
            <a:r>
              <a:rPr lang="en-US" dirty="0" smtClean="0"/>
              <a:t>I.T</a:t>
            </a:r>
            <a:r>
              <a:rPr lang="en-US" dirty="0"/>
              <a:t>.</a:t>
            </a:r>
            <a:r>
              <a:rPr lang="en-IN" dirty="0" smtClean="0"/>
              <a:t>)</a:t>
            </a:r>
          </a:p>
          <a:p>
            <a:pPr algn="ctr"/>
            <a:endParaRPr lang="en-IN" dirty="0">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3383272" y="274340"/>
            <a:ext cx="3457575" cy="1123950"/>
          </a:xfrm>
          <a:prstGeom prst="rect">
            <a:avLst/>
          </a:prstGeom>
          <a:noFill/>
          <a:ln w="9525">
            <a:noFill/>
            <a:miter lim="800000"/>
            <a:headEnd/>
            <a:tailEnd/>
          </a:ln>
        </p:spPr>
      </p:pic>
      <p:pic>
        <p:nvPicPr>
          <p:cNvPr id="1026" name="Picture 2" descr="C:\Users\sunny1411\Desktop\ic_launch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7899" y="2708920"/>
            <a:ext cx="2857500" cy="2838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Process Model</a:t>
            </a:r>
            <a:br>
              <a:rPr lang="en-US" dirty="0" smtClean="0">
                <a:solidFill>
                  <a:schemeClr val="accent1"/>
                </a:solidFill>
              </a:rPr>
            </a:br>
            <a:r>
              <a:rPr lang="en-US" sz="2400" dirty="0" smtClean="0">
                <a:solidFill>
                  <a:schemeClr val="accent1"/>
                </a:solidFill>
              </a:rPr>
              <a:t>Continued…</a:t>
            </a:r>
            <a:endParaRPr lang="en-IN" dirty="0">
              <a:solidFill>
                <a:schemeClr val="accent1"/>
              </a:solidFill>
            </a:endParaRPr>
          </a:p>
        </p:txBody>
      </p:sp>
      <p:sp>
        <p:nvSpPr>
          <p:cNvPr id="3" name="Content Placeholder 2"/>
          <p:cNvSpPr>
            <a:spLocks noGrp="1"/>
          </p:cNvSpPr>
          <p:nvPr>
            <p:ph sz="quarter" idx="1"/>
          </p:nvPr>
        </p:nvSpPr>
        <p:spPr/>
        <p:txBody>
          <a:bodyPr/>
          <a:lstStyle/>
          <a:p>
            <a:endParaRPr lang="en-US" dirty="0" smtClean="0"/>
          </a:p>
          <a:p>
            <a:r>
              <a:rPr lang="en-US" b="1" dirty="0" smtClean="0"/>
              <a:t>Incremental process model- </a:t>
            </a:r>
            <a:r>
              <a:rPr lang="en-IN" dirty="0" smtClean="0"/>
              <a:t>a method of software development where the model is designed, implemented and tested incrementally</a:t>
            </a:r>
          </a:p>
          <a:p>
            <a:r>
              <a:rPr lang="en-IN" dirty="0" smtClean="0"/>
              <a:t>Major </a:t>
            </a:r>
            <a:r>
              <a:rPr lang="en-IN" b="1" dirty="0" smtClean="0"/>
              <a:t>requirements defined</a:t>
            </a:r>
          </a:p>
          <a:p>
            <a:r>
              <a:rPr lang="en-IN" dirty="0" smtClean="0"/>
              <a:t>Entirely new development</a:t>
            </a:r>
            <a:endParaRPr lang="en-IN" b="1" dirty="0" smtClean="0"/>
          </a:p>
          <a:p>
            <a:r>
              <a:rPr lang="en-IN" dirty="0" smtClean="0"/>
              <a:t>A new feature added with each increment</a:t>
            </a:r>
          </a:p>
          <a:p>
            <a:r>
              <a:rPr lang="en-IN" b="1" dirty="0" smtClean="0"/>
              <a:t>Easier to test</a:t>
            </a:r>
            <a:r>
              <a:rPr lang="en-IN" dirty="0" smtClean="0"/>
              <a:t> and debug than other methods of software development</a:t>
            </a:r>
          </a:p>
          <a:p>
            <a:endParaRPr lang="en-IN" dirty="0"/>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7467600" cy="580926"/>
          </a:xfrm>
        </p:spPr>
        <p:txBody>
          <a:bodyPr/>
          <a:lstStyle/>
          <a:p>
            <a:r>
              <a:rPr lang="en-US" dirty="0" smtClean="0">
                <a:solidFill>
                  <a:schemeClr val="accent1"/>
                </a:solidFill>
              </a:rPr>
              <a:t>Testing Strategy</a:t>
            </a:r>
            <a:endParaRPr lang="en-IN" dirty="0">
              <a:solidFill>
                <a:schemeClr val="accent1"/>
              </a:solidFill>
            </a:endParaRPr>
          </a:p>
        </p:txBody>
      </p:sp>
      <p:sp>
        <p:nvSpPr>
          <p:cNvPr id="3" name="Content Placeholder 2"/>
          <p:cNvSpPr>
            <a:spLocks noGrp="1"/>
          </p:cNvSpPr>
          <p:nvPr>
            <p:ph sz="quarter" idx="1"/>
          </p:nvPr>
        </p:nvSpPr>
        <p:spPr>
          <a:xfrm>
            <a:off x="467544" y="1052736"/>
            <a:ext cx="7467600" cy="4773144"/>
          </a:xfrm>
        </p:spPr>
        <p:txBody>
          <a:bodyPr>
            <a:normAutofit fontScale="92500" lnSpcReduction="20000"/>
          </a:bodyPr>
          <a:lstStyle/>
          <a:p>
            <a:pPr marL="0" indent="0">
              <a:buNone/>
            </a:pPr>
            <a:endParaRPr lang="en-IN" dirty="0" smtClean="0"/>
          </a:p>
          <a:p>
            <a:r>
              <a:rPr lang="en-IN" sz="2200" dirty="0" smtClean="0"/>
              <a:t>To write the basic test cases from the available </a:t>
            </a:r>
            <a:r>
              <a:rPr lang="en-IN" sz="2200" b="1" dirty="0" smtClean="0"/>
              <a:t>specification</a:t>
            </a:r>
          </a:p>
          <a:p>
            <a:pPr marL="0" indent="0">
              <a:buNone/>
            </a:pPr>
            <a:endParaRPr lang="en-IN" sz="2200" b="1" dirty="0" smtClean="0"/>
          </a:p>
          <a:p>
            <a:r>
              <a:rPr lang="en-US" sz="2200" b="1" dirty="0" smtClean="0"/>
              <a:t>Unit Testing</a:t>
            </a:r>
          </a:p>
          <a:p>
            <a:pPr lvl="1"/>
            <a:r>
              <a:rPr lang="en-IN" sz="2200" dirty="0"/>
              <a:t>E</a:t>
            </a:r>
            <a:r>
              <a:rPr lang="en-IN" sz="2200" dirty="0" smtClean="0"/>
              <a:t>ach </a:t>
            </a:r>
            <a:r>
              <a:rPr lang="en-IN" sz="2200" dirty="0" smtClean="0"/>
              <a:t>unit isolated from the remainder of the code to determine whether it behaves exactly as </a:t>
            </a:r>
            <a:r>
              <a:rPr lang="en-IN" sz="2200" dirty="0" smtClean="0"/>
              <a:t>expected</a:t>
            </a:r>
          </a:p>
          <a:p>
            <a:pPr marL="365760" lvl="1" indent="0">
              <a:buNone/>
            </a:pPr>
            <a:endParaRPr lang="en-IN" sz="2200" dirty="0" smtClean="0"/>
          </a:p>
          <a:p>
            <a:pPr lvl="1"/>
            <a:r>
              <a:rPr lang="en-IN" sz="2200" dirty="0" smtClean="0"/>
              <a:t>E.g.- </a:t>
            </a:r>
            <a:r>
              <a:rPr lang="en-IN" sz="2200" b="1" dirty="0" smtClean="0"/>
              <a:t>Verification of proper working of app in case if internet connection is not </a:t>
            </a:r>
            <a:r>
              <a:rPr lang="en-IN" sz="2200" b="1" dirty="0" smtClean="0"/>
              <a:t>active</a:t>
            </a:r>
          </a:p>
          <a:p>
            <a:pPr marL="365760" lvl="1" indent="0">
              <a:buNone/>
            </a:pPr>
            <a:r>
              <a:rPr lang="en-IN" sz="2200" dirty="0"/>
              <a:t>	</a:t>
            </a:r>
            <a:r>
              <a:rPr lang="en-IN" sz="2200" dirty="0" smtClean="0"/>
              <a:t/>
            </a:r>
            <a:br>
              <a:rPr lang="en-IN" sz="2200" dirty="0" smtClean="0"/>
            </a:br>
            <a:r>
              <a:rPr lang="en-IN" sz="2200" dirty="0" smtClean="0"/>
              <a:t>	Expected </a:t>
            </a:r>
            <a:r>
              <a:rPr lang="en-IN" sz="2200" dirty="0" smtClean="0"/>
              <a:t>result: User should get a prompt “No </a:t>
            </a:r>
            <a:r>
              <a:rPr lang="en-IN" sz="2200" dirty="0" smtClean="0"/>
              <a:t>	Internet </a:t>
            </a:r>
            <a:r>
              <a:rPr lang="en-IN" sz="2200" dirty="0" smtClean="0"/>
              <a:t>Connection” and as soon as the connection </a:t>
            </a:r>
            <a:r>
              <a:rPr lang="en-IN" sz="2200" dirty="0" smtClean="0"/>
              <a:t>	is </a:t>
            </a:r>
            <a:r>
              <a:rPr lang="en-IN" sz="2200" dirty="0" smtClean="0"/>
              <a:t>active the app should respond immediately!</a:t>
            </a:r>
          </a:p>
          <a:p>
            <a:pPr lvl="1">
              <a:buNone/>
            </a:pPr>
            <a:r>
              <a:rPr lang="en-IN" sz="2200" dirty="0" smtClean="0"/>
              <a:t>	</a:t>
            </a:r>
            <a:r>
              <a:rPr lang="en-IN" sz="2200" dirty="0" smtClean="0"/>
              <a:t>	Actual </a:t>
            </a:r>
            <a:r>
              <a:rPr lang="en-IN" sz="2200" dirty="0" smtClean="0"/>
              <a:t>result: Pass</a:t>
            </a:r>
            <a:br>
              <a:rPr lang="en-IN" sz="2200" dirty="0" smtClean="0"/>
            </a:br>
            <a:endParaRPr lang="en-IN" sz="2200" dirty="0" smtClean="0"/>
          </a:p>
          <a:p>
            <a:pPr lvl="1">
              <a:buNone/>
            </a:pPr>
            <a:endParaRPr lang="en-US" dirty="0" smtClean="0"/>
          </a:p>
          <a:p>
            <a:pPr lvl="1"/>
            <a:endParaRPr lang="en-US" b="1" dirty="0" smtClean="0"/>
          </a:p>
        </p:txBody>
      </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7467600" cy="1012974"/>
          </a:xfrm>
        </p:spPr>
        <p:txBody>
          <a:bodyPr>
            <a:normAutofit/>
          </a:bodyPr>
          <a:lstStyle/>
          <a:p>
            <a:r>
              <a:rPr lang="en-US" dirty="0" smtClean="0">
                <a:solidFill>
                  <a:schemeClr val="accent1"/>
                </a:solidFill>
              </a:rPr>
              <a:t>Testing Strategy </a:t>
            </a:r>
            <a:br>
              <a:rPr lang="en-US" dirty="0" smtClean="0">
                <a:solidFill>
                  <a:schemeClr val="accent1"/>
                </a:solidFill>
              </a:rPr>
            </a:br>
            <a:r>
              <a:rPr lang="en-US" sz="2400" dirty="0" smtClean="0">
                <a:solidFill>
                  <a:schemeClr val="accent1"/>
                </a:solidFill>
              </a:rPr>
              <a:t>Continued…</a:t>
            </a:r>
            <a:endParaRPr lang="en-IN" sz="2400" dirty="0">
              <a:solidFill>
                <a:schemeClr val="accent1"/>
              </a:solidFill>
            </a:endParaRPr>
          </a:p>
        </p:txBody>
      </p:sp>
      <p:sp>
        <p:nvSpPr>
          <p:cNvPr id="3" name="Content Placeholder 2"/>
          <p:cNvSpPr>
            <a:spLocks noGrp="1"/>
          </p:cNvSpPr>
          <p:nvPr>
            <p:ph sz="quarter" idx="1"/>
          </p:nvPr>
        </p:nvSpPr>
        <p:spPr>
          <a:xfrm>
            <a:off x="457200" y="1268760"/>
            <a:ext cx="7467600" cy="5205192"/>
          </a:xfrm>
        </p:spPr>
        <p:txBody>
          <a:bodyPr>
            <a:normAutofit/>
          </a:bodyPr>
          <a:lstStyle/>
          <a:p>
            <a:pPr marL="0" indent="0">
              <a:buNone/>
            </a:pPr>
            <a:endParaRPr lang="en-US" b="1" dirty="0" smtClean="0"/>
          </a:p>
          <a:p>
            <a:r>
              <a:rPr lang="en-US" b="1" dirty="0" smtClean="0"/>
              <a:t>Integration Testing</a:t>
            </a:r>
          </a:p>
          <a:p>
            <a:pPr lvl="1"/>
            <a:r>
              <a:rPr lang="en-IN" dirty="0"/>
              <a:t>T</a:t>
            </a:r>
            <a:r>
              <a:rPr lang="en-IN" dirty="0" smtClean="0"/>
              <a:t>wo </a:t>
            </a:r>
            <a:r>
              <a:rPr lang="en-IN" dirty="0" smtClean="0"/>
              <a:t>units that have already been tested combined into a component </a:t>
            </a:r>
          </a:p>
          <a:p>
            <a:pPr lvl="1"/>
            <a:r>
              <a:rPr lang="en-IN" dirty="0"/>
              <a:t>T</a:t>
            </a:r>
            <a:r>
              <a:rPr lang="en-IN" dirty="0" smtClean="0"/>
              <a:t>he </a:t>
            </a:r>
            <a:r>
              <a:rPr lang="en-IN" dirty="0" smtClean="0"/>
              <a:t>interface between them is </a:t>
            </a:r>
            <a:r>
              <a:rPr lang="en-IN" dirty="0" smtClean="0"/>
              <a:t>tested</a:t>
            </a:r>
          </a:p>
          <a:p>
            <a:pPr marL="365760" lvl="1" indent="0">
              <a:buNone/>
            </a:pPr>
            <a:endParaRPr lang="en-IN" dirty="0" smtClean="0"/>
          </a:p>
          <a:p>
            <a:pPr lvl="1"/>
            <a:r>
              <a:rPr lang="en-IN" dirty="0" smtClean="0"/>
              <a:t>E.g.- </a:t>
            </a:r>
            <a:r>
              <a:rPr lang="en-IN" b="1" dirty="0" smtClean="0"/>
              <a:t>Verification of provision to </a:t>
            </a:r>
            <a:r>
              <a:rPr lang="en-IN" b="1" dirty="0" smtClean="0"/>
              <a:t>navigate to a particular restaurant </a:t>
            </a:r>
            <a:r>
              <a:rPr lang="en-IN" b="1" dirty="0" smtClean="0"/>
              <a:t/>
            </a:r>
            <a:br>
              <a:rPr lang="en-IN" b="1" dirty="0" smtClean="0"/>
            </a:br>
            <a:r>
              <a:rPr lang="en-IN" dirty="0" smtClean="0"/>
              <a:t>Expected result: </a:t>
            </a:r>
            <a:r>
              <a:rPr lang="en-IN" dirty="0" smtClean="0"/>
              <a:t>Users must be able to get the directions of the restaurant which they are currently viewing.</a:t>
            </a:r>
          </a:p>
          <a:p>
            <a:pPr marL="365760" lvl="1" indent="0">
              <a:buNone/>
            </a:pPr>
            <a:r>
              <a:rPr lang="en-IN" dirty="0" smtClean="0"/>
              <a:t>    Actual </a:t>
            </a:r>
            <a:r>
              <a:rPr lang="en-IN" dirty="0" smtClean="0"/>
              <a:t>result: Pass </a:t>
            </a:r>
            <a:br>
              <a:rPr lang="en-IN" dirty="0" smtClean="0"/>
            </a:br>
            <a:endParaRPr lang="en-IN" dirty="0" smtClean="0"/>
          </a:p>
          <a:p>
            <a:pPr lvl="1">
              <a:buNone/>
            </a:pPr>
            <a:endParaRPr lang="en-US" b="1" dirty="0" smtClean="0"/>
          </a:p>
          <a:p>
            <a:pPr>
              <a:buNone/>
            </a:pPr>
            <a:endParaRPr lang="en-IN" dirty="0"/>
          </a:p>
        </p:txBody>
      </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Constraints</a:t>
            </a:r>
            <a:endParaRPr lang="en-IN" dirty="0">
              <a:solidFill>
                <a:schemeClr val="accent1"/>
              </a:solidFill>
            </a:endParaRPr>
          </a:p>
        </p:txBody>
      </p:sp>
      <p:sp>
        <p:nvSpPr>
          <p:cNvPr id="5" name="Content Placeholder 4"/>
          <p:cNvSpPr>
            <a:spLocks noGrp="1"/>
          </p:cNvSpPr>
          <p:nvPr>
            <p:ph sz="quarter" idx="1"/>
          </p:nvPr>
        </p:nvSpPr>
        <p:spPr>
          <a:xfrm>
            <a:off x="467544" y="1556792"/>
            <a:ext cx="7467600" cy="4413104"/>
          </a:xfrm>
        </p:spPr>
        <p:txBody>
          <a:bodyPr/>
          <a:lstStyle/>
          <a:p>
            <a:pPr marL="0" indent="0">
              <a:buNone/>
            </a:pPr>
            <a:endParaRPr lang="en-US" dirty="0" smtClean="0"/>
          </a:p>
          <a:p>
            <a:r>
              <a:rPr lang="en-US" dirty="0" smtClean="0"/>
              <a:t>Data-size related:</a:t>
            </a:r>
          </a:p>
          <a:p>
            <a:pPr lvl="1"/>
            <a:r>
              <a:rPr lang="en-US" dirty="0" smtClean="0"/>
              <a:t>Only 20 nearby restaurants are loaded at one point. This is done to decrease the response time for application</a:t>
            </a:r>
            <a:r>
              <a:rPr lang="en-US" dirty="0" smtClean="0"/>
              <a:t>.</a:t>
            </a:r>
          </a:p>
          <a:p>
            <a:pPr lvl="1"/>
            <a:endParaRPr lang="en-US" dirty="0" smtClean="0"/>
          </a:p>
          <a:p>
            <a:r>
              <a:rPr lang="en-US" dirty="0" smtClean="0"/>
              <a:t>Offers:</a:t>
            </a:r>
            <a:endParaRPr lang="en-US" dirty="0"/>
          </a:p>
          <a:p>
            <a:pPr lvl="1"/>
            <a:r>
              <a:rPr lang="en-US" dirty="0" smtClean="0"/>
              <a:t>Offers are not automated in our app. They have to be updated by the Restaurant  Managers.</a:t>
            </a:r>
            <a:endParaRPr lang="en-US" dirty="0"/>
          </a:p>
          <a:p>
            <a:pPr lvl="1"/>
            <a:endParaRPr lang="en-IN" dirty="0"/>
          </a:p>
          <a:p>
            <a:pPr lvl="1"/>
            <a:endParaRPr lang="en-IN" dirty="0"/>
          </a:p>
          <a:p>
            <a:pPr lvl="1"/>
            <a:endParaRPr lang="en-US" dirty="0"/>
          </a:p>
        </p:txBody>
      </p:sp>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Future extensions</a:t>
            </a:r>
            <a:endParaRPr lang="en-IN" dirty="0">
              <a:solidFill>
                <a:schemeClr val="accent1"/>
              </a:solidFill>
            </a:endParaRPr>
          </a:p>
        </p:txBody>
      </p:sp>
      <p:sp>
        <p:nvSpPr>
          <p:cNvPr id="3" name="Content Placeholder 2"/>
          <p:cNvSpPr>
            <a:spLocks noGrp="1"/>
          </p:cNvSpPr>
          <p:nvPr>
            <p:ph sz="quarter" idx="1"/>
          </p:nvPr>
        </p:nvSpPr>
        <p:spPr/>
        <p:txBody>
          <a:bodyPr/>
          <a:lstStyle/>
          <a:p>
            <a:r>
              <a:rPr lang="en-US" dirty="0" smtClean="0"/>
              <a:t>Admin side is now integrated in the main application which may not be a good view for user!</a:t>
            </a:r>
          </a:p>
          <a:p>
            <a:r>
              <a:rPr lang="en-US" dirty="0" smtClean="0"/>
              <a:t>We need to make a separate app for admin which will be given to all the authorized restaurant owners</a:t>
            </a:r>
          </a:p>
          <a:p>
            <a:r>
              <a:rPr lang="en-US" dirty="0" smtClean="0"/>
              <a:t>As of now whole work of admin side is controlled by only 1 person. This can be distributed among various persons such as content managers for more efficient functioning or application can also be automated for doing the same.</a:t>
            </a:r>
          </a:p>
          <a:p>
            <a:endParaRPr lang="en-IN" dirty="0"/>
          </a:p>
        </p:txBody>
      </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References</a:t>
            </a:r>
            <a:endParaRPr lang="en-IN" dirty="0">
              <a:solidFill>
                <a:schemeClr val="accent2">
                  <a:lumMod val="75000"/>
                </a:schemeClr>
              </a:solidFill>
            </a:endParaRPr>
          </a:p>
        </p:txBody>
      </p:sp>
      <p:sp>
        <p:nvSpPr>
          <p:cNvPr id="3" name="Content Placeholder 2"/>
          <p:cNvSpPr>
            <a:spLocks noGrp="1"/>
          </p:cNvSpPr>
          <p:nvPr>
            <p:ph sz="quarter" idx="1"/>
          </p:nvPr>
        </p:nvSpPr>
        <p:spPr/>
        <p:txBody>
          <a:bodyPr/>
          <a:lstStyle/>
          <a:p>
            <a:endParaRPr lang="en-IN" dirty="0" smtClean="0">
              <a:hlinkClick r:id="rId2"/>
            </a:endParaRPr>
          </a:p>
          <a:p>
            <a:endParaRPr lang="en-IN" dirty="0" smtClean="0">
              <a:hlinkClick r:id="rId2"/>
            </a:endParaRPr>
          </a:p>
          <a:p>
            <a:r>
              <a:rPr lang="en-IN" dirty="0" smtClean="0">
                <a:hlinkClick r:id="rId2"/>
              </a:rPr>
              <a:t>http://www.uptecnet.com/rel2/pe/ignou_workshop/projectguidelines.ppt.ppt</a:t>
            </a:r>
            <a:endParaRPr lang="en-IN" dirty="0" smtClean="0"/>
          </a:p>
          <a:p>
            <a:r>
              <a:rPr lang="en-IN" dirty="0" smtClean="0">
                <a:hlinkClick r:id="rId3"/>
              </a:rPr>
              <a:t>http://en.wikipedia.org/wiki/Incremental build model</a:t>
            </a:r>
            <a:endParaRPr lang="en-IN" dirty="0" smtClean="0"/>
          </a:p>
          <a:p>
            <a:r>
              <a:rPr lang="en-IN" dirty="0" smtClean="0">
                <a:hlinkClick r:id="rId4"/>
              </a:rPr>
              <a:t>http://www.softwaretestinghelp.com/</a:t>
            </a:r>
            <a:endParaRPr lang="en-IN" dirty="0" smtClean="0"/>
          </a:p>
          <a:p>
            <a:r>
              <a:rPr lang="en-IN" dirty="0" smtClean="0">
                <a:hlinkClick r:id="rId5"/>
              </a:rPr>
              <a:t>http://www.sqatester.com/documentation</a:t>
            </a:r>
            <a:endParaRPr lang="en-IN" dirty="0" smtClean="0"/>
          </a:p>
          <a:p>
            <a:pPr>
              <a:buNone/>
            </a:pPr>
            <a:endParaRPr lang="en-IN" dirty="0" smtClean="0"/>
          </a:p>
          <a:p>
            <a:endParaRPr lang="en-IN" dirty="0" smtClean="0"/>
          </a:p>
          <a:p>
            <a:endParaRPr lang="en-IN" dirty="0" smtClean="0"/>
          </a:p>
          <a:p>
            <a:endParaRPr lang="en-IN" dirty="0"/>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1"/>
                </a:solidFill>
              </a:rPr>
              <a:t>Contents at a glimpse</a:t>
            </a:r>
            <a:r>
              <a:rPr lang="en-US" dirty="0" smtClean="0"/>
              <a:t/>
            </a:r>
            <a:br>
              <a:rPr lang="en-US" dirty="0" smtClean="0"/>
            </a:br>
            <a:endParaRPr lang="en-IN" dirty="0"/>
          </a:p>
        </p:txBody>
      </p:sp>
      <p:sp>
        <p:nvSpPr>
          <p:cNvPr id="3" name="Content Placeholder 2"/>
          <p:cNvSpPr>
            <a:spLocks noGrp="1"/>
          </p:cNvSpPr>
          <p:nvPr>
            <p:ph sz="quarter" idx="1"/>
          </p:nvPr>
        </p:nvSpPr>
        <p:spPr>
          <a:xfrm>
            <a:off x="467544" y="1196752"/>
            <a:ext cx="7467600" cy="4873752"/>
          </a:xfrm>
        </p:spPr>
        <p:txBody>
          <a:bodyPr>
            <a:normAutofit/>
          </a:bodyPr>
          <a:lstStyle/>
          <a:p>
            <a:pPr lvl="1">
              <a:buNone/>
            </a:pPr>
            <a:endParaRPr lang="en-US" dirty="0" smtClean="0"/>
          </a:p>
          <a:p>
            <a:r>
              <a:rPr lang="en-US" dirty="0" smtClean="0"/>
              <a:t>Introduction</a:t>
            </a:r>
          </a:p>
          <a:p>
            <a:pPr lvl="1"/>
            <a:r>
              <a:rPr lang="en-US" dirty="0" smtClean="0"/>
              <a:t>Objective</a:t>
            </a:r>
          </a:p>
          <a:p>
            <a:pPr lvl="1"/>
            <a:r>
              <a:rPr lang="en-US" dirty="0" smtClean="0"/>
              <a:t>Tools/Technologies used</a:t>
            </a:r>
          </a:p>
          <a:p>
            <a:pPr lvl="1"/>
            <a:r>
              <a:rPr lang="en-US" dirty="0" smtClean="0"/>
              <a:t>Features</a:t>
            </a:r>
          </a:p>
          <a:p>
            <a:r>
              <a:rPr lang="en-US" dirty="0" smtClean="0"/>
              <a:t>System Development Life Cycle</a:t>
            </a:r>
          </a:p>
          <a:p>
            <a:pPr lvl="1"/>
            <a:r>
              <a:rPr lang="en-US" dirty="0" smtClean="0"/>
              <a:t>Activities</a:t>
            </a:r>
          </a:p>
          <a:p>
            <a:pPr lvl="1"/>
            <a:r>
              <a:rPr lang="en-US" dirty="0" smtClean="0"/>
              <a:t>Process Model</a:t>
            </a:r>
          </a:p>
          <a:p>
            <a:pPr lvl="1"/>
            <a:r>
              <a:rPr lang="en-US" dirty="0" smtClean="0"/>
              <a:t>Testing strategy</a:t>
            </a:r>
          </a:p>
          <a:p>
            <a:r>
              <a:rPr lang="en-US" dirty="0" smtClean="0"/>
              <a:t>Constraints</a:t>
            </a:r>
          </a:p>
          <a:p>
            <a:r>
              <a:rPr lang="en-US" dirty="0" smtClean="0"/>
              <a:t>Future </a:t>
            </a:r>
            <a:r>
              <a:rPr lang="en-US" dirty="0" smtClean="0"/>
              <a:t>extensions</a:t>
            </a:r>
          </a:p>
          <a:p>
            <a:pPr lvl="1">
              <a:buNone/>
            </a:pPr>
            <a:endParaRPr lang="en-US" dirty="0" smtClean="0"/>
          </a:p>
          <a:p>
            <a:pPr lvl="1"/>
            <a:endParaRPr lang="en-US" dirty="0" smtClean="0"/>
          </a:p>
          <a:p>
            <a:endParaRPr lang="en-US" dirty="0" smtClean="0"/>
          </a:p>
          <a:p>
            <a:endParaRPr lang="en-US" dirty="0" smtClean="0"/>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7467600" cy="1143000"/>
          </a:xfrm>
        </p:spPr>
        <p:txBody>
          <a:bodyPr/>
          <a:lstStyle/>
          <a:p>
            <a:r>
              <a:rPr lang="en-US" dirty="0" smtClean="0">
                <a:solidFill>
                  <a:schemeClr val="accent1"/>
                </a:solidFill>
              </a:rPr>
              <a:t>Introduction</a:t>
            </a:r>
            <a:endParaRPr lang="en-IN" dirty="0">
              <a:solidFill>
                <a:schemeClr val="accent1"/>
              </a:solidFill>
            </a:endParaRPr>
          </a:p>
        </p:txBody>
      </p:sp>
      <p:sp>
        <p:nvSpPr>
          <p:cNvPr id="3" name="Content Placeholder 2"/>
          <p:cNvSpPr>
            <a:spLocks noGrp="1"/>
          </p:cNvSpPr>
          <p:nvPr>
            <p:ph sz="quarter" idx="1"/>
          </p:nvPr>
        </p:nvSpPr>
        <p:spPr>
          <a:xfrm>
            <a:off x="467544" y="1700808"/>
            <a:ext cx="7467600" cy="4873752"/>
          </a:xfrm>
        </p:spPr>
        <p:txBody>
          <a:bodyPr>
            <a:normAutofit lnSpcReduction="10000"/>
          </a:bodyPr>
          <a:lstStyle/>
          <a:p>
            <a:pPr>
              <a:buNone/>
            </a:pPr>
            <a:r>
              <a:rPr lang="en-IN" dirty="0" smtClean="0"/>
              <a:t>   </a:t>
            </a:r>
          </a:p>
          <a:p>
            <a:pPr>
              <a:buNone/>
            </a:pPr>
            <a:r>
              <a:rPr lang="en-IN" sz="2800" b="1" dirty="0" smtClean="0"/>
              <a:t>    “ We don’t eat to live, we live to eat.”</a:t>
            </a:r>
          </a:p>
          <a:p>
            <a:pPr>
              <a:buNone/>
            </a:pPr>
            <a:endParaRPr lang="en-IN" sz="2800" dirty="0" smtClean="0"/>
          </a:p>
          <a:p>
            <a:pPr>
              <a:buNone/>
            </a:pPr>
            <a:r>
              <a:rPr lang="en-IN" sz="2800" dirty="0" smtClean="0"/>
              <a:t>   </a:t>
            </a:r>
            <a:r>
              <a:rPr lang="en-US" sz="2800" dirty="0" smtClean="0"/>
              <a:t>As folk’s say “We eat to live” but country like India is highly diverse when it comes to “FOOD”. This diversity has so many options that whole life is less to consume all different tastes present! This changes our thinking from “We eat to live” to “We live to eat”</a:t>
            </a:r>
          </a:p>
          <a:p>
            <a:pPr algn="ctr">
              <a:buNone/>
            </a:pPr>
            <a:r>
              <a:rPr lang="en-IN" dirty="0" smtClean="0"/>
              <a:t>   </a:t>
            </a:r>
            <a:endParaRPr lang="en-IN" b="1" dirty="0"/>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467600" cy="1143000"/>
          </a:xfrm>
        </p:spPr>
        <p:txBody>
          <a:bodyPr/>
          <a:lstStyle/>
          <a:p>
            <a:r>
              <a:rPr lang="en-US" dirty="0" smtClean="0">
                <a:solidFill>
                  <a:schemeClr val="accent1"/>
                </a:solidFill>
              </a:rPr>
              <a:t>Objective</a:t>
            </a:r>
            <a:endParaRPr lang="en-IN" dirty="0">
              <a:solidFill>
                <a:schemeClr val="accent1"/>
              </a:solidFill>
            </a:endParaRPr>
          </a:p>
        </p:txBody>
      </p:sp>
      <p:sp>
        <p:nvSpPr>
          <p:cNvPr id="3" name="Content Placeholder 2"/>
          <p:cNvSpPr>
            <a:spLocks noGrp="1"/>
          </p:cNvSpPr>
          <p:nvPr>
            <p:ph sz="quarter" idx="1"/>
          </p:nvPr>
        </p:nvSpPr>
        <p:spPr>
          <a:xfrm>
            <a:off x="467544" y="1268760"/>
            <a:ext cx="7467600" cy="4773144"/>
          </a:xfrm>
        </p:spPr>
        <p:txBody>
          <a:bodyPr>
            <a:normAutofit fontScale="92500" lnSpcReduction="20000"/>
          </a:bodyPr>
          <a:lstStyle/>
          <a:p>
            <a:pPr marL="0" indent="0">
              <a:buNone/>
            </a:pPr>
            <a:endParaRPr lang="en-IN" dirty="0" smtClean="0"/>
          </a:p>
          <a:p>
            <a:pPr marL="0" indent="0">
              <a:buNone/>
            </a:pPr>
            <a:endParaRPr lang="en-IN" dirty="0" smtClean="0"/>
          </a:p>
          <a:p>
            <a:pPr lvl="0"/>
            <a:r>
              <a:rPr lang="en-IN" dirty="0" smtClean="0"/>
              <a:t>To </a:t>
            </a:r>
            <a:r>
              <a:rPr lang="en-IN" dirty="0"/>
              <a:t>design a restaurant finder app which helps user choose the best place to dine nearby or elsewhere in any part of the world.  </a:t>
            </a:r>
            <a:endParaRPr lang="en-IN" dirty="0" smtClean="0"/>
          </a:p>
          <a:p>
            <a:pPr marL="0" lvl="0" indent="0">
              <a:buNone/>
            </a:pPr>
            <a:endParaRPr lang="en-GB" dirty="0"/>
          </a:p>
          <a:p>
            <a:pPr lvl="0"/>
            <a:r>
              <a:rPr lang="en-IN" dirty="0"/>
              <a:t>In a new place you are definitely stuck with this question ‘Where to eat?’ Just think of Taste Buds, the app helps you </a:t>
            </a:r>
            <a:r>
              <a:rPr lang="en-IN" b="1" dirty="0"/>
              <a:t>find restaurants near you according to your taste, your budget and based on reviews and ratings</a:t>
            </a:r>
            <a:r>
              <a:rPr lang="en-IN" dirty="0"/>
              <a:t> so that you don’t </a:t>
            </a:r>
            <a:r>
              <a:rPr lang="en-IN" dirty="0" smtClean="0"/>
              <a:t>land up eating something that you never expected. </a:t>
            </a:r>
          </a:p>
          <a:p>
            <a:pPr marL="0" lvl="0" indent="0">
              <a:buNone/>
            </a:pPr>
            <a:endParaRPr lang="en-IN" dirty="0" smtClean="0"/>
          </a:p>
          <a:p>
            <a:r>
              <a:rPr lang="en-GB" dirty="0" smtClean="0"/>
              <a:t>Provision that enables user to navigate to the desired restaurant from his current location.</a:t>
            </a:r>
            <a:endParaRPr lang="en-GB" dirty="0"/>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Tools/Technologies Used</a:t>
            </a:r>
            <a:endParaRPr lang="en-IN" dirty="0">
              <a:solidFill>
                <a:schemeClr val="accent1"/>
              </a:solidFill>
            </a:endParaRPr>
          </a:p>
        </p:txBody>
      </p:sp>
      <p:sp>
        <p:nvSpPr>
          <p:cNvPr id="3" name="Content Placeholder 2"/>
          <p:cNvSpPr>
            <a:spLocks noGrp="1"/>
          </p:cNvSpPr>
          <p:nvPr>
            <p:ph sz="quarter" idx="1"/>
          </p:nvPr>
        </p:nvSpPr>
        <p:spPr/>
        <p:txBody>
          <a:bodyPr/>
          <a:lstStyle/>
          <a:p>
            <a:endParaRPr lang="en-US" dirty="0" smtClean="0"/>
          </a:p>
          <a:p>
            <a:endParaRPr lang="en-US" dirty="0" smtClean="0"/>
          </a:p>
          <a:p>
            <a:r>
              <a:rPr lang="en-US" u="sng" dirty="0" smtClean="0"/>
              <a:t>Tool</a:t>
            </a:r>
            <a:r>
              <a:rPr lang="en-US" dirty="0" smtClean="0"/>
              <a:t>: Android Development Tools(ADT)</a:t>
            </a:r>
          </a:p>
          <a:p>
            <a:r>
              <a:rPr lang="en-US" u="sng" dirty="0" smtClean="0"/>
              <a:t>IDE</a:t>
            </a:r>
            <a:r>
              <a:rPr lang="en-US" dirty="0" smtClean="0"/>
              <a:t>: Eclipse Juno</a:t>
            </a:r>
          </a:p>
          <a:p>
            <a:r>
              <a:rPr lang="en-US" u="sng" dirty="0" smtClean="0"/>
              <a:t>Databases</a:t>
            </a:r>
            <a:r>
              <a:rPr lang="en-US" dirty="0" smtClean="0"/>
              <a:t>: MySQL, SQLite</a:t>
            </a:r>
          </a:p>
          <a:p>
            <a:r>
              <a:rPr lang="en-US" u="sng" dirty="0" smtClean="0"/>
              <a:t>APIs</a:t>
            </a:r>
            <a:r>
              <a:rPr lang="en-US" dirty="0" smtClean="0"/>
              <a:t>: Google Places API, Google Maps API, 	   Facebook SDK, </a:t>
            </a:r>
            <a:r>
              <a:rPr lang="en-US" dirty="0" err="1" smtClean="0"/>
              <a:t>Zxing</a:t>
            </a:r>
            <a:r>
              <a:rPr lang="en-US" dirty="0" smtClean="0"/>
              <a:t> library</a:t>
            </a:r>
          </a:p>
          <a:p>
            <a:r>
              <a:rPr lang="en-US" u="sng" dirty="0" smtClean="0"/>
              <a:t>Languages</a:t>
            </a:r>
            <a:r>
              <a:rPr lang="en-US" dirty="0" smtClean="0"/>
              <a:t>: Java, PHP, XML</a:t>
            </a:r>
          </a:p>
          <a:p>
            <a:pPr>
              <a:buNone/>
            </a:pPr>
            <a:endParaRPr lang="en-US" dirty="0" smtClean="0"/>
          </a:p>
        </p:txBody>
      </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Features</a:t>
            </a:r>
            <a:endParaRPr lang="en-IN" dirty="0">
              <a:solidFill>
                <a:schemeClr val="accent1"/>
              </a:solidFill>
            </a:endParaRPr>
          </a:p>
        </p:txBody>
      </p:sp>
      <p:sp>
        <p:nvSpPr>
          <p:cNvPr id="3" name="Content Placeholder 2"/>
          <p:cNvSpPr>
            <a:spLocks noGrp="1"/>
          </p:cNvSpPr>
          <p:nvPr>
            <p:ph sz="quarter" idx="1"/>
          </p:nvPr>
        </p:nvSpPr>
        <p:spPr>
          <a:xfrm>
            <a:off x="467544" y="1340768"/>
            <a:ext cx="7467600" cy="4773144"/>
          </a:xfrm>
        </p:spPr>
        <p:txBody>
          <a:bodyPr>
            <a:normAutofit lnSpcReduction="10000"/>
          </a:bodyPr>
          <a:lstStyle/>
          <a:p>
            <a:endParaRPr lang="en-IN" dirty="0" smtClean="0">
              <a:latin typeface="+mj-lt"/>
              <a:cs typeface="Helvetica" pitchFamily="34" charset="0"/>
            </a:endParaRPr>
          </a:p>
          <a:p>
            <a:r>
              <a:rPr lang="en-IN" dirty="0" smtClean="0">
                <a:latin typeface="+mj-lt"/>
                <a:cs typeface="Helvetica" pitchFamily="34" charset="0"/>
              </a:rPr>
              <a:t>An “Appealing, User-friendly, Multi-functional, Data-driven App”</a:t>
            </a:r>
            <a:endParaRPr lang="en-IN" b="1" dirty="0" smtClean="0">
              <a:latin typeface="+mj-lt"/>
              <a:cs typeface="Helvetica" pitchFamily="34" charset="0"/>
            </a:endParaRPr>
          </a:p>
          <a:p>
            <a:r>
              <a:rPr lang="en-US" dirty="0" smtClean="0">
                <a:latin typeface="+mj-lt"/>
                <a:cs typeface="Helvetica" pitchFamily="34" charset="0"/>
              </a:rPr>
              <a:t>A focused collection of </a:t>
            </a:r>
            <a:r>
              <a:rPr lang="en-US" b="1" dirty="0" smtClean="0">
                <a:latin typeface="+mj-lt"/>
                <a:cs typeface="Helvetica" pitchFamily="34" charset="0"/>
              </a:rPr>
              <a:t>restaurants</a:t>
            </a:r>
            <a:r>
              <a:rPr lang="en-US" dirty="0" smtClean="0">
                <a:latin typeface="+mj-lt"/>
                <a:cs typeface="Helvetica" pitchFamily="34" charset="0"/>
              </a:rPr>
              <a:t>, including photos, contact information , geographical details, reviews etc.</a:t>
            </a:r>
          </a:p>
          <a:p>
            <a:r>
              <a:rPr lang="en-IN" dirty="0" smtClean="0">
                <a:cs typeface="Helvetica" pitchFamily="34" charset="0"/>
              </a:rPr>
              <a:t>Facility for </a:t>
            </a:r>
            <a:r>
              <a:rPr lang="en-IN" b="1" dirty="0" smtClean="0">
                <a:cs typeface="Helvetica" pitchFamily="34" charset="0"/>
              </a:rPr>
              <a:t>compound filtering and sorting</a:t>
            </a:r>
            <a:r>
              <a:rPr lang="en-IN" dirty="0" smtClean="0">
                <a:cs typeface="Helvetica" pitchFamily="34" charset="0"/>
              </a:rPr>
              <a:t>.</a:t>
            </a:r>
            <a:endParaRPr lang="en-US" dirty="0" smtClean="0">
              <a:latin typeface="+mj-lt"/>
              <a:cs typeface="Helvetica" pitchFamily="34" charset="0"/>
            </a:endParaRPr>
          </a:p>
          <a:p>
            <a:r>
              <a:rPr lang="en-US" dirty="0" smtClean="0">
                <a:latin typeface="+mj-lt"/>
                <a:cs typeface="Helvetica" pitchFamily="34" charset="0"/>
              </a:rPr>
              <a:t>Enables user to share his experience, up-vote or down-vote, </a:t>
            </a:r>
            <a:r>
              <a:rPr lang="en-US" b="1" dirty="0" smtClean="0">
                <a:latin typeface="+mj-lt"/>
                <a:cs typeface="Helvetica" pitchFamily="34" charset="0"/>
              </a:rPr>
              <a:t>rate and recommend</a:t>
            </a:r>
            <a:r>
              <a:rPr lang="en-US" dirty="0" smtClean="0">
                <a:latin typeface="+mj-lt"/>
                <a:cs typeface="Helvetica" pitchFamily="34" charset="0"/>
              </a:rPr>
              <a:t> a restaurant</a:t>
            </a:r>
            <a:r>
              <a:rPr lang="en-US" dirty="0" smtClean="0">
                <a:latin typeface="+mj-lt"/>
                <a:cs typeface="Helvetica" pitchFamily="34" charset="0"/>
              </a:rPr>
              <a:t>.</a:t>
            </a:r>
          </a:p>
          <a:p>
            <a:r>
              <a:rPr lang="en-IN" dirty="0"/>
              <a:t>Get a clear picture of restaurants near us using maps</a:t>
            </a:r>
            <a:r>
              <a:rPr lang="en-IN" dirty="0" smtClean="0"/>
              <a:t>.</a:t>
            </a:r>
            <a:endParaRPr lang="en-US" dirty="0" smtClean="0">
              <a:latin typeface="+mj-lt"/>
              <a:cs typeface="Helvetica" pitchFamily="34" charset="0"/>
            </a:endParaRPr>
          </a:p>
          <a:p>
            <a:r>
              <a:rPr lang="en-US" dirty="0" smtClean="0">
                <a:latin typeface="+mj-lt"/>
                <a:cs typeface="Helvetica" pitchFamily="34" charset="0"/>
              </a:rPr>
              <a:t>Proficiency to reserve a table in a restaurant.</a:t>
            </a:r>
          </a:p>
          <a:p>
            <a:pPr>
              <a:buNone/>
            </a:pPr>
            <a:endParaRPr lang="en-IN" dirty="0">
              <a:latin typeface="+mj-lt"/>
              <a:cs typeface="Helvetica" pitchFamily="34" charset="0"/>
            </a:endParaRPr>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solidFill>
              </a:rPr>
              <a:t>Features</a:t>
            </a:r>
            <a:br>
              <a:rPr lang="en-US" dirty="0" smtClean="0">
                <a:solidFill>
                  <a:schemeClr val="accent1"/>
                </a:solidFill>
              </a:rPr>
            </a:br>
            <a:r>
              <a:rPr lang="en-US" sz="2400" dirty="0" smtClean="0">
                <a:solidFill>
                  <a:schemeClr val="accent1"/>
                </a:solidFill>
              </a:rPr>
              <a:t>Continued…</a:t>
            </a:r>
            <a:endParaRPr lang="en-IN" sz="2400" dirty="0">
              <a:solidFill>
                <a:schemeClr val="accent1"/>
              </a:solidFill>
            </a:endParaRPr>
          </a:p>
        </p:txBody>
      </p:sp>
      <p:sp>
        <p:nvSpPr>
          <p:cNvPr id="3" name="Content Placeholder 2"/>
          <p:cNvSpPr>
            <a:spLocks noGrp="1"/>
          </p:cNvSpPr>
          <p:nvPr>
            <p:ph sz="quarter" idx="1"/>
          </p:nvPr>
        </p:nvSpPr>
        <p:spPr/>
        <p:txBody>
          <a:bodyPr>
            <a:normAutofit/>
          </a:bodyPr>
          <a:lstStyle/>
          <a:p>
            <a:r>
              <a:rPr lang="en-US" b="1" dirty="0" smtClean="0"/>
              <a:t>My </a:t>
            </a:r>
            <a:r>
              <a:rPr lang="en-US" b="1" dirty="0" err="1" smtClean="0"/>
              <a:t>Wishlist</a:t>
            </a:r>
            <a:r>
              <a:rPr lang="en-US" b="1" dirty="0" smtClean="0"/>
              <a:t> </a:t>
            </a:r>
            <a:r>
              <a:rPr lang="en-US" dirty="0" smtClean="0"/>
              <a:t>– Feature to store your </a:t>
            </a:r>
            <a:r>
              <a:rPr lang="en-US" dirty="0" err="1" smtClean="0"/>
              <a:t>favourite</a:t>
            </a:r>
            <a:r>
              <a:rPr lang="en-US" dirty="0" smtClean="0"/>
              <a:t> restaurants</a:t>
            </a:r>
          </a:p>
          <a:p>
            <a:r>
              <a:rPr lang="en-IN" dirty="0" smtClean="0">
                <a:cs typeface="Helvetica" pitchFamily="34" charset="0"/>
              </a:rPr>
              <a:t>Retrieving </a:t>
            </a:r>
            <a:r>
              <a:rPr lang="en-IN" dirty="0" smtClean="0">
                <a:cs typeface="Helvetica" pitchFamily="34" charset="0"/>
              </a:rPr>
              <a:t>restaurant details by scanning </a:t>
            </a:r>
            <a:r>
              <a:rPr lang="en-IN" b="1" dirty="0" smtClean="0">
                <a:cs typeface="Helvetica" pitchFamily="34" charset="0"/>
              </a:rPr>
              <a:t>QR Code </a:t>
            </a:r>
            <a:r>
              <a:rPr lang="en-IN" dirty="0" smtClean="0">
                <a:cs typeface="Helvetica" pitchFamily="34" charset="0"/>
              </a:rPr>
              <a:t>and sharing </a:t>
            </a:r>
            <a:r>
              <a:rPr lang="en-IN" dirty="0" smtClean="0">
                <a:cs typeface="Helvetica" pitchFamily="34" charset="0"/>
              </a:rPr>
              <a:t>restaurant information </a:t>
            </a:r>
            <a:r>
              <a:rPr lang="en-IN" dirty="0" smtClean="0">
                <a:cs typeface="Helvetica" pitchFamily="34" charset="0"/>
              </a:rPr>
              <a:t>with QR Code</a:t>
            </a:r>
            <a:r>
              <a:rPr lang="en-IN" dirty="0" smtClean="0">
                <a:cs typeface="Helvetica" pitchFamily="34" charset="0"/>
              </a:rPr>
              <a:t>.</a:t>
            </a:r>
          </a:p>
          <a:p>
            <a:r>
              <a:rPr lang="en-IN" dirty="0">
                <a:cs typeface="Helvetica" pitchFamily="34" charset="0"/>
              </a:rPr>
              <a:t>Apprise ongoing offers for a </a:t>
            </a:r>
            <a:r>
              <a:rPr lang="en-IN" dirty="0" smtClean="0">
                <a:cs typeface="Helvetica" pitchFamily="34" charset="0"/>
              </a:rPr>
              <a:t>restaurant.</a:t>
            </a:r>
            <a:endParaRPr lang="en-IN" dirty="0" smtClean="0">
              <a:cs typeface="Helvetica" pitchFamily="34" charset="0"/>
            </a:endParaRPr>
          </a:p>
          <a:p>
            <a:r>
              <a:rPr lang="en-IN" dirty="0" smtClean="0"/>
              <a:t>Facility for Restaurant Manager to confirm or decline a request for table.</a:t>
            </a:r>
          </a:p>
          <a:p>
            <a:r>
              <a:rPr lang="en-IN" dirty="0" smtClean="0"/>
              <a:t>Reducing the overhead of collecting information like photos, menus, offers by providing </a:t>
            </a:r>
            <a:r>
              <a:rPr lang="en-IN" b="1" dirty="0" smtClean="0"/>
              <a:t>update feature to Restaurant Managers</a:t>
            </a:r>
          </a:p>
          <a:p>
            <a:endParaRPr lang="en-IN" dirty="0" smtClean="0">
              <a:cs typeface="Helvetica" pitchFamily="34" charset="0"/>
            </a:endParaRPr>
          </a:p>
          <a:p>
            <a:pPr>
              <a:buNone/>
            </a:pPr>
            <a:endParaRPr lang="en-IN" dirty="0"/>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467600" cy="724942"/>
          </a:xfrm>
        </p:spPr>
        <p:txBody>
          <a:bodyPr/>
          <a:lstStyle/>
          <a:p>
            <a:r>
              <a:rPr lang="en-US" dirty="0" smtClean="0">
                <a:solidFill>
                  <a:schemeClr val="accent1"/>
                </a:solidFill>
              </a:rPr>
              <a:t>System Development Life Cycle</a:t>
            </a:r>
            <a:endParaRPr lang="en-IN" dirty="0">
              <a:solidFill>
                <a:schemeClr val="accent1"/>
              </a:solidFill>
            </a:endParaRPr>
          </a:p>
        </p:txBody>
      </p:sp>
      <p:sp>
        <p:nvSpPr>
          <p:cNvPr id="5" name="Content Placeholder 4"/>
          <p:cNvSpPr>
            <a:spLocks noGrp="1"/>
          </p:cNvSpPr>
          <p:nvPr>
            <p:ph sz="quarter" idx="1"/>
          </p:nvPr>
        </p:nvSpPr>
        <p:spPr>
          <a:xfrm>
            <a:off x="457200" y="980728"/>
            <a:ext cx="7467600" cy="5493224"/>
          </a:xfrm>
        </p:spPr>
        <p:txBody>
          <a:bodyPr>
            <a:normAutofit/>
          </a:bodyPr>
          <a:lstStyle/>
          <a:p>
            <a:r>
              <a:rPr lang="en-US" dirty="0" smtClean="0"/>
              <a:t>Activities performed:</a:t>
            </a:r>
          </a:p>
          <a:p>
            <a:pPr lvl="1"/>
            <a:r>
              <a:rPr lang="en-US" dirty="0" smtClean="0"/>
              <a:t>Understanding and </a:t>
            </a:r>
            <a:r>
              <a:rPr lang="en-US" dirty="0" err="1" smtClean="0"/>
              <a:t>analysing</a:t>
            </a:r>
            <a:r>
              <a:rPr lang="en-US" dirty="0" smtClean="0"/>
              <a:t> </a:t>
            </a:r>
            <a:r>
              <a:rPr lang="en-US" b="1" dirty="0" smtClean="0"/>
              <a:t>requirements</a:t>
            </a:r>
          </a:p>
          <a:p>
            <a:pPr lvl="1"/>
            <a:r>
              <a:rPr lang="en-US" b="1" dirty="0" smtClean="0"/>
              <a:t>Designing</a:t>
            </a:r>
          </a:p>
          <a:p>
            <a:pPr lvl="2"/>
            <a:r>
              <a:rPr lang="en-IN" dirty="0" smtClean="0"/>
              <a:t>Creating a design structure that organizes the logic in the system</a:t>
            </a:r>
          </a:p>
          <a:p>
            <a:pPr lvl="2"/>
            <a:r>
              <a:rPr lang="en-US" dirty="0" smtClean="0"/>
              <a:t>Less prone to “ripple effect”</a:t>
            </a:r>
          </a:p>
          <a:p>
            <a:pPr lvl="2"/>
            <a:r>
              <a:rPr lang="en-US" dirty="0" smtClean="0"/>
              <a:t>Direct outgrowth of modularity and the concepts of cohesion and coupling</a:t>
            </a:r>
          </a:p>
          <a:p>
            <a:pPr lvl="1"/>
            <a:r>
              <a:rPr lang="en-US" b="1" dirty="0" smtClean="0"/>
              <a:t>Coding</a:t>
            </a:r>
          </a:p>
          <a:p>
            <a:pPr lvl="2"/>
            <a:r>
              <a:rPr lang="en-US" dirty="0" smtClean="0"/>
              <a:t>To figure out the most suitable solution</a:t>
            </a:r>
          </a:p>
          <a:p>
            <a:pPr lvl="2"/>
            <a:r>
              <a:rPr lang="en-IN" dirty="0" smtClean="0"/>
              <a:t>To communicate thoughts about programming problems</a:t>
            </a:r>
            <a:endParaRPr lang="en-US" dirty="0" smtClean="0"/>
          </a:p>
          <a:p>
            <a:pPr lvl="1"/>
            <a:r>
              <a:rPr lang="en-US" b="1" dirty="0" smtClean="0"/>
              <a:t>Testing</a:t>
            </a:r>
          </a:p>
          <a:p>
            <a:pPr lvl="2"/>
            <a:r>
              <a:rPr lang="en-IN" dirty="0" smtClean="0"/>
              <a:t>To determine whether a given feature works as intended</a:t>
            </a:r>
          </a:p>
          <a:p>
            <a:pPr lvl="2"/>
            <a:r>
              <a:rPr lang="en-IN" dirty="0" smtClean="0"/>
              <a:t>Every piece of code tested before moving on to the next feature</a:t>
            </a:r>
          </a:p>
          <a:p>
            <a:pPr lvl="2">
              <a:buNone/>
            </a:pPr>
            <a:endParaRPr lang="en-US" dirty="0" smtClean="0"/>
          </a:p>
          <a:p>
            <a:pPr lvl="2">
              <a:buNone/>
            </a:pPr>
            <a:endParaRPr lang="en-US" dirty="0" smtClean="0"/>
          </a:p>
          <a:p>
            <a:pPr lvl="2">
              <a:buNone/>
            </a:pPr>
            <a:endParaRPr lang="en-US" dirty="0" smtClean="0"/>
          </a:p>
          <a:p>
            <a:pPr lvl="2">
              <a:buNone/>
            </a:pPr>
            <a:endParaRPr lang="en-IN"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78098"/>
          </a:xfrm>
        </p:spPr>
        <p:txBody>
          <a:bodyPr>
            <a:normAutofit/>
          </a:bodyPr>
          <a:lstStyle/>
          <a:p>
            <a:r>
              <a:rPr lang="en-US" dirty="0" smtClean="0">
                <a:solidFill>
                  <a:schemeClr val="accent1"/>
                </a:solidFill>
              </a:rPr>
              <a:t>Process Model</a:t>
            </a:r>
            <a:endParaRPr lang="en-IN" dirty="0">
              <a:solidFill>
                <a:schemeClr val="accent1"/>
              </a:solidFill>
            </a:endParaRPr>
          </a:p>
        </p:txBody>
      </p:sp>
      <p:sp>
        <p:nvSpPr>
          <p:cNvPr id="3" name="Content Placeholder 2"/>
          <p:cNvSpPr>
            <a:spLocks noGrp="1"/>
          </p:cNvSpPr>
          <p:nvPr>
            <p:ph sz="quarter" idx="1"/>
          </p:nvPr>
        </p:nvSpPr>
        <p:spPr>
          <a:xfrm>
            <a:off x="457200" y="1196752"/>
            <a:ext cx="7467600" cy="5277200"/>
          </a:xfrm>
        </p:spPr>
        <p:txBody>
          <a:bodyPr/>
          <a:lstStyle/>
          <a:p>
            <a:pPr lvl="1"/>
            <a:endParaRPr lang="en-US" dirty="0" smtClean="0"/>
          </a:p>
          <a:p>
            <a:pPr lvl="1"/>
            <a:endParaRPr lang="en-US" dirty="0" smtClean="0"/>
          </a:p>
          <a:p>
            <a:pPr>
              <a:buNone/>
            </a:pPr>
            <a:endParaRPr lang="en-IN" dirty="0"/>
          </a:p>
        </p:txBody>
      </p:sp>
      <p:pic>
        <p:nvPicPr>
          <p:cNvPr id="5" name="Picture 4" descr="iterative model.JPG"/>
          <p:cNvPicPr>
            <a:picLocks noChangeAspect="1"/>
          </p:cNvPicPr>
          <p:nvPr/>
        </p:nvPicPr>
        <p:blipFill>
          <a:blip r:embed="rId2" cstate="print"/>
          <a:stretch>
            <a:fillRect/>
          </a:stretch>
        </p:blipFill>
        <p:spPr>
          <a:xfrm>
            <a:off x="539552" y="1196752"/>
            <a:ext cx="7272808" cy="5167858"/>
          </a:xfrm>
          <a:prstGeom prst="rect">
            <a:avLst/>
          </a:prstGeom>
        </p:spPr>
      </p:pic>
    </p:spTree>
  </p:cSld>
  <p:clrMapOvr>
    <a:masterClrMapping/>
  </p:clrMapOvr>
  <p:transition>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1126</TotalTime>
  <Words>705</Words>
  <Application>Microsoft Office PowerPoint</Application>
  <PresentationFormat>On-screen Show (4:3)</PresentationFormat>
  <Paragraphs>118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Century Schoolbook</vt:lpstr>
      <vt:lpstr>Helvetica</vt:lpstr>
      <vt:lpstr>Times New Roman</vt:lpstr>
      <vt:lpstr>Wingdings</vt:lpstr>
      <vt:lpstr>Wingdings 2</vt:lpstr>
      <vt:lpstr>Oriel</vt:lpstr>
      <vt:lpstr>Restaurant Finder</vt:lpstr>
      <vt:lpstr>Contents at a glimpse </vt:lpstr>
      <vt:lpstr>Introduction</vt:lpstr>
      <vt:lpstr>Objective</vt:lpstr>
      <vt:lpstr>Tools/Technologies Used</vt:lpstr>
      <vt:lpstr>Features</vt:lpstr>
      <vt:lpstr>Features Continued…</vt:lpstr>
      <vt:lpstr>System Development Life Cycle</vt:lpstr>
      <vt:lpstr>Process Model</vt:lpstr>
      <vt:lpstr>Process Model Continued…</vt:lpstr>
      <vt:lpstr>Testing Strategy</vt:lpstr>
      <vt:lpstr>Testing Strategy  Continued…</vt:lpstr>
      <vt:lpstr>Constraints</vt:lpstr>
      <vt:lpstr>Future extensions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LIBRARY</dc:title>
  <dc:creator>Acer</dc:creator>
  <cp:lastModifiedBy>Rahul Lachhani</cp:lastModifiedBy>
  <cp:revision>137</cp:revision>
  <dcterms:created xsi:type="dcterms:W3CDTF">2014-03-11T03:35:52Z</dcterms:created>
  <dcterms:modified xsi:type="dcterms:W3CDTF">2014-09-10T08:08:03Z</dcterms:modified>
</cp:coreProperties>
</file>