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Lst>
  <p:sldSz cx="43891200" cy="21945600"/>
  <p:notesSz cx="7004050" cy="9283700"/>
  <p:embeddedFontLst>
    <p:embeddedFont>
      <p:font typeface="Calibri" panose="020F0502020204030204"/>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6912"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33" d="100"/>
          <a:sy n="33" d="100"/>
        </p:scale>
        <p:origin x="30" y="252"/>
      </p:cViewPr>
      <p:guideLst>
        <p:guide orient="horz" pos="691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275"/>
            <a:ext cx="4669600" cy="34813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09750"/>
            <a:ext cx="5603225" cy="41776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
        <p:cNvGrpSpPr/>
        <p:nvPr/>
      </p:nvGrpSpPr>
      <p:grpSpPr>
        <a:xfrm>
          <a:off x="0" y="0"/>
          <a:ext cx="0" cy="0"/>
          <a:chOff x="0" y="0"/>
          <a:chExt cx="0" cy="0"/>
        </a:xfrm>
      </p:grpSpPr>
      <p:sp>
        <p:nvSpPr>
          <p:cNvPr id="18" name="Google Shape;18;p1:notes"/>
          <p:cNvSpPr txBox="1">
            <a:spLocks noGrp="1"/>
          </p:cNvSpPr>
          <p:nvPr>
            <p:ph type="body" idx="1"/>
          </p:nvPr>
        </p:nvSpPr>
        <p:spPr>
          <a:xfrm>
            <a:off x="700400" y="4409750"/>
            <a:ext cx="5603225" cy="41776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 name="Google Shape;19;p1:notes"/>
          <p:cNvSpPr>
            <a:spLocks noGrp="1" noRot="1" noChangeAspect="1"/>
          </p:cNvSpPr>
          <p:nvPr>
            <p:ph type="sldImg" idx="2"/>
          </p:nvPr>
        </p:nvSpPr>
        <p:spPr>
          <a:xfrm>
            <a:off x="20638" y="696913"/>
            <a:ext cx="6962775" cy="3481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2"/>
        <p:cNvGrpSpPr/>
        <p:nvPr/>
      </p:nvGrpSpPr>
      <p:grpSpPr>
        <a:xfrm>
          <a:off x="0" y="0"/>
          <a:ext cx="0" cy="0"/>
          <a:chOff x="0" y="0"/>
          <a:chExt cx="0" cy="0"/>
        </a:xfrm>
      </p:grpSpPr>
      <p:sp>
        <p:nvSpPr>
          <p:cNvPr id="13" name="Google Shape;13;p2"/>
          <p:cNvSpPr/>
          <p:nvPr/>
        </p:nvSpPr>
        <p:spPr>
          <a:xfrm>
            <a:off x="-7498080" y="0"/>
            <a:ext cx="6949440" cy="21945600"/>
          </a:xfrm>
          <a:prstGeom prst="rect">
            <a:avLst/>
          </a:prstGeom>
          <a:solidFill>
            <a:srgbClr val="D8D8D8"/>
          </a:solidFill>
          <a:ln>
            <a:noFill/>
          </a:ln>
        </p:spPr>
        <p:txBody>
          <a:bodyPr spcFirstLastPara="1" wrap="square" lIns="146875" tIns="146875" rIns="146875" bIns="146875" anchor="t" anchorCtr="0">
            <a:noAutofit/>
          </a:bodyPr>
          <a:lstStyle/>
          <a:p>
            <a:pPr marL="0" marR="0" lvl="0" indent="0" algn="l" rtl="0">
              <a:spcBef>
                <a:spcPts val="0"/>
              </a:spcBef>
              <a:spcAft>
                <a:spcPts val="0"/>
              </a:spcAft>
              <a:buNone/>
            </a:pPr>
            <a:r>
              <a:rPr lang="en-US" sz="5400">
                <a:solidFill>
                  <a:srgbClr val="7F7F7F"/>
                </a:solidFill>
                <a:latin typeface="Calibri" panose="020F0502020204030204"/>
                <a:ea typeface="Calibri" panose="020F0502020204030204"/>
                <a:cs typeface="Calibri" panose="020F0502020204030204"/>
                <a:sym typeface="Calibri" panose="020F0502020204030204"/>
              </a:rPr>
              <a:t>Poster Print Size:</a:t>
            </a:r>
            <a:endParaRPr sz="54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This poster template is 24” high by 48” wide . It can be used to print any poster with a 1:2 aspect ratio including 30x60, 36x72, 42x84, and 48x96. </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5400">
                <a:solidFill>
                  <a:srgbClr val="7F7F7F"/>
                </a:solidFill>
                <a:latin typeface="Calibri" panose="020F0502020204030204"/>
                <a:ea typeface="Calibri" panose="020F0502020204030204"/>
                <a:cs typeface="Calibri" panose="020F0502020204030204"/>
                <a:sym typeface="Calibri" panose="020F0502020204030204"/>
              </a:rPr>
              <a:t>Placeholders:</a:t>
            </a:r>
            <a:endParaRPr lang="en-US" sz="54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5400">
                <a:solidFill>
                  <a:srgbClr val="7F7F7F"/>
                </a:solidFill>
                <a:latin typeface="Calibri" panose="020F0502020204030204"/>
                <a:ea typeface="Calibri" panose="020F0502020204030204"/>
                <a:cs typeface="Calibri" panose="020F0502020204030204"/>
                <a:sym typeface="Calibri" panose="020F0502020204030204"/>
              </a:rPr>
              <a:t>Image Quality:</a:t>
            </a:r>
            <a:endParaRPr lang="en-US" sz="54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You can place digital photos or logo art in your poster file by selecting the </a:t>
            </a:r>
            <a:r>
              <a:rPr lang="en-US" sz="3200" b="1">
                <a:solidFill>
                  <a:srgbClr val="7F7F7F"/>
                </a:solidFill>
                <a:latin typeface="Calibri" panose="020F0502020204030204"/>
                <a:ea typeface="Calibri" panose="020F0502020204030204"/>
                <a:cs typeface="Calibri" panose="020F0502020204030204"/>
                <a:sym typeface="Calibri" panose="020F0502020204030204"/>
              </a:rPr>
              <a:t>Insert, Picture</a:t>
            </a:r>
            <a:r>
              <a:rPr lang="en-US" sz="3200">
                <a:solidFill>
                  <a:srgbClr val="7F7F7F"/>
                </a:solidFill>
                <a:latin typeface="Calibri" panose="020F0502020204030204"/>
                <a:ea typeface="Calibri" panose="020F0502020204030204"/>
                <a:cs typeface="Calibri" panose="020F0502020204030204"/>
                <a:sym typeface="Calibri" panose="020F0502020204030204"/>
              </a:rPr>
              <a:t> command, or by using standard copy &amp; paste. For best results, all graphic elements should be at least </a:t>
            </a:r>
            <a:r>
              <a:rPr lang="en-US" sz="3200" b="1">
                <a:solidFill>
                  <a:srgbClr val="7F7F7F"/>
                </a:solidFill>
                <a:latin typeface="Calibri" panose="020F0502020204030204"/>
                <a:ea typeface="Calibri" panose="020F0502020204030204"/>
                <a:cs typeface="Calibri" panose="020F0502020204030204"/>
                <a:sym typeface="Calibri" panose="020F0502020204030204"/>
              </a:rPr>
              <a:t>150-200 pixels per inch in their final printed size</a:t>
            </a:r>
            <a:r>
              <a:rPr lang="en-US" sz="3200">
                <a:solidFill>
                  <a:srgbClr val="7F7F7F"/>
                </a:solidFill>
                <a:latin typeface="Calibri" panose="020F0502020204030204"/>
                <a:ea typeface="Calibri" panose="020F0502020204030204"/>
                <a:cs typeface="Calibri" panose="020F0502020204030204"/>
                <a:sym typeface="Calibri" panose="020F0502020204030204"/>
              </a:rPr>
              <a:t>. For instance, a 1600 x 1200 pixel photo will usually look fine up to 8“-10” wide on your printed poster.</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Please note that graphics from websites (such as the logo on your hospital's or university's home page) will only be 72 dpi and not suitable for printing.</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1545"/>
              </a:spcBef>
              <a:spcAft>
                <a:spcPts val="0"/>
              </a:spcAft>
              <a:buNone/>
            </a:pPr>
            <a:br>
              <a:rPr lang="en-US" sz="2800">
                <a:solidFill>
                  <a:srgbClr val="7F7F7F"/>
                </a:solidFill>
                <a:latin typeface="Calibri" panose="020F0502020204030204"/>
                <a:ea typeface="Calibri" panose="020F0502020204030204"/>
                <a:cs typeface="Calibri" panose="020F0502020204030204"/>
                <a:sym typeface="Calibri" panose="020F0502020204030204"/>
              </a:rPr>
            </a:br>
            <a:r>
              <a:rPr lang="en-US" sz="2800">
                <a:solidFill>
                  <a:srgbClr val="7F7F7F"/>
                </a:solidFill>
                <a:latin typeface="Calibri" panose="020F0502020204030204"/>
                <a:ea typeface="Calibri" panose="020F0502020204030204"/>
                <a:cs typeface="Calibri" panose="020F0502020204030204"/>
                <a:sym typeface="Calibri" panose="020F0502020204030204"/>
              </a:rPr>
              <a:t>[This sidebar area does not print.]</a:t>
            </a:r>
            <a:endParaRPr lang="en-US" sz="2800">
              <a:solidFill>
                <a:srgbClr val="7F7F7F"/>
              </a:solidFill>
              <a:latin typeface="Calibri" panose="020F0502020204030204"/>
              <a:ea typeface="Calibri" panose="020F0502020204030204"/>
              <a:cs typeface="Calibri" panose="020F0502020204030204"/>
              <a:sym typeface="Calibri" panose="020F0502020204030204"/>
            </a:endParaRPr>
          </a:p>
        </p:txBody>
      </p:sp>
      <p:grpSp>
        <p:nvGrpSpPr>
          <p:cNvPr id="14" name="Google Shape;14;p2"/>
          <p:cNvGrpSpPr/>
          <p:nvPr/>
        </p:nvGrpSpPr>
        <p:grpSpPr>
          <a:xfrm>
            <a:off x="44439840" y="0"/>
            <a:ext cx="6949440" cy="21945600"/>
            <a:chOff x="33832800" y="0"/>
            <a:chExt cx="12801600" cy="43891200"/>
          </a:xfrm>
        </p:grpSpPr>
        <p:sp>
          <p:nvSpPr>
            <p:cNvPr id="15" name="Google Shape;15;p2"/>
            <p:cNvSpPr/>
            <p:nvPr/>
          </p:nvSpPr>
          <p:spPr>
            <a:xfrm>
              <a:off x="33832800" y="0"/>
              <a:ext cx="12801600" cy="43891200"/>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5400">
                  <a:solidFill>
                    <a:srgbClr val="7F7F7F"/>
                  </a:solidFill>
                  <a:latin typeface="Calibri" panose="020F0502020204030204"/>
                  <a:ea typeface="Calibri" panose="020F0502020204030204"/>
                  <a:cs typeface="Calibri" panose="020F0502020204030204"/>
                  <a:sym typeface="Calibri" panose="020F0502020204030204"/>
                </a:rPr>
                <a:t>Change Color Theme:</a:t>
              </a:r>
              <a:endParaRPr sz="54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This template is designed to use the built-in color themes in the newer versions of PowerPoint.</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To change the color theme, select the </a:t>
              </a:r>
              <a:r>
                <a:rPr lang="en-US" sz="3200" b="1">
                  <a:solidFill>
                    <a:srgbClr val="7F7F7F"/>
                  </a:solidFill>
                  <a:latin typeface="Calibri" panose="020F0502020204030204"/>
                  <a:ea typeface="Calibri" panose="020F0502020204030204"/>
                  <a:cs typeface="Calibri" panose="020F0502020204030204"/>
                  <a:sym typeface="Calibri" panose="020F0502020204030204"/>
                </a:rPr>
                <a:t>Design</a:t>
              </a:r>
              <a:r>
                <a:rPr lang="en-US" sz="3200">
                  <a:solidFill>
                    <a:srgbClr val="7F7F7F"/>
                  </a:solidFill>
                  <a:latin typeface="Calibri" panose="020F0502020204030204"/>
                  <a:ea typeface="Calibri" panose="020F0502020204030204"/>
                  <a:cs typeface="Calibri" panose="020F0502020204030204"/>
                  <a:sym typeface="Calibri" panose="020F0502020204030204"/>
                </a:rPr>
                <a:t> tab, then select the </a:t>
              </a:r>
              <a:r>
                <a:rPr lang="en-US" sz="3200" b="1">
                  <a:solidFill>
                    <a:srgbClr val="7F7F7F"/>
                  </a:solidFill>
                  <a:latin typeface="Calibri" panose="020F0502020204030204"/>
                  <a:ea typeface="Calibri" panose="020F0502020204030204"/>
                  <a:cs typeface="Calibri" panose="020F0502020204030204"/>
                  <a:sym typeface="Calibri" panose="020F0502020204030204"/>
                </a:rPr>
                <a:t>Colors</a:t>
              </a:r>
              <a:r>
                <a:rPr lang="en-US" sz="3200">
                  <a:solidFill>
                    <a:srgbClr val="7F7F7F"/>
                  </a:solidFill>
                  <a:latin typeface="Calibri" panose="020F0502020204030204"/>
                  <a:ea typeface="Calibri" panose="020F0502020204030204"/>
                  <a:cs typeface="Calibri" panose="020F0502020204030204"/>
                  <a:sym typeface="Calibri" panose="020F0502020204030204"/>
                </a:rPr>
                <a:t> drop-down list.</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The default color theme for this template is “Office”, so you can always return to that after trying some of the alternatives.</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5400">
                  <a:solidFill>
                    <a:srgbClr val="7F7F7F"/>
                  </a:solidFill>
                  <a:latin typeface="Calibri" panose="020F0502020204030204"/>
                  <a:ea typeface="Calibri" panose="020F0502020204030204"/>
                  <a:cs typeface="Calibri" panose="020F0502020204030204"/>
                  <a:sym typeface="Calibri" panose="020F0502020204030204"/>
                </a:rPr>
                <a:t>Printing Your Poster:</a:t>
              </a:r>
              <a:endParaRPr lang="en-US" sz="54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Once your poster file is ready, visit </a:t>
              </a:r>
              <a:r>
                <a:rPr lang="en-US" sz="3200" b="1">
                  <a:solidFill>
                    <a:srgbClr val="7F7F7F"/>
                  </a:solidFill>
                  <a:latin typeface="Calibri" panose="020F0502020204030204"/>
                  <a:ea typeface="Calibri" panose="020F0502020204030204"/>
                  <a:cs typeface="Calibri" panose="020F0502020204030204"/>
                  <a:sym typeface="Calibri" panose="020F0502020204030204"/>
                </a:rPr>
                <a:t>www.genigraphics.com</a:t>
              </a:r>
              <a:r>
                <a:rPr lang="en-US" sz="3200">
                  <a:solidFill>
                    <a:srgbClr val="7F7F7F"/>
                  </a:solidFill>
                  <a:latin typeface="Calibri" panose="020F0502020204030204"/>
                  <a:ea typeface="Calibri" panose="020F0502020204030204"/>
                  <a:cs typeface="Calibri" panose="020F0502020204030204"/>
                  <a:sym typeface="Calibri" panose="020F0502020204030204"/>
                </a:rPr>
                <a:t> to order a high-quality, affordable poster print. Every order receives a free design review and we can deliver as fast as next business day within the US and Canada. </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Genigraphics® has been producing output from PowerPoint® longer than anyone in the industry; dating back to when we helped Microsoft® design the PowerPoint® software. </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1545"/>
                </a:spcBef>
                <a:spcAft>
                  <a:spcPts val="0"/>
                </a:spcAft>
                <a:buNone/>
              </a:pPr>
              <a:endParaRPr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r>
                <a:rPr lang="en-US" sz="3200">
                  <a:solidFill>
                    <a:srgbClr val="7F7F7F"/>
                  </a:solidFill>
                  <a:latin typeface="Calibri" panose="020F0502020204030204"/>
                  <a:ea typeface="Calibri" panose="020F0502020204030204"/>
                  <a:cs typeface="Calibri" panose="020F0502020204030204"/>
                  <a:sym typeface="Calibri" panose="020F0502020204030204"/>
                </a:rPr>
                <a:t>US and Canada:  1-800-790-4001</a:t>
              </a:r>
              <a:br>
                <a:rPr lang="en-US" sz="3200">
                  <a:solidFill>
                    <a:srgbClr val="7F7F7F"/>
                  </a:solidFill>
                  <a:latin typeface="Calibri" panose="020F0502020204030204"/>
                  <a:ea typeface="Calibri" panose="020F0502020204030204"/>
                  <a:cs typeface="Calibri" panose="020F0502020204030204"/>
                  <a:sym typeface="Calibri" panose="020F0502020204030204"/>
                </a:rPr>
              </a:br>
              <a:r>
                <a:rPr lang="en-US" sz="3200">
                  <a:solidFill>
                    <a:srgbClr val="7F7F7F"/>
                  </a:solidFill>
                  <a:latin typeface="Calibri" panose="020F0502020204030204"/>
                  <a:ea typeface="Calibri" panose="020F0502020204030204"/>
                  <a:cs typeface="Calibri" panose="020F0502020204030204"/>
                  <a:sym typeface="Calibri" panose="020F0502020204030204"/>
                </a:rPr>
                <a:t>Email: info@genigraphics.com</a:t>
              </a:r>
              <a:endParaRPr lang="en-US" sz="3200">
                <a:solidFill>
                  <a:srgbClr val="7F7F7F"/>
                </a:solidFill>
                <a:latin typeface="Calibri" panose="020F0502020204030204"/>
                <a:ea typeface="Calibri" panose="020F0502020204030204"/>
                <a:cs typeface="Calibri" panose="020F0502020204030204"/>
                <a:sym typeface="Calibri" panose="020F0502020204030204"/>
              </a:endParaRPr>
            </a:p>
            <a:p>
              <a:pPr marL="0" marR="0" lvl="0" indent="0" algn="ctr" rtl="0">
                <a:spcBef>
                  <a:spcPts val="0"/>
                </a:spcBef>
                <a:spcAft>
                  <a:spcPts val="0"/>
                </a:spcAft>
                <a:buNone/>
              </a:pPr>
              <a:br>
                <a:rPr lang="en-US" sz="2800">
                  <a:solidFill>
                    <a:srgbClr val="7F7F7F"/>
                  </a:solidFill>
                  <a:latin typeface="Calibri" panose="020F0502020204030204"/>
                  <a:ea typeface="Calibri" panose="020F0502020204030204"/>
                  <a:cs typeface="Calibri" panose="020F0502020204030204"/>
                  <a:sym typeface="Calibri" panose="020F0502020204030204"/>
                </a:rPr>
              </a:br>
              <a:r>
                <a:rPr lang="en-US" sz="2800">
                  <a:solidFill>
                    <a:srgbClr val="7F7F7F"/>
                  </a:solidFill>
                  <a:latin typeface="Calibri" panose="020F0502020204030204"/>
                  <a:ea typeface="Calibri" panose="020F0502020204030204"/>
                  <a:cs typeface="Calibri" panose="020F0502020204030204"/>
                  <a:sym typeface="Calibri" panose="020F0502020204030204"/>
                </a:rPr>
                <a:t>[This sidebar area does not print.]</a:t>
              </a:r>
              <a:endParaRPr lang="en-US" sz="2800">
                <a:solidFill>
                  <a:srgbClr val="7F7F7F"/>
                </a:solidFill>
                <a:latin typeface="Calibri" panose="020F0502020204030204"/>
                <a:ea typeface="Calibri" panose="020F0502020204030204"/>
                <a:cs typeface="Calibri" panose="020F0502020204030204"/>
                <a:sym typeface="Calibri" panose="020F0502020204030204"/>
              </a:endParaRPr>
            </a:p>
          </p:txBody>
        </p:sp>
        <p:pic>
          <p:nvPicPr>
            <p:cNvPr id="16" name="Google Shape;16;p2"/>
            <p:cNvPicPr preferRelativeResize="0"/>
            <p:nvPr/>
          </p:nvPicPr>
          <p:blipFill rotWithShape="1">
            <a:blip r:embed="rId2"/>
            <a:srcRect/>
            <a:stretch>
              <a:fillRect/>
            </a:stretch>
          </p:blipFill>
          <p:spPr>
            <a:xfrm>
              <a:off x="34281342" y="9107874"/>
              <a:ext cx="11904515" cy="10246926"/>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image" Target="../media/image2.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p:nvPr/>
        </p:nvSpPr>
        <p:spPr>
          <a:xfrm>
            <a:off x="0" y="3656013"/>
            <a:ext cx="7313613" cy="18281650"/>
          </a:xfrm>
          <a:prstGeom prst="rect">
            <a:avLst/>
          </a:prstGeom>
          <a:solidFill>
            <a:srgbClr val="366092"/>
          </a:solidFill>
          <a:ln>
            <a:noFill/>
          </a:ln>
        </p:spPr>
        <p:txBody>
          <a:bodyPr spcFirstLastPara="1" wrap="square" lIns="457200" tIns="228600" rIns="457200" bIns="457200" anchor="t" anchorCtr="0">
            <a:noAutofit/>
          </a:bodyPr>
          <a:lstStyle/>
          <a:p>
            <a:pPr marL="0" marR="0" lvl="0" indent="0" algn="ctr" rtl="0">
              <a:spcBef>
                <a:spcPts val="0"/>
              </a:spcBef>
              <a:spcAft>
                <a:spcPts val="0"/>
              </a:spcAft>
              <a:buNone/>
            </a:pPr>
            <a:endParaRPr sz="4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1"/>
          <p:cNvSpPr/>
          <p:nvPr/>
        </p:nvSpPr>
        <p:spPr>
          <a:xfrm>
            <a:off x="7312025" y="0"/>
            <a:ext cx="36564888" cy="3656013"/>
          </a:xfrm>
          <a:prstGeom prst="rect">
            <a:avLst/>
          </a:prstGeom>
          <a:solidFill>
            <a:srgbClr val="366092"/>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8;p1"/>
          <p:cNvSpPr/>
          <p:nvPr/>
        </p:nvSpPr>
        <p:spPr>
          <a:xfrm>
            <a:off x="7312025" y="3656013"/>
            <a:ext cx="36564888" cy="18281650"/>
          </a:xfrm>
          <a:prstGeom prst="rect">
            <a:avLst/>
          </a:prstGeom>
          <a:solidFill>
            <a:schemeClr val="lt2"/>
          </a:solidFill>
          <a:ln>
            <a:noFill/>
          </a:ln>
        </p:spPr>
        <p:txBody>
          <a:bodyPr spcFirstLastPara="1" wrap="square" lIns="457200" tIns="457200" rIns="457200" bIns="457200" anchor="t" anchorCtr="0">
            <a:noAutofit/>
          </a:bodyPr>
          <a:lstStyle/>
          <a:p>
            <a:pPr marL="0" marR="0" lvl="0" indent="0" algn="l" rtl="0">
              <a:spcBef>
                <a:spcPts val="0"/>
              </a:spcBef>
              <a:spcAft>
                <a:spcPts val="0"/>
              </a:spcAft>
              <a:buNone/>
            </a:pPr>
            <a:endParaRPr sz="2400">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9" name="Google Shape;9;p1"/>
          <p:cNvCxnSpPr/>
          <p:nvPr/>
        </p:nvCxnSpPr>
        <p:spPr>
          <a:xfrm>
            <a:off x="7312025" y="0"/>
            <a:ext cx="0" cy="21939250"/>
          </a:xfrm>
          <a:prstGeom prst="straightConnector1">
            <a:avLst/>
          </a:prstGeom>
          <a:noFill/>
          <a:ln w="76200" cap="flat" cmpd="sng">
            <a:solidFill>
              <a:schemeClr val="dk1"/>
            </a:solidFill>
            <a:prstDash val="solid"/>
            <a:round/>
            <a:headEnd type="none" w="med" len="med"/>
            <a:tailEnd type="none" w="med" len="med"/>
          </a:ln>
        </p:spPr>
      </p:cxnSp>
      <p:cxnSp>
        <p:nvCxnSpPr>
          <p:cNvPr id="10" name="Google Shape;10;p1"/>
          <p:cNvCxnSpPr/>
          <p:nvPr/>
        </p:nvCxnSpPr>
        <p:spPr>
          <a:xfrm>
            <a:off x="0" y="3657600"/>
            <a:ext cx="43876913" cy="0"/>
          </a:xfrm>
          <a:prstGeom prst="straightConnector1">
            <a:avLst/>
          </a:prstGeom>
          <a:noFill/>
          <a:ln w="76200" cap="flat" cmpd="sng">
            <a:solidFill>
              <a:schemeClr val="dk1"/>
            </a:solidFill>
            <a:prstDash val="solid"/>
            <a:round/>
            <a:headEnd type="none" w="med" len="med"/>
            <a:tailEnd type="none" w="med" len="med"/>
          </a:ln>
        </p:spPr>
      </p:cxnSp>
      <p:pic>
        <p:nvPicPr>
          <p:cNvPr id="11" name="Google Shape;11;p1"/>
          <p:cNvPicPr preferRelativeResize="0"/>
          <p:nvPr/>
        </p:nvPicPr>
        <p:blipFill rotWithShape="1">
          <a:blip r:embed="rId2"/>
          <a:srcRect/>
          <a:stretch>
            <a:fillRect/>
          </a:stretch>
        </p:blipFill>
        <p:spPr>
          <a:xfrm>
            <a:off x="38404800" y="21640800"/>
            <a:ext cx="5297435" cy="18592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sp>
        <p:nvSpPr>
          <p:cNvPr id="21" name="Google Shape;21;p3"/>
          <p:cNvSpPr txBox="1"/>
          <p:nvPr/>
        </p:nvSpPr>
        <p:spPr>
          <a:xfrm>
            <a:off x="7319168" y="16112"/>
            <a:ext cx="36564888" cy="1789318"/>
          </a:xfrm>
          <a:prstGeom prst="rect">
            <a:avLst/>
          </a:prstGeom>
          <a:noFill/>
          <a:ln>
            <a:noFill/>
          </a:ln>
        </p:spPr>
        <p:txBody>
          <a:bodyPr spcFirstLastPara="1" wrap="square" lIns="457200" tIns="457200" rIns="457200" bIns="457200" anchor="ctr" anchorCtr="1">
            <a:noAutofit/>
          </a:bodyPr>
          <a:lstStyle/>
          <a:p>
            <a:pPr marL="0" marR="0" lvl="0" indent="0" algn="ctr" rtl="0">
              <a:spcBef>
                <a:spcPts val="0"/>
              </a:spcBef>
              <a:spcAft>
                <a:spcPts val="0"/>
              </a:spcAft>
              <a:buSzPts val="1100"/>
              <a:buNone/>
            </a:pPr>
            <a:r>
              <a:rPr lang="en-IN" altLang="en-US" sz="6600" b="1" dirty="0" smtClean="0">
                <a:solidFill>
                  <a:schemeClr val="lt1"/>
                </a:solidFill>
              </a:rPr>
              <a:t>“</a:t>
            </a:r>
            <a:r>
              <a:rPr lang="en-US" sz="6600" b="1" dirty="0" smtClean="0">
                <a:solidFill>
                  <a:schemeClr val="lt1"/>
                </a:solidFill>
              </a:rPr>
              <a:t>PRECISION DIABETES PREDICTION USING</a:t>
            </a:r>
            <a:r>
              <a:rPr lang="en-IN" altLang="en-US" sz="6600" b="1" dirty="0" smtClean="0">
                <a:solidFill>
                  <a:schemeClr val="lt1"/>
                </a:solidFill>
              </a:rPr>
              <a:t> </a:t>
            </a:r>
            <a:r>
              <a:rPr lang="en-US" sz="6600" b="1" dirty="0" smtClean="0">
                <a:solidFill>
                  <a:schemeClr val="lt1"/>
                </a:solidFill>
              </a:rPr>
              <a:t>ENSEMBLE MACHINE LEARNING MODELS</a:t>
            </a:r>
            <a:r>
              <a:rPr lang="en-IN" altLang="en-US" sz="6600" b="1" dirty="0" smtClean="0">
                <a:solidFill>
                  <a:schemeClr val="lt1"/>
                </a:solidFill>
              </a:rPr>
              <a:t>”</a:t>
            </a:r>
            <a:endParaRPr lang="en-IN" altLang="en-US" sz="6600" b="1" dirty="0" smtClean="0">
              <a:solidFill>
                <a:schemeClr val="lt1"/>
              </a:solidFill>
            </a:endParaRPr>
          </a:p>
        </p:txBody>
      </p:sp>
      <p:sp>
        <p:nvSpPr>
          <p:cNvPr id="22" name="Google Shape;22;p3"/>
          <p:cNvSpPr txBox="1"/>
          <p:nvPr/>
        </p:nvSpPr>
        <p:spPr>
          <a:xfrm>
            <a:off x="7326312" y="1624474"/>
            <a:ext cx="36564888" cy="1828800"/>
          </a:xfrm>
          <a:prstGeom prst="rect">
            <a:avLst/>
          </a:prstGeom>
          <a:noFill/>
          <a:ln>
            <a:noFill/>
          </a:ln>
        </p:spPr>
        <p:txBody>
          <a:bodyPr spcFirstLastPara="1" wrap="square" lIns="457200" tIns="457200" rIns="457200" bIns="457200" anchor="ctr" anchorCtr="1">
            <a:noAutofit/>
          </a:bodyPr>
          <a:lstStyle/>
          <a:p>
            <a:pPr algn="ctr">
              <a:lnSpc>
                <a:spcPct val="114000"/>
              </a:lnSpc>
            </a:pPr>
            <a:r>
              <a:rPr lang="en-US" sz="3200" dirty="0">
                <a:solidFill>
                  <a:schemeClr val="lt1"/>
                </a:solidFill>
                <a:latin typeface="Arial" panose="020B0604020202020204"/>
                <a:ea typeface="Arial" panose="020B0604020202020204"/>
                <a:cs typeface="Arial" panose="020B0604020202020204"/>
                <a:sym typeface="Arial" panose="020B0604020202020204"/>
              </a:rPr>
              <a:t>     </a:t>
            </a:r>
            <a:r>
              <a:rPr lang="en-US" sz="3200" b="1" dirty="0">
                <a:solidFill>
                  <a:schemeClr val="lt1"/>
                </a:solidFill>
                <a:latin typeface="Arial" panose="020B0604020202020204"/>
                <a:ea typeface="Arial" panose="020B0604020202020204"/>
                <a:cs typeface="Arial" panose="020B0604020202020204"/>
                <a:sym typeface="Arial" panose="020B0604020202020204"/>
              </a:rPr>
              <a:t>Department of </a:t>
            </a:r>
            <a:r>
              <a:rPr lang="en-US" sz="3200" b="1" dirty="0">
                <a:solidFill>
                  <a:schemeClr val="lt1"/>
                </a:solidFill>
              </a:rPr>
              <a:t>Artificial Intelligence &amp; Data Science</a:t>
            </a:r>
            <a:endParaRPr dirty="0">
              <a:solidFill>
                <a:schemeClr val="lt1"/>
              </a:solidFill>
            </a:endParaRPr>
          </a:p>
          <a:p>
            <a:pPr marL="0" marR="0" lvl="0" indent="0" algn="ctr" rtl="0">
              <a:lnSpc>
                <a:spcPct val="114000"/>
              </a:lnSpc>
              <a:spcBef>
                <a:spcPts val="0"/>
              </a:spcBef>
              <a:spcAft>
                <a:spcPts val="0"/>
              </a:spcAft>
              <a:buNone/>
            </a:pPr>
            <a:r>
              <a:rPr lang="en-US" sz="3200" b="1" dirty="0" smtClean="0">
                <a:solidFill>
                  <a:schemeClr val="lt1"/>
                </a:solidFill>
                <a:latin typeface="Arial" panose="020B0604020202020204"/>
                <a:ea typeface="Arial" panose="020B0604020202020204"/>
                <a:cs typeface="Arial" panose="020B0604020202020204"/>
                <a:sym typeface="Arial" panose="020B0604020202020204"/>
              </a:rPr>
              <a:t>School </a:t>
            </a:r>
            <a:r>
              <a:rPr lang="en-US" sz="3200" b="1" dirty="0">
                <a:solidFill>
                  <a:schemeClr val="lt1"/>
                </a:solidFill>
                <a:latin typeface="Arial" panose="020B0604020202020204"/>
                <a:ea typeface="Arial" panose="020B0604020202020204"/>
                <a:cs typeface="Arial" panose="020B0604020202020204"/>
                <a:sym typeface="Arial" panose="020B0604020202020204"/>
              </a:rPr>
              <a:t>of </a:t>
            </a:r>
            <a:r>
              <a:rPr lang="en-US" sz="3200" b="1" dirty="0" smtClean="0">
                <a:solidFill>
                  <a:schemeClr val="lt1"/>
                </a:solidFill>
                <a:latin typeface="Arial" panose="020B0604020202020204"/>
                <a:ea typeface="Arial" panose="020B0604020202020204"/>
                <a:cs typeface="Arial" panose="020B0604020202020204"/>
                <a:sym typeface="Arial" panose="020B0604020202020204"/>
              </a:rPr>
              <a:t>Computing</a:t>
            </a:r>
            <a:endParaRPr lang="en-US" sz="3200" b="1" dirty="0" smtClean="0">
              <a:solidFill>
                <a:schemeClr val="lt1"/>
              </a:solidFill>
              <a:latin typeface="Arial" panose="020B0604020202020204"/>
              <a:ea typeface="Arial" panose="020B0604020202020204"/>
              <a:cs typeface="Arial" panose="020B0604020202020204"/>
              <a:sym typeface="Arial" panose="020B0604020202020204"/>
            </a:endParaRPr>
          </a:p>
          <a:p>
            <a:pPr marL="12065" marR="5080" algn="ctr">
              <a:lnSpc>
                <a:spcPct val="102000"/>
              </a:lnSpc>
              <a:spcBef>
                <a:spcPts val="70"/>
              </a:spcBef>
            </a:pPr>
            <a:r>
              <a:rPr lang="en-IN" sz="3200" b="1" dirty="0">
                <a:solidFill>
                  <a:schemeClr val="bg1"/>
                </a:solidFill>
                <a:latin typeface="Times New Roman" panose="02020603050405020304" pitchFamily="18" charset="0"/>
                <a:cs typeface="Times New Roman" panose="02020603050405020304" pitchFamily="18" charset="0"/>
                <a:sym typeface="+mn-ea"/>
              </a:rPr>
              <a:t>10214AD601 </a:t>
            </a:r>
            <a:r>
              <a:rPr lang="en-IN" sz="3200" b="1" spc="-5" dirty="0">
                <a:solidFill>
                  <a:schemeClr val="bg1"/>
                </a:solidFill>
                <a:latin typeface="Times New Roman" panose="02020603050405020304" pitchFamily="18" charset="0"/>
                <a:cs typeface="Times New Roman" panose="02020603050405020304" pitchFamily="18" charset="0"/>
                <a:sym typeface="+mn-ea"/>
              </a:rPr>
              <a:t>MINOR PROJECT -1</a:t>
            </a:r>
            <a:endParaRPr lang="en-IN" sz="3200" b="1" spc="-5" dirty="0">
              <a:solidFill>
                <a:schemeClr val="bg1"/>
              </a:solidFill>
              <a:latin typeface="Times New Roman" panose="02020603050405020304" pitchFamily="18" charset="0"/>
              <a:cs typeface="Times New Roman" panose="02020603050405020304" pitchFamily="18" charset="0"/>
            </a:endParaRPr>
          </a:p>
          <a:p>
            <a:pPr marL="11430" algn="ctr">
              <a:lnSpc>
                <a:spcPct val="102000"/>
              </a:lnSpc>
              <a:spcBef>
                <a:spcPts val="75"/>
              </a:spcBef>
            </a:pPr>
            <a:r>
              <a:rPr lang="en-IN" altLang="en-US" sz="3200" b="1" dirty="0">
                <a:solidFill>
                  <a:schemeClr val="bg1"/>
                </a:solidFill>
                <a:latin typeface="Times New Roman" panose="02020603050405020304" pitchFamily="18" charset="0"/>
                <a:cs typeface="Times New Roman" panose="02020603050405020304" pitchFamily="18" charset="0"/>
                <a:sym typeface="+mn-ea"/>
              </a:rPr>
              <a:t>SUMMER SEMESTER(2024-2025)</a:t>
            </a:r>
            <a:r>
              <a:rPr lang="en-IN" altLang="en-US" sz="3200" b="1" dirty="0">
                <a:latin typeface="Times New Roman" panose="02020603050405020304" pitchFamily="18" charset="0"/>
                <a:cs typeface="Times New Roman" panose="02020603050405020304" pitchFamily="18" charset="0"/>
                <a:sym typeface="+mn-ea"/>
              </a:rPr>
              <a:t> </a:t>
            </a:r>
            <a:endParaRPr lang="en-GB" sz="3200" b="1" dirty="0">
              <a:solidFill>
                <a:schemeClr val="lt1"/>
              </a:solidFill>
              <a:latin typeface="Arial" panose="020B0604020202020204"/>
              <a:ea typeface="Arial" panose="020B0604020202020204"/>
              <a:cs typeface="Arial" panose="020B0604020202020204"/>
              <a:sym typeface="Arial" panose="020B0604020202020204"/>
            </a:endParaRPr>
          </a:p>
        </p:txBody>
      </p:sp>
      <p:sp>
        <p:nvSpPr>
          <p:cNvPr id="23" name="Google Shape;23;p3"/>
          <p:cNvSpPr txBox="1"/>
          <p:nvPr/>
        </p:nvSpPr>
        <p:spPr>
          <a:xfrm>
            <a:off x="8229600" y="3810000"/>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Describe The Solution</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4" name="Google Shape;24;p3"/>
          <p:cNvSpPr txBox="1"/>
          <p:nvPr/>
        </p:nvSpPr>
        <p:spPr>
          <a:xfrm>
            <a:off x="7863850" y="13658100"/>
            <a:ext cx="10969500" cy="954000"/>
          </a:xfrm>
          <a:prstGeom prst="rect">
            <a:avLst/>
          </a:prstGeom>
          <a:noFill/>
          <a:ln>
            <a:noFill/>
          </a:ln>
        </p:spPr>
        <p:txBody>
          <a:bodyPr spcFirstLastPara="1" wrap="square" lIns="228600" tIns="228600" rIns="228600" bIns="228600" anchor="ctr" anchorCtr="1">
            <a:normAutofit fontScale="77500" lnSpcReduction="20000"/>
          </a:bodyPr>
          <a:lstStyle/>
          <a:p>
            <a:r>
              <a:rPr lang="en-US" sz="4000" b="1" dirty="0">
                <a:solidFill>
                  <a:schemeClr val="dk1"/>
                </a:solidFill>
                <a:latin typeface="Arial" panose="020B0604020202020204"/>
                <a:ea typeface="Arial" panose="020B0604020202020204"/>
                <a:cs typeface="Arial" panose="020B0604020202020204"/>
                <a:sym typeface="Arial" panose="020B0604020202020204"/>
              </a:rPr>
              <a:t>Describe the </a:t>
            </a:r>
            <a:r>
              <a:rPr lang="en-US" sz="4000" b="1" dirty="0">
                <a:solidFill>
                  <a:schemeClr val="dk1"/>
                </a:solidFill>
              </a:rPr>
              <a:t>DEPENDENCIES and SHOW STOPPERS</a:t>
            </a:r>
            <a:endParaRPr lang="en-US" sz="4000" b="1" dirty="0">
              <a:solidFill>
                <a:schemeClr val="dk1"/>
              </a:solidFill>
            </a:endParaRPr>
          </a:p>
        </p:txBody>
      </p:sp>
      <p:sp>
        <p:nvSpPr>
          <p:cNvPr id="25" name="Google Shape;25;p3"/>
          <p:cNvSpPr txBox="1"/>
          <p:nvPr/>
        </p:nvSpPr>
        <p:spPr>
          <a:xfrm>
            <a:off x="32279288" y="11705836"/>
            <a:ext cx="10969500"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dirty="0">
                <a:solidFill>
                  <a:schemeClr val="dk1"/>
                </a:solidFill>
                <a:latin typeface="Arial" panose="020B0604020202020204"/>
                <a:ea typeface="Arial" panose="020B0604020202020204"/>
                <a:cs typeface="Arial" panose="020B0604020202020204"/>
                <a:sym typeface="Arial" panose="020B0604020202020204"/>
              </a:rPr>
              <a:t>Describe the </a:t>
            </a:r>
            <a:r>
              <a:rPr lang="en-US" sz="4000" b="1" dirty="0">
                <a:solidFill>
                  <a:schemeClr val="dk1"/>
                </a:solidFill>
              </a:rPr>
              <a:t>USE CASES</a:t>
            </a:r>
            <a:endParaRPr dirty="0"/>
          </a:p>
        </p:txBody>
      </p:sp>
      <p:sp>
        <p:nvSpPr>
          <p:cNvPr id="26" name="Google Shape;26;p3"/>
          <p:cNvSpPr txBox="1"/>
          <p:nvPr/>
        </p:nvSpPr>
        <p:spPr>
          <a:xfrm>
            <a:off x="32004000" y="3810000"/>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Explain the Technology Stack</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7" name="Google Shape;27;p3"/>
          <p:cNvSpPr txBox="1"/>
          <p:nvPr/>
        </p:nvSpPr>
        <p:spPr>
          <a:xfrm>
            <a:off x="20116800" y="3810000"/>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RESULTS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28" name="Google Shape;28;p3"/>
          <p:cNvSpPr txBox="1"/>
          <p:nvPr/>
        </p:nvSpPr>
        <p:spPr>
          <a:xfrm>
            <a:off x="32072826" y="18117435"/>
            <a:ext cx="10969625" cy="914400"/>
          </a:xfrm>
          <a:prstGeom prst="rect">
            <a:avLst/>
          </a:prstGeom>
          <a:noFill/>
          <a:ln>
            <a:noFill/>
          </a:ln>
        </p:spPr>
        <p:txBody>
          <a:bodyPr spcFirstLastPara="1" wrap="square" lIns="228600" tIns="228600" rIns="228600" bIns="228600" anchor="ctr" anchorCtr="1">
            <a:noAutofit/>
          </a:bodyPr>
          <a:lstStyle/>
          <a:p>
            <a:pPr marL="0" marR="0" lvl="0" indent="0" algn="l" rtl="0">
              <a:spcBef>
                <a:spcPts val="0"/>
              </a:spcBef>
              <a:spcAft>
                <a:spcPts val="0"/>
              </a:spcAft>
              <a:buNone/>
            </a:pPr>
            <a:r>
              <a:rPr lang="en-US" sz="4000" b="1" dirty="0">
                <a:solidFill>
                  <a:srgbClr val="244061"/>
                </a:solidFill>
                <a:latin typeface="Arial" panose="020B0604020202020204"/>
                <a:ea typeface="Arial" panose="020B0604020202020204"/>
                <a:cs typeface="Arial" panose="020B0604020202020204"/>
                <a:sym typeface="Arial" panose="020B0604020202020204"/>
              </a:rPr>
              <a:t>ACKNOWLEDGEMENT</a:t>
            </a:r>
            <a:endParaRPr sz="4000" b="1" dirty="0">
              <a:solidFill>
                <a:srgbClr val="244061"/>
              </a:solidFill>
              <a:latin typeface="Arial" panose="020B0604020202020204"/>
              <a:ea typeface="Arial" panose="020B0604020202020204"/>
              <a:cs typeface="Arial" panose="020B0604020202020204"/>
              <a:sym typeface="Arial" panose="020B0604020202020204"/>
            </a:endParaRPr>
          </a:p>
        </p:txBody>
      </p:sp>
      <p:sp>
        <p:nvSpPr>
          <p:cNvPr id="29" name="Google Shape;29;p3"/>
          <p:cNvSpPr txBox="1"/>
          <p:nvPr/>
        </p:nvSpPr>
        <p:spPr>
          <a:xfrm>
            <a:off x="32970972" y="11466347"/>
            <a:ext cx="3547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smtClean="0">
                <a:solidFill>
                  <a:srgbClr val="244061"/>
                </a:solidFill>
                <a:latin typeface="Arial" panose="020B0604020202020204"/>
                <a:ea typeface="Arial" panose="020B0604020202020204"/>
                <a:cs typeface="Arial" panose="020B0604020202020204"/>
                <a:sym typeface="Arial" panose="020B0604020202020204"/>
              </a:rPr>
              <a:t>.</a:t>
            </a:r>
            <a:endParaRPr dirty="0"/>
          </a:p>
        </p:txBody>
      </p:sp>
      <p:sp>
        <p:nvSpPr>
          <p:cNvPr id="30" name="Google Shape;30;p3"/>
          <p:cNvSpPr txBox="1"/>
          <p:nvPr/>
        </p:nvSpPr>
        <p:spPr>
          <a:xfrm>
            <a:off x="37488812" y="11382672"/>
            <a:ext cx="359585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smtClean="0">
                <a:solidFill>
                  <a:srgbClr val="244061"/>
                </a:solidFill>
                <a:latin typeface="Arial" panose="020B0604020202020204"/>
                <a:ea typeface="Arial" panose="020B0604020202020204"/>
                <a:cs typeface="Arial" panose="020B0604020202020204"/>
                <a:sym typeface="Arial" panose="020B0604020202020204"/>
              </a:rPr>
              <a:t>.</a:t>
            </a:r>
            <a:endParaRPr dirty="0"/>
          </a:p>
        </p:txBody>
      </p:sp>
      <p:sp>
        <p:nvSpPr>
          <p:cNvPr id="31" name="Google Shape;31;p3"/>
          <p:cNvSpPr txBox="1"/>
          <p:nvPr/>
        </p:nvSpPr>
        <p:spPr>
          <a:xfrm>
            <a:off x="685800" y="3656013"/>
            <a:ext cx="5943600" cy="914400"/>
          </a:xfrm>
          <a:prstGeom prst="rect">
            <a:avLst/>
          </a:prstGeom>
          <a:noFill/>
          <a:ln>
            <a:noFill/>
          </a:ln>
        </p:spPr>
        <p:txBody>
          <a:bodyPr spcFirstLastPara="1" wrap="square" lIns="228600" tIns="228600" rIns="228600" bIns="228600" anchor="ctr" anchorCtr="0">
            <a:noAutofit/>
          </a:bodyPr>
          <a:lstStyle/>
          <a:p>
            <a:pPr marL="0" marR="0" lvl="0" indent="0" algn="l" rtl="0">
              <a:spcBef>
                <a:spcPts val="0"/>
              </a:spcBef>
              <a:spcAft>
                <a:spcPts val="0"/>
              </a:spcAft>
              <a:buNone/>
            </a:pPr>
            <a:r>
              <a:rPr lang="en-US" sz="4000" dirty="0">
                <a:solidFill>
                  <a:schemeClr val="lt1"/>
                </a:solidFill>
                <a:latin typeface="Arial" panose="020B0604020202020204"/>
                <a:ea typeface="Arial" panose="020B0604020202020204"/>
                <a:cs typeface="Arial" panose="020B0604020202020204"/>
                <a:sym typeface="Arial" panose="020B0604020202020204"/>
              </a:rPr>
              <a:t>ABSTRACT</a:t>
            </a:r>
            <a:endParaRPr dirty="0"/>
          </a:p>
        </p:txBody>
      </p:sp>
      <p:sp>
        <p:nvSpPr>
          <p:cNvPr id="32" name="Google Shape;32;p3"/>
          <p:cNvSpPr txBox="1"/>
          <p:nvPr/>
        </p:nvSpPr>
        <p:spPr>
          <a:xfrm>
            <a:off x="511453" y="19482461"/>
            <a:ext cx="5943600" cy="1308139"/>
          </a:xfrm>
          <a:prstGeom prst="rect">
            <a:avLst/>
          </a:prstGeom>
          <a:noFill/>
          <a:ln>
            <a:noFill/>
          </a:ln>
        </p:spPr>
        <p:txBody>
          <a:bodyPr spcFirstLastPara="1" wrap="square" lIns="228600" tIns="228600" rIns="228600" bIns="228600" anchor="ctr" anchorCtr="0">
            <a:noAutofit/>
          </a:bodyPr>
          <a:lstStyle/>
          <a:p>
            <a:pPr marL="0" marR="0" lvl="0" indent="0" algn="l" rtl="0">
              <a:spcBef>
                <a:spcPts val="0"/>
              </a:spcBef>
              <a:spcAft>
                <a:spcPts val="0"/>
              </a:spcAft>
              <a:buNone/>
            </a:pPr>
            <a:endParaRPr dirty="0"/>
          </a:p>
        </p:txBody>
      </p:sp>
      <p:sp>
        <p:nvSpPr>
          <p:cNvPr id="34" name="Google Shape;34;p3"/>
          <p:cNvSpPr txBox="1"/>
          <p:nvPr/>
        </p:nvSpPr>
        <p:spPr>
          <a:xfrm>
            <a:off x="440162" y="4570413"/>
            <a:ext cx="6322133" cy="10802957"/>
          </a:xfrm>
          <a:prstGeom prst="rect">
            <a:avLst/>
          </a:prstGeom>
          <a:solidFill>
            <a:srgbClr val="366092"/>
          </a:solidFill>
          <a:ln>
            <a:noFill/>
          </a:ln>
        </p:spPr>
        <p:txBody>
          <a:bodyPr spcFirstLastPara="1" wrap="square" lIns="228600" tIns="228600" rIns="228600" bIns="228600" anchor="t" anchorCtr="0">
            <a:spAutoFit/>
          </a:bodyPr>
          <a:lstStyle/>
          <a:p>
            <a:pPr algn="just"/>
            <a:r>
              <a:rPr lang="en-US" sz="2400" dirty="0">
                <a:solidFill>
                  <a:schemeClr val="bg1"/>
                </a:solidFill>
                <a:latin typeface="Times New Roman" panose="02020603050405020304"/>
              </a:rPr>
              <a:t>The increasing global incidence of diabetes highlights the urgent need for innovative solutions to enhance early detection and management. This paper presents a web-based application designed to predict the likelihood of diabetes onset using advanced machine learning algorithms. The primary objective is to provide a user-friendly platform for personalized risk assessment, empowering users with accurate and reliable predictions. A comprehensive approach was adopted, analyzing a diverse dataset with consideration of key health indicators and lifestyle factors. The machine learning model developed for this purpose exhibits promising accuracy and reliability</a:t>
            </a:r>
            <a:r>
              <a:rPr lang="en-US" sz="2400" dirty="0" smtClean="0">
                <a:solidFill>
                  <a:schemeClr val="bg1"/>
                </a:solidFill>
                <a:latin typeface="Times New Roman" panose="02020603050405020304"/>
              </a:rPr>
              <a:t>. The </a:t>
            </a:r>
            <a:r>
              <a:rPr lang="en-US" sz="2400" dirty="0">
                <a:solidFill>
                  <a:schemeClr val="bg1"/>
                </a:solidFill>
                <a:latin typeface="Times New Roman" panose="02020603050405020304"/>
              </a:rPr>
              <a:t>application prioritizes simplicity and accessibility, ensuring ease of use across various demographics. This tool holds significant potential for healthcare providers by offering insights into patient risk profiles and identifying risk factors at an early stage, thereby facilitating timely intervention. The intuitive design ensures effortless data entry, making it accessible to users with varied backgrounds. This project represents a substantial advancement in diabetes management, offering an easy and effective tool for early prediction.</a:t>
            </a:r>
            <a:endParaRPr lang="en-US" sz="2400" dirty="0">
              <a:solidFill>
                <a:schemeClr val="bg1"/>
              </a:solidFill>
              <a:latin typeface="Times New Roman" panose="02020603050405020304"/>
            </a:endParaRPr>
          </a:p>
        </p:txBody>
      </p:sp>
      <p:sp>
        <p:nvSpPr>
          <p:cNvPr id="35" name="Google Shape;35;p3"/>
          <p:cNvSpPr txBox="1"/>
          <p:nvPr/>
        </p:nvSpPr>
        <p:spPr>
          <a:xfrm>
            <a:off x="20274905" y="4837519"/>
            <a:ext cx="10969625" cy="9417953"/>
          </a:xfrm>
          <a:prstGeom prst="rect">
            <a:avLst/>
          </a:prstGeom>
          <a:solidFill>
            <a:schemeClr val="lt1"/>
          </a:solidFill>
          <a:ln>
            <a:noFill/>
          </a:ln>
        </p:spPr>
        <p:txBody>
          <a:bodyPr spcFirstLastPara="1" wrap="square" lIns="182875" tIns="182875" rIns="182875" bIns="182875" anchor="t" anchorCtr="0">
            <a:spAutoFit/>
          </a:bodyPr>
          <a:lstStyle/>
          <a:p>
            <a:pPr lvl="0" algn="just">
              <a:buClr>
                <a:schemeClr val="dk1"/>
              </a:buClr>
              <a:buSzPts val="1100"/>
            </a:pPr>
            <a:r>
              <a:rPr lang="en-US" sz="2800" dirty="0">
                <a:solidFill>
                  <a:schemeClr val="dk1"/>
                </a:solidFill>
                <a:latin typeface="Times New Roman" panose="02020603050405020304" pitchFamily="18" charset="0"/>
                <a:ea typeface="Times New Roman" panose="02020603050405020304"/>
                <a:cs typeface="Times New Roman" panose="02020603050405020304" pitchFamily="18" charset="0"/>
              </a:rPr>
              <a:t>The Early Diabetes Predictor project demonstrated effective diabetes risk prediction capabilities by implementing and testing various machine learning algorithms on the diabetes dataset. After evaluating multiple models, including Logistic Regression, </a:t>
            </a:r>
            <a:r>
              <a:rPr lang="en-US" sz="2800" dirty="0" err="1">
                <a:solidFill>
                  <a:schemeClr val="dk1"/>
                </a:solidFill>
                <a:latin typeface="Times New Roman" panose="02020603050405020304" pitchFamily="18" charset="0"/>
                <a:ea typeface="Times New Roman" panose="02020603050405020304"/>
                <a:cs typeface="Times New Roman" panose="02020603050405020304" pitchFamily="18" charset="0"/>
              </a:rPr>
              <a:t>AdaBoost</a:t>
            </a:r>
            <a:r>
              <a:rPr lang="en-US" sz="2800" dirty="0">
                <a:solidFill>
                  <a:schemeClr val="dk1"/>
                </a:solidFill>
                <a:latin typeface="Times New Roman" panose="02020603050405020304" pitchFamily="18" charset="0"/>
                <a:ea typeface="Times New Roman" panose="02020603050405020304"/>
                <a:cs typeface="Times New Roman" panose="02020603050405020304" pitchFamily="18" charset="0"/>
              </a:rPr>
              <a:t>, Random Forest, Decision Tree, and Gaussian Naïve Bayes, the Decision Tree model was selected due to its superior accuracy rate of 98.25% and consistent performance on test data. This accuracy highlights the model’s robustness in recognizing patterns associated with diabetes risk factors</a:t>
            </a:r>
            <a:r>
              <a:rPr lang="en-US" sz="2800" dirty="0" smtClean="0">
                <a:solidFill>
                  <a:schemeClr val="dk1"/>
                </a:solidFill>
                <a:latin typeface="Times New Roman" panose="02020603050405020304" pitchFamily="18" charset="0"/>
                <a:ea typeface="Times New Roman" panose="02020603050405020304"/>
                <a:cs typeface="Times New Roman" panose="02020603050405020304" pitchFamily="18" charset="0"/>
              </a:rPr>
              <a:t>. The </a:t>
            </a:r>
            <a:r>
              <a:rPr lang="en-US" sz="2800" dirty="0">
                <a:solidFill>
                  <a:schemeClr val="dk1"/>
                </a:solidFill>
                <a:latin typeface="Times New Roman" panose="02020603050405020304" pitchFamily="18" charset="0"/>
                <a:ea typeface="Times New Roman" panose="02020603050405020304"/>
                <a:cs typeface="Times New Roman" panose="02020603050405020304" pitchFamily="18" charset="0"/>
              </a:rPr>
              <a:t>deployed web application, developed with Flask, enables users to easily input personal health data, such as age, BMI, blood pressure, and glucose levels. Through a simple and user-friendly interface, the application processes this data and provides an instant diabetes risk assessment. Real-time predictions were consistently delivered with high accuracy, showing the system’s reliability for practical use</a:t>
            </a:r>
            <a:r>
              <a:rPr lang="en-US" sz="2800" dirty="0" smtClean="0">
                <a:solidFill>
                  <a:schemeClr val="dk1"/>
                </a:solidFill>
                <a:latin typeface="Times New Roman" panose="02020603050405020304" pitchFamily="18" charset="0"/>
                <a:ea typeface="Times New Roman" panose="02020603050405020304"/>
                <a:cs typeface="Times New Roman" panose="02020603050405020304" pitchFamily="18" charset="0"/>
              </a:rPr>
              <a:t>. During </a:t>
            </a:r>
            <a:r>
              <a:rPr lang="en-US" sz="2800" dirty="0">
                <a:solidFill>
                  <a:schemeClr val="dk1"/>
                </a:solidFill>
                <a:latin typeface="Times New Roman" panose="02020603050405020304" pitchFamily="18" charset="0"/>
                <a:ea typeface="Times New Roman" panose="02020603050405020304"/>
                <a:cs typeface="Times New Roman" panose="02020603050405020304" pitchFamily="18" charset="0"/>
              </a:rPr>
              <a:t>system testing, the application demonstrated seamless data processing, efficient model interaction, and accurate output generation. Furthermore, initial feedback suggests the application has potential for practical adoption, especially as future versions may include personalized dietary and lifestyle guidance. This enhancement would offer users actionable insights to manage their health proactively, positioning the Early Diabetes Predictor as a valuable resource for both early detection and diabetes management.</a:t>
            </a:r>
            <a:endParaRPr sz="2800" dirty="0">
              <a:solidFill>
                <a:schemeClr val="dk1"/>
              </a:solidFill>
              <a:latin typeface="Times New Roman" panose="02020603050405020304" pitchFamily="18" charset="0"/>
              <a:ea typeface="Times New Roman" panose="02020603050405020304"/>
              <a:cs typeface="Times New Roman" panose="02020603050405020304" pitchFamily="18" charset="0"/>
            </a:endParaRPr>
          </a:p>
        </p:txBody>
      </p:sp>
      <p:sp>
        <p:nvSpPr>
          <p:cNvPr id="37" name="Google Shape;37;p3"/>
          <p:cNvSpPr txBox="1"/>
          <p:nvPr/>
        </p:nvSpPr>
        <p:spPr>
          <a:xfrm>
            <a:off x="8046750" y="14612100"/>
            <a:ext cx="10969500" cy="6832630"/>
          </a:xfrm>
          <a:prstGeom prst="rect">
            <a:avLst/>
          </a:prstGeom>
          <a:solidFill>
            <a:schemeClr val="lt1"/>
          </a:solidFill>
          <a:ln>
            <a:noFill/>
          </a:ln>
        </p:spPr>
        <p:txBody>
          <a:bodyPr spcFirstLastPara="1" wrap="square" lIns="182875" tIns="182875" rIns="182875" bIns="182875" anchor="t" anchorCtr="0">
            <a:spAutoFit/>
          </a:bodyPr>
          <a:lstStyle/>
          <a:p>
            <a:pPr marL="0" marR="0" lvl="0" indent="0" algn="l" rtl="0">
              <a:spcBef>
                <a:spcPts val="0"/>
              </a:spcBef>
              <a:spcAft>
                <a:spcPts val="0"/>
              </a:spcAft>
              <a:buClr>
                <a:schemeClr val="dk1"/>
              </a:buClr>
              <a:buSzPts val="1100"/>
              <a:buFont typeface="Arial" panose="020B060402020202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Dependencies:</a:t>
            </a:r>
            <a:endParaRPr lang="en-US" sz="2800" b="1" dirty="0">
              <a:latin typeface="Times New Roman" panose="02020603050405020304"/>
              <a:ea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Machine Learning </a:t>
            </a:r>
            <a:r>
              <a:rPr lang="en-US" sz="2800" dirty="0" smtClean="0">
                <a:latin typeface="Times New Roman" panose="02020603050405020304"/>
                <a:cs typeface="Times New Roman" panose="02020603050405020304"/>
              </a:rPr>
              <a:t>Libraries</a:t>
            </a:r>
            <a:endParaRPr lang="en-US" sz="2800" dirty="0" smtClean="0">
              <a:latin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Web </a:t>
            </a:r>
            <a:r>
              <a:rPr lang="en-US" sz="2800" dirty="0" smtClean="0">
                <a:latin typeface="Times New Roman" panose="02020603050405020304"/>
                <a:cs typeface="Times New Roman" panose="02020603050405020304"/>
              </a:rPr>
              <a:t>Framework</a:t>
            </a:r>
            <a:endParaRPr lang="en-US" sz="2800" dirty="0" smtClean="0">
              <a:latin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Anaconda </a:t>
            </a:r>
            <a:r>
              <a:rPr lang="en-US" sz="2800" dirty="0" smtClean="0">
                <a:latin typeface="Times New Roman" panose="02020603050405020304"/>
                <a:cs typeface="Times New Roman" panose="02020603050405020304"/>
              </a:rPr>
              <a:t>Environment</a:t>
            </a:r>
            <a:endParaRPr lang="en-US" sz="2800" dirty="0" smtClean="0">
              <a:latin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Data </a:t>
            </a:r>
            <a:r>
              <a:rPr lang="en-US" sz="2800" dirty="0" smtClean="0">
                <a:latin typeface="Times New Roman" panose="02020603050405020304"/>
                <a:cs typeface="Times New Roman" panose="02020603050405020304"/>
              </a:rPr>
              <a:t>Availability</a:t>
            </a:r>
            <a:endParaRPr lang="en-US" sz="2800" dirty="0" smtClean="0">
              <a:latin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Hardware </a:t>
            </a:r>
            <a:r>
              <a:rPr lang="en-US" sz="2800" dirty="0" smtClean="0">
                <a:latin typeface="Times New Roman" panose="02020603050405020304"/>
                <a:cs typeface="Times New Roman" panose="02020603050405020304"/>
              </a:rPr>
              <a:t>Requirements</a:t>
            </a:r>
            <a:endParaRPr lang="en-US" sz="2800" dirty="0" smtClean="0">
              <a:latin typeface="Times New Roman" panose="02020603050405020304"/>
              <a:cs typeface="Times New Roman" panose="02020603050405020304"/>
            </a:endParaRPr>
          </a:p>
          <a:p>
            <a:pPr lvl="0">
              <a:buClr>
                <a:schemeClr val="dk1"/>
              </a:buClr>
              <a:buSzPts val="1100"/>
            </a:pPr>
            <a:r>
              <a:rPr lang="en-US" sz="2800" dirty="0">
                <a:latin typeface="Times New Roman" panose="02020603050405020304"/>
                <a:cs typeface="Times New Roman" panose="02020603050405020304"/>
              </a:rPr>
              <a:t>Database for Storing User Inputs</a:t>
            </a:r>
            <a:endParaRPr lang="en-US" sz="2800" dirty="0">
              <a:latin typeface="Times New Roman" panose="02020603050405020304"/>
              <a:cs typeface="Times New Roman" panose="02020603050405020304"/>
            </a:endParaRPr>
          </a:p>
          <a:p>
            <a:pPr marL="0" marR="0" lvl="0" indent="0" algn="l" rtl="0">
              <a:spcBef>
                <a:spcPts val="0"/>
              </a:spcBef>
              <a:spcAft>
                <a:spcPts val="0"/>
              </a:spcAft>
              <a:buClr>
                <a:schemeClr val="dk1"/>
              </a:buClr>
              <a:buSzPts val="1100"/>
              <a:buFont typeface="Arial" panose="020B0604020202020204"/>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Show Stoppers:</a:t>
            </a:r>
            <a:endParaRPr lang="en-US" sz="2800" b="1" dirty="0">
              <a:latin typeface="Times New Roman" panose="02020603050405020304"/>
              <a:ea typeface="Times New Roman" panose="02020603050405020304"/>
              <a:cs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Data Quality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Issues</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Model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Accuracy</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Deployment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Environment</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User Privacy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Concerns</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Algorithm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Compatibility</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Network </a:t>
            </a:r>
            <a:r>
              <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rPr>
              <a:t>Connectivity</a:t>
            </a:r>
            <a:endParaRPr lang="en-US" sz="2800" dirty="0" smtClean="0">
              <a:latin typeface="Times New Roman" panose="02020603050405020304"/>
              <a:ea typeface="Times New Roman" panose="02020603050405020304"/>
              <a:cs typeface="Times New Roman" panose="02020603050405020304" pitchFamily="18" charset="0"/>
              <a:sym typeface="Times New Roman" panose="02020603050405020304"/>
            </a:endParaRPr>
          </a:p>
          <a:p>
            <a:pPr>
              <a:buClr>
                <a:schemeClr val="dk1"/>
              </a:buClr>
              <a:buSzPts val="1100"/>
            </a:pPr>
            <a:r>
              <a:rPr lang="en-US" sz="2800" dirty="0">
                <a:latin typeface="Times New Roman" panose="02020603050405020304"/>
                <a:ea typeface="Times New Roman" panose="02020603050405020304"/>
                <a:cs typeface="Times New Roman" panose="02020603050405020304" pitchFamily="18" charset="0"/>
                <a:sym typeface="Times New Roman" panose="02020603050405020304"/>
              </a:rPr>
              <a:t>Security Vulnerabilities</a:t>
            </a:r>
            <a:endParaRPr lang="en-US" sz="2800" dirty="0">
              <a:latin typeface="Times New Roman" panose="02020603050405020304"/>
              <a:ea typeface="Times New Roman" panose="02020603050405020304"/>
              <a:cs typeface="Times New Roman" panose="02020603050405020304" pitchFamily="18" charset="0"/>
              <a:sym typeface="Times New Roman" panose="02020603050405020304"/>
            </a:endParaRPr>
          </a:p>
        </p:txBody>
      </p:sp>
      <p:sp>
        <p:nvSpPr>
          <p:cNvPr id="38" name="Google Shape;38;p3"/>
          <p:cNvSpPr txBox="1"/>
          <p:nvPr/>
        </p:nvSpPr>
        <p:spPr>
          <a:xfrm>
            <a:off x="32261412" y="12672878"/>
            <a:ext cx="10969500" cy="5444557"/>
          </a:xfrm>
          <a:prstGeom prst="rect">
            <a:avLst/>
          </a:prstGeom>
          <a:solidFill>
            <a:schemeClr val="lt1"/>
          </a:solidFill>
          <a:ln>
            <a:noFill/>
          </a:ln>
        </p:spPr>
        <p:txBody>
          <a:bodyPr spcFirstLastPara="1" wrap="square" lIns="182875" tIns="182875" rIns="182875" bIns="182875" anchor="t" anchorCtr="0">
            <a:spAutoFit/>
          </a:bodyPr>
          <a:lstStyle/>
          <a:p>
            <a:pPr lvl="0">
              <a:lnSpc>
                <a:spcPct val="115000"/>
              </a:lnSpc>
              <a:spcBef>
                <a:spcPts val="1200"/>
              </a:spcBef>
              <a:buClr>
                <a:schemeClr val="dk1"/>
              </a:buClr>
              <a:buSzPts val="1100"/>
            </a:pPr>
            <a:r>
              <a:rPr lang="en-US" sz="2800" b="1" dirty="0">
                <a:latin typeface="Times New Roman" panose="02020603050405020304" pitchFamily="18" charset="0"/>
                <a:cs typeface="Times New Roman" panose="02020603050405020304" pitchFamily="18" charset="0"/>
              </a:rPr>
              <a:t>Early Diabetes Risk Assessment</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lvl="0">
              <a:lnSpc>
                <a:spcPct val="115000"/>
              </a:lnSpc>
              <a:spcBef>
                <a:spcPts val="1200"/>
              </a:spcBef>
              <a:buClr>
                <a:schemeClr val="dk1"/>
              </a:buClr>
              <a:buSzPts val="1100"/>
            </a:pPr>
            <a:r>
              <a:rPr lang="en-US" sz="2800" dirty="0"/>
              <a:t>The system provides individuals with a personalized diabetes risk score, helping them understand their likelihood of developing diabetes based on their health information and enabling proactive health decisions</a:t>
            </a:r>
            <a:r>
              <a:rPr lang="en-US" sz="2800" dirty="0" smtClean="0"/>
              <a:t>.</a:t>
            </a:r>
            <a:endParaRPr lang="en-US" sz="2800" dirty="0" smtClean="0"/>
          </a:p>
          <a:p>
            <a:pPr lvl="0">
              <a:lnSpc>
                <a:spcPct val="115000"/>
              </a:lnSpc>
              <a:spcBef>
                <a:spcPts val="1200"/>
              </a:spcBef>
              <a:buClr>
                <a:schemeClr val="dk1"/>
              </a:buClr>
              <a:buSzPts val="1100"/>
            </a:pPr>
            <a:r>
              <a:rPr lang="en-US" sz="2800" b="1" dirty="0">
                <a:latin typeface="Times New Roman" panose="02020603050405020304" pitchFamily="18" charset="0"/>
                <a:cs typeface="Times New Roman" panose="02020603050405020304" pitchFamily="18" charset="0"/>
              </a:rPr>
              <a:t>Healthcare Screening Tool for Diabetes</a:t>
            </a:r>
            <a:r>
              <a:rPr lang="en-US" sz="2800" b="1" dirty="0" smtClean="0">
                <a:latin typeface="Times New Roman" panose="02020603050405020304" pitchFamily="18" charset="0"/>
                <a:cs typeface="Times New Roman" panose="02020603050405020304" pitchFamily="18" charset="0"/>
              </a:rPr>
              <a:t>:</a:t>
            </a:r>
            <a:endParaRPr lang="en-US" sz="2800" b="1" dirty="0" smtClean="0">
              <a:latin typeface="Times New Roman" panose="02020603050405020304" pitchFamily="18" charset="0"/>
              <a:cs typeface="Times New Roman" panose="02020603050405020304" pitchFamily="18" charset="0"/>
            </a:endParaRPr>
          </a:p>
          <a:p>
            <a:pPr lvl="0">
              <a:lnSpc>
                <a:spcPct val="115000"/>
              </a:lnSpc>
              <a:spcBef>
                <a:spcPts val="1200"/>
              </a:spcBef>
              <a:buClr>
                <a:schemeClr val="dk1"/>
              </a:buClr>
              <a:buSzPts val="1100"/>
            </a:pPr>
            <a:r>
              <a:rPr lang="en-US" sz="2800" dirty="0">
                <a:latin typeface="Times New Roman" panose="02020603050405020304" pitchFamily="18" charset="0"/>
                <a:cs typeface="Times New Roman" panose="02020603050405020304" pitchFamily="18" charset="0"/>
              </a:rPr>
              <a:t>Healthcare providers use the application to quickly assess patients’ diabetes risk, aiding in prioritizing patients who may require further testing or preventive measures based on their risk profile</a:t>
            </a:r>
            <a:r>
              <a:rPr lang="en-US" sz="2800" b="1" dirty="0">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
        <p:nvSpPr>
          <p:cNvPr id="39" name="Google Shape;39;p3"/>
          <p:cNvSpPr txBox="1"/>
          <p:nvPr/>
        </p:nvSpPr>
        <p:spPr>
          <a:xfrm>
            <a:off x="32072951" y="19110614"/>
            <a:ext cx="10969500" cy="2667387"/>
          </a:xfrm>
          <a:prstGeom prst="rect">
            <a:avLst/>
          </a:prstGeom>
          <a:solidFill>
            <a:schemeClr val="lt1"/>
          </a:solidFill>
          <a:ln>
            <a:noFill/>
          </a:ln>
        </p:spPr>
        <p:txBody>
          <a:bodyPr spcFirstLastPara="1" wrap="square" lIns="182875" tIns="182875" rIns="182875" bIns="182875" anchor="t" anchorCtr="0">
            <a:spAutoFit/>
          </a:bodyPr>
          <a:lstStyle/>
          <a:p>
            <a:pPr marL="457200" marR="0" lvl="0" indent="-381000" algn="l" rtl="0">
              <a:spcBef>
                <a:spcPts val="1600"/>
              </a:spcBef>
              <a:spcAft>
                <a:spcPts val="0"/>
              </a:spcAft>
              <a:buClr>
                <a:schemeClr val="dk1"/>
              </a:buClr>
              <a:buSzPts val="2400"/>
              <a:buAutoNum type="arabicPeriod"/>
            </a:pPr>
            <a:r>
              <a:rPr lang="en-US" sz="2400" dirty="0" err="1" smtClean="0">
                <a:solidFill>
                  <a:schemeClr val="dk1"/>
                </a:solidFill>
              </a:rPr>
              <a:t>Mrs.I.Farzhana</a:t>
            </a:r>
            <a:r>
              <a:rPr lang="en-US" sz="2400" dirty="0" smtClean="0">
                <a:solidFill>
                  <a:schemeClr val="dk1"/>
                </a:solidFill>
              </a:rPr>
              <a:t> / Assistant Professor</a:t>
            </a:r>
            <a:endParaRPr lang="en-US" sz="2400" dirty="0">
              <a:solidFill>
                <a:schemeClr val="dk1"/>
              </a:solidFill>
            </a:endParaRPr>
          </a:p>
          <a:p>
            <a:pPr marL="457200" marR="0" lvl="0" indent="-381000" algn="l" rtl="0">
              <a:spcBef>
                <a:spcPts val="1600"/>
              </a:spcBef>
              <a:spcAft>
                <a:spcPts val="0"/>
              </a:spcAft>
              <a:buClr>
                <a:schemeClr val="dk1"/>
              </a:buClr>
              <a:buSzPts val="2400"/>
              <a:buAutoNum type="arabicPeriod"/>
            </a:pPr>
            <a:r>
              <a:rPr lang="en-US" sz="2400" dirty="0" smtClean="0">
                <a:solidFill>
                  <a:schemeClr val="dk1"/>
                </a:solidFill>
              </a:rPr>
              <a:t>TTS 3212</a:t>
            </a:r>
            <a:endParaRPr lang="en-US" sz="2400" dirty="0">
              <a:solidFill>
                <a:schemeClr val="dk1"/>
              </a:solidFill>
            </a:endParaRPr>
          </a:p>
          <a:p>
            <a:pPr marL="457200" marR="0" lvl="0" indent="-381000" algn="l" rtl="0">
              <a:spcBef>
                <a:spcPts val="1600"/>
              </a:spcBef>
              <a:spcAft>
                <a:spcPts val="0"/>
              </a:spcAft>
              <a:buClr>
                <a:schemeClr val="dk1"/>
              </a:buClr>
              <a:buSzPts val="2400"/>
              <a:buAutoNum type="arabicPeriod"/>
            </a:pPr>
            <a:r>
              <a:rPr lang="en-US" sz="2400" dirty="0" smtClean="0">
                <a:solidFill>
                  <a:schemeClr val="dk1"/>
                </a:solidFill>
              </a:rPr>
              <a:t>Phone No: 6382032352</a:t>
            </a:r>
            <a:endParaRPr lang="en-US" sz="2400" dirty="0">
              <a:solidFill>
                <a:schemeClr val="dk1"/>
              </a:solidFill>
            </a:endParaRPr>
          </a:p>
          <a:p>
            <a:pPr marL="457200" lvl="0" indent="-381000">
              <a:spcBef>
                <a:spcPts val="1600"/>
              </a:spcBef>
              <a:buClr>
                <a:schemeClr val="dk1"/>
              </a:buClr>
              <a:buSzPts val="2400"/>
              <a:buAutoNum type="arabicPeriod"/>
            </a:pPr>
            <a:r>
              <a:rPr lang="en-US" sz="2400" dirty="0">
                <a:solidFill>
                  <a:schemeClr val="dk1"/>
                </a:solidFill>
              </a:rPr>
              <a:t>Email-ID: ifarzhana@veltech.edu.in</a:t>
            </a:r>
            <a:endParaRPr sz="2400" dirty="0">
              <a:solidFill>
                <a:schemeClr val="dk1"/>
              </a:solidFill>
            </a:endParaRPr>
          </a:p>
        </p:txBody>
      </p:sp>
      <p:pic>
        <p:nvPicPr>
          <p:cNvPr id="41" name="Google Shape;41;p3"/>
          <p:cNvPicPr preferRelativeResize="0"/>
          <p:nvPr/>
        </p:nvPicPr>
        <p:blipFill rotWithShape="1">
          <a:blip r:embed="rId1"/>
          <a:srcRect/>
          <a:stretch>
            <a:fillRect/>
          </a:stretch>
        </p:blipFill>
        <p:spPr>
          <a:xfrm>
            <a:off x="685801" y="688725"/>
            <a:ext cx="5943600" cy="1828800"/>
          </a:xfrm>
          <a:prstGeom prst="rect">
            <a:avLst/>
          </a:prstGeom>
          <a:noFill/>
          <a:ln>
            <a:noFill/>
          </a:ln>
        </p:spPr>
      </p:pic>
      <p:sp>
        <p:nvSpPr>
          <p:cNvPr id="42" name="Google Shape;42;p3"/>
          <p:cNvSpPr txBox="1"/>
          <p:nvPr/>
        </p:nvSpPr>
        <p:spPr>
          <a:xfrm>
            <a:off x="21489890" y="14638324"/>
            <a:ext cx="8685310" cy="577061"/>
          </a:xfrm>
          <a:prstGeom prst="rect">
            <a:avLst/>
          </a:prstGeom>
          <a:noFill/>
          <a:ln>
            <a:noFill/>
          </a:ln>
        </p:spPr>
        <p:txBody>
          <a:bodyPr spcFirstLastPara="1" wrap="square" lIns="83800" tIns="41900" rIns="83800" bIns="41900" anchor="t" anchorCtr="0">
            <a:spAutoFit/>
          </a:bodyPr>
          <a:lstStyle/>
          <a:p>
            <a:r>
              <a:rPr lang="en-US" sz="3200" b="1" dirty="0">
                <a:solidFill>
                  <a:srgbClr val="244061"/>
                </a:solidFill>
                <a:sym typeface="Arial" panose="020B0604020202020204"/>
              </a:rPr>
              <a:t>Explain the </a:t>
            </a:r>
            <a:r>
              <a:rPr lang="en-US" sz="3200" b="1" dirty="0">
                <a:solidFill>
                  <a:srgbClr val="244061"/>
                </a:solidFill>
              </a:rPr>
              <a:t>work  </a:t>
            </a:r>
            <a:r>
              <a:rPr lang="en-US" sz="3200" b="1" dirty="0">
                <a:solidFill>
                  <a:srgbClr val="244061"/>
                </a:solidFill>
                <a:sym typeface="Arial" panose="020B0604020202020204"/>
              </a:rPr>
              <a:t>flow of the solution</a:t>
            </a:r>
            <a:endParaRPr lang="en-US" sz="3200" dirty="0">
              <a:solidFill>
                <a:srgbClr val="244061"/>
              </a:solidFill>
            </a:endParaRPr>
          </a:p>
        </p:txBody>
      </p:sp>
      <p:sp>
        <p:nvSpPr>
          <p:cNvPr id="44" name="Google Shape;44;p3"/>
          <p:cNvSpPr txBox="1"/>
          <p:nvPr/>
        </p:nvSpPr>
        <p:spPr>
          <a:xfrm>
            <a:off x="8690450" y="5335225"/>
            <a:ext cx="105087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latin typeface="Roboto" panose="02000000000000000000"/>
              <a:ea typeface="Roboto" panose="02000000000000000000"/>
              <a:cs typeface="Roboto" panose="02000000000000000000"/>
              <a:sym typeface="Roboto" panose="02000000000000000000"/>
            </a:endParaRPr>
          </a:p>
        </p:txBody>
      </p:sp>
      <p:pic>
        <p:nvPicPr>
          <p:cNvPr id="45" name="Google Shape;45;p3"/>
          <p:cNvPicPr preferRelativeResize="0"/>
          <p:nvPr/>
        </p:nvPicPr>
        <p:blipFill>
          <a:blip r:embed="rId2"/>
          <a:stretch>
            <a:fillRect/>
          </a:stretch>
        </p:blipFill>
        <p:spPr>
          <a:xfrm>
            <a:off x="7904847" y="4857653"/>
            <a:ext cx="11335300" cy="8604300"/>
          </a:xfrm>
          <a:prstGeom prst="rect">
            <a:avLst/>
          </a:prstGeom>
          <a:noFill/>
          <a:ln>
            <a:noFill/>
          </a:ln>
        </p:spPr>
      </p:pic>
      <p:sp>
        <p:nvSpPr>
          <p:cNvPr id="46" name="Google Shape;46;p3"/>
          <p:cNvSpPr txBox="1"/>
          <p:nvPr/>
        </p:nvSpPr>
        <p:spPr>
          <a:xfrm>
            <a:off x="8136450" y="5081111"/>
            <a:ext cx="10790100" cy="7937500"/>
          </a:xfrm>
          <a:prstGeom prst="rect">
            <a:avLst/>
          </a:prstGeom>
          <a:noFill/>
          <a:ln>
            <a:noFill/>
          </a:ln>
        </p:spPr>
        <p:txBody>
          <a:bodyPr spcFirstLastPara="1" wrap="square" lIns="91425" tIns="91425" rIns="91425" bIns="91425" anchor="t" anchorCtr="0">
            <a:spAutoFit/>
          </a:bodyPr>
          <a:lstStyle/>
          <a:p>
            <a:pPr algn="just"/>
            <a:r>
              <a:rPr lang="en-US" sz="2800" dirty="0">
                <a:latin typeface="Times New Roman" panose="02020603050405020304" pitchFamily="18" charset="0"/>
                <a:cs typeface="Times New Roman" panose="02020603050405020304" pitchFamily="18" charset="0"/>
              </a:rPr>
              <a:t>The </a:t>
            </a:r>
            <a:r>
              <a:rPr lang="en-US" sz="2800" i="1" dirty="0">
                <a:latin typeface="Times New Roman" panose="02020603050405020304" pitchFamily="18" charset="0"/>
                <a:cs typeface="Times New Roman" panose="02020603050405020304" pitchFamily="18" charset="0"/>
              </a:rPr>
              <a:t>Early Diabetes Predictor</a:t>
            </a:r>
            <a:r>
              <a:rPr lang="en-US" sz="2800" dirty="0">
                <a:latin typeface="Times New Roman" panose="02020603050405020304" pitchFamily="18" charset="0"/>
                <a:cs typeface="Times New Roman" panose="02020603050405020304" pitchFamily="18" charset="0"/>
              </a:rPr>
              <a:t> is a web-based application developed to estimate the likelihood of diabetes in individuals using machine learning. By leveraging a structured dataset containing various health indicators, this project aims to identify early warning signs of diabetes, providing users with an accessible risk assessment tool. Multiple algorithms</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including Logistic Regression, </a:t>
            </a:r>
            <a:r>
              <a:rPr lang="en-US" sz="2800" dirty="0" err="1">
                <a:latin typeface="Times New Roman" panose="02020603050405020304" pitchFamily="18" charset="0"/>
                <a:cs typeface="Times New Roman" panose="02020603050405020304" pitchFamily="18" charset="0"/>
              </a:rPr>
              <a:t>AdaBoost</a:t>
            </a:r>
            <a:r>
              <a:rPr lang="en-US" sz="2800" dirty="0">
                <a:latin typeface="Times New Roman" panose="02020603050405020304" pitchFamily="18" charset="0"/>
                <a:cs typeface="Times New Roman" panose="02020603050405020304" pitchFamily="18" charset="0"/>
              </a:rPr>
              <a:t>, Random Forest, Decision Tree, and Gaussian Naïve Bayes</a:t>
            </a:r>
            <a:r>
              <a:rPr lang="en-IN" alt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were tested for model accuracy, with the Decision Tree classifier achieving the highest accuracy of 98.25</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application is built using Flask, enabling a user-friendly interface for data entry and real-time prediction results. Users can input specific health metrics, such as age, BMI, and glucose levels, to receive a risk evaluation. Future enhancements will include personalized health recommendations based on prediction results, providing actionable steps for diabetes prevention. Through the integration of machine learning and health informatics, the </a:t>
            </a:r>
            <a:r>
              <a:rPr lang="en-US" sz="2800" i="1" dirty="0">
                <a:latin typeface="Times New Roman" panose="02020603050405020304" pitchFamily="18" charset="0"/>
                <a:cs typeface="Times New Roman" panose="02020603050405020304" pitchFamily="18" charset="0"/>
              </a:rPr>
              <a:t>Early Diabetes Predictor</a:t>
            </a:r>
            <a:r>
              <a:rPr lang="en-US" sz="2800" dirty="0">
                <a:latin typeface="Times New Roman" panose="02020603050405020304" pitchFamily="18" charset="0"/>
                <a:cs typeface="Times New Roman" panose="02020603050405020304" pitchFamily="18" charset="0"/>
              </a:rPr>
              <a:t> serves as a proactive tool for early detection, aiming to empower individuals in managing their health effectively.</a:t>
            </a:r>
            <a:endParaRPr lang="en-US" sz="2800" dirty="0">
              <a:latin typeface="Times New Roman" panose="02020603050405020304" pitchFamily="18" charset="0"/>
              <a:cs typeface="Times New Roman" panose="02020603050405020304" pitchFamily="18" charset="0"/>
            </a:endParaRPr>
          </a:p>
        </p:txBody>
      </p:sp>
      <p:pic>
        <p:nvPicPr>
          <p:cNvPr id="9" name="Google Shape;45;p3"/>
          <p:cNvPicPr preferRelativeResize="0"/>
          <p:nvPr/>
        </p:nvPicPr>
        <p:blipFill>
          <a:blip r:embed="rId2"/>
          <a:stretch>
            <a:fillRect/>
          </a:stretch>
        </p:blipFill>
        <p:spPr>
          <a:xfrm>
            <a:off x="32970972" y="5196190"/>
            <a:ext cx="7662678" cy="1916215"/>
          </a:xfrm>
          <a:prstGeom prst="rect">
            <a:avLst/>
          </a:prstGeom>
          <a:noFill/>
          <a:ln>
            <a:noFill/>
          </a:ln>
        </p:spPr>
      </p:pic>
      <p:pic>
        <p:nvPicPr>
          <p:cNvPr id="14" name="Picture 13"/>
          <p:cNvPicPr>
            <a:picLocks noChangeAspect="1"/>
          </p:cNvPicPr>
          <p:nvPr/>
        </p:nvPicPr>
        <p:blipFill>
          <a:blip r:embed="rId3"/>
          <a:stretch>
            <a:fillRect/>
          </a:stretch>
        </p:blipFill>
        <p:spPr>
          <a:xfrm>
            <a:off x="20116800" y="15373370"/>
            <a:ext cx="11072768" cy="6008618"/>
          </a:xfrm>
          <a:prstGeom prst="rect">
            <a:avLst/>
          </a:prstGeom>
        </p:spPr>
      </p:pic>
      <p:sp>
        <p:nvSpPr>
          <p:cNvPr id="15" name="TextBox 14"/>
          <p:cNvSpPr txBox="1"/>
          <p:nvPr/>
        </p:nvSpPr>
        <p:spPr>
          <a:xfrm>
            <a:off x="32970972" y="5335225"/>
            <a:ext cx="7662678"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technology stack for the </a:t>
            </a:r>
            <a:r>
              <a:rPr lang="en-US" sz="2400" i="1" dirty="0">
                <a:latin typeface="Times New Roman" panose="02020603050405020304" pitchFamily="18" charset="0"/>
                <a:cs typeface="Times New Roman" panose="02020603050405020304" pitchFamily="18" charset="0"/>
              </a:rPr>
              <a:t>Early Diabetes Predictor</a:t>
            </a:r>
            <a:r>
              <a:rPr lang="en-US" sz="2400" dirty="0">
                <a:latin typeface="Times New Roman" panose="02020603050405020304" pitchFamily="18" charset="0"/>
                <a:cs typeface="Times New Roman" panose="02020603050405020304" pitchFamily="18" charset="0"/>
              </a:rPr>
              <a:t> combines machine learning, web development frameworks, and data management tools to create an efficient, interactive application. Here’s a breakdown of the main </a:t>
            </a:r>
            <a:r>
              <a:rPr lang="en-US" sz="2400" dirty="0" smtClean="0">
                <a:latin typeface="Times New Roman" panose="02020603050405020304" pitchFamily="18" charset="0"/>
                <a:cs typeface="Times New Roman" panose="02020603050405020304" pitchFamily="18" charset="0"/>
              </a:rPr>
              <a:t>components:</a:t>
            </a:r>
            <a:endParaRPr lang="en-IN" sz="2400" dirty="0">
              <a:latin typeface="Times New Roman" panose="02020603050405020304" pitchFamily="18" charset="0"/>
              <a:cs typeface="Times New Roman" panose="02020603050405020304" pitchFamily="18" charset="0"/>
            </a:endParaRPr>
          </a:p>
        </p:txBody>
      </p:sp>
      <p:sp>
        <p:nvSpPr>
          <p:cNvPr id="40" name="Rectangle: Rounded Corners 3"/>
          <p:cNvSpPr/>
          <p:nvPr/>
        </p:nvSpPr>
        <p:spPr>
          <a:xfrm>
            <a:off x="33460725" y="7288767"/>
            <a:ext cx="3727933" cy="4390932"/>
          </a:xfrm>
          <a:prstGeom prst="roundRect">
            <a:avLst/>
          </a:prstGeom>
          <a:solidFill>
            <a:schemeClr val="accent6">
              <a:lumMod val="75000"/>
            </a:schemeClr>
          </a:solidFill>
        </p:spPr>
        <p:style>
          <a:lnRef idx="0">
            <a:schemeClr val="accent4"/>
          </a:lnRef>
          <a:fillRef idx="3">
            <a:schemeClr val="accent4"/>
          </a:fillRef>
          <a:effectRef idx="3">
            <a:schemeClr val="accent4"/>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IN" sz="2800" b="1" dirty="0">
                <a:solidFill>
                  <a:schemeClr val="tx1"/>
                </a:solidFill>
                <a:latin typeface="Times New Roman" panose="02020603050405020304" pitchFamily="18" charset="0"/>
                <a:cs typeface="Times New Roman" panose="02020603050405020304" pitchFamily="18" charset="0"/>
              </a:rPr>
              <a:t>Application Development </a:t>
            </a:r>
            <a:r>
              <a:rPr lang="en-IN" sz="2800" b="1" dirty="0" smtClean="0">
                <a:solidFill>
                  <a:schemeClr val="tx1"/>
                </a:solidFill>
                <a:latin typeface="Times New Roman" panose="02020603050405020304" pitchFamily="18" charset="0"/>
                <a:cs typeface="Times New Roman" panose="02020603050405020304" pitchFamily="18" charset="0"/>
              </a:rPr>
              <a:t>Stack</a:t>
            </a:r>
            <a:endParaRPr lang="en-IN" sz="2800" b="1" dirty="0" smtClean="0">
              <a:solidFill>
                <a:schemeClr val="tx1"/>
              </a:solidFill>
              <a:latin typeface="Times New Roman" panose="02020603050405020304" pitchFamily="18" charset="0"/>
              <a:cs typeface="Times New Roman" panose="02020603050405020304" pitchFamily="18" charset="0"/>
            </a:endParaRPr>
          </a:p>
          <a:p>
            <a:pPr algn="ctr"/>
            <a:endParaRPr lang="en-IN" sz="2800" b="1"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solidFill>
                  <a:schemeClr val="tx1"/>
                </a:solidFill>
                <a:latin typeface="Times New Roman" panose="02020603050405020304" pitchFamily="18" charset="0"/>
                <a:cs typeface="Times New Roman" panose="02020603050405020304" pitchFamily="18" charset="0"/>
              </a:rPr>
              <a:t>Frontend: </a:t>
            </a:r>
            <a:r>
              <a:rPr lang="en-IN"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(Flask)</a:t>
            </a:r>
            <a:endParaRPr lang="en-IN"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smtClean="0">
                <a:solidFill>
                  <a:schemeClr val="tx1"/>
                </a:solidFill>
                <a:latin typeface="Times New Roman" panose="02020603050405020304" pitchFamily="18" charset="0"/>
                <a:cs typeface="Times New Roman" panose="02020603050405020304" pitchFamily="18" charset="0"/>
              </a:rPr>
              <a:t>Backend</a:t>
            </a:r>
            <a:r>
              <a:rPr lang="en-IN"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 </a:t>
            </a:r>
            <a:r>
              <a:rPr lang="en-IN" sz="2400" dirty="0" smtClean="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(Python)</a:t>
            </a:r>
            <a:endParaRPr lang="en-IN" sz="2400" dirty="0" smtClean="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Environment</a:t>
            </a:r>
            <a:r>
              <a:rPr lang="en-IN" sz="2000" dirty="0">
                <a:solidFill>
                  <a:schemeClr val="tx1"/>
                </a:solidFill>
                <a:latin typeface="Times New Roman" panose="02020603050405020304" pitchFamily="18" charset="0"/>
                <a:cs typeface="Times New Roman" panose="02020603050405020304" pitchFamily="18" charset="0"/>
              </a:rPr>
              <a:t>: (Anaconda Navigator)</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47" name="Rectangle: Rounded Corners 7"/>
          <p:cNvSpPr/>
          <p:nvPr/>
        </p:nvSpPr>
        <p:spPr>
          <a:xfrm>
            <a:off x="38222848" y="7288583"/>
            <a:ext cx="3727933" cy="4390932"/>
          </a:xfrm>
          <a:prstGeom prst="roundRect">
            <a:avLst/>
          </a:prstGeom>
          <a:solidFill>
            <a:schemeClr val="bg2">
              <a:lumMod val="60000"/>
              <a:lumOff val="40000"/>
            </a:schemeClr>
          </a:solidFill>
        </p:spPr>
        <p:style>
          <a:lnRef idx="0">
            <a:schemeClr val="accent3"/>
          </a:lnRef>
          <a:fillRef idx="3">
            <a:schemeClr val="accent3"/>
          </a:fillRef>
          <a:effectRef idx="3">
            <a:schemeClr val="accent3"/>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sz="2800" b="1" dirty="0">
                <a:solidFill>
                  <a:schemeClr val="tx1"/>
                </a:solidFill>
                <a:latin typeface="Times New Roman" panose="02020603050405020304" pitchFamily="18" charset="0"/>
                <a:cs typeface="Times New Roman" panose="02020603050405020304" pitchFamily="18" charset="0"/>
              </a:rPr>
              <a:t>Machine Learning and Data Processing </a:t>
            </a:r>
            <a:r>
              <a:rPr lang="en-US" sz="2800" b="1" dirty="0" smtClean="0">
                <a:solidFill>
                  <a:schemeClr val="tx1"/>
                </a:solidFill>
                <a:latin typeface="Times New Roman" panose="02020603050405020304" pitchFamily="18" charset="0"/>
                <a:cs typeface="Times New Roman" panose="02020603050405020304" pitchFamily="18" charset="0"/>
              </a:rPr>
              <a:t>Stack</a:t>
            </a:r>
            <a:endParaRPr lang="en-US" sz="2800" b="1"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Data </a:t>
            </a:r>
            <a:r>
              <a:rPr lang="en-IN" sz="2400" dirty="0" smtClean="0">
                <a:solidFill>
                  <a:schemeClr val="tx1"/>
                </a:solidFill>
                <a:latin typeface="Times New Roman" panose="02020603050405020304" pitchFamily="18" charset="0"/>
                <a:cs typeface="Times New Roman" panose="02020603050405020304" pitchFamily="18" charset="0"/>
              </a:rPr>
              <a:t>Handling</a:t>
            </a:r>
            <a:r>
              <a:rPr lang="en-IN" sz="2400" dirty="0">
                <a:solidFill>
                  <a:schemeClr val="tx1"/>
                </a:solidFill>
                <a:latin typeface="Times New Roman" panose="02020603050405020304" pitchFamily="18" charset="0"/>
                <a:cs typeface="Times New Roman" panose="02020603050405020304" pitchFamily="18" charset="0"/>
              </a:rPr>
              <a:t>: (Pandas and </a:t>
            </a:r>
            <a:r>
              <a:rPr lang="en-IN" sz="2400" dirty="0" err="1">
                <a:solidFill>
                  <a:schemeClr val="tx1"/>
                </a:solidFill>
                <a:latin typeface="Times New Roman" panose="02020603050405020304" pitchFamily="18" charset="0"/>
                <a:cs typeface="Times New Roman" panose="02020603050405020304" pitchFamily="18" charset="0"/>
              </a:rPr>
              <a:t>NumPy</a:t>
            </a:r>
            <a:r>
              <a:rPr lang="en-IN" sz="2400" dirty="0">
                <a:solidFill>
                  <a:schemeClr val="tx1"/>
                </a:solidFill>
                <a:latin typeface="Times New Roman" panose="02020603050405020304" pitchFamily="18" charset="0"/>
                <a:cs typeface="Times New Roman" panose="02020603050405020304" pitchFamily="18" charset="0"/>
              </a:rPr>
              <a:t>) </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Machine Learning Algorithms: (</a:t>
            </a:r>
            <a:r>
              <a:rPr lang="en-IN" sz="2400" dirty="0" err="1">
                <a:solidFill>
                  <a:schemeClr val="tx1"/>
                </a:solidFill>
                <a:latin typeface="Times New Roman" panose="02020603050405020304" pitchFamily="18" charset="0"/>
                <a:cs typeface="Times New Roman" panose="02020603050405020304" pitchFamily="18" charset="0"/>
              </a:rPr>
              <a:t>Scikit</a:t>
            </a:r>
            <a:r>
              <a:rPr lang="en-IN" sz="2400" dirty="0">
                <a:solidFill>
                  <a:schemeClr val="tx1"/>
                </a:solidFill>
                <a:latin typeface="Times New Roman" panose="02020603050405020304" pitchFamily="18" charset="0"/>
                <a:cs typeface="Times New Roman" panose="02020603050405020304" pitchFamily="18" charset="0"/>
              </a:rPr>
              <a:t>-Learn)</a:t>
            </a:r>
            <a:endParaRPr lang="en-IN" sz="2400" dirty="0">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Deployment and Data Storage</a:t>
            </a:r>
            <a:r>
              <a:rPr lang="en-IN" sz="2400" dirty="0" smtClean="0">
                <a:solidFill>
                  <a:schemeClr val="tx1"/>
                </a:solidFill>
                <a:latin typeface="Times New Roman" panose="02020603050405020304" pitchFamily="18" charset="0"/>
                <a:cs typeface="Times New Roman" panose="02020603050405020304" pitchFamily="18" charset="0"/>
              </a:rPr>
              <a:t>: (Application)</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48" name="Hexagon 47"/>
          <p:cNvSpPr/>
          <p:nvPr/>
        </p:nvSpPr>
        <p:spPr>
          <a:xfrm>
            <a:off x="36821043" y="9115332"/>
            <a:ext cx="1612331" cy="1053625"/>
          </a:xfrm>
          <a:prstGeom prst="hexagon">
            <a:avLst/>
          </a:prstGeom>
          <a:solidFill>
            <a:schemeClr val="tx1">
              <a:lumMod val="95000"/>
              <a:lumOff val="5000"/>
            </a:schemeClr>
          </a:solidFill>
        </p:spPr>
        <p:style>
          <a:lnRef idx="0">
            <a:schemeClr val="accent6"/>
          </a:lnRef>
          <a:fillRef idx="3">
            <a:schemeClr val="accent6"/>
          </a:fillRef>
          <a:effectRef idx="3">
            <a:schemeClr val="accent6"/>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b="1" dirty="0">
                <a:latin typeface="Times New Roman" panose="02020603050405020304" pitchFamily="18" charset="0"/>
                <a:cs typeface="Times New Roman" panose="02020603050405020304" pitchFamily="18" charset="0"/>
              </a:rPr>
              <a:t>TECH STACK</a:t>
            </a:r>
            <a:endParaRPr lang="en-IN" b="1" dirty="0">
              <a:latin typeface="Times New Roman" panose="02020603050405020304" pitchFamily="18" charset="0"/>
              <a:cs typeface="Times New Roman" panose="02020603050405020304" pitchFamily="18" charset="0"/>
            </a:endParaRPr>
          </a:p>
        </p:txBody>
      </p:sp>
      <p:sp>
        <p:nvSpPr>
          <p:cNvPr id="2" name="Text Box 1"/>
          <p:cNvSpPr txBox="1"/>
          <p:nvPr/>
        </p:nvSpPr>
        <p:spPr>
          <a:xfrm>
            <a:off x="763905" y="15796260"/>
            <a:ext cx="5883910" cy="706755"/>
          </a:xfrm>
          <a:prstGeom prst="rect">
            <a:avLst/>
          </a:prstGeom>
          <a:noFill/>
        </p:spPr>
        <p:txBody>
          <a:bodyPr wrap="square" rtlCol="0">
            <a:spAutoFit/>
          </a:bodyPr>
          <a:p>
            <a:r>
              <a:rPr lang="en-IN" altLang="en-US" sz="4000" b="1">
                <a:solidFill>
                  <a:schemeClr val="bg1"/>
                </a:solidFill>
                <a:latin typeface="+mj-lt"/>
                <a:cs typeface="+mj-lt"/>
              </a:rPr>
              <a:t>Team Members:</a:t>
            </a:r>
            <a:endParaRPr lang="en-IN" altLang="en-US" sz="4000" b="1">
              <a:solidFill>
                <a:schemeClr val="bg1"/>
              </a:solidFill>
              <a:latin typeface="+mj-lt"/>
              <a:cs typeface="+mj-lt"/>
            </a:endParaRPr>
          </a:p>
        </p:txBody>
      </p:sp>
      <p:sp>
        <p:nvSpPr>
          <p:cNvPr id="3" name="Text Box 2"/>
          <p:cNvSpPr txBox="1"/>
          <p:nvPr/>
        </p:nvSpPr>
        <p:spPr>
          <a:xfrm>
            <a:off x="816610" y="17015460"/>
            <a:ext cx="5619115" cy="3046095"/>
          </a:xfrm>
          <a:prstGeom prst="rect">
            <a:avLst/>
          </a:prstGeom>
          <a:noFill/>
        </p:spPr>
        <p:txBody>
          <a:bodyPr wrap="square" rtlCol="0">
            <a:spAutoFit/>
          </a:bodyPr>
          <a:p>
            <a:r>
              <a:rPr lang="en-IN" altLang="en-US" sz="3200">
                <a:solidFill>
                  <a:schemeClr val="bg1"/>
                </a:solidFill>
              </a:rPr>
              <a:t>1. Rahul L(VTU21369) (22UEAD0050)</a:t>
            </a:r>
            <a:endParaRPr lang="en-IN" altLang="en-US" sz="3200">
              <a:solidFill>
                <a:schemeClr val="bg1"/>
              </a:solidFill>
            </a:endParaRPr>
          </a:p>
          <a:p>
            <a:r>
              <a:rPr lang="en-IN" altLang="en-US" sz="3200">
                <a:solidFill>
                  <a:schemeClr val="bg1"/>
                </a:solidFill>
              </a:rPr>
              <a:t>2. Ravi Prasad G (VTU23521) (22UEAD0052)</a:t>
            </a:r>
            <a:endParaRPr lang="en-IN" altLang="en-US" sz="3200">
              <a:solidFill>
                <a:schemeClr val="bg1"/>
              </a:solidFill>
            </a:endParaRPr>
          </a:p>
          <a:p>
            <a:r>
              <a:rPr lang="en-IN" altLang="en-US" sz="3200">
                <a:solidFill>
                  <a:schemeClr val="bg1"/>
                </a:solidFill>
              </a:rPr>
              <a:t>3. Anbarasu S (VTU26985) (22UEAD2001)</a:t>
            </a:r>
            <a:endParaRPr lang="en-IN" altLang="en-US" sz="3200">
              <a:solidFill>
                <a:schemeClr val="bg1"/>
              </a:solidFill>
            </a:endParaRPr>
          </a:p>
        </p:txBody>
      </p:sp>
    </p:spTree>
  </p:cSld>
  <p:clrMapOvr>
    <a:masterClrMapping/>
  </p:clrMapOvr>
</p:sld>
</file>

<file path=ppt/theme/theme1.xml><?xml version="1.0" encoding="utf-8"?>
<a:theme xmlns:a="http://schemas.openxmlformats.org/drawingml/2006/main" name="Default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5727</Words>
  <Application>WPS Presentation</Application>
  <PresentationFormat>Custom</PresentationFormat>
  <Paragraphs>82</Paragraphs>
  <Slides>1</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SimSun</vt:lpstr>
      <vt:lpstr>Wingdings</vt:lpstr>
      <vt:lpstr>Arial</vt:lpstr>
      <vt:lpstr>Calibri</vt:lpstr>
      <vt:lpstr>Times New Roman</vt:lpstr>
      <vt:lpstr>Times New Roman</vt:lpstr>
      <vt:lpstr>Roboto</vt:lpstr>
      <vt:lpstr>Microsoft YaHei</vt:lpstr>
      <vt:lpstr>Arial Unicode MS</vt:lpstr>
      <vt:lpstr>Algerian</vt:lpstr>
      <vt:lpstr>Tempus Sans ITC</vt:lpstr>
      <vt:lpstr>Default Design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ram kumar</dc:creator>
  <cp:lastModifiedBy>RAHUL</cp:lastModifiedBy>
  <cp:revision>25</cp:revision>
  <dcterms:created xsi:type="dcterms:W3CDTF">2024-11-07T06:16:17Z</dcterms:created>
  <dcterms:modified xsi:type="dcterms:W3CDTF">2024-11-07T07:04:40Z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7B4059E2330E4AC4B137BD2FDD4EDD3C_13</vt:lpwstr>
  </property>
  <property fmtid="{D5CDD505-2E9C-101B-9397-08002B2CF9AE}" pid="3" name="KSOProductBuildVer">
    <vt:lpwstr>1033-12.2.0.18607</vt:lpwstr>
  </property>
</Properties>
</file>