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74" r:id="rId5"/>
    <p:sldId id="259" r:id="rId6"/>
    <p:sldId id="285" r:id="rId7"/>
    <p:sldId id="260" r:id="rId8"/>
    <p:sldId id="261" r:id="rId9"/>
    <p:sldId id="275" r:id="rId10"/>
    <p:sldId id="262" r:id="rId11"/>
    <p:sldId id="264" r:id="rId12"/>
    <p:sldId id="265" r:id="rId13"/>
    <p:sldId id="266" r:id="rId14"/>
    <p:sldId id="267" r:id="rId15"/>
    <p:sldId id="263" r:id="rId16"/>
    <p:sldId id="283" r:id="rId17"/>
    <p:sldId id="272" r:id="rId18"/>
    <p:sldId id="276" r:id="rId19"/>
    <p:sldId id="278" r:id="rId20"/>
    <p:sldId id="279" r:id="rId21"/>
    <p:sldId id="277" r:id="rId22"/>
    <p:sldId id="280" r:id="rId23"/>
    <p:sldId id="273" r:id="rId24"/>
    <p:sldId id="284" r:id="rId25"/>
    <p:sldId id="269" r:id="rId26"/>
    <p:sldId id="282" r:id="rId27"/>
    <p:sldId id="270" r:id="rId28"/>
    <p:sldId id="281" r:id="rId29"/>
    <p:sldId id="271" r:id="rId30"/>
  </p:sldIdLst>
  <p:sldSz cx="9144000" cy="5143500" type="screen16x9"/>
  <p:notesSz cx="6797675" cy="9926638"/>
  <p:defaultTextStyle>
    <a:defPPr lvl="0">
      <a:defRPr lang="en-US"/>
    </a:defPPr>
    <a:lvl1pPr lvl="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lvl="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lvl="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lvl="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lvl="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3" userDrawn="1">
          <p15:clr>
            <a:srgbClr val="000000"/>
          </p15:clr>
        </p15:guide>
        <p15:guide id="2" pos="2875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966" y="72"/>
      </p:cViewPr>
      <p:guideLst>
        <p:guide orient="horz" pos="1623"/>
        <p:guide pos="2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E40EF7-4FDB-46DC-AD5C-7AA9927BCDC4}" type="doc">
      <dgm:prSet loTypeId="urn:microsoft.com/office/officeart/2005/8/layout/bProcess3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79A907BE-6A57-46F9-949B-2F83975E5013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Camera Processing</a:t>
          </a:r>
        </a:p>
      </dgm:t>
    </dgm:pt>
    <dgm:pt modelId="{27508ADE-09B9-4692-B3B1-997C0A038367}" type="parTrans" cxnId="{C92BC31E-3FBD-49DF-977E-9D71D0A9F63C}">
      <dgm:prSet/>
      <dgm:spPr/>
      <dgm:t>
        <a:bodyPr/>
        <a:lstStyle/>
        <a:p>
          <a:endParaRPr lang="en-US"/>
        </a:p>
      </dgm:t>
    </dgm:pt>
    <dgm:pt modelId="{6E764295-1C97-4A8A-BB23-8F6587B65D20}" type="sibTrans" cxnId="{C92BC31E-3FBD-49DF-977E-9D71D0A9F63C}">
      <dgm:prSet/>
      <dgm:spPr/>
      <dgm:t>
        <a:bodyPr/>
        <a:lstStyle/>
        <a:p>
          <a:endParaRPr lang="en-US"/>
        </a:p>
      </dgm:t>
    </dgm:pt>
    <dgm:pt modelId="{047E9EF6-99D9-47D4-8421-7851F36A512F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Video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C7BC3F-1829-4928-9FDD-1BD085861192}" type="parTrans" cxnId="{0C52C857-60AC-4AE9-845A-746C03B152FC}">
      <dgm:prSet/>
      <dgm:spPr/>
      <dgm:t>
        <a:bodyPr/>
        <a:lstStyle/>
        <a:p>
          <a:endParaRPr lang="en-US"/>
        </a:p>
      </dgm:t>
    </dgm:pt>
    <dgm:pt modelId="{B3A60D08-4CF1-4AD3-A554-8DA1472F6362}" type="sibTrans" cxnId="{0C52C857-60AC-4AE9-845A-746C03B152FC}">
      <dgm:prSet/>
      <dgm:spPr/>
      <dgm:t>
        <a:bodyPr/>
        <a:lstStyle/>
        <a:p>
          <a:endParaRPr lang="en-US"/>
        </a:p>
      </dgm:t>
    </dgm:pt>
    <dgm:pt modelId="{9B99C3CE-0550-4254-B164-BB9424E18E5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YOLOv8 Object Detection</a:t>
          </a:r>
        </a:p>
      </dgm:t>
    </dgm:pt>
    <dgm:pt modelId="{CF18C7ED-262E-47EB-A8BC-BC18A4B2756C}" type="parTrans" cxnId="{0B7CBC25-9F34-4EF7-9758-439E5B21D116}">
      <dgm:prSet/>
      <dgm:spPr/>
      <dgm:t>
        <a:bodyPr/>
        <a:lstStyle/>
        <a:p>
          <a:endParaRPr lang="en-US"/>
        </a:p>
      </dgm:t>
    </dgm:pt>
    <dgm:pt modelId="{C20DFEDB-A5DA-48B1-860C-C64E9FB9889D}" type="sibTrans" cxnId="{0B7CBC25-9F34-4EF7-9758-439E5B21D116}">
      <dgm:prSet/>
      <dgm:spPr/>
      <dgm:t>
        <a:bodyPr/>
        <a:lstStyle/>
        <a:p>
          <a:endParaRPr lang="en-US"/>
        </a:p>
      </dgm:t>
    </dgm:pt>
    <dgm:pt modelId="{4DBF9FC0-7F11-49D1-A13A-F9EF16035E78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Object Recognition</a:t>
          </a:r>
        </a:p>
      </dgm:t>
    </dgm:pt>
    <dgm:pt modelId="{716438C4-1259-4C94-B7A8-3756D5685E48}" type="parTrans" cxnId="{CEEA2623-AE5E-4932-B4F2-0B98055DF732}">
      <dgm:prSet/>
      <dgm:spPr/>
      <dgm:t>
        <a:bodyPr/>
        <a:lstStyle/>
        <a:p>
          <a:endParaRPr lang="en-US"/>
        </a:p>
      </dgm:t>
    </dgm:pt>
    <dgm:pt modelId="{627790A7-E5AF-4DEF-9847-DE068ABD657B}" type="sibTrans" cxnId="{CEEA2623-AE5E-4932-B4F2-0B98055DF732}">
      <dgm:prSet/>
      <dgm:spPr/>
      <dgm:t>
        <a:bodyPr/>
        <a:lstStyle/>
        <a:p>
          <a:endParaRPr lang="en-US"/>
        </a:p>
      </dgm:t>
    </dgm:pt>
    <dgm:pt modelId="{3B57DE3A-D0CA-4A4A-A50B-01FBE031AA6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Audio Processing</a:t>
          </a:r>
        </a:p>
      </dgm:t>
    </dgm:pt>
    <dgm:pt modelId="{98FA3677-4FAE-4C5E-B3CE-CF3B6D80F4A1}" type="parTrans" cxnId="{15487330-F982-4953-9913-89B2E982E86B}">
      <dgm:prSet/>
      <dgm:spPr/>
      <dgm:t>
        <a:bodyPr/>
        <a:lstStyle/>
        <a:p>
          <a:endParaRPr lang="en-US"/>
        </a:p>
      </dgm:t>
    </dgm:pt>
    <dgm:pt modelId="{D4875198-FB6C-46A1-9EC3-6A21426D178B}" type="sibTrans" cxnId="{15487330-F982-4953-9913-89B2E982E86B}">
      <dgm:prSet/>
      <dgm:spPr/>
      <dgm:t>
        <a:bodyPr/>
        <a:lstStyle/>
        <a:p>
          <a:endParaRPr lang="en-US"/>
        </a:p>
      </dgm:t>
    </dgm:pt>
    <dgm:pt modelId="{7C8FA877-061A-4255-A965-A36A6E808DF6}">
      <dgm:prSet phldr="0" custT="0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Speaker</a:t>
          </a:r>
          <a:endParaRPr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EEC0F2-7EF3-47A6-B55B-0F5B1BFCAAB5}" type="parTrans" cxnId="{BA57CBB7-E643-4F31-8A90-D06C5A09079B}">
      <dgm:prSet/>
      <dgm:spPr/>
      <dgm:t>
        <a:bodyPr/>
        <a:lstStyle/>
        <a:p>
          <a:endParaRPr lang="en-US"/>
        </a:p>
      </dgm:t>
    </dgm:pt>
    <dgm:pt modelId="{62EB2CF8-16B7-4C55-BA8D-1D2ACD56DB11}" type="sibTrans" cxnId="{BA57CBB7-E643-4F31-8A90-D06C5A09079B}">
      <dgm:prSet/>
      <dgm:spPr/>
      <dgm:t>
        <a:bodyPr/>
        <a:lstStyle/>
        <a:p>
          <a:endParaRPr lang="en-US"/>
        </a:p>
      </dgm:t>
    </dgm:pt>
    <dgm:pt modelId="{1623B4C5-2499-4637-B07C-6AE8AE2BD718}" type="pres">
      <dgm:prSet presAssocID="{4BE40EF7-4FDB-46DC-AD5C-7AA9927BCDC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BE2C1E-1D94-400F-A227-985D4DA10085}" type="pres">
      <dgm:prSet presAssocID="{79A907BE-6A57-46F9-949B-2F83975E501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3252C-5345-45F1-A6FA-69E44781CCB0}" type="pres">
      <dgm:prSet presAssocID="{6E764295-1C97-4A8A-BB23-8F6587B65D20}" presName="sibTrans" presStyleLbl="sibTrans1D1" presStyleIdx="0" presStyleCnt="5"/>
      <dgm:spPr/>
      <dgm:t>
        <a:bodyPr/>
        <a:lstStyle/>
        <a:p>
          <a:endParaRPr lang="en-US"/>
        </a:p>
      </dgm:t>
    </dgm:pt>
    <dgm:pt modelId="{0A91809B-8299-4CB8-B3C9-28D901126CE1}" type="pres">
      <dgm:prSet presAssocID="{6E764295-1C97-4A8A-BB23-8F6587B65D20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0482690C-586E-41D6-8B40-4CA7581A9CE9}" type="pres">
      <dgm:prSet presAssocID="{047E9EF6-99D9-47D4-8421-7851F36A512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69596-36AB-40F1-91C5-FC3350A00067}" type="pres">
      <dgm:prSet presAssocID="{B3A60D08-4CF1-4AD3-A554-8DA1472F6362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F0FF7A9-40E9-4C02-BFFF-6F0641C2389B}" type="pres">
      <dgm:prSet presAssocID="{B3A60D08-4CF1-4AD3-A554-8DA1472F6362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E5145E43-B450-47CE-B1E5-1482BCF4071D}" type="pres">
      <dgm:prSet presAssocID="{9B99C3CE-0550-4254-B164-BB9424E18E5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3FE5F-74B2-48F8-89DC-AE29DBB498B0}" type="pres">
      <dgm:prSet presAssocID="{C20DFEDB-A5DA-48B1-860C-C64E9FB9889D}" presName="sibTrans" presStyleLbl="sibTrans1D1" presStyleIdx="2" presStyleCnt="5"/>
      <dgm:spPr/>
      <dgm:t>
        <a:bodyPr/>
        <a:lstStyle/>
        <a:p>
          <a:endParaRPr lang="en-US"/>
        </a:p>
      </dgm:t>
    </dgm:pt>
    <dgm:pt modelId="{EF27A438-6BA1-43B2-9139-DBAF3CBBEF89}" type="pres">
      <dgm:prSet presAssocID="{C20DFEDB-A5DA-48B1-860C-C64E9FB9889D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13492D71-E670-42C9-A619-1DE9B5F887F1}" type="pres">
      <dgm:prSet presAssocID="{4DBF9FC0-7F11-49D1-A13A-F9EF16035E7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A6953-055C-454F-835D-7FF8096CA491}" type="pres">
      <dgm:prSet presAssocID="{627790A7-E5AF-4DEF-9847-DE068ABD657B}" presName="sibTrans" presStyleLbl="sibTrans1D1" presStyleIdx="3" presStyleCnt="5"/>
      <dgm:spPr/>
      <dgm:t>
        <a:bodyPr/>
        <a:lstStyle/>
        <a:p>
          <a:endParaRPr lang="en-US"/>
        </a:p>
      </dgm:t>
    </dgm:pt>
    <dgm:pt modelId="{EB69ECB2-9BFD-4754-8113-1A1F7EFC836E}" type="pres">
      <dgm:prSet presAssocID="{627790A7-E5AF-4DEF-9847-DE068ABD657B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F80816D7-392E-4741-B9A3-C73586F7EC67}" type="pres">
      <dgm:prSet presAssocID="{3B57DE3A-D0CA-4A4A-A50B-01FBE031AA6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745AFA-F828-4B09-9F29-0DBF6DD156A1}" type="pres">
      <dgm:prSet presAssocID="{D4875198-FB6C-46A1-9EC3-6A21426D178B}" presName="sibTrans" presStyleLbl="sibTrans1D1" presStyleIdx="4" presStyleCnt="5"/>
      <dgm:spPr/>
      <dgm:t>
        <a:bodyPr/>
        <a:lstStyle/>
        <a:p>
          <a:endParaRPr lang="en-US"/>
        </a:p>
      </dgm:t>
    </dgm:pt>
    <dgm:pt modelId="{7C884B87-EC8F-4DCA-94B4-929A7A50762A}" type="pres">
      <dgm:prSet presAssocID="{D4875198-FB6C-46A1-9EC3-6A21426D178B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E7B0B466-8F03-497A-8988-D09ADB7375C7}" type="pres">
      <dgm:prSet presAssocID="{7C8FA877-061A-4255-A965-A36A6E808DF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E39B5D-86A0-4C1F-9572-D0C6233355F9}" type="presOf" srcId="{627790A7-E5AF-4DEF-9847-DE068ABD657B}" destId="{E85A6953-055C-454F-835D-7FF8096CA491}" srcOrd="0" destOrd="0" presId="urn:microsoft.com/office/officeart/2005/8/layout/bProcess3#1"/>
    <dgm:cxn modelId="{C92BC31E-3FBD-49DF-977E-9D71D0A9F63C}" srcId="{4BE40EF7-4FDB-46DC-AD5C-7AA9927BCDC4}" destId="{79A907BE-6A57-46F9-949B-2F83975E5013}" srcOrd="0" destOrd="0" parTransId="{27508ADE-09B9-4692-B3B1-997C0A038367}" sibTransId="{6E764295-1C97-4A8A-BB23-8F6587B65D20}"/>
    <dgm:cxn modelId="{518B2A62-89CF-4FCA-B70B-4DE6572F9441}" type="presOf" srcId="{7C8FA877-061A-4255-A965-A36A6E808DF6}" destId="{E7B0B466-8F03-497A-8988-D09ADB7375C7}" srcOrd="0" destOrd="0" presId="urn:microsoft.com/office/officeart/2005/8/layout/bProcess3#1"/>
    <dgm:cxn modelId="{A63FC9BC-25B0-4C5A-BC0B-72341421BC94}" type="presOf" srcId="{79A907BE-6A57-46F9-949B-2F83975E5013}" destId="{2FBE2C1E-1D94-400F-A227-985D4DA10085}" srcOrd="0" destOrd="0" presId="urn:microsoft.com/office/officeart/2005/8/layout/bProcess3#1"/>
    <dgm:cxn modelId="{CEEA2623-AE5E-4932-B4F2-0B98055DF732}" srcId="{4BE40EF7-4FDB-46DC-AD5C-7AA9927BCDC4}" destId="{4DBF9FC0-7F11-49D1-A13A-F9EF16035E78}" srcOrd="3" destOrd="0" parTransId="{716438C4-1259-4C94-B7A8-3756D5685E48}" sibTransId="{627790A7-E5AF-4DEF-9847-DE068ABD657B}"/>
    <dgm:cxn modelId="{0B7CBC25-9F34-4EF7-9758-439E5B21D116}" srcId="{4BE40EF7-4FDB-46DC-AD5C-7AA9927BCDC4}" destId="{9B99C3CE-0550-4254-B164-BB9424E18E56}" srcOrd="2" destOrd="0" parTransId="{CF18C7ED-262E-47EB-A8BC-BC18A4B2756C}" sibTransId="{C20DFEDB-A5DA-48B1-860C-C64E9FB9889D}"/>
    <dgm:cxn modelId="{1F6F6D21-87F4-43B8-8248-75E86E9FDB13}" type="presOf" srcId="{9B99C3CE-0550-4254-B164-BB9424E18E56}" destId="{E5145E43-B450-47CE-B1E5-1482BCF4071D}" srcOrd="0" destOrd="0" presId="urn:microsoft.com/office/officeart/2005/8/layout/bProcess3#1"/>
    <dgm:cxn modelId="{84971538-C13D-4925-8FC2-0D7C2D43ED08}" type="presOf" srcId="{D4875198-FB6C-46A1-9EC3-6A21426D178B}" destId="{54745AFA-F828-4B09-9F29-0DBF6DD156A1}" srcOrd="0" destOrd="0" presId="urn:microsoft.com/office/officeart/2005/8/layout/bProcess3#1"/>
    <dgm:cxn modelId="{EDCEA0D2-4AD5-45AE-B3A1-29A6E693CEFA}" type="presOf" srcId="{3B57DE3A-D0CA-4A4A-A50B-01FBE031AA69}" destId="{F80816D7-392E-4741-B9A3-C73586F7EC67}" srcOrd="0" destOrd="0" presId="urn:microsoft.com/office/officeart/2005/8/layout/bProcess3#1"/>
    <dgm:cxn modelId="{BB9F72D1-2CE9-4277-9862-77A97FFDEF5D}" type="presOf" srcId="{6E764295-1C97-4A8A-BB23-8F6587B65D20}" destId="{9F73252C-5345-45F1-A6FA-69E44781CCB0}" srcOrd="0" destOrd="0" presId="urn:microsoft.com/office/officeart/2005/8/layout/bProcess3#1"/>
    <dgm:cxn modelId="{4A45BDE2-AF2F-4786-A51B-BBD5567B8AEF}" type="presOf" srcId="{047E9EF6-99D9-47D4-8421-7851F36A512F}" destId="{0482690C-586E-41D6-8B40-4CA7581A9CE9}" srcOrd="0" destOrd="0" presId="urn:microsoft.com/office/officeart/2005/8/layout/bProcess3#1"/>
    <dgm:cxn modelId="{15487330-F982-4953-9913-89B2E982E86B}" srcId="{4BE40EF7-4FDB-46DC-AD5C-7AA9927BCDC4}" destId="{3B57DE3A-D0CA-4A4A-A50B-01FBE031AA69}" srcOrd="4" destOrd="0" parTransId="{98FA3677-4FAE-4C5E-B3CE-CF3B6D80F4A1}" sibTransId="{D4875198-FB6C-46A1-9EC3-6A21426D178B}"/>
    <dgm:cxn modelId="{E5E48C7F-47FE-4826-9B1E-DA6F2029BF9D}" type="presOf" srcId="{6E764295-1C97-4A8A-BB23-8F6587B65D20}" destId="{0A91809B-8299-4CB8-B3C9-28D901126CE1}" srcOrd="1" destOrd="0" presId="urn:microsoft.com/office/officeart/2005/8/layout/bProcess3#1"/>
    <dgm:cxn modelId="{7296041F-D7A5-4E01-AF83-0FD4CE6AE568}" type="presOf" srcId="{B3A60D08-4CF1-4AD3-A554-8DA1472F6362}" destId="{EBB69596-36AB-40F1-91C5-FC3350A00067}" srcOrd="0" destOrd="0" presId="urn:microsoft.com/office/officeart/2005/8/layout/bProcess3#1"/>
    <dgm:cxn modelId="{DAD49BAF-C18C-4C70-961F-BC0F6E3C6BF8}" type="presOf" srcId="{4BE40EF7-4FDB-46DC-AD5C-7AA9927BCDC4}" destId="{1623B4C5-2499-4637-B07C-6AE8AE2BD718}" srcOrd="0" destOrd="0" presId="urn:microsoft.com/office/officeart/2005/8/layout/bProcess3#1"/>
    <dgm:cxn modelId="{F6F83B3F-0068-4CE3-9EE4-B5C78C094784}" type="presOf" srcId="{4DBF9FC0-7F11-49D1-A13A-F9EF16035E78}" destId="{13492D71-E670-42C9-A619-1DE9B5F887F1}" srcOrd="0" destOrd="0" presId="urn:microsoft.com/office/officeart/2005/8/layout/bProcess3#1"/>
    <dgm:cxn modelId="{0C7740D2-E235-49B8-8726-7CDD3ABF354C}" type="presOf" srcId="{627790A7-E5AF-4DEF-9847-DE068ABD657B}" destId="{EB69ECB2-9BFD-4754-8113-1A1F7EFC836E}" srcOrd="1" destOrd="0" presId="urn:microsoft.com/office/officeart/2005/8/layout/bProcess3#1"/>
    <dgm:cxn modelId="{BA57CBB7-E643-4F31-8A90-D06C5A09079B}" srcId="{4BE40EF7-4FDB-46DC-AD5C-7AA9927BCDC4}" destId="{7C8FA877-061A-4255-A965-A36A6E808DF6}" srcOrd="5" destOrd="0" parTransId="{DEEEC0F2-7EF3-47A6-B55B-0F5B1BFCAAB5}" sibTransId="{62EB2CF8-16B7-4C55-BA8D-1D2ACD56DB11}"/>
    <dgm:cxn modelId="{0C52C857-60AC-4AE9-845A-746C03B152FC}" srcId="{4BE40EF7-4FDB-46DC-AD5C-7AA9927BCDC4}" destId="{047E9EF6-99D9-47D4-8421-7851F36A512F}" srcOrd="1" destOrd="0" parTransId="{2AC7BC3F-1829-4928-9FDD-1BD085861192}" sibTransId="{B3A60D08-4CF1-4AD3-A554-8DA1472F6362}"/>
    <dgm:cxn modelId="{F500CCFA-268B-4FAD-B2DC-269977FB5183}" type="presOf" srcId="{D4875198-FB6C-46A1-9EC3-6A21426D178B}" destId="{7C884B87-EC8F-4DCA-94B4-929A7A50762A}" srcOrd="1" destOrd="0" presId="urn:microsoft.com/office/officeart/2005/8/layout/bProcess3#1"/>
    <dgm:cxn modelId="{13557132-4D06-4D63-9028-CE915626D575}" type="presOf" srcId="{B3A60D08-4CF1-4AD3-A554-8DA1472F6362}" destId="{9F0FF7A9-40E9-4C02-BFFF-6F0641C2389B}" srcOrd="1" destOrd="0" presId="urn:microsoft.com/office/officeart/2005/8/layout/bProcess3#1"/>
    <dgm:cxn modelId="{A4593212-E181-4C46-9266-481E2C8ECE7C}" type="presOf" srcId="{C20DFEDB-A5DA-48B1-860C-C64E9FB9889D}" destId="{31F3FE5F-74B2-48F8-89DC-AE29DBB498B0}" srcOrd="0" destOrd="0" presId="urn:microsoft.com/office/officeart/2005/8/layout/bProcess3#1"/>
    <dgm:cxn modelId="{246DEAEB-E777-4E9F-A594-C48412DA3323}" type="presOf" srcId="{C20DFEDB-A5DA-48B1-860C-C64E9FB9889D}" destId="{EF27A438-6BA1-43B2-9139-DBAF3CBBEF89}" srcOrd="1" destOrd="0" presId="urn:microsoft.com/office/officeart/2005/8/layout/bProcess3#1"/>
    <dgm:cxn modelId="{D60079FC-35EE-4857-8B00-1F4158F05214}" type="presParOf" srcId="{1623B4C5-2499-4637-B07C-6AE8AE2BD718}" destId="{2FBE2C1E-1D94-400F-A227-985D4DA10085}" srcOrd="0" destOrd="0" presId="urn:microsoft.com/office/officeart/2005/8/layout/bProcess3#1"/>
    <dgm:cxn modelId="{3193C672-68AB-4B24-BF3C-EC2FFE6FC8A9}" type="presParOf" srcId="{1623B4C5-2499-4637-B07C-6AE8AE2BD718}" destId="{9F73252C-5345-45F1-A6FA-69E44781CCB0}" srcOrd="1" destOrd="0" presId="urn:microsoft.com/office/officeart/2005/8/layout/bProcess3#1"/>
    <dgm:cxn modelId="{87288898-BFDC-4207-9A4F-0F042E7E135C}" type="presParOf" srcId="{9F73252C-5345-45F1-A6FA-69E44781CCB0}" destId="{0A91809B-8299-4CB8-B3C9-28D901126CE1}" srcOrd="0" destOrd="0" presId="urn:microsoft.com/office/officeart/2005/8/layout/bProcess3#1"/>
    <dgm:cxn modelId="{B5A2E515-D49D-42FE-8C30-5AE42FDA98BE}" type="presParOf" srcId="{1623B4C5-2499-4637-B07C-6AE8AE2BD718}" destId="{0482690C-586E-41D6-8B40-4CA7581A9CE9}" srcOrd="2" destOrd="0" presId="urn:microsoft.com/office/officeart/2005/8/layout/bProcess3#1"/>
    <dgm:cxn modelId="{834C6A4D-1DCC-4FB6-B27E-3673B030F4DF}" type="presParOf" srcId="{1623B4C5-2499-4637-B07C-6AE8AE2BD718}" destId="{EBB69596-36AB-40F1-91C5-FC3350A00067}" srcOrd="3" destOrd="0" presId="urn:microsoft.com/office/officeart/2005/8/layout/bProcess3#1"/>
    <dgm:cxn modelId="{173A6573-FE81-4E84-946A-E3F5ECBC16F5}" type="presParOf" srcId="{EBB69596-36AB-40F1-91C5-FC3350A00067}" destId="{9F0FF7A9-40E9-4C02-BFFF-6F0641C2389B}" srcOrd="0" destOrd="0" presId="urn:microsoft.com/office/officeart/2005/8/layout/bProcess3#1"/>
    <dgm:cxn modelId="{CDE1C690-B0A6-45BB-8997-3BCBBD952F85}" type="presParOf" srcId="{1623B4C5-2499-4637-B07C-6AE8AE2BD718}" destId="{E5145E43-B450-47CE-B1E5-1482BCF4071D}" srcOrd="4" destOrd="0" presId="urn:microsoft.com/office/officeart/2005/8/layout/bProcess3#1"/>
    <dgm:cxn modelId="{7DBDB1AA-3D97-4BF3-9951-EC5802BB54E1}" type="presParOf" srcId="{1623B4C5-2499-4637-B07C-6AE8AE2BD718}" destId="{31F3FE5F-74B2-48F8-89DC-AE29DBB498B0}" srcOrd="5" destOrd="0" presId="urn:microsoft.com/office/officeart/2005/8/layout/bProcess3#1"/>
    <dgm:cxn modelId="{2C559F26-2F59-482D-8A0D-B77C99C0ECCC}" type="presParOf" srcId="{31F3FE5F-74B2-48F8-89DC-AE29DBB498B0}" destId="{EF27A438-6BA1-43B2-9139-DBAF3CBBEF89}" srcOrd="0" destOrd="0" presId="urn:microsoft.com/office/officeart/2005/8/layout/bProcess3#1"/>
    <dgm:cxn modelId="{48FE3668-60C3-4A0C-9714-AB2F24BF879E}" type="presParOf" srcId="{1623B4C5-2499-4637-B07C-6AE8AE2BD718}" destId="{13492D71-E670-42C9-A619-1DE9B5F887F1}" srcOrd="6" destOrd="0" presId="urn:microsoft.com/office/officeart/2005/8/layout/bProcess3#1"/>
    <dgm:cxn modelId="{559758A4-46C9-4CCF-B4D3-EBB104FEF35C}" type="presParOf" srcId="{1623B4C5-2499-4637-B07C-6AE8AE2BD718}" destId="{E85A6953-055C-454F-835D-7FF8096CA491}" srcOrd="7" destOrd="0" presId="urn:microsoft.com/office/officeart/2005/8/layout/bProcess3#1"/>
    <dgm:cxn modelId="{251F9433-A7B6-4843-B35E-3A9CBB6722A1}" type="presParOf" srcId="{E85A6953-055C-454F-835D-7FF8096CA491}" destId="{EB69ECB2-9BFD-4754-8113-1A1F7EFC836E}" srcOrd="0" destOrd="0" presId="urn:microsoft.com/office/officeart/2005/8/layout/bProcess3#1"/>
    <dgm:cxn modelId="{5AEECE34-C892-493A-8A15-7B97ED8CC1DF}" type="presParOf" srcId="{1623B4C5-2499-4637-B07C-6AE8AE2BD718}" destId="{F80816D7-392E-4741-B9A3-C73586F7EC67}" srcOrd="8" destOrd="0" presId="urn:microsoft.com/office/officeart/2005/8/layout/bProcess3#1"/>
    <dgm:cxn modelId="{2E37ACF8-8B73-483C-908D-ADDB0A35639D}" type="presParOf" srcId="{1623B4C5-2499-4637-B07C-6AE8AE2BD718}" destId="{54745AFA-F828-4B09-9F29-0DBF6DD156A1}" srcOrd="9" destOrd="0" presId="urn:microsoft.com/office/officeart/2005/8/layout/bProcess3#1"/>
    <dgm:cxn modelId="{26CB61C4-4222-419D-8315-B20AF8845E53}" type="presParOf" srcId="{54745AFA-F828-4B09-9F29-0DBF6DD156A1}" destId="{7C884B87-EC8F-4DCA-94B4-929A7A50762A}" srcOrd="0" destOrd="0" presId="urn:microsoft.com/office/officeart/2005/8/layout/bProcess3#1"/>
    <dgm:cxn modelId="{1CD7F6C7-4641-477E-AD5F-FA6AE87D4141}" type="presParOf" srcId="{1623B4C5-2499-4637-B07C-6AE8AE2BD718}" destId="{E7B0B466-8F03-497A-8988-D09ADB7375C7}" srcOrd="10" destOrd="0" presId="urn:microsoft.com/office/officeart/2005/8/layout/bProcess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3252C-5345-45F1-A6FA-69E44781CCB0}">
      <dsp:nvSpPr>
        <dsp:cNvPr id="0" name=""/>
        <dsp:cNvSpPr/>
      </dsp:nvSpPr>
      <dsp:spPr bwMode="white">
        <a:xfrm>
          <a:off x="2232374" y="905661"/>
          <a:ext cx="481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189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0510" y="948819"/>
        <a:ext cx="25624" cy="5124"/>
      </dsp:txXfrm>
    </dsp:sp>
    <dsp:sp modelId="{2FBE2C1E-1D94-400F-A227-985D4DA10085}">
      <dsp:nvSpPr>
        <dsp:cNvPr id="0" name=""/>
        <dsp:cNvSpPr/>
      </dsp:nvSpPr>
      <dsp:spPr bwMode="white">
        <a:xfrm>
          <a:off x="5919" y="282905"/>
          <a:ext cx="2228254" cy="1336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Camera Processing</a:t>
          </a:r>
        </a:p>
      </dsp:txBody>
      <dsp:txXfrm>
        <a:off x="5919" y="282905"/>
        <a:ext cx="2228254" cy="1336952"/>
      </dsp:txXfrm>
    </dsp:sp>
    <dsp:sp modelId="{EBB69596-36AB-40F1-91C5-FC3350A00067}">
      <dsp:nvSpPr>
        <dsp:cNvPr id="0" name=""/>
        <dsp:cNvSpPr/>
      </dsp:nvSpPr>
      <dsp:spPr bwMode="white">
        <a:xfrm>
          <a:off x="4973127" y="905661"/>
          <a:ext cx="481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189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01264" y="948819"/>
        <a:ext cx="25624" cy="5124"/>
      </dsp:txXfrm>
    </dsp:sp>
    <dsp:sp modelId="{0482690C-586E-41D6-8B40-4CA7581A9CE9}">
      <dsp:nvSpPr>
        <dsp:cNvPr id="0" name=""/>
        <dsp:cNvSpPr/>
      </dsp:nvSpPr>
      <dsp:spPr bwMode="white">
        <a:xfrm>
          <a:off x="2746672" y="282905"/>
          <a:ext cx="2228254" cy="1336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Video </a:t>
          </a:r>
          <a:r>
            <a:rPr lang="en-US" sz="2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Processing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46672" y="282905"/>
        <a:ext cx="2228254" cy="1336952"/>
      </dsp:txXfrm>
    </dsp:sp>
    <dsp:sp modelId="{31F3FE5F-74B2-48F8-89DC-AE29DBB498B0}">
      <dsp:nvSpPr>
        <dsp:cNvPr id="0" name=""/>
        <dsp:cNvSpPr/>
      </dsp:nvSpPr>
      <dsp:spPr bwMode="white">
        <a:xfrm>
          <a:off x="1120046" y="1618058"/>
          <a:ext cx="5481506" cy="481898"/>
        </a:xfrm>
        <a:custGeom>
          <a:avLst/>
          <a:gdLst/>
          <a:ahLst/>
          <a:cxnLst/>
          <a:rect l="0" t="0" r="0" b="0"/>
          <a:pathLst>
            <a:path>
              <a:moveTo>
                <a:pt x="5481506" y="0"/>
              </a:moveTo>
              <a:lnTo>
                <a:pt x="5481506" y="258049"/>
              </a:lnTo>
              <a:lnTo>
                <a:pt x="0" y="258049"/>
              </a:lnTo>
              <a:lnTo>
                <a:pt x="0" y="48189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23164" y="1856445"/>
        <a:ext cx="275270" cy="5124"/>
      </dsp:txXfrm>
    </dsp:sp>
    <dsp:sp modelId="{E5145E43-B450-47CE-B1E5-1482BCF4071D}">
      <dsp:nvSpPr>
        <dsp:cNvPr id="0" name=""/>
        <dsp:cNvSpPr/>
      </dsp:nvSpPr>
      <dsp:spPr bwMode="white">
        <a:xfrm>
          <a:off x="5487425" y="282905"/>
          <a:ext cx="2228254" cy="1336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YOLOv8 Object Detection</a:t>
          </a:r>
        </a:p>
      </dsp:txBody>
      <dsp:txXfrm>
        <a:off x="5487425" y="282905"/>
        <a:ext cx="2228254" cy="1336952"/>
      </dsp:txXfrm>
    </dsp:sp>
    <dsp:sp modelId="{E85A6953-055C-454F-835D-7FF8096CA491}">
      <dsp:nvSpPr>
        <dsp:cNvPr id="0" name=""/>
        <dsp:cNvSpPr/>
      </dsp:nvSpPr>
      <dsp:spPr bwMode="white">
        <a:xfrm>
          <a:off x="2232374" y="2755113"/>
          <a:ext cx="481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189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60510" y="2798270"/>
        <a:ext cx="25624" cy="5124"/>
      </dsp:txXfrm>
    </dsp:sp>
    <dsp:sp modelId="{13492D71-E670-42C9-A619-1DE9B5F887F1}">
      <dsp:nvSpPr>
        <dsp:cNvPr id="0" name=""/>
        <dsp:cNvSpPr/>
      </dsp:nvSpPr>
      <dsp:spPr bwMode="white">
        <a:xfrm>
          <a:off x="5919" y="2132356"/>
          <a:ext cx="2228254" cy="1336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 Recognition</a:t>
          </a:r>
        </a:p>
      </dsp:txBody>
      <dsp:txXfrm>
        <a:off x="5919" y="2132356"/>
        <a:ext cx="2228254" cy="1336952"/>
      </dsp:txXfrm>
    </dsp:sp>
    <dsp:sp modelId="{54745AFA-F828-4B09-9F29-0DBF6DD156A1}">
      <dsp:nvSpPr>
        <dsp:cNvPr id="0" name=""/>
        <dsp:cNvSpPr/>
      </dsp:nvSpPr>
      <dsp:spPr bwMode="white">
        <a:xfrm>
          <a:off x="4973127" y="2755113"/>
          <a:ext cx="4818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189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01264" y="2798270"/>
        <a:ext cx="25624" cy="5124"/>
      </dsp:txXfrm>
    </dsp:sp>
    <dsp:sp modelId="{F80816D7-392E-4741-B9A3-C73586F7EC67}">
      <dsp:nvSpPr>
        <dsp:cNvPr id="0" name=""/>
        <dsp:cNvSpPr/>
      </dsp:nvSpPr>
      <dsp:spPr bwMode="white">
        <a:xfrm>
          <a:off x="2746672" y="2132356"/>
          <a:ext cx="2228254" cy="1336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Audio Processing</a:t>
          </a:r>
        </a:p>
      </dsp:txBody>
      <dsp:txXfrm>
        <a:off x="2746672" y="2132356"/>
        <a:ext cx="2228254" cy="1336952"/>
      </dsp:txXfrm>
    </dsp:sp>
    <dsp:sp modelId="{E7B0B466-8F03-497A-8988-D09ADB7375C7}">
      <dsp:nvSpPr>
        <dsp:cNvPr id="0" name=""/>
        <dsp:cNvSpPr/>
      </dsp:nvSpPr>
      <dsp:spPr bwMode="white">
        <a:xfrm>
          <a:off x="5487425" y="2132356"/>
          <a:ext cx="2228254" cy="1336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Speaker</a:t>
          </a:r>
          <a:endParaRPr alt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7425" y="2132356"/>
        <a:ext cx="2228254" cy="1336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#1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61F6FC2-9645-479A-A309-27B8F5654211}" type="datetimeFigureOut">
              <a:rPr lang="en-US"/>
              <a:t>5/8/2025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5603" name="Rectangl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27CB6598-6B20-4959-AEAD-7269146248E2}" type="slidenum">
              <a:rPr lang="en-US" altLang="en-US"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A0B9A4-208B-4E16-B555-2A51F0BFB952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BATCH NO:          DEPARTMENT OF COMPUTER SCIENCE &amp; ENGINEERING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2E4B7A-DF25-4C56-B396-6170996E16F8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BATCH NO:          DEPARTMENT OF COMPUTER SCIENCE &amp; ENGINEERING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0D5A71-0894-4150-92A8-237524E8F949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BATCH NO:          DEPARTMENT OF COMPUTER SCIENCE &amp; ENGINEERING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E9B86-2CF4-48B1-B6D7-BAFE5AD3290E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BATCH NO:          DEPARTMENT OF COMPUTER SCIENCE &amp; ENGINEERING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39A8A3-5E40-4D37-96BF-4D03983E50A4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BATCH NO:          DEPARTMENT OF COMPUTER SCIENCE &amp; ENGINEERING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D3C294-6E8C-44B4-98BA-B71F441E11DA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BATCH NO:          DEPARTMENT OF COMPUTER SCIENCE &amp; ENGINEERING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5EB36B-7579-4E22-A75C-1F345D5742FF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BATCH NO:          DEPARTMENT OF COMPUTER SCIENCE &amp; ENGINEERING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9CF55F-6193-48A8-A7F6-3FEF82D24804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BATCH NO:          DEPARTMENT OF COMPUTER SCIENCE &amp; ENGINEERING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01020D-54A8-4FFB-A1CA-FD4B919658D9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BATCH NO:          DEPARTMENT OF COMPUTER SCIENCE &amp; ENGINEERING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3D5D28-C9FF-4D3A-BB99-C138B6E9F587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BATCH NO:          DEPARTMENT OF COMPUTER SCIENCE &amp; ENGINEERING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8681E7-1AF9-42CC-BEC0-592AA2C12F55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BATCH NO:          DEPARTMENT OF COMPUTER SCIENCE &amp; ENGINEERING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B68EF4-4A93-4254-93FA-70D1F2A755E3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BATCH NO:          DEPARTMENT OF COMPUTER SCIENCE &amp; ENGINEERING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D42616-A184-4EF7-99E6-30C046A63288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9358" y="1393680"/>
            <a:ext cx="6001617" cy="1059873"/>
          </a:xfrm>
        </p:spPr>
        <p:txBody>
          <a:bodyPr/>
          <a:lstStyle/>
          <a:p>
            <a:pPr algn="ctr">
              <a:defRPr/>
            </a:pPr>
            <a:r>
              <a:rPr lang="en-US" sz="1400" b="1" dirty="0" smtClean="0">
                <a:solidFill>
                  <a:srgbClr val="051D4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DEPARTMENT OF ARTIFICIAL INTELLIGENCE &amp; DATA SCIENCE </a:t>
            </a:r>
          </a:p>
          <a:p>
            <a:pPr algn="ctr">
              <a:defRPr/>
            </a:pPr>
            <a:r>
              <a:rPr lang="en-US" sz="1400" b="1" dirty="0" smtClean="0">
                <a:solidFill>
                  <a:srgbClr val="051D4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SCHOOL OF COMPUTING</a:t>
            </a:r>
          </a:p>
          <a:p>
            <a:pPr algn="ctr">
              <a:defRPr/>
            </a:pPr>
            <a:r>
              <a:rPr lang="en-US" sz="1400" b="1" dirty="0" smtClean="0">
                <a:solidFill>
                  <a:srgbClr val="051D4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10214AD602- MINOR PROJECT – II</a:t>
            </a:r>
          </a:p>
          <a:p>
            <a:pPr algn="ctr">
              <a:defRPr/>
            </a:pPr>
            <a:r>
              <a:rPr lang="en-US" sz="1400" b="1" dirty="0" smtClean="0">
                <a:solidFill>
                  <a:srgbClr val="051D4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ACADEMIC YEAR – 2024-2025(WINTER SEMESTER)</a:t>
            </a:r>
          </a:p>
          <a:p>
            <a:pPr algn="ctr">
              <a:defRPr/>
            </a:pPr>
            <a:r>
              <a:rPr lang="en-US" sz="1400" b="1" dirty="0" smtClean="0">
                <a:solidFill>
                  <a:srgbClr val="051D4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END SEMESTER VIVA VOCE</a:t>
            </a:r>
            <a:endParaRPr lang="en-US" sz="1400" b="1" dirty="0">
              <a:solidFill>
                <a:srgbClr val="051D40"/>
              </a:solidFill>
              <a:latin typeface="Times New Roman" panose="02020603050405020304" pitchFamily="18" charset="0"/>
              <a:ea typeface="Open Sans Extra Bold"/>
              <a:cs typeface="Times New Roman" panose="02020603050405020304" pitchFamily="18" charset="0"/>
              <a:sym typeface="Open Sans Extra Bold"/>
            </a:endParaRPr>
          </a:p>
          <a:p>
            <a:pPr algn="ctr">
              <a:defRPr/>
            </a:pPr>
            <a:r>
              <a:rPr lang="en-US" sz="1400" b="1" dirty="0" smtClean="0">
                <a:solidFill>
                  <a:srgbClr val="051D4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>
            <a:normAutofit lnSpcReduction="10000"/>
          </a:bodyPr>
          <a:lstStyle/>
          <a:p>
            <a:fld id="{C8B3AA75-1EA1-4A20-9182-A423EE2FFA8F}" type="slidenum">
              <a:rPr lang="en-US" altLang="en-US"/>
              <a:t>1</a:t>
            </a:fld>
            <a:endParaRPr lang="en-US" altLang="en-US"/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 flipH="1">
            <a:off x="179705" y="3576320"/>
            <a:ext cx="4399915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51D4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PRESENTED BY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51D4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1. RAHUL L (VTU21369)(22UEAD0050)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51D4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2. RAVI PRASAD G (VTU23521)(22UEAD0052)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51D4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3. ANBARASU S (VTU26985)(22UEAD2001)</a:t>
            </a:r>
          </a:p>
        </p:txBody>
      </p:sp>
      <p:sp>
        <p:nvSpPr>
          <p:cNvPr id="8" name="Freeform 11"/>
          <p:cNvSpPr/>
          <p:nvPr/>
        </p:nvSpPr>
        <p:spPr>
          <a:xfrm>
            <a:off x="48491" y="48491"/>
            <a:ext cx="2867891" cy="1008784"/>
          </a:xfrm>
          <a:custGeom>
            <a:avLst/>
            <a:gdLst/>
            <a:ahLst/>
            <a:cxnLst/>
            <a:rect l="l" t="t" r="r" b="b"/>
            <a:pathLst>
              <a:path w="3953781" h="1147922">
                <a:moveTo>
                  <a:pt x="0" y="0"/>
                </a:moveTo>
                <a:lnTo>
                  <a:pt x="3953780" y="0"/>
                </a:lnTo>
                <a:lnTo>
                  <a:pt x="3953780" y="1147922"/>
                </a:lnTo>
                <a:lnTo>
                  <a:pt x="0" y="11479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7" r="-1087"/>
            </a:stretch>
          </a:blipFill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0"/>
            <a:ext cx="12858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33516" y="3112204"/>
            <a:ext cx="3567546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ts val="38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spc="-55" dirty="0">
                <a:solidFill>
                  <a:srgbClr val="051D40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SUPERVISED BY</a:t>
            </a:r>
          </a:p>
          <a:p>
            <a:pPr eaLnBrk="1" fontAlgn="auto" hangingPunct="1">
              <a:lnSpc>
                <a:spcPts val="38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spc="-55" dirty="0">
                <a:solidFill>
                  <a:srgbClr val="051D40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Ms.I.FARZHANA,M.E, ASSISTANT PROFESSOR</a:t>
            </a:r>
          </a:p>
          <a:p>
            <a:pPr eaLnBrk="1" fontAlgn="auto" hangingPunct="1">
              <a:lnSpc>
                <a:spcPts val="38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spc="-55" dirty="0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alt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692727" y="1449677"/>
            <a:ext cx="8229600" cy="3297237"/>
          </a:xfrm>
        </p:spPr>
        <p:txBody>
          <a:bodyPr/>
          <a:lstStyle/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7BE6DF-541C-4495-BC6C-4CB756F946FF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7269" y="4800998"/>
            <a:ext cx="6288405" cy="2063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1741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>
            <a:normAutofit lnSpcReduction="10000"/>
          </a:bodyPr>
          <a:lstStyle/>
          <a:p>
            <a:fld id="{E6035934-7A1E-49A9-8F0E-54D446F4B506}" type="slidenum">
              <a:rPr lang="en-US" altLang="en-US"/>
              <a:t>10</a:t>
            </a:fld>
            <a:endParaRPr lang="en-US" alt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6669221"/>
              </p:ext>
            </p:extLst>
          </p:nvPr>
        </p:nvGraphicFramePr>
        <p:xfrm>
          <a:off x="610235" y="904875"/>
          <a:ext cx="7721600" cy="3752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 -1  </a:t>
            </a:r>
            <a:endParaRPr lang="en-US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57200" y="1062673"/>
            <a:ext cx="8229600" cy="3297237"/>
          </a:xfrm>
        </p:spPr>
        <p:txBody>
          <a:bodyPr>
            <a:normAutofit fontScale="87500"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1: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Camera Module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Captures real-time video feed from the environment for processing.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Ensures high-quality image input to improve object detection accuracy.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Acts as the primary sensor for identifying objects in dynamic surroundings.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Supports different camera configurations for adaptability in various settings.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33DD6B-0B28-491A-A486-1BACEB1B935B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7480" y="4834733"/>
            <a:ext cx="6026005" cy="2063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1741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>
            <a:normAutofit lnSpcReduction="10000"/>
          </a:bodyPr>
          <a:lstStyle/>
          <a:p>
            <a:fld id="{E6035934-7A1E-49A9-8F0E-54D446F4B506}" type="slidenum">
              <a:rPr lang="en-US" altLang="en-US"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 -2  </a:t>
            </a:r>
            <a:endParaRPr lang="en-US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57200" y="1200468"/>
            <a:ext cx="8229600" cy="3297237"/>
          </a:xfrm>
        </p:spPr>
        <p:txBody>
          <a:bodyPr>
            <a:normAutofit fontScale="95000"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2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 detection module (YOLOv8)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Utilizes the YOLOv8 deep learning model for real-time object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Identifies and classifies essential objects like people, obstacles, doors, and mobile devices.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Optimized for high accuracy and minimal latency in object recognition.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Continuously processes video frames to detect objects instantly.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4D9957-7CDC-40CA-BDB9-1A230A56E468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56191" y="4767264"/>
            <a:ext cx="6026005" cy="2063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1741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>
            <a:normAutofit lnSpcReduction="10000"/>
          </a:bodyPr>
          <a:lstStyle/>
          <a:p>
            <a:fld id="{E6035934-7A1E-49A9-8F0E-54D446F4B506}" type="slidenum">
              <a:rPr lang="en-US" altLang="en-US"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 -3  </a:t>
            </a:r>
            <a:endParaRPr lang="en-US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57200" y="1124268"/>
            <a:ext cx="8229600" cy="32972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3: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Graphical User Interface (GUI) Module [PyQt5]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Provides a user-friendly interface for interaction with the system.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Displays detected objects with labels for visual reference.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Allows users to adjust settings such as detection preferences.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Ensures accessibility for different user demographics.</a:t>
            </a:r>
            <a:endParaRPr lang="en-US" alt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37AF3A-1BA4-4ABC-931A-1FCF1E47830D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8769" y="4800998"/>
            <a:ext cx="6046787" cy="2063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1741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>
            <a:normAutofit lnSpcReduction="10000"/>
          </a:bodyPr>
          <a:lstStyle/>
          <a:p>
            <a:fld id="{E6035934-7A1E-49A9-8F0E-54D446F4B506}" type="slidenum">
              <a:rPr lang="en-US" altLang="en-US"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 -4  </a:t>
            </a:r>
            <a:endParaRPr lang="en-US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57200" y="1331913"/>
            <a:ext cx="8229600" cy="3297237"/>
          </a:xfrm>
        </p:spPr>
        <p:txBody>
          <a:bodyPr>
            <a:normAutofit fontScale="87500"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 4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Text-to-Speech (TTS) Module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745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Converts detected object labels into real-time auditory feedback.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Helps visually impaired users understand their surroundings through voice output.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Ensures minimal delay between object detection and speech output.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Supports multiple languages and customizable speech settings for user convenience.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745" indent="0">
              <a:buNone/>
            </a:pPr>
            <a:endParaRPr lang="en-US" alt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11450C-0D11-4C1F-BD96-C7A07FB7E0FC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6502" y="4800998"/>
            <a:ext cx="6026005" cy="2063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1741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>
            <a:normAutofit lnSpcReduction="10000"/>
          </a:bodyPr>
          <a:lstStyle/>
          <a:p>
            <a:fld id="{E6035934-7A1E-49A9-8F0E-54D446F4B506}" type="slidenum">
              <a:rPr lang="en-US" altLang="en-US"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57200" y="1331913"/>
            <a:ext cx="8229600" cy="3297237"/>
          </a:xfrm>
        </p:spPr>
        <p:txBody>
          <a:bodyPr/>
          <a:lstStyle/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8B3E99-CB2E-425E-8CED-51697BF29159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4655" y="4794646"/>
            <a:ext cx="6219190" cy="2063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1741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>
            <a:normAutofit lnSpcReduction="10000"/>
          </a:bodyPr>
          <a:lstStyle/>
          <a:p>
            <a:fld id="{E6035934-7A1E-49A9-8F0E-54D446F4B506}" type="slidenum">
              <a:rPr lang="en-US" altLang="en-US"/>
              <a:t>15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48777" y="791987"/>
            <a:ext cx="8777481" cy="364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3080"/>
              </a:lnSpc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Data Acquisition: </a:t>
            </a:r>
          </a:p>
          <a:p>
            <a:pPr marL="285750" indent="-28575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Sources: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 Live CCTV camera footage and publicly available datasets (e.g., UCF101, Kinetics).</a:t>
            </a:r>
          </a:p>
          <a:p>
            <a:pPr marL="285750" indent="-28575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Formats: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 .mp4 videos and .jpg images with .txt/.csv annotations.</a:t>
            </a:r>
          </a:p>
          <a:p>
            <a:pPr marL="285750" indent="-28575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Storage: 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Local structured directories; real-time frames processed in-memory.</a:t>
            </a:r>
          </a:p>
          <a:p>
            <a:pPr eaLnBrk="1" fontAlgn="auto" hangingPunct="1">
              <a:lnSpc>
                <a:spcPts val="3080"/>
              </a:lnSpc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Data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Preprocessing: </a:t>
            </a:r>
          </a:p>
          <a:p>
            <a:pPr marL="285750" indent="-28575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Object Detection: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 Frames resized and normalized for YOLOv8 input; labels formatted with bounding box coordinates.</a:t>
            </a:r>
          </a:p>
          <a:p>
            <a:pPr marL="285750" indent="-28575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Action Recognition: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 Frame sequences generated for LSTM; optional optical flow extraction.</a:t>
            </a:r>
          </a:p>
          <a:p>
            <a:pPr marL="285750" indent="-28575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Tools Used: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 OpenCV, NumPy, Pandas, Albumentations, TensorFlow/Keras.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Open Sans Extra Bold"/>
              <a:cs typeface="Times New Roman" panose="02020603050405020304" pitchFamily="18" charset="0"/>
              <a:sym typeface="Open Sans Extra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57200" y="1331913"/>
            <a:ext cx="8229600" cy="3297237"/>
          </a:xfrm>
        </p:spPr>
        <p:txBody>
          <a:bodyPr/>
          <a:lstStyle/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8B3E99-CB2E-425E-8CED-51697BF29159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52744" y="4800998"/>
            <a:ext cx="6219190" cy="2063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1741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>
            <a:normAutofit lnSpcReduction="10000"/>
          </a:bodyPr>
          <a:lstStyle/>
          <a:p>
            <a:fld id="{E6035934-7A1E-49A9-8F0E-54D446F4B506}" type="slidenum">
              <a:rPr lang="en-US" altLang="en-US"/>
              <a:t>16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66395" y="1193799"/>
            <a:ext cx="8777605" cy="32213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YOLO v8 Algorithm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Instantly recognizes key objects for quick user response.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Deep learning-based model ensures precise object identification.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Optimized for seamless, real-time object recognition.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Improves navigation and independence for visually impaired users.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Works with camera, GUI, and TTS for a complete assistive system.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Runs efficiently on standard computing devices.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Supports depth sensing, expanded object detection, and mobile deployment.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Bridges AI with real-world assistive solutions for better accessibility.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Open Sans Extra Bold"/>
              <a:cs typeface="Times New Roman" panose="02020603050405020304" pitchFamily="18" charset="0"/>
              <a:sym typeface="Open Sans Extra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</a:t>
            </a:r>
            <a:r>
              <a:rPr lang="en-I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  <a:defRPr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Methodology: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  <a:defRPr/>
            </a:pP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Used:</a:t>
            </a:r>
          </a:p>
          <a:p>
            <a:pPr algn="just">
              <a:defRPr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Python's built-in unittest module for unit testing.</a:t>
            </a:r>
          </a:p>
          <a:p>
            <a:pPr algn="just">
              <a:defRPr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and functional testing through the PyQt5 GUI.</a:t>
            </a:r>
          </a:p>
          <a:p>
            <a:pPr marL="0" indent="0" algn="just">
              <a:buNone/>
              <a:defRPr/>
            </a:pP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Libraries:</a:t>
            </a:r>
          </a:p>
          <a:p>
            <a:pPr algn="just">
              <a:defRPr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OpenCV: </a:t>
            </a:r>
          </a:p>
          <a:p>
            <a:pPr algn="just">
              <a:defRPr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validation tools (from Ultralytics):</a:t>
            </a:r>
          </a:p>
          <a:p>
            <a:pPr algn="just">
              <a:defRPr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pyttsx3 TTS testing</a:t>
            </a:r>
          </a:p>
          <a:p>
            <a:pPr marL="0" indent="0" algn="just">
              <a:buNone/>
              <a:defRPr/>
            </a:pP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</a:t>
            </a:r>
          </a:p>
          <a:p>
            <a:pPr algn="just">
              <a:defRPr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11 OS, Python 3.10, tested on both CPU and GPU setups.</a:t>
            </a:r>
          </a:p>
          <a:p>
            <a:pPr algn="just">
              <a:defRPr/>
            </a:pP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E9B86-2CF4-48B1-B6D7-BAFE5AD3290E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8995" y="4767580"/>
            <a:ext cx="6042025" cy="27368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</a:t>
            </a:r>
            <a:r>
              <a:rPr lang="en-I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907257"/>
            <a:ext cx="8229600" cy="3394472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  <a:defRPr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1: Camera Feed Initialization</a:t>
            </a:r>
          </a:p>
          <a:p>
            <a:pPr marL="0" indent="0" algn="just">
              <a:buNone/>
              <a:defRPr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E9B86-2CF4-48B1-B6D7-BAFE5AD3290E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8995" y="4767580"/>
            <a:ext cx="6042025" cy="27368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t>18</a:t>
            </a:fld>
            <a:endParaRPr lang="en-US" altLang="en-US"/>
          </a:p>
        </p:txBody>
      </p:sp>
      <p:pic>
        <p:nvPicPr>
          <p:cNvPr id="7" name="Picture 6" descr="Screenshot 2025-05-08 1140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5" y="1904365"/>
            <a:ext cx="7519035" cy="24472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</a:t>
            </a:r>
            <a:r>
              <a:rPr lang="en-I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907257"/>
            <a:ext cx="8229600" cy="3394472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  <a:defRPr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2: Object Detection Accuracy (YOLOv8)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E9B86-2CF4-48B1-B6D7-BAFE5AD3290E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8995" y="4767580"/>
            <a:ext cx="6042025" cy="27368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t>19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1892300"/>
            <a:ext cx="8345170" cy="26682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/>
          </p:cNvSpPr>
          <p:nvPr>
            <p:ph type="title"/>
          </p:nvPr>
        </p:nvSpPr>
        <p:spPr>
          <a:xfrm>
            <a:off x="0" y="114300"/>
            <a:ext cx="8991600" cy="938297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REAL-TIME OBJECT DETECTION AND AUDIO GUIDANCE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THE VISUALLY IMPAIRED</a:t>
            </a:r>
            <a:endParaRPr lang="en-US" sz="2400" dirty="0">
              <a:solidFill>
                <a:schemeClr val="accent1">
                  <a:satMod val="1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C9F69-8D19-4DDA-90DF-98A742B56BDA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56172" y="4834733"/>
            <a:ext cx="6565900" cy="2063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9219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>
              <a:lnSpc>
                <a:spcPct val="90000"/>
              </a:lnSpc>
            </a:pPr>
            <a:fld id="{089DB55B-AF57-424A-AA3C-DDAA088D3F76}" type="slidenum">
              <a:rPr lang="en-US" altLang="en-US" sz="1100"/>
              <a:t>2</a:t>
            </a:fld>
            <a:endParaRPr lang="en-US" altLang="en-US" sz="1100"/>
          </a:p>
        </p:txBody>
      </p:sp>
      <p:sp>
        <p:nvSpPr>
          <p:cNvPr id="2" name="Rectangle 1"/>
          <p:cNvSpPr/>
          <p:nvPr/>
        </p:nvSpPr>
        <p:spPr>
          <a:xfrm>
            <a:off x="476278" y="1118094"/>
            <a:ext cx="344876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AGENDA</a:t>
            </a:r>
          </a:p>
          <a:p>
            <a:endParaRPr lang="en-US" b="1" dirty="0" smtClean="0">
              <a:solidFill>
                <a:srgbClr val="000000"/>
              </a:solidFill>
              <a:latin typeface="Times New Roman" panose="02020603050405020304" pitchFamily="18" charset="0"/>
              <a:ea typeface="Open Sans Extra Bold"/>
              <a:cs typeface="Times New Roman" panose="02020603050405020304" pitchFamily="18" charset="0"/>
              <a:sym typeface="Open Sans Extra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Introduction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Open Sans Extra Bold"/>
              <a:cs typeface="Times New Roman" panose="02020603050405020304" pitchFamily="18" charset="0"/>
              <a:sym typeface="Open Sans Extra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Literature Survey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Problem Statement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Proposed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Proposed System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ea typeface="Open Sans Extra Bold" charset="0"/>
                <a:cs typeface="Times New Roman" panose="02020603050405020304" pitchFamily="18" charset="0"/>
                <a:sym typeface="Open Sans Extra Bold" charset="0"/>
              </a:rPr>
              <a:t>Testing &amp;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Conclusion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and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References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Open Sans Extra Bold"/>
              <a:cs typeface="Times New Roman" panose="02020603050405020304" pitchFamily="18" charset="0"/>
              <a:sym typeface="Open Sans Extra Bold"/>
            </a:endParaRPr>
          </a:p>
          <a:p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Open Sans Extra Bold"/>
              <a:cs typeface="Times New Roman" panose="02020603050405020304" pitchFamily="18" charset="0"/>
              <a:sym typeface="Open Sans Extra Bold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</a:t>
            </a:r>
            <a:r>
              <a:rPr lang="en-I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907257"/>
            <a:ext cx="8229600" cy="3394472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  <a:defRPr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3: Text-to-Speech (TTS)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E9B86-2CF4-48B1-B6D7-BAFE5AD3290E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8995" y="4767580"/>
            <a:ext cx="6042025" cy="27368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t>20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" y="1764507"/>
            <a:ext cx="8212455" cy="28848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</a:t>
            </a:r>
            <a:r>
              <a:rPr lang="en-I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3701"/>
            <a:ext cx="8229600" cy="3394472"/>
          </a:xfrm>
        </p:spPr>
        <p:txBody>
          <a:bodyPr>
            <a:normAutofit fontScale="90000"/>
          </a:bodyPr>
          <a:lstStyle/>
          <a:p>
            <a:pPr marL="0" indent="0" algn="just">
              <a:buNone/>
              <a:defRPr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Metrics: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  <a:defRPr/>
            </a:pP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</a:p>
          <a:p>
            <a:pPr algn="just">
              <a:defRPr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percentage of correctly detected objects across various test frames.</a:t>
            </a:r>
          </a:p>
          <a:p>
            <a:pPr marL="0" indent="0" algn="just">
              <a:buNone/>
              <a:defRPr/>
            </a:pP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&amp; Recall:</a:t>
            </a:r>
          </a:p>
          <a:p>
            <a:pPr algn="just">
              <a:defRPr/>
            </a:pP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Proportion of relevant objects among the detected ones.</a:t>
            </a:r>
          </a:p>
          <a:p>
            <a:pPr algn="just">
              <a:defRPr/>
            </a:pP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Proportion of relevant objects that were actually detected.</a:t>
            </a:r>
          </a:p>
          <a:p>
            <a:pPr marL="0" indent="0" algn="just">
              <a:buNone/>
              <a:defRPr/>
            </a:pP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E9B86-2CF4-48B1-B6D7-BAFE5AD3290E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8995" y="4767580"/>
            <a:ext cx="6042025" cy="27368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</a:t>
            </a:r>
            <a:r>
              <a:rPr lang="en-I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907257"/>
            <a:ext cx="8229600" cy="3394472"/>
          </a:xfrm>
        </p:spPr>
        <p:txBody>
          <a:bodyPr>
            <a:normAutofit fontScale="87500" lnSpcReduction="10000"/>
          </a:bodyPr>
          <a:lstStyle/>
          <a:p>
            <a:pPr marL="0" indent="0" algn="just">
              <a:buNone/>
              <a:defRPr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Metrics: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  <a:defRPr/>
            </a:pP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</a:t>
            </a:r>
          </a:p>
          <a:p>
            <a:pPr algn="just">
              <a:defRPr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Harmonic mean of precision and recall used for balanced evaluation.</a:t>
            </a:r>
          </a:p>
          <a:p>
            <a:pPr marL="0" indent="0" algn="just">
              <a:buNone/>
              <a:defRPr/>
            </a:pP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FPS (Frames Per Second):</a:t>
            </a:r>
          </a:p>
          <a:p>
            <a:pPr algn="just">
              <a:defRPr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real-time performance. Target: ≥15 FPS for usable real-time feedback.</a:t>
            </a:r>
          </a:p>
          <a:p>
            <a:pPr marL="0" indent="0" algn="just">
              <a:buNone/>
              <a:defRPr/>
            </a:pP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Latency:</a:t>
            </a:r>
          </a:p>
          <a:p>
            <a:pPr algn="just">
              <a:defRPr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delay between object detection and speech output. Goal: &lt;1 second.</a:t>
            </a:r>
          </a:p>
          <a:p>
            <a:pPr marL="0" indent="0" algn="just">
              <a:buNone/>
              <a:defRPr/>
            </a:pP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E9B86-2CF4-48B1-B6D7-BAFE5AD3290E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8995" y="4767580"/>
            <a:ext cx="6042025" cy="27368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5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IN" sz="3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IN" sz="35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IN" sz="35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15" y="871855"/>
            <a:ext cx="8229600" cy="34099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Accuracy: Achieved an average accuracy of 92% for detecting priority objects (person, obstacle, door, mobile).</a:t>
            </a:r>
          </a:p>
          <a:p>
            <a:pPr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Speed: Real-time performance with 20-25 FPS.</a:t>
            </a:r>
          </a:p>
          <a:p>
            <a:pPr algn="just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Guidance: Effective audio feedback, assisting users in navigating and identifying objects.</a:t>
            </a:r>
          </a:p>
          <a:p>
            <a:pPr marL="0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E9B86-2CF4-48B1-B6D7-BAFE5AD3290E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6420" y="4767580"/>
            <a:ext cx="6345555" cy="27368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t>23</a:t>
            </a:fld>
            <a:endParaRPr lang="en-US" altLang="en-US" dirty="0"/>
          </a:p>
        </p:txBody>
      </p:sp>
      <p:graphicFrame>
        <p:nvGraphicFramePr>
          <p:cNvPr id="7" name="Table 6"/>
          <p:cNvGraphicFramePr/>
          <p:nvPr>
            <p:extLst>
              <p:ext uri="{D42A27DB-BD31-4B8C-83A1-F6EECF244321}">
                <p14:modId xmlns:p14="http://schemas.microsoft.com/office/powerpoint/2010/main" val="886678786"/>
              </p:ext>
            </p:extLst>
          </p:nvPr>
        </p:nvGraphicFramePr>
        <p:xfrm>
          <a:off x="1226185" y="2510790"/>
          <a:ext cx="639953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9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Obstacle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5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IN" sz="3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IN" sz="35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IN" sz="35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7" y="871539"/>
            <a:ext cx="8229600" cy="3394472"/>
          </a:xfrm>
        </p:spPr>
        <p:txBody>
          <a:bodyPr>
            <a:normAutofit fontScale="60000" lnSpcReduction="20000"/>
          </a:bodyPr>
          <a:lstStyle/>
          <a:p>
            <a:pPr marL="0" indent="0" algn="just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Analysis: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Environments: High accuracy in indoor settings.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Outdoor Testing: Slight decrease in accuracy due to lighting conditions.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Feedback: Clear and helpful in most environments, but background noise affected performance.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92% overall detection accuracy using YOLOv8.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levels above 0.8 correlated with reliable detection, but further tuning is needed for low-confidence situations.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E9B86-2CF4-48B1-B6D7-BAFE5AD3290E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6420" y="4767580"/>
            <a:ext cx="6345555" cy="27368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alt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Child Safety System for Daycare Facilities effectively integrates real-time object detection and action recognition to enhance child safety.</a:t>
            </a:r>
          </a:p>
          <a:p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YOLOv8 for object detection and LSTM-based action classification, the system identifies dangerous scenarios like falls, climbing, or the presence of sharp objects with high accuracy.</a:t>
            </a:r>
          </a:p>
          <a:p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audio alert mechanism ensures that caretakers are instantly notified, improving response time and preventing potential accidents.</a:t>
            </a:r>
          </a:p>
          <a:p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modular and scalable design makes the system adaptable to different daycare environments and surveillance setups.</a:t>
            </a:r>
          </a:p>
          <a:p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solution demonstrates a practical and intelligent use of computer vision and deep learning to solve a real-world problem concerning child welfare.</a:t>
            </a:r>
          </a:p>
          <a:p>
            <a:pPr>
              <a:buNone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 startAt="5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 startAt="5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30000"/>
              </a:spcBef>
              <a:spcAft>
                <a:spcPct val="30000"/>
              </a:spcAft>
            </a:pPr>
            <a:endParaRPr lang="en-US" altLang="en-US" sz="16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63FE90-D020-4B3E-8B4D-100D42E03330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9560" y="4800998"/>
            <a:ext cx="6351270" cy="2063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2253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4766471"/>
            <a:ext cx="2133600" cy="273844"/>
          </a:xfrm>
          <a:noFill/>
          <a:ln>
            <a:miter lim="800000"/>
          </a:ln>
        </p:spPr>
        <p:txBody>
          <a:bodyPr>
            <a:normAutofit lnSpcReduction="10000"/>
          </a:bodyPr>
          <a:lstStyle/>
          <a:p>
            <a:fld id="{00166CF0-84B4-4016-8045-F92C16523328}" type="slidenum">
              <a:rPr lang="en-US" altLang="en-US"/>
              <a:t>25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alt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400"/>
          </a:xfrm>
        </p:spPr>
        <p:txBody>
          <a:bodyPr/>
          <a:lstStyle/>
          <a:p>
            <a:pPr>
              <a:buNone/>
            </a:pPr>
            <a:r>
              <a:rPr lang="en-US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Integration: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companion mobile application for caretakers to receive real-time alerts and video feeds remotely.</a:t>
            </a:r>
          </a:p>
          <a:p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Multi-Camera Support: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 the system to handle multiple camera streams concurrently for broader area coverage.</a:t>
            </a:r>
          </a:p>
          <a:p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Integration: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individual children to monitor their specific behaviors and patterns.</a:t>
            </a:r>
          </a:p>
          <a:p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Device Deployment: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model to run on edge devices (e.g., NVIDIA Jetson Nano) for real-time offline inference and reduced latency.</a:t>
            </a:r>
          </a:p>
          <a:p>
            <a:r>
              <a:rPr lang="en-US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Analytics: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behavior analysis to predict potential risky actions before they occur, enabling preventive care.</a:t>
            </a:r>
          </a:p>
          <a:p>
            <a:pPr>
              <a:buNone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 startAt="5"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 startAt="5"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30000"/>
              </a:spcBef>
              <a:spcAft>
                <a:spcPct val="30000"/>
              </a:spcAft>
            </a:pPr>
            <a:endParaRPr lang="en-US" altLang="en-US" sz="18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81550"/>
            <a:ext cx="2133600" cy="273844"/>
          </a:xfrm>
        </p:spPr>
        <p:txBody>
          <a:bodyPr/>
          <a:lstStyle/>
          <a:p>
            <a:pPr>
              <a:defRPr/>
            </a:pPr>
            <a:fld id="{C163FE90-D020-4B3E-8B4D-100D42E03330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06670" y="4815283"/>
            <a:ext cx="6351270" cy="2063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2253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4742875"/>
            <a:ext cx="2133600" cy="273844"/>
          </a:xfrm>
          <a:noFill/>
          <a:ln>
            <a:miter lim="800000"/>
          </a:ln>
        </p:spPr>
        <p:txBody>
          <a:bodyPr>
            <a:normAutofit lnSpcReduction="10000"/>
          </a:bodyPr>
          <a:lstStyle/>
          <a:p>
            <a:fld id="{00166CF0-84B4-4016-8045-F92C16523328}" type="slidenum">
              <a:rPr lang="en-US" altLang="en-US"/>
              <a:t>26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384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n-I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50" y="1028877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118745" indent="0">
              <a:buNone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[1] W. Park, H. An and S. Park, ”Smart Docent System for Visu-ally Impaired People with Mobile-Based Artificial Intelligence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ofThings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,” TENCON 2024 - 2024 IEEE Region 10 Conference (TEN-CON), Singapore, Singapore, 2024, pp. 1541-1544,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doi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10.1109/TEN-CON61640.2024.10902945.</a:t>
            </a:r>
          </a:p>
          <a:p>
            <a:pPr marL="118745" indent="0">
              <a:buNone/>
            </a:pP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18745" indent="0">
              <a:buNone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[2] M. P, B. S. H. S, Y. A. P and A. N, ”Computer Vision Empowered As-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sistive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Technology for Blind People,” 2024 International Conference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onEmerging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Research in Computational Science (ICERCS),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Coimbatore,India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2024, pp. 1-7,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doi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10.1109/ICERCS63125.2024.10895124.</a:t>
            </a:r>
          </a:p>
          <a:p>
            <a:pPr marL="118745" indent="0">
              <a:buNone/>
            </a:pP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745" indent="0">
              <a:buNone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[3] E. Mohanraj, D. Devadarshini, M.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Manonavaneethan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S.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Aravind,”Vision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Assist: Real-Time Guidance System,” 2024 4th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InternationalConference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on Ubiquitous Computing and Intelligent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InformationSystems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(ICUIS),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Gobichettipalayam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India, 2024, pp. 714-721, doi:10.1109/ICUIS64676.2024.10866444.</a:t>
            </a:r>
          </a:p>
          <a:p>
            <a:pPr marL="118745" indent="0">
              <a:buNone/>
            </a:pP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18745" indent="0">
              <a:buNone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[4] D. Manju, B. Gollapalli, P. Sudheer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Benarji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K. Pooja and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A.Made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”Performance Comparison of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MobileNet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SSD and YOLO v4in Object Detection,” 2024 IEEE 6th International Conference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onCybernetics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Cognition and Machine Learning Applications (ICC-CMLA), Hamburg, Germany, 2024, pp. 141-147,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doi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10.1109/ICC-CMLA63077.2024.10871895.</a:t>
            </a:r>
          </a:p>
          <a:p>
            <a:pPr marL="118745" indent="0">
              <a:buNone/>
            </a:pP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18745" indent="0">
              <a:buNone/>
            </a:pPr>
            <a:r>
              <a:rPr lang="en-US" alt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5] T. Acar, A. Solmaz, I. Cengiz and A. S.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Bozkir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”From Pixels to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Paths:SIGHT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- A Vision-Based Navigation Aid for the Visually Impaired,”2024 International Congress on Human-Computer Interaction, Opti-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mization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Robotic Applications (HORA), Istanbul,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Turkiye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2024,pp. 1-8,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doi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10.1109/HORA61326.2024.10550694.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745" indent="0">
              <a:buNone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745" indent="0">
              <a:buNone/>
            </a:pPr>
            <a:endParaRPr lang="en-IN" sz="1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C3EE8-985B-42B6-9937-3D92CBED937D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65960" y="4781773"/>
            <a:ext cx="6435090" cy="2063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48038"/>
            <a:ext cx="2133600" cy="273844"/>
          </a:xfrm>
        </p:spPr>
        <p:txBody>
          <a:bodyPr>
            <a:normAutofit lnSpcReduction="10000"/>
          </a:bodyPr>
          <a:lstStyle/>
          <a:p>
            <a:pPr>
              <a:defRPr/>
            </a:pPr>
            <a:fld id="{0E14ABD8-B1EB-4C07-9937-C8C4E38BDF00}" type="slidenum">
              <a:rPr lang="en-US" altLang="en-US" smtClean="0"/>
              <a:t>27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01"/>
            <a:ext cx="8229600" cy="857250"/>
          </a:xfrm>
        </p:spPr>
        <p:txBody>
          <a:bodyPr>
            <a:noAutofit/>
          </a:bodyPr>
          <a:lstStyle/>
          <a:p>
            <a:pPr algn="ctr"/>
            <a:r>
              <a:rPr lang="en-IN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920751"/>
            <a:ext cx="8229600" cy="3394472"/>
          </a:xfrm>
        </p:spPr>
        <p:txBody>
          <a:bodyPr>
            <a:noAutofit/>
          </a:bodyPr>
          <a:lstStyle/>
          <a:p>
            <a:pPr marL="118745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[6] A. Ajina, R. Lochan, M. Saha, R. B. K.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Showghi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S.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Harini,”Vision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Beyond Sight: An AI-Assisted Navigation System 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IndoorEnvironments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for the Visually Impaired,” 2024 International Confer-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on Emerging Technologies in Computer Science for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Interdisci-plinary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Applications (ICETCS), Bengaluru, India, 2024, pp. 1-6, doi:10.1109/ICETCS61022.2024.10543550.</a:t>
            </a:r>
          </a:p>
          <a:p>
            <a:pPr marL="118745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18745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[7] B. Nataraj, K. R. Prabha, R. Abinaya, R. Divya Rani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S. Christina, ”Smart Cane with Object Recognition System,”2024 5th International Conference on Smart Electronics and Com-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munication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(ICOSEC), Trichy, India, 2024, pp. 1438-1443, doi:10.1109/ICOSEC61587.2024.10722303.</a:t>
            </a:r>
          </a:p>
          <a:p>
            <a:pPr marL="118745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745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[8] V. Bobby, S. Praneel, G. K. S, A. A. S and R. S. L, ”EBICS: Even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BlindI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Can See, A Computer Vision Based Guidance System For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VisuallyImpaired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,” 2023 International Conference on Control,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Communicationand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Computing (ICCC), Thiruvananthapuram, India, 2023, pp. 1-6, doi:10.1109/ICCC57789.2023.10165192.</a:t>
            </a:r>
          </a:p>
          <a:p>
            <a:pPr marL="118745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745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[9] K. K, Y. V. 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M. B. P 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K. B. C H and M. R, ”An Artificial Eye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forBlind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People,” 2022 IEEE Delhi Section Conference (DELCON),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NewDelhi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India, 2022, pp. 1-5,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10.1109/DELCON54057.2022.9752999.</a:t>
            </a:r>
          </a:p>
          <a:p>
            <a:pPr marL="118745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18745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[10] C. K. Lakde and P. S. Prasad, ”Navigation system for visually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impairedpeople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,” 2015 International Conference on Computation of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Power,Energy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Information and Communication (ICCPEIC),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Melmaruvathur,India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2015, pp. 0093-0098,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10.1109/ICCPEIC.2015.7259447.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745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745" indent="0">
              <a:buNone/>
            </a:pPr>
            <a:endParaRPr lang="en-IN" sz="1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AC3EE8-985B-42B6-9937-3D92CBED937D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09516" y="4834733"/>
            <a:ext cx="6435090" cy="2063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0E14ABD8-B1EB-4C07-9937-C8C4E38BDF00}" type="slidenum">
              <a:rPr lang="en-US" altLang="en-US" smtClean="0"/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745" indent="0" algn="ctr">
              <a:buNone/>
            </a:pPr>
            <a:endParaRPr lang="en-US" b="1" dirty="0" smtClean="0"/>
          </a:p>
          <a:p>
            <a:pPr marL="118745" indent="0" algn="ctr">
              <a:buNone/>
            </a:pPr>
            <a:endParaRPr lang="en-US" b="1" dirty="0"/>
          </a:p>
          <a:p>
            <a:pPr marL="118745" indent="0" algn="ctr">
              <a:buNone/>
            </a:pPr>
            <a:endParaRPr lang="en-US" b="1" dirty="0" smtClean="0"/>
          </a:p>
          <a:p>
            <a:pPr marL="118745" indent="0" algn="ctr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31F9E-9B9F-4BF0-AFD1-DE8B874A094F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43545" y="4834733"/>
            <a:ext cx="6105093" cy="2063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0E14ABD8-B1EB-4C07-9937-C8C4E38BDF00}" type="slidenum">
              <a:rPr lang="en-US" altLang="en-US" smtClean="0"/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764"/>
            <a:ext cx="8229600" cy="85725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468687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 marL="118745" indent="0">
              <a:buNone/>
            </a:pPr>
            <a:r>
              <a:rPr lang="en-US" sz="2400" dirty="0" smtClean="0"/>
              <a:t> </a:t>
            </a:r>
          </a:p>
          <a:p>
            <a:endParaRPr lang="en-US" altLang="en-US" sz="2400" dirty="0" smtClean="0">
              <a:solidFill>
                <a:srgbClr val="0000FF"/>
              </a:solidFill>
            </a:endParaRPr>
          </a:p>
          <a:p>
            <a:endParaRPr lang="en-US" alt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90124"/>
            <a:ext cx="2133600" cy="273844"/>
          </a:xfrm>
        </p:spPr>
        <p:txBody>
          <a:bodyPr/>
          <a:lstStyle/>
          <a:p>
            <a:pPr>
              <a:defRPr/>
            </a:pPr>
            <a:fld id="{62045F47-43EB-4CFA-85B8-57EC616EA918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78756" y="4790124"/>
            <a:ext cx="6111054" cy="2740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BATCH NO:  12    DEPARTMENT OF ARTIFICIAL NTELLIGIENCE &amp; DATA SCIENCE </a:t>
            </a:r>
            <a:endParaRPr lang="en-US" dirty="0"/>
          </a:p>
        </p:txBody>
      </p:sp>
      <p:sp>
        <p:nvSpPr>
          <p:cNvPr id="13317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99250" y="4790124"/>
            <a:ext cx="2133600" cy="273844"/>
          </a:xfrm>
          <a:noFill/>
          <a:ln>
            <a:miter lim="800000"/>
          </a:ln>
        </p:spPr>
        <p:txBody>
          <a:bodyPr>
            <a:normAutofit lnSpcReduction="10000"/>
          </a:bodyPr>
          <a:lstStyle/>
          <a:p>
            <a:fld id="{16E5D142-761C-4AC0-BD20-EECEB6996668}" type="slidenum">
              <a:rPr lang="en-US" altLang="en-US"/>
              <a:t>3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456565" y="918210"/>
            <a:ext cx="8037195" cy="38722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Problem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Statement: </a:t>
            </a:r>
            <a:endParaRPr lang="en-US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Open Sans Extra Bold"/>
              <a:cs typeface="Times New Roman" panose="02020603050405020304" pitchFamily="18" charset="0"/>
              <a:sym typeface="Open Sans Extra Bold"/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Visually 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impaired individuals face significant challenges in navigating their surroundings due to the lack of real-time environmental awareness. Traditional assistive tools like white canes or guide dogs have limitations in range and cannot identify multiple dynamic obstacles or objects in real-time.</a:t>
            </a:r>
          </a:p>
          <a:p>
            <a:endParaRPr lang="en-US" altLang="en-US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Open Sans Extra Bold"/>
              <a:cs typeface="Times New Roman" panose="02020603050405020304" pitchFamily="18" charset="0"/>
              <a:sym typeface="Open Sans Extra Bold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Project Goal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: </a:t>
            </a:r>
            <a:endParaRPr lang="en-US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Open Sans Extra Bold"/>
              <a:cs typeface="Times New Roman" panose="02020603050405020304" pitchFamily="18" charset="0"/>
              <a:sym typeface="Open Sans Extra Bold"/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To 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develop a real-time intelligent vision aid system that uses object detection (YOLOv8) and text-to-speech (TTS) technology to help visually impaired users perceive their environment through audio feedback, enabling safer and more independent navigation.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764"/>
            <a:ext cx="8229600" cy="85725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468687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 marL="118745" indent="0">
              <a:buNone/>
            </a:pPr>
            <a:r>
              <a:rPr lang="en-US" sz="2400" dirty="0" smtClean="0"/>
              <a:t> </a:t>
            </a:r>
          </a:p>
          <a:p>
            <a:endParaRPr lang="en-US" altLang="en-US" sz="2400" dirty="0" smtClean="0">
              <a:solidFill>
                <a:srgbClr val="0000FF"/>
              </a:solidFill>
            </a:endParaRPr>
          </a:p>
          <a:p>
            <a:endParaRPr lang="en-US" alt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90124"/>
            <a:ext cx="2133600" cy="273844"/>
          </a:xfrm>
        </p:spPr>
        <p:txBody>
          <a:bodyPr/>
          <a:lstStyle/>
          <a:p>
            <a:pPr>
              <a:defRPr/>
            </a:pPr>
            <a:fld id="{62045F47-43EB-4CFA-85B8-57EC616EA918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98134" y="4790124"/>
            <a:ext cx="6167499" cy="2740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BATCH NO:  12    DEPARTMENT OF ARTIFICIAL NTELLIGIENCE &amp; DATA SCIENCE </a:t>
            </a:r>
            <a:endParaRPr lang="en-US" dirty="0"/>
          </a:p>
        </p:txBody>
      </p:sp>
      <p:sp>
        <p:nvSpPr>
          <p:cNvPr id="13317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99250" y="4790124"/>
            <a:ext cx="2133600" cy="273844"/>
          </a:xfrm>
          <a:noFill/>
          <a:ln>
            <a:miter lim="800000"/>
          </a:ln>
        </p:spPr>
        <p:txBody>
          <a:bodyPr>
            <a:normAutofit lnSpcReduction="10000"/>
          </a:bodyPr>
          <a:lstStyle/>
          <a:p>
            <a:fld id="{16E5D142-761C-4AC0-BD20-EECEB6996668}" type="slidenum">
              <a:rPr lang="en-US" altLang="en-US"/>
              <a:t>4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56565" y="918210"/>
            <a:ext cx="8037195" cy="38722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Brief Overview: </a:t>
            </a:r>
            <a:endParaRPr lang="en-US" altLang="en-US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Open Sans Extra Bold"/>
              <a:cs typeface="Times New Roman" panose="02020603050405020304" pitchFamily="18" charset="0"/>
              <a:sym typeface="Open Sans Extra Bold"/>
            </a:endParaRPr>
          </a:p>
          <a:p>
            <a:endParaRPr lang="en-US" altLang="en-US" sz="2000" b="1" dirty="0" smtClean="0">
              <a:solidFill>
                <a:srgbClr val="000000"/>
              </a:solidFill>
              <a:latin typeface="Times New Roman" panose="02020603050405020304" pitchFamily="18" charset="0"/>
              <a:ea typeface="Open Sans Extra Bold"/>
              <a:cs typeface="Times New Roman" panose="02020603050405020304" pitchFamily="18" charset="0"/>
              <a:sym typeface="Open Sans Extra Bold"/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Our project combines computer vision, deep learning, and GUI design to create a desktop application that captures live video, detects objects using </a:t>
            </a:r>
            <a:r>
              <a:rPr lang="en-US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YOLOv8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, and provides audio descriptions via text-to-speech(TTS). The system includes a user-friendly PyQt5 interface, supports mode selection, and ensures real-time performance. It aims to improve situational awareness and accessibility for visually impaired users in both static and dynamic environments.</a:t>
            </a:r>
          </a:p>
          <a:p>
            <a:endParaRPr lang="en-US" altLang="en-US" b="1" dirty="0" smtClean="0">
              <a:solidFill>
                <a:srgbClr val="000000"/>
              </a:solidFill>
              <a:latin typeface="Open Sans Extra Bold"/>
              <a:ea typeface="Open Sans Extra Bold"/>
              <a:cs typeface="Open Sans Extra Bold"/>
              <a:sym typeface="Open Sans Extra Bold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0215" y="91679"/>
            <a:ext cx="8229600" cy="85725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altLang="en-US" dirty="0">
                <a:solidFill>
                  <a:srgbClr val="FFC000"/>
                </a:solidFill>
              </a:rPr>
              <a:t> Survey 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468687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endParaRPr lang="en-US" altLang="en-US" sz="2400" dirty="0" smtClean="0">
              <a:solidFill>
                <a:srgbClr val="0000FF"/>
              </a:solidFill>
            </a:endParaRPr>
          </a:p>
          <a:p>
            <a:endParaRPr lang="en-US" alt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357140-C9D4-4989-A73C-42BDB9E92689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4902" y="4800998"/>
            <a:ext cx="6039860" cy="2063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13317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>
            <a:normAutofit lnSpcReduction="10000"/>
          </a:bodyPr>
          <a:lstStyle/>
          <a:p>
            <a:fld id="{16E5D142-761C-4AC0-BD20-EECEB6996668}" type="slidenum">
              <a:rPr lang="en-US" altLang="en-US"/>
              <a:t>5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52095" y="826135"/>
            <a:ext cx="8563610" cy="96913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Existing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Systems and Related Works:</a:t>
            </a:r>
          </a:p>
          <a:p>
            <a:pPr marL="0" indent="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Object Detection Using Basic Computer Vision</a:t>
            </a:r>
          </a:p>
          <a:p>
            <a:pPr marL="285750" indent="-28575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Traditional systems relied on Haar cascades or HOG descriptors.</a:t>
            </a:r>
          </a:p>
          <a:p>
            <a:pPr marL="285750" indent="-28575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Limited accuracy and poor performance in complex environments.</a:t>
            </a:r>
          </a:p>
          <a:p>
            <a:pPr marL="0" indent="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Mobile-Based Assistance Tools</a:t>
            </a:r>
          </a:p>
          <a:p>
            <a:pPr marL="285750" indent="-28575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Smartphone apps (e.g., Seeing AI, Google Lookout) assist visually impaired users.</a:t>
            </a:r>
          </a:p>
          <a:p>
            <a:pPr marL="285750" indent="-28575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Require user interaction and stable internet connectivity.</a:t>
            </a:r>
          </a:p>
          <a:p>
            <a:pPr marL="285750" indent="-28575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Often lack real-time feedback and may have privacy concerns.</a:t>
            </a:r>
          </a:p>
          <a:p>
            <a:pPr marL="0" indent="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600" dirty="0">
              <a:solidFill>
                <a:srgbClr val="000000"/>
              </a:solidFill>
              <a:ea typeface="Open Sans Extra Bold"/>
              <a:sym typeface="Open Sans Extra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0215" y="91679"/>
            <a:ext cx="8229600" cy="85725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468687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endParaRPr lang="en-US" altLang="en-US" sz="2400" dirty="0" smtClean="0">
              <a:solidFill>
                <a:srgbClr val="0000FF"/>
              </a:solidFill>
            </a:endParaRPr>
          </a:p>
          <a:p>
            <a:endParaRPr lang="en-US" alt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357140-C9D4-4989-A73C-42BDB9E92689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99747" y="4800998"/>
            <a:ext cx="6039860" cy="2063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13317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>
            <a:normAutofit lnSpcReduction="10000"/>
          </a:bodyPr>
          <a:lstStyle/>
          <a:p>
            <a:fld id="{16E5D142-761C-4AC0-BD20-EECEB6996668}" type="slidenum">
              <a:rPr lang="en-US" altLang="en-US"/>
              <a:t>6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52095" y="826135"/>
            <a:ext cx="8563610" cy="96913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Wearable Vision Devices</a:t>
            </a:r>
          </a:p>
          <a:p>
            <a:pPr marL="285750" indent="-28575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Devices like OrCam MyEye provide visual descriptions through cameras.</a:t>
            </a:r>
          </a:p>
          <a:p>
            <a:pPr marL="285750" indent="-28575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High cost and dependency on cloud services for processing.</a:t>
            </a:r>
          </a:p>
          <a:p>
            <a:pPr marL="0" indent="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Deep Learning-Based Object Detection</a:t>
            </a:r>
          </a:p>
          <a:p>
            <a:pPr marL="285750" indent="-28575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Systems using YOLOv3 or SSD offer improved detection speed and accuracy.</a:t>
            </a:r>
          </a:p>
          <a:p>
            <a:pPr marL="285750" indent="-28575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Often implemented in research settings without integrated audio guidance.</a:t>
            </a:r>
          </a:p>
          <a:p>
            <a:pPr marL="0" indent="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Text-to-Speech (TTS) Integration Attempts</a:t>
            </a:r>
          </a:p>
          <a:p>
            <a:pPr marL="285750" indent="-28575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Some research projects combine object detection with TTS.</a:t>
            </a:r>
          </a:p>
          <a:p>
            <a:pPr marL="285750" indent="-285750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However, they may suffer from latency issues, lack of user control, or hardware limitations.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734"/>
            <a:ext cx="8229600" cy="857250"/>
          </a:xfrm>
        </p:spPr>
        <p:txBody>
          <a:bodyPr>
            <a:normAutofit/>
          </a:bodyPr>
          <a:lstStyle/>
          <a:p>
            <a:pPr marL="0" indent="0" algn="ctr">
              <a:buFont typeface="Arial" panose="020B0604020202020204" pitchFamily="34" charset="0"/>
              <a:defRPr/>
            </a:pPr>
            <a:r>
              <a:rPr lang="en-US" alt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457200" y="1331913"/>
            <a:ext cx="8229600" cy="3297237"/>
          </a:xfrm>
        </p:spPr>
        <p:txBody>
          <a:bodyPr/>
          <a:lstStyle/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ACBBD2-2467-438D-92B5-6E0AEE3BCC72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8769" y="4800998"/>
            <a:ext cx="6109132" cy="2063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1741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>
            <a:normAutofit lnSpcReduction="10000"/>
          </a:bodyPr>
          <a:lstStyle/>
          <a:p>
            <a:fld id="{E6035934-7A1E-49A9-8F0E-54D446F4B506}" type="slidenum">
              <a:rPr lang="en-US" altLang="en-US"/>
              <a:t>7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57200" y="1007745"/>
            <a:ext cx="8291830" cy="3621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Limitations of Existing Solutions: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mobility aids like white canes have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range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cannot detect obstacles above waist level or provide object identification.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existing electronic aids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are not capable of detecting multiple moving objects simultaneously.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systems often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provide context-aware audio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feedback, limiting the user’s understanding of their surroundings.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integrated solution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currently offers object detection, audio feedback, and mode control in a single, lightweight, and locally run application.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Open Sans Extra Bold" charset="0"/>
              <a:cs typeface="Open Sans Extra Bold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Open Sans Extra Bold" charset="0"/>
              <a:cs typeface="Open Sans Extra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679"/>
            <a:ext cx="8229600" cy="85725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en-US" sz="37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192881" y="1331913"/>
            <a:ext cx="8493919" cy="3297237"/>
          </a:xfrm>
        </p:spPr>
        <p:txBody>
          <a:bodyPr/>
          <a:lstStyle/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745" indent="0">
              <a:buNone/>
            </a:pPr>
            <a:endParaRPr lang="en-US" alt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769019-FB0F-4A75-9CAB-E3ABAFEBEF9F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95618" y="4800998"/>
            <a:ext cx="6157595" cy="2063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1741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>
            <a:normAutofit lnSpcReduction="10000"/>
          </a:bodyPr>
          <a:lstStyle/>
          <a:p>
            <a:fld id="{E6035934-7A1E-49A9-8F0E-54D446F4B506}" type="slidenum">
              <a:rPr lang="en-US" altLang="en-US"/>
              <a:t>8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41935" y="948690"/>
            <a:ext cx="8348345" cy="36804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algn="l" eaLnBrk="1" fontAlgn="auto" hangingPunct="1">
              <a:lnSpc>
                <a:spcPts val="308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Real-Time Video Capture &amp; Preprocessing:</a:t>
            </a:r>
          </a:p>
          <a:p>
            <a:pPr marL="342900" indent="-342900" algn="l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Continuously capture video frames using a webcam.</a:t>
            </a:r>
          </a:p>
          <a:p>
            <a:pPr marL="342900" indent="-342900" algn="l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Resize and normalize frames to feed into YOLOv8 for efficient object recognition.</a:t>
            </a:r>
          </a:p>
          <a:p>
            <a:pPr marL="342900" indent="-342900" algn="l" eaLnBrk="1" fontAlgn="auto" hangingPunct="1">
              <a:lnSpc>
                <a:spcPts val="308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Advanced Object Detection with YOLOv8:</a:t>
            </a:r>
          </a:p>
          <a:p>
            <a:pPr marL="342900" indent="-342900" algn="l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Utilize the YOLOv8 deep learning model to detect multiple objects per frame.</a:t>
            </a:r>
          </a:p>
          <a:p>
            <a:pPr marL="342900" indent="-342900" algn="l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Apply Non-Maximum Suppression to filter overlapping detections.</a:t>
            </a:r>
          </a:p>
          <a:p>
            <a:pPr marL="342900" indent="-342900" algn="l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Prioritize relevant objects for navigation and environmental awareness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.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ea typeface="Open Sans Extra Bold"/>
              <a:cs typeface="Times New Roman" panose="02020603050405020304" pitchFamily="18" charset="0"/>
              <a:sym typeface="Open Sans Extra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3101"/>
            <a:ext cx="8229600" cy="85725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altLang="en-US" sz="37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192881" y="1331913"/>
            <a:ext cx="8493919" cy="3297237"/>
          </a:xfrm>
        </p:spPr>
        <p:txBody>
          <a:bodyPr/>
          <a:lstStyle/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745" indent="0">
              <a:buNone/>
            </a:pPr>
            <a:endParaRPr lang="en-US" alt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769019-FB0F-4A75-9CAB-E3ABAFEBEF9F}" type="datetime3">
              <a:rPr lang="en-US" smtClean="0"/>
              <a:t>8 May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63351" y="4834733"/>
            <a:ext cx="6157595" cy="2063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ym typeface="+mn-ea"/>
              </a:rPr>
              <a:t>BATCH NO:  12    DEPARTMENT OF ARTIFICIAL NTELLIGIENCE &amp; DATA SCIENCE </a:t>
            </a:r>
            <a:endParaRPr lang="en-US" dirty="0"/>
          </a:p>
        </p:txBody>
      </p:sp>
      <p:sp>
        <p:nvSpPr>
          <p:cNvPr id="17413" name="Slide Number Placeholder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>
            <a:normAutofit lnSpcReduction="10000"/>
          </a:bodyPr>
          <a:lstStyle/>
          <a:p>
            <a:fld id="{E6035934-7A1E-49A9-8F0E-54D446F4B506}" type="slidenum">
              <a:rPr lang="en-US" altLang="en-US"/>
              <a:t>9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41935" y="530860"/>
            <a:ext cx="8348345" cy="36804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algn="l" eaLnBrk="1" fontAlgn="auto" hangingPunct="1">
              <a:lnSpc>
                <a:spcPts val="3080"/>
              </a:lnSpc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Audio Feedback via Text-to-Speech (TTS):</a:t>
            </a:r>
          </a:p>
          <a:p>
            <a:pPr marL="342900" indent="-342900" algn="l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Convert object detection outputs into audio descriptions using pyttsx3.</a:t>
            </a:r>
          </a:p>
          <a:p>
            <a:pPr marL="342900" indent="-342900" algn="l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Provide spoken alerts about surroundings to assist visually impaired users.</a:t>
            </a:r>
          </a:p>
          <a:p>
            <a:pPr marL="342900" indent="-342900" algn="l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Implement multi-threaded audio to avoid feedback delay or blocking.</a:t>
            </a:r>
          </a:p>
          <a:p>
            <a:pPr marL="342900" indent="-342900" algn="l" eaLnBrk="1" fontAlgn="auto" hangingPunct="1">
              <a:lnSpc>
                <a:spcPts val="3080"/>
              </a:lnSpc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User-Friendly PyQt5 Interface:</a:t>
            </a:r>
          </a:p>
          <a:p>
            <a:pPr marL="285750" indent="-285750" algn="l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Display real-time video with bounding boxes and labels.</a:t>
            </a:r>
          </a:p>
          <a:p>
            <a:pPr marL="285750" indent="-285750" algn="l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Controls for starting/stopping the system and monitoring status.</a:t>
            </a:r>
          </a:p>
          <a:p>
            <a:pPr marL="342900" indent="-342900" algn="l" eaLnBrk="1" fontAlgn="auto" hangingPunct="1">
              <a:lnSpc>
                <a:spcPts val="3080"/>
              </a:lnSpc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Privacy-Focused, Offline Processing: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ea typeface="Open Sans Extra Bold"/>
              <a:cs typeface="Times New Roman" panose="02020603050405020304" pitchFamily="18" charset="0"/>
              <a:sym typeface="Open Sans Extra Bold"/>
            </a:endParaRPr>
          </a:p>
          <a:p>
            <a:pPr marL="342900" indent="-342900" algn="l" eaLnBrk="1" fontAlgn="auto" hangingPunct="1">
              <a:lnSpc>
                <a:spcPts val="308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en Sans Extra Bold"/>
                <a:cs typeface="Times New Roman" panose="02020603050405020304" pitchFamily="18" charset="0"/>
                <a:sym typeface="Open Sans Extra Bold"/>
              </a:rPr>
              <a:t>All computations and audio feedback occur locally, preserving user privacy and no need for internet, ensuring continuous usage in offline settings.</a:t>
            </a:r>
          </a:p>
          <a:p>
            <a:pPr marL="342900" indent="-342900" algn="l" eaLnBrk="1" fontAlgn="auto" hangingPunct="1">
              <a:lnSpc>
                <a:spcPts val="308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ea typeface="Open Sans Extra Bold"/>
              <a:cs typeface="Times New Roman" panose="02020603050405020304" pitchFamily="18" charset="0"/>
              <a:sym typeface="Open Sans Extra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2609</Words>
  <Application>Microsoft Office PowerPoint</Application>
  <PresentationFormat>On-screen Show (16:9)</PresentationFormat>
  <Paragraphs>340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Open Sans Extra Bold</vt:lpstr>
      <vt:lpstr>Poppins Bold</vt:lpstr>
      <vt:lpstr>Times New Roman</vt:lpstr>
      <vt:lpstr>Office Theme</vt:lpstr>
      <vt:lpstr>PowerPoint Presentation</vt:lpstr>
      <vt:lpstr>REAL-TIME OBJECT DETECTION AND AUDIO GUIDANCE  FOR THE VISUALLY IMPAIRED</vt:lpstr>
      <vt:lpstr>Introduction</vt:lpstr>
      <vt:lpstr>Introduction</vt:lpstr>
      <vt:lpstr>Literature Survey </vt:lpstr>
      <vt:lpstr>Literature Survey </vt:lpstr>
      <vt:lpstr>Problem Statement</vt:lpstr>
      <vt:lpstr>Proposed Methodology</vt:lpstr>
      <vt:lpstr>Proposed Methodology</vt:lpstr>
      <vt:lpstr>Proposed System Architecture</vt:lpstr>
      <vt:lpstr>Summary of Module -1  </vt:lpstr>
      <vt:lpstr>Summary of Module -2  </vt:lpstr>
      <vt:lpstr>Summary of Module -3  </vt:lpstr>
      <vt:lpstr>Summary of Module -4  </vt:lpstr>
      <vt:lpstr> Implementation </vt:lpstr>
      <vt:lpstr> Implementation </vt:lpstr>
      <vt:lpstr>Testing &amp; Validation</vt:lpstr>
      <vt:lpstr>Testing &amp; Validation</vt:lpstr>
      <vt:lpstr>Testing &amp; Validation</vt:lpstr>
      <vt:lpstr>Testing &amp; Validation</vt:lpstr>
      <vt:lpstr>Testing &amp; Validation</vt:lpstr>
      <vt:lpstr>Testing &amp; Validation</vt:lpstr>
      <vt:lpstr>Results &amp; Discussion</vt:lpstr>
      <vt:lpstr>Results &amp; Discussion</vt:lpstr>
      <vt:lpstr>Conclusion and Future Work</vt:lpstr>
      <vt:lpstr>Conclusion and Future Work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RAHUL</cp:lastModifiedBy>
  <cp:revision>24</cp:revision>
  <dcterms:created xsi:type="dcterms:W3CDTF">2025-05-08T05:05:00Z</dcterms:created>
  <dcterms:modified xsi:type="dcterms:W3CDTF">2025-05-08T16:26:02Z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4A1D56B3EDAC4509B00AD80F79229F86_13</vt:lpwstr>
  </property>
  <property fmtid="{D5CDD505-2E9C-101B-9397-08002B2CF9AE}" pid="3" name="KSOProductBuildVer">
    <vt:lpwstr>1033-12.2.0.20795</vt:lpwstr>
  </property>
</Properties>
</file>