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64"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86D5849-8684-428A-993C-45803F22994C}"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BA0BFFC-73C1-4DEB-A795-6BF06B0D711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3BA42DA-F2BD-4A87-9795-5C212FBD95A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B1F62A1-0012-4931-A2C8-21C4A9F9068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BF0D791-37AA-4005-9B30-82C7CE62AF58}"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984A1FF-C2F6-4ADB-90BE-B65375F3E5C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B4BB472-14C5-473B-8E72-3883B651ADE7}"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09CD14C-427C-4772-8A7F-B4A56938315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0DFF78F-0B0D-48DC-8DE1-5108E310D1B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92B1B03-B09F-4C67-AC67-53D5FBD3811A}"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C815EA7-756F-4C23-80FF-B32A677CDE5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2016ECE-4B9A-42D0-BD5B-64786E15C57D}"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A6750D5-241B-4A52-9493-B3247EFF5F0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A67C9C0-5ACE-49E6-8428-35C720AB1CC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B47C3FDD-A121-4926-9C2B-530E627A98B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7814F-DA1B-4C6C-A638-3750CE26E53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16AE383-6F63-4610-897F-1DBB41C2CC4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92CF249-90B3-48EE-BDE7-12734A65F67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7A0561E-EED9-4279-835E-BEEF15415829}"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FDE2619-4D87-4FA8-8944-1628CB17CCD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EDEFB3-0F95-40E4-9C52-DF58C64AA66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CB04614-8EC5-4E8E-98ED-2C6DA269E2A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098426A-2EBB-4C8A-BBDA-CD32B5D0DAF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E493BE2-D468-483E-869C-1C0B29BD40F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D472EEBD-AE27-41EF-97EC-EEBF8BBD2E51}"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EC9FB7F3-B916-44C2-9F76-857042E7F469}"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99120" y="1763486"/>
            <a:ext cx="11038790" cy="2780522"/>
          </a:xfrm>
          <a:prstGeom prst="rect">
            <a:avLst/>
          </a:prstGeom>
          <a:noFill/>
          <a:ln w="0">
            <a:noFill/>
          </a:ln>
        </p:spPr>
        <p:txBody>
          <a:bodyPr anchor="b">
            <a:normAutofit fontScale="90000"/>
          </a:bodyPr>
          <a:lstStyle/>
          <a:p>
            <a:pPr indent="0" algn="ctr" defTabSz="914400">
              <a:lnSpc>
                <a:spcPct val="90000"/>
              </a:lnSpc>
              <a:buNone/>
            </a:pPr>
            <a:br>
              <a:rPr sz="6000" dirty="0"/>
            </a:br>
            <a:r>
              <a:rPr lang="en-IN" sz="6000" b="1" strike="noStrike" spc="-1" dirty="0">
                <a:solidFill>
                  <a:srgbClr val="7030A0"/>
                </a:solidFill>
                <a:latin typeface="Calibri"/>
              </a:rPr>
              <a:t>CYBER GYAN VIRTUAL INTERNSHIP PROGRAM</a:t>
            </a:r>
            <a:br>
              <a:rPr sz="6000" dirty="0"/>
            </a:br>
            <a:r>
              <a:rPr lang="en-IN" sz="6000" b="1" strike="noStrike" spc="-1" dirty="0">
                <a:solidFill>
                  <a:srgbClr val="FF0000"/>
                </a:solidFill>
                <a:latin typeface="Calibri"/>
              </a:rPr>
              <a:t>Centre for Development of Advanced Computing (CDAC), Noida</a:t>
            </a:r>
            <a:br>
              <a:rPr sz="6000" dirty="0"/>
            </a:br>
            <a:endParaRPr lang="en-US" sz="6000" b="0" strike="noStrike" spc="-1" dirty="0">
              <a:solidFill>
                <a:schemeClr val="dk1"/>
              </a:solidFill>
              <a:latin typeface="Calibri"/>
            </a:endParaRPr>
          </a:p>
        </p:txBody>
      </p:sp>
      <p:sp>
        <p:nvSpPr>
          <p:cNvPr id="83" name="PlaceHolder 2"/>
          <p:cNvSpPr>
            <a:spLocks noGrp="1"/>
          </p:cNvSpPr>
          <p:nvPr>
            <p:ph type="subTitle"/>
          </p:nvPr>
        </p:nvSpPr>
        <p:spPr>
          <a:xfrm>
            <a:off x="1604864" y="4301412"/>
            <a:ext cx="9062655" cy="2369976"/>
          </a:xfrm>
          <a:prstGeom prst="rect">
            <a:avLst/>
          </a:prstGeom>
          <a:noFill/>
          <a:ln w="0">
            <a:noFill/>
          </a:ln>
        </p:spPr>
        <p:txBody>
          <a:bodyPr anchor="t">
            <a:noAutofit/>
          </a:bodyPr>
          <a:lstStyle/>
          <a:p>
            <a:pPr indent="0" algn="ctr" defTabSz="914400">
              <a:lnSpc>
                <a:spcPct val="90000"/>
              </a:lnSpc>
              <a:spcBef>
                <a:spcPts val="1001"/>
              </a:spcBef>
              <a:buNone/>
              <a:tabLst>
                <a:tab pos="0" algn="l"/>
              </a:tabLst>
            </a:pPr>
            <a:r>
              <a:rPr lang="en-IN" sz="3200" b="1" u="sng" strike="noStrike" spc="-1" dirty="0">
                <a:solidFill>
                  <a:schemeClr val="accent1">
                    <a:lumMod val="75000"/>
                  </a:schemeClr>
                </a:solidFill>
                <a:uFillTx/>
                <a:latin typeface="Calibri"/>
              </a:rPr>
              <a:t>Submitted By:</a:t>
            </a:r>
            <a:endParaRPr lang="en-IN" sz="3200" b="0" strike="noStrike" spc="-1" dirty="0">
              <a:solidFill>
                <a:srgbClr val="000000"/>
              </a:solidFill>
              <a:latin typeface="Arial"/>
            </a:endParaRPr>
          </a:p>
          <a:p>
            <a:pPr indent="0" algn="ctr" defTabSz="914400">
              <a:lnSpc>
                <a:spcPct val="90000"/>
              </a:lnSpc>
              <a:spcBef>
                <a:spcPts val="1001"/>
              </a:spcBef>
              <a:buNone/>
              <a:tabLst>
                <a:tab pos="0" algn="l"/>
              </a:tabLst>
            </a:pPr>
            <a:r>
              <a:rPr lang="en-IN" sz="2800" b="1" spc="-1" dirty="0">
                <a:solidFill>
                  <a:srgbClr val="00B050"/>
                </a:solidFill>
                <a:latin typeface="Calibri"/>
              </a:rPr>
              <a:t>RAHUL KUMAR SINHA</a:t>
            </a:r>
            <a:endParaRPr lang="en-IN" sz="2800" b="0" strike="noStrike" spc="-1" dirty="0">
              <a:solidFill>
                <a:srgbClr val="000000"/>
              </a:solidFill>
              <a:latin typeface="Arial"/>
            </a:endParaRPr>
          </a:p>
          <a:p>
            <a:pPr indent="0" algn="ctr" defTabSz="914400">
              <a:lnSpc>
                <a:spcPct val="90000"/>
              </a:lnSpc>
              <a:spcBef>
                <a:spcPts val="1001"/>
              </a:spcBef>
              <a:buNone/>
              <a:tabLst>
                <a:tab pos="0" algn="l"/>
              </a:tabLst>
            </a:pPr>
            <a:r>
              <a:rPr lang="en-IN" sz="2800" b="1" strike="noStrike" spc="-1" dirty="0">
                <a:solidFill>
                  <a:srgbClr val="00B050"/>
                </a:solidFill>
                <a:latin typeface="Calibri"/>
              </a:rPr>
              <a:t>Project Trainee, (July-August) 2025</a:t>
            </a:r>
          </a:p>
          <a:p>
            <a:pPr indent="0" algn="ctr" defTabSz="914400">
              <a:lnSpc>
                <a:spcPct val="90000"/>
              </a:lnSpc>
              <a:spcBef>
                <a:spcPts val="1001"/>
              </a:spcBef>
              <a:buNone/>
              <a:tabLst>
                <a:tab pos="0" algn="l"/>
              </a:tabLst>
            </a:pPr>
            <a:r>
              <a:rPr lang="en-IN" sz="2800" b="1" strike="noStrike" spc="-1" dirty="0">
                <a:solidFill>
                  <a:srgbClr val="00B050"/>
                </a:solidFill>
                <a:latin typeface="Calibri"/>
              </a:rPr>
              <a:t>BIT SINDRI, DHANBAD(INFORMATION TECHNOLOGY)</a:t>
            </a:r>
          </a:p>
          <a:p>
            <a:pPr indent="0" algn="ctr" defTabSz="914400">
              <a:lnSpc>
                <a:spcPct val="90000"/>
              </a:lnSpc>
              <a:spcBef>
                <a:spcPts val="1001"/>
              </a:spcBef>
              <a:buNone/>
              <a:tabLst>
                <a:tab pos="0" algn="l"/>
              </a:tabLst>
            </a:pPr>
            <a:endParaRPr lang="en-IN" sz="2800" b="0" strike="noStrike" spc="-1" dirty="0">
              <a:solidFill>
                <a:srgbClr val="000000"/>
              </a:solidFill>
              <a:latin typeface="Arial"/>
            </a:endParaRPr>
          </a:p>
          <a:p>
            <a:pPr indent="0" algn="ctr" defTabSz="914400">
              <a:lnSpc>
                <a:spcPct val="90000"/>
              </a:lnSpc>
              <a:spcBef>
                <a:spcPts val="1001"/>
              </a:spcBef>
              <a:buNone/>
              <a:tabLst>
                <a:tab pos="0" algn="l"/>
              </a:tabLst>
            </a:pP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58B73-A0DB-A5C2-EF12-402069651E68}"/>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7DA0C33C-C062-A423-358B-E4056D1690FE}"/>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sz="4400" b="1" strike="noStrike" spc="-1" dirty="0">
                <a:solidFill>
                  <a:schemeClr val="accent1">
                    <a:lumMod val="75000"/>
                  </a:schemeClr>
                </a:solidFill>
                <a:latin typeface="Calibri"/>
              </a:rPr>
              <a:t>OWASP ZAP</a:t>
            </a:r>
            <a:endParaRPr lang="en-US" sz="4400" b="0" strike="noStrike" spc="-1" dirty="0">
              <a:solidFill>
                <a:schemeClr val="dk1"/>
              </a:solidFill>
              <a:latin typeface="Calibri"/>
            </a:endParaRPr>
          </a:p>
        </p:txBody>
      </p:sp>
      <p:pic>
        <p:nvPicPr>
          <p:cNvPr id="2" name="Content Placeholder 1">
            <a:extLst>
              <a:ext uri="{FF2B5EF4-FFF2-40B4-BE49-F238E27FC236}">
                <a16:creationId xmlns:a16="http://schemas.microsoft.com/office/drawing/2014/main" id="{3D1A668F-68D3-C6A7-54C7-B4D85DDC5E2D}"/>
              </a:ext>
            </a:extLst>
          </p:cNvPr>
          <p:cNvPicPr>
            <a:picLocks noGrp="1" noChangeAspect="1"/>
          </p:cNvPicPr>
          <p:nvPr>
            <p:ph/>
          </p:nvPr>
        </p:nvPicPr>
        <p:blipFill>
          <a:blip r:embed="rId2"/>
          <a:stretch>
            <a:fillRect/>
          </a:stretch>
        </p:blipFill>
        <p:spPr>
          <a:xfrm>
            <a:off x="2636520" y="1825624"/>
            <a:ext cx="7772400" cy="4667335"/>
          </a:xfrm>
          <a:prstGeom prst="rect">
            <a:avLst/>
          </a:prstGeom>
        </p:spPr>
      </p:pic>
    </p:spTree>
    <p:extLst>
      <p:ext uri="{BB962C8B-B14F-4D97-AF65-F5344CB8AC3E}">
        <p14:creationId xmlns:p14="http://schemas.microsoft.com/office/powerpoint/2010/main" val="172896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F74FE-3FAD-8C43-BC67-412E33E96DA7}"/>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2FA1C6CC-145C-9094-B2A2-A51A0FBAD681}"/>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sz="4400" b="0" strike="noStrike" spc="-1" dirty="0">
                <a:solidFill>
                  <a:schemeClr val="dk1"/>
                </a:solidFill>
                <a:latin typeface="Calibri"/>
              </a:rPr>
              <a:t>APWG</a:t>
            </a:r>
          </a:p>
        </p:txBody>
      </p:sp>
      <p:pic>
        <p:nvPicPr>
          <p:cNvPr id="2" name="Content Placeholder 1">
            <a:extLst>
              <a:ext uri="{FF2B5EF4-FFF2-40B4-BE49-F238E27FC236}">
                <a16:creationId xmlns:a16="http://schemas.microsoft.com/office/drawing/2014/main" id="{4C3D9E5A-C3CE-7D28-D23E-5F9721546ECD}"/>
              </a:ext>
            </a:extLst>
          </p:cNvPr>
          <p:cNvPicPr>
            <a:picLocks noGrp="1" noChangeAspect="1"/>
          </p:cNvPicPr>
          <p:nvPr>
            <p:ph/>
          </p:nvPr>
        </p:nvPicPr>
        <p:blipFill>
          <a:blip r:embed="rId2"/>
          <a:stretch>
            <a:fillRect/>
          </a:stretch>
        </p:blipFill>
        <p:spPr>
          <a:xfrm>
            <a:off x="2362200" y="1825624"/>
            <a:ext cx="7863840" cy="4667335"/>
          </a:xfrm>
          <a:prstGeom prst="rect">
            <a:avLst/>
          </a:prstGeom>
        </p:spPr>
      </p:pic>
    </p:spTree>
    <p:extLst>
      <p:ext uri="{BB962C8B-B14F-4D97-AF65-F5344CB8AC3E}">
        <p14:creationId xmlns:p14="http://schemas.microsoft.com/office/powerpoint/2010/main" val="79835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9A21F-C4CA-BEE5-5596-103CD302A4D8}"/>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DA52BE76-4334-4A7F-CB5A-9F9C80846F6D}"/>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b="1" spc="-1" dirty="0">
                <a:solidFill>
                  <a:schemeClr val="accent1">
                    <a:lumMod val="75000"/>
                  </a:schemeClr>
                </a:solidFill>
                <a:latin typeface="Calibri"/>
              </a:rPr>
              <a:t>SPAM ASSAIN</a:t>
            </a:r>
            <a:endParaRPr lang="en-US" sz="4400" b="0" strike="noStrike" spc="-1" dirty="0">
              <a:solidFill>
                <a:schemeClr val="dk1"/>
              </a:solidFill>
              <a:latin typeface="Calibri"/>
            </a:endParaRPr>
          </a:p>
        </p:txBody>
      </p:sp>
      <p:pic>
        <p:nvPicPr>
          <p:cNvPr id="2" name="Content Placeholder 1">
            <a:extLst>
              <a:ext uri="{FF2B5EF4-FFF2-40B4-BE49-F238E27FC236}">
                <a16:creationId xmlns:a16="http://schemas.microsoft.com/office/drawing/2014/main" id="{4121BB0F-CCE1-F4AC-7A0E-567A7317472E}"/>
              </a:ext>
            </a:extLst>
          </p:cNvPr>
          <p:cNvPicPr>
            <a:picLocks noGrp="1" noChangeAspect="1"/>
          </p:cNvPicPr>
          <p:nvPr>
            <p:ph/>
          </p:nvPr>
        </p:nvPicPr>
        <p:blipFill>
          <a:blip r:embed="rId2"/>
          <a:stretch>
            <a:fillRect/>
          </a:stretch>
        </p:blipFill>
        <p:spPr>
          <a:xfrm>
            <a:off x="1752600" y="1569720"/>
            <a:ext cx="8549639" cy="5059680"/>
          </a:xfrm>
          <a:prstGeom prst="rect">
            <a:avLst/>
          </a:prstGeom>
        </p:spPr>
      </p:pic>
    </p:spTree>
    <p:extLst>
      <p:ext uri="{BB962C8B-B14F-4D97-AF65-F5344CB8AC3E}">
        <p14:creationId xmlns:p14="http://schemas.microsoft.com/office/powerpoint/2010/main" val="269104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16B8-67B2-BE19-F968-A3E757F9E04A}"/>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A63B111B-15C7-BA93-6AB5-E3048493BBB2}"/>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sz="4400" b="1" strike="noStrike" spc="-1" dirty="0">
                <a:solidFill>
                  <a:schemeClr val="accent1">
                    <a:lumMod val="75000"/>
                  </a:schemeClr>
                </a:solidFill>
                <a:latin typeface="Calibri"/>
              </a:rPr>
              <a:t>BEST PRACTICES TO AVOID ATTACKS</a:t>
            </a:r>
            <a:endParaRPr lang="en-US" sz="4400" b="0" strike="noStrike" spc="-1" dirty="0">
              <a:solidFill>
                <a:schemeClr val="dk1"/>
              </a:solidFill>
              <a:latin typeface="Calibri"/>
            </a:endParaRPr>
          </a:p>
        </p:txBody>
      </p:sp>
      <p:sp>
        <p:nvSpPr>
          <p:cNvPr id="96" name="PlaceHolder 2">
            <a:extLst>
              <a:ext uri="{FF2B5EF4-FFF2-40B4-BE49-F238E27FC236}">
                <a16:creationId xmlns:a16="http://schemas.microsoft.com/office/drawing/2014/main" id="{FF385DB3-98EC-895F-ED5F-AA901A5A8F42}"/>
              </a:ext>
            </a:extLst>
          </p:cNvPr>
          <p:cNvSpPr>
            <a:spLocks noGrp="1"/>
          </p:cNvSpPr>
          <p:nvPr>
            <p:ph/>
          </p:nvPr>
        </p:nvSpPr>
        <p:spPr>
          <a:xfrm>
            <a:off x="838080" y="1569720"/>
            <a:ext cx="10515240" cy="4606800"/>
          </a:xfrm>
          <a:prstGeom prst="rect">
            <a:avLst/>
          </a:prstGeom>
          <a:noFill/>
          <a:ln w="0">
            <a:noFill/>
          </a:ln>
        </p:spPr>
        <p:txBody>
          <a:bodyPr anchor="t">
            <a:noAutofit/>
          </a:bodyPr>
          <a:lstStyle/>
          <a:p>
            <a:pPr marL="0" indent="0">
              <a:buNone/>
            </a:pPr>
            <a:endParaRPr lang="en-IN" sz="1400" dirty="0"/>
          </a:p>
          <a:p>
            <a:pPr lvl="0"/>
            <a:r>
              <a:rPr lang="en-IN" b="1" dirty="0"/>
              <a:t>Constantly update filter rules and signatures</a:t>
            </a:r>
            <a:r>
              <a:rPr lang="en-IN" dirty="0"/>
              <a:t>: Cybercriminal tactics evolve rapidly. Regular updates ensure your filters recognize new attack vectors.</a:t>
            </a:r>
          </a:p>
          <a:p>
            <a:pPr lvl="0"/>
            <a:r>
              <a:rPr lang="en-IN" b="1" dirty="0"/>
              <a:t>Implement multi-layered defences</a:t>
            </a:r>
            <a:r>
              <a:rPr lang="en-IN" dirty="0"/>
              <a:t>: Combine spam filtering with URL filtering, malware scanners, and behavioural analysis for comprehensive protection</a:t>
            </a:r>
            <a:r>
              <a:rPr lang="en-IN" b="1" u="sng" dirty="0"/>
              <a:t>.</a:t>
            </a:r>
            <a:r>
              <a:rPr lang="en-IN" b="1" dirty="0"/>
              <a:t> </a:t>
            </a:r>
            <a:endParaRPr lang="en-IN" dirty="0"/>
          </a:p>
          <a:p>
            <a:pPr lvl="0"/>
            <a:r>
              <a:rPr lang="en-IN" b="1" dirty="0"/>
              <a:t>User education</a:t>
            </a:r>
            <a:r>
              <a:rPr lang="en-IN" dirty="0"/>
              <a:t>: Train users to recognize and report phishing emails, reinforcing technical defences.</a:t>
            </a:r>
          </a:p>
          <a:p>
            <a:pPr lvl="0"/>
            <a:r>
              <a:rPr lang="en-IN" b="1" dirty="0"/>
              <a:t>Incident response plans</a:t>
            </a:r>
            <a:r>
              <a:rPr lang="en-IN" dirty="0"/>
              <a:t>: Prepare to quickly respond to detected attacks and inform stakeholders</a:t>
            </a:r>
            <a:r>
              <a:rPr lang="en-IN" b="1" u="sng" dirty="0"/>
              <a:t>.</a:t>
            </a:r>
            <a:endParaRPr lang="en-IN" dirty="0"/>
          </a:p>
        </p:txBody>
      </p:sp>
    </p:spTree>
    <p:extLst>
      <p:ext uri="{BB962C8B-B14F-4D97-AF65-F5344CB8AC3E}">
        <p14:creationId xmlns:p14="http://schemas.microsoft.com/office/powerpoint/2010/main" val="253274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45A-514F-913B-F1E5-4F9850951AD0}"/>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4A04DEFF-3308-F018-1CAF-278054BE1EBD}"/>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sz="4400" b="1" strike="noStrike" spc="-1" dirty="0">
                <a:solidFill>
                  <a:schemeClr val="accent1">
                    <a:lumMod val="75000"/>
                  </a:schemeClr>
                </a:solidFill>
                <a:latin typeface="Calibri"/>
              </a:rPr>
              <a:t>SUMMARY</a:t>
            </a:r>
            <a:endParaRPr lang="en-US" sz="4400" b="0" strike="noStrike" spc="-1" dirty="0">
              <a:solidFill>
                <a:schemeClr val="dk1"/>
              </a:solidFill>
              <a:latin typeface="Calibri"/>
            </a:endParaRPr>
          </a:p>
        </p:txBody>
      </p:sp>
      <p:sp>
        <p:nvSpPr>
          <p:cNvPr id="96" name="PlaceHolder 2">
            <a:extLst>
              <a:ext uri="{FF2B5EF4-FFF2-40B4-BE49-F238E27FC236}">
                <a16:creationId xmlns:a16="http://schemas.microsoft.com/office/drawing/2014/main" id="{0112D921-00B2-A6B6-70BC-2BB8B0B2F50A}"/>
              </a:ext>
            </a:extLst>
          </p:cNvPr>
          <p:cNvSpPr>
            <a:spLocks noGrp="1"/>
          </p:cNvSpPr>
          <p:nvPr>
            <p:ph/>
          </p:nvPr>
        </p:nvSpPr>
        <p:spPr>
          <a:xfrm>
            <a:off x="838080" y="1690200"/>
            <a:ext cx="10515240" cy="4486320"/>
          </a:xfrm>
          <a:prstGeom prst="rect">
            <a:avLst/>
          </a:prstGeom>
          <a:noFill/>
          <a:ln w="0">
            <a:noFill/>
          </a:ln>
        </p:spPr>
        <p:txBody>
          <a:bodyPr anchor="t">
            <a:noAutofit/>
          </a:bodyPr>
          <a:lstStyle/>
          <a:p>
            <a:pPr lvl="0"/>
            <a:r>
              <a:rPr lang="en-IN" dirty="0"/>
              <a:t>An effective defence  against the attack requires a combination of technological solutions, user education, and vigilant monitoring.</a:t>
            </a:r>
          </a:p>
          <a:p>
            <a:pPr lvl="0"/>
            <a:r>
              <a:rPr lang="en-IN" dirty="0"/>
              <a:t> Continued research and proactive security practices are essential to mitigate the evolving landscape of phishing attacks.</a:t>
            </a:r>
          </a:p>
          <a:p>
            <a:pPr lvl="0"/>
            <a:r>
              <a:rPr lang="en-IN" dirty="0"/>
              <a:t>By configuring your email security infrastructure to be as tight as operationally feasible—whitelisting trusted domains, sandboxing all others, and blackholing untrusted messages—you significantly reduce the chances of malicious emails reaching end-users</a:t>
            </a:r>
          </a:p>
          <a:p>
            <a:r>
              <a:rPr lang="en-IN" dirty="0"/>
              <a:t>This approach, combined with ongoing update practices and user training, creates a resilient defence against evolving phishing threats</a:t>
            </a:r>
            <a:r>
              <a:rPr lang="en-US" sz="2800" strike="noStrike" spc="-1" dirty="0">
                <a:solidFill>
                  <a:schemeClr val="dk1"/>
                </a:solidFill>
                <a:latin typeface="Calibri"/>
              </a:rPr>
              <a:t>.</a:t>
            </a:r>
            <a:endParaRPr lang="en-US" sz="2800" b="1" strike="noStrike" spc="-1" dirty="0">
              <a:solidFill>
                <a:schemeClr val="dk1"/>
              </a:solidFill>
              <a:latin typeface="Calibri"/>
            </a:endParaRPr>
          </a:p>
        </p:txBody>
      </p:sp>
    </p:spTree>
    <p:extLst>
      <p:ext uri="{BB962C8B-B14F-4D97-AF65-F5344CB8AC3E}">
        <p14:creationId xmlns:p14="http://schemas.microsoft.com/office/powerpoint/2010/main" val="162797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p:nvPr>
        </p:nvSpPr>
        <p:spPr>
          <a:xfrm>
            <a:off x="838080" y="2103120"/>
            <a:ext cx="10515240" cy="1722120"/>
          </a:xfrm>
          <a:prstGeom prst="rect">
            <a:avLst/>
          </a:prstGeom>
          <a:noFill/>
          <a:ln w="0">
            <a:noFill/>
          </a:ln>
        </p:spPr>
        <p:txBody>
          <a:bodyPr anchor="t">
            <a:normAutofit fontScale="92500" lnSpcReduction="20000"/>
          </a:bodyPr>
          <a:lstStyle/>
          <a:p>
            <a:pPr indent="0" algn="ctr" defTabSz="914400">
              <a:lnSpc>
                <a:spcPct val="90000"/>
              </a:lnSpc>
              <a:spcBef>
                <a:spcPts val="1001"/>
              </a:spcBef>
              <a:buNone/>
              <a:tabLst>
                <a:tab pos="0" algn="l"/>
              </a:tabLst>
            </a:pPr>
            <a:endParaRPr lang="en-US" sz="6000" b="0" strike="noStrike" spc="-1" dirty="0">
              <a:solidFill>
                <a:schemeClr val="dk1"/>
              </a:solidFill>
              <a:latin typeface="Calibri"/>
            </a:endParaRPr>
          </a:p>
          <a:p>
            <a:pPr indent="0" algn="ctr" defTabSz="914400">
              <a:lnSpc>
                <a:spcPct val="90000"/>
              </a:lnSpc>
              <a:spcBef>
                <a:spcPts val="1001"/>
              </a:spcBef>
              <a:buNone/>
              <a:tabLst>
                <a:tab pos="0" algn="l"/>
              </a:tabLst>
            </a:pPr>
            <a:r>
              <a:rPr lang="en-IN" sz="7200" b="1" strike="noStrike" spc="-1" dirty="0">
                <a:solidFill>
                  <a:srgbClr val="FF0000"/>
                </a:solidFill>
                <a:latin typeface="Calibri"/>
              </a:rPr>
              <a:t>THANKYOU !!</a:t>
            </a:r>
            <a:endParaRPr lang="en-US" sz="7200" b="0" strike="noStrike" spc="-1" dirty="0">
              <a:solidFill>
                <a:schemeClr val="dk1"/>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p:nvPr>
        </p:nvSpPr>
        <p:spPr>
          <a:xfrm>
            <a:off x="838080" y="570240"/>
            <a:ext cx="10515240" cy="5606280"/>
          </a:xfrm>
          <a:prstGeom prst="rect">
            <a:avLst/>
          </a:prstGeom>
          <a:noFill/>
          <a:ln w="0">
            <a:noFill/>
          </a:ln>
        </p:spPr>
        <p:txBody>
          <a:bodyPr anchor="t">
            <a:normAutofit/>
          </a:bodyPr>
          <a:lstStyle/>
          <a:p>
            <a:pPr indent="0" algn="ctr" defTabSz="914400">
              <a:lnSpc>
                <a:spcPct val="90000"/>
              </a:lnSpc>
              <a:spcBef>
                <a:spcPts val="1001"/>
              </a:spcBef>
              <a:buNone/>
              <a:tabLst>
                <a:tab pos="0" algn="l"/>
              </a:tabLst>
            </a:pPr>
            <a:r>
              <a:rPr lang="en-IN" sz="5400" b="1" strike="noStrike" spc="-1" dirty="0">
                <a:solidFill>
                  <a:schemeClr val="accent1">
                    <a:lumMod val="75000"/>
                  </a:schemeClr>
                </a:solidFill>
                <a:latin typeface="Calibri"/>
              </a:rPr>
              <a:t>TOPIC NAME</a:t>
            </a:r>
          </a:p>
          <a:p>
            <a:pPr indent="0" algn="ctr" defTabSz="914400">
              <a:lnSpc>
                <a:spcPct val="90000"/>
              </a:lnSpc>
              <a:spcBef>
                <a:spcPts val="1001"/>
              </a:spcBef>
              <a:buNone/>
              <a:tabLst>
                <a:tab pos="0" algn="l"/>
              </a:tabLst>
            </a:pPr>
            <a:endParaRPr lang="en-IN" sz="5400" b="1" strike="noStrike" spc="-1" dirty="0">
              <a:solidFill>
                <a:schemeClr val="accent1">
                  <a:lumMod val="75000"/>
                </a:schemeClr>
              </a:solidFill>
              <a:latin typeface="Calibri"/>
            </a:endParaRPr>
          </a:p>
          <a:p>
            <a:pPr indent="0" algn="ctr" defTabSz="914400">
              <a:lnSpc>
                <a:spcPct val="90000"/>
              </a:lnSpc>
              <a:spcBef>
                <a:spcPts val="1001"/>
              </a:spcBef>
              <a:buNone/>
              <a:tabLst>
                <a:tab pos="0" algn="l"/>
              </a:tabLst>
            </a:pPr>
            <a:r>
              <a:rPr lang="en-IN" sz="4000" b="1" strike="noStrike" spc="-1" dirty="0">
                <a:solidFill>
                  <a:schemeClr val="accent1">
                    <a:lumMod val="75000"/>
                  </a:schemeClr>
                </a:solidFill>
                <a:latin typeface="Calibri"/>
              </a:rPr>
              <a:t>PROJ</a:t>
            </a:r>
            <a:r>
              <a:rPr lang="en-IN" sz="4000" b="1" spc="-1" dirty="0">
                <a:solidFill>
                  <a:schemeClr val="accent1">
                    <a:lumMod val="75000"/>
                  </a:schemeClr>
                </a:solidFill>
                <a:latin typeface="Calibri"/>
              </a:rPr>
              <a:t>ECT DEALS WITH THE TOPIC:</a:t>
            </a:r>
          </a:p>
          <a:p>
            <a:pPr indent="0" algn="ctr" defTabSz="914400">
              <a:lnSpc>
                <a:spcPct val="90000"/>
              </a:lnSpc>
              <a:spcBef>
                <a:spcPts val="1001"/>
              </a:spcBef>
              <a:buNone/>
              <a:tabLst>
                <a:tab pos="0" algn="l"/>
              </a:tabLst>
            </a:pPr>
            <a:endParaRPr lang="en-IN" sz="4000" b="1" strike="noStrike" spc="-1" dirty="0">
              <a:solidFill>
                <a:schemeClr val="accent1">
                  <a:lumMod val="75000"/>
                </a:schemeClr>
              </a:solidFill>
              <a:latin typeface="Calibri"/>
            </a:endParaRPr>
          </a:p>
          <a:p>
            <a:pPr indent="0" algn="ctr">
              <a:spcBef>
                <a:spcPts val="1001"/>
              </a:spcBef>
              <a:buNone/>
              <a:tabLst>
                <a:tab pos="0" algn="l"/>
              </a:tabLst>
            </a:pPr>
            <a:r>
              <a:rPr lang="en-IN" sz="3200" b="1" dirty="0"/>
              <a:t>Analysing Phishing Techniques That Bypass Spam Detection System and Techniques</a:t>
            </a:r>
            <a:endParaRPr lang="en-IN" sz="3200" dirty="0"/>
          </a:p>
          <a:p>
            <a:pPr indent="0" algn="ctr" defTabSz="914400">
              <a:lnSpc>
                <a:spcPct val="90000"/>
              </a:lnSpc>
              <a:spcBef>
                <a:spcPts val="1001"/>
              </a:spcBef>
              <a:buNone/>
              <a:tabLst>
                <a:tab pos="0" algn="l"/>
              </a:tabLst>
            </a:pPr>
            <a:endParaRPr lang="en-US" sz="4800" b="0" strike="noStrike" spc="-1" dirty="0">
              <a:solidFill>
                <a:schemeClr val="dk1"/>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5400" b="1" strike="noStrike" spc="-1" dirty="0">
                <a:solidFill>
                  <a:schemeClr val="accent1">
                    <a:lumMod val="75000"/>
                  </a:schemeClr>
                </a:solidFill>
                <a:latin typeface="Calibri"/>
              </a:rPr>
              <a:t>PROBLEM STATEMENT</a:t>
            </a:r>
            <a:endParaRPr lang="en-US" sz="5400" b="0" strike="noStrike" spc="-1" dirty="0">
              <a:solidFill>
                <a:schemeClr val="dk1"/>
              </a:solidFill>
              <a:latin typeface="Calibri"/>
            </a:endParaRPr>
          </a:p>
        </p:txBody>
      </p:sp>
      <p:sp>
        <p:nvSpPr>
          <p:cNvPr id="86"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spcBef>
                <a:spcPts val="1417"/>
              </a:spcBef>
              <a:buNone/>
            </a:pPr>
            <a:r>
              <a:rPr lang="en-IN" sz="4000" dirty="0"/>
              <a:t>This project investigates how phishing attacks evade spam detection filters. we'll </a:t>
            </a:r>
            <a:r>
              <a:rPr lang="en-IN" sz="4000" dirty="0" err="1"/>
              <a:t>analyze</a:t>
            </a:r>
            <a:r>
              <a:rPr lang="en-IN" sz="4000" dirty="0"/>
              <a:t> common techniques used by phishers, explore spam detection methods' limitations, and identify potential improvements for more robust email security. </a:t>
            </a:r>
          </a:p>
          <a:p>
            <a:pPr indent="0">
              <a:lnSpc>
                <a:spcPct val="90000"/>
              </a:lnSpc>
              <a:spcBef>
                <a:spcPts val="1417"/>
              </a:spcBef>
              <a:buNone/>
            </a:pPr>
            <a:endParaRPr lang="en-US" sz="2800" b="0" strike="noStrike" spc="-1" dirty="0">
              <a:solidFill>
                <a:schemeClr val="dk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5400" b="1" strike="noStrike" spc="-1">
                <a:solidFill>
                  <a:schemeClr val="accent1">
                    <a:lumMod val="75000"/>
                  </a:schemeClr>
                </a:solidFill>
                <a:latin typeface="Calibri"/>
              </a:rPr>
              <a:t>TECHNOLOGY/TOOLS TO BE USED</a:t>
            </a:r>
            <a:endParaRPr lang="en-US" sz="5400" b="0" strike="noStrike" spc="-1">
              <a:solidFill>
                <a:schemeClr val="dk1"/>
              </a:solidFill>
              <a:latin typeface="Calibri"/>
            </a:endParaRPr>
          </a:p>
        </p:txBody>
      </p:sp>
      <p:sp>
        <p:nvSpPr>
          <p:cNvPr id="88"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lnSpc>
                <a:spcPct val="90000"/>
              </a:lnSpc>
              <a:spcBef>
                <a:spcPts val="1417"/>
              </a:spcBef>
              <a:buNone/>
            </a:pPr>
            <a:r>
              <a:rPr lang="en-US" spc="-1" dirty="0">
                <a:solidFill>
                  <a:schemeClr val="dk1"/>
                </a:solidFill>
                <a:latin typeface="Calibri"/>
              </a:rPr>
              <a:t>The various technology/Tools used for this project completion are as follows:-</a:t>
            </a:r>
          </a:p>
          <a:p>
            <a:pPr indent="0">
              <a:lnSpc>
                <a:spcPct val="90000"/>
              </a:lnSpc>
              <a:spcBef>
                <a:spcPts val="1417"/>
              </a:spcBef>
              <a:buNone/>
            </a:pPr>
            <a:r>
              <a:rPr lang="en-US" sz="2800" b="0" strike="noStrike" spc="-1" dirty="0">
                <a:solidFill>
                  <a:schemeClr val="dk1"/>
                </a:solidFill>
                <a:latin typeface="Calibri"/>
              </a:rPr>
              <a:t>1.</a:t>
            </a:r>
            <a:r>
              <a:rPr lang="en-US" sz="2800" b="1" strike="noStrike" spc="-1" dirty="0">
                <a:solidFill>
                  <a:schemeClr val="dk1"/>
                </a:solidFill>
                <a:latin typeface="Calibri"/>
              </a:rPr>
              <a:t>Spam Assassin </a:t>
            </a:r>
            <a:r>
              <a:rPr lang="en-US" sz="2800" b="0" strike="noStrike" spc="-1" dirty="0">
                <a:solidFill>
                  <a:schemeClr val="dk1"/>
                </a:solidFill>
                <a:latin typeface="Calibri"/>
              </a:rPr>
              <a:t>: Popular open-source spam-filtering software.</a:t>
            </a:r>
          </a:p>
          <a:p>
            <a:pPr indent="0">
              <a:spcBef>
                <a:spcPts val="1417"/>
              </a:spcBef>
              <a:buNone/>
            </a:pPr>
            <a:r>
              <a:rPr lang="en-US" spc="-1" dirty="0">
                <a:solidFill>
                  <a:schemeClr val="dk1"/>
                </a:solidFill>
                <a:latin typeface="Calibri"/>
              </a:rPr>
              <a:t>2</a:t>
            </a:r>
            <a:r>
              <a:rPr lang="en-US" b="1" spc="-1" dirty="0">
                <a:solidFill>
                  <a:schemeClr val="dk1"/>
                </a:solidFill>
                <a:latin typeface="Calibri"/>
              </a:rPr>
              <a:t>.Open Web Application Security Project  </a:t>
            </a:r>
            <a:r>
              <a:rPr lang="en-IN" b="1" dirty="0"/>
              <a:t>Zed Attack Proxy (OWASP ZAP) </a:t>
            </a:r>
            <a:r>
              <a:rPr lang="en-IN" dirty="0"/>
              <a:t>: Popular open source tool used for web security testing.</a:t>
            </a:r>
          </a:p>
          <a:p>
            <a:pPr indent="0">
              <a:spcBef>
                <a:spcPts val="1417"/>
              </a:spcBef>
              <a:buNone/>
            </a:pPr>
            <a:r>
              <a:rPr lang="en-IN" spc="-1" dirty="0">
                <a:solidFill>
                  <a:schemeClr val="dk1"/>
                </a:solidFill>
                <a:latin typeface="Calibri"/>
              </a:rPr>
              <a:t>3.</a:t>
            </a:r>
            <a:r>
              <a:rPr lang="en-IN" b="1" spc="-1" dirty="0">
                <a:solidFill>
                  <a:schemeClr val="dk1"/>
                </a:solidFill>
                <a:latin typeface="Calibri"/>
              </a:rPr>
              <a:t>Phishing Tank</a:t>
            </a:r>
            <a:r>
              <a:rPr lang="en-IN" spc="-1" dirty="0">
                <a:solidFill>
                  <a:schemeClr val="dk1"/>
                </a:solidFill>
                <a:latin typeface="Calibri"/>
              </a:rPr>
              <a:t>: Stores the data of phishing and spam links and is also used for checking the phishing site.</a:t>
            </a:r>
          </a:p>
          <a:p>
            <a:pPr indent="0">
              <a:spcBef>
                <a:spcPts val="1417"/>
              </a:spcBef>
              <a:buNone/>
            </a:pPr>
            <a:r>
              <a:rPr lang="en-IN" spc="-1" dirty="0">
                <a:solidFill>
                  <a:schemeClr val="dk1"/>
                </a:solidFill>
                <a:latin typeface="Calibri"/>
              </a:rPr>
              <a:t>4.</a:t>
            </a:r>
            <a:r>
              <a:rPr lang="en-IN" dirty="0"/>
              <a:t> </a:t>
            </a:r>
            <a:r>
              <a:rPr lang="en-IN" b="1" dirty="0"/>
              <a:t>UCI Machine Learning Repository</a:t>
            </a:r>
            <a:r>
              <a:rPr lang="en-IN" dirty="0"/>
              <a:t>: Contains Phishing Email Dataset.</a:t>
            </a:r>
            <a:endParaRPr lang="en-US" spc="-1" dirty="0">
              <a:solidFill>
                <a:schemeClr val="dk1"/>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4400" b="1" strike="noStrike" spc="-1" dirty="0">
                <a:solidFill>
                  <a:schemeClr val="accent1">
                    <a:lumMod val="75000"/>
                  </a:schemeClr>
                </a:solidFill>
                <a:latin typeface="Calibri"/>
              </a:rPr>
              <a:t>PROBLEM STATEMENT</a:t>
            </a:r>
            <a:endParaRPr lang="en-US" sz="4400" b="0" strike="noStrike" spc="-1" dirty="0">
              <a:solidFill>
                <a:schemeClr val="dk1"/>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spcBef>
                <a:spcPts val="1417"/>
              </a:spcBef>
              <a:buNone/>
            </a:pPr>
            <a:r>
              <a:rPr lang="en-US" sz="3600" dirty="0"/>
              <a:t>Phishing remains a persistent threat, employing sophisticated tools and techniques to evade detection. While technology provides various protective measures — such as email filters, website authentication (like SSL/TLS), and multi-factor authentication — criminals continually adapt to bypass these defenses through domain spoofing, obfuscation, and social engineering. </a:t>
            </a:r>
            <a:endParaRPr lang="en-US" sz="3600" b="0" strike="noStrike" spc="-1" dirty="0">
              <a:solidFill>
                <a:schemeClr val="dk1"/>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IN" sz="4400" b="1" strike="noStrike" spc="-1" dirty="0">
                <a:solidFill>
                  <a:schemeClr val="accent1">
                    <a:lumMod val="75000"/>
                  </a:schemeClr>
                </a:solidFill>
                <a:latin typeface="Calibri"/>
              </a:rPr>
              <a:t>WHAT ARE THE REASONS BEHIND THE PROBLEM</a:t>
            </a:r>
            <a:endParaRPr lang="en-US" sz="4400" b="0" strike="noStrike" spc="-1" dirty="0">
              <a:solidFill>
                <a:schemeClr val="dk1"/>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spcBef>
                <a:spcPts val="1417"/>
              </a:spcBef>
              <a:buNone/>
            </a:pPr>
            <a:r>
              <a:rPr lang="en-US" sz="4000" dirty="0"/>
              <a:t>The success of bypassing spam detection systems is mainly due to the attackers’ ability to adapt, obfuscate, and personalize their methods, exploiting limitations within existing detection technologies. An effective defense combines advanced detection algorithms, continuous updates, and ongoing user education.</a:t>
            </a:r>
            <a:endParaRPr lang="en-US" sz="4000" b="0" strike="noStrike" spc="-1" dirty="0">
              <a:solidFill>
                <a:schemeClr val="dk1"/>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gn="ctr" defTabSz="914400">
              <a:lnSpc>
                <a:spcPct val="90000"/>
              </a:lnSpc>
              <a:buNone/>
            </a:pPr>
            <a:r>
              <a:rPr lang="en-IN" sz="4400" b="1" strike="noStrike" spc="-1" dirty="0">
                <a:solidFill>
                  <a:schemeClr val="accent1">
                    <a:lumMod val="75000"/>
                  </a:schemeClr>
                </a:solidFill>
                <a:latin typeface="Calibri"/>
              </a:rPr>
              <a:t>COUNTERMEASURES</a:t>
            </a:r>
            <a:endParaRPr lang="en-US" sz="4400" b="0" strike="noStrike" spc="-1" dirty="0">
              <a:solidFill>
                <a:schemeClr val="dk1"/>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anchor="t">
            <a:noAutofit/>
          </a:bodyPr>
          <a:lstStyle/>
          <a:p>
            <a:pPr marL="742950" indent="-514350">
              <a:spcBef>
                <a:spcPts val="1417"/>
              </a:spcBef>
              <a:buAutoNum type="arabicPeriod"/>
            </a:pPr>
            <a:r>
              <a:rPr lang="en-IN" dirty="0"/>
              <a:t>Whitelist Trusted Domains .</a:t>
            </a:r>
          </a:p>
          <a:p>
            <a:pPr marL="742950" indent="-514350">
              <a:spcBef>
                <a:spcPts val="1417"/>
              </a:spcBef>
              <a:buAutoNum type="arabicPeriod"/>
            </a:pPr>
            <a:r>
              <a:rPr lang="en-IN" dirty="0"/>
              <a:t>Sandbox Untrusted Messages.</a:t>
            </a:r>
          </a:p>
          <a:p>
            <a:pPr marL="742950" indent="-514350">
              <a:spcBef>
                <a:spcPts val="1417"/>
              </a:spcBef>
              <a:buAutoNum type="arabicPeriod"/>
            </a:pPr>
            <a:r>
              <a:rPr lang="en-IN" dirty="0"/>
              <a:t>Blackholing Untrusted Messages.</a:t>
            </a:r>
          </a:p>
          <a:p>
            <a:pPr marL="742950" indent="-514350">
              <a:spcBef>
                <a:spcPts val="1417"/>
              </a:spcBef>
              <a:buAutoNum type="arabicPeriod"/>
            </a:pPr>
            <a:r>
              <a:rPr lang="en-IN" dirty="0"/>
              <a:t>Implement multi-layered defences.</a:t>
            </a:r>
          </a:p>
          <a:p>
            <a:pPr marL="742950" indent="-514350">
              <a:spcBef>
                <a:spcPts val="1417"/>
              </a:spcBef>
              <a:buAutoNum type="arabicPeriod"/>
            </a:pPr>
            <a:r>
              <a:rPr lang="en-IN" dirty="0"/>
              <a:t>User education:</a:t>
            </a:r>
          </a:p>
          <a:p>
            <a:pPr marL="742950" indent="-514350">
              <a:spcBef>
                <a:spcPts val="1417"/>
              </a:spcBef>
              <a:buAutoNum type="arabicPeriod"/>
            </a:pPr>
            <a:r>
              <a:rPr lang="en-IN" dirty="0"/>
              <a:t>Incident response plans.</a:t>
            </a:r>
          </a:p>
          <a:p>
            <a:pPr marL="742950" indent="-514350">
              <a:spcBef>
                <a:spcPts val="1417"/>
              </a:spcBef>
              <a:buAutoNum type="arabicPeriod"/>
            </a:pPr>
            <a:r>
              <a:rPr lang="en-US" dirty="0"/>
              <a:t>Be cautious with emails and messages.</a:t>
            </a:r>
            <a:endParaRPr lang="en-US" sz="2800" b="0" strike="noStrike" spc="-1" dirty="0">
              <a:solidFill>
                <a:schemeClr val="dk1"/>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lgn="ctr" defTabSz="914400">
              <a:lnSpc>
                <a:spcPct val="90000"/>
              </a:lnSpc>
              <a:buNone/>
            </a:pPr>
            <a:r>
              <a:rPr lang="en-US" b="1" spc="-1" dirty="0">
                <a:solidFill>
                  <a:schemeClr val="accent1">
                    <a:lumMod val="75000"/>
                  </a:schemeClr>
                </a:solidFill>
                <a:latin typeface="Calibri"/>
              </a:rPr>
              <a:t>Implementation of Techniques</a:t>
            </a:r>
            <a:endParaRPr lang="en-US" sz="4400" b="0" strike="noStrike" spc="-1" dirty="0">
              <a:solidFill>
                <a:schemeClr val="dk1"/>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anchor="t">
            <a:noAutofit/>
          </a:bodyPr>
          <a:lstStyle/>
          <a:p>
            <a:pPr indent="0">
              <a:spcBef>
                <a:spcPts val="1417"/>
              </a:spcBef>
              <a:buNone/>
            </a:pPr>
            <a:r>
              <a:rPr lang="en-US" spc="-1" dirty="0">
                <a:solidFill>
                  <a:schemeClr val="dk1"/>
                </a:solidFill>
              </a:rPr>
              <a:t>1.</a:t>
            </a:r>
            <a:r>
              <a:rPr lang="en-US" b="1" spc="-1" dirty="0">
                <a:solidFill>
                  <a:schemeClr val="dk1"/>
                </a:solidFill>
              </a:rPr>
              <a:t>Spam Assassin </a:t>
            </a:r>
            <a:r>
              <a:rPr lang="en-US" spc="-1" dirty="0">
                <a:solidFill>
                  <a:schemeClr val="dk1"/>
                </a:solidFill>
              </a:rPr>
              <a:t>: Popular open-source spam-filtering software.</a:t>
            </a:r>
          </a:p>
          <a:p>
            <a:pPr indent="0">
              <a:spcBef>
                <a:spcPts val="1417"/>
              </a:spcBef>
              <a:buNone/>
            </a:pPr>
            <a:r>
              <a:rPr lang="en-US" spc="-1" dirty="0">
                <a:solidFill>
                  <a:schemeClr val="dk1"/>
                </a:solidFill>
              </a:rPr>
              <a:t>2</a:t>
            </a:r>
            <a:r>
              <a:rPr lang="en-US" b="1" spc="-1" dirty="0">
                <a:solidFill>
                  <a:schemeClr val="dk1"/>
                </a:solidFill>
              </a:rPr>
              <a:t>.Open Web Application Security Project  </a:t>
            </a:r>
            <a:r>
              <a:rPr lang="en-IN" b="1" dirty="0"/>
              <a:t>Zed Attack Proxy (OWASP ZAP) </a:t>
            </a:r>
            <a:r>
              <a:rPr lang="en-IN" dirty="0"/>
              <a:t>: Popular open source tool used for web security testing.</a:t>
            </a:r>
          </a:p>
          <a:p>
            <a:pPr indent="0">
              <a:spcBef>
                <a:spcPts val="1417"/>
              </a:spcBef>
              <a:buNone/>
            </a:pPr>
            <a:r>
              <a:rPr lang="en-IN" spc="-1" dirty="0">
                <a:solidFill>
                  <a:schemeClr val="dk1"/>
                </a:solidFill>
              </a:rPr>
              <a:t>3.</a:t>
            </a:r>
            <a:r>
              <a:rPr lang="en-IN" b="1" spc="-1" dirty="0">
                <a:solidFill>
                  <a:schemeClr val="dk1"/>
                </a:solidFill>
              </a:rPr>
              <a:t>Phishing Tank</a:t>
            </a:r>
            <a:r>
              <a:rPr lang="en-IN" spc="-1" dirty="0">
                <a:solidFill>
                  <a:schemeClr val="dk1"/>
                </a:solidFill>
              </a:rPr>
              <a:t>: Stores the data of phishing and spam links and is also used for checking the phishing site.</a:t>
            </a:r>
          </a:p>
          <a:p>
            <a:pPr indent="0">
              <a:lnSpc>
                <a:spcPct val="90000"/>
              </a:lnSpc>
              <a:spcBef>
                <a:spcPts val="1417"/>
              </a:spcBef>
              <a:buNone/>
            </a:pPr>
            <a:r>
              <a:rPr lang="en-US" sz="2800" b="0" strike="noStrike" spc="-1" dirty="0">
                <a:solidFill>
                  <a:schemeClr val="dk1"/>
                </a:solidFill>
                <a:latin typeface="Calibri"/>
              </a:rPr>
              <a:t>4.</a:t>
            </a:r>
            <a:r>
              <a:rPr lang="en-US" sz="2800" b="1" strike="noStrike" spc="-1" dirty="0">
                <a:solidFill>
                  <a:schemeClr val="dk1"/>
                </a:solidFill>
                <a:latin typeface="Calibri"/>
              </a:rPr>
              <a:t>Anti-Phishing </a:t>
            </a:r>
            <a:r>
              <a:rPr lang="en-US" b="1" spc="-1" dirty="0">
                <a:solidFill>
                  <a:schemeClr val="dk1"/>
                </a:solidFill>
                <a:latin typeface="Calibri"/>
              </a:rPr>
              <a:t>W</a:t>
            </a:r>
            <a:r>
              <a:rPr lang="en-US" sz="2800" b="1" strike="noStrike" spc="-1" dirty="0">
                <a:solidFill>
                  <a:schemeClr val="dk1"/>
                </a:solidFill>
                <a:latin typeface="Calibri"/>
              </a:rPr>
              <a:t>orking Group (APWG):  </a:t>
            </a:r>
            <a:r>
              <a:rPr lang="en-US" sz="2800" strike="noStrike" spc="-1" dirty="0">
                <a:solidFill>
                  <a:schemeClr val="dk1"/>
                </a:solidFill>
                <a:latin typeface="Calibri"/>
              </a:rPr>
              <a:t>Non-profit organization which is dedicated for combating phishing.</a:t>
            </a:r>
            <a:endParaRPr lang="en-US" sz="2800" b="1" strike="noStrike" spc="-1" dirty="0">
              <a:solidFill>
                <a:schemeClr val="dk1"/>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91EB6-A830-BEC4-534D-CAFE87B3280A}"/>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27B4FE60-EC34-1E38-EFC2-2770E244C288}"/>
              </a:ext>
            </a:extLst>
          </p:cNvPr>
          <p:cNvSpPr>
            <a:spLocks noGrp="1"/>
          </p:cNvSpPr>
          <p:nvPr>
            <p:ph type="title"/>
          </p:nvPr>
        </p:nvSpPr>
        <p:spPr>
          <a:xfrm>
            <a:off x="838080" y="365040"/>
            <a:ext cx="10515240" cy="1325160"/>
          </a:xfrm>
          <a:prstGeom prst="rect">
            <a:avLst/>
          </a:prstGeom>
          <a:noFill/>
          <a:ln w="0">
            <a:noFill/>
          </a:ln>
        </p:spPr>
        <p:txBody>
          <a:bodyPr anchor="ctr">
            <a:normAutofit/>
          </a:bodyPr>
          <a:lstStyle/>
          <a:p>
            <a:pPr algn="ctr"/>
            <a:r>
              <a:rPr lang="en-IN" b="1" spc="-1" dirty="0">
                <a:solidFill>
                  <a:schemeClr val="dk1"/>
                </a:solidFill>
              </a:rPr>
              <a:t>Phishing Tank</a:t>
            </a:r>
            <a:endParaRPr lang="en-US" sz="4400" b="0" strike="noStrike" spc="-1" dirty="0">
              <a:solidFill>
                <a:schemeClr val="dk1"/>
              </a:solidFill>
              <a:latin typeface="Calibri"/>
            </a:endParaRPr>
          </a:p>
        </p:txBody>
      </p:sp>
      <p:pic>
        <p:nvPicPr>
          <p:cNvPr id="2" name="Content Placeholder 1">
            <a:extLst>
              <a:ext uri="{FF2B5EF4-FFF2-40B4-BE49-F238E27FC236}">
                <a16:creationId xmlns:a16="http://schemas.microsoft.com/office/drawing/2014/main" id="{8909A452-BEAE-C33D-795C-7FCAF62767D6}"/>
              </a:ext>
            </a:extLst>
          </p:cNvPr>
          <p:cNvPicPr>
            <a:picLocks noGrp="1" noChangeAspect="1"/>
          </p:cNvPicPr>
          <p:nvPr>
            <p:ph/>
          </p:nvPr>
        </p:nvPicPr>
        <p:blipFill>
          <a:blip r:embed="rId2"/>
          <a:stretch>
            <a:fillRect/>
          </a:stretch>
        </p:blipFill>
        <p:spPr>
          <a:xfrm>
            <a:off x="3230631" y="1986391"/>
            <a:ext cx="5730737" cy="4029805"/>
          </a:xfrm>
          <a:prstGeom prst="rect">
            <a:avLst/>
          </a:prstGeom>
        </p:spPr>
      </p:pic>
    </p:spTree>
    <p:extLst>
      <p:ext uri="{BB962C8B-B14F-4D97-AF65-F5344CB8AC3E}">
        <p14:creationId xmlns:p14="http://schemas.microsoft.com/office/powerpoint/2010/main" val="27521386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592</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Symbol</vt:lpstr>
      <vt:lpstr>Times New Roman</vt:lpstr>
      <vt:lpstr>Wingdings</vt:lpstr>
      <vt:lpstr>Office Theme</vt:lpstr>
      <vt:lpstr>Office Theme</vt:lpstr>
      <vt:lpstr> CYBER GYAN VIRTUAL INTERNSHIP PROGRAM Centre for Development of Advanced Computing (CDAC), Noida </vt:lpstr>
      <vt:lpstr>PowerPoint Presentation</vt:lpstr>
      <vt:lpstr>PROBLEM STATEMENT</vt:lpstr>
      <vt:lpstr>TECHNOLOGY/TOOLS TO BE USED</vt:lpstr>
      <vt:lpstr>PROBLEM STATEMENT</vt:lpstr>
      <vt:lpstr>WHAT ARE THE REASONS BEHIND THE PROBLEM</vt:lpstr>
      <vt:lpstr>COUNTERMEASURES</vt:lpstr>
      <vt:lpstr>Implementation of Techniques</vt:lpstr>
      <vt:lpstr>Phishing Tank</vt:lpstr>
      <vt:lpstr>OWASP ZAP</vt:lpstr>
      <vt:lpstr>APWG</vt:lpstr>
      <vt:lpstr>SPAM ASSAIN</vt:lpstr>
      <vt:lpstr>BEST PRACTICES TO AVOID ATTACKS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subject/>
  <dc:creator>Kajal Kashyap</dc:creator>
  <dc:description/>
  <cp:lastModifiedBy>Hii Sammy</cp:lastModifiedBy>
  <cp:revision>14</cp:revision>
  <dcterms:created xsi:type="dcterms:W3CDTF">2024-06-18T09:23:29Z</dcterms:created>
  <dcterms:modified xsi:type="dcterms:W3CDTF">2025-07-28T09:40:34Z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