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56" r:id="rId5"/>
    <p:sldId id="2146847054" r:id="rId6"/>
    <p:sldId id="262" r:id="rId7"/>
    <p:sldId id="263" r:id="rId8"/>
    <p:sldId id="265" r:id="rId9"/>
    <p:sldId id="266" r:id="rId10"/>
    <p:sldId id="2146847063" r:id="rId11"/>
    <p:sldId id="2146847062" r:id="rId12"/>
    <p:sldId id="2146847064" r:id="rId13"/>
    <p:sldId id="2146847067" r:id="rId14"/>
    <p:sldId id="2146847066" r:id="rId15"/>
    <p:sldId id="2146847065" r:id="rId16"/>
    <p:sldId id="2146847068" r:id="rId17"/>
    <p:sldId id="268" r:id="rId18"/>
    <p:sldId id="2146847055" r:id="rId19"/>
    <p:sldId id="269" r:id="rId20"/>
    <p:sldId id="2146847059" r:id="rId21"/>
    <p:sldId id="2146847060" r:id="rId22"/>
    <p:sldId id="2146847061"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78" d="100"/>
          <a:sy n="78" d="100"/>
        </p:scale>
        <p:origin x="10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wikipedia.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t>Power System Fault Detection and Classification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MACHINE LEARNING PROJECT</a:t>
            </a:r>
          </a:p>
        </p:txBody>
      </p:sp>
      <p:sp>
        <p:nvSpPr>
          <p:cNvPr id="4" name="TextBox 3"/>
          <p:cNvSpPr txBox="1"/>
          <p:nvPr/>
        </p:nvSpPr>
        <p:spPr>
          <a:xfrm>
            <a:off x="1516284" y="4200948"/>
            <a:ext cx="9558280" cy="1384995"/>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Arial" pitchFamily="34" charset="0"/>
                <a:cs typeface="Arial" pitchFamily="34" charset="0"/>
              </a:rPr>
              <a:t>Presented By:</a:t>
            </a:r>
          </a:p>
          <a:p>
            <a:r>
              <a:rPr lang="en-US" sz="2800" b="1" dirty="0">
                <a:solidFill>
                  <a:schemeClr val="accent1">
                    <a:lumMod val="75000"/>
                  </a:schemeClr>
                </a:solidFill>
                <a:latin typeface="Arial"/>
                <a:cs typeface="Arial"/>
              </a:rPr>
              <a:t>RAHUL KUMAR SINHA-BIT SINDRI, DHANBAD-INFORMATION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688D2E-16F9-3C29-24D6-70B0C8BC602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B07C750-5E99-44B4-2ED2-5BE9E469EE87}"/>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63EC9FC6-2E8E-F914-D61E-1BCE70F84AF8}"/>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837690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71F5FD-FDC8-2552-D92E-F27A9CF2580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53022ED-0CF8-71CA-A1AB-2A19E0527B27}"/>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5FB40D33-60EE-46C0-093B-247BACDAEAFD}"/>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3319031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C3061-FA4E-8B72-394D-B0CC5079925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A6E326E-4FEF-BBDF-8071-B374576DE145}"/>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804578B3-755C-D0C1-6C2B-3CED2A3B2E35}"/>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3919584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7DC984-A9B4-1A1B-0322-44BCD09FB66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F413175-9081-D52D-EF5F-92FB369D9F1F}"/>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A0B2777A-D382-7321-F662-CCDC8197595D}"/>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2985644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1" y="1232452"/>
            <a:ext cx="9811505" cy="5207677"/>
          </a:xfrm>
        </p:spPr>
        <p:txBody>
          <a:bodyPr>
            <a:normAutofit/>
          </a:bodyPr>
          <a:lstStyle/>
          <a:p>
            <a:pPr marL="305435" indent="-305435"/>
            <a:r>
              <a:rPr lang="en-US" sz="2400" dirty="0"/>
              <a:t>In practical scenarios, utilities might implement this by training a Random Forest with labeled fault data collected during system tests or historical event logs. Once trained, sensors detect anomalies, and the model classifies the faults, enabling rapid and accurate response.</a:t>
            </a:r>
          </a:p>
          <a:p>
            <a:pPr marL="305435" indent="-305435"/>
            <a:r>
              <a:rPr lang="en-US" sz="2400" dirty="0"/>
              <a:t>Implementing a Random Forest classifier for power system faults faces challenges like limited and imbalanced fault data, noise in sensor measurements, selecting relevant features, ensuring real-time processing, adapting to system changes, integration with existing systems, maintaining model accuracy over time, and explaining model decisions. Overcoming these requires good data management, feature engineering, computational resources, and ongoing model updates</a:t>
            </a:r>
            <a:r>
              <a:rPr lang="en-US" sz="2000" dirty="0"/>
              <a:t>.</a:t>
            </a:r>
            <a:endParaRPr lang="en-US" sz="3200" dirty="0"/>
          </a:p>
          <a:p>
            <a:pPr marL="305435" indent="-305435"/>
            <a:endParaRPr lang="en-IN" sz="3200" dirty="0"/>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1" y="1582994"/>
            <a:ext cx="11029616" cy="5093109"/>
          </a:xfrm>
        </p:spPr>
        <p:txBody>
          <a:bodyPr>
            <a:normAutofit fontScale="25000" lnSpcReduction="20000"/>
          </a:bodyPr>
          <a:lstStyle/>
          <a:p>
            <a:pPr marL="0" indent="0">
              <a:buNone/>
            </a:pPr>
            <a:r>
              <a:rPr lang="en-US" sz="6400" b="1" dirty="0"/>
              <a:t>This System can be further modified in future by the implementing the following standards:-</a:t>
            </a:r>
          </a:p>
          <a:p>
            <a:pPr marL="0" indent="0">
              <a:buNone/>
            </a:pPr>
            <a:r>
              <a:rPr lang="en-US" sz="6400" b="1" dirty="0"/>
              <a:t>1. Integration with IoT and Smart Grids</a:t>
            </a:r>
          </a:p>
          <a:p>
            <a:r>
              <a:rPr lang="en-US" sz="6400" dirty="0"/>
              <a:t>Combining fault detection with IoT sensors for real-time, high-resolution monitoring.</a:t>
            </a:r>
          </a:p>
          <a:p>
            <a:r>
              <a:rPr lang="en-US" sz="6400" dirty="0"/>
              <a:t>Enabling more accurate and faster fault diagnosis across extensive smart grid networks.</a:t>
            </a:r>
          </a:p>
          <a:p>
            <a:pPr marL="0" indent="0">
              <a:buNone/>
            </a:pPr>
            <a:r>
              <a:rPr lang="en-US" sz="6400" b="1" dirty="0"/>
              <a:t>2. Hybrid Models</a:t>
            </a:r>
          </a:p>
          <a:p>
            <a:r>
              <a:rPr lang="en-US" sz="6400" dirty="0"/>
              <a:t>Integrating Random Forest with other machine learning algorithms (like deep learning) to improve accuracy and handle complex fault scenarios.</a:t>
            </a:r>
          </a:p>
          <a:p>
            <a:r>
              <a:rPr lang="en-US" sz="6400" dirty="0"/>
              <a:t>Using ensemble techniques for more robust fault classification.</a:t>
            </a:r>
          </a:p>
          <a:p>
            <a:pPr marL="0" indent="0">
              <a:buNone/>
            </a:pPr>
            <a:r>
              <a:rPr lang="en-US" sz="6400" b="1" dirty="0"/>
              <a:t>3. Automated Data Collection and Self-Training</a:t>
            </a:r>
          </a:p>
          <a:p>
            <a:r>
              <a:rPr lang="en-US" sz="6400" dirty="0"/>
              <a:t>Developing systems that automatically collect and label data, allowing continuous model learning and adaptation to evolving system conditions.</a:t>
            </a:r>
          </a:p>
          <a:p>
            <a:pPr marL="0" indent="0">
              <a:buNone/>
            </a:pPr>
            <a:r>
              <a:rPr lang="en-US" sz="6400" b="1" dirty="0"/>
              <a:t>4. Enhanced Interpretability</a:t>
            </a:r>
          </a:p>
          <a:p>
            <a:r>
              <a:rPr lang="en-US" sz="6400" dirty="0"/>
              <a:t>Improving explainability of model decisions for better trust, regulatory compliance, and system diagnostics.</a:t>
            </a:r>
          </a:p>
          <a:p>
            <a:pPr marL="0" indent="0">
              <a:buNone/>
            </a:pPr>
            <a:r>
              <a:rPr lang="en-US" sz="6400" b="1" dirty="0"/>
              <a:t>5. Predictive Maintenance</a:t>
            </a:r>
          </a:p>
          <a:p>
            <a:r>
              <a:rPr lang="en-US" sz="6400" dirty="0"/>
              <a:t>Transitioning from fault detection to fault prediction, enabling preventive maintenance and reducing downtime.</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305889" y="1232452"/>
            <a:ext cx="11029615" cy="4673324"/>
          </a:xfrm>
        </p:spPr>
        <p:txBody>
          <a:bodyPr>
            <a:normAutofit/>
          </a:bodyPr>
          <a:lstStyle/>
          <a:p>
            <a:pPr marL="0" indent="0">
              <a:buNone/>
            </a:pPr>
            <a:r>
              <a:rPr lang="en-US" sz="2400" dirty="0">
                <a:solidFill>
                  <a:srgbClr val="0F0F0F"/>
                </a:solidFill>
                <a:ea typeface="+mn-lt"/>
                <a:cs typeface="+mn-lt"/>
              </a:rPr>
              <a:t>1.Websites :-</a:t>
            </a:r>
          </a:p>
          <a:p>
            <a:r>
              <a:rPr lang="en-US" sz="2400" dirty="0">
                <a:solidFill>
                  <a:srgbClr val="0F0F0F"/>
                </a:solidFill>
                <a:ea typeface="+mn-lt"/>
                <a:cs typeface="+mn-lt"/>
                <a:hlinkClick r:id="rId2"/>
              </a:rPr>
              <a:t>www.google.com</a:t>
            </a:r>
            <a:endParaRPr lang="en-US" sz="2400" dirty="0">
              <a:solidFill>
                <a:srgbClr val="0F0F0F"/>
              </a:solidFill>
              <a:ea typeface="+mn-lt"/>
              <a:cs typeface="+mn-lt"/>
            </a:endParaRPr>
          </a:p>
          <a:p>
            <a:r>
              <a:rPr lang="en-US" sz="2400" dirty="0">
                <a:solidFill>
                  <a:srgbClr val="0F0F0F"/>
                </a:solidFill>
                <a:ea typeface="+mn-lt"/>
                <a:cs typeface="+mn-lt"/>
                <a:hlinkClick r:id="rId3"/>
              </a:rPr>
              <a:t>www.Wikipedia.com</a:t>
            </a:r>
            <a:endParaRPr lang="en-US" sz="2400" dirty="0">
              <a:solidFill>
                <a:srgbClr val="0F0F0F"/>
              </a:solidFill>
              <a:ea typeface="+mn-lt"/>
              <a:cs typeface="+mn-lt"/>
            </a:endParaRPr>
          </a:p>
          <a:p>
            <a:r>
              <a:rPr lang="en-US" sz="2400" dirty="0">
                <a:solidFill>
                  <a:srgbClr val="0F0F0F"/>
                </a:solidFill>
                <a:ea typeface="+mn-lt"/>
                <a:cs typeface="+mn-lt"/>
              </a:rPr>
              <a:t>www.Kaggle.com</a:t>
            </a:r>
          </a:p>
          <a:p>
            <a:pPr marL="0" indent="0">
              <a:buNone/>
            </a:pPr>
            <a:r>
              <a:rPr lang="en-US" sz="2400" dirty="0">
                <a:solidFill>
                  <a:srgbClr val="0F0F0F"/>
                </a:solidFill>
                <a:ea typeface="+mn-lt"/>
                <a:cs typeface="+mn-lt"/>
              </a:rPr>
              <a:t>2.Books:-</a:t>
            </a:r>
          </a:p>
          <a:p>
            <a:r>
              <a:rPr lang="en-US" sz="2400" dirty="0"/>
              <a:t>“Mathematics for Machine Learning" by Deisenroth, Faisal, and Ong</a:t>
            </a:r>
            <a:r>
              <a:rPr lang="en-US" dirty="0"/>
              <a:t> </a:t>
            </a: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836F8652-2675-C9F8-82AC-918652AA9BFD}"/>
              </a:ext>
            </a:extLst>
          </p:cNvPr>
          <p:cNvPicPr>
            <a:picLocks noGrp="1" noChangeAspect="1"/>
          </p:cNvPicPr>
          <p:nvPr>
            <p:ph idx="1"/>
          </p:nvPr>
        </p:nvPicPr>
        <p:blipFill>
          <a:blip r:embed="rId2"/>
          <a:stretch>
            <a:fillRect/>
          </a:stretch>
        </p:blipFill>
        <p:spPr>
          <a:xfrm>
            <a:off x="3187156" y="1301750"/>
            <a:ext cx="5817687" cy="4673600"/>
          </a:xfrm>
        </p:spPr>
      </p:pic>
    </p:spTree>
    <p:extLst>
      <p:ext uri="{BB962C8B-B14F-4D97-AF65-F5344CB8AC3E}">
        <p14:creationId xmlns:p14="http://schemas.microsoft.com/office/powerpoint/2010/main" val="384733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1BD201D7-5FDD-59F6-3F17-561C0AF9BCD3}"/>
              </a:ext>
            </a:extLst>
          </p:cNvPr>
          <p:cNvPicPr>
            <a:picLocks noGrp="1" noChangeAspect="1"/>
          </p:cNvPicPr>
          <p:nvPr>
            <p:ph idx="1"/>
          </p:nvPr>
        </p:nvPicPr>
        <p:blipFill>
          <a:blip r:embed="rId2"/>
          <a:stretch>
            <a:fillRect/>
          </a:stretch>
        </p:blipFill>
        <p:spPr>
          <a:xfrm>
            <a:off x="3045497" y="1301750"/>
            <a:ext cx="6101005" cy="4673600"/>
          </a:xfrm>
        </p:spPr>
      </p:pic>
    </p:spTree>
    <p:extLst>
      <p:ext uri="{BB962C8B-B14F-4D97-AF65-F5344CB8AC3E}">
        <p14:creationId xmlns:p14="http://schemas.microsoft.com/office/powerpoint/2010/main" val="4128710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57F6DAD0-DF8B-D403-C69C-8EBA111C4D9E}"/>
              </a:ext>
            </a:extLst>
          </p:cNvPr>
          <p:cNvPicPr>
            <a:picLocks noGrp="1" noChangeAspect="1"/>
          </p:cNvPicPr>
          <p:nvPr>
            <p:ph idx="1"/>
          </p:nvPr>
        </p:nvPicPr>
        <p:blipFill>
          <a:blip r:embed="rId2"/>
          <a:stretch>
            <a:fillRect/>
          </a:stretch>
        </p:blipFill>
        <p:spPr>
          <a:xfrm>
            <a:off x="2896275" y="1301750"/>
            <a:ext cx="6399449" cy="4673600"/>
          </a:xfrm>
        </p:spPr>
      </p:pic>
    </p:spTree>
    <p:extLst>
      <p:ext uri="{BB962C8B-B14F-4D97-AF65-F5344CB8AC3E}">
        <p14:creationId xmlns:p14="http://schemas.microsoft.com/office/powerpoint/2010/main" val="2171852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6000" b="1" dirty="0">
                <a:solidFill>
                  <a:srgbClr val="002060"/>
                </a:solidFill>
                <a:latin typeface="Arial" panose="020B0604020202020204" pitchFamily="34" charset="0"/>
                <a:cs typeface="Arial" panose="020B0604020202020204" pitchFamily="34" charset="0"/>
              </a:rPr>
              <a:t>THANK YOU !!</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t>Design a machine learning model to detect and classify different types of faults in a power distribution system. Using electrical measurement data (e.g., voltage and current phasors), the model should be able to distinguish between normal operating conditions and various fault conditions (such as line-to-ground, line-to-line, or three-phase faults). The objective is to enable rapid and accurate fault identification, which is crucial for maintaining power grid stability and reliability. </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00501" y="1956619"/>
            <a:ext cx="11796531" cy="4817807"/>
          </a:xfrm>
        </p:spPr>
        <p:txBody>
          <a:bodyPr vert="horz" lIns="91440" tIns="45720" rIns="91440" bIns="45720" rtlCol="0" anchor="ctr">
            <a:noAutofit/>
          </a:bodyPr>
          <a:lstStyle/>
          <a:p>
            <a:pPr marL="0" indent="0">
              <a:buNone/>
            </a:pPr>
            <a:r>
              <a:rPr lang="en-US" sz="1400" b="1" dirty="0"/>
              <a:t>1 </a:t>
            </a:r>
            <a:r>
              <a:rPr lang="en-US" sz="1100" b="1" dirty="0"/>
              <a:t>Data Collection</a:t>
            </a:r>
          </a:p>
          <a:p>
            <a:pPr marL="0" indent="0">
              <a:buNone/>
            </a:pPr>
            <a:r>
              <a:rPr lang="en-US" sz="1100" b="1" dirty="0"/>
              <a:t>Gather Data</a:t>
            </a:r>
            <a:r>
              <a:rPr lang="en-US" sz="1100" dirty="0"/>
              <a:t>: Collect high-resolution voltage and current phasor measurements (e.g., from Phasor Measurement Units - PMUs) under different conditions:</a:t>
            </a:r>
          </a:p>
          <a:p>
            <a:pPr marL="0" indent="0">
              <a:buNone/>
            </a:pPr>
            <a:r>
              <a:rPr lang="en-US" sz="1000" dirty="0"/>
              <a:t>Normal operating conditions</a:t>
            </a:r>
          </a:p>
          <a:p>
            <a:pPr marL="0" indent="0">
              <a:buNone/>
            </a:pPr>
            <a:r>
              <a:rPr lang="en-US" sz="1000" dirty="0"/>
              <a:t>Fault conditions: line-to-ground, line-to-line, three-phase faults</a:t>
            </a:r>
          </a:p>
          <a:p>
            <a:pPr marL="0" indent="0">
              <a:buNone/>
            </a:pPr>
            <a:r>
              <a:rPr lang="en-US" sz="1100" b="1" dirty="0"/>
              <a:t>Data Labeling</a:t>
            </a:r>
            <a:r>
              <a:rPr lang="en-US" sz="1100" dirty="0"/>
              <a:t>: Label each data segment with the corresponding state for supervised learning.</a:t>
            </a:r>
          </a:p>
          <a:p>
            <a:pPr marL="0" indent="0">
              <a:buNone/>
            </a:pPr>
            <a:r>
              <a:rPr lang="en-IN" sz="1100" b="1" dirty="0"/>
              <a:t>2. Data Preprocessing</a:t>
            </a:r>
          </a:p>
          <a:p>
            <a:pPr marL="0" indent="0">
              <a:buNone/>
            </a:pPr>
            <a:r>
              <a:rPr lang="en-IN" sz="1100" b="1" dirty="0"/>
              <a:t>Filtering &amp; Noise Reduction</a:t>
            </a:r>
            <a:r>
              <a:rPr lang="en-IN" sz="1100" dirty="0"/>
              <a:t>: Use filters (e.g., low-pass filter) to eliminate noise.</a:t>
            </a:r>
          </a:p>
          <a:p>
            <a:pPr marL="0" indent="0">
              <a:buNone/>
            </a:pPr>
            <a:r>
              <a:rPr lang="en-IN" sz="1100" b="1" dirty="0"/>
              <a:t>Windowing</a:t>
            </a:r>
            <a:r>
              <a:rPr lang="en-IN" sz="1100" dirty="0"/>
              <a:t>: Segment data into fixed-length windows (e.g., 100-200 </a:t>
            </a:r>
            <a:r>
              <a:rPr lang="en-IN" sz="1100" dirty="0" err="1"/>
              <a:t>ms</a:t>
            </a:r>
            <a:r>
              <a:rPr lang="en-IN" sz="1100" dirty="0"/>
              <a:t>) for analysis.</a:t>
            </a:r>
          </a:p>
          <a:p>
            <a:pPr marL="0" indent="0">
              <a:buNone/>
            </a:pPr>
            <a:r>
              <a:rPr lang="en-IN" sz="1100" b="1" dirty="0"/>
              <a:t>Normalization</a:t>
            </a:r>
            <a:r>
              <a:rPr lang="en-IN" sz="1100" dirty="0"/>
              <a:t>: Scale features for consistent ranges.</a:t>
            </a:r>
            <a:endParaRPr lang="en-IN" sz="1200" dirty="0"/>
          </a:p>
          <a:p>
            <a:pPr marL="0" indent="0">
              <a:buNone/>
            </a:pPr>
            <a:r>
              <a:rPr lang="en-US" sz="1100" b="1" dirty="0"/>
              <a:t>3.Model Selection</a:t>
            </a:r>
          </a:p>
          <a:p>
            <a:pPr marL="0" indent="0">
              <a:buNone/>
            </a:pPr>
            <a:r>
              <a:rPr lang="en-US" sz="1100" dirty="0"/>
              <a:t> Use robust classification algorithms suitable for  Multiclass-Classification:</a:t>
            </a:r>
          </a:p>
          <a:p>
            <a:pPr marL="0" indent="0">
              <a:buNone/>
            </a:pPr>
            <a:r>
              <a:rPr lang="en-US" sz="1000" b="1" dirty="0"/>
              <a:t>Random Forest</a:t>
            </a:r>
            <a:r>
              <a:rPr lang="en-US" sz="1000" dirty="0"/>
              <a:t> </a:t>
            </a:r>
            <a:r>
              <a:rPr lang="en-US" sz="1000" b="1" dirty="0"/>
              <a:t>Classifier</a:t>
            </a:r>
            <a:r>
              <a:rPr lang="en-US" sz="1000" dirty="0"/>
              <a:t> :  it provides robustness and  also haves high accuracy.</a:t>
            </a:r>
          </a:p>
          <a:p>
            <a:pPr marL="0" indent="0">
              <a:buNone/>
            </a:pPr>
            <a:r>
              <a:rPr lang="en-US" sz="1100" b="1" dirty="0"/>
              <a:t>4. Validation &amp; Testing :-</a:t>
            </a:r>
          </a:p>
          <a:p>
            <a:pPr marL="0" indent="0">
              <a:buNone/>
            </a:pPr>
            <a:r>
              <a:rPr lang="en-US" sz="1100" dirty="0"/>
              <a:t>Simulate various fault scenarios to validate model robustness.</a:t>
            </a:r>
          </a:p>
          <a:p>
            <a:pPr marL="0" indent="0">
              <a:buNone/>
            </a:pPr>
            <a:r>
              <a:rPr lang="en-US" sz="1100" dirty="0"/>
              <a:t>Conduct field tests under controlled conditions to ensure reliability.</a:t>
            </a:r>
            <a:endParaRPr lang="en-US" sz="2400" dirty="0"/>
          </a:p>
          <a:p>
            <a:pPr marL="0" indent="0">
              <a:buNone/>
            </a:pPr>
            <a:endParaRPr lang="en-IN" sz="1400" dirty="0"/>
          </a:p>
          <a:p>
            <a:pPr marL="0" indent="0">
              <a:buNone/>
            </a:pPr>
            <a:endParaRPr lang="en-US" sz="14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0526079" cy="5166009"/>
          </a:xfrm>
        </p:spPr>
        <p:txBody>
          <a:bodyPr>
            <a:normAutofit/>
          </a:bodyPr>
          <a:lstStyle/>
          <a:p>
            <a:pPr marL="0" indent="0">
              <a:buNone/>
            </a:pPr>
            <a:r>
              <a:rPr lang="en-US" sz="1800" b="1" dirty="0">
                <a:solidFill>
                  <a:srgbClr val="0F0F0F"/>
                </a:solidFill>
              </a:rPr>
              <a:t>HARDWARE , SOFTWARE AND STORAGE  REQUIREMENT :-</a:t>
            </a:r>
          </a:p>
          <a:p>
            <a:pPr marL="0" indent="0">
              <a:buNone/>
            </a:pPr>
            <a:r>
              <a:rPr lang="en-US" sz="1800" b="1" dirty="0">
                <a:solidFill>
                  <a:srgbClr val="0F0F0F"/>
                </a:solidFill>
              </a:rPr>
              <a:t>1.watsonx.ai Studio:</a:t>
            </a:r>
          </a:p>
          <a:p>
            <a:r>
              <a:rPr lang="en-US" dirty="0"/>
              <a:t>It offers a collaborative environment with tools for data preparation, model development, testing, and deployment, all within a cloud-based interface. </a:t>
            </a:r>
          </a:p>
          <a:p>
            <a:pPr marL="0" indent="0">
              <a:buNone/>
            </a:pPr>
            <a:r>
              <a:rPr lang="en-US" b="1" dirty="0"/>
              <a:t>2. watsonx.ai Runtime:</a:t>
            </a:r>
          </a:p>
          <a:p>
            <a:r>
              <a:rPr lang="en-US" dirty="0"/>
              <a:t>It  provides </a:t>
            </a:r>
            <a:r>
              <a:rPr lang="en-US" b="1" dirty="0"/>
              <a:t>8 virtual CPU and 32 GB of RAM.</a:t>
            </a:r>
          </a:p>
          <a:p>
            <a:pPr marL="0" indent="0">
              <a:buNone/>
            </a:pPr>
            <a:r>
              <a:rPr lang="en-US" b="1" dirty="0"/>
              <a:t>3. Cloud object Storage:</a:t>
            </a:r>
          </a:p>
          <a:p>
            <a:r>
              <a:rPr lang="en-US" dirty="0"/>
              <a:t>In the free lite version, we are provided with 25 GB per month storage</a:t>
            </a:r>
          </a:p>
          <a:p>
            <a:endParaRPr lang="en-US" sz="1800" dirty="0">
              <a:solidFill>
                <a:srgbClr val="0F0F0F"/>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42663"/>
            <a:ext cx="11029615" cy="5243332"/>
          </a:xfrm>
        </p:spPr>
        <p:txBody>
          <a:bodyPr>
            <a:normAutofit/>
          </a:bodyPr>
          <a:lstStyle/>
          <a:p>
            <a:pPr marL="305435" indent="-305435"/>
            <a:r>
              <a:rPr lang="en-IN" sz="1600" dirty="0">
                <a:ea typeface="+mn-lt"/>
                <a:cs typeface="+mn-lt"/>
              </a:rPr>
              <a:t>In this Algorithm section, we would see  the machine learning algorithm chosen for predicting Power fault Detection.</a:t>
            </a:r>
            <a:endParaRPr lang="en-IN" sz="16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Here Random Forest Classifier is chosen because </a:t>
            </a:r>
            <a:r>
              <a:rPr lang="en-US" dirty="0"/>
              <a:t>Random Forest tends to deliver excellent predictive performance by combining multiple decision trees to reduce overfitting and increase generalization which is required here for predicting the power fault type.</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The inputs taken here are fault type, fault location , voltage, current , power load, Temperature, wind speed, weather , component nature, Duration of fault and Down Time these are the parameters taken here as the inputs.</a:t>
            </a:r>
          </a:p>
          <a:p>
            <a:pPr marL="324485" lvl="1" indent="0">
              <a:buNone/>
            </a:pPr>
            <a:r>
              <a:rPr lang="en-IN" sz="1400" b="1" dirty="0">
                <a:ea typeface="+mn-lt"/>
                <a:cs typeface="+mn-lt"/>
              </a:rPr>
              <a:t>Training Process:</a:t>
            </a:r>
            <a:endParaRPr lang="en-IN" dirty="0">
              <a:ea typeface="+mn-lt"/>
              <a:cs typeface="+mn-lt"/>
            </a:endParaRPr>
          </a:p>
          <a:p>
            <a:pPr marL="610235" lvl="1" indent="-285750"/>
            <a:r>
              <a:rPr lang="en-US" sz="1400" b="1" dirty="0"/>
              <a:t>Input Data</a:t>
            </a:r>
            <a:r>
              <a:rPr lang="en-US" sz="1400" dirty="0"/>
              <a:t>:  The Random Forest Classifier uses the extracted features along with labels indicating the fault type.</a:t>
            </a:r>
          </a:p>
          <a:p>
            <a:pPr marL="610235" lvl="1" indent="-285750"/>
            <a:r>
              <a:rPr lang="en-US" sz="1400" b="1" dirty="0"/>
              <a:t>Model Training</a:t>
            </a:r>
            <a:r>
              <a:rPr lang="en-US" sz="1400" dirty="0"/>
              <a:t>: Train the Random Forest classifier on this labeled dataset so it learns to distinguish patterns associated with different faults</a:t>
            </a:r>
            <a:r>
              <a:rPr lang="en-US" dirty="0"/>
              <a:t>.</a:t>
            </a:r>
          </a:p>
          <a:p>
            <a:pPr marL="305435" indent="-305435"/>
            <a:r>
              <a:rPr lang="en-IN" sz="1400" b="1" dirty="0">
                <a:ea typeface="+mn-lt"/>
                <a:cs typeface="+mn-lt"/>
              </a:rPr>
              <a:t>Prediction Process:</a:t>
            </a:r>
            <a:r>
              <a:rPr lang="en-IN" sz="1400" dirty="0">
                <a:ea typeface="+mn-lt"/>
                <a:cs typeface="+mn-lt"/>
              </a:rPr>
              <a:t>-</a:t>
            </a:r>
          </a:p>
          <a:p>
            <a:pPr marL="0" indent="0">
              <a:buNone/>
            </a:pPr>
            <a:r>
              <a:rPr lang="en-US" sz="1500" b="1" dirty="0"/>
              <a:t>Prediction</a:t>
            </a:r>
            <a:r>
              <a:rPr lang="en-US" sz="1500" dirty="0"/>
              <a:t>: The Random Forest analyzes the incoming features and predicts whether a fault exists and its specific type.</a:t>
            </a:r>
          </a:p>
          <a:p>
            <a:pPr marL="0" indent="0">
              <a:buNone/>
            </a:pPr>
            <a:r>
              <a:rPr lang="en-US" sz="1500" b="1" dirty="0"/>
              <a:t>Decision-Making</a:t>
            </a:r>
            <a:r>
              <a:rPr lang="en-US" sz="1500" dirty="0"/>
              <a:t>: The system can trigger alerts, isolate faulty sections, or initiate corrective actions based on the prediction.</a:t>
            </a:r>
          </a:p>
          <a:p>
            <a:pPr marL="324485" lvl="1" indent="0">
              <a:buNone/>
            </a:pPr>
            <a:r>
              <a:rPr lang="en-IN" dirty="0">
                <a:ea typeface="+mn-lt"/>
                <a:cs typeface="+mn-lt"/>
              </a:rPr>
              <a:t>.</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4EED6E-3A73-7543-3EE2-F8807D747AF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D7BC852-F46C-76CA-1480-F941F7A41A20}"/>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78B3EA58-3011-4801-9C19-D576A6840DEB}"/>
              </a:ext>
            </a:extLst>
          </p:cNvPr>
          <p:cNvSpPr>
            <a:spLocks noGrp="1"/>
          </p:cNvSpPr>
          <p:nvPr>
            <p:ph idx="1"/>
          </p:nvPr>
        </p:nvSpPr>
        <p:spPr/>
        <p:txBody>
          <a:bodyPr>
            <a:normAutofit/>
          </a:bodyPr>
          <a:lstStyle/>
          <a:p>
            <a:pPr marL="0" indent="0">
              <a:buNone/>
            </a:pPr>
            <a:r>
              <a:rPr lang="en-US" sz="2800" dirty="0"/>
              <a:t>THE RESULTS OF THE POWER SYSTEM FAULT DETECTION AND CLASSIFICATION BY THE USAGE OF WATSONX.AI STUDIO AS A MACHINE LEARNING MODEL ON IBM CLOUD PLATFORM ARE GIVEN AS THE FOLLOWING:-</a:t>
            </a:r>
            <a:endParaRPr lang="en-IN" sz="2800" dirty="0"/>
          </a:p>
        </p:txBody>
      </p:sp>
    </p:spTree>
    <p:extLst>
      <p:ext uri="{BB962C8B-B14F-4D97-AF65-F5344CB8AC3E}">
        <p14:creationId xmlns:p14="http://schemas.microsoft.com/office/powerpoint/2010/main" val="79467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E2E00E-7B11-6DC5-B0C9-1E696DF92D2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665BE66-5D42-7BE6-407D-9FD9B2945A00}"/>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6BD02300-37C1-393E-7D22-A824F7D14A16}"/>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217316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6368B-944B-0D50-4AFC-C098EE6370D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BF99D46-762C-2FCC-B648-ACF2461C78F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B23FFEBC-BB58-11A4-35A2-7A77FC6C585A}"/>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329996080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104</TotalTime>
  <Words>912</Words>
  <Application>Microsoft Office PowerPoint</Application>
  <PresentationFormat>Widescreen</PresentationFormat>
  <Paragraphs>90</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Franklin Gothic Book</vt:lpstr>
      <vt:lpstr>Franklin Gothic Demi</vt:lpstr>
      <vt:lpstr>Wingdings 2</vt:lpstr>
      <vt:lpstr>DividendVTI</vt:lpstr>
      <vt:lpstr>Power System Fault Detection and Classification</vt:lpstr>
      <vt:lpstr>OUTLINE</vt:lpstr>
      <vt:lpstr>Problem Statement</vt:lpstr>
      <vt:lpstr>Proposed Solution</vt:lpstr>
      <vt:lpstr>System  Approach</vt:lpstr>
      <vt:lpstr>Algorithm &amp; Deployment</vt:lpstr>
      <vt:lpstr>Result</vt:lpstr>
      <vt:lpstr>Result</vt:lpstr>
      <vt:lpstr>Result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Hii Sammy</cp:lastModifiedBy>
  <cp:revision>27</cp:revision>
  <dcterms:created xsi:type="dcterms:W3CDTF">2021-05-26T16:50:10Z</dcterms:created>
  <dcterms:modified xsi:type="dcterms:W3CDTF">2025-07-26T05:41:36Z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