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97" r:id="rId4"/>
    <p:sldId id="298" r:id="rId5"/>
    <p:sldId id="260" r:id="rId6"/>
    <p:sldId id="300" r:id="rId7"/>
    <p:sldId id="261" r:id="rId8"/>
    <p:sldId id="302" r:id="rId9"/>
    <p:sldId id="301" r:id="rId10"/>
    <p:sldId id="303" r:id="rId11"/>
    <p:sldId id="306" r:id="rId12"/>
  </p:sldIdLst>
  <p:sldSz cx="9144000" cy="5143500" type="screen16x9"/>
  <p:notesSz cx="6858000" cy="9144000"/>
  <p:embeddedFontLst>
    <p:embeddedFont>
      <p:font typeface="Figtree" panose="020B060402020202020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Onest" panose="020B0604020202020204" charset="0"/>
      <p:regular r:id="rId22"/>
      <p:bold r:id="rId23"/>
    </p:embeddedFont>
    <p:embeddedFont>
      <p:font typeface="Open Sans" panose="020B0606030504020204" pitchFamily="34"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C4364-5BF3-416C-A17C-C94BF2E697E8}">
  <a:tblStyle styleId="{BA7C4364-5BF3-416C-A17C-C94BF2E697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93" d="100"/>
          <a:sy n="93" d="100"/>
        </p:scale>
        <p:origin x="80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70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8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b9a103237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b9a103237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b9a103237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b9a103237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81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602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7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70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762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7300" y="1386863"/>
            <a:ext cx="4042500" cy="2165400"/>
          </a:xfrm>
          <a:prstGeom prst="rect">
            <a:avLst/>
          </a:prstGeom>
        </p:spPr>
        <p:txBody>
          <a:bodyPr spcFirstLastPara="1" wrap="square" lIns="91425" tIns="91425" rIns="91425" bIns="91425" anchor="t" anchorCtr="0">
            <a:noAutofit/>
          </a:bodyPr>
          <a:lstStyle>
            <a:lvl1pPr lvl="0" rtl="0">
              <a:spcBef>
                <a:spcPts val="0"/>
              </a:spcBef>
              <a:spcAft>
                <a:spcPts val="0"/>
              </a:spcAft>
              <a:buSzPts val="8500"/>
              <a:buNone/>
              <a:defRPr sz="43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897300" y="3504188"/>
            <a:ext cx="4042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467651" y="704776"/>
            <a:ext cx="3733800" cy="3733800"/>
          </a:xfrm>
          <a:prstGeom prst="roundRect">
            <a:avLst>
              <a:gd name="adj" fmla="val 16667"/>
            </a:avLst>
          </a:prstGeom>
          <a:noFill/>
          <a:ln>
            <a:noFill/>
          </a:ln>
        </p:spPr>
      </p:sp>
      <p:pic>
        <p:nvPicPr>
          <p:cNvPr id="12" name="Google Shape;12;p2"/>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0575" y="1882125"/>
            <a:ext cx="4332900" cy="1551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0575" y="1012372"/>
            <a:ext cx="1223100" cy="955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0000"/>
              <a:buNone/>
              <a:defRPr sz="6000">
                <a:solidFill>
                  <a:schemeClr val="accent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10575" y="3494375"/>
            <a:ext cx="4332900" cy="447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5467651" y="704776"/>
            <a:ext cx="3733800" cy="3733800"/>
          </a:xfrm>
          <a:prstGeom prst="roundRect">
            <a:avLst>
              <a:gd name="adj" fmla="val 16667"/>
            </a:avLst>
          </a:prstGeom>
          <a:noFill/>
          <a:ln>
            <a:noFill/>
          </a:ln>
        </p:spPr>
      </p:sp>
      <p:pic>
        <p:nvPicPr>
          <p:cNvPr id="18" name="Google Shape;18;p3"/>
          <p:cNvPicPr preferRelativeResize="0"/>
          <p:nvPr/>
        </p:nvPicPr>
        <p:blipFill rotWithShape="1">
          <a:blip r:embed="rId2">
            <a:alphaModFix/>
          </a:blip>
          <a:srcRect t="22755" b="17953"/>
          <a:stretch/>
        </p:blipFill>
        <p:spPr>
          <a:xfrm>
            <a:off x="-1140975" y="4541250"/>
            <a:ext cx="6613074" cy="671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203200"/>
            <a:ext cx="7704000" cy="3213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Char char="●"/>
              <a:defRPr>
                <a:latin typeface="Figtree"/>
                <a:ea typeface="Figtree"/>
                <a:cs typeface="Figtree"/>
                <a:sym typeface="Figtree"/>
              </a:defRPr>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grpSp>
        <p:nvGrpSpPr>
          <p:cNvPr id="22" name="Google Shape;22;p4"/>
          <p:cNvGrpSpPr/>
          <p:nvPr/>
        </p:nvGrpSpPr>
        <p:grpSpPr>
          <a:xfrm>
            <a:off x="-1283075" y="-1087950"/>
            <a:ext cx="11014624" cy="7707730"/>
            <a:chOff x="-1283075" y="-1087950"/>
            <a:chExt cx="11014624" cy="7707730"/>
          </a:xfrm>
        </p:grpSpPr>
        <p:sp>
          <p:nvSpPr>
            <p:cNvPr id="23" name="Google Shape;23;p4"/>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a:off x="-761924" y="-802200"/>
            <a:ext cx="11811193" cy="6058001"/>
            <a:chOff x="-761924" y="-802200"/>
            <a:chExt cx="11811193" cy="6058001"/>
          </a:xfrm>
        </p:grpSpPr>
        <p:sp>
          <p:nvSpPr>
            <p:cNvPr id="61" name="Google Shape;61;p9"/>
            <p:cNvSpPr/>
            <p:nvPr/>
          </p:nvSpPr>
          <p:spPr>
            <a:xfrm>
              <a:off x="8488550" y="2453338"/>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a:off x="8580412" y="3733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9"/>
            <p:cNvSpPr/>
            <p:nvPr/>
          </p:nvSpPr>
          <p:spPr>
            <a:xfrm>
              <a:off x="-761924"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9"/>
            <p:cNvSpPr/>
            <p:nvPr/>
          </p:nvSpPr>
          <p:spPr>
            <a:xfrm>
              <a:off x="-509471" y="445028"/>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9144000" cy="5143500"/>
          </a:xfrm>
          <a:prstGeom prst="rect">
            <a:avLst/>
          </a:prstGeom>
          <a:noFill/>
          <a:ln>
            <a:noFill/>
          </a:ln>
        </p:spPr>
      </p:sp>
      <p:sp>
        <p:nvSpPr>
          <p:cNvPr id="67" name="Google Shape;67;p10"/>
          <p:cNvSpPr txBox="1">
            <a:spLocks noGrp="1"/>
          </p:cNvSpPr>
          <p:nvPr>
            <p:ph type="body" idx="1"/>
          </p:nvPr>
        </p:nvSpPr>
        <p:spPr>
          <a:xfrm>
            <a:off x="720000" y="3997375"/>
            <a:ext cx="7704000" cy="605100"/>
          </a:xfrm>
          <a:prstGeom prst="rect">
            <a:avLst/>
          </a:prstGeom>
          <a:solidFill>
            <a:schemeClr val="lt1"/>
          </a:solidFill>
          <a:ln>
            <a:noFill/>
          </a:ln>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200"/>
              <a:buFont typeface="Montserrat"/>
              <a:buNone/>
              <a:defRPr sz="3000" b="1">
                <a:solidFill>
                  <a:schemeClr val="dk1"/>
                </a:solidFill>
                <a:latin typeface="Montserrat"/>
                <a:ea typeface="Montserrat"/>
                <a:cs typeface="Montserrat"/>
                <a:sym typeface="Montserrat"/>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73"/>
        <p:cNvGrpSpPr/>
        <p:nvPr/>
      </p:nvGrpSpPr>
      <p:grpSpPr>
        <a:xfrm>
          <a:off x="0" y="0"/>
          <a:ext cx="0" cy="0"/>
          <a:chOff x="0" y="0"/>
          <a:chExt cx="0" cy="0"/>
        </a:xfrm>
      </p:grpSpPr>
      <p:grpSp>
        <p:nvGrpSpPr>
          <p:cNvPr id="174" name="Google Shape;174;p22"/>
          <p:cNvGrpSpPr/>
          <p:nvPr/>
        </p:nvGrpSpPr>
        <p:grpSpPr>
          <a:xfrm>
            <a:off x="-1283075" y="-1087950"/>
            <a:ext cx="11014624" cy="7707730"/>
            <a:chOff x="-1283075" y="-1087950"/>
            <a:chExt cx="11014624" cy="7707730"/>
          </a:xfrm>
        </p:grpSpPr>
        <p:sp>
          <p:nvSpPr>
            <p:cNvPr id="175" name="Google Shape;175;p22"/>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22"/>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22"/>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2"/>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79"/>
        <p:cNvGrpSpPr/>
        <p:nvPr/>
      </p:nvGrpSpPr>
      <p:grpSpPr>
        <a:xfrm>
          <a:off x="0" y="0"/>
          <a:ext cx="0" cy="0"/>
          <a:chOff x="0" y="0"/>
          <a:chExt cx="0" cy="0"/>
        </a:xfrm>
      </p:grpSpPr>
      <p:grpSp>
        <p:nvGrpSpPr>
          <p:cNvPr id="180" name="Google Shape;180;p23"/>
          <p:cNvGrpSpPr/>
          <p:nvPr/>
        </p:nvGrpSpPr>
        <p:grpSpPr>
          <a:xfrm>
            <a:off x="-1222249" y="-327997"/>
            <a:ext cx="11995218" cy="6648477"/>
            <a:chOff x="-1222249" y="-327997"/>
            <a:chExt cx="11995218" cy="6648477"/>
          </a:xfrm>
        </p:grpSpPr>
        <p:sp>
          <p:nvSpPr>
            <p:cNvPr id="181" name="Google Shape;181;p23"/>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3"/>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3"/>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3"/>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1pPr>
            <a:lvl2pPr marL="914400" lvl="1"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2pPr>
            <a:lvl3pPr marL="1371600" lvl="2"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3pPr>
            <a:lvl4pPr marL="1828800" lvl="3"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4pPr>
            <a:lvl5pPr marL="2286000" lvl="4"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5pPr>
            <a:lvl6pPr marL="2743200" lvl="5"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6pPr>
            <a:lvl7pPr marL="3200400" lvl="6"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7pPr>
            <a:lvl8pPr marL="3657600" lvl="7"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8pPr>
            <a:lvl9pPr marL="4114800" lvl="8"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6" name="Google Shape;196;p27"/>
          <p:cNvPicPr preferRelativeResize="0"/>
          <p:nvPr/>
        </p:nvPicPr>
        <p:blipFill>
          <a:blip r:embed="rId3">
            <a:alphaModFix/>
          </a:blip>
          <a:srcRect l="37237" t="-4649" r="-1482" b="4649"/>
          <a:stretch/>
        </p:blipFill>
        <p:spPr>
          <a:xfrm>
            <a:off x="0" y="-307025"/>
            <a:ext cx="2304848" cy="2515475"/>
          </a:xfrm>
          <a:prstGeom prst="rect">
            <a:avLst/>
          </a:prstGeom>
          <a:noFill/>
          <a:ln>
            <a:noFill/>
          </a:ln>
        </p:spPr>
      </p:pic>
      <p:sp>
        <p:nvSpPr>
          <p:cNvPr id="197" name="Google Shape;197;p27"/>
          <p:cNvSpPr/>
          <p:nvPr/>
        </p:nvSpPr>
        <p:spPr>
          <a:xfrm>
            <a:off x="7416064" y="3592164"/>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7"/>
          <p:cNvSpPr txBox="1">
            <a:spLocks noGrp="1"/>
          </p:cNvSpPr>
          <p:nvPr>
            <p:ph type="ctrTitle"/>
          </p:nvPr>
        </p:nvSpPr>
        <p:spPr>
          <a:xfrm>
            <a:off x="1152424" y="1053362"/>
            <a:ext cx="5563432" cy="21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chemeClr val="accent1">
                    <a:lumMod val="75000"/>
                  </a:schemeClr>
                </a:solidFill>
                <a:latin typeface="Montserrat" panose="00000500000000000000" pitchFamily="2" charset="0"/>
                <a:cs typeface="Times New Roman" panose="02020603050405020304" pitchFamily="18" charset="0"/>
              </a:rPr>
              <a:t>Employee</a:t>
            </a:r>
            <a:br>
              <a:rPr lang="en-US" sz="5400" dirty="0">
                <a:solidFill>
                  <a:schemeClr val="accent1"/>
                </a:solidFill>
                <a:latin typeface="Montserrat" panose="00000500000000000000" pitchFamily="2" charset="0"/>
                <a:cs typeface="Times New Roman" panose="02020603050405020304" pitchFamily="18" charset="0"/>
              </a:rPr>
            </a:br>
            <a:r>
              <a:rPr lang="en-US" sz="5400" dirty="0">
                <a:solidFill>
                  <a:schemeClr val="accent1"/>
                </a:solidFill>
                <a:latin typeface="Montserrat" panose="00000500000000000000" pitchFamily="2" charset="0"/>
                <a:cs typeface="Times New Roman" panose="02020603050405020304" pitchFamily="18" charset="0"/>
              </a:rPr>
              <a:t>Attrition</a:t>
            </a:r>
            <a:br>
              <a:rPr lang="en-US" sz="5400" dirty="0">
                <a:solidFill>
                  <a:schemeClr val="accent1"/>
                </a:solidFill>
                <a:latin typeface="Montserrat" panose="00000500000000000000" pitchFamily="2" charset="0"/>
                <a:cs typeface="Times New Roman" panose="02020603050405020304" pitchFamily="18" charset="0"/>
              </a:rPr>
            </a:br>
            <a:r>
              <a:rPr lang="en-US" sz="5400" dirty="0">
                <a:solidFill>
                  <a:schemeClr val="accent1">
                    <a:lumMod val="75000"/>
                  </a:schemeClr>
                </a:solidFill>
                <a:latin typeface="Montserrat" panose="00000500000000000000" pitchFamily="2" charset="0"/>
                <a:cs typeface="Times New Roman" panose="02020603050405020304" pitchFamily="18" charset="0"/>
              </a:rPr>
              <a:t>Analysis</a:t>
            </a:r>
            <a:endParaRPr sz="5400" dirty="0">
              <a:solidFill>
                <a:schemeClr val="accent1">
                  <a:lumMod val="75000"/>
                </a:schemeClr>
              </a:solidFill>
              <a:latin typeface="Montserrat" panose="00000500000000000000" pitchFamily="2" charset="0"/>
              <a:cs typeface="Times New Roman" panose="02020603050405020304" pitchFamily="18" charset="0"/>
            </a:endParaRPr>
          </a:p>
        </p:txBody>
      </p:sp>
      <p:pic>
        <p:nvPicPr>
          <p:cNvPr id="9" name="Picture Placeholder 8" descr="A cartoon of a person holding a tablet">
            <a:extLst>
              <a:ext uri="{FF2B5EF4-FFF2-40B4-BE49-F238E27FC236}">
                <a16:creationId xmlns:a16="http://schemas.microsoft.com/office/drawing/2014/main" id="{8506FB22-124A-DC76-1BA9-A512B0AEE4C1}"/>
              </a:ext>
            </a:extLst>
          </p:cNvPr>
          <p:cNvPicPr>
            <a:picLocks noGrp="1" noChangeAspect="1"/>
          </p:cNvPicPr>
          <p:nvPr>
            <p:ph type="pic" idx="2"/>
          </p:nvPr>
        </p:nvPicPr>
        <p:blipFill>
          <a:blip r:embed="rId4"/>
          <a:srcRect l="48173" t="2480" r="1595" b="2124"/>
          <a:stretch/>
        </p:blipFill>
        <p:spPr>
          <a:xfrm>
            <a:off x="4850865" y="0"/>
            <a:ext cx="3976577" cy="3592164"/>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descr="A graph of a number of blue squares&#10;&#10;Description automatically generated with medium confidence">
            <a:extLst>
              <a:ext uri="{FF2B5EF4-FFF2-40B4-BE49-F238E27FC236}">
                <a16:creationId xmlns:a16="http://schemas.microsoft.com/office/drawing/2014/main" id="{CA357EB2-8E7E-5C73-3A11-5274074FE9F2}"/>
              </a:ext>
            </a:extLst>
          </p:cNvPr>
          <p:cNvPicPr>
            <a:picLocks noChangeAspect="1"/>
          </p:cNvPicPr>
          <p:nvPr/>
        </p:nvPicPr>
        <p:blipFill>
          <a:blip r:embed="rId3"/>
          <a:srcRect l="1408" t="2290" r="1130" b="2513"/>
          <a:stretch/>
        </p:blipFill>
        <p:spPr>
          <a:xfrm>
            <a:off x="2774023" y="1202077"/>
            <a:ext cx="3606230" cy="2732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636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7180523" y="-419362"/>
            <a:ext cx="3122426" cy="2515474"/>
          </a:xfrm>
          <a:prstGeom prst="rect">
            <a:avLst/>
          </a:prstGeom>
          <a:noFill/>
          <a:ln>
            <a:noFill/>
          </a:ln>
        </p:spPr>
      </p:pic>
      <p:sp>
        <p:nvSpPr>
          <p:cNvPr id="2" name="Title 16">
            <a:extLst>
              <a:ext uri="{FF2B5EF4-FFF2-40B4-BE49-F238E27FC236}">
                <a16:creationId xmlns:a16="http://schemas.microsoft.com/office/drawing/2014/main" id="{3D46C4BA-C932-7053-C784-3D37942BAC26}"/>
              </a:ext>
            </a:extLst>
          </p:cNvPr>
          <p:cNvSpPr txBox="1">
            <a:spLocks/>
          </p:cNvSpPr>
          <p:nvPr/>
        </p:nvSpPr>
        <p:spPr>
          <a:xfrm>
            <a:off x="720000" y="44502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u="sng" dirty="0">
                <a:solidFill>
                  <a:schemeClr val="accent1">
                    <a:lumMod val="75000"/>
                  </a:schemeClr>
                </a:solidFill>
                <a:latin typeface="Montserrat" panose="00000500000000000000" pitchFamily="2" charset="0"/>
                <a:cs typeface="Segoe UI Semibold" panose="020B0702040204020203" pitchFamily="34" charset="0"/>
              </a:rPr>
              <a:t>Conclusion</a:t>
            </a:r>
          </a:p>
        </p:txBody>
      </p:sp>
      <p:sp>
        <p:nvSpPr>
          <p:cNvPr id="5" name="Text Placeholder 17">
            <a:extLst>
              <a:ext uri="{FF2B5EF4-FFF2-40B4-BE49-F238E27FC236}">
                <a16:creationId xmlns:a16="http://schemas.microsoft.com/office/drawing/2014/main" id="{E544F989-A635-5DF2-A6FE-490B189B2C7C}"/>
              </a:ext>
            </a:extLst>
          </p:cNvPr>
          <p:cNvSpPr txBox="1">
            <a:spLocks/>
          </p:cNvSpPr>
          <p:nvPr/>
        </p:nvSpPr>
        <p:spPr>
          <a:xfrm>
            <a:off x="720000" y="1203200"/>
            <a:ext cx="7704000" cy="321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b="1" dirty="0">
              <a:latin typeface="Montserrat" panose="00000500000000000000" pitchFamily="2" charset="0"/>
              <a:cs typeface="Segoe UI Semibold" panose="020B0702040204020203" pitchFamily="34" charset="0"/>
            </a:endParaRPr>
          </a:p>
        </p:txBody>
      </p:sp>
      <p:sp>
        <p:nvSpPr>
          <p:cNvPr id="7" name="Text Placeholder 17">
            <a:extLst>
              <a:ext uri="{FF2B5EF4-FFF2-40B4-BE49-F238E27FC236}">
                <a16:creationId xmlns:a16="http://schemas.microsoft.com/office/drawing/2014/main" id="{84F5439D-21D5-A77B-20FB-BAC93EFC6D09}"/>
              </a:ext>
            </a:extLst>
          </p:cNvPr>
          <p:cNvSpPr txBox="1">
            <a:spLocks/>
          </p:cNvSpPr>
          <p:nvPr/>
        </p:nvSpPr>
        <p:spPr>
          <a:xfrm>
            <a:off x="801384" y="1203200"/>
            <a:ext cx="7622616" cy="3213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rPr>
              <a:t>The analysis of XYZ Company's employee data has provided valuable insights into the factors contributing to the organization's 15% attrition rate. Key findings indicate that factors such as job role, department, business travel frequency, distance from home, and years since last promotion significantly influence employee turnover. Additionally, aspects like job involvement, work-life balance, and satisfaction levels play a crucial role in employee retention.</a:t>
            </a:r>
          </a:p>
          <a:p>
            <a:pPr marL="285750" indent="-285750" algn="just">
              <a:buClr>
                <a:schemeClr val="accent1">
                  <a:lumMod val="75000"/>
                </a:schemeClr>
              </a:buClr>
              <a:buFont typeface="Wingdings" panose="05000000000000000000" pitchFamily="2" charset="2"/>
              <a:buChar char="v"/>
            </a:pPr>
            <a:endParaRPr lang="en-US" sz="1350" b="1" dirty="0">
              <a:solidFill>
                <a:schemeClr val="accent1">
                  <a:lumMod val="75000"/>
                </a:schemeClr>
              </a:solidFill>
              <a:latin typeface="Montserrat" panose="00000500000000000000" pitchFamily="2" charset="0"/>
            </a:endParaRPr>
          </a:p>
          <a:p>
            <a:pPr marL="285750" indent="-285750"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rPr>
              <a:t>By addressing these factors through targeted interventions, XYZ Company can reduce its attrition rate and foster a more engaged and satisfied workforce. Implementing strategies such as improving work-life balance, offering career growth opportunities, and enhancing employee satisfaction across various departments will be vital in retaining top talent.</a:t>
            </a:r>
          </a:p>
          <a:p>
            <a:pPr marL="285750" indent="-285750" algn="just">
              <a:buClr>
                <a:schemeClr val="accent1">
                  <a:lumMod val="75000"/>
                </a:schemeClr>
              </a:buClr>
              <a:buFont typeface="Wingdings" panose="05000000000000000000" pitchFamily="2" charset="2"/>
              <a:buChar char="v"/>
            </a:pPr>
            <a:endParaRPr lang="en-US" sz="1350" b="1" dirty="0">
              <a:solidFill>
                <a:schemeClr val="accent1">
                  <a:lumMod val="75000"/>
                </a:schemeClr>
              </a:solidFill>
              <a:latin typeface="Montserrat" panose="00000500000000000000" pitchFamily="2" charset="0"/>
            </a:endParaRPr>
          </a:p>
          <a:p>
            <a:pPr marL="285750" indent="-285750"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rPr>
              <a:t>The interactive dashboard created as part of this project will enable XYZ Company to continuously monitor these key indicators and make data-driven decisions aimed at reducing attrition. </a:t>
            </a:r>
            <a:endParaRPr lang="en-US" sz="1350" b="1" dirty="0">
              <a:solidFill>
                <a:schemeClr val="accent1">
                  <a:lumMod val="75000"/>
                </a:schemeClr>
              </a:solidFill>
              <a:latin typeface="Montserrat" panose="00000500000000000000" pitchFamily="2" charset="0"/>
              <a:cs typeface="Segoe UI Semibold" panose="020B0702040204020203" pitchFamily="34" charset="0"/>
            </a:endParaRPr>
          </a:p>
          <a:p>
            <a:pPr algn="just"/>
            <a:endParaRPr lang="en-US" sz="1350" b="1" dirty="0">
              <a:latin typeface="Montserrat" panose="00000500000000000000" pitchFamily="2" charset="0"/>
              <a:cs typeface="Segoe UI Semibold" panose="020B0702040204020203" pitchFamily="34" charset="0"/>
            </a:endParaRPr>
          </a:p>
          <a:p>
            <a:pPr algn="just">
              <a:buClr>
                <a:schemeClr val="accent1">
                  <a:lumMod val="75000"/>
                </a:schemeClr>
              </a:buClr>
              <a:buFont typeface="Wingdings" panose="05000000000000000000" pitchFamily="2" charset="2"/>
              <a:buChar char="v"/>
            </a:pPr>
            <a:endParaRPr lang="en-US" sz="1350" b="1" dirty="0">
              <a:solidFill>
                <a:schemeClr val="accent1">
                  <a:lumMod val="75000"/>
                </a:schemeClr>
              </a:solidFill>
              <a:latin typeface="Montserrat" panose="00000500000000000000" pitchFamily="2" charset="0"/>
              <a:cs typeface="Segoe UI Semibold" panose="020B0702040204020203" pitchFamily="34" charset="0"/>
            </a:endParaRPr>
          </a:p>
        </p:txBody>
      </p:sp>
    </p:spTree>
    <p:extLst>
      <p:ext uri="{BB962C8B-B14F-4D97-AF65-F5344CB8AC3E}">
        <p14:creationId xmlns:p14="http://schemas.microsoft.com/office/powerpoint/2010/main" val="40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17" name="Title 16">
            <a:extLst>
              <a:ext uri="{FF2B5EF4-FFF2-40B4-BE49-F238E27FC236}">
                <a16:creationId xmlns:a16="http://schemas.microsoft.com/office/drawing/2014/main" id="{6E3097FF-89F8-3CAA-48BA-8E151D386CAD}"/>
              </a:ext>
            </a:extLst>
          </p:cNvPr>
          <p:cNvSpPr>
            <a:spLocks noGrp="1"/>
          </p:cNvSpPr>
          <p:nvPr>
            <p:ph type="title"/>
          </p:nvPr>
        </p:nvSpPr>
        <p:spPr/>
        <p:txBody>
          <a:bodyPr/>
          <a:lstStyle/>
          <a:p>
            <a:r>
              <a:rPr lang="en-US" sz="4000" u="sng" dirty="0">
                <a:solidFill>
                  <a:schemeClr val="accent1">
                    <a:lumMod val="75000"/>
                  </a:schemeClr>
                </a:solidFill>
                <a:latin typeface="Montserrat" panose="00000500000000000000" pitchFamily="2" charset="0"/>
                <a:cs typeface="Segoe UI Semibold" panose="020B0702040204020203" pitchFamily="34" charset="0"/>
              </a:rPr>
              <a:t>Introduction</a:t>
            </a:r>
            <a:endParaRPr lang="en-US" sz="4000" dirty="0">
              <a:solidFill>
                <a:schemeClr val="accent1">
                  <a:lumMod val="75000"/>
                </a:schemeClr>
              </a:solidFill>
              <a:latin typeface="Montserrat" panose="00000500000000000000" pitchFamily="2" charset="0"/>
              <a:cs typeface="Segoe UI Semibold" panose="020B0702040204020203" pitchFamily="34" charset="0"/>
            </a:endParaRPr>
          </a:p>
        </p:txBody>
      </p:sp>
      <p:sp>
        <p:nvSpPr>
          <p:cNvPr id="18" name="Text Placeholder 17">
            <a:extLst>
              <a:ext uri="{FF2B5EF4-FFF2-40B4-BE49-F238E27FC236}">
                <a16:creationId xmlns:a16="http://schemas.microsoft.com/office/drawing/2014/main" id="{6B7E0114-123E-D70C-C2AC-CA14BE5AFE40}"/>
              </a:ext>
            </a:extLst>
          </p:cNvPr>
          <p:cNvSpPr>
            <a:spLocks noGrp="1"/>
          </p:cNvSpPr>
          <p:nvPr>
            <p:ph type="body" idx="1"/>
          </p:nvPr>
        </p:nvSpPr>
        <p:spPr>
          <a:xfrm>
            <a:off x="801384" y="1203200"/>
            <a:ext cx="7622616" cy="3213900"/>
          </a:xfrm>
        </p:spPr>
        <p:txBody>
          <a:bodyPr/>
          <a:lstStyle/>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In this project, I am taking on the role of an HR analyst to thoroughly investigate the employee attrition patterns at XYZ Company. Using a dataset containing detailed information about employees, including their demographics, job roles, and work experiences, I will conduct a comprehensive analysis to identify key drivers of attrition. The findings from this analysis will be used to create a data-driven dashboard, providing the organization with actionable insights to improve employee retention and foster a more stable and satisfied workforce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17" name="Title 16">
            <a:extLst>
              <a:ext uri="{FF2B5EF4-FFF2-40B4-BE49-F238E27FC236}">
                <a16:creationId xmlns:a16="http://schemas.microsoft.com/office/drawing/2014/main" id="{6E3097FF-89F8-3CAA-48BA-8E151D386CAD}"/>
              </a:ext>
            </a:extLst>
          </p:cNvPr>
          <p:cNvSpPr>
            <a:spLocks noGrp="1"/>
          </p:cNvSpPr>
          <p:nvPr>
            <p:ph type="title"/>
          </p:nvPr>
        </p:nvSpPr>
        <p:spPr/>
        <p:txBody>
          <a:bodyPr/>
          <a:lstStyle/>
          <a:p>
            <a:r>
              <a:rPr lang="en-US" sz="4000" u="sng" dirty="0">
                <a:solidFill>
                  <a:schemeClr val="accent1">
                    <a:lumMod val="75000"/>
                  </a:schemeClr>
                </a:solidFill>
              </a:rPr>
              <a:t>MAIN KPIs</a:t>
            </a:r>
            <a:endParaRPr lang="en-US" sz="4000" u="sng" dirty="0">
              <a:solidFill>
                <a:schemeClr val="accent1">
                  <a:lumMod val="75000"/>
                </a:schemeClr>
              </a:solidFill>
              <a:latin typeface="Montserrat" panose="00000500000000000000" pitchFamily="2" charset="0"/>
              <a:cs typeface="Segoe UI Semibold" panose="020B0702040204020203" pitchFamily="34" charset="0"/>
            </a:endParaRPr>
          </a:p>
        </p:txBody>
      </p:sp>
      <p:sp>
        <p:nvSpPr>
          <p:cNvPr id="18" name="Text Placeholder 17">
            <a:extLst>
              <a:ext uri="{FF2B5EF4-FFF2-40B4-BE49-F238E27FC236}">
                <a16:creationId xmlns:a16="http://schemas.microsoft.com/office/drawing/2014/main" id="{6B7E0114-123E-D70C-C2AC-CA14BE5AFE40}"/>
              </a:ext>
            </a:extLst>
          </p:cNvPr>
          <p:cNvSpPr>
            <a:spLocks noGrp="1"/>
          </p:cNvSpPr>
          <p:nvPr>
            <p:ph type="body" idx="1"/>
          </p:nvPr>
        </p:nvSpPr>
        <p:spPr>
          <a:xfrm>
            <a:off x="801384" y="1203200"/>
            <a:ext cx="7622616" cy="3213900"/>
          </a:xfrm>
        </p:spPr>
        <p:txBody>
          <a:bodyPr/>
          <a:lstStyle/>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Department</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Education Field</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Job Role</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Attrition Rate by Age Group</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Job Role &amp; Monthly Income</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Monthly Income &amp; Department</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Employee Count &amp; Marital Status</a:t>
            </a:r>
          </a:p>
          <a:p>
            <a:pPr algn="just">
              <a:buClr>
                <a:schemeClr val="accent1">
                  <a:lumMod val="75000"/>
                </a:schemeClr>
              </a:buClr>
              <a:buFont typeface="Wingdings" panose="05000000000000000000" pitchFamily="2" charset="2"/>
              <a:buChar char="v"/>
            </a:pPr>
            <a:r>
              <a:rPr lang="en-US" sz="1350" b="1" dirty="0">
                <a:solidFill>
                  <a:schemeClr val="accent1">
                    <a:lumMod val="75000"/>
                  </a:schemeClr>
                </a:solidFill>
                <a:latin typeface="Montserrat" panose="00000500000000000000" pitchFamily="2" charset="0"/>
                <a:cs typeface="Segoe UI Semibold" panose="020B0702040204020203" pitchFamily="34" charset="0"/>
              </a:rPr>
              <a:t>Employee Count &amp; Business Travel</a:t>
            </a:r>
          </a:p>
        </p:txBody>
      </p:sp>
    </p:spTree>
    <p:extLst>
      <p:ext uri="{BB962C8B-B14F-4D97-AF65-F5344CB8AC3E}">
        <p14:creationId xmlns:p14="http://schemas.microsoft.com/office/powerpoint/2010/main" val="22857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6" name="Google Shape;196;p27"/>
          <p:cNvPicPr preferRelativeResize="0"/>
          <p:nvPr/>
        </p:nvPicPr>
        <p:blipFill>
          <a:blip r:embed="rId3">
            <a:alphaModFix/>
          </a:blip>
          <a:srcRect l="37237" t="-4649" r="-1482" b="4649"/>
          <a:stretch/>
        </p:blipFill>
        <p:spPr>
          <a:xfrm>
            <a:off x="0" y="-307025"/>
            <a:ext cx="2304848" cy="2515475"/>
          </a:xfrm>
          <a:prstGeom prst="rect">
            <a:avLst/>
          </a:prstGeom>
          <a:noFill/>
          <a:ln>
            <a:noFill/>
          </a:ln>
        </p:spPr>
      </p:pic>
      <p:sp>
        <p:nvSpPr>
          <p:cNvPr id="197" name="Google Shape;197;p27"/>
          <p:cNvSpPr/>
          <p:nvPr/>
        </p:nvSpPr>
        <p:spPr>
          <a:xfrm>
            <a:off x="7416064" y="3592164"/>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7"/>
          <p:cNvSpPr txBox="1">
            <a:spLocks noGrp="1"/>
          </p:cNvSpPr>
          <p:nvPr>
            <p:ph type="ctrTitle"/>
          </p:nvPr>
        </p:nvSpPr>
        <p:spPr>
          <a:xfrm>
            <a:off x="0" y="1852351"/>
            <a:ext cx="4981248" cy="21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solidFill>
                  <a:schemeClr val="accent1">
                    <a:lumMod val="75000"/>
                  </a:schemeClr>
                </a:solidFill>
              </a:rPr>
              <a:t>POWER </a:t>
            </a:r>
            <a:r>
              <a:rPr lang="en-US" sz="5400" dirty="0">
                <a:solidFill>
                  <a:schemeClr val="accent1"/>
                </a:solidFill>
              </a:rPr>
              <a:t>BI </a:t>
            </a:r>
            <a:br>
              <a:rPr lang="en-US" sz="5400" dirty="0"/>
            </a:br>
            <a:r>
              <a:rPr lang="en-US" sz="5400" dirty="0">
                <a:solidFill>
                  <a:schemeClr val="accent1">
                    <a:lumMod val="75000"/>
                  </a:schemeClr>
                </a:solidFill>
              </a:rPr>
              <a:t>DASHBOARD</a:t>
            </a:r>
            <a:endParaRPr sz="5400" dirty="0">
              <a:solidFill>
                <a:schemeClr val="accent1">
                  <a:lumMod val="75000"/>
                </a:schemeClr>
              </a:solidFill>
              <a:latin typeface="Montserrat" panose="00000500000000000000" pitchFamily="2"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C0D7DC67-52AE-B2F0-AF7C-F3CE9701FB1B}"/>
              </a:ext>
            </a:extLst>
          </p:cNvPr>
          <p:cNvPicPr>
            <a:picLocks noGrp="1" noChangeAspect="1"/>
          </p:cNvPicPr>
          <p:nvPr>
            <p:ph type="pic" idx="2"/>
          </p:nvPr>
        </p:nvPicPr>
        <p:blipFill>
          <a:blip r:embed="rId4">
            <a:extLst>
              <a:ext uri="{96DAC541-7B7A-43D3-8B79-37D633B846F1}">
                <asvg:svgBlip xmlns:asvg="http://schemas.microsoft.com/office/drawing/2016/SVG/main" r:embed="rId5"/>
              </a:ext>
            </a:extLst>
          </a:blip>
          <a:srcRect/>
          <a:stretch>
            <a:fillRect/>
          </a:stretch>
        </p:blipFill>
        <p:spPr>
          <a:xfrm>
            <a:off x="5467651" y="704776"/>
            <a:ext cx="3676349" cy="3733800"/>
          </a:xfrm>
        </p:spPr>
      </p:pic>
    </p:spTree>
    <p:extLst>
      <p:ext uri="{BB962C8B-B14F-4D97-AF65-F5344CB8AC3E}">
        <p14:creationId xmlns:p14="http://schemas.microsoft.com/office/powerpoint/2010/main" val="268301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pic>
        <p:nvPicPr>
          <p:cNvPr id="25" name="Picture 24" descr="A screenshot of a computer screen&#10;&#10;Description automatically generated">
            <a:extLst>
              <a:ext uri="{FF2B5EF4-FFF2-40B4-BE49-F238E27FC236}">
                <a16:creationId xmlns:a16="http://schemas.microsoft.com/office/drawing/2014/main" id="{635B0F92-FFA6-267F-D92F-7D42B1D33444}"/>
              </a:ext>
            </a:extLst>
          </p:cNvPr>
          <p:cNvPicPr>
            <a:picLocks noChangeAspect="1"/>
          </p:cNvPicPr>
          <p:nvPr/>
        </p:nvPicPr>
        <p:blipFill>
          <a:blip r:embed="rId4">
            <a:alphaModFix/>
          </a:blip>
          <a:stretch>
            <a:fillRect/>
          </a:stretch>
        </p:blipFill>
        <p:spPr>
          <a:xfrm>
            <a:off x="581777" y="435935"/>
            <a:ext cx="7203880" cy="412543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rot="-2" flipH="1">
            <a:off x="7180523" y="-419362"/>
            <a:ext cx="3587600" cy="2515474"/>
          </a:xfrm>
          <a:prstGeom prst="rect">
            <a:avLst/>
          </a:prstGeom>
          <a:noFill/>
          <a:ln>
            <a:noFill/>
          </a:ln>
        </p:spPr>
      </p:pic>
      <p:pic>
        <p:nvPicPr>
          <p:cNvPr id="4" name="Picture 3" descr="A screenshot of a computer&#10;&#10;Description automatically generated">
            <a:extLst>
              <a:ext uri="{FF2B5EF4-FFF2-40B4-BE49-F238E27FC236}">
                <a16:creationId xmlns:a16="http://schemas.microsoft.com/office/drawing/2014/main" id="{1645B44D-FEEE-0534-91D2-97292EB40D5F}"/>
              </a:ext>
            </a:extLst>
          </p:cNvPr>
          <p:cNvPicPr>
            <a:picLocks noChangeAspect="1"/>
          </p:cNvPicPr>
          <p:nvPr/>
        </p:nvPicPr>
        <p:blipFill>
          <a:blip r:embed="rId4">
            <a:alphaModFix/>
          </a:blip>
          <a:stretch>
            <a:fillRect/>
          </a:stretch>
        </p:blipFill>
        <p:spPr>
          <a:xfrm>
            <a:off x="581777" y="435935"/>
            <a:ext cx="7203880" cy="4125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747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7" name="Picture 6" descr="A graph of a graph of a company&#10;&#10;Description automatically generated with low confidence">
            <a:extLst>
              <a:ext uri="{FF2B5EF4-FFF2-40B4-BE49-F238E27FC236}">
                <a16:creationId xmlns:a16="http://schemas.microsoft.com/office/drawing/2014/main" id="{EF4F78FE-DA2C-CF44-876C-7AABED2B48ED}"/>
              </a:ext>
            </a:extLst>
          </p:cNvPr>
          <p:cNvPicPr>
            <a:picLocks noChangeAspect="1"/>
          </p:cNvPicPr>
          <p:nvPr/>
        </p:nvPicPr>
        <p:blipFill>
          <a:blip r:embed="rId3"/>
          <a:srcRect l="1580" t="2068" r="1021" b="1979"/>
          <a:stretch/>
        </p:blipFill>
        <p:spPr>
          <a:xfrm>
            <a:off x="2732567" y="1137685"/>
            <a:ext cx="3700131" cy="287079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descr="A graph of information on a white background&#10;&#10;Description automatically generated with medium confidence">
            <a:extLst>
              <a:ext uri="{FF2B5EF4-FFF2-40B4-BE49-F238E27FC236}">
                <a16:creationId xmlns:a16="http://schemas.microsoft.com/office/drawing/2014/main" id="{9B165CC9-C0BA-9982-981E-D59B15020020}"/>
              </a:ext>
            </a:extLst>
          </p:cNvPr>
          <p:cNvPicPr>
            <a:picLocks noChangeAspect="1"/>
          </p:cNvPicPr>
          <p:nvPr/>
        </p:nvPicPr>
        <p:blipFill>
          <a:blip r:embed="rId3"/>
          <a:srcRect l="1454" t="2912" r="1205" b="2708"/>
          <a:stretch/>
        </p:blipFill>
        <p:spPr>
          <a:xfrm>
            <a:off x="2573675" y="1135025"/>
            <a:ext cx="3996649" cy="2506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87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4" name="Picture 3" descr="A graph of a number of people&#10;&#10;Description automatically generated with medium confidence">
            <a:extLst>
              <a:ext uri="{FF2B5EF4-FFF2-40B4-BE49-F238E27FC236}">
                <a16:creationId xmlns:a16="http://schemas.microsoft.com/office/drawing/2014/main" id="{D9AEB7DE-E1D1-DE34-05D6-BE8818B478C6}"/>
              </a:ext>
            </a:extLst>
          </p:cNvPr>
          <p:cNvPicPr>
            <a:picLocks noChangeAspect="1"/>
          </p:cNvPicPr>
          <p:nvPr/>
        </p:nvPicPr>
        <p:blipFill>
          <a:blip r:embed="rId3"/>
          <a:srcRect l="1217" t="1705" r="1390" b="3799"/>
          <a:stretch/>
        </p:blipFill>
        <p:spPr>
          <a:xfrm>
            <a:off x="2030818" y="1166923"/>
            <a:ext cx="5082363" cy="28096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451355"/>
      </p:ext>
    </p:extLst>
  </p:cSld>
  <p:clrMapOvr>
    <a:masterClrMapping/>
  </p:clrMapOvr>
</p:sld>
</file>

<file path=ppt/theme/theme1.xml><?xml version="1.0" encoding="utf-8"?>
<a:theme xmlns:a="http://schemas.openxmlformats.org/drawingml/2006/main" name="Corporate Strategy Consulting by Slidesgo">
  <a:themeElements>
    <a:clrScheme name="Simple Light">
      <a:dk1>
        <a:srgbClr val="262C3B"/>
      </a:dk1>
      <a:lt1>
        <a:srgbClr val="FFFFFF"/>
      </a:lt1>
      <a:dk2>
        <a:srgbClr val="33CFF8"/>
      </a:dk2>
      <a:lt2>
        <a:srgbClr val="1DA2DB"/>
      </a:lt2>
      <a:accent1>
        <a:srgbClr val="02459D"/>
      </a:accent1>
      <a:accent2>
        <a:srgbClr val="01203D"/>
      </a:accent2>
      <a:accent3>
        <a:srgbClr val="FFFFFF"/>
      </a:accent3>
      <a:accent4>
        <a:srgbClr val="FFFFFF"/>
      </a:accent4>
      <a:accent5>
        <a:srgbClr val="FFFFFF"/>
      </a:accent5>
      <a:accent6>
        <a:srgbClr val="FFFFFF"/>
      </a:accent6>
      <a:hlink>
        <a:srgbClr val="262C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On-screen Show (16:9)</PresentationFormat>
  <Paragraphs>19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Montserrat</vt:lpstr>
      <vt:lpstr>Arial</vt:lpstr>
      <vt:lpstr>Figtree</vt:lpstr>
      <vt:lpstr>Calibri</vt:lpstr>
      <vt:lpstr>Open Sans</vt:lpstr>
      <vt:lpstr>Roboto Condensed Light</vt:lpstr>
      <vt:lpstr>Onest</vt:lpstr>
      <vt:lpstr>Wingdings</vt:lpstr>
      <vt:lpstr>Corporate Strategy Consulting by Slidesgo</vt:lpstr>
      <vt:lpstr>Employee Attrition Analysis</vt:lpstr>
      <vt:lpstr>Introduction</vt:lpstr>
      <vt:lpstr>MAIN KPIs</vt:lpstr>
      <vt:lpstr>POWER BI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Rahul Singh</dc:creator>
  <cp:lastModifiedBy>Rahul Singh</cp:lastModifiedBy>
  <cp:revision>1</cp:revision>
  <dcterms:modified xsi:type="dcterms:W3CDTF">2024-10-06T14:38:57Z</dcterms:modified>
</cp:coreProperties>
</file>