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680" y="1091190"/>
            <a:ext cx="16081489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5203" y="3414751"/>
            <a:ext cx="7528559" cy="2150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jp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5970" y="2657970"/>
            <a:ext cx="14513560" cy="3911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85265" marR="5080" indent="-1473200">
              <a:lnSpc>
                <a:spcPct val="100000"/>
              </a:lnSpc>
              <a:spcBef>
                <a:spcPts val="100"/>
              </a:spcBef>
            </a:pPr>
            <a:r>
              <a:rPr dirty="0" sz="12750" spc="60">
                <a:latin typeface="Times New Roman"/>
                <a:cs typeface="Times New Roman"/>
              </a:rPr>
              <a:t>Optimizing</a:t>
            </a:r>
            <a:r>
              <a:rPr dirty="0" sz="12750" spc="-745">
                <a:latin typeface="Times New Roman"/>
                <a:cs typeface="Times New Roman"/>
              </a:rPr>
              <a:t> </a:t>
            </a:r>
            <a:r>
              <a:rPr dirty="0" sz="12750" spc="-265">
                <a:latin typeface="Times New Roman"/>
                <a:cs typeface="Times New Roman"/>
              </a:rPr>
              <a:t>Your</a:t>
            </a:r>
            <a:r>
              <a:rPr dirty="0" sz="12750" spc="-745">
                <a:latin typeface="Times New Roman"/>
                <a:cs typeface="Times New Roman"/>
              </a:rPr>
              <a:t> </a:t>
            </a:r>
            <a:r>
              <a:rPr dirty="0" sz="12750" spc="-20">
                <a:latin typeface="Times New Roman"/>
                <a:cs typeface="Times New Roman"/>
              </a:rPr>
              <a:t>Staff </a:t>
            </a:r>
            <a:r>
              <a:rPr dirty="0" sz="12750" spc="105">
                <a:latin typeface="Times New Roman"/>
                <a:cs typeface="Times New Roman"/>
              </a:rPr>
              <a:t>Selection</a:t>
            </a:r>
            <a:r>
              <a:rPr dirty="0" sz="12750" spc="-765">
                <a:latin typeface="Times New Roman"/>
                <a:cs typeface="Times New Roman"/>
              </a:rPr>
              <a:t> </a:t>
            </a:r>
            <a:r>
              <a:rPr dirty="0" sz="12750" spc="50">
                <a:latin typeface="Times New Roman"/>
                <a:cs typeface="Times New Roman"/>
              </a:rPr>
              <a:t>Process</a:t>
            </a:r>
            <a:endParaRPr sz="127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9913" y="1190497"/>
            <a:ext cx="1670748" cy="39293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0291" y="1190497"/>
            <a:ext cx="1746199" cy="31530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76404" y="1628648"/>
            <a:ext cx="3182620" cy="31530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70798" y="1628648"/>
            <a:ext cx="2489568" cy="390982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229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  <a:tabLst>
                <a:tab pos="3645535" algn="l"/>
                <a:tab pos="6432550" algn="l"/>
                <a:tab pos="10591800" algn="l"/>
                <a:tab pos="14685644" algn="l"/>
              </a:tabLst>
            </a:pPr>
            <a:r>
              <a:rPr dirty="0" sz="3150" spc="60">
                <a:latin typeface="Verdana"/>
                <a:cs typeface="Verdana"/>
              </a:rPr>
              <a:t>Promote</a:t>
            </a:r>
            <a:r>
              <a:rPr dirty="0" sz="3150">
                <a:latin typeface="Verdana"/>
                <a:cs typeface="Verdana"/>
              </a:rPr>
              <a:t>	</a:t>
            </a:r>
            <a:r>
              <a:rPr dirty="0" sz="3150" spc="55">
                <a:latin typeface="Verdana"/>
                <a:cs typeface="Verdana"/>
              </a:rPr>
              <a:t>and</a:t>
            </a:r>
            <a:r>
              <a:rPr dirty="0" sz="3150">
                <a:latin typeface="Verdana"/>
                <a:cs typeface="Verdana"/>
              </a:rPr>
              <a:t>	</a:t>
            </a:r>
            <a:r>
              <a:rPr dirty="0" sz="3150" spc="70">
                <a:latin typeface="Verdana"/>
                <a:cs typeface="Verdana"/>
              </a:rPr>
              <a:t>throughout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 spc="60">
                <a:latin typeface="Verdana"/>
                <a:cs typeface="Verdana"/>
              </a:rPr>
              <a:t>the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 spc="-55">
                <a:latin typeface="Verdana"/>
                <a:cs typeface="Verdana"/>
              </a:rPr>
              <a:t>staff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selection</a:t>
            </a:r>
            <a:r>
              <a:rPr dirty="0" sz="3150" spc="-225">
                <a:latin typeface="Verdana"/>
                <a:cs typeface="Verdana"/>
              </a:rPr>
              <a:t> </a:t>
            </a:r>
            <a:r>
              <a:rPr dirty="0" sz="3150" spc="-75">
                <a:latin typeface="Verdana"/>
                <a:cs typeface="Verdana"/>
              </a:rPr>
              <a:t>process.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 spc="105">
                <a:latin typeface="Verdana"/>
                <a:cs typeface="Verdana"/>
              </a:rPr>
              <a:t>A</a:t>
            </a:r>
            <a:r>
              <a:rPr dirty="0" sz="3150" spc="-229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diverse </a:t>
            </a:r>
            <a:r>
              <a:rPr dirty="0" sz="3150">
                <a:latin typeface="Verdana"/>
                <a:cs typeface="Verdana"/>
              </a:rPr>
              <a:t>workforce</a:t>
            </a:r>
            <a:r>
              <a:rPr dirty="0" sz="3150" spc="-240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brings</a:t>
            </a:r>
            <a:r>
              <a:rPr dirty="0" sz="3150" spc="-240">
                <a:latin typeface="Verdana"/>
                <a:cs typeface="Verdana"/>
              </a:rPr>
              <a:t> </a:t>
            </a:r>
            <a:r>
              <a:rPr dirty="0" sz="3150" spc="60">
                <a:latin typeface="Verdana"/>
                <a:cs typeface="Verdana"/>
              </a:rPr>
              <a:t>about</a:t>
            </a:r>
            <a:r>
              <a:rPr dirty="0" sz="3150" spc="-240">
                <a:latin typeface="Verdana"/>
                <a:cs typeface="Verdana"/>
              </a:rPr>
              <a:t> </a:t>
            </a:r>
            <a:r>
              <a:rPr dirty="0" sz="3150" spc="-45">
                <a:latin typeface="Verdana"/>
                <a:cs typeface="Verdana"/>
              </a:rPr>
              <a:t>a</a:t>
            </a:r>
            <a:r>
              <a:rPr dirty="0" sz="3150" spc="-240">
                <a:latin typeface="Verdana"/>
                <a:cs typeface="Verdana"/>
              </a:rPr>
              <a:t> </a:t>
            </a:r>
            <a:r>
              <a:rPr dirty="0" sz="3150" spc="80">
                <a:latin typeface="Verdana"/>
                <a:cs typeface="Verdana"/>
              </a:rPr>
              <a:t>wide</a:t>
            </a:r>
            <a:r>
              <a:rPr dirty="0" sz="3150" spc="-23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range</a:t>
            </a:r>
            <a:r>
              <a:rPr dirty="0" sz="3150" spc="-240">
                <a:latin typeface="Verdana"/>
                <a:cs typeface="Verdana"/>
              </a:rPr>
              <a:t> </a:t>
            </a:r>
            <a:r>
              <a:rPr dirty="0" sz="3150" spc="-25">
                <a:latin typeface="Verdana"/>
                <a:cs typeface="Verdana"/>
              </a:rPr>
              <a:t>of</a:t>
            </a:r>
            <a:r>
              <a:rPr dirty="0" sz="3150">
                <a:latin typeface="Verdana"/>
                <a:cs typeface="Verdana"/>
              </a:rPr>
              <a:t>	</a:t>
            </a:r>
            <a:r>
              <a:rPr dirty="0" sz="3150" spc="55">
                <a:latin typeface="Verdana"/>
                <a:cs typeface="Verdana"/>
              </a:rPr>
              <a:t>and</a:t>
            </a:r>
            <a:r>
              <a:rPr dirty="0" sz="3150">
                <a:latin typeface="Verdana"/>
                <a:cs typeface="Verdana"/>
              </a:rPr>
              <a:t>	</a:t>
            </a:r>
            <a:r>
              <a:rPr dirty="0" sz="3150" spc="-535"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06443" y="3503231"/>
            <a:ext cx="3415169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83418" y="5208206"/>
            <a:ext cx="2095449" cy="34380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52637" y="4350956"/>
            <a:ext cx="1746516" cy="27588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98924" y="4350956"/>
            <a:ext cx="1934832" cy="27588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24951" y="5208206"/>
            <a:ext cx="1378178" cy="343801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 marR="188595" indent="-635">
              <a:lnSpc>
                <a:spcPct val="102299"/>
              </a:lnSpc>
              <a:spcBef>
                <a:spcPts val="30"/>
              </a:spcBef>
              <a:tabLst>
                <a:tab pos="5626100" algn="l"/>
              </a:tabLst>
            </a:pPr>
            <a:r>
              <a:rPr dirty="0" spc="35"/>
              <a:t>Implement</a:t>
            </a:r>
            <a:r>
              <a:rPr dirty="0"/>
              <a:t>	</a:t>
            </a:r>
            <a:r>
              <a:rPr dirty="0" spc="-30"/>
              <a:t>strategies </a:t>
            </a:r>
            <a:r>
              <a:rPr dirty="0"/>
              <a:t>to</a:t>
            </a:r>
            <a:r>
              <a:rPr dirty="0" spc="-170"/>
              <a:t> </a:t>
            </a:r>
            <a:r>
              <a:rPr dirty="0"/>
              <a:t>ensure</a:t>
            </a:r>
            <a:r>
              <a:rPr dirty="0" spc="-165"/>
              <a:t> </a:t>
            </a:r>
            <a:r>
              <a:rPr dirty="0"/>
              <a:t>that</a:t>
            </a:r>
            <a:r>
              <a:rPr dirty="0" spc="-165"/>
              <a:t> </a:t>
            </a:r>
            <a:r>
              <a:rPr dirty="0"/>
              <a:t>the</a:t>
            </a:r>
            <a:r>
              <a:rPr dirty="0" spc="-170"/>
              <a:t> </a:t>
            </a:r>
            <a:r>
              <a:rPr dirty="0"/>
              <a:t>selected</a:t>
            </a:r>
            <a:r>
              <a:rPr dirty="0" spc="-165"/>
              <a:t> </a:t>
            </a:r>
            <a:r>
              <a:rPr dirty="0" spc="-45"/>
              <a:t>staff</a:t>
            </a:r>
            <a:r>
              <a:rPr dirty="0" spc="-165"/>
              <a:t> </a:t>
            </a:r>
            <a:r>
              <a:rPr dirty="0" spc="-25"/>
              <a:t>are</a:t>
            </a:r>
          </a:p>
          <a:p>
            <a:pPr marL="1905635">
              <a:lnSpc>
                <a:spcPct val="100000"/>
              </a:lnSpc>
              <a:tabLst>
                <a:tab pos="4740275" algn="l"/>
              </a:tabLst>
            </a:pPr>
            <a:r>
              <a:rPr dirty="0" spc="50"/>
              <a:t>and</a:t>
            </a:r>
            <a:r>
              <a:rPr dirty="0"/>
              <a:t>	to</a:t>
            </a:r>
            <a:r>
              <a:rPr dirty="0" spc="-235"/>
              <a:t> </a:t>
            </a:r>
            <a:r>
              <a:rPr dirty="0" spc="-25"/>
              <a:t>the</a:t>
            </a:r>
          </a:p>
          <a:p>
            <a:pPr marL="1471295" marR="5080" indent="-1459230">
              <a:lnSpc>
                <a:spcPct val="102299"/>
              </a:lnSpc>
              <a:tabLst>
                <a:tab pos="4354830" algn="l"/>
              </a:tabLst>
            </a:pPr>
            <a:r>
              <a:rPr dirty="0" spc="-20"/>
              <a:t>organization.</a:t>
            </a:r>
            <a:r>
              <a:rPr dirty="0" spc="-114"/>
              <a:t> </a:t>
            </a:r>
            <a:r>
              <a:rPr dirty="0" spc="-40"/>
              <a:t>This</a:t>
            </a:r>
            <a:r>
              <a:rPr dirty="0" spc="-125"/>
              <a:t> </a:t>
            </a:r>
            <a:r>
              <a:rPr dirty="0"/>
              <a:t>contributes</a:t>
            </a:r>
            <a:r>
              <a:rPr dirty="0" spc="-120"/>
              <a:t> </a:t>
            </a:r>
            <a:r>
              <a:rPr dirty="0"/>
              <a:t>to</a:t>
            </a:r>
            <a:r>
              <a:rPr dirty="0" spc="-120"/>
              <a:t> </a:t>
            </a:r>
            <a:r>
              <a:rPr dirty="0"/>
              <a:t>long-</a:t>
            </a:r>
            <a:r>
              <a:rPr dirty="0" spc="-20"/>
              <a:t>term </a:t>
            </a:r>
            <a:r>
              <a:rPr dirty="0" spc="50"/>
              <a:t>and</a:t>
            </a:r>
            <a:r>
              <a:rPr dirty="0"/>
              <a:t>	</a:t>
            </a:r>
            <a:r>
              <a:rPr dirty="0" spc="-470"/>
              <a:t>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2283" rIns="0" bIns="0" rtlCol="0" vert="horz">
            <a:spAutoFit/>
          </a:bodyPr>
          <a:lstStyle/>
          <a:p>
            <a:pPr marL="7526655">
              <a:lnSpc>
                <a:spcPct val="100000"/>
              </a:lnSpc>
              <a:spcBef>
                <a:spcPts val="125"/>
              </a:spcBef>
            </a:pPr>
            <a:r>
              <a:rPr dirty="0" sz="4700" spc="-215"/>
              <a:t>Employee</a:t>
            </a:r>
            <a:r>
              <a:rPr dirty="0" sz="4700" spc="-225"/>
              <a:t> </a:t>
            </a:r>
            <a:r>
              <a:rPr dirty="0" sz="4700" spc="-160"/>
              <a:t>Retention</a:t>
            </a:r>
            <a:r>
              <a:rPr dirty="0" sz="4700" spc="-220"/>
              <a:t> </a:t>
            </a:r>
            <a:r>
              <a:rPr dirty="0" sz="4700" spc="-95"/>
              <a:t>Strategies</a:t>
            </a:r>
            <a:endParaRPr sz="4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5748" y="1628648"/>
            <a:ext cx="4178833" cy="39293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60250" y="1190497"/>
            <a:ext cx="1160983" cy="39098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697" y="1628648"/>
            <a:ext cx="3029884" cy="39293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37360" y="2066798"/>
            <a:ext cx="3587737" cy="315302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868794" y="1091190"/>
            <a:ext cx="15905480" cy="1381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615"/>
              </a:lnSpc>
              <a:spcBef>
                <a:spcPts val="100"/>
              </a:spcBef>
              <a:tabLst>
                <a:tab pos="12650470" algn="l"/>
              </a:tabLst>
            </a:pP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Regularly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332C2C"/>
                </a:solidFill>
                <a:latin typeface="Verdana"/>
                <a:cs typeface="Verdana"/>
              </a:rPr>
              <a:t>review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reﬁne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6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1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55">
                <a:solidFill>
                  <a:srgbClr val="332C2C"/>
                </a:solidFill>
                <a:latin typeface="Verdana"/>
                <a:cs typeface="Verdana"/>
              </a:rPr>
              <a:t>staff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selection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process</a:t>
            </a:r>
            <a:r>
              <a:rPr dirty="0" sz="31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	to</a:t>
            </a:r>
            <a:r>
              <a:rPr dirty="0" sz="3150" spc="-25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evolving</a:t>
            </a:r>
            <a:endParaRPr sz="3150">
              <a:latin typeface="Verdana"/>
              <a:cs typeface="Verdana"/>
            </a:endParaRPr>
          </a:p>
          <a:p>
            <a:pPr marL="12700" marR="5080" indent="3163570">
              <a:lnSpc>
                <a:spcPts val="3450"/>
              </a:lnSpc>
              <a:spcBef>
                <a:spcPts val="225"/>
              </a:spcBef>
              <a:tabLst>
                <a:tab pos="4251960" algn="l"/>
                <a:tab pos="8251190" algn="l"/>
              </a:tabLst>
            </a:pP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		</a:t>
            </a:r>
            <a:r>
              <a:rPr dirty="0" sz="3150" spc="-484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3150" spc="-2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45">
                <a:solidFill>
                  <a:srgbClr val="332C2C"/>
                </a:solidFill>
                <a:latin typeface="Verdana"/>
                <a:cs typeface="Verdana"/>
              </a:rPr>
              <a:t>Continuous</a:t>
            </a:r>
            <a:r>
              <a:rPr dirty="0" sz="31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45">
                <a:solidFill>
                  <a:srgbClr val="332C2C"/>
                </a:solidFill>
                <a:latin typeface="Verdana"/>
                <a:cs typeface="Verdana"/>
              </a:rPr>
              <a:t>improvement</a:t>
            </a:r>
            <a:r>
              <a:rPr dirty="0" sz="31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75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31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essential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3150" spc="-535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3947" y="4351058"/>
              <a:ext cx="2082533" cy="34380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0361" y="5208308"/>
              <a:ext cx="1461833" cy="34380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4014" y="4351058"/>
              <a:ext cx="2342629" cy="27588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7991" y="5625617"/>
              <a:ext cx="3697414" cy="343877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615236" y="3414852"/>
            <a:ext cx="7529830" cy="25698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Optimizing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staff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selection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process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an </a:t>
            </a:r>
            <a:r>
              <a:rPr dirty="0" sz="2750" spc="90">
                <a:solidFill>
                  <a:srgbClr val="332C2C"/>
                </a:solidFill>
                <a:latin typeface="Verdana"/>
                <a:cs typeface="Verdana"/>
              </a:rPr>
              <a:t>ongoing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endeavor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requires</a:t>
            </a:r>
            <a:endParaRPr sz="2750">
              <a:latin typeface="Verdana"/>
              <a:cs typeface="Verdana"/>
            </a:endParaRPr>
          </a:p>
          <a:p>
            <a:pPr marL="2457450">
              <a:lnSpc>
                <a:spcPct val="100000"/>
              </a:lnSpc>
              <a:tabLst>
                <a:tab pos="5313045" algn="l"/>
              </a:tabLst>
            </a:pP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endParaRPr sz="2750">
              <a:latin typeface="Verdana"/>
              <a:cs typeface="Verdana"/>
            </a:endParaRPr>
          </a:p>
          <a:p>
            <a:pPr marL="12700" marR="406400">
              <a:lnSpc>
                <a:spcPct val="101099"/>
              </a:lnSpc>
              <a:spcBef>
                <a:spcPts val="35"/>
              </a:spcBef>
              <a:tabLst>
                <a:tab pos="3478529" algn="l"/>
                <a:tab pos="7040245" algn="l"/>
              </a:tabLst>
            </a:pP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implementing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best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practices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embracing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organizations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can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build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strong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	</a:t>
            </a: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1098" rIns="0" bIns="0" rtlCol="0" vert="horz">
            <a:spAutoFit/>
          </a:bodyPr>
          <a:lstStyle/>
          <a:p>
            <a:pPr marL="734695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99404" y="3931856"/>
            <a:ext cx="2933738" cy="27588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85524" y="3503231"/>
            <a:ext cx="2028088" cy="342087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8405203" y="3414751"/>
            <a:ext cx="6800850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0700" algn="l"/>
              </a:tabLst>
            </a:pP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Understanding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of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staff</a:t>
            </a:r>
            <a:endParaRPr sz="2750">
              <a:latin typeface="Verdana"/>
              <a:cs typeface="Verdana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10080" y="4350956"/>
            <a:ext cx="1125093" cy="343801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2637" y="4779581"/>
            <a:ext cx="2095411" cy="343801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09680" y="4777790"/>
            <a:ext cx="3789553" cy="345592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8405304" y="3843375"/>
            <a:ext cx="3780790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selection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5216759" y="3843375"/>
            <a:ext cx="44259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405190" y="4262475"/>
            <a:ext cx="6091555" cy="8743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well-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optimized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process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lead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endParaRPr sz="2750">
              <a:latin typeface="Verdana"/>
              <a:cs typeface="Verdana"/>
            </a:endParaRPr>
          </a:p>
          <a:p>
            <a:pPr algn="ctr" marR="970280">
              <a:lnSpc>
                <a:spcPct val="100000"/>
              </a:lnSpc>
              <a:spcBef>
                <a:spcPts val="75"/>
              </a:spcBef>
            </a:pP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204566" y="4691100"/>
            <a:ext cx="9969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1008" rIns="0" bIns="0" rtlCol="0" vert="horz">
            <a:spAutoFit/>
          </a:bodyPr>
          <a:lstStyle/>
          <a:p>
            <a:pPr marL="7525384">
              <a:lnSpc>
                <a:spcPct val="100000"/>
              </a:lnSpc>
              <a:spcBef>
                <a:spcPts val="100"/>
              </a:spcBef>
            </a:pPr>
            <a:r>
              <a:rPr dirty="0" spc="135">
                <a:latin typeface="Times New Roman"/>
                <a:cs typeface="Times New Roman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02148" y="3503231"/>
            <a:ext cx="830859" cy="27588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11386" y="3503231"/>
            <a:ext cx="1909488" cy="34208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23935" y="3931856"/>
            <a:ext cx="877011" cy="275882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8405228" y="3414751"/>
            <a:ext cx="7075170" cy="874394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983615" marR="5080" indent="-971550">
              <a:lnSpc>
                <a:spcPct val="102299"/>
              </a:lnSpc>
              <a:spcBef>
                <a:spcPts val="30"/>
              </a:spcBef>
              <a:tabLst>
                <a:tab pos="4123690" algn="l"/>
                <a:tab pos="6216015" algn="l"/>
              </a:tabLst>
            </a:pPr>
            <a:r>
              <a:rPr dirty="0" sz="2750" spc="-45">
                <a:solidFill>
                  <a:srgbClr val="332C2C"/>
                </a:solidFill>
                <a:latin typeface="Verdana"/>
                <a:cs typeface="Verdana"/>
              </a:rPr>
              <a:t>Clearly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outline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2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required</a:t>
            </a:r>
            <a:r>
              <a:rPr dirty="0" sz="27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5">
                <a:solidFill>
                  <a:srgbClr val="332C2C"/>
                </a:solidFill>
                <a:latin typeface="Verdana"/>
                <a:cs typeface="Verdana"/>
              </a:rPr>
              <a:t>role.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ensures</a:t>
            </a:r>
            <a:endParaRPr sz="2750">
              <a:latin typeface="Verdana"/>
              <a:cs typeface="Verdana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935202" y="4779581"/>
            <a:ext cx="1234567" cy="275882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8405252" y="4262475"/>
            <a:ext cx="6423025" cy="874394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candidates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are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00">
                <a:solidFill>
                  <a:srgbClr val="332C2C"/>
                </a:solidFill>
                <a:latin typeface="Verdana"/>
                <a:cs typeface="Verdana"/>
              </a:rPr>
              <a:t>good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ﬁt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position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organization's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5157704" y="4691100"/>
            <a:ext cx="9969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3233" rIns="0" bIns="0" rtlCol="0" vert="horz">
            <a:spAutoFit/>
          </a:bodyPr>
          <a:lstStyle/>
          <a:p>
            <a:pPr marL="7527925">
              <a:lnSpc>
                <a:spcPct val="100000"/>
              </a:lnSpc>
              <a:spcBef>
                <a:spcPts val="125"/>
              </a:spcBef>
            </a:pPr>
            <a:r>
              <a:rPr dirty="0" sz="5300">
                <a:latin typeface="Times New Roman"/>
                <a:cs typeface="Times New Roman"/>
              </a:rPr>
              <a:t>Defining</a:t>
            </a:r>
            <a:r>
              <a:rPr dirty="0" sz="5300" spc="-285">
                <a:latin typeface="Times New Roman"/>
                <a:cs typeface="Times New Roman"/>
              </a:rPr>
              <a:t> </a:t>
            </a:r>
            <a:r>
              <a:rPr dirty="0" sz="5300">
                <a:latin typeface="Times New Roman"/>
                <a:cs typeface="Times New Roman"/>
              </a:rPr>
              <a:t>Job</a:t>
            </a:r>
            <a:r>
              <a:rPr dirty="0" sz="5300" spc="-285">
                <a:latin typeface="Times New Roman"/>
                <a:cs typeface="Times New Roman"/>
              </a:rPr>
              <a:t> </a:t>
            </a:r>
            <a:r>
              <a:rPr dirty="0" sz="5300" spc="85">
                <a:latin typeface="Times New Roman"/>
                <a:cs typeface="Times New Roman"/>
              </a:rPr>
              <a:t>Requirements</a:t>
            </a:r>
            <a:endParaRPr sz="5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8255" y="1190497"/>
            <a:ext cx="944448" cy="31530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9294" y="1190497"/>
            <a:ext cx="1906168" cy="39293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93566" y="1190497"/>
            <a:ext cx="1697316" cy="31530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78918" y="1190497"/>
            <a:ext cx="1866519" cy="392938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1142" y="2066798"/>
            <a:ext cx="2951862" cy="39098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68680" y="1091190"/>
            <a:ext cx="15121255" cy="1381760"/>
          </a:xfrm>
          <a:prstGeom prst="rect"/>
        </p:spPr>
        <p:txBody>
          <a:bodyPr wrap="square" lIns="0" tIns="62229" rIns="0" bIns="0" rtlCol="0" vert="horz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  <a:tabLst>
                <a:tab pos="6282055" algn="l"/>
                <a:tab pos="8419465" algn="l"/>
                <a:tab pos="11222355" algn="l"/>
                <a:tab pos="14276705" algn="l"/>
              </a:tabLst>
            </a:pPr>
            <a:r>
              <a:rPr dirty="0" sz="3150" spc="-60">
                <a:latin typeface="Verdana"/>
                <a:cs typeface="Verdana"/>
              </a:rPr>
              <a:t>Craft</a:t>
            </a:r>
            <a:r>
              <a:rPr dirty="0" sz="3150" spc="-165">
                <a:latin typeface="Verdana"/>
                <a:cs typeface="Verdana"/>
              </a:rPr>
              <a:t> </a:t>
            </a:r>
            <a:r>
              <a:rPr dirty="0" sz="3150" spc="-10">
                <a:latin typeface="Verdana"/>
                <a:cs typeface="Verdana"/>
              </a:rPr>
              <a:t>job</a:t>
            </a:r>
            <a:r>
              <a:rPr dirty="0" sz="3150" spc="-16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postings</a:t>
            </a:r>
            <a:r>
              <a:rPr dirty="0" sz="3150" spc="-16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that</a:t>
            </a:r>
            <a:r>
              <a:rPr dirty="0" sz="3150" spc="-165">
                <a:latin typeface="Verdana"/>
                <a:cs typeface="Verdana"/>
              </a:rPr>
              <a:t> </a:t>
            </a:r>
            <a:r>
              <a:rPr dirty="0" sz="3150" spc="-25">
                <a:latin typeface="Verdana"/>
                <a:cs typeface="Verdana"/>
              </a:rPr>
              <a:t>are</a:t>
            </a:r>
            <a:r>
              <a:rPr dirty="0" sz="3150">
                <a:latin typeface="Verdana"/>
                <a:cs typeface="Verdana"/>
              </a:rPr>
              <a:t>	</a:t>
            </a:r>
            <a:r>
              <a:rPr dirty="0" sz="3150" spc="-535">
                <a:latin typeface="Verdana"/>
                <a:cs typeface="Verdana"/>
              </a:rPr>
              <a:t>,</a:t>
            </a:r>
            <a:r>
              <a:rPr dirty="0" sz="3150">
                <a:latin typeface="Verdana"/>
                <a:cs typeface="Verdana"/>
              </a:rPr>
              <a:t>	</a:t>
            </a:r>
            <a:r>
              <a:rPr dirty="0" sz="3150" spc="-484">
                <a:latin typeface="Verdana"/>
                <a:cs typeface="Verdana"/>
              </a:rPr>
              <a:t>,</a:t>
            </a:r>
            <a:r>
              <a:rPr dirty="0" sz="3150" spc="-285">
                <a:latin typeface="Verdana"/>
                <a:cs typeface="Verdana"/>
              </a:rPr>
              <a:t> </a:t>
            </a:r>
            <a:r>
              <a:rPr dirty="0" sz="3150" spc="55">
                <a:latin typeface="Verdana"/>
                <a:cs typeface="Verdana"/>
              </a:rPr>
              <a:t>and</a:t>
            </a:r>
            <a:r>
              <a:rPr dirty="0" sz="3150">
                <a:latin typeface="Verdana"/>
                <a:cs typeface="Verdana"/>
              </a:rPr>
              <a:t>	</a:t>
            </a:r>
            <a:r>
              <a:rPr dirty="0" sz="3150" spc="-484">
                <a:latin typeface="Verdana"/>
                <a:cs typeface="Verdana"/>
              </a:rPr>
              <a:t>.</a:t>
            </a:r>
            <a:r>
              <a:rPr dirty="0" sz="3150" spc="-285">
                <a:latin typeface="Verdana"/>
                <a:cs typeface="Verdana"/>
              </a:rPr>
              <a:t> </a:t>
            </a:r>
            <a:r>
              <a:rPr dirty="0" sz="3150" spc="-25">
                <a:latin typeface="Verdana"/>
                <a:cs typeface="Verdana"/>
              </a:rPr>
              <a:t>Use</a:t>
            </a:r>
            <a:r>
              <a:rPr dirty="0" sz="3150">
                <a:latin typeface="Verdana"/>
                <a:cs typeface="Verdana"/>
              </a:rPr>
              <a:t>	</a:t>
            </a:r>
            <a:r>
              <a:rPr dirty="0" sz="3150" spc="-20">
                <a:latin typeface="Verdana"/>
                <a:cs typeface="Verdana"/>
              </a:rPr>
              <a:t>that resonate</a:t>
            </a:r>
            <a:r>
              <a:rPr dirty="0" sz="3150" spc="-190">
                <a:latin typeface="Verdana"/>
                <a:cs typeface="Verdana"/>
              </a:rPr>
              <a:t> </a:t>
            </a:r>
            <a:r>
              <a:rPr dirty="0" sz="3150" spc="80">
                <a:latin typeface="Verdana"/>
                <a:cs typeface="Verdana"/>
              </a:rPr>
              <a:t>with</a:t>
            </a:r>
            <a:r>
              <a:rPr dirty="0" sz="3150" spc="-18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potential</a:t>
            </a:r>
            <a:r>
              <a:rPr dirty="0" sz="3150" spc="-190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candidates</a:t>
            </a:r>
            <a:r>
              <a:rPr dirty="0" sz="3150" spc="-185">
                <a:latin typeface="Verdana"/>
                <a:cs typeface="Verdana"/>
              </a:rPr>
              <a:t> </a:t>
            </a:r>
            <a:r>
              <a:rPr dirty="0" sz="3150" spc="80">
                <a:latin typeface="Verdana"/>
                <a:cs typeface="Verdana"/>
              </a:rPr>
              <a:t>and</a:t>
            </a:r>
            <a:r>
              <a:rPr dirty="0" sz="3150" spc="-190">
                <a:latin typeface="Verdana"/>
                <a:cs typeface="Verdana"/>
              </a:rPr>
              <a:t> </a:t>
            </a:r>
            <a:r>
              <a:rPr dirty="0" sz="3150" spc="-25">
                <a:latin typeface="Verdana"/>
                <a:cs typeface="Verdana"/>
              </a:rPr>
              <a:t>accurately</a:t>
            </a:r>
            <a:r>
              <a:rPr dirty="0" sz="3150" spc="-185">
                <a:latin typeface="Verdana"/>
                <a:cs typeface="Verdana"/>
              </a:rPr>
              <a:t> </a:t>
            </a:r>
            <a:r>
              <a:rPr dirty="0" sz="3150">
                <a:latin typeface="Verdana"/>
                <a:cs typeface="Verdana"/>
              </a:rPr>
              <a:t>describe</a:t>
            </a:r>
            <a:r>
              <a:rPr dirty="0" sz="3150" spc="-185">
                <a:latin typeface="Verdana"/>
                <a:cs typeface="Verdana"/>
              </a:rPr>
              <a:t> </a:t>
            </a:r>
            <a:r>
              <a:rPr dirty="0" sz="3150" spc="60">
                <a:latin typeface="Verdana"/>
                <a:cs typeface="Verdana"/>
              </a:rPr>
              <a:t>the</a:t>
            </a:r>
            <a:r>
              <a:rPr dirty="0" sz="3150" spc="-190">
                <a:latin typeface="Verdana"/>
                <a:cs typeface="Verdana"/>
              </a:rPr>
              <a:t> </a:t>
            </a:r>
            <a:r>
              <a:rPr dirty="0" sz="3150" spc="-30">
                <a:latin typeface="Verdana"/>
                <a:cs typeface="Verdana"/>
              </a:rPr>
              <a:t>role</a:t>
            </a:r>
            <a:r>
              <a:rPr dirty="0" sz="3150" spc="-185">
                <a:latin typeface="Verdana"/>
                <a:cs typeface="Verdana"/>
              </a:rPr>
              <a:t> </a:t>
            </a:r>
            <a:r>
              <a:rPr dirty="0" sz="3150" spc="80">
                <a:latin typeface="Verdana"/>
                <a:cs typeface="Verdana"/>
              </a:rPr>
              <a:t>and</a:t>
            </a:r>
            <a:r>
              <a:rPr dirty="0" sz="3150" spc="-190">
                <a:latin typeface="Verdana"/>
                <a:cs typeface="Verdana"/>
              </a:rPr>
              <a:t> </a:t>
            </a:r>
            <a:r>
              <a:rPr dirty="0" sz="3150" spc="-25">
                <a:latin typeface="Verdana"/>
                <a:cs typeface="Verdana"/>
              </a:rPr>
              <a:t>its</a:t>
            </a:r>
            <a:endParaRPr sz="3150">
              <a:latin typeface="Verdana"/>
              <a:cs typeface="Verdana"/>
            </a:endParaRPr>
          </a:p>
          <a:p>
            <a:pPr marL="2999740">
              <a:lnSpc>
                <a:spcPts val="3390"/>
              </a:lnSpc>
            </a:pPr>
            <a:r>
              <a:rPr dirty="0" sz="3150" spc="-535"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3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5"/>
                  </a:lnTo>
                  <a:lnTo>
                    <a:pt x="276336" y="65674"/>
                  </a:lnTo>
                  <a:lnTo>
                    <a:pt x="318906" y="79150"/>
                  </a:lnTo>
                  <a:lnTo>
                    <a:pt x="361033" y="93412"/>
                  </a:lnTo>
                  <a:lnTo>
                    <a:pt x="402722" y="108450"/>
                  </a:lnTo>
                  <a:lnTo>
                    <a:pt x="443981" y="124254"/>
                  </a:lnTo>
                  <a:lnTo>
                    <a:pt x="484813" y="140814"/>
                  </a:lnTo>
                  <a:lnTo>
                    <a:pt x="525226" y="158120"/>
                  </a:lnTo>
                  <a:lnTo>
                    <a:pt x="565224" y="176162"/>
                  </a:lnTo>
                  <a:lnTo>
                    <a:pt x="604813" y="194930"/>
                  </a:lnTo>
                  <a:lnTo>
                    <a:pt x="643999" y="214414"/>
                  </a:lnTo>
                  <a:lnTo>
                    <a:pt x="682788" y="234603"/>
                  </a:lnTo>
                  <a:lnTo>
                    <a:pt x="721185" y="255487"/>
                  </a:lnTo>
                  <a:lnTo>
                    <a:pt x="759197" y="277057"/>
                  </a:lnTo>
                  <a:lnTo>
                    <a:pt x="796827" y="299303"/>
                  </a:lnTo>
                  <a:lnTo>
                    <a:pt x="834084" y="322214"/>
                  </a:lnTo>
                  <a:lnTo>
                    <a:pt x="870971" y="345780"/>
                  </a:lnTo>
                  <a:lnTo>
                    <a:pt x="907495" y="369991"/>
                  </a:lnTo>
                  <a:lnTo>
                    <a:pt x="943661" y="394837"/>
                  </a:lnTo>
                  <a:lnTo>
                    <a:pt x="979476" y="420308"/>
                  </a:lnTo>
                  <a:lnTo>
                    <a:pt x="1014944" y="446394"/>
                  </a:lnTo>
                  <a:lnTo>
                    <a:pt x="1050071" y="473085"/>
                  </a:lnTo>
                  <a:lnTo>
                    <a:pt x="1084864" y="500371"/>
                  </a:lnTo>
                  <a:lnTo>
                    <a:pt x="1119327" y="528241"/>
                  </a:lnTo>
                  <a:lnTo>
                    <a:pt x="1153467" y="556686"/>
                  </a:lnTo>
                  <a:lnTo>
                    <a:pt x="1187289" y="585695"/>
                  </a:lnTo>
                  <a:lnTo>
                    <a:pt x="1220799" y="615259"/>
                  </a:lnTo>
                  <a:lnTo>
                    <a:pt x="1254002" y="645367"/>
                  </a:lnTo>
                  <a:lnTo>
                    <a:pt x="1286904" y="676009"/>
                  </a:lnTo>
                  <a:lnTo>
                    <a:pt x="1319511" y="707176"/>
                  </a:lnTo>
                  <a:lnTo>
                    <a:pt x="1351829" y="738856"/>
                  </a:lnTo>
                  <a:lnTo>
                    <a:pt x="1383863" y="771041"/>
                  </a:lnTo>
                  <a:lnTo>
                    <a:pt x="1415618" y="803719"/>
                  </a:lnTo>
                  <a:lnTo>
                    <a:pt x="1447102" y="836882"/>
                  </a:lnTo>
                  <a:lnTo>
                    <a:pt x="1478318" y="870518"/>
                  </a:lnTo>
                  <a:lnTo>
                    <a:pt x="1509273" y="904618"/>
                  </a:lnTo>
                  <a:lnTo>
                    <a:pt x="1539973" y="939171"/>
                  </a:lnTo>
                  <a:lnTo>
                    <a:pt x="1570423" y="974168"/>
                  </a:lnTo>
                  <a:lnTo>
                    <a:pt x="1600629" y="1009598"/>
                  </a:lnTo>
                  <a:lnTo>
                    <a:pt x="1630596" y="1045452"/>
                  </a:lnTo>
                  <a:lnTo>
                    <a:pt x="1660331" y="1081719"/>
                  </a:lnTo>
                  <a:lnTo>
                    <a:pt x="1689839" y="1118389"/>
                  </a:lnTo>
                  <a:lnTo>
                    <a:pt x="1719125" y="1155453"/>
                  </a:lnTo>
                  <a:lnTo>
                    <a:pt x="1748196" y="1192899"/>
                  </a:lnTo>
                  <a:lnTo>
                    <a:pt x="1777057" y="1230719"/>
                  </a:lnTo>
                  <a:lnTo>
                    <a:pt x="1805713" y="1268901"/>
                  </a:lnTo>
                  <a:lnTo>
                    <a:pt x="1834170" y="1307436"/>
                  </a:lnTo>
                  <a:lnTo>
                    <a:pt x="1862435" y="1346314"/>
                  </a:lnTo>
                  <a:lnTo>
                    <a:pt x="1890512" y="1385524"/>
                  </a:lnTo>
                  <a:lnTo>
                    <a:pt x="1918408" y="1425057"/>
                  </a:lnTo>
                  <a:lnTo>
                    <a:pt x="1946127" y="1464903"/>
                  </a:lnTo>
                  <a:lnTo>
                    <a:pt x="1973677" y="1505051"/>
                  </a:lnTo>
                  <a:lnTo>
                    <a:pt x="2001061" y="1545491"/>
                  </a:lnTo>
                  <a:lnTo>
                    <a:pt x="2028287" y="1586213"/>
                  </a:lnTo>
                  <a:lnTo>
                    <a:pt x="2055360" y="1627208"/>
                  </a:lnTo>
                  <a:lnTo>
                    <a:pt x="2082285" y="1668465"/>
                  </a:lnTo>
                  <a:lnTo>
                    <a:pt x="2109068" y="1709973"/>
                  </a:lnTo>
                  <a:lnTo>
                    <a:pt x="2135714" y="1751724"/>
                  </a:lnTo>
                  <a:lnTo>
                    <a:pt x="2162231" y="1793707"/>
                  </a:lnTo>
                  <a:lnTo>
                    <a:pt x="2188622" y="1835911"/>
                  </a:lnTo>
                  <a:lnTo>
                    <a:pt x="2214894" y="1878327"/>
                  </a:lnTo>
                  <a:lnTo>
                    <a:pt x="2241053" y="1920944"/>
                  </a:lnTo>
                  <a:lnTo>
                    <a:pt x="2267103" y="1963753"/>
                  </a:lnTo>
                  <a:lnTo>
                    <a:pt x="2293052" y="2006744"/>
                  </a:lnTo>
                  <a:lnTo>
                    <a:pt x="2318904" y="2049906"/>
                  </a:lnTo>
                  <a:lnTo>
                    <a:pt x="2344665" y="2093229"/>
                  </a:lnTo>
                  <a:lnTo>
                    <a:pt x="2370341" y="2136703"/>
                  </a:lnTo>
                  <a:lnTo>
                    <a:pt x="2395938" y="2180318"/>
                  </a:lnTo>
                  <a:lnTo>
                    <a:pt x="2421461" y="2224065"/>
                  </a:lnTo>
                  <a:lnTo>
                    <a:pt x="2446916" y="2267932"/>
                  </a:lnTo>
                  <a:lnTo>
                    <a:pt x="2472308" y="2311911"/>
                  </a:lnTo>
                  <a:lnTo>
                    <a:pt x="2497643" y="2355990"/>
                  </a:lnTo>
                  <a:lnTo>
                    <a:pt x="2522928" y="2400159"/>
                  </a:lnTo>
                  <a:lnTo>
                    <a:pt x="2548167" y="2444410"/>
                  </a:lnTo>
                  <a:lnTo>
                    <a:pt x="2573366" y="2488731"/>
                  </a:lnTo>
                  <a:lnTo>
                    <a:pt x="2598532" y="2533112"/>
                  </a:lnTo>
                  <a:lnTo>
                    <a:pt x="2623668" y="2577544"/>
                  </a:lnTo>
                  <a:lnTo>
                    <a:pt x="2648783" y="2622016"/>
                  </a:lnTo>
                  <a:lnTo>
                    <a:pt x="2673880" y="2666519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30"/>
                  </a:lnTo>
                  <a:lnTo>
                    <a:pt x="2799309" y="2889133"/>
                  </a:lnTo>
                  <a:lnTo>
                    <a:pt x="2824423" y="2933605"/>
                  </a:lnTo>
                  <a:lnTo>
                    <a:pt x="2849560" y="2978037"/>
                  </a:lnTo>
                  <a:lnTo>
                    <a:pt x="2874725" y="3022419"/>
                  </a:lnTo>
                  <a:lnTo>
                    <a:pt x="2899924" y="3066740"/>
                  </a:lnTo>
                  <a:lnTo>
                    <a:pt x="2925164" y="3110991"/>
                  </a:lnTo>
                  <a:lnTo>
                    <a:pt x="2950448" y="3155161"/>
                  </a:lnTo>
                  <a:lnTo>
                    <a:pt x="2975784" y="3199241"/>
                  </a:lnTo>
                  <a:lnTo>
                    <a:pt x="3001176" y="3243219"/>
                  </a:lnTo>
                  <a:lnTo>
                    <a:pt x="3026631" y="3287087"/>
                  </a:lnTo>
                  <a:lnTo>
                    <a:pt x="3052154" y="3330834"/>
                  </a:lnTo>
                  <a:lnTo>
                    <a:pt x="3077750" y="3374449"/>
                  </a:lnTo>
                  <a:lnTo>
                    <a:pt x="3103427" y="3417924"/>
                  </a:lnTo>
                  <a:lnTo>
                    <a:pt x="3129188" y="3461247"/>
                  </a:lnTo>
                  <a:lnTo>
                    <a:pt x="3155040" y="3504409"/>
                  </a:lnTo>
                  <a:lnTo>
                    <a:pt x="3180989" y="3547400"/>
                  </a:lnTo>
                  <a:lnTo>
                    <a:pt x="3207040" y="3590209"/>
                  </a:lnTo>
                  <a:lnTo>
                    <a:pt x="3233198" y="3632827"/>
                  </a:lnTo>
                  <a:lnTo>
                    <a:pt x="3259470" y="3675243"/>
                  </a:lnTo>
                  <a:lnTo>
                    <a:pt x="3285862" y="3717447"/>
                  </a:lnTo>
                  <a:lnTo>
                    <a:pt x="3312378" y="3759430"/>
                  </a:lnTo>
                  <a:lnTo>
                    <a:pt x="3339025" y="3801181"/>
                  </a:lnTo>
                  <a:lnTo>
                    <a:pt x="3365808" y="3842689"/>
                  </a:lnTo>
                  <a:lnTo>
                    <a:pt x="3392733" y="3883946"/>
                  </a:lnTo>
                  <a:lnTo>
                    <a:pt x="3419806" y="3924941"/>
                  </a:lnTo>
                  <a:lnTo>
                    <a:pt x="3447032" y="3965663"/>
                  </a:lnTo>
                  <a:lnTo>
                    <a:pt x="3474417" y="4006104"/>
                  </a:lnTo>
                  <a:lnTo>
                    <a:pt x="3501966" y="4046252"/>
                  </a:lnTo>
                  <a:lnTo>
                    <a:pt x="3529686" y="4086097"/>
                  </a:lnTo>
                  <a:lnTo>
                    <a:pt x="3557581" y="4125630"/>
                  </a:lnTo>
                  <a:lnTo>
                    <a:pt x="3585659" y="4164841"/>
                  </a:lnTo>
                  <a:lnTo>
                    <a:pt x="3613924" y="4203719"/>
                  </a:lnTo>
                  <a:lnTo>
                    <a:pt x="3642381" y="4242254"/>
                  </a:lnTo>
                  <a:lnTo>
                    <a:pt x="3671038" y="4280436"/>
                  </a:lnTo>
                  <a:lnTo>
                    <a:pt x="3699898" y="4318256"/>
                  </a:lnTo>
                  <a:lnTo>
                    <a:pt x="3728969" y="4355702"/>
                  </a:lnTo>
                  <a:lnTo>
                    <a:pt x="3758256" y="4392766"/>
                  </a:lnTo>
                  <a:lnTo>
                    <a:pt x="3787763" y="4429436"/>
                  </a:lnTo>
                  <a:lnTo>
                    <a:pt x="3817498" y="4465703"/>
                  </a:lnTo>
                  <a:lnTo>
                    <a:pt x="3847466" y="4501557"/>
                  </a:lnTo>
                  <a:lnTo>
                    <a:pt x="3877672" y="4536987"/>
                  </a:lnTo>
                  <a:lnTo>
                    <a:pt x="3908122" y="4571984"/>
                  </a:lnTo>
                  <a:lnTo>
                    <a:pt x="3938822" y="4606537"/>
                  </a:lnTo>
                  <a:lnTo>
                    <a:pt x="3969778" y="4640637"/>
                  </a:lnTo>
                  <a:lnTo>
                    <a:pt x="4000994" y="4674273"/>
                  </a:lnTo>
                  <a:lnTo>
                    <a:pt x="4032478" y="4707436"/>
                  </a:lnTo>
                  <a:lnTo>
                    <a:pt x="4064233" y="4740114"/>
                  </a:lnTo>
                  <a:lnTo>
                    <a:pt x="4096267" y="4772299"/>
                  </a:lnTo>
                  <a:lnTo>
                    <a:pt x="4128585" y="4803979"/>
                  </a:lnTo>
                  <a:lnTo>
                    <a:pt x="4161192" y="4835146"/>
                  </a:lnTo>
                  <a:lnTo>
                    <a:pt x="4194095" y="4865788"/>
                  </a:lnTo>
                  <a:lnTo>
                    <a:pt x="4227298" y="4895896"/>
                  </a:lnTo>
                  <a:lnTo>
                    <a:pt x="4260808" y="4925460"/>
                  </a:lnTo>
                  <a:lnTo>
                    <a:pt x="4294630" y="4954469"/>
                  </a:lnTo>
                  <a:lnTo>
                    <a:pt x="4328770" y="4982914"/>
                  </a:lnTo>
                  <a:lnTo>
                    <a:pt x="4363234" y="5010784"/>
                  </a:lnTo>
                  <a:lnTo>
                    <a:pt x="4398027" y="5038069"/>
                  </a:lnTo>
                  <a:lnTo>
                    <a:pt x="4433154" y="5064760"/>
                  </a:lnTo>
                  <a:lnTo>
                    <a:pt x="4468623" y="5090846"/>
                  </a:lnTo>
                  <a:lnTo>
                    <a:pt x="4504437" y="5116317"/>
                  </a:lnTo>
                  <a:lnTo>
                    <a:pt x="4540604" y="5141163"/>
                  </a:lnTo>
                  <a:lnTo>
                    <a:pt x="4577128" y="5165374"/>
                  </a:lnTo>
                  <a:lnTo>
                    <a:pt x="4614015" y="5188940"/>
                  </a:lnTo>
                  <a:lnTo>
                    <a:pt x="4651272" y="5211851"/>
                  </a:lnTo>
                  <a:lnTo>
                    <a:pt x="4688903" y="5234096"/>
                  </a:lnTo>
                  <a:lnTo>
                    <a:pt x="4726914" y="5255666"/>
                  </a:lnTo>
                  <a:lnTo>
                    <a:pt x="4765312" y="5276551"/>
                  </a:lnTo>
                  <a:lnTo>
                    <a:pt x="4804101" y="5296740"/>
                  </a:lnTo>
                  <a:lnTo>
                    <a:pt x="4843287" y="5316223"/>
                  </a:lnTo>
                  <a:lnTo>
                    <a:pt x="4882877" y="5334991"/>
                  </a:lnTo>
                  <a:lnTo>
                    <a:pt x="4922875" y="5353033"/>
                  </a:lnTo>
                  <a:lnTo>
                    <a:pt x="4963287" y="5370339"/>
                  </a:lnTo>
                  <a:lnTo>
                    <a:pt x="5004120" y="5386899"/>
                  </a:lnTo>
                  <a:lnTo>
                    <a:pt x="5045379" y="5402704"/>
                  </a:lnTo>
                  <a:lnTo>
                    <a:pt x="5087068" y="5417742"/>
                  </a:lnTo>
                  <a:lnTo>
                    <a:pt x="5129195" y="5432003"/>
                  </a:lnTo>
                  <a:lnTo>
                    <a:pt x="5171765" y="5445479"/>
                  </a:lnTo>
                  <a:lnTo>
                    <a:pt x="5176420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7483" rIns="0" bIns="0" rtlCol="0" vert="horz">
            <a:spAutoFit/>
          </a:bodyPr>
          <a:lstStyle/>
          <a:p>
            <a:pPr marL="8761730">
              <a:lnSpc>
                <a:spcPct val="100000"/>
              </a:lnSpc>
              <a:spcBef>
                <a:spcPts val="100"/>
              </a:spcBef>
            </a:pPr>
            <a:r>
              <a:rPr dirty="0" spc="-30">
                <a:latin typeface="Times New Roman"/>
                <a:cs typeface="Times New Roman"/>
              </a:rPr>
              <a:t>Utilizing</a:t>
            </a:r>
            <a:r>
              <a:rPr dirty="0" spc="-30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Assessments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64687" y="4784940"/>
            <a:ext cx="3779024" cy="34208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82959" y="3508590"/>
            <a:ext cx="4685639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08970" y="3937215"/>
            <a:ext cx="1752828" cy="27588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40972" y="4356315"/>
            <a:ext cx="3039033" cy="34380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06903" y="4356315"/>
            <a:ext cx="716407" cy="343801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9617303" y="3420110"/>
            <a:ext cx="2052320" cy="12934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</a:pP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Incorporate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candidates'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237114" y="3848735"/>
            <a:ext cx="3547745" cy="1293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gain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insights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into</a:t>
            </a:r>
            <a:endParaRPr sz="2750">
              <a:latin typeface="Verdana"/>
              <a:cs typeface="Verdana"/>
            </a:endParaRPr>
          </a:p>
          <a:p>
            <a:pPr marL="2630805">
              <a:lnSpc>
                <a:spcPct val="100000"/>
              </a:lnSpc>
            </a:pP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02690">
              <a:lnSpc>
                <a:spcPct val="100000"/>
              </a:lnSpc>
              <a:spcBef>
                <a:spcPts val="75"/>
              </a:spcBef>
            </a:pP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helps</a:t>
            </a:r>
            <a:r>
              <a:rPr dirty="0" sz="27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5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617329" y="5125085"/>
            <a:ext cx="7052309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making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more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informed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hiring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decisions.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5150" y="1190497"/>
            <a:ext cx="4191139" cy="31530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859" y="1628648"/>
            <a:ext cx="4427574" cy="39293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68807" y="1091190"/>
            <a:ext cx="1755139" cy="5054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 spc="75">
                <a:latin typeface="Verdana"/>
                <a:cs typeface="Verdana"/>
              </a:rPr>
              <a:t>Conduct</a:t>
            </a:r>
            <a:endParaRPr sz="3150">
              <a:latin typeface="Verdana"/>
              <a:cs typeface="Verdan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1142" y="2066798"/>
            <a:ext cx="3233751" cy="392938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3276" y="2066798"/>
            <a:ext cx="3329825" cy="392938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4269968" y="1967490"/>
            <a:ext cx="803275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415343" y="1091190"/>
            <a:ext cx="10617835" cy="138176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 marR="5080" indent="1618615">
              <a:lnSpc>
                <a:spcPts val="3450"/>
              </a:lnSpc>
              <a:spcBef>
                <a:spcPts val="489"/>
              </a:spcBef>
            </a:pP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45">
                <a:solidFill>
                  <a:srgbClr val="332C2C"/>
                </a:solidFill>
                <a:latin typeface="Verdana"/>
                <a:cs typeface="Verdana"/>
              </a:rPr>
              <a:t>understand</a:t>
            </a:r>
            <a:r>
              <a:rPr dirty="0" sz="31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105">
                <a:solidFill>
                  <a:srgbClr val="332C2C"/>
                </a:solidFill>
                <a:latin typeface="Verdana"/>
                <a:cs typeface="Verdana"/>
              </a:rPr>
              <a:t>how</a:t>
            </a:r>
            <a:r>
              <a:rPr dirty="0" sz="31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candidates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332C2C"/>
                </a:solidFill>
                <a:latin typeface="Verdana"/>
                <a:cs typeface="Verdana"/>
              </a:rPr>
              <a:t>have</a:t>
            </a:r>
            <a:r>
              <a:rPr dirty="0" sz="31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65">
                <a:solidFill>
                  <a:srgbClr val="332C2C"/>
                </a:solidFill>
                <a:latin typeface="Verdana"/>
                <a:cs typeface="Verdana"/>
              </a:rPr>
              <a:t>handled 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6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95">
                <a:solidFill>
                  <a:srgbClr val="332C2C"/>
                </a:solidFill>
                <a:latin typeface="Verdana"/>
                <a:cs typeface="Verdana"/>
              </a:rPr>
              <a:t>past.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provides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valuable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insight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into</a:t>
            </a:r>
            <a:r>
              <a:rPr dirty="0" sz="31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endParaRPr sz="3150">
              <a:latin typeface="Verdana"/>
              <a:cs typeface="Verdana"/>
            </a:endParaRPr>
          </a:p>
          <a:p>
            <a:pPr marL="3225165">
              <a:lnSpc>
                <a:spcPts val="3390"/>
              </a:lnSpc>
            </a:pP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abilities.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1142" y="1628648"/>
            <a:ext cx="4039985" cy="39098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1993" y="1190497"/>
            <a:ext cx="2481402" cy="39293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47160" y="2107133"/>
            <a:ext cx="1702549" cy="27496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77076" y="2066798"/>
            <a:ext cx="1427734" cy="315302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868807" y="1091190"/>
            <a:ext cx="15500985" cy="1381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615"/>
              </a:lnSpc>
              <a:spcBef>
                <a:spcPts val="100"/>
              </a:spcBef>
              <a:tabLst>
                <a:tab pos="8548370" algn="l"/>
              </a:tabLst>
            </a:pP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Thoroughly</a:t>
            </a:r>
            <a:r>
              <a:rPr dirty="0" sz="31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0">
                <a:solidFill>
                  <a:srgbClr val="332C2C"/>
                </a:solidFill>
                <a:latin typeface="Verdana"/>
                <a:cs typeface="Verdana"/>
              </a:rPr>
              <a:t>verify</a:t>
            </a:r>
            <a:r>
              <a:rPr dirty="0" sz="31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candidates'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1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gather</a:t>
            </a:r>
            <a:r>
              <a:rPr dirty="0" sz="31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feedback</a:t>
            </a:r>
            <a:r>
              <a:rPr dirty="0" sz="31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from</a:t>
            </a:r>
            <a:r>
              <a:rPr dirty="0" sz="31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endParaRPr sz="3150">
              <a:latin typeface="Verdana"/>
              <a:cs typeface="Verdana"/>
            </a:endParaRPr>
          </a:p>
          <a:p>
            <a:pPr marL="4088129">
              <a:lnSpc>
                <a:spcPts val="3450"/>
              </a:lnSpc>
            </a:pPr>
            <a:r>
              <a:rPr dirty="0" sz="3150" spc="-484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31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step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0">
                <a:solidFill>
                  <a:srgbClr val="332C2C"/>
                </a:solidFill>
                <a:latin typeface="Verdana"/>
                <a:cs typeface="Verdana"/>
              </a:rPr>
              <a:t>ensures</a:t>
            </a:r>
            <a:r>
              <a:rPr dirty="0" sz="31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dirty="0" sz="31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6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1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candidate's</a:t>
            </a:r>
            <a:r>
              <a:rPr dirty="0" sz="31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qualiﬁcations</a:t>
            </a:r>
            <a:r>
              <a:rPr dirty="0" sz="31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ts val="3615"/>
              </a:lnSpc>
              <a:tabLst>
                <a:tab pos="4885690" algn="l"/>
                <a:tab pos="7236459" algn="l"/>
              </a:tabLst>
            </a:pP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experience</a:t>
            </a:r>
            <a:r>
              <a:rPr dirty="0" sz="31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are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1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3150" spc="-535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 descr="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72744" y="3503231"/>
            <a:ext cx="2025015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2637" y="4006024"/>
            <a:ext cx="1308074" cy="26791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06009" y="4779581"/>
            <a:ext cx="3736378" cy="343801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8405253" y="3414751"/>
            <a:ext cx="6739890" cy="2150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Develop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comprehensive</a:t>
            </a:r>
            <a:endParaRPr sz="2750">
              <a:latin typeface="Verdana"/>
              <a:cs typeface="Verdana"/>
            </a:endParaRPr>
          </a:p>
          <a:p>
            <a:pPr marL="12700" marR="5080" indent="1430655">
              <a:lnSpc>
                <a:spcPct val="101099"/>
              </a:lnSpc>
              <a:spcBef>
                <a:spcPts val="40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integrate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new</a:t>
            </a:r>
            <a:r>
              <a:rPr dirty="0" sz="27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hires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into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organization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85">
                <a:solidFill>
                  <a:srgbClr val="332C2C"/>
                </a:solidFill>
                <a:latin typeface="Verdana"/>
                <a:cs typeface="Verdana"/>
              </a:rPr>
              <a:t>seamlessly.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sets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stage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positive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from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day</a:t>
            </a:r>
            <a:r>
              <a:rPr dirty="0" sz="27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one.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383240" y="1429499"/>
            <a:ext cx="635698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5"/>
              <a:t>Onboarding</a:t>
            </a:r>
            <a:r>
              <a:rPr dirty="0" spc="-290"/>
              <a:t> </a:t>
            </a:r>
            <a:r>
              <a:rPr dirty="0" spc="-160"/>
              <a:t>Process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5197" y="3516439"/>
            <a:ext cx="4763973" cy="34559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9164" y="4794580"/>
            <a:ext cx="2385974" cy="34208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92366" y="4794580"/>
            <a:ext cx="1890712" cy="342087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612747" y="3429749"/>
            <a:ext cx="7127240" cy="2150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Establish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1099"/>
              </a:lnSpc>
              <a:spcBef>
                <a:spcPts val="40"/>
              </a:spcBef>
              <a:tabLst>
                <a:tab pos="4587875" algn="l"/>
              </a:tabLst>
            </a:pP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(KPIs)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332C2C"/>
                </a:solidFill>
                <a:latin typeface="Verdana"/>
                <a:cs typeface="Verdana"/>
              </a:rPr>
              <a:t>evaluate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success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staff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selection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process.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allows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for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continuous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changing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organizational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needs.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90083" y="1444498"/>
            <a:ext cx="592709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Measuring</a:t>
            </a:r>
            <a:r>
              <a:rPr dirty="0" spc="-280"/>
              <a:t> </a:t>
            </a:r>
            <a:r>
              <a:rPr dirty="0" spc="-155"/>
              <a:t>Success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2024-04-23T06:39:31Z</dcterms:created>
  <dcterms:modified xsi:type="dcterms:W3CDTF">2024-04-23T06:39:31Z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2024-04-23T00:00:00Z</vt:filetime>
  </property>
  <property fmtid="{D5CDD505-2E9C-101B-9397-08002B2CF9AE}" pid="5" name="Producer">
    <vt:lpwstr>3-Heights(TM) PDF Security Shell 4.8.25.2 (http://www.pdf-tools.com)</vt:lpwstr>
  </property>
</Properties>
</file>